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92" r:id="rId2"/>
    <p:sldId id="324" r:id="rId3"/>
    <p:sldId id="313" r:id="rId4"/>
    <p:sldId id="328" r:id="rId5"/>
    <p:sldId id="327" r:id="rId6"/>
    <p:sldId id="326" r:id="rId7"/>
    <p:sldId id="310" r:id="rId8"/>
    <p:sldId id="321" r:id="rId9"/>
    <p:sldId id="312" r:id="rId10"/>
    <p:sldId id="329" r:id="rId11"/>
    <p:sldId id="32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nsoft17" initials="f" lastIdx="1" clrIdx="0">
    <p:extLst/>
  </p:cmAuthor>
  <p:cmAuthor id="2" name="Norm Coleman" initials="NC" lastIdx="9" clrIdx="1"/>
  <p:cmAuthor id="3" name="Nina Wendling" initials="NW"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A3284"/>
    <a:srgbClr val="CCECFF"/>
    <a:srgbClr val="FFFFCC"/>
    <a:srgbClr val="FFCCCC"/>
    <a:srgbClr val="4F81BD"/>
    <a:srgbClr val="F36DAD"/>
    <a:srgbClr val="14D0FC"/>
    <a:srgbClr val="ED2281"/>
    <a:srgbClr val="41C8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3" autoAdjust="0"/>
    <p:restoredTop sz="95501" autoAdjust="0"/>
  </p:normalViewPr>
  <p:slideViewPr>
    <p:cSldViewPr snapToGrid="0">
      <p:cViewPr varScale="1">
        <p:scale>
          <a:sx n="66" d="100"/>
          <a:sy n="66" d="100"/>
        </p:scale>
        <p:origin x="1234" y="26"/>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FD99BB-88E9-4B29-82C7-0999A2893EFB}" type="datetimeFigureOut">
              <a:rPr lang="en-US" smtClean="0"/>
              <a:t>3/23/2018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4D0983-7CFB-4EE4-97FD-D797F7FA8518}" type="slidenum">
              <a:rPr lang="en-US" smtClean="0"/>
              <a:t>‹#›</a:t>
            </a:fld>
            <a:endParaRPr lang="en-US"/>
          </a:p>
        </p:txBody>
      </p:sp>
    </p:spTree>
    <p:extLst>
      <p:ext uri="{BB962C8B-B14F-4D97-AF65-F5344CB8AC3E}">
        <p14:creationId xmlns:p14="http://schemas.microsoft.com/office/powerpoint/2010/main" val="2359428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823D88-74A6-488F-A7FC-5E4316D0C086}" type="datetimeFigureOut">
              <a:rPr lang="en-US" smtClean="0"/>
              <a:t>3/23/2018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E6CDFA-10C0-4336-A8FF-C0B81959972B}" type="slidenum">
              <a:rPr lang="en-US" smtClean="0"/>
              <a:t>‹#›</a:t>
            </a:fld>
            <a:endParaRPr lang="en-US"/>
          </a:p>
        </p:txBody>
      </p:sp>
    </p:spTree>
    <p:extLst>
      <p:ext uri="{BB962C8B-B14F-4D97-AF65-F5344CB8AC3E}">
        <p14:creationId xmlns:p14="http://schemas.microsoft.com/office/powerpoint/2010/main" val="1654884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27D3488-8152-495D-90E2-20AE3B833ADB}" type="slidenum">
              <a:rPr kumimoji="0" lang="en-US"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alt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86392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6"/>
          <p:cNvSpPr>
            <a:spLocks noGrp="1"/>
          </p:cNvSpPr>
          <p:nvPr>
            <p:ph type="ctrTitle"/>
          </p:nvPr>
        </p:nvSpPr>
        <p:spPr>
          <a:xfrm>
            <a:off x="368145" y="1258759"/>
            <a:ext cx="8430167" cy="1737360"/>
          </a:xfrm>
        </p:spPr>
        <p:txBody>
          <a:bodyPr anchor="b" anchorCtr="0">
            <a:noAutofit/>
          </a:bodyPr>
          <a:lstStyle>
            <a:lvl1pPr algn="ctr">
              <a:defRPr sz="3200">
                <a:solidFill>
                  <a:srgbClr val="1A3284"/>
                </a:solidFill>
                <a:latin typeface="+mn-lt"/>
              </a:defRPr>
            </a:lvl1pPr>
          </a:lstStyle>
          <a:p>
            <a:r>
              <a:rPr lang="en-US" sz="8000" dirty="0">
                <a:solidFill>
                  <a:srgbClr val="1A3284"/>
                </a:solidFill>
              </a:rPr>
              <a:t>Click to edit Master title style</a:t>
            </a:r>
          </a:p>
        </p:txBody>
      </p:sp>
      <p:sp>
        <p:nvSpPr>
          <p:cNvPr id="8" name="Subtitle 7"/>
          <p:cNvSpPr>
            <a:spLocks noGrp="1"/>
          </p:cNvSpPr>
          <p:nvPr>
            <p:ph type="subTitle" idx="1"/>
          </p:nvPr>
        </p:nvSpPr>
        <p:spPr>
          <a:xfrm>
            <a:off x="368145" y="3697847"/>
            <a:ext cx="4482635" cy="2248869"/>
          </a:xfrm>
          <a:solidFill>
            <a:srgbClr val="ED2281"/>
          </a:solidFill>
        </p:spPr>
        <p:txBody>
          <a:bodyPr anchor="ctr">
            <a:normAutofit/>
          </a:bodyPr>
          <a:lstStyle>
            <a:lvl1pPr marL="0" indent="0" algn="ctr">
              <a:lnSpc>
                <a:spcPct val="120000"/>
              </a:lnSpc>
              <a:buNone/>
              <a:defRPr sz="2600"/>
            </a:lvl1pPr>
          </a:lstStyle>
          <a:p>
            <a:pPr>
              <a:lnSpc>
                <a:spcPct val="130000"/>
              </a:lnSpc>
            </a:pPr>
            <a:r>
              <a:rPr lang="en-US" dirty="0">
                <a:solidFill>
                  <a:schemeClr val="bg1"/>
                </a:solidFill>
              </a:rPr>
              <a:t>Click to edit Master subtitle style</a:t>
            </a:r>
          </a:p>
        </p:txBody>
      </p:sp>
      <p:pic>
        <p:nvPicPr>
          <p:cNvPr id="9"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7493"/>
          <a:stretch/>
        </p:blipFill>
        <p:spPr bwMode="auto">
          <a:xfrm>
            <a:off x="254965" y="267603"/>
            <a:ext cx="1686911" cy="7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userDrawn="1"/>
        </p:nvPicPr>
        <p:blipFill>
          <a:blip r:embed="rId3" cstate="print">
            <a:extLst>
              <a:ext uri="{BEBA8EAE-BF5A-486C-A8C5-ECC9F3942E4B}">
                <a14:imgProps xmlns:a14="http://schemas.microsoft.com/office/drawing/2010/main">
                  <a14:imgLayer r:embed="rId4">
                    <a14:imgEffect>
                      <a14:colorTemperature colorTemp="53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5303520" y="3021067"/>
            <a:ext cx="3840480" cy="3840480"/>
          </a:xfrm>
          <a:prstGeom prst="rect">
            <a:avLst/>
          </a:prstGeom>
        </p:spPr>
      </p:pic>
    </p:spTree>
    <p:extLst>
      <p:ext uri="{BB962C8B-B14F-4D97-AF65-F5344CB8AC3E}">
        <p14:creationId xmlns:p14="http://schemas.microsoft.com/office/powerpoint/2010/main" val="754363329"/>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Body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228805" y="6356359"/>
            <a:ext cx="2057400" cy="365125"/>
          </a:xfrm>
        </p:spPr>
        <p:txBody>
          <a:bodyPr/>
          <a:lstStyle/>
          <a:p>
            <a:fld id="{C878A263-8FBA-47F9-9456-731D2951344F}" type="datetime1">
              <a:rPr lang="en-US" smtClean="0"/>
              <a:t>3/23/2018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02DF8C-715C-4B35-AEC4-D7698A9EB6CC}" type="slidenum">
              <a:rPr lang="en-US" smtClean="0"/>
              <a:t>‹#›</a:t>
            </a:fld>
            <a:endParaRPr lang="en-US"/>
          </a:p>
        </p:txBody>
      </p:sp>
      <p:sp>
        <p:nvSpPr>
          <p:cNvPr id="11" name="Subtitle 7"/>
          <p:cNvSpPr>
            <a:spLocks noGrp="1"/>
          </p:cNvSpPr>
          <p:nvPr>
            <p:ph type="subTitle" idx="1" hasCustomPrompt="1"/>
          </p:nvPr>
        </p:nvSpPr>
        <p:spPr>
          <a:xfrm>
            <a:off x="222964" y="2218900"/>
            <a:ext cx="4917748" cy="4137450"/>
          </a:xfrm>
          <a:noFill/>
        </p:spPr>
        <p:txBody>
          <a:bodyPr anchor="t" anchorCtr="0">
            <a:normAutofit/>
          </a:bodyPr>
          <a:lstStyle>
            <a:lvl1pPr marL="225409" indent="-225409" algn="l">
              <a:lnSpc>
                <a:spcPct val="120000"/>
              </a:lnSpc>
              <a:buClr>
                <a:srgbClr val="1A3284"/>
              </a:buClr>
              <a:buFont typeface="Arial" panose="020B0604020202020204" pitchFamily="34" charset="0"/>
              <a:buChar char="•"/>
              <a:defRPr sz="2600">
                <a:solidFill>
                  <a:schemeClr val="tx1"/>
                </a:solidFill>
              </a:defRPr>
            </a:lvl1pPr>
            <a:lvl2pPr marL="457167" indent="-228584">
              <a:lnSpc>
                <a:spcPct val="90000"/>
              </a:lnSpc>
              <a:defRPr/>
            </a:lvl2pPr>
            <a:lvl3pPr marL="685750" indent="-225409">
              <a:lnSpc>
                <a:spcPct val="90000"/>
              </a:lnSpc>
              <a:tabLst>
                <a:tab pos="855599" algn="l"/>
              </a:tabLst>
              <a:defRPr/>
            </a:lvl3pPr>
            <a:lvl4pPr marL="914332" indent="-226997">
              <a:defRPr/>
            </a:lvl4pPr>
            <a:lvl5pPr marL="1142914" indent="-177788">
              <a:tabLst>
                <a:tab pos="1425467" algn="l"/>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itle 1"/>
          <p:cNvSpPr>
            <a:spLocks noGrp="1"/>
          </p:cNvSpPr>
          <p:nvPr>
            <p:ph type="title"/>
          </p:nvPr>
        </p:nvSpPr>
        <p:spPr>
          <a:xfrm>
            <a:off x="222964" y="946240"/>
            <a:ext cx="4917748" cy="1272669"/>
          </a:xfrm>
        </p:spPr>
        <p:txBody>
          <a:bodyPr>
            <a:normAutofit/>
          </a:bodyPr>
          <a:lstStyle>
            <a:lvl1pPr>
              <a:defRPr sz="3600">
                <a:solidFill>
                  <a:srgbClr val="1A3284"/>
                </a:solidFill>
              </a:defRPr>
            </a:lvl1pPr>
          </a:lstStyle>
          <a:p>
            <a:r>
              <a:rPr lang="en-US"/>
              <a:t>Click to edit Master title style</a:t>
            </a:r>
            <a:endParaRPr lang="en-US" dirty="0"/>
          </a:p>
        </p:txBody>
      </p:sp>
      <p:pic>
        <p:nvPicPr>
          <p:cNvPr id="12"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7493"/>
          <a:stretch/>
        </p:blipFill>
        <p:spPr bwMode="auto">
          <a:xfrm>
            <a:off x="254965" y="267603"/>
            <a:ext cx="1686911" cy="7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userDrawn="1"/>
        </p:nvPicPr>
        <p:blipFill>
          <a:blip r:embed="rId3" cstate="print">
            <a:extLst>
              <a:ext uri="{BEBA8EAE-BF5A-486C-A8C5-ECC9F3942E4B}">
                <a14:imgProps xmlns:a14="http://schemas.microsoft.com/office/drawing/2010/main">
                  <a14:imgLayer r:embed="rId4">
                    <a14:imgEffect>
                      <a14:colorTemperature colorTemp="53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5334902" y="0"/>
            <a:ext cx="3840480" cy="3840480"/>
          </a:xfrm>
          <a:prstGeom prst="rect">
            <a:avLst/>
          </a:prstGeom>
        </p:spPr>
      </p:pic>
    </p:spTree>
    <p:extLst>
      <p:ext uri="{BB962C8B-B14F-4D97-AF65-F5344CB8AC3E}">
        <p14:creationId xmlns:p14="http://schemas.microsoft.com/office/powerpoint/2010/main" val="893874668"/>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83802" y="119597"/>
            <a:ext cx="6696640" cy="1325563"/>
          </a:xfrm>
        </p:spPr>
        <p:txBody>
          <a:bodyPr>
            <a:normAutofit/>
          </a:bodyPr>
          <a:lstStyle>
            <a:lvl1pPr algn="l">
              <a:defRPr sz="3600" b="1">
                <a:solidFill>
                  <a:srgbClr val="1A3284"/>
                </a:solidFill>
              </a:defRPr>
            </a:lvl1pPr>
          </a:lstStyle>
          <a:p>
            <a:r>
              <a:rPr lang="en-US" dirty="0"/>
              <a:t>Click to edit Master title style</a:t>
            </a:r>
          </a:p>
        </p:txBody>
      </p:sp>
      <p:sp>
        <p:nvSpPr>
          <p:cNvPr id="3" name="Content Placeholder 2"/>
          <p:cNvSpPr>
            <a:spLocks noGrp="1"/>
          </p:cNvSpPr>
          <p:nvPr>
            <p:ph idx="1"/>
          </p:nvPr>
        </p:nvSpPr>
        <p:spPr>
          <a:xfrm>
            <a:off x="263567" y="1836383"/>
            <a:ext cx="861687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249441" y="6356359"/>
            <a:ext cx="2057400" cy="365125"/>
          </a:xfrm>
        </p:spPr>
        <p:txBody>
          <a:bodyPr/>
          <a:lstStyle/>
          <a:p>
            <a:fld id="{CB050D38-BD23-4942-9344-2D8B00925196}" type="datetime1">
              <a:rPr lang="en-US" smtClean="0"/>
              <a:t>3/23/2018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02DF8C-715C-4B35-AEC4-D7698A9EB6CC}" type="slidenum">
              <a:rPr lang="en-US" smtClean="0"/>
              <a:t>‹#›</a:t>
            </a:fld>
            <a:endParaRPr lang="en-US"/>
          </a:p>
        </p:txBody>
      </p:sp>
      <p:pic>
        <p:nvPicPr>
          <p:cNvPr id="8"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7493"/>
          <a:stretch/>
        </p:blipFill>
        <p:spPr bwMode="auto">
          <a:xfrm>
            <a:off x="254965" y="267603"/>
            <a:ext cx="1686911" cy="7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4621898"/>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19256" y="10122"/>
            <a:ext cx="6404840" cy="1325563"/>
          </a:xfrm>
        </p:spPr>
        <p:txBody>
          <a:bodyPr>
            <a:normAutofit/>
          </a:bodyPr>
          <a:lstStyle>
            <a:lvl1pPr algn="ctr">
              <a:defRPr sz="3600">
                <a:solidFill>
                  <a:srgbClr val="1A3284"/>
                </a:solidFill>
              </a:defRPr>
            </a:lvl1p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A56422-EA2D-4A4F-AEA0-AAC109E7E9DF}" type="datetime1">
              <a:rPr lang="en-US" smtClean="0"/>
              <a:t>3/23/2018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02DF8C-715C-4B35-AEC4-D7698A9EB6CC}" type="slidenum">
              <a:rPr lang="en-US" smtClean="0"/>
              <a:t>‹#›</a:t>
            </a:fld>
            <a:endParaRPr lang="en-US"/>
          </a:p>
        </p:txBody>
      </p:sp>
      <p:pic>
        <p:nvPicPr>
          <p:cNvPr id="9"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7493"/>
          <a:stretch/>
        </p:blipFill>
        <p:spPr bwMode="auto">
          <a:xfrm>
            <a:off x="254965" y="267603"/>
            <a:ext cx="1686911" cy="7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2879141"/>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2D2DFBE-E1A6-48A8-9525-801C5E66CB11}" type="datetime1">
              <a:rPr lang="en-US" smtClean="0">
                <a:solidFill>
                  <a:prstClr val="black">
                    <a:tint val="75000"/>
                  </a:prstClr>
                </a:solidFill>
              </a:rPr>
              <a:t>3/23/2018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7B1D8AA-D014-4A48-9A27-E20F136E2EF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92765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85270-584F-4AB7-9BA2-B8C2238FB268}" type="datetime1">
              <a:rPr lang="en-US" smtClean="0">
                <a:solidFill>
                  <a:prstClr val="black">
                    <a:tint val="75000"/>
                  </a:prstClr>
                </a:solidFill>
              </a:rPr>
              <a:t>3/23/2018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7A3A97A-4B60-4170-9210-016BE13F2C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06097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9"/>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CD6934-28AA-43BC-906A-957A9220CCB0}" type="datetime1">
              <a:rPr lang="en-US" smtClean="0"/>
              <a:t>3/23/2018</a:t>
            </a:fld>
            <a:endParaRPr lang="en-US"/>
          </a:p>
        </p:txBody>
      </p:sp>
      <p:sp>
        <p:nvSpPr>
          <p:cNvPr id="5" name="Footer Placeholder 4"/>
          <p:cNvSpPr>
            <a:spLocks noGrp="1"/>
          </p:cNvSpPr>
          <p:nvPr>
            <p:ph type="ftr" sz="quarter" idx="3"/>
          </p:nvPr>
        </p:nvSpPr>
        <p:spPr>
          <a:xfrm>
            <a:off x="3028950" y="6356359"/>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9"/>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2DF8C-715C-4B35-AEC4-D7698A9EB6CC}" type="slidenum">
              <a:rPr lang="en-US" smtClean="0"/>
              <a:t>‹#›</a:t>
            </a:fld>
            <a:endParaRPr lang="en-US"/>
          </a:p>
        </p:txBody>
      </p:sp>
    </p:spTree>
    <p:extLst>
      <p:ext uri="{BB962C8B-B14F-4D97-AF65-F5344CB8AC3E}">
        <p14:creationId xmlns:p14="http://schemas.microsoft.com/office/powerpoint/2010/main" val="105297993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2" r:id="rId4"/>
    <p:sldLayoutId id="2147483662" r:id="rId5"/>
    <p:sldLayoutId id="2147483663" r:id="rId6"/>
  </p:sldLayoutIdLst>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hf hdr="0" ftr="0" dt="0"/>
  <p:txStyles>
    <p:titleStyle>
      <a:lvl1pPr algn="l" defTabSz="914332" rtl="0" eaLnBrk="1" latinLnBrk="0" hangingPunct="1">
        <a:lnSpc>
          <a:spcPct val="90000"/>
        </a:lnSpc>
        <a:spcBef>
          <a:spcPct val="0"/>
        </a:spcBef>
        <a:buNone/>
        <a:defRPr sz="3600" b="1" kern="1200">
          <a:solidFill>
            <a:srgbClr val="336699"/>
          </a:solidFill>
          <a:latin typeface="+mj-lt"/>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Calibri" panose="020F050202020403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rct=j&amp;q=&amp;esrc=s&amp;source=images&amp;cd=&amp;cad=rja&amp;uact=8&amp;ved=0CAcQjRw&amp;url=http://abcnews.go.com/topics/news/history/nelson-mandela.htm&amp;ei=wBhPVIKsC46wyASehoC4BA&amp;bvm=bv.77880786,d.aWw&amp;psig=AFQjCNFME3yHyy87PfDZgIYZkFwcg2V_6Q&amp;ust=1414556140501500"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0.tiff"/><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21355" y="5464757"/>
            <a:ext cx="5301290" cy="1076327"/>
          </a:xfrm>
          <a:prstGeom prst="rect">
            <a:avLst/>
          </a:prstGeom>
          <a:solidFill>
            <a:srgbClr val="EEF1FC"/>
          </a:solidFill>
          <a:ln w="25400">
            <a:solidFill>
              <a:srgbClr val="336699"/>
            </a:solidFill>
          </a:ln>
        </p:spPr>
        <p:txBody>
          <a:bodyPr wrap="square" lIns="90549" tIns="45279" rIns="90549" bIns="45279" rtlCol="0">
            <a:spAutoFit/>
          </a:bodyPr>
          <a:lstStyle/>
          <a:p>
            <a:pPr marL="338138" indent="-171450" defTabSz="905573" eaLnBrk="0" fontAlgn="base" hangingPunct="0">
              <a:spcBef>
                <a:spcPct val="0"/>
              </a:spcBef>
              <a:spcAft>
                <a:spcPct val="0"/>
              </a:spcAft>
              <a:buFont typeface="Arial"/>
              <a:buChar char="•"/>
              <a:defRPr/>
            </a:pPr>
            <a:r>
              <a:rPr lang="en-US" sz="1600" kern="0" dirty="0">
                <a:solidFill>
                  <a:srgbClr val="336699"/>
                </a:solidFill>
                <a:ea typeface="MS PGothic" charset="0"/>
              </a:rPr>
              <a:t>No financial conflict of interest.</a:t>
            </a:r>
            <a:endParaRPr lang="en-US" sz="1600" i="1" kern="0" dirty="0">
              <a:solidFill>
                <a:srgbClr val="336699"/>
              </a:solidFill>
              <a:ea typeface="MS PGothic" charset="0"/>
            </a:endParaRPr>
          </a:p>
          <a:p>
            <a:pPr marL="338138" indent="-171450" defTabSz="905573" eaLnBrk="0" fontAlgn="base" hangingPunct="0">
              <a:spcBef>
                <a:spcPct val="0"/>
              </a:spcBef>
              <a:spcAft>
                <a:spcPct val="0"/>
              </a:spcAft>
              <a:buFont typeface="Arial"/>
              <a:buChar char="•"/>
              <a:defRPr/>
            </a:pPr>
            <a:r>
              <a:rPr lang="en-US" sz="1600" b="1" kern="0" dirty="0">
                <a:solidFill>
                  <a:srgbClr val="336699"/>
                </a:solidFill>
                <a:ea typeface="MS PGothic" charset="0"/>
              </a:rPr>
              <a:t>Views expressed are those of the presenter</a:t>
            </a:r>
            <a:r>
              <a:rPr lang="en-US" sz="1600" kern="0" dirty="0">
                <a:solidFill>
                  <a:srgbClr val="336699"/>
                </a:solidFill>
                <a:ea typeface="MS PGothic" charset="0"/>
              </a:rPr>
              <a:t>. </a:t>
            </a:r>
          </a:p>
          <a:p>
            <a:pPr marL="338138" indent="-171450" defTabSz="905573" eaLnBrk="0" fontAlgn="base" hangingPunct="0">
              <a:spcBef>
                <a:spcPct val="0"/>
              </a:spcBef>
              <a:spcAft>
                <a:spcPct val="0"/>
              </a:spcAft>
              <a:buFont typeface="Arial"/>
              <a:buChar char="•"/>
              <a:defRPr/>
            </a:pPr>
            <a:r>
              <a:rPr lang="en-US" sz="1600" kern="0" dirty="0">
                <a:solidFill>
                  <a:srgbClr val="336699"/>
                </a:solidFill>
                <a:ea typeface="MS PGothic" charset="0"/>
              </a:rPr>
              <a:t>No endorsement by NCI, NIH, ASPR, DHHS or any other U.S. Government agencies has been given or inferred.</a:t>
            </a:r>
          </a:p>
        </p:txBody>
      </p:sp>
      <p:sp>
        <p:nvSpPr>
          <p:cNvPr id="5" name="Title 4"/>
          <p:cNvSpPr>
            <a:spLocks noGrp="1"/>
          </p:cNvSpPr>
          <p:nvPr>
            <p:ph type="title"/>
          </p:nvPr>
        </p:nvSpPr>
        <p:spPr>
          <a:xfrm>
            <a:off x="274320" y="1295397"/>
            <a:ext cx="8595360" cy="2481943"/>
          </a:xfrm>
          <a:solidFill>
            <a:srgbClr val="336699"/>
          </a:solidFill>
        </p:spPr>
        <p:txBody>
          <a:bodyPr>
            <a:normAutofit/>
          </a:bodyPr>
          <a:lstStyle/>
          <a:p>
            <a:pPr algn="ctr">
              <a:spcBef>
                <a:spcPts val="1200"/>
              </a:spcBef>
              <a:spcAft>
                <a:spcPts val="600"/>
              </a:spcAft>
              <a:defRPr/>
            </a:pPr>
            <a:r>
              <a:rPr lang="en-US" sz="4000" kern="0" dirty="0">
                <a:solidFill>
                  <a:srgbClr val="F36DAD"/>
                </a:solidFill>
              </a:rPr>
              <a:t>International Cancer Expert Corps, Inc</a:t>
            </a:r>
            <a:br>
              <a:rPr lang="en-US" sz="4000" kern="0" dirty="0">
                <a:solidFill>
                  <a:srgbClr val="F36DAD"/>
                </a:solidFill>
              </a:rPr>
            </a:br>
            <a:r>
              <a:rPr lang="en-US" sz="2400" kern="0" dirty="0">
                <a:solidFill>
                  <a:schemeClr val="bg1"/>
                </a:solidFill>
              </a:rPr>
              <a:t>Closing comments for STFC meeting, Manchester UK</a:t>
            </a:r>
            <a:br>
              <a:rPr lang="en-US" sz="2400" kern="0" dirty="0">
                <a:solidFill>
                  <a:schemeClr val="bg1"/>
                </a:solidFill>
              </a:rPr>
            </a:br>
            <a:br>
              <a:rPr lang="en-US" sz="2400" kern="0" dirty="0">
                <a:solidFill>
                  <a:schemeClr val="bg1"/>
                </a:solidFill>
                <a:ea typeface="MS PGothic" charset="0"/>
              </a:rPr>
            </a:br>
            <a:r>
              <a:rPr lang="en-US" sz="2400" kern="0" dirty="0">
                <a:solidFill>
                  <a:schemeClr val="bg1"/>
                </a:solidFill>
              </a:rPr>
              <a:t>March 23 2018</a:t>
            </a:r>
            <a:endParaRPr lang="en-US" sz="2000" dirty="0"/>
          </a:p>
        </p:txBody>
      </p:sp>
      <p:sp>
        <p:nvSpPr>
          <p:cNvPr id="7" name="TextBox 6"/>
          <p:cNvSpPr txBox="1"/>
          <p:nvPr/>
        </p:nvSpPr>
        <p:spPr>
          <a:xfrm>
            <a:off x="274320" y="3777340"/>
            <a:ext cx="8595360" cy="1754326"/>
          </a:xfrm>
          <a:prstGeom prst="rect">
            <a:avLst/>
          </a:prstGeom>
          <a:noFill/>
        </p:spPr>
        <p:txBody>
          <a:bodyPr wrap="square" rtlCol="0">
            <a:spAutoFit/>
          </a:bodyPr>
          <a:lstStyle/>
          <a:p>
            <a:pPr algn="ctr"/>
            <a:r>
              <a:rPr lang="en-US" b="1" kern="0" dirty="0">
                <a:solidFill>
                  <a:srgbClr val="1A3284"/>
                </a:solidFill>
                <a:ea typeface="MS PGothic" charset="0"/>
              </a:rPr>
              <a:t>Program Overview</a:t>
            </a:r>
            <a:br>
              <a:rPr lang="en-US" b="1" kern="0" dirty="0">
                <a:solidFill>
                  <a:srgbClr val="1A3284"/>
                </a:solidFill>
                <a:ea typeface="MS PGothic" charset="0"/>
              </a:rPr>
            </a:br>
            <a:r>
              <a:rPr lang="en-US" kern="0" dirty="0">
                <a:solidFill>
                  <a:srgbClr val="1A3284"/>
                </a:solidFill>
                <a:ea typeface="MS PGothic" charset="0"/>
              </a:rPr>
              <a:t>C. Norman Coleman, MD, </a:t>
            </a:r>
            <a:br>
              <a:rPr lang="en-US" kern="0" dirty="0">
                <a:solidFill>
                  <a:srgbClr val="1A3284"/>
                </a:solidFill>
                <a:ea typeface="MS PGothic" charset="0"/>
              </a:rPr>
            </a:br>
            <a:r>
              <a:rPr lang="en-US" kern="0" dirty="0">
                <a:solidFill>
                  <a:srgbClr val="1A3284"/>
                </a:solidFill>
                <a:ea typeface="MS PGothic" charset="0"/>
              </a:rPr>
              <a:t>Senior Scientific Advisor </a:t>
            </a:r>
            <a:br>
              <a:rPr lang="en-US" kern="0" dirty="0">
                <a:solidFill>
                  <a:srgbClr val="1A3284"/>
                </a:solidFill>
                <a:ea typeface="MS PGothic" charset="0"/>
              </a:rPr>
            </a:br>
            <a:r>
              <a:rPr lang="en-US" b="1" kern="0" dirty="0">
                <a:solidFill>
                  <a:srgbClr val="1A3284"/>
                </a:solidFill>
                <a:ea typeface="MS PGothic" charset="0"/>
              </a:rPr>
              <a:t>International Cancer Expert Corps</a:t>
            </a:r>
            <a:br>
              <a:rPr lang="en-US" b="1" kern="0" dirty="0">
                <a:solidFill>
                  <a:srgbClr val="1A3284"/>
                </a:solidFill>
                <a:ea typeface="MS PGothic" charset="0"/>
              </a:rPr>
            </a:br>
            <a:r>
              <a:rPr lang="en-US" kern="0" dirty="0">
                <a:solidFill>
                  <a:srgbClr val="1A3284"/>
                </a:solidFill>
                <a:ea typeface="MS PGothic" charset="0"/>
              </a:rPr>
              <a:t>(Official Outside Activity and also working to enhance efforts of NCI and NIH)</a:t>
            </a:r>
            <a:br>
              <a:rPr lang="en-US" kern="0" dirty="0">
                <a:solidFill>
                  <a:srgbClr val="1A3284"/>
                </a:solidFill>
                <a:ea typeface="MS PGothic" charset="0"/>
              </a:rPr>
            </a:br>
            <a:endParaRPr lang="en-US" dirty="0">
              <a:solidFill>
                <a:srgbClr val="1A3284"/>
              </a:solidFill>
            </a:endParaRPr>
          </a:p>
        </p:txBody>
      </p:sp>
    </p:spTree>
    <p:extLst>
      <p:ext uri="{BB962C8B-B14F-4D97-AF65-F5344CB8AC3E}">
        <p14:creationId xmlns:p14="http://schemas.microsoft.com/office/powerpoint/2010/main" val="2172131744"/>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14552" y="4191000"/>
            <a:ext cx="7543800"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Arial" charset="0"/>
                <a:ea typeface="+mn-ea"/>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prstClr val="black"/>
                </a:solidFill>
                <a:effectLst/>
                <a:uLnTx/>
                <a:uFillTx/>
                <a:latin typeface="Calibri"/>
                <a:ea typeface="+mn-ea"/>
                <a:cs typeface="Arial" charset="0"/>
              </a:rPr>
              <a:t>“It always seems impossible until it's done.”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prstClr val="black"/>
                </a:solidFill>
                <a:effectLst/>
                <a:uLnTx/>
                <a:uFillTx/>
                <a:latin typeface="Calibri"/>
                <a:ea typeface="+mn-ea"/>
                <a:cs typeface="Arial" charset="0"/>
              </a:rPr>
              <a:t>                                                 Nelson Mandela</a:t>
            </a:r>
          </a:p>
        </p:txBody>
      </p:sp>
      <p:pic>
        <p:nvPicPr>
          <p:cNvPr id="1032" name="Picture 8" descr="https://encrypted-tbn0.gstatic.com/images?q=tbn:ANd9GcRqAPC1XVGkkVRxI8ea1-j9RDaCNcLCg8ON_HlNPx--UxFx6_GyH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884237"/>
            <a:ext cx="5611813" cy="3154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415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Thank You to the Participants for your work to </a:t>
            </a:r>
            <a:r>
              <a:rPr lang="en-US" u="sng" dirty="0"/>
              <a:t>improve cancer care </a:t>
            </a:r>
          </a:p>
        </p:txBody>
      </p:sp>
      <p:sp>
        <p:nvSpPr>
          <p:cNvPr id="6" name="Rectangle 5"/>
          <p:cNvSpPr/>
          <p:nvPr/>
        </p:nvSpPr>
        <p:spPr>
          <a:xfrm>
            <a:off x="6078586" y="4365201"/>
            <a:ext cx="2483781" cy="38373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r>
              <a:rPr lang="en-US" sz="1200" i="1" kern="0" dirty="0">
                <a:solidFill>
                  <a:schemeClr val="tx1"/>
                </a:solidFill>
              </a:rPr>
              <a:t>~ </a:t>
            </a:r>
            <a:r>
              <a:rPr lang="en-US" sz="1500" i="1" kern="0" dirty="0">
                <a:solidFill>
                  <a:schemeClr val="tx1"/>
                </a:solidFill>
              </a:rPr>
              <a:t>African Proverb</a:t>
            </a:r>
          </a:p>
        </p:txBody>
      </p:sp>
      <p:sp>
        <p:nvSpPr>
          <p:cNvPr id="13" name="Isosceles Triangle 12"/>
          <p:cNvSpPr/>
          <p:nvPr/>
        </p:nvSpPr>
        <p:spPr bwMode="auto">
          <a:xfrm flipV="1">
            <a:off x="6144988" y="3654471"/>
            <a:ext cx="592183" cy="776832"/>
          </a:xfrm>
          <a:prstGeom prst="triangle">
            <a:avLst/>
          </a:prstGeom>
          <a:solidFill>
            <a:schemeClr val="accent1">
              <a:lumMod val="50000"/>
            </a:schemeClr>
          </a:solidFill>
          <a:ln w="28575" cap="flat" cmpd="sng" algn="ctr">
            <a:noFill/>
            <a:prstDash val="solid"/>
            <a:round/>
            <a:headEnd type="none" w="sm" len="sm"/>
            <a:tailEnd type="none" w="sm" len="sm"/>
          </a:ln>
          <a:effectLst/>
          <a:extLst/>
        </p:spPr>
        <p:txBody>
          <a:bodyPr vert="horz" wrap="square" lIns="68580" tIns="34290" rIns="68580" bIns="34290" numCol="1" rtlCol="0" anchor="t" anchorCtr="0" compatLnSpc="1">
            <a:prstTxWarp prst="textNoShape">
              <a:avLst/>
            </a:prstTxWarp>
          </a:bodyPr>
          <a:lstStyle/>
          <a:p>
            <a:pPr eaLnBrk="0" fontAlgn="base" hangingPunct="0">
              <a:spcBef>
                <a:spcPct val="0"/>
              </a:spcBef>
              <a:spcAft>
                <a:spcPct val="0"/>
              </a:spcAft>
            </a:pPr>
            <a:endParaRPr lang="en-US" sz="2700" kern="0">
              <a:latin typeface="Times New Roman" charset="0"/>
              <a:ea typeface="Geneva" charset="0"/>
            </a:endParaRPr>
          </a:p>
        </p:txBody>
      </p:sp>
      <p:sp>
        <p:nvSpPr>
          <p:cNvPr id="14" name="Content Placeholder 4"/>
          <p:cNvSpPr txBox="1">
            <a:spLocks/>
          </p:cNvSpPr>
          <p:nvPr/>
        </p:nvSpPr>
        <p:spPr bwMode="auto">
          <a:xfrm>
            <a:off x="1104900" y="2464739"/>
            <a:ext cx="6620852" cy="1340868"/>
          </a:xfrm>
          <a:prstGeom prst="rect">
            <a:avLst/>
          </a:prstGeom>
          <a:solidFill>
            <a:schemeClr val="accent1">
              <a:lumMod val="50000"/>
            </a:schemeClr>
          </a:solidFill>
          <a:ln>
            <a:noFill/>
          </a:ln>
          <a:effectLst/>
          <a:extLst/>
        </p:spPr>
        <p:txBody>
          <a:bodyPr vert="horz" wrap="square" lIns="205740" tIns="34528" rIns="0" bIns="34528" numCol="1" anchor="ctr" anchorCtr="0" compatLnSpc="1">
            <a:prstTxWarp prst="textNoShape">
              <a:avLst/>
            </a:prstTxWarp>
          </a:bodyPr>
          <a:lstStyle>
            <a:lvl1pPr marL="342900" indent="-342900" algn="l" rtl="0" eaLnBrk="0" fontAlgn="base" hangingPunct="0">
              <a:spcBef>
                <a:spcPct val="20000"/>
              </a:spcBef>
              <a:spcAft>
                <a:spcPct val="0"/>
              </a:spcAft>
              <a:buClr>
                <a:srgbClr val="64999F"/>
              </a:buClr>
              <a:buSzPct val="58000"/>
              <a:buChar char="_"/>
              <a:defRPr sz="28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rgbClr val="64999F"/>
              </a:buClr>
              <a:buSzPct val="58000"/>
              <a:buChar char="_"/>
              <a:defRPr sz="2400">
                <a:solidFill>
                  <a:schemeClr val="tx1"/>
                </a:solidFill>
                <a:latin typeface="+mn-lt"/>
                <a:ea typeface="MS PGothic" pitchFamily="34" charset="-128"/>
              </a:defRPr>
            </a:lvl2pPr>
            <a:lvl3pPr marL="1085850" indent="-228600" algn="l" rtl="0" eaLnBrk="0" fontAlgn="base" hangingPunct="0">
              <a:spcBef>
                <a:spcPct val="20000"/>
              </a:spcBef>
              <a:spcAft>
                <a:spcPct val="0"/>
              </a:spcAft>
              <a:buClr>
                <a:srgbClr val="64999F"/>
              </a:buClr>
              <a:buSzPct val="58000"/>
              <a:buChar char="_"/>
              <a:defRPr sz="2000">
                <a:solidFill>
                  <a:schemeClr val="tx1"/>
                </a:solidFill>
                <a:latin typeface="+mn-lt"/>
                <a:ea typeface="MS PGothic" pitchFamily="34" charset="-128"/>
              </a:defRPr>
            </a:lvl3pPr>
            <a:lvl4pPr marL="1428750" indent="-228600" algn="l" rtl="0" eaLnBrk="0" fontAlgn="base" hangingPunct="0">
              <a:spcBef>
                <a:spcPct val="20000"/>
              </a:spcBef>
              <a:spcAft>
                <a:spcPct val="0"/>
              </a:spcAft>
              <a:buClr>
                <a:srgbClr val="64999F"/>
              </a:buClr>
              <a:buSzPct val="58000"/>
              <a:buChar char="_"/>
              <a:defRPr>
                <a:solidFill>
                  <a:schemeClr val="tx1"/>
                </a:solidFill>
                <a:latin typeface="+mn-lt"/>
                <a:ea typeface="MS PGothic" pitchFamily="34" charset="-128"/>
              </a:defRPr>
            </a:lvl4pPr>
            <a:lvl5pPr marL="1771650" indent="-228600" algn="l" rtl="0" eaLnBrk="0" fontAlgn="base" hangingPunct="0">
              <a:spcBef>
                <a:spcPct val="20000"/>
              </a:spcBef>
              <a:spcAft>
                <a:spcPct val="0"/>
              </a:spcAft>
              <a:buClr>
                <a:srgbClr val="64999F"/>
              </a:buClr>
              <a:buSzPct val="58000"/>
              <a:buChar char="_"/>
              <a:defRPr sz="1600">
                <a:solidFill>
                  <a:schemeClr val="tx1"/>
                </a:solidFill>
                <a:latin typeface="+mn-lt"/>
                <a:ea typeface="MS PGothic" pitchFamily="34" charset="-128"/>
              </a:defRPr>
            </a:lvl5pPr>
            <a:lvl6pPr marL="2228850" indent="-228600" algn="l" rtl="0" eaLnBrk="0" fontAlgn="base" hangingPunct="0">
              <a:spcBef>
                <a:spcPct val="20000"/>
              </a:spcBef>
              <a:spcAft>
                <a:spcPct val="0"/>
              </a:spcAft>
              <a:buClr>
                <a:srgbClr val="64999F"/>
              </a:buClr>
              <a:buSzPct val="58000"/>
              <a:buChar char="_"/>
              <a:defRPr sz="1600">
                <a:solidFill>
                  <a:schemeClr val="tx1"/>
                </a:solidFill>
                <a:latin typeface="+mn-lt"/>
                <a:ea typeface="+mn-ea"/>
              </a:defRPr>
            </a:lvl6pPr>
            <a:lvl7pPr marL="2686050" indent="-228600" algn="l" rtl="0" eaLnBrk="0" fontAlgn="base" hangingPunct="0">
              <a:spcBef>
                <a:spcPct val="20000"/>
              </a:spcBef>
              <a:spcAft>
                <a:spcPct val="0"/>
              </a:spcAft>
              <a:buClr>
                <a:srgbClr val="64999F"/>
              </a:buClr>
              <a:buSzPct val="58000"/>
              <a:buChar char="_"/>
              <a:defRPr sz="1600">
                <a:solidFill>
                  <a:schemeClr val="tx1"/>
                </a:solidFill>
                <a:latin typeface="+mn-lt"/>
                <a:ea typeface="+mn-ea"/>
              </a:defRPr>
            </a:lvl7pPr>
            <a:lvl8pPr marL="3143250" indent="-228600" algn="l" rtl="0" eaLnBrk="0" fontAlgn="base" hangingPunct="0">
              <a:spcBef>
                <a:spcPct val="20000"/>
              </a:spcBef>
              <a:spcAft>
                <a:spcPct val="0"/>
              </a:spcAft>
              <a:buClr>
                <a:srgbClr val="64999F"/>
              </a:buClr>
              <a:buSzPct val="58000"/>
              <a:buChar char="_"/>
              <a:defRPr sz="1600">
                <a:solidFill>
                  <a:schemeClr val="tx1"/>
                </a:solidFill>
                <a:latin typeface="+mn-lt"/>
                <a:ea typeface="+mn-ea"/>
              </a:defRPr>
            </a:lvl8pPr>
            <a:lvl9pPr marL="3600450" indent="-228600" algn="l" rtl="0" eaLnBrk="0" fontAlgn="base" hangingPunct="0">
              <a:spcBef>
                <a:spcPct val="20000"/>
              </a:spcBef>
              <a:spcAft>
                <a:spcPct val="0"/>
              </a:spcAft>
              <a:buClr>
                <a:srgbClr val="64999F"/>
              </a:buClr>
              <a:buSzPct val="58000"/>
              <a:buChar char="_"/>
              <a:defRPr sz="1600">
                <a:solidFill>
                  <a:schemeClr val="tx1"/>
                </a:solidFill>
                <a:latin typeface="+mn-lt"/>
                <a:ea typeface="+mn-ea"/>
              </a:defRPr>
            </a:lvl9pPr>
          </a:lstStyle>
          <a:p>
            <a:pPr marL="215504" marR="443865" indent="0" defTabSz="814388">
              <a:spcBef>
                <a:spcPts val="836"/>
              </a:spcBef>
              <a:buNone/>
            </a:pPr>
            <a:r>
              <a:rPr lang="en-US" sz="2400" kern="0" spc="-4" dirty="0">
                <a:solidFill>
                  <a:schemeClr val="bg1"/>
                </a:solidFill>
                <a:latin typeface="+mj-lt"/>
                <a:cs typeface="Arial"/>
              </a:rPr>
              <a:t>“If you want to go fast, go alone…</a:t>
            </a:r>
          </a:p>
          <a:p>
            <a:pPr marL="215504" marR="443865" indent="0" defTabSz="814388">
              <a:spcBef>
                <a:spcPts val="836"/>
              </a:spcBef>
              <a:buNone/>
            </a:pPr>
            <a:r>
              <a:rPr lang="en-US" sz="2400" kern="0" spc="-4" dirty="0">
                <a:solidFill>
                  <a:schemeClr val="bg1"/>
                </a:solidFill>
                <a:latin typeface="+mj-lt"/>
                <a:cs typeface="Arial"/>
              </a:rPr>
              <a:t>               …if you want to go far, go together.”</a:t>
            </a:r>
          </a:p>
        </p:txBody>
      </p:sp>
      <p:pic>
        <p:nvPicPr>
          <p:cNvPr id="12" name="Picture 11">
            <a:extLst>
              <a:ext uri="{FF2B5EF4-FFF2-40B4-BE49-F238E27FC236}">
                <a16:creationId xmlns:a16="http://schemas.microsoft.com/office/drawing/2014/main" id="{91500660-E157-46A2-AAA4-29A41F601752}"/>
              </a:ext>
            </a:extLst>
          </p:cNvPr>
          <p:cNvPicPr>
            <a:picLocks noChangeAspect="1"/>
          </p:cNvPicPr>
          <p:nvPr/>
        </p:nvPicPr>
        <p:blipFill>
          <a:blip r:embed="rId3"/>
          <a:stretch>
            <a:fillRect/>
          </a:stretch>
        </p:blipFill>
        <p:spPr>
          <a:xfrm>
            <a:off x="936171" y="5765183"/>
            <a:ext cx="755709" cy="759816"/>
          </a:xfrm>
          <a:prstGeom prst="rect">
            <a:avLst/>
          </a:prstGeom>
        </p:spPr>
      </p:pic>
      <p:pic>
        <p:nvPicPr>
          <p:cNvPr id="15" name="Picture 14">
            <a:extLst>
              <a:ext uri="{FF2B5EF4-FFF2-40B4-BE49-F238E27FC236}">
                <a16:creationId xmlns:a16="http://schemas.microsoft.com/office/drawing/2014/main" id="{10135B6C-B1FC-4722-8418-894792318C66}"/>
              </a:ext>
            </a:extLst>
          </p:cNvPr>
          <p:cNvPicPr>
            <a:picLocks noChangeAspect="1"/>
          </p:cNvPicPr>
          <p:nvPr/>
        </p:nvPicPr>
        <p:blipFill>
          <a:blip r:embed="rId4"/>
          <a:stretch>
            <a:fillRect/>
          </a:stretch>
        </p:blipFill>
        <p:spPr>
          <a:xfrm>
            <a:off x="2971993" y="5798357"/>
            <a:ext cx="2377440" cy="519211"/>
          </a:xfrm>
          <a:prstGeom prst="rect">
            <a:avLst/>
          </a:prstGeom>
        </p:spPr>
      </p:pic>
      <p:pic>
        <p:nvPicPr>
          <p:cNvPr id="16" name="Picture 15">
            <a:extLst>
              <a:ext uri="{FF2B5EF4-FFF2-40B4-BE49-F238E27FC236}">
                <a16:creationId xmlns:a16="http://schemas.microsoft.com/office/drawing/2014/main" id="{CB3C40E6-3D91-4777-87B4-B7FA312ECCE4}"/>
              </a:ext>
            </a:extLst>
          </p:cNvPr>
          <p:cNvPicPr>
            <a:picLocks noChangeAspect="1"/>
          </p:cNvPicPr>
          <p:nvPr/>
        </p:nvPicPr>
        <p:blipFill>
          <a:blip r:embed="rId5"/>
          <a:stretch>
            <a:fillRect/>
          </a:stretch>
        </p:blipFill>
        <p:spPr>
          <a:xfrm>
            <a:off x="6078586" y="5546828"/>
            <a:ext cx="2028792" cy="1022270"/>
          </a:xfrm>
          <a:prstGeom prst="rect">
            <a:avLst/>
          </a:prstGeom>
        </p:spPr>
      </p:pic>
    </p:spTree>
    <p:extLst>
      <p:ext uri="{BB962C8B-B14F-4D97-AF65-F5344CB8AC3E}">
        <p14:creationId xmlns:p14="http://schemas.microsoft.com/office/powerpoint/2010/main" val="931429565"/>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F1116005-189F-4325-9AB6-7B21CB040640}" type="slidenum">
              <a:rPr lang="en-US" smtClean="0"/>
              <a:pPr/>
              <a:t>2</a:t>
            </a:fld>
            <a:endParaRPr lang="en-US"/>
          </a:p>
        </p:txBody>
      </p:sp>
      <p:sp>
        <p:nvSpPr>
          <p:cNvPr id="3" name="Title 2"/>
          <p:cNvSpPr>
            <a:spLocks noGrp="1"/>
          </p:cNvSpPr>
          <p:nvPr>
            <p:ph type="title"/>
          </p:nvPr>
        </p:nvSpPr>
        <p:spPr/>
        <p:txBody>
          <a:bodyPr/>
          <a:lstStyle/>
          <a:p>
            <a:r>
              <a:rPr lang="en-US" dirty="0"/>
              <a:t>Keep the Patient at the Center</a:t>
            </a:r>
          </a:p>
        </p:txBody>
      </p:sp>
      <p:pic>
        <p:nvPicPr>
          <p:cNvPr id="5" name="Content Placeholder 4"/>
          <p:cNvPicPr>
            <a:picLocks noGrp="1" noChangeAspect="1"/>
          </p:cNvPicPr>
          <p:nvPr>
            <p:ph sz="quarter" idx="11"/>
          </p:nvPr>
        </p:nvPicPr>
        <p:blipFill>
          <a:blip r:embed="rId2"/>
          <a:stretch>
            <a:fillRect/>
          </a:stretch>
        </p:blipFill>
        <p:spPr>
          <a:xfrm>
            <a:off x="691587" y="1064871"/>
            <a:ext cx="7914532" cy="5866095"/>
          </a:xfrm>
          <a:prstGeom prst="rect">
            <a:avLst/>
          </a:prstGeom>
        </p:spPr>
      </p:pic>
    </p:spTree>
    <p:extLst>
      <p:ext uri="{BB962C8B-B14F-4D97-AF65-F5344CB8AC3E}">
        <p14:creationId xmlns:p14="http://schemas.microsoft.com/office/powerpoint/2010/main" val="1953097882"/>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2073728" y="247953"/>
            <a:ext cx="7022726" cy="781592"/>
          </a:xfrm>
        </p:spPr>
        <p:txBody>
          <a:bodyPr>
            <a:noAutofit/>
          </a:bodyPr>
          <a:lstStyle/>
          <a:p>
            <a:r>
              <a:rPr lang="en-US" sz="3200" dirty="0"/>
              <a:t>It Takes a System to Improve Cancer Care</a:t>
            </a:r>
          </a:p>
        </p:txBody>
      </p:sp>
      <p:sp>
        <p:nvSpPr>
          <p:cNvPr id="12" name="Content Placeholder 11"/>
          <p:cNvSpPr>
            <a:spLocks noGrp="1"/>
          </p:cNvSpPr>
          <p:nvPr>
            <p:ph sz="half" idx="1"/>
          </p:nvPr>
        </p:nvSpPr>
        <p:spPr>
          <a:xfrm>
            <a:off x="399828" y="1650223"/>
            <a:ext cx="3817055" cy="4763661"/>
          </a:xfrm>
        </p:spPr>
        <p:txBody>
          <a:bodyPr>
            <a:normAutofit/>
          </a:bodyPr>
          <a:lstStyle/>
          <a:p>
            <a:pPr marL="0" indent="0">
              <a:lnSpc>
                <a:spcPct val="110000"/>
              </a:lnSpc>
              <a:buNone/>
            </a:pPr>
            <a:r>
              <a:rPr lang="en-US" dirty="0"/>
              <a:t>ICEC envisions a world </a:t>
            </a:r>
            <a:br>
              <a:rPr lang="en-US" dirty="0"/>
            </a:br>
            <a:r>
              <a:rPr lang="en-US" dirty="0"/>
              <a:t>in which everyone has access to interventions to prevent and treat cancer and its symptoms using high-quality best practices for the local circumstances.</a:t>
            </a:r>
          </a:p>
        </p:txBody>
      </p:sp>
      <p:sp>
        <p:nvSpPr>
          <p:cNvPr id="3" name="Slide Number Placeholder 2"/>
          <p:cNvSpPr>
            <a:spLocks noGrp="1"/>
          </p:cNvSpPr>
          <p:nvPr>
            <p:ph type="sldNum" sz="quarter" idx="12"/>
          </p:nvPr>
        </p:nvSpPr>
        <p:spPr/>
        <p:txBody>
          <a:bodyPr/>
          <a:lstStyle/>
          <a:p>
            <a:fld id="{77A3A97A-4B60-4170-9210-016BE13F2CF7}" type="slidenum">
              <a:rPr lang="en-US" smtClean="0">
                <a:solidFill>
                  <a:prstClr val="black">
                    <a:tint val="75000"/>
                  </a:prstClr>
                </a:solidFill>
              </a:rPr>
              <a:pPr/>
              <a:t>3</a:t>
            </a:fld>
            <a:endParaRPr lang="en-US">
              <a:solidFill>
                <a:prstClr val="black">
                  <a:tint val="75000"/>
                </a:prstClr>
              </a:solidFill>
            </a:endParaRPr>
          </a:p>
        </p:txBody>
      </p:sp>
      <p:pic>
        <p:nvPicPr>
          <p:cNvPr id="17" name="Picture 16"/>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53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4471115" y="1365324"/>
            <a:ext cx="4663440" cy="4663440"/>
          </a:xfrm>
          <a:prstGeom prst="rect">
            <a:avLst/>
          </a:prstGeom>
        </p:spPr>
      </p:pic>
      <p:sp>
        <p:nvSpPr>
          <p:cNvPr id="5" name="TextBox 4"/>
          <p:cNvSpPr txBox="1"/>
          <p:nvPr/>
        </p:nvSpPr>
        <p:spPr>
          <a:xfrm>
            <a:off x="4898927" y="2818474"/>
            <a:ext cx="3840480" cy="822960"/>
          </a:xfrm>
          <a:prstGeom prst="rightArrow">
            <a:avLst/>
          </a:prstGeom>
          <a:solidFill>
            <a:srgbClr val="ED2281"/>
          </a:solidFill>
          <a:ln>
            <a:solidFill>
              <a:srgbClr val="ED2281"/>
            </a:solidFill>
          </a:ln>
        </p:spPr>
        <p:txBody>
          <a:bodyPr wrap="square" rtlCol="0" anchor="ctr">
            <a:noAutofit/>
          </a:bodyPr>
          <a:lstStyle/>
          <a:p>
            <a:pPr algn="ctr">
              <a:lnSpc>
                <a:spcPct val="80000"/>
              </a:lnSpc>
            </a:pPr>
            <a:r>
              <a:rPr lang="en-US" sz="1500" dirty="0">
                <a:solidFill>
                  <a:schemeClr val="bg1"/>
                </a:solidFill>
              </a:rPr>
              <a:t>   Mentoring</a:t>
            </a:r>
          </a:p>
          <a:p>
            <a:pPr algn="ctr">
              <a:lnSpc>
                <a:spcPct val="80000"/>
              </a:lnSpc>
            </a:pPr>
            <a:r>
              <a:rPr lang="en-US" sz="1500" dirty="0">
                <a:solidFill>
                  <a:schemeClr val="bg1"/>
                </a:solidFill>
              </a:rPr>
              <a:t> </a:t>
            </a:r>
            <a:r>
              <a:rPr lang="en-US" sz="1500" i="1" dirty="0">
                <a:solidFill>
                  <a:schemeClr val="bg1"/>
                </a:solidFill>
              </a:rPr>
              <a:t>Matching Experts to Needs</a:t>
            </a:r>
          </a:p>
        </p:txBody>
      </p:sp>
      <p:sp>
        <p:nvSpPr>
          <p:cNvPr id="6" name="TextBox 5"/>
          <p:cNvSpPr txBox="1"/>
          <p:nvPr/>
        </p:nvSpPr>
        <p:spPr>
          <a:xfrm>
            <a:off x="4898927" y="3924393"/>
            <a:ext cx="3840480" cy="822960"/>
          </a:xfrm>
          <a:prstGeom prst="rightArrow">
            <a:avLst/>
          </a:prstGeom>
          <a:solidFill>
            <a:schemeClr val="bg1"/>
          </a:solidFill>
          <a:ln w="12700">
            <a:solidFill>
              <a:srgbClr val="ED2281"/>
            </a:solidFill>
          </a:ln>
        </p:spPr>
        <p:txBody>
          <a:bodyPr wrap="square" rtlCol="0" anchor="ctr">
            <a:noAutofit/>
          </a:bodyPr>
          <a:lstStyle/>
          <a:p>
            <a:pPr algn="ctr">
              <a:lnSpc>
                <a:spcPct val="80000"/>
              </a:lnSpc>
            </a:pPr>
            <a:r>
              <a:rPr lang="en-US" sz="1500" dirty="0">
                <a:solidFill>
                  <a:srgbClr val="ED2281"/>
                </a:solidFill>
              </a:rPr>
              <a:t>   Innovation</a:t>
            </a:r>
          </a:p>
          <a:p>
            <a:pPr algn="ctr">
              <a:lnSpc>
                <a:spcPct val="80000"/>
              </a:lnSpc>
            </a:pPr>
            <a:r>
              <a:rPr lang="en-US" sz="1500" dirty="0">
                <a:solidFill>
                  <a:srgbClr val="ED2281"/>
                </a:solidFill>
              </a:rPr>
              <a:t> </a:t>
            </a:r>
            <a:r>
              <a:rPr lang="en-US" sz="1500" i="1" dirty="0">
                <a:solidFill>
                  <a:srgbClr val="ED2281"/>
                </a:solidFill>
              </a:rPr>
              <a:t>New Equipment Design</a:t>
            </a:r>
          </a:p>
        </p:txBody>
      </p:sp>
    </p:spTree>
    <p:extLst>
      <p:ext uri="{BB962C8B-B14F-4D97-AF65-F5344CB8AC3E}">
        <p14:creationId xmlns:p14="http://schemas.microsoft.com/office/powerpoint/2010/main" val="1667815852"/>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txBox="1">
            <a:spLocks noChangeArrowheads="1"/>
          </p:cNvSpPr>
          <p:nvPr/>
        </p:nvSpPr>
        <p:spPr bwMode="auto">
          <a:xfrm>
            <a:off x="110872"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Tx/>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Medical</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Radiation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Medical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Pediatric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Surgical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Nurses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Pathologists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Radiologists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Surgeons - general</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Surgical subspecialists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Pharmacologists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Psychologists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Public health</a:t>
            </a:r>
          </a:p>
        </p:txBody>
      </p:sp>
      <p:sp>
        <p:nvSpPr>
          <p:cNvPr id="20484" name="Rectangle 4"/>
          <p:cNvSpPr>
            <a:spLocks noChangeArrowheads="1"/>
          </p:cNvSpPr>
          <p:nvPr/>
        </p:nvSpPr>
        <p:spPr bwMode="auto">
          <a:xfrm>
            <a:off x="3096506"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Pct val="70000"/>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Science, non-MD</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Prevention and screening</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Epidemiologists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Medical physicists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Technologists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Basic &amp; translational scientists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Treatment guidelines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Statisticians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Social scientists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Regulatory Affairs specialists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Pharmacists</a:t>
            </a:r>
            <a:endParaRPr kumimoji="0" lang="en-US" altLang="en-US" sz="2700" b="0" i="0" u="none" strike="noStrike" kern="1200" cap="none" spc="0" normalizeH="0" baseline="0" noProof="0" dirty="0">
              <a:ln>
                <a:noFill/>
              </a:ln>
              <a:solidFill>
                <a:srgbClr val="000000"/>
              </a:solidFill>
              <a:effectLst/>
              <a:uLnTx/>
              <a:uFillTx/>
              <a:latin typeface="Calibri" pitchFamily="34" charset="0"/>
              <a:ea typeface="+mn-ea"/>
              <a:cs typeface="Arial" charset="0"/>
            </a:endParaRPr>
          </a:p>
        </p:txBody>
      </p:sp>
      <p:sp>
        <p:nvSpPr>
          <p:cNvPr id="20485" name="Rectangle 5"/>
          <p:cNvSpPr>
            <a:spLocks noChangeArrowheads="1"/>
          </p:cNvSpPr>
          <p:nvPr/>
        </p:nvSpPr>
        <p:spPr bwMode="auto">
          <a:xfrm>
            <a:off x="6082140"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Pct val="70000"/>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Support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Educational tools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Finance</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Clinic  administration</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International policy</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Patient advocacy</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Economists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Social workers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Communications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Cancer survivors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Information tech (IT)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Data-management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Legal</a:t>
            </a:r>
          </a:p>
        </p:txBody>
      </p:sp>
      <p:sp>
        <p:nvSpPr>
          <p:cNvPr id="11" name="Rectangle 10"/>
          <p:cNvSpPr/>
          <p:nvPr/>
        </p:nvSpPr>
        <p:spPr>
          <a:xfrm>
            <a:off x="152400" y="533400"/>
            <a:ext cx="8839200" cy="647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0979" tIns="45492" rIns="90979" bIns="45492" anchor="ctr"/>
          <a:lstStyle/>
          <a:p>
            <a:pPr marL="0" marR="0" lvl="0" indent="0" algn="ctr" defTabSz="90995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itle 2"/>
          <p:cNvSpPr>
            <a:spLocks noGrp="1"/>
          </p:cNvSpPr>
          <p:nvPr>
            <p:ph type="title"/>
          </p:nvPr>
        </p:nvSpPr>
        <p:spPr>
          <a:xfrm>
            <a:off x="2216727" y="8757"/>
            <a:ext cx="6663715" cy="1325563"/>
          </a:xfrm>
        </p:spPr>
        <p:txBody>
          <a:bodyPr>
            <a:normAutofit/>
          </a:bodyPr>
          <a:lstStyle/>
          <a:p>
            <a:pPr algn="ctr"/>
            <a:r>
              <a:rPr lang="en-US" dirty="0"/>
              <a:t>ICEC Expert Corps</a:t>
            </a:r>
            <a:br>
              <a:rPr lang="en-US" dirty="0"/>
            </a:br>
            <a:r>
              <a:rPr lang="en-US" sz="2200" i="1" dirty="0"/>
              <a:t>A broad spectrum of expertise for complex systems solution</a:t>
            </a:r>
            <a:endParaRPr lang="en-US" i="1"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A3A97A-4B60-4170-9210-016BE13F2CF7}"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7462591"/>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txBox="1">
            <a:spLocks noChangeArrowheads="1"/>
          </p:cNvSpPr>
          <p:nvPr/>
        </p:nvSpPr>
        <p:spPr bwMode="auto">
          <a:xfrm>
            <a:off x="45558"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Tx/>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Medical</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Radiation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Medical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Pediatric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Surgical oncologists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Nurses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Pathologists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Radiologists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Surgeons - general</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Surgical subspecialists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Pharmacologists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Psychologists</a:t>
            </a:r>
          </a:p>
          <a:p>
            <a:pPr marL="342900" marR="0" lvl="0" indent="-274320" algn="l" defTabSz="909956" rtl="0" eaLnBrk="1" fontAlgn="base" latinLnBrk="0" hangingPunct="1">
              <a:lnSpc>
                <a:spcPct val="100000"/>
              </a:lnSpc>
              <a:spcBef>
                <a:spcPct val="20000"/>
              </a:spcBef>
              <a:spcAft>
                <a:spcPct val="0"/>
              </a:spcAft>
              <a:buClr>
                <a:srgbClr val="ED2281"/>
              </a:buClr>
              <a:buSzPct val="150000"/>
              <a:buFont typeface="Arial" charset="0"/>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Arial" charset="0"/>
              </a:rPr>
              <a:t>Public health</a:t>
            </a:r>
          </a:p>
        </p:txBody>
      </p:sp>
      <p:sp>
        <p:nvSpPr>
          <p:cNvPr id="20484" name="Rectangle 4"/>
          <p:cNvSpPr>
            <a:spLocks noChangeArrowheads="1"/>
          </p:cNvSpPr>
          <p:nvPr/>
        </p:nvSpPr>
        <p:spPr bwMode="auto">
          <a:xfrm>
            <a:off x="3096506"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Pct val="70000"/>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Science, non-MD</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Prevention and screening</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Epidemiologists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Medical physicists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Technologists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Basic &amp; translational scientists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Treatment guidelines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Statisticians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Social scientists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Regulatory Affairs specialists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Pharmacists</a:t>
            </a:r>
            <a:endParaRPr kumimoji="0" lang="en-US" altLang="en-US" sz="2700" b="0" i="0" u="none" strike="noStrike" kern="1200" cap="none" spc="0" normalizeH="0" baseline="0" noProof="0" dirty="0">
              <a:ln>
                <a:noFill/>
              </a:ln>
              <a:solidFill>
                <a:srgbClr val="000000"/>
              </a:solidFill>
              <a:effectLst/>
              <a:uLnTx/>
              <a:uFillTx/>
              <a:latin typeface="Calibri" pitchFamily="34" charset="0"/>
              <a:ea typeface="+mn-ea"/>
              <a:cs typeface="Arial" charset="0"/>
            </a:endParaRPr>
          </a:p>
        </p:txBody>
      </p:sp>
      <p:sp>
        <p:nvSpPr>
          <p:cNvPr id="20485" name="Rectangle 5"/>
          <p:cNvSpPr>
            <a:spLocks noChangeArrowheads="1"/>
          </p:cNvSpPr>
          <p:nvPr/>
        </p:nvSpPr>
        <p:spPr bwMode="auto">
          <a:xfrm>
            <a:off x="6082140" y="1648686"/>
            <a:ext cx="2926080" cy="46482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979" tIns="45492" rIns="90979" bIns="45492"/>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342900" marR="0" lvl="0" indent="-274320" algn="ctr" defTabSz="909956" rtl="0" eaLnBrk="1" fontAlgn="base" latinLnBrk="0" hangingPunct="1">
              <a:lnSpc>
                <a:spcPct val="100000"/>
              </a:lnSpc>
              <a:spcBef>
                <a:spcPct val="20000"/>
              </a:spcBef>
              <a:spcAft>
                <a:spcPct val="0"/>
              </a:spcAft>
              <a:buClr>
                <a:srgbClr val="ED2281"/>
              </a:buClr>
              <a:buSzPct val="70000"/>
              <a:buFont typeface="Arial" charset="0"/>
              <a:buNone/>
              <a:tabLst/>
              <a:defRPr/>
            </a:pPr>
            <a:r>
              <a:rPr kumimoji="0" lang="en-US" altLang="en-US" sz="2400" b="1" i="0" u="none" strike="noStrike" kern="1200" cap="none" spc="0" normalizeH="0" baseline="0" noProof="0" dirty="0">
                <a:ln>
                  <a:noFill/>
                </a:ln>
                <a:solidFill>
                  <a:srgbClr val="336699"/>
                </a:solidFill>
                <a:effectLst/>
                <a:uLnTx/>
                <a:uFillTx/>
                <a:latin typeface="Calibri" pitchFamily="34" charset="0"/>
                <a:ea typeface="+mn-ea"/>
                <a:cs typeface="Arial" charset="0"/>
              </a:rPr>
              <a:t>Support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Educational tools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Finance</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Clinic  administration</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International policy</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Patient advocacy</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Economists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Social workers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Communications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Cancer survivors</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Information tech (IT)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Data-management</a:t>
            </a:r>
          </a:p>
          <a:p>
            <a:pPr marL="342900" marR="0" lvl="0" indent="-274320" algn="l" defTabSz="909956" rtl="0" eaLnBrk="1" fontAlgn="base" latinLnBrk="0" hangingPunct="1">
              <a:lnSpc>
                <a:spcPct val="100000"/>
              </a:lnSpc>
              <a:spcBef>
                <a:spcPct val="20000"/>
              </a:spcBef>
              <a:spcAft>
                <a:spcPct val="0"/>
              </a:spcAft>
              <a:buClr>
                <a:srgbClr val="ED2281"/>
              </a:buClr>
              <a:buSzPct val="70000"/>
              <a:buFont typeface="Wingdings" pitchFamily="2" charset="2"/>
              <a:buChar char="l"/>
              <a:tabLst/>
              <a:defRPr/>
            </a:pPr>
            <a:r>
              <a:rPr kumimoji="0" lang="en-US" altLang="en-US" sz="1800" b="0" i="0" u="none" strike="noStrike" kern="1200" cap="none" spc="0" normalizeH="0" baseline="0" noProof="0" dirty="0">
                <a:ln>
                  <a:noFill/>
                </a:ln>
                <a:solidFill>
                  <a:srgbClr val="000000"/>
                </a:solidFill>
                <a:effectLst/>
                <a:uLnTx/>
                <a:uFillTx/>
                <a:latin typeface="Calibri" pitchFamily="34" charset="0"/>
                <a:ea typeface="+mn-ea"/>
                <a:cs typeface="Arial" charset="0"/>
              </a:rPr>
              <a:t>Legal</a:t>
            </a:r>
          </a:p>
        </p:txBody>
      </p:sp>
      <p:sp>
        <p:nvSpPr>
          <p:cNvPr id="11" name="Rectangle 10"/>
          <p:cNvSpPr/>
          <p:nvPr/>
        </p:nvSpPr>
        <p:spPr>
          <a:xfrm>
            <a:off x="152400" y="533400"/>
            <a:ext cx="8839200" cy="6477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0979" tIns="45492" rIns="90979" bIns="45492" anchor="ctr"/>
          <a:lstStyle/>
          <a:p>
            <a:pPr marL="0" marR="0" lvl="0" indent="0" algn="ctr" defTabSz="90995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itle 2"/>
          <p:cNvSpPr>
            <a:spLocks noGrp="1"/>
          </p:cNvSpPr>
          <p:nvPr>
            <p:ph type="title"/>
          </p:nvPr>
        </p:nvSpPr>
        <p:spPr>
          <a:xfrm>
            <a:off x="2216727" y="8757"/>
            <a:ext cx="6663715" cy="1325563"/>
          </a:xfrm>
        </p:spPr>
        <p:txBody>
          <a:bodyPr>
            <a:normAutofit/>
          </a:bodyPr>
          <a:lstStyle/>
          <a:p>
            <a:pPr algn="ctr"/>
            <a:r>
              <a:rPr lang="en-US" dirty="0"/>
              <a:t>ICEC Expert Corps</a:t>
            </a:r>
            <a:br>
              <a:rPr lang="en-US" dirty="0"/>
            </a:br>
            <a:r>
              <a:rPr lang="en-US" sz="2200" i="1" dirty="0"/>
              <a:t>A broad spectrum of expertise for complex systems solution</a:t>
            </a:r>
            <a:endParaRPr lang="en-US" i="1"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A3A97A-4B60-4170-9210-016BE13F2CF7}"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AA1DE3B0-66D5-48F0-8E3F-FD382119EB77}"/>
              </a:ext>
            </a:extLst>
          </p:cNvPr>
          <p:cNvSpPr txBox="1"/>
          <p:nvPr/>
        </p:nvSpPr>
        <p:spPr>
          <a:xfrm>
            <a:off x="1056694" y="2418514"/>
            <a:ext cx="7030611" cy="3539430"/>
          </a:xfrm>
          <a:prstGeom prst="rect">
            <a:avLst/>
          </a:prstGeom>
          <a:solidFill>
            <a:srgbClr val="0070C0"/>
          </a:solidFill>
          <a:ln w="12700">
            <a:solidFill>
              <a:schemeClr val="tx1"/>
            </a:solidFill>
          </a:ln>
        </p:spPr>
        <p:txBody>
          <a:bodyPr wrap="square" rtlCol="0">
            <a:spAutoFit/>
          </a:bodyPr>
          <a:lstStyle/>
          <a:p>
            <a:pPr algn="ctr"/>
            <a:r>
              <a:rPr lang="en-US" sz="2800" b="1" dirty="0">
                <a:solidFill>
                  <a:schemeClr val="bg1"/>
                </a:solidFill>
              </a:rPr>
              <a:t>ICEC is all of us.  </a:t>
            </a:r>
          </a:p>
          <a:p>
            <a:r>
              <a:rPr lang="en-US" sz="2800" dirty="0">
                <a:solidFill>
                  <a:schemeClr val="bg1"/>
                </a:solidFill>
              </a:rPr>
              <a:t>It is people from around the globe interested in helping address the inequality of cancer care and do so as a true partnership (in the CERN model). ICEC’s goal is  team to develop the structure, procedures and metrics and help garner  resources to create solutions up to the size and scope of the challenge.</a:t>
            </a:r>
          </a:p>
        </p:txBody>
      </p:sp>
    </p:spTree>
    <p:extLst>
      <p:ext uri="{BB962C8B-B14F-4D97-AF65-F5344CB8AC3E}">
        <p14:creationId xmlns:p14="http://schemas.microsoft.com/office/powerpoint/2010/main" val="3905948504"/>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AFAE1-3FB9-4DA3-A190-DA804BEB7849}"/>
              </a:ext>
            </a:extLst>
          </p:cNvPr>
          <p:cNvSpPr>
            <a:spLocks noGrp="1"/>
          </p:cNvSpPr>
          <p:nvPr>
            <p:ph type="title"/>
          </p:nvPr>
        </p:nvSpPr>
        <p:spPr>
          <a:xfrm>
            <a:off x="2183802" y="8757"/>
            <a:ext cx="6696640" cy="1325563"/>
          </a:xfrm>
        </p:spPr>
        <p:txBody>
          <a:bodyPr>
            <a:normAutofit/>
          </a:bodyPr>
          <a:lstStyle/>
          <a:p>
            <a:r>
              <a:rPr lang="en-US" sz="3200" dirty="0"/>
              <a:t>Addressing the Technology Challenge</a:t>
            </a:r>
          </a:p>
        </p:txBody>
      </p:sp>
      <p:sp>
        <p:nvSpPr>
          <p:cNvPr id="3" name="Content Placeholder 2">
            <a:extLst>
              <a:ext uri="{FF2B5EF4-FFF2-40B4-BE49-F238E27FC236}">
                <a16:creationId xmlns:a16="http://schemas.microsoft.com/office/drawing/2014/main" id="{31981C2F-70D6-4FDE-A269-25A91861864B}"/>
              </a:ext>
            </a:extLst>
          </p:cNvPr>
          <p:cNvSpPr>
            <a:spLocks noGrp="1"/>
          </p:cNvSpPr>
          <p:nvPr>
            <p:ph idx="1"/>
          </p:nvPr>
        </p:nvSpPr>
        <p:spPr>
          <a:xfrm>
            <a:off x="234043" y="1391767"/>
            <a:ext cx="8646399" cy="4807647"/>
          </a:xfrm>
        </p:spPr>
        <p:txBody>
          <a:bodyPr>
            <a:normAutofit fontScale="85000" lnSpcReduction="10000"/>
          </a:bodyPr>
          <a:lstStyle/>
          <a:p>
            <a:pPr>
              <a:lnSpc>
                <a:spcPct val="110000"/>
              </a:lnSpc>
              <a:spcAft>
                <a:spcPts val="1200"/>
              </a:spcAft>
            </a:pPr>
            <a:r>
              <a:rPr lang="en-US" dirty="0"/>
              <a:t>Access to radiation therapy, a core component of cancer care, is extremely limited or not available in most LMICs</a:t>
            </a:r>
          </a:p>
          <a:p>
            <a:pPr>
              <a:lnSpc>
                <a:spcPct val="110000"/>
              </a:lnSpc>
              <a:spcAft>
                <a:spcPts val="1200"/>
              </a:spcAft>
            </a:pPr>
            <a:r>
              <a:rPr lang="en-US" dirty="0"/>
              <a:t>Solutions are challenging and have to address cost, radiation safety, environmental and personnel issues</a:t>
            </a:r>
          </a:p>
          <a:p>
            <a:pPr>
              <a:lnSpc>
                <a:spcPct val="110000"/>
              </a:lnSpc>
              <a:spcAft>
                <a:spcPts val="1200"/>
              </a:spcAft>
            </a:pPr>
            <a:r>
              <a:rPr lang="en-US" dirty="0"/>
              <a:t>ICEC expanded its goals to include a commitment to addressing the technology gap – which served as the impetus for this effort</a:t>
            </a:r>
          </a:p>
          <a:p>
            <a:pPr>
              <a:lnSpc>
                <a:spcPct val="110000"/>
              </a:lnSpc>
              <a:spcAft>
                <a:spcPts val="1200"/>
              </a:spcAft>
            </a:pPr>
            <a:r>
              <a:rPr lang="en-US" dirty="0"/>
              <a:t>This ICEC goal, as an NGO, is well aligned with the mission and expertise of CERN and STFC</a:t>
            </a:r>
          </a:p>
          <a:p>
            <a:pPr>
              <a:lnSpc>
                <a:spcPct val="110000"/>
              </a:lnSpc>
              <a:spcAft>
                <a:spcPts val="1200"/>
              </a:spcAft>
            </a:pPr>
            <a:r>
              <a:rPr lang="en-US" dirty="0"/>
              <a:t>Others invited to join this effort</a:t>
            </a:r>
          </a:p>
          <a:p>
            <a:pPr>
              <a:lnSpc>
                <a:spcPct val="110000"/>
              </a:lnSpc>
              <a:spcAft>
                <a:spcPts val="1200"/>
              </a:spcAft>
            </a:pPr>
            <a:endParaRPr lang="en-US" dirty="0"/>
          </a:p>
          <a:p>
            <a:pPr marL="0" indent="0">
              <a:lnSpc>
                <a:spcPct val="110000"/>
              </a:lnSpc>
              <a:spcAft>
                <a:spcPts val="1200"/>
              </a:spcAft>
              <a:buNone/>
            </a:pPr>
            <a:endParaRPr lang="en-US" dirty="0"/>
          </a:p>
        </p:txBody>
      </p:sp>
      <p:sp>
        <p:nvSpPr>
          <p:cNvPr id="5" name="Slide Number Placeholder 4"/>
          <p:cNvSpPr>
            <a:spLocks noGrp="1"/>
          </p:cNvSpPr>
          <p:nvPr>
            <p:ph type="sldNum" sz="quarter" idx="12"/>
          </p:nvPr>
        </p:nvSpPr>
        <p:spPr/>
        <p:txBody>
          <a:bodyPr/>
          <a:lstStyle/>
          <a:p>
            <a:fld id="{4902DF8C-715C-4B35-AEC4-D7698A9EB6CC}" type="slidenum">
              <a:rPr lang="en-US" smtClean="0"/>
              <a:t>6</a:t>
            </a:fld>
            <a:endParaRPr lang="en-US"/>
          </a:p>
        </p:txBody>
      </p:sp>
    </p:spTree>
    <p:extLst>
      <p:ext uri="{BB962C8B-B14F-4D97-AF65-F5344CB8AC3E}">
        <p14:creationId xmlns:p14="http://schemas.microsoft.com/office/powerpoint/2010/main" val="1094732907"/>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Right 3">
            <a:extLst>
              <a:ext uri="{FF2B5EF4-FFF2-40B4-BE49-F238E27FC236}">
                <a16:creationId xmlns:a16="http://schemas.microsoft.com/office/drawing/2014/main" id="{FB18F95B-42ED-4B64-8E6E-A71E148883B1}"/>
              </a:ext>
            </a:extLst>
          </p:cNvPr>
          <p:cNvSpPr/>
          <p:nvPr/>
        </p:nvSpPr>
        <p:spPr>
          <a:xfrm>
            <a:off x="471109" y="1198916"/>
            <a:ext cx="8234332" cy="640080"/>
          </a:xfrm>
          <a:prstGeom prst="rightArrow">
            <a:avLst>
              <a:gd name="adj1" fmla="val 56803"/>
              <a:gd name="adj2" fmla="val 50000"/>
            </a:avLst>
          </a:prstGeom>
          <a:solidFill>
            <a:srgbClr val="ED2281"/>
          </a:solidFill>
          <a:ln>
            <a:solidFill>
              <a:srgbClr val="ED22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New Technology Development to Improve Access and Cancer Care </a:t>
            </a:r>
          </a:p>
        </p:txBody>
      </p:sp>
      <p:grpSp>
        <p:nvGrpSpPr>
          <p:cNvPr id="38" name="Group 37"/>
          <p:cNvGrpSpPr/>
          <p:nvPr/>
        </p:nvGrpSpPr>
        <p:grpSpPr>
          <a:xfrm>
            <a:off x="451221" y="1933930"/>
            <a:ext cx="8241265" cy="323061"/>
            <a:chOff x="-875532" y="4904039"/>
            <a:chExt cx="10988353" cy="430750"/>
          </a:xfrm>
        </p:grpSpPr>
        <p:sp>
          <p:nvSpPr>
            <p:cNvPr id="10" name="TextBox 9">
              <a:extLst>
                <a:ext uri="{FF2B5EF4-FFF2-40B4-BE49-F238E27FC236}">
                  <a16:creationId xmlns:a16="http://schemas.microsoft.com/office/drawing/2014/main" id="{185F60CA-3182-40CF-8C3F-93E79205190D}"/>
                </a:ext>
              </a:extLst>
            </p:cNvPr>
            <p:cNvSpPr txBox="1"/>
            <p:nvPr/>
          </p:nvSpPr>
          <p:spPr>
            <a:xfrm>
              <a:off x="982063" y="4924418"/>
              <a:ext cx="1737360" cy="410371"/>
            </a:xfrm>
            <a:prstGeom prst="rect">
              <a:avLst/>
            </a:prstGeom>
            <a:noFill/>
          </p:spPr>
          <p:txBody>
            <a:bodyPr wrap="square" rtlCol="0">
              <a:spAutoFit/>
            </a:bodyPr>
            <a:lstStyle/>
            <a:p>
              <a:pPr algn="ctr"/>
              <a:r>
                <a:rPr lang="en-US" sz="1400" b="1" dirty="0">
                  <a:solidFill>
                    <a:srgbClr val="ED2281"/>
                  </a:solidFill>
                </a:rPr>
                <a:t>2016 and 2017 </a:t>
              </a:r>
            </a:p>
          </p:txBody>
        </p:sp>
        <p:sp>
          <p:nvSpPr>
            <p:cNvPr id="12" name="TextBox 11">
              <a:extLst>
                <a:ext uri="{FF2B5EF4-FFF2-40B4-BE49-F238E27FC236}">
                  <a16:creationId xmlns:a16="http://schemas.microsoft.com/office/drawing/2014/main" id="{8BB97AAC-CE67-4CF4-AFAD-762DD1BC57A4}"/>
                </a:ext>
              </a:extLst>
            </p:cNvPr>
            <p:cNvSpPr txBox="1"/>
            <p:nvPr/>
          </p:nvSpPr>
          <p:spPr>
            <a:xfrm>
              <a:off x="2830412" y="4924418"/>
              <a:ext cx="1737360" cy="410371"/>
            </a:xfrm>
            <a:prstGeom prst="rect">
              <a:avLst/>
            </a:prstGeom>
            <a:noFill/>
          </p:spPr>
          <p:txBody>
            <a:bodyPr wrap="square" rtlCol="0">
              <a:spAutoFit/>
            </a:bodyPr>
            <a:lstStyle/>
            <a:p>
              <a:pPr algn="ctr"/>
              <a:r>
                <a:rPr lang="en-US" sz="1400" b="1" dirty="0">
                  <a:solidFill>
                    <a:srgbClr val="ED2281"/>
                  </a:solidFill>
                </a:rPr>
                <a:t>2017 and 2018 </a:t>
              </a:r>
            </a:p>
          </p:txBody>
        </p:sp>
        <p:sp>
          <p:nvSpPr>
            <p:cNvPr id="14" name="TextBox 13">
              <a:extLst>
                <a:ext uri="{FF2B5EF4-FFF2-40B4-BE49-F238E27FC236}">
                  <a16:creationId xmlns:a16="http://schemas.microsoft.com/office/drawing/2014/main" id="{05AB32D4-00D3-4C92-8D60-F729A9A2702B}"/>
                </a:ext>
              </a:extLst>
            </p:cNvPr>
            <p:cNvSpPr txBox="1"/>
            <p:nvPr/>
          </p:nvSpPr>
          <p:spPr>
            <a:xfrm>
              <a:off x="4678762" y="4924418"/>
              <a:ext cx="1737360" cy="410371"/>
            </a:xfrm>
            <a:prstGeom prst="rect">
              <a:avLst/>
            </a:prstGeom>
            <a:noFill/>
          </p:spPr>
          <p:txBody>
            <a:bodyPr wrap="square" rtlCol="0">
              <a:spAutoFit/>
            </a:bodyPr>
            <a:lstStyle/>
            <a:p>
              <a:pPr algn="ctr"/>
              <a:r>
                <a:rPr lang="en-US" sz="1400" b="1" dirty="0">
                  <a:solidFill>
                    <a:srgbClr val="ED2281"/>
                  </a:solidFill>
                </a:rPr>
                <a:t>2018</a:t>
              </a:r>
              <a:r>
                <a:rPr lang="en-US" sz="1400" dirty="0">
                  <a:solidFill>
                    <a:srgbClr val="ED2281"/>
                  </a:solidFill>
                </a:rPr>
                <a:t> </a:t>
              </a:r>
            </a:p>
          </p:txBody>
        </p:sp>
        <p:sp>
          <p:nvSpPr>
            <p:cNvPr id="28" name="TextBox 27">
              <a:extLst>
                <a:ext uri="{FF2B5EF4-FFF2-40B4-BE49-F238E27FC236}">
                  <a16:creationId xmlns:a16="http://schemas.microsoft.com/office/drawing/2014/main" id="{0BE3E56B-0E1A-4658-AFDA-50A5ED58D94A}"/>
                </a:ext>
              </a:extLst>
            </p:cNvPr>
            <p:cNvSpPr txBox="1"/>
            <p:nvPr/>
          </p:nvSpPr>
          <p:spPr>
            <a:xfrm>
              <a:off x="6527112" y="4924418"/>
              <a:ext cx="1737360" cy="410371"/>
            </a:xfrm>
            <a:prstGeom prst="rect">
              <a:avLst/>
            </a:prstGeom>
            <a:noFill/>
          </p:spPr>
          <p:txBody>
            <a:bodyPr wrap="square" rtlCol="0">
              <a:spAutoFit/>
            </a:bodyPr>
            <a:lstStyle/>
            <a:p>
              <a:pPr algn="ctr"/>
              <a:r>
                <a:rPr lang="en-US" sz="1400" b="1" dirty="0">
                  <a:solidFill>
                    <a:srgbClr val="ED2281"/>
                  </a:solidFill>
                </a:rPr>
                <a:t>2019 to 2022 </a:t>
              </a:r>
            </a:p>
          </p:txBody>
        </p:sp>
        <p:sp>
          <p:nvSpPr>
            <p:cNvPr id="29" name="TextBox 28">
              <a:extLst>
                <a:ext uri="{FF2B5EF4-FFF2-40B4-BE49-F238E27FC236}">
                  <a16:creationId xmlns:a16="http://schemas.microsoft.com/office/drawing/2014/main" id="{99DE9A7F-1AEA-454F-9BC0-A5EC36F122D0}"/>
                </a:ext>
              </a:extLst>
            </p:cNvPr>
            <p:cNvSpPr txBox="1"/>
            <p:nvPr/>
          </p:nvSpPr>
          <p:spPr>
            <a:xfrm>
              <a:off x="8375461" y="4924418"/>
              <a:ext cx="1737360" cy="410371"/>
            </a:xfrm>
            <a:prstGeom prst="rect">
              <a:avLst/>
            </a:prstGeom>
            <a:noFill/>
          </p:spPr>
          <p:txBody>
            <a:bodyPr wrap="square" rtlCol="0">
              <a:spAutoFit/>
            </a:bodyPr>
            <a:lstStyle/>
            <a:p>
              <a:pPr algn="ctr"/>
              <a:r>
                <a:rPr lang="en-US" sz="1400" b="1" dirty="0">
                  <a:solidFill>
                    <a:srgbClr val="ED2281"/>
                  </a:solidFill>
                </a:rPr>
                <a:t>2023???</a:t>
              </a:r>
            </a:p>
          </p:txBody>
        </p:sp>
        <p:sp>
          <p:nvSpPr>
            <p:cNvPr id="37" name="TextBox 36">
              <a:extLst>
                <a:ext uri="{FF2B5EF4-FFF2-40B4-BE49-F238E27FC236}">
                  <a16:creationId xmlns:a16="http://schemas.microsoft.com/office/drawing/2014/main" id="{185F60CA-3182-40CF-8C3F-93E79205190D}"/>
                </a:ext>
              </a:extLst>
            </p:cNvPr>
            <p:cNvSpPr txBox="1"/>
            <p:nvPr/>
          </p:nvSpPr>
          <p:spPr>
            <a:xfrm>
              <a:off x="-875532" y="4904039"/>
              <a:ext cx="1737360" cy="410371"/>
            </a:xfrm>
            <a:prstGeom prst="rect">
              <a:avLst/>
            </a:prstGeom>
            <a:noFill/>
          </p:spPr>
          <p:txBody>
            <a:bodyPr wrap="square" rtlCol="0">
              <a:spAutoFit/>
            </a:bodyPr>
            <a:lstStyle/>
            <a:p>
              <a:pPr algn="ctr"/>
              <a:r>
                <a:rPr lang="en-US" sz="1400" b="1" dirty="0">
                  <a:solidFill>
                    <a:srgbClr val="ED2281"/>
                  </a:solidFill>
                </a:rPr>
                <a:t>2013-2016</a:t>
              </a:r>
            </a:p>
          </p:txBody>
        </p:sp>
      </p:grpSp>
      <p:grpSp>
        <p:nvGrpSpPr>
          <p:cNvPr id="17" name="Group 16"/>
          <p:cNvGrpSpPr/>
          <p:nvPr/>
        </p:nvGrpSpPr>
        <p:grpSpPr>
          <a:xfrm>
            <a:off x="458154" y="2718048"/>
            <a:ext cx="8247287" cy="2560320"/>
            <a:chOff x="-1032310" y="1681149"/>
            <a:chExt cx="11144633" cy="1749132"/>
          </a:xfrm>
        </p:grpSpPr>
        <p:sp>
          <p:nvSpPr>
            <p:cNvPr id="7" name="TextBox 6">
              <a:extLst>
                <a:ext uri="{FF2B5EF4-FFF2-40B4-BE49-F238E27FC236}">
                  <a16:creationId xmlns:a16="http://schemas.microsoft.com/office/drawing/2014/main" id="{DAD3269C-E249-4A86-8E5C-B3308C87E188}"/>
                </a:ext>
              </a:extLst>
            </p:cNvPr>
            <p:cNvSpPr txBox="1"/>
            <p:nvPr/>
          </p:nvSpPr>
          <p:spPr>
            <a:xfrm>
              <a:off x="-1032310" y="1681149"/>
              <a:ext cx="1760783" cy="1749132"/>
            </a:xfrm>
            <a:prstGeom prst="rect">
              <a:avLst/>
            </a:prstGeom>
            <a:solidFill>
              <a:schemeClr val="tx2">
                <a:lumMod val="60000"/>
                <a:lumOff val="40000"/>
              </a:schemeClr>
            </a:solidFill>
            <a:ln w="12700">
              <a:solidFill>
                <a:schemeClr val="accent1">
                  <a:lumMod val="50000"/>
                </a:schemeClr>
              </a:solidFill>
            </a:ln>
          </p:spPr>
          <p:txBody>
            <a:bodyPr wrap="square" lIns="45720" tIns="102870" rIns="0" rtlCol="0">
              <a:noAutofit/>
            </a:bodyPr>
            <a:lstStyle/>
            <a:p>
              <a:pPr algn="ctr">
                <a:lnSpc>
                  <a:spcPct val="110000"/>
                </a:lnSpc>
                <a:spcBef>
                  <a:spcPts val="450"/>
                </a:spcBef>
                <a:spcAft>
                  <a:spcPts val="450"/>
                </a:spcAft>
              </a:pPr>
              <a:r>
                <a:rPr lang="en-US" sz="1600" b="1" dirty="0"/>
                <a:t>Recognized Challenges</a:t>
              </a:r>
            </a:p>
            <a:p>
              <a:pPr marL="85725" indent="-85725">
                <a:lnSpc>
                  <a:spcPct val="110000"/>
                </a:lnSpc>
                <a:spcAft>
                  <a:spcPts val="450"/>
                </a:spcAft>
                <a:buFont typeface="Arial" panose="020B0604020202020204" pitchFamily="34" charset="0"/>
                <a:buChar char="•"/>
              </a:pPr>
              <a:endParaRPr lang="en-US" sz="900" dirty="0"/>
            </a:p>
          </p:txBody>
        </p:sp>
        <p:sp>
          <p:nvSpPr>
            <p:cNvPr id="8" name="TextBox 7">
              <a:extLst>
                <a:ext uri="{FF2B5EF4-FFF2-40B4-BE49-F238E27FC236}">
                  <a16:creationId xmlns:a16="http://schemas.microsoft.com/office/drawing/2014/main" id="{26446210-2258-47F6-A133-A6FDAA4DC02B}"/>
                </a:ext>
              </a:extLst>
            </p:cNvPr>
            <p:cNvSpPr txBox="1"/>
            <p:nvPr/>
          </p:nvSpPr>
          <p:spPr>
            <a:xfrm>
              <a:off x="844460" y="1681149"/>
              <a:ext cx="1760783" cy="1749132"/>
            </a:xfrm>
            <a:prstGeom prst="rect">
              <a:avLst/>
            </a:prstGeom>
            <a:solidFill>
              <a:schemeClr val="tx2">
                <a:lumMod val="60000"/>
                <a:lumOff val="40000"/>
              </a:schemeClr>
            </a:solidFill>
            <a:ln w="12700">
              <a:solidFill>
                <a:schemeClr val="accent1">
                  <a:lumMod val="50000"/>
                </a:schemeClr>
              </a:solidFill>
            </a:ln>
          </p:spPr>
          <p:txBody>
            <a:bodyPr wrap="square" lIns="45720" tIns="102870" rIns="0" rtlCol="0">
              <a:noAutofit/>
            </a:bodyPr>
            <a:lstStyle/>
            <a:p>
              <a:pPr algn="ctr">
                <a:lnSpc>
                  <a:spcPct val="110000"/>
                </a:lnSpc>
                <a:spcAft>
                  <a:spcPts val="450"/>
                </a:spcAft>
              </a:pPr>
              <a:r>
                <a:rPr lang="en-US" sz="1600" b="1" dirty="0"/>
                <a:t>Disruptive Thinking</a:t>
              </a:r>
              <a:endParaRPr lang="en-US" sz="1600" b="1" spc="-15" dirty="0"/>
            </a:p>
          </p:txBody>
        </p:sp>
        <p:sp>
          <p:nvSpPr>
            <p:cNvPr id="11" name="TextBox 10">
              <a:extLst>
                <a:ext uri="{FF2B5EF4-FFF2-40B4-BE49-F238E27FC236}">
                  <a16:creationId xmlns:a16="http://schemas.microsoft.com/office/drawing/2014/main" id="{B320F767-BD27-4B58-A163-335DAD49843B}"/>
                </a:ext>
              </a:extLst>
            </p:cNvPr>
            <p:cNvSpPr txBox="1"/>
            <p:nvPr/>
          </p:nvSpPr>
          <p:spPr>
            <a:xfrm>
              <a:off x="2721230" y="1681149"/>
              <a:ext cx="1760783" cy="1749132"/>
            </a:xfrm>
            <a:prstGeom prst="rect">
              <a:avLst/>
            </a:prstGeom>
            <a:solidFill>
              <a:schemeClr val="tx2">
                <a:lumMod val="60000"/>
                <a:lumOff val="40000"/>
              </a:schemeClr>
            </a:solidFill>
            <a:ln w="12700">
              <a:solidFill>
                <a:schemeClr val="accent1">
                  <a:lumMod val="50000"/>
                </a:schemeClr>
              </a:solidFill>
            </a:ln>
          </p:spPr>
          <p:txBody>
            <a:bodyPr wrap="square" lIns="45720" tIns="102870" rIns="0" rtlCol="0">
              <a:noAutofit/>
            </a:bodyPr>
            <a:lstStyle/>
            <a:p>
              <a:pPr algn="ctr">
                <a:lnSpc>
                  <a:spcPct val="110000"/>
                </a:lnSpc>
                <a:spcAft>
                  <a:spcPts val="450"/>
                </a:spcAft>
              </a:pPr>
              <a:r>
                <a:rPr lang="en-US" sz="1600" b="1" dirty="0"/>
                <a:t>Design Work</a:t>
              </a:r>
              <a:endParaRPr lang="en-US" sz="1600" b="1" spc="-15" dirty="0"/>
            </a:p>
            <a:p>
              <a:pPr algn="ctr">
                <a:lnSpc>
                  <a:spcPct val="110000"/>
                </a:lnSpc>
                <a:spcAft>
                  <a:spcPts val="450"/>
                </a:spcAft>
              </a:pPr>
              <a:endParaRPr lang="en-US" sz="1600" b="1" dirty="0"/>
            </a:p>
            <a:p>
              <a:pPr algn="ctr">
                <a:lnSpc>
                  <a:spcPct val="110000"/>
                </a:lnSpc>
                <a:spcAft>
                  <a:spcPts val="450"/>
                </a:spcAft>
              </a:pPr>
              <a:r>
                <a:rPr lang="en-US" sz="1600" b="1" dirty="0">
                  <a:solidFill>
                    <a:schemeClr val="bg1"/>
                  </a:solidFill>
                </a:rPr>
                <a:t>IN PROCESS </a:t>
              </a:r>
            </a:p>
            <a:p>
              <a:pPr algn="ctr">
                <a:lnSpc>
                  <a:spcPct val="110000"/>
                </a:lnSpc>
                <a:spcAft>
                  <a:spcPts val="450"/>
                </a:spcAft>
              </a:pPr>
              <a:endParaRPr lang="en-US" sz="900" dirty="0"/>
            </a:p>
            <a:p>
              <a:pPr>
                <a:lnSpc>
                  <a:spcPct val="110000"/>
                </a:lnSpc>
                <a:spcAft>
                  <a:spcPts val="450"/>
                </a:spcAft>
              </a:pPr>
              <a:endParaRPr lang="en-US" sz="900" dirty="0"/>
            </a:p>
            <a:p>
              <a:pPr marL="96441" indent="-96441">
                <a:lnSpc>
                  <a:spcPct val="110000"/>
                </a:lnSpc>
                <a:spcAft>
                  <a:spcPts val="450"/>
                </a:spcAft>
                <a:buFont typeface="Arial" panose="020B0604020202020204" pitchFamily="34" charset="0"/>
                <a:buChar char="•"/>
              </a:pPr>
              <a:endParaRPr lang="en-US" sz="900" dirty="0"/>
            </a:p>
          </p:txBody>
        </p:sp>
        <p:sp>
          <p:nvSpPr>
            <p:cNvPr id="13" name="TextBox 12">
              <a:extLst>
                <a:ext uri="{FF2B5EF4-FFF2-40B4-BE49-F238E27FC236}">
                  <a16:creationId xmlns:a16="http://schemas.microsoft.com/office/drawing/2014/main" id="{3A2AB2B6-3391-4713-883F-E8F2ED9A062D}"/>
                </a:ext>
              </a:extLst>
            </p:cNvPr>
            <p:cNvSpPr txBox="1"/>
            <p:nvPr/>
          </p:nvSpPr>
          <p:spPr>
            <a:xfrm>
              <a:off x="4598001" y="1681149"/>
              <a:ext cx="1760783" cy="1749132"/>
            </a:xfrm>
            <a:prstGeom prst="rect">
              <a:avLst/>
            </a:prstGeom>
            <a:solidFill>
              <a:schemeClr val="accent1">
                <a:lumMod val="20000"/>
                <a:lumOff val="80000"/>
              </a:schemeClr>
            </a:solidFill>
            <a:ln w="12700">
              <a:solidFill>
                <a:schemeClr val="accent1">
                  <a:lumMod val="50000"/>
                </a:schemeClr>
              </a:solidFill>
            </a:ln>
          </p:spPr>
          <p:txBody>
            <a:bodyPr wrap="square" lIns="45720" tIns="102870" rIns="0" rtlCol="0">
              <a:noAutofit/>
            </a:bodyPr>
            <a:lstStyle/>
            <a:p>
              <a:pPr algn="ctr">
                <a:lnSpc>
                  <a:spcPct val="110000"/>
                </a:lnSpc>
                <a:spcAft>
                  <a:spcPts val="450"/>
                </a:spcAft>
              </a:pPr>
              <a:r>
                <a:rPr lang="en-US" sz="1600" b="1" dirty="0"/>
                <a:t>Funding and Partners</a:t>
              </a:r>
              <a:endParaRPr lang="en-US" sz="1600" b="1" spc="-15" dirty="0"/>
            </a:p>
            <a:p>
              <a:pPr>
                <a:lnSpc>
                  <a:spcPct val="110000"/>
                </a:lnSpc>
                <a:spcAft>
                  <a:spcPts val="450"/>
                </a:spcAft>
              </a:pPr>
              <a:endParaRPr lang="en-US" sz="900" dirty="0"/>
            </a:p>
            <a:p>
              <a:pPr>
                <a:lnSpc>
                  <a:spcPct val="110000"/>
                </a:lnSpc>
                <a:spcAft>
                  <a:spcPts val="450"/>
                </a:spcAft>
              </a:pPr>
              <a:endParaRPr lang="en-US" sz="900" dirty="0"/>
            </a:p>
            <a:p>
              <a:pPr>
                <a:lnSpc>
                  <a:spcPct val="110000"/>
                </a:lnSpc>
                <a:spcAft>
                  <a:spcPts val="450"/>
                </a:spcAft>
              </a:pPr>
              <a:endParaRPr lang="en-US" sz="900" dirty="0"/>
            </a:p>
            <a:p>
              <a:pPr marL="96441" indent="-96441">
                <a:lnSpc>
                  <a:spcPct val="110000"/>
                </a:lnSpc>
                <a:spcAft>
                  <a:spcPts val="450"/>
                </a:spcAft>
                <a:buFont typeface="Arial" panose="020B0604020202020204" pitchFamily="34" charset="0"/>
                <a:buChar char="•"/>
              </a:pPr>
              <a:endParaRPr lang="en-US" sz="900" dirty="0"/>
            </a:p>
          </p:txBody>
        </p:sp>
        <p:sp>
          <p:nvSpPr>
            <p:cNvPr id="15" name="TextBox 14">
              <a:extLst>
                <a:ext uri="{FF2B5EF4-FFF2-40B4-BE49-F238E27FC236}">
                  <a16:creationId xmlns:a16="http://schemas.microsoft.com/office/drawing/2014/main" id="{F6AF3A95-C8E3-476A-9316-9AB4AA563042}"/>
                </a:ext>
              </a:extLst>
            </p:cNvPr>
            <p:cNvSpPr txBox="1"/>
            <p:nvPr/>
          </p:nvSpPr>
          <p:spPr>
            <a:xfrm>
              <a:off x="6474772" y="1681149"/>
              <a:ext cx="1760783" cy="1749132"/>
            </a:xfrm>
            <a:prstGeom prst="rect">
              <a:avLst/>
            </a:prstGeom>
            <a:solidFill>
              <a:schemeClr val="tx2">
                <a:lumMod val="60000"/>
                <a:lumOff val="40000"/>
              </a:schemeClr>
            </a:solidFill>
            <a:ln w="12700">
              <a:solidFill>
                <a:schemeClr val="accent1">
                  <a:lumMod val="50000"/>
                </a:schemeClr>
              </a:solidFill>
            </a:ln>
          </p:spPr>
          <p:txBody>
            <a:bodyPr wrap="square" lIns="45720" tIns="102870" rIns="0" rtlCol="0">
              <a:noAutofit/>
            </a:bodyPr>
            <a:lstStyle/>
            <a:p>
              <a:pPr algn="ctr">
                <a:lnSpc>
                  <a:spcPct val="110000"/>
                </a:lnSpc>
                <a:spcAft>
                  <a:spcPts val="450"/>
                </a:spcAft>
              </a:pPr>
              <a:r>
                <a:rPr lang="en-US" sz="1600" b="1" spc="-15" dirty="0"/>
                <a:t>Technology Development</a:t>
              </a:r>
            </a:p>
            <a:p>
              <a:pPr algn="ctr">
                <a:lnSpc>
                  <a:spcPct val="110000"/>
                </a:lnSpc>
                <a:spcAft>
                  <a:spcPts val="450"/>
                </a:spcAft>
              </a:pPr>
              <a:endParaRPr lang="en-US" sz="900" dirty="0"/>
            </a:p>
            <a:p>
              <a:pPr>
                <a:lnSpc>
                  <a:spcPct val="110000"/>
                </a:lnSpc>
                <a:spcAft>
                  <a:spcPts val="450"/>
                </a:spcAft>
              </a:pPr>
              <a:endParaRPr lang="en-US" sz="900" dirty="0"/>
            </a:p>
            <a:p>
              <a:pPr marL="96441" indent="-96441">
                <a:lnSpc>
                  <a:spcPct val="110000"/>
                </a:lnSpc>
                <a:spcAft>
                  <a:spcPts val="450"/>
                </a:spcAft>
                <a:buFont typeface="Arial" panose="020B0604020202020204" pitchFamily="34" charset="0"/>
                <a:buChar char="•"/>
              </a:pPr>
              <a:endParaRPr lang="en-US" sz="900" dirty="0"/>
            </a:p>
          </p:txBody>
        </p:sp>
        <p:sp>
          <p:nvSpPr>
            <p:cNvPr id="16" name="TextBox 15">
              <a:extLst>
                <a:ext uri="{FF2B5EF4-FFF2-40B4-BE49-F238E27FC236}">
                  <a16:creationId xmlns:a16="http://schemas.microsoft.com/office/drawing/2014/main" id="{8CBC458A-501F-498D-8650-EBA885EC6B8D}"/>
                </a:ext>
              </a:extLst>
            </p:cNvPr>
            <p:cNvSpPr txBox="1"/>
            <p:nvPr/>
          </p:nvSpPr>
          <p:spPr>
            <a:xfrm>
              <a:off x="8351540" y="1681149"/>
              <a:ext cx="1760783" cy="1749132"/>
            </a:xfrm>
            <a:prstGeom prst="rect">
              <a:avLst/>
            </a:prstGeom>
            <a:solidFill>
              <a:schemeClr val="tx2">
                <a:lumMod val="60000"/>
                <a:lumOff val="40000"/>
              </a:schemeClr>
            </a:solidFill>
            <a:ln w="12700">
              <a:solidFill>
                <a:schemeClr val="accent1">
                  <a:lumMod val="50000"/>
                </a:schemeClr>
              </a:solidFill>
            </a:ln>
          </p:spPr>
          <p:txBody>
            <a:bodyPr wrap="square" lIns="45720" tIns="102870" rIns="0" rtlCol="0">
              <a:noAutofit/>
            </a:bodyPr>
            <a:lstStyle/>
            <a:p>
              <a:pPr algn="ctr">
                <a:lnSpc>
                  <a:spcPct val="110000"/>
                </a:lnSpc>
                <a:spcAft>
                  <a:spcPts val="450"/>
                </a:spcAft>
              </a:pPr>
              <a:r>
                <a:rPr lang="en-US" sz="1600" b="1" dirty="0"/>
                <a:t>Global Availability</a:t>
              </a:r>
            </a:p>
            <a:p>
              <a:pPr marL="85725" indent="-85725" algn="ctr">
                <a:lnSpc>
                  <a:spcPct val="110000"/>
                </a:lnSpc>
                <a:spcAft>
                  <a:spcPts val="450"/>
                </a:spcAft>
                <a:buFont typeface="Arial" panose="020B0604020202020204" pitchFamily="34" charset="0"/>
                <a:buChar char="•"/>
              </a:pPr>
              <a:endParaRPr lang="en-US" sz="900" dirty="0"/>
            </a:p>
            <a:p>
              <a:pPr marL="85725" indent="-85725">
                <a:lnSpc>
                  <a:spcPct val="110000"/>
                </a:lnSpc>
                <a:spcAft>
                  <a:spcPts val="450"/>
                </a:spcAft>
                <a:buFont typeface="Arial" panose="020B0604020202020204" pitchFamily="34" charset="0"/>
                <a:buChar char="•"/>
              </a:pPr>
              <a:endParaRPr lang="en-US" sz="900" dirty="0"/>
            </a:p>
            <a:p>
              <a:pPr marL="85725" indent="-85725">
                <a:lnSpc>
                  <a:spcPct val="110000"/>
                </a:lnSpc>
                <a:spcAft>
                  <a:spcPts val="450"/>
                </a:spcAft>
                <a:buFont typeface="Arial" panose="020B0604020202020204" pitchFamily="34" charset="0"/>
                <a:buChar char="•"/>
              </a:pPr>
              <a:endParaRPr lang="en-US" sz="900" dirty="0"/>
            </a:p>
          </p:txBody>
        </p:sp>
      </p:grpSp>
      <p:grpSp>
        <p:nvGrpSpPr>
          <p:cNvPr id="24" name="Group 23"/>
          <p:cNvGrpSpPr/>
          <p:nvPr/>
        </p:nvGrpSpPr>
        <p:grpSpPr>
          <a:xfrm>
            <a:off x="844360" y="2238213"/>
            <a:ext cx="7455279" cy="449036"/>
            <a:chOff x="1160618" y="2151071"/>
            <a:chExt cx="9940372" cy="598714"/>
          </a:xfrm>
        </p:grpSpPr>
        <p:pic>
          <p:nvPicPr>
            <p:cNvPr id="23" name="Picture 22"/>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59068" t="23842" r="22098" b="61161"/>
            <a:stretch/>
          </p:blipFill>
          <p:spPr>
            <a:xfrm>
              <a:off x="1160618" y="2176108"/>
              <a:ext cx="688990" cy="548640"/>
            </a:xfrm>
            <a:prstGeom prst="rect">
              <a:avLst/>
            </a:prstGeom>
          </p:spPr>
        </p:pic>
        <p:pic>
          <p:nvPicPr>
            <p:cNvPr id="39" name="Picture 38"/>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40583" t="39459" r="40583" b="41359"/>
            <a:stretch/>
          </p:blipFill>
          <p:spPr>
            <a:xfrm>
              <a:off x="3057253" y="2151071"/>
              <a:ext cx="587829" cy="598714"/>
            </a:xfrm>
            <a:prstGeom prst="rect">
              <a:avLst/>
            </a:prstGeom>
          </p:spPr>
        </p:pic>
        <p:pic>
          <p:nvPicPr>
            <p:cNvPr id="44" name="Picture 43"/>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22795" t="42327" r="58371" b="42676"/>
            <a:stretch/>
          </p:blipFill>
          <p:spPr>
            <a:xfrm>
              <a:off x="4852727" y="2176108"/>
              <a:ext cx="688990" cy="548640"/>
            </a:xfrm>
            <a:prstGeom prst="rect">
              <a:avLst/>
            </a:prstGeom>
          </p:spPr>
        </p:pic>
        <p:pic>
          <p:nvPicPr>
            <p:cNvPr id="47" name="Picture 46"/>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59068" t="60114" r="22098" b="24889"/>
            <a:stretch/>
          </p:blipFill>
          <p:spPr>
            <a:xfrm>
              <a:off x="6716704" y="2176108"/>
              <a:ext cx="688990" cy="548640"/>
            </a:xfrm>
            <a:prstGeom prst="rect">
              <a:avLst/>
            </a:prstGeom>
          </p:spPr>
        </p:pic>
        <p:pic>
          <p:nvPicPr>
            <p:cNvPr id="48" name="Picture 47"/>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4310" t="41978" r="76856" b="43025"/>
            <a:stretch/>
          </p:blipFill>
          <p:spPr>
            <a:xfrm>
              <a:off x="8548023" y="2176108"/>
              <a:ext cx="688990" cy="548640"/>
            </a:xfrm>
            <a:prstGeom prst="rect">
              <a:avLst/>
            </a:prstGeom>
          </p:spPr>
        </p:pic>
        <p:pic>
          <p:nvPicPr>
            <p:cNvPr id="49" name="Picture 48"/>
            <p:cNvPicPr>
              <a:picLocks noChangeAspect="1"/>
            </p:cNvPicPr>
            <p:nvPr/>
          </p:nvPicPr>
          <p:blipFill rotWithShape="1">
            <a:blip r:embed="rId2" cstate="print">
              <a:duotone>
                <a:schemeClr val="accent5">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22795" t="23493" r="58371" b="61510"/>
            <a:stretch/>
          </p:blipFill>
          <p:spPr>
            <a:xfrm>
              <a:off x="10412000" y="2176108"/>
              <a:ext cx="688990" cy="548640"/>
            </a:xfrm>
            <a:prstGeom prst="rect">
              <a:avLst/>
            </a:prstGeom>
          </p:spPr>
        </p:pic>
      </p:grpSp>
      <p:sp>
        <p:nvSpPr>
          <p:cNvPr id="26" name="TextBox 3">
            <a:extLst>
              <a:ext uri="{FF2B5EF4-FFF2-40B4-BE49-F238E27FC236}">
                <a16:creationId xmlns:a16="http://schemas.microsoft.com/office/drawing/2014/main" id="{BC9E1B70-0547-4336-B46F-0AD87882DE49}"/>
              </a:ext>
            </a:extLst>
          </p:cNvPr>
          <p:cNvSpPr txBox="1"/>
          <p:nvPr/>
        </p:nvSpPr>
        <p:spPr>
          <a:xfrm>
            <a:off x="322246" y="6047983"/>
            <a:ext cx="8616875"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i="1" dirty="0"/>
              <a:t>© 2018 International Cancer Expert Corps. All Rights Reserved. This material may not be reproduced, displayed, modified </a:t>
            </a:r>
          </a:p>
          <a:p>
            <a:r>
              <a:rPr lang="en-US" sz="1000" i="1" dirty="0"/>
              <a:t>or distributed without the express prior written permission of the copyright holder. For permission, contact </a:t>
            </a:r>
            <a:r>
              <a:rPr lang="en-US" sz="1000" i="1" dirty="0" err="1"/>
              <a:t>info@iceccancer.org</a:t>
            </a:r>
            <a:r>
              <a:rPr lang="en-US" sz="1000" dirty="0"/>
              <a:t> </a:t>
            </a:r>
          </a:p>
        </p:txBody>
      </p:sp>
      <p:sp>
        <p:nvSpPr>
          <p:cNvPr id="3" name="Slide Number Placeholder 2"/>
          <p:cNvSpPr>
            <a:spLocks noGrp="1"/>
          </p:cNvSpPr>
          <p:nvPr>
            <p:ph type="sldNum" sz="quarter" idx="12"/>
          </p:nvPr>
        </p:nvSpPr>
        <p:spPr/>
        <p:txBody>
          <a:bodyPr/>
          <a:lstStyle/>
          <a:p>
            <a:fld id="{4902DF8C-715C-4B35-AEC4-D7698A9EB6CC}" type="slidenum">
              <a:rPr lang="en-US" smtClean="0"/>
              <a:t>7</a:t>
            </a:fld>
            <a:endParaRPr lang="en-US"/>
          </a:p>
        </p:txBody>
      </p:sp>
      <p:sp>
        <p:nvSpPr>
          <p:cNvPr id="5" name="Title 4"/>
          <p:cNvSpPr>
            <a:spLocks noGrp="1"/>
          </p:cNvSpPr>
          <p:nvPr>
            <p:ph type="title"/>
          </p:nvPr>
        </p:nvSpPr>
        <p:spPr>
          <a:xfrm>
            <a:off x="2179848" y="95681"/>
            <a:ext cx="6696640" cy="1325563"/>
          </a:xfrm>
        </p:spPr>
        <p:txBody>
          <a:bodyPr/>
          <a:lstStyle/>
          <a:p>
            <a:r>
              <a:rPr lang="en-US" dirty="0"/>
              <a:t>Novel </a:t>
            </a:r>
            <a:r>
              <a:rPr lang="en-US" dirty="0" err="1"/>
              <a:t>Linac</a:t>
            </a:r>
            <a:r>
              <a:rPr lang="en-US" dirty="0"/>
              <a:t> Progress Timeline  </a:t>
            </a:r>
          </a:p>
        </p:txBody>
      </p:sp>
      <p:sp>
        <p:nvSpPr>
          <p:cNvPr id="6" name="Star: 5 Points 5">
            <a:extLst>
              <a:ext uri="{FF2B5EF4-FFF2-40B4-BE49-F238E27FC236}">
                <a16:creationId xmlns:a16="http://schemas.microsoft.com/office/drawing/2014/main" id="{019141D6-AED5-460C-8E6F-F828E384F6F7}"/>
              </a:ext>
            </a:extLst>
          </p:cNvPr>
          <p:cNvSpPr/>
          <p:nvPr/>
        </p:nvSpPr>
        <p:spPr>
          <a:xfrm>
            <a:off x="4953778" y="4593023"/>
            <a:ext cx="567558" cy="508411"/>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utoShape 2" descr="Image result for check mark">
            <a:extLst>
              <a:ext uri="{FF2B5EF4-FFF2-40B4-BE49-F238E27FC236}">
                <a16:creationId xmlns:a16="http://schemas.microsoft.com/office/drawing/2014/main" id="{9A567237-85F1-4F82-903B-59B04DAD598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 name="Picture 17">
            <a:extLst>
              <a:ext uri="{FF2B5EF4-FFF2-40B4-BE49-F238E27FC236}">
                <a16:creationId xmlns:a16="http://schemas.microsoft.com/office/drawing/2014/main" id="{8B67C3DF-E79B-4361-8A76-FD4CBDB59AAC}"/>
              </a:ext>
            </a:extLst>
          </p:cNvPr>
          <p:cNvPicPr>
            <a:picLocks noChangeAspect="1"/>
          </p:cNvPicPr>
          <p:nvPr/>
        </p:nvPicPr>
        <p:blipFill>
          <a:blip r:embed="rId4"/>
          <a:stretch>
            <a:fillRect/>
          </a:stretch>
        </p:blipFill>
        <p:spPr>
          <a:xfrm>
            <a:off x="2033813" y="3581400"/>
            <a:ext cx="924228" cy="924228"/>
          </a:xfrm>
          <a:prstGeom prst="rect">
            <a:avLst/>
          </a:prstGeom>
        </p:spPr>
      </p:pic>
      <p:pic>
        <p:nvPicPr>
          <p:cNvPr id="31" name="Picture 30">
            <a:extLst>
              <a:ext uri="{FF2B5EF4-FFF2-40B4-BE49-F238E27FC236}">
                <a16:creationId xmlns:a16="http://schemas.microsoft.com/office/drawing/2014/main" id="{B88355DF-F713-4425-BE90-8902549C45F8}"/>
              </a:ext>
            </a:extLst>
          </p:cNvPr>
          <p:cNvPicPr>
            <a:picLocks noChangeAspect="1"/>
          </p:cNvPicPr>
          <p:nvPr/>
        </p:nvPicPr>
        <p:blipFill>
          <a:blip r:embed="rId4"/>
          <a:stretch>
            <a:fillRect/>
          </a:stretch>
        </p:blipFill>
        <p:spPr>
          <a:xfrm>
            <a:off x="654058" y="3581400"/>
            <a:ext cx="924228" cy="924228"/>
          </a:xfrm>
          <a:prstGeom prst="rect">
            <a:avLst/>
          </a:prstGeom>
        </p:spPr>
      </p:pic>
      <p:sp>
        <p:nvSpPr>
          <p:cNvPr id="32" name="TextBox 31">
            <a:extLst>
              <a:ext uri="{FF2B5EF4-FFF2-40B4-BE49-F238E27FC236}">
                <a16:creationId xmlns:a16="http://schemas.microsoft.com/office/drawing/2014/main" id="{797438CE-B8C3-439A-8C82-69574E2557AD}"/>
              </a:ext>
            </a:extLst>
          </p:cNvPr>
          <p:cNvSpPr txBox="1"/>
          <p:nvPr/>
        </p:nvSpPr>
        <p:spPr>
          <a:xfrm>
            <a:off x="4624715" y="5289259"/>
            <a:ext cx="1295247" cy="646331"/>
          </a:xfrm>
          <a:prstGeom prst="rect">
            <a:avLst/>
          </a:prstGeom>
          <a:solidFill>
            <a:schemeClr val="accent5">
              <a:lumMod val="75000"/>
            </a:schemeClr>
          </a:solidFill>
        </p:spPr>
        <p:txBody>
          <a:bodyPr wrap="square" rtlCol="0">
            <a:spAutoFit/>
          </a:bodyPr>
          <a:lstStyle/>
          <a:p>
            <a:pPr algn="ctr"/>
            <a:r>
              <a:rPr lang="en-US" b="1" dirty="0">
                <a:solidFill>
                  <a:schemeClr val="bg1"/>
                </a:solidFill>
              </a:rPr>
              <a:t>PRIORITY ACTIVITY </a:t>
            </a:r>
          </a:p>
        </p:txBody>
      </p:sp>
    </p:spTree>
    <p:extLst>
      <p:ext uri="{BB962C8B-B14F-4D97-AF65-F5344CB8AC3E}">
        <p14:creationId xmlns:p14="http://schemas.microsoft.com/office/powerpoint/2010/main" val="2689543257"/>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559" y="1273629"/>
            <a:ext cx="5358912" cy="5464775"/>
          </a:xfrm>
        </p:spPr>
        <p:txBody>
          <a:bodyPr>
            <a:noAutofit/>
          </a:bodyPr>
          <a:lstStyle/>
          <a:p>
            <a:r>
              <a:rPr lang="en-US" dirty="0">
                <a:solidFill>
                  <a:schemeClr val="tx2">
                    <a:lumMod val="50000"/>
                  </a:schemeClr>
                </a:solidFill>
                <a:cs typeface="Arial" panose="020B0604020202020204" pitchFamily="34" charset="0"/>
              </a:rPr>
              <a:t>Continue expansion of the mentorship network through twinning relationships and global partnerships</a:t>
            </a:r>
          </a:p>
          <a:p>
            <a:pPr lvl="1"/>
            <a:r>
              <a:rPr lang="en-US" sz="2000" dirty="0">
                <a:solidFill>
                  <a:schemeClr val="tx2">
                    <a:lumMod val="50000"/>
                  </a:schemeClr>
                </a:solidFill>
                <a:cs typeface="Arial" panose="020B0604020202020204" pitchFamily="34" charset="0"/>
              </a:rPr>
              <a:t>19 pairings of Hubs and ICEC Centers (LMIC/ODA Countries, Indigenous pops.) </a:t>
            </a:r>
            <a:endParaRPr lang="en-US" sz="2000" strike="sngStrike" dirty="0">
              <a:solidFill>
                <a:schemeClr val="tx2">
                  <a:lumMod val="50000"/>
                </a:schemeClr>
              </a:solidFill>
              <a:highlight>
                <a:srgbClr val="FFFF00"/>
              </a:highlight>
              <a:cs typeface="Arial" panose="020B0604020202020204" pitchFamily="34" charset="0"/>
            </a:endParaRPr>
          </a:p>
          <a:p>
            <a:r>
              <a:rPr lang="en-US" dirty="0">
                <a:solidFill>
                  <a:schemeClr val="tx2">
                    <a:lumMod val="50000"/>
                  </a:schemeClr>
                </a:solidFill>
                <a:cs typeface="Arial" panose="020B0604020202020204" pitchFamily="34" charset="0"/>
              </a:rPr>
              <a:t>Strengthen Education and Training</a:t>
            </a:r>
          </a:p>
          <a:p>
            <a:pPr lvl="1"/>
            <a:r>
              <a:rPr lang="en-US" sz="2000" dirty="0">
                <a:solidFill>
                  <a:schemeClr val="tx2">
                    <a:lumMod val="50000"/>
                  </a:schemeClr>
                </a:solidFill>
                <a:cs typeface="Arial" panose="020B0604020202020204" pitchFamily="34" charset="0"/>
              </a:rPr>
              <a:t>Collaboration, partnership and wise use of talent (e.g. IAEA, MPWB, Radiating Hope, etc.)</a:t>
            </a:r>
          </a:p>
          <a:p>
            <a:pPr lvl="1"/>
            <a:r>
              <a:rPr lang="en-US" sz="2000" dirty="0">
                <a:solidFill>
                  <a:schemeClr val="tx2">
                    <a:lumMod val="50000"/>
                  </a:schemeClr>
                </a:solidFill>
                <a:cs typeface="Arial" panose="020B0604020202020204" pitchFamily="34" charset="0"/>
              </a:rPr>
              <a:t>Partnership with </a:t>
            </a:r>
            <a:r>
              <a:rPr lang="en-US" sz="2000" dirty="0" err="1">
                <a:solidFill>
                  <a:schemeClr val="tx2">
                    <a:lumMod val="50000"/>
                  </a:schemeClr>
                </a:solidFill>
                <a:cs typeface="Arial" panose="020B0604020202020204" pitchFamily="34" charset="0"/>
              </a:rPr>
              <a:t>ChartRounds</a:t>
            </a:r>
            <a:r>
              <a:rPr lang="en-US" sz="2000" dirty="0">
                <a:solidFill>
                  <a:schemeClr val="tx2">
                    <a:lumMod val="50000"/>
                  </a:schemeClr>
                </a:solidFill>
                <a:cs typeface="Arial" panose="020B0604020202020204" pitchFamily="34" charset="0"/>
              </a:rPr>
              <a:t> in discussion</a:t>
            </a:r>
          </a:p>
          <a:p>
            <a:pPr lvl="1"/>
            <a:r>
              <a:rPr lang="en-US" sz="2000" dirty="0">
                <a:solidFill>
                  <a:schemeClr val="tx2">
                    <a:lumMod val="50000"/>
                  </a:schemeClr>
                </a:solidFill>
                <a:cs typeface="Arial" panose="020B0604020202020204" pitchFamily="34" charset="0"/>
              </a:rPr>
              <a:t>TELESYNERGY telemedicine (NCI, IT)</a:t>
            </a:r>
          </a:p>
          <a:p>
            <a:pPr lvl="1"/>
            <a:r>
              <a:rPr lang="en-US" sz="2000" dirty="0">
                <a:solidFill>
                  <a:schemeClr val="tx2">
                    <a:lumMod val="50000"/>
                  </a:schemeClr>
                </a:solidFill>
                <a:cs typeface="Arial" panose="020B0604020202020204" pitchFamily="34" charset="0"/>
              </a:rPr>
              <a:t>2D- to- 3D transition curriculum</a:t>
            </a:r>
          </a:p>
          <a:p>
            <a:pPr lvl="1"/>
            <a:r>
              <a:rPr lang="en-US" sz="2000" dirty="0" err="1">
                <a:solidFill>
                  <a:schemeClr val="tx2">
                    <a:lumMod val="50000"/>
                  </a:schemeClr>
                </a:solidFill>
                <a:cs typeface="Arial" panose="020B0604020202020204" pitchFamily="34" charset="0"/>
              </a:rPr>
              <a:t>Linac</a:t>
            </a:r>
            <a:r>
              <a:rPr lang="en-US" sz="2000" dirty="0">
                <a:solidFill>
                  <a:schemeClr val="tx2">
                    <a:lumMod val="50000"/>
                  </a:schemeClr>
                </a:solidFill>
                <a:cs typeface="Arial" panose="020B0604020202020204" pitchFamily="34" charset="0"/>
              </a:rPr>
              <a:t> service and maintenance training</a:t>
            </a:r>
          </a:p>
          <a:p>
            <a:pPr lvl="1">
              <a:buFont typeface="Arial" panose="020B0604020202020204" pitchFamily="34" charset="0"/>
              <a:buChar char="•"/>
            </a:pPr>
            <a:endParaRPr lang="en-US"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4902DF8C-715C-4B35-AEC4-D7698A9EB6CC}" type="slidenum">
              <a:rPr lang="en-US" smtClean="0"/>
              <a:t>8</a:t>
            </a:fld>
            <a:endParaRPr lang="en-US" dirty="0"/>
          </a:p>
        </p:txBody>
      </p:sp>
      <p:sp>
        <p:nvSpPr>
          <p:cNvPr id="6" name="Title 5"/>
          <p:cNvSpPr>
            <a:spLocks noGrp="1"/>
          </p:cNvSpPr>
          <p:nvPr>
            <p:ph type="title"/>
          </p:nvPr>
        </p:nvSpPr>
        <p:spPr>
          <a:xfrm>
            <a:off x="2369126" y="119597"/>
            <a:ext cx="6511315" cy="1325563"/>
          </a:xfrm>
        </p:spPr>
        <p:txBody>
          <a:bodyPr/>
          <a:lstStyle/>
          <a:p>
            <a:r>
              <a:rPr lang="en-US" dirty="0"/>
              <a:t>What’s Next to Accomplish </a:t>
            </a:r>
            <a:r>
              <a:rPr lang="en-US" u="sng" dirty="0"/>
              <a:t>TODAY</a:t>
            </a:r>
          </a:p>
        </p:txBody>
      </p:sp>
      <p:sp>
        <p:nvSpPr>
          <p:cNvPr id="2" name="TextBox 1">
            <a:extLst>
              <a:ext uri="{FF2B5EF4-FFF2-40B4-BE49-F238E27FC236}">
                <a16:creationId xmlns:a16="http://schemas.microsoft.com/office/drawing/2014/main" id="{0B8F5702-2DF8-46AF-82C5-2566BD40BA26}"/>
              </a:ext>
            </a:extLst>
          </p:cNvPr>
          <p:cNvSpPr txBox="1"/>
          <p:nvPr/>
        </p:nvSpPr>
        <p:spPr>
          <a:xfrm>
            <a:off x="5976258" y="2397948"/>
            <a:ext cx="2844313" cy="2554545"/>
          </a:xfrm>
          <a:prstGeom prst="rect">
            <a:avLst/>
          </a:prstGeom>
          <a:solidFill>
            <a:schemeClr val="accent1">
              <a:lumMod val="50000"/>
            </a:schemeClr>
          </a:solidFill>
        </p:spPr>
        <p:txBody>
          <a:bodyPr wrap="square" rtlCol="0">
            <a:spAutoFit/>
          </a:bodyPr>
          <a:lstStyle/>
          <a:p>
            <a:r>
              <a:rPr lang="en-US" sz="3200" dirty="0">
                <a:solidFill>
                  <a:schemeClr val="bg1"/>
                </a:solidFill>
              </a:rPr>
              <a:t>Continue to Improve Access and Care Today in LMICs/ODA Countries</a:t>
            </a:r>
          </a:p>
        </p:txBody>
      </p:sp>
    </p:spTree>
    <p:extLst>
      <p:ext uri="{BB962C8B-B14F-4D97-AF65-F5344CB8AC3E}">
        <p14:creationId xmlns:p14="http://schemas.microsoft.com/office/powerpoint/2010/main" val="2759105917"/>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7071" y="1496787"/>
            <a:ext cx="7946571" cy="5067299"/>
          </a:xfrm>
        </p:spPr>
        <p:txBody>
          <a:bodyPr>
            <a:noAutofit/>
          </a:bodyPr>
          <a:lstStyle/>
          <a:p>
            <a:r>
              <a:rPr lang="en-US" dirty="0">
                <a:solidFill>
                  <a:schemeClr val="tx2">
                    <a:lumMod val="50000"/>
                  </a:schemeClr>
                </a:solidFill>
                <a:cs typeface="Arial" panose="020B0604020202020204" pitchFamily="34" charset="0"/>
              </a:rPr>
              <a:t>Further the development of innovative and more affordable enabling technology that is disruptive, catalytic, and offers the opportunity for reverse innovation </a:t>
            </a:r>
          </a:p>
          <a:p>
            <a:pPr lvl="1"/>
            <a:r>
              <a:rPr lang="en-US" dirty="0">
                <a:solidFill>
                  <a:schemeClr val="tx2">
                    <a:lumMod val="50000"/>
                  </a:schemeClr>
                </a:solidFill>
                <a:cs typeface="Arial" panose="020B0604020202020204" pitchFamily="34" charset="0"/>
              </a:rPr>
              <a:t>Progress on specifications for </a:t>
            </a:r>
            <a:r>
              <a:rPr lang="en-US" dirty="0" err="1">
                <a:solidFill>
                  <a:schemeClr val="tx2">
                    <a:lumMod val="50000"/>
                  </a:schemeClr>
                </a:solidFill>
                <a:cs typeface="Arial" panose="020B0604020202020204" pitchFamily="34" charset="0"/>
              </a:rPr>
              <a:t>linac</a:t>
            </a:r>
            <a:r>
              <a:rPr lang="en-US" dirty="0">
                <a:solidFill>
                  <a:schemeClr val="tx2">
                    <a:lumMod val="50000"/>
                  </a:schemeClr>
                </a:solidFill>
                <a:cs typeface="Arial" panose="020B0604020202020204" pitchFamily="34" charset="0"/>
              </a:rPr>
              <a:t> opportunities STFC, CERN, DOE, etc. </a:t>
            </a:r>
          </a:p>
          <a:p>
            <a:pPr lvl="1"/>
            <a:r>
              <a:rPr lang="en-US" dirty="0">
                <a:solidFill>
                  <a:schemeClr val="tx2">
                    <a:lumMod val="50000"/>
                  </a:schemeClr>
                </a:solidFill>
                <a:cs typeface="Arial" panose="020B0604020202020204" pitchFamily="34" charset="0"/>
              </a:rPr>
              <a:t>Technology development to incorporate a “social business model” with affordable technology and profits supporting global cancer care improvement goals for LMICs</a:t>
            </a:r>
          </a:p>
          <a:p>
            <a:pPr lvl="1">
              <a:buFont typeface="Arial" panose="020B0604020202020204" pitchFamily="34" charset="0"/>
              <a:buChar char="•"/>
            </a:pPr>
            <a:endParaRPr lang="en-US" dirty="0">
              <a:solidFill>
                <a:srgbClr val="1A3284"/>
              </a:solidFill>
              <a:cs typeface="Arial" panose="020B0604020202020204" pitchFamily="34" charset="0"/>
            </a:endParaRPr>
          </a:p>
        </p:txBody>
      </p:sp>
      <p:sp>
        <p:nvSpPr>
          <p:cNvPr id="4" name="Slide Number Placeholder 3"/>
          <p:cNvSpPr>
            <a:spLocks noGrp="1"/>
          </p:cNvSpPr>
          <p:nvPr>
            <p:ph type="sldNum" sz="quarter" idx="12"/>
          </p:nvPr>
        </p:nvSpPr>
        <p:spPr/>
        <p:txBody>
          <a:bodyPr/>
          <a:lstStyle/>
          <a:p>
            <a:fld id="{4902DF8C-715C-4B35-AEC4-D7698A9EB6CC}" type="slidenum">
              <a:rPr lang="en-US" smtClean="0"/>
              <a:t>9</a:t>
            </a:fld>
            <a:endParaRPr lang="en-US" dirty="0"/>
          </a:p>
        </p:txBody>
      </p:sp>
      <p:sp>
        <p:nvSpPr>
          <p:cNvPr id="6" name="Title 5"/>
          <p:cNvSpPr>
            <a:spLocks noGrp="1"/>
          </p:cNvSpPr>
          <p:nvPr>
            <p:ph type="title"/>
          </p:nvPr>
        </p:nvSpPr>
        <p:spPr>
          <a:xfrm>
            <a:off x="2182586" y="136516"/>
            <a:ext cx="6697856" cy="1093570"/>
          </a:xfrm>
        </p:spPr>
        <p:txBody>
          <a:bodyPr>
            <a:normAutofit/>
          </a:bodyPr>
          <a:lstStyle/>
          <a:p>
            <a:r>
              <a:rPr lang="en-US" sz="3200" dirty="0"/>
              <a:t>What’s Next to Accomplish </a:t>
            </a:r>
            <a:r>
              <a:rPr lang="en-US" sz="3200" u="sng" dirty="0"/>
              <a:t>TOMORROW </a:t>
            </a:r>
          </a:p>
        </p:txBody>
      </p:sp>
    </p:spTree>
    <p:extLst>
      <p:ext uri="{BB962C8B-B14F-4D97-AF65-F5344CB8AC3E}">
        <p14:creationId xmlns:p14="http://schemas.microsoft.com/office/powerpoint/2010/main" val="3815490347"/>
      </p:ext>
    </p:extLst>
  </p:cSld>
  <p:clrMapOvr>
    <a:masterClrMapping/>
  </p:clrMapOvr>
  <mc:AlternateContent xmlns:mc="http://schemas.openxmlformats.org/markup-compatibility/2006" xmlns:p14="http://schemas.microsoft.com/office/powerpoint/2010/main">
    <mc:Choice Requires="p14">
      <p:transition spd="slow" p14:dur="1250" advClick="0" advTm="3000"/>
    </mc:Choice>
    <mc:Fallback xmlns="">
      <p:transition spd="slow" advClick="0" advTm="3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EC Template.potx" id="{E44E355F-36F4-BF4C-BFC9-40E95044B555}" vid="{653C205E-2DEB-3842-ABFC-B1A49B87AE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ICEC Template</Template>
  <TotalTime>622</TotalTime>
  <Words>662</Words>
  <Application>Microsoft Office PowerPoint</Application>
  <PresentationFormat>On-screen Show (4:3)</PresentationFormat>
  <Paragraphs>150</Paragraphs>
  <Slides>11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MS PGothic</vt:lpstr>
      <vt:lpstr>Arial</vt:lpstr>
      <vt:lpstr>Calibri</vt:lpstr>
      <vt:lpstr>Calibri Light</vt:lpstr>
      <vt:lpstr>Courier New</vt:lpstr>
      <vt:lpstr>Geneva</vt:lpstr>
      <vt:lpstr>Times New Roman</vt:lpstr>
      <vt:lpstr>Wingdings</vt:lpstr>
      <vt:lpstr>Office Theme</vt:lpstr>
      <vt:lpstr>International Cancer Expert Corps, Inc Closing comments for STFC meeting, Manchester UK  March 23 2018</vt:lpstr>
      <vt:lpstr>Keep the Patient at the Center</vt:lpstr>
      <vt:lpstr>It Takes a System to Improve Cancer Care</vt:lpstr>
      <vt:lpstr>ICEC Expert Corps A broad spectrum of expertise for complex systems solution</vt:lpstr>
      <vt:lpstr>ICEC Expert Corps A broad spectrum of expertise for complex systems solution</vt:lpstr>
      <vt:lpstr>Addressing the Technology Challenge</vt:lpstr>
      <vt:lpstr>Novel Linac Progress Timeline  </vt:lpstr>
      <vt:lpstr>What’s Next to Accomplish TODAY</vt:lpstr>
      <vt:lpstr>What’s Next to Accomplish TOMORROW </vt:lpstr>
      <vt:lpstr>PowerPoint Presentation</vt:lpstr>
      <vt:lpstr>Thank You to the Participants for your work to improve cancer care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Alice Saunders</dc:creator>
  <cp:lastModifiedBy>Donna O'Brien</cp:lastModifiedBy>
  <cp:revision>76</cp:revision>
  <cp:lastPrinted>2016-08-30T19:16:58Z</cp:lastPrinted>
  <dcterms:created xsi:type="dcterms:W3CDTF">2018-03-19T20:46:03Z</dcterms:created>
  <dcterms:modified xsi:type="dcterms:W3CDTF">2018-03-23T12:35:59Z</dcterms:modified>
</cp:coreProperties>
</file>