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mp4" ContentType="video/mp4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56" r:id="rId2"/>
    <p:sldId id="257" r:id="rId3"/>
    <p:sldId id="261" r:id="rId4"/>
    <p:sldId id="258" r:id="rId5"/>
    <p:sldId id="259" r:id="rId6"/>
    <p:sldId id="260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70" r:id="rId15"/>
    <p:sldId id="272" r:id="rId16"/>
    <p:sldId id="269" r:id="rId17"/>
    <p:sldId id="271" r:id="rId18"/>
    <p:sldId id="273" r:id="rId1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5262" autoAdjust="0"/>
  </p:normalViewPr>
  <p:slideViewPr>
    <p:cSldViewPr snapToGrid="0">
      <p:cViewPr varScale="1">
        <p:scale>
          <a:sx n="83" d="100"/>
          <a:sy n="83" d="100"/>
        </p:scale>
        <p:origin x="586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0735186-12B1-413C-9EFF-529BAF3C1DDE}" type="datetimeFigureOut">
              <a:rPr lang="en-GB" smtClean="0"/>
              <a:t>22/03/2018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3BA9D9A-A213-4B32-A157-57DF047EE46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11022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95E12D-9A65-4105-9CFF-8B0FD6E65A6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2D9DB4D-1EA7-4922-9F6E-85E1F79876A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D7C3EDF-053B-48F9-BFC9-516946905C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95DC65-B1AF-4D11-A286-485D4D2AECC4}" type="datetime1">
              <a:rPr lang="en-GB" smtClean="0"/>
              <a:t>22/03/2018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D2B144B-97EE-4D28-9CDF-313099CD56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BA0CD52-E691-45D1-88A7-9EBECE2B13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725535-E8B9-4DCE-AF0E-F88523286547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664072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555234-0EF1-4009-B001-45BADBFE48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67BB7AE-1594-44A4-B438-CB8AF241D28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304841C-4B81-4A02-AB17-C8D4A5FB27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46464-418E-4336-A09A-712CD8F2BFA8}" type="datetime1">
              <a:rPr lang="en-GB" smtClean="0"/>
              <a:t>22/03/2018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D48FC21-354C-42A3-A3ED-F98A8EE82B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A25AB39-D436-460D-87F0-72B5406601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725535-E8B9-4DCE-AF0E-F8852328654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06687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20B5533-F9B4-4F03-8B24-149DCD6EE9D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B0EDFEE-F703-427D-9D2D-763AA9CC6AA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6EFA17-C798-4769-A94C-71660F5E91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167E3E-100C-43E1-9BEE-30B8C3669D43}" type="datetime1">
              <a:rPr lang="en-GB" smtClean="0"/>
              <a:t>22/03/2018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B560BF1-294D-426A-93C7-F8A01BB59A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9C1CFD3-A903-4C62-B4E9-6A32D3E225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725535-E8B9-4DCE-AF0E-F8852328654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41357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90FC09-011F-43F4-BF1E-E12BABF939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81186F-F47A-4AE3-A108-CC97352EAB8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C1B5268-CAE0-4E1C-878F-D12F889C40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29F18-1006-4A82-ABFC-5B919620B083}" type="datetime1">
              <a:rPr lang="en-GB" smtClean="0"/>
              <a:t>22/03/2018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1449008-2B27-48F4-BA67-80A326A07F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527BAD5-0199-454A-A519-9553576A9D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725535-E8B9-4DCE-AF0E-F8852328654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962787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6CF2A2-0C8F-4782-A809-612F43DFF3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0A12327-927F-484C-B84D-D8E99E1A6FC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9331CCC-CBCC-4D65-BCAD-A604953674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5FB3EB-8013-4FFC-9055-EE4304FFA552}" type="datetime1">
              <a:rPr lang="en-GB" smtClean="0"/>
              <a:t>22/03/2018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49D07F7-0456-4C30-B5C5-F7201D73EC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1169D8-9AF5-4ECF-A8F2-82A3ACF443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725535-E8B9-4DCE-AF0E-F8852328654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705930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B5D766-36C7-4D74-B845-0A1ECC6A61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C194665-3C88-49EB-B0F7-97E0B7F8670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A25ACD6-F904-45FB-B20B-B1BC416015D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EBADCAE-9BEC-4447-BEBE-219E64E76A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1FE3DA-0F20-41D9-AAD8-B63B5DA329DB}" type="datetime1">
              <a:rPr lang="en-GB" smtClean="0"/>
              <a:t>22/03/2018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7F56C2-AC6F-4E97-9FA2-FF021401C7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50DDD9-1223-4164-A7F5-9BCA593FFC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725535-E8B9-4DCE-AF0E-F8852328654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221510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F044BF-8DD8-48FE-8386-2D4F5CBA40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6A14CC4-76F1-4279-8BD8-885EC418B8B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108F6BF-D714-434E-961C-B9773638D4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C9A1FFF-6DBF-4A98-82E5-84A48BBB4DA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1FFB5E5-3A25-4478-8CFA-CB18CDC6CD3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FB7321C-ED25-43F0-B732-3FBBCA2017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AA000C-4E08-4293-BD9D-4B2E7D94ADE8}" type="datetime1">
              <a:rPr lang="en-GB" smtClean="0"/>
              <a:t>22/03/2018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B412B75-DB41-4782-BDF9-89BF09222E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902DFE0-0E1D-49CB-8366-6BD40C92D6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725535-E8B9-4DCE-AF0E-F8852328654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667380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E2B49E-8290-4704-A54B-2D8A9008AE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D47392E-962F-4D54-A30A-84AEF3E462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F04D4A-81B9-4214-BD68-1DB1FE503BC7}" type="datetime1">
              <a:rPr lang="en-GB" smtClean="0"/>
              <a:t>22/03/2018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13C9F84-B540-47FF-8F4E-E434F022F2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5A425A5-369F-4621-B4C4-958AD222AD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725535-E8B9-4DCE-AF0E-F8852328654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26897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46AEE0B-D57B-476F-A96B-034F2040A1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1E6C18-CAB7-46B2-BEAE-8A053A271E46}" type="datetime1">
              <a:rPr lang="en-GB" smtClean="0"/>
              <a:t>22/03/2018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1166866-DCE0-4841-B075-226B0E092A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45C9974-58C2-438B-BE7C-3326B1038D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725535-E8B9-4DCE-AF0E-F8852328654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075218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C28201-3B5F-4752-9DA5-0C66879E03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37757EC-4ECC-4F8E-9159-F9630E51A30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3C3A49F-F2DE-4081-991B-A5DFFACF5B2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4ABA371-5CC3-430F-98C8-3F0940DD49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577FA1-5117-4A24-A652-774CE8AE4ED1}" type="datetime1">
              <a:rPr lang="en-GB" smtClean="0"/>
              <a:t>22/03/2018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8760A10-C7A1-4D6C-92E5-756D7522BF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9688C9-06CC-4A3D-9256-D060EAF83B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725535-E8B9-4DCE-AF0E-F8852328654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74721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9744F3-2A93-4681-9D35-3989A374C2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C27B083-BF89-4988-A720-4AF4D9133B6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AA23E3D-D462-4460-AC47-8F29C2FCE32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F5DB3B8-67D4-4D9F-8E18-65EF76102E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47890E-8642-4C92-92E1-E1C39C84D3BD}" type="datetime1">
              <a:rPr lang="en-GB" smtClean="0"/>
              <a:t>22/03/2018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861EF34-E963-4338-8B7D-625B7DC1B4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5424BB-0B08-41CA-9578-2A28A45316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725535-E8B9-4DCE-AF0E-F8852328654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852651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F63D97C-E7A2-41D0-BCD1-8167845ED5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61EBC5C-97DC-4426-A0EA-DBC58E6F7E1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A8BC2B9-9347-4995-9A29-B2D5C6710CE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5B277D-B993-4287-ACD6-719D453FE67D}" type="datetime1">
              <a:rPr lang="en-GB" smtClean="0"/>
              <a:t>22/03/2018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F6B199-8863-43CA-B9F6-BB28BF2AD48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EB34D12-80C7-4A5E-9715-E2002C2CD6A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725535-E8B9-4DCE-AF0E-F8852328654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658013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microsoft.com/office/2007/relationships/media" Target="../media/media2.mp4"/><Relationship Id="rId7" Type="http://schemas.openxmlformats.org/officeDocument/2006/relationships/image" Target="../media/image3.png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6" Type="http://schemas.openxmlformats.org/officeDocument/2006/relationships/image" Target="../media/image2.png"/><Relationship Id="rId5" Type="http://schemas.openxmlformats.org/officeDocument/2006/relationships/slideLayout" Target="../slideLayouts/slideLayout2.xml"/><Relationship Id="rId4" Type="http://schemas.openxmlformats.org/officeDocument/2006/relationships/video" Target="../media/media2.mp4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microsoft.com/office/2007/relationships/media" Target="../media/media4.mp4"/><Relationship Id="rId7" Type="http://schemas.openxmlformats.org/officeDocument/2006/relationships/image" Target="../media/image7.png"/><Relationship Id="rId2" Type="http://schemas.openxmlformats.org/officeDocument/2006/relationships/video" Target="../media/media3.mp4"/><Relationship Id="rId1" Type="http://schemas.microsoft.com/office/2007/relationships/media" Target="../media/media3.mp4"/><Relationship Id="rId6" Type="http://schemas.openxmlformats.org/officeDocument/2006/relationships/image" Target="../media/image6.png"/><Relationship Id="rId5" Type="http://schemas.openxmlformats.org/officeDocument/2006/relationships/slideLayout" Target="../slideLayouts/slideLayout2.xml"/><Relationship Id="rId4" Type="http://schemas.openxmlformats.org/officeDocument/2006/relationships/video" Target="../media/media4.mp4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B53C01-E01E-41A3-9720-697D0676E02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GB" sz="7200" b="1" i="1"/>
              <a:t>Modelling electron flow</a:t>
            </a:r>
            <a:endParaRPr lang="en-GB" sz="7200" b="1" i="1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44CFCE2-2C35-41E5-B8D1-2056DC5C606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en-GB" sz="3200" b="1"/>
              <a:t>Adam Steinberg [Undergraduate]</a:t>
            </a:r>
            <a:endParaRPr lang="en-GB" sz="3200" b="1" dirty="0"/>
          </a:p>
          <a:p>
            <a:r>
              <a:rPr lang="en-GB" sz="3200" b="1" dirty="0"/>
              <a:t>University </a:t>
            </a:r>
            <a:r>
              <a:rPr lang="en-GB" sz="3200" b="1"/>
              <a:t>of Oxford</a:t>
            </a:r>
            <a:endParaRPr lang="en-GB" sz="3200" b="1" dirty="0"/>
          </a:p>
          <a:p>
            <a:r>
              <a:rPr lang="en-GB" sz="3200" b="1" dirty="0"/>
              <a:t>22/03/18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704E0E2-AC7E-47B0-B9C7-554BFD5844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725535-E8B9-4DCE-AF0E-F88523286547}" type="slidenum">
              <a:rPr lang="en-GB" smtClean="0"/>
              <a:t>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0566206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ABF546-206E-4B9A-9582-858C739D2C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What </a:t>
            </a:r>
            <a:r>
              <a:rPr lang="en-GB"/>
              <a:t>does our model accelerator look </a:t>
            </a:r>
            <a:r>
              <a:rPr lang="en-GB" dirty="0"/>
              <a:t>like?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E8EDF4E9-99AF-4932-B902-21048E5F0DAC}"/>
              </a:ext>
            </a:extLst>
          </p:cNvPr>
          <p:cNvGrpSpPr/>
          <p:nvPr/>
        </p:nvGrpSpPr>
        <p:grpSpPr>
          <a:xfrm>
            <a:off x="558567" y="1188231"/>
            <a:ext cx="7490461" cy="4835292"/>
            <a:chOff x="632459" y="874195"/>
            <a:chExt cx="7490461" cy="4835292"/>
          </a:xfrm>
        </p:grpSpPr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58679182-BF42-4BAE-A080-43EF8D860E5C}"/>
                </a:ext>
              </a:extLst>
            </p:cNvPr>
            <p:cNvGrpSpPr/>
            <p:nvPr/>
          </p:nvGrpSpPr>
          <p:grpSpPr>
            <a:xfrm>
              <a:off x="632459" y="874195"/>
              <a:ext cx="7490461" cy="4835292"/>
              <a:chOff x="632459" y="874195"/>
              <a:chExt cx="7490461" cy="4835292"/>
            </a:xfrm>
          </p:grpSpPr>
          <p:pic>
            <p:nvPicPr>
              <p:cNvPr id="16" name="Picture 15">
                <a:extLst>
                  <a:ext uri="{FF2B5EF4-FFF2-40B4-BE49-F238E27FC236}">
                    <a16:creationId xmlns:a16="http://schemas.microsoft.com/office/drawing/2014/main" id="{6197750F-78D0-406B-ADC6-9BA8BBCFC55F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0258" r="41304" b="46746"/>
              <a:stretch/>
            </p:blipFill>
            <p:spPr>
              <a:xfrm>
                <a:off x="632459" y="874195"/>
                <a:ext cx="7490461" cy="4835292"/>
              </a:xfrm>
              <a:prstGeom prst="rect">
                <a:avLst/>
              </a:prstGeom>
            </p:spPr>
          </p:pic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A736C6EF-41BA-4EAA-9E47-A9CBA44F71D0}"/>
                  </a:ext>
                </a:extLst>
              </p:cNvPr>
              <p:cNvSpPr txBox="1"/>
              <p:nvPr/>
            </p:nvSpPr>
            <p:spPr>
              <a:xfrm>
                <a:off x="1813560" y="3916680"/>
                <a:ext cx="2108719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2800" b="1" dirty="0"/>
                  <a:t>Electron Gun</a:t>
                </a:r>
              </a:p>
            </p:txBody>
          </p:sp>
          <p:cxnSp>
            <p:nvCxnSpPr>
              <p:cNvPr id="18" name="Straight Connector 17">
                <a:extLst>
                  <a:ext uri="{FF2B5EF4-FFF2-40B4-BE49-F238E27FC236}">
                    <a16:creationId xmlns:a16="http://schemas.microsoft.com/office/drawing/2014/main" id="{13008EC7-CFCD-44FB-9590-2E02E544EEBD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517795" y="3291842"/>
                <a:ext cx="441564" cy="670558"/>
              </a:xfrm>
              <a:prstGeom prst="line">
                <a:avLst/>
              </a:prstGeom>
              <a:ln w="38100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51ED522A-7EB2-4FFB-A053-9333AAE6F844}"/>
                  </a:ext>
                </a:extLst>
              </p:cNvPr>
              <p:cNvSpPr txBox="1"/>
              <p:nvPr/>
            </p:nvSpPr>
            <p:spPr>
              <a:xfrm>
                <a:off x="3819456" y="4423438"/>
                <a:ext cx="2964273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2800" b="1" dirty="0"/>
                  <a:t>Accelerating Fields</a:t>
                </a:r>
              </a:p>
            </p:txBody>
          </p:sp>
          <p:cxnSp>
            <p:nvCxnSpPr>
              <p:cNvPr id="20" name="Straight Connector 19">
                <a:extLst>
                  <a:ext uri="{FF2B5EF4-FFF2-40B4-BE49-F238E27FC236}">
                    <a16:creationId xmlns:a16="http://schemas.microsoft.com/office/drawing/2014/main" id="{67011824-FC28-4E1C-9D98-B3AA63F0D9BC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4797986" y="3429002"/>
                <a:ext cx="46709" cy="1064687"/>
              </a:xfrm>
              <a:prstGeom prst="line">
                <a:avLst/>
              </a:prstGeom>
              <a:ln w="38100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F04A6D08-10FE-4F0D-8B6B-FFF1D9232F9A}"/>
                  </a:ext>
                </a:extLst>
              </p:cNvPr>
              <p:cNvSpPr txBox="1"/>
              <p:nvPr/>
            </p:nvSpPr>
            <p:spPr>
              <a:xfrm>
                <a:off x="6685407" y="4132132"/>
                <a:ext cx="1107163" cy="95410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2800" b="1" dirty="0"/>
                  <a:t>Target</a:t>
                </a:r>
              </a:p>
            </p:txBody>
          </p:sp>
          <p:cxnSp>
            <p:nvCxnSpPr>
              <p:cNvPr id="22" name="Straight Connector 21">
                <a:extLst>
                  <a:ext uri="{FF2B5EF4-FFF2-40B4-BE49-F238E27FC236}">
                    <a16:creationId xmlns:a16="http://schemas.microsoft.com/office/drawing/2014/main" id="{71D99CCB-0F85-477C-9834-B0D1D837A719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6958060" y="3507314"/>
                <a:ext cx="386129" cy="700192"/>
              </a:xfrm>
              <a:prstGeom prst="line">
                <a:avLst/>
              </a:prstGeom>
              <a:ln w="38100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77CA9519-83BF-44E8-8441-40317013FC02}"/>
                  </a:ext>
                </a:extLst>
              </p:cNvPr>
              <p:cNvSpPr/>
              <p:nvPr/>
            </p:nvSpPr>
            <p:spPr>
              <a:xfrm>
                <a:off x="6762701" y="4207506"/>
                <a:ext cx="947946" cy="387355"/>
              </a:xfrm>
              <a:prstGeom prst="rect">
                <a:avLst/>
              </a:prstGeom>
              <a:noFill/>
              <a:ln w="3810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029D6A60-40A0-4827-8A6F-ED636CE6539B}"/>
                  </a:ext>
                </a:extLst>
              </p:cNvPr>
              <p:cNvSpPr/>
              <p:nvPr/>
            </p:nvSpPr>
            <p:spPr>
              <a:xfrm>
                <a:off x="1854051" y="3962399"/>
                <a:ext cx="1994779" cy="429252"/>
              </a:xfrm>
              <a:prstGeom prst="rect">
                <a:avLst/>
              </a:prstGeom>
              <a:noFill/>
              <a:ln w="3810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BE7A7276-2B3C-48A0-BC8E-EF3CBD104122}"/>
                  </a:ext>
                </a:extLst>
              </p:cNvPr>
              <p:cNvSpPr/>
              <p:nvPr/>
            </p:nvSpPr>
            <p:spPr>
              <a:xfrm>
                <a:off x="3844986" y="4493689"/>
                <a:ext cx="2865158" cy="387354"/>
              </a:xfrm>
              <a:prstGeom prst="rect">
                <a:avLst/>
              </a:prstGeom>
              <a:noFill/>
              <a:ln w="3810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</p:grp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F22C6F97-77A6-4A2D-98A8-352D94418C4E}"/>
                </a:ext>
              </a:extLst>
            </p:cNvPr>
            <p:cNvSpPr txBox="1"/>
            <p:nvPr/>
          </p:nvSpPr>
          <p:spPr>
            <a:xfrm>
              <a:off x="1052053" y="1356851"/>
              <a:ext cx="599766" cy="52322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GB" sz="2800" dirty="0">
                  <a:latin typeface="Arial" panose="020B0604020202020204" pitchFamily="34" charset="0"/>
                  <a:cs typeface="Arial" panose="020B0604020202020204" pitchFamily="34" charset="0"/>
                </a:rPr>
                <a:t>20</a:t>
              </a: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63A70342-DFC2-4334-BCA5-010978F8F47B}"/>
                </a:ext>
              </a:extLst>
            </p:cNvPr>
            <p:cNvSpPr txBox="1"/>
            <p:nvPr/>
          </p:nvSpPr>
          <p:spPr>
            <a:xfrm>
              <a:off x="1056972" y="2197510"/>
              <a:ext cx="599766" cy="52322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GB" sz="2800" dirty="0">
                  <a:latin typeface="Arial" panose="020B0604020202020204" pitchFamily="34" charset="0"/>
                  <a:cs typeface="Arial" panose="020B0604020202020204" pitchFamily="34" charset="0"/>
                </a:rPr>
                <a:t>10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17A59211-DF38-41E5-BF0F-AAA9E5F011C3}"/>
                </a:ext>
              </a:extLst>
            </p:cNvPr>
            <p:cNvSpPr txBox="1"/>
            <p:nvPr/>
          </p:nvSpPr>
          <p:spPr>
            <a:xfrm>
              <a:off x="1261530" y="3051835"/>
              <a:ext cx="390290" cy="52322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GB" sz="2800" dirty="0">
                  <a:latin typeface="Arial" panose="020B0604020202020204" pitchFamily="34" charset="0"/>
                  <a:cs typeface="Arial" panose="020B0604020202020204" pitchFamily="34" charset="0"/>
                </a:rPr>
                <a:t>0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F87744D1-35B6-4862-9392-8CE68A95D96F}"/>
                </a:ext>
              </a:extLst>
            </p:cNvPr>
            <p:cNvSpPr txBox="1"/>
            <p:nvPr/>
          </p:nvSpPr>
          <p:spPr>
            <a:xfrm>
              <a:off x="1044076" y="3878825"/>
              <a:ext cx="599766" cy="52322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GB" sz="2800" dirty="0">
                  <a:latin typeface="Arial" panose="020B0604020202020204" pitchFamily="34" charset="0"/>
                  <a:cs typeface="Arial" panose="020B0604020202020204" pitchFamily="34" charset="0"/>
                </a:rPr>
                <a:t>10</a:t>
              </a: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17DDCAF5-81C6-4A8E-8DF8-10B24672FF16}"/>
                </a:ext>
              </a:extLst>
            </p:cNvPr>
            <p:cNvSpPr txBox="1"/>
            <p:nvPr/>
          </p:nvSpPr>
          <p:spPr>
            <a:xfrm>
              <a:off x="1052053" y="4712845"/>
              <a:ext cx="599766" cy="52322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GB" sz="2800" dirty="0">
                  <a:latin typeface="Arial" panose="020B0604020202020204" pitchFamily="34" charset="0"/>
                  <a:cs typeface="Arial" panose="020B0604020202020204" pitchFamily="34" charset="0"/>
                </a:rPr>
                <a:t>20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4374E1EF-329A-49BB-B9B6-695B7ADBEF5F}"/>
                </a:ext>
              </a:extLst>
            </p:cNvPr>
            <p:cNvSpPr txBox="1"/>
            <p:nvPr/>
          </p:nvSpPr>
          <p:spPr>
            <a:xfrm>
              <a:off x="2551557" y="5139283"/>
              <a:ext cx="761914" cy="52322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GB" sz="2800" dirty="0">
                  <a:latin typeface="Arial" panose="020B0604020202020204" pitchFamily="34" charset="0"/>
                  <a:cs typeface="Arial" panose="020B0604020202020204" pitchFamily="34" charset="0"/>
                </a:rPr>
                <a:t>0.0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7BF8F7A7-1074-44DF-9BFE-3CC66890B4B2}"/>
                </a:ext>
              </a:extLst>
            </p:cNvPr>
            <p:cNvSpPr txBox="1"/>
            <p:nvPr/>
          </p:nvSpPr>
          <p:spPr>
            <a:xfrm>
              <a:off x="4569174" y="5147830"/>
              <a:ext cx="761914" cy="52322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GB" sz="2800" dirty="0">
                  <a:latin typeface="Arial" panose="020B0604020202020204" pitchFamily="34" charset="0"/>
                  <a:cs typeface="Arial" panose="020B0604020202020204" pitchFamily="34" charset="0"/>
                </a:rPr>
                <a:t>0.2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875316EF-40E4-4B95-AF7E-2B5168297B8D}"/>
                </a:ext>
              </a:extLst>
            </p:cNvPr>
            <p:cNvSpPr txBox="1"/>
            <p:nvPr/>
          </p:nvSpPr>
          <p:spPr>
            <a:xfrm>
              <a:off x="6574447" y="5156424"/>
              <a:ext cx="761914" cy="52322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GB" sz="2800" dirty="0">
                  <a:latin typeface="Arial" panose="020B0604020202020204" pitchFamily="34" charset="0"/>
                  <a:cs typeface="Arial" panose="020B0604020202020204" pitchFamily="34" charset="0"/>
                </a:rPr>
                <a:t>0.4</a:t>
              </a:r>
            </a:p>
          </p:txBody>
        </p:sp>
      </p:grpSp>
      <p:sp>
        <p:nvSpPr>
          <p:cNvPr id="3" name="TextBox 2">
            <a:extLst>
              <a:ext uri="{FF2B5EF4-FFF2-40B4-BE49-F238E27FC236}">
                <a16:creationId xmlns:a16="http://schemas.microsoft.com/office/drawing/2014/main" id="{3826F719-C857-47D4-829B-F11D1EA48904}"/>
              </a:ext>
            </a:extLst>
          </p:cNvPr>
          <p:cNvSpPr txBox="1"/>
          <p:nvPr/>
        </p:nvSpPr>
        <p:spPr>
          <a:xfrm>
            <a:off x="7636755" y="5288491"/>
            <a:ext cx="371685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b="1" dirty="0">
                <a:solidFill>
                  <a:srgbClr val="FF0000"/>
                </a:solidFill>
              </a:rPr>
              <a:t>(4 MeV industrial </a:t>
            </a:r>
            <a:r>
              <a:rPr lang="en-GB" sz="2800" b="1" dirty="0" err="1">
                <a:solidFill>
                  <a:srgbClr val="FF0000"/>
                </a:solidFill>
              </a:rPr>
              <a:t>Linac</a:t>
            </a:r>
            <a:r>
              <a:rPr lang="en-GB" sz="2800" b="1" dirty="0">
                <a:solidFill>
                  <a:srgbClr val="FF0000"/>
                </a:solidFill>
              </a:rPr>
              <a:t>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10995E9-ED26-438F-A322-E8A4A4423C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725535-E8B9-4DCE-AF0E-F88523286547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760396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25D97B-76D2-4698-978B-5B95ABE13D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39720"/>
            <a:ext cx="10515600" cy="1045707"/>
          </a:xfrm>
        </p:spPr>
        <p:txBody>
          <a:bodyPr/>
          <a:lstStyle/>
          <a:p>
            <a:r>
              <a:rPr lang="en-GB" dirty="0"/>
              <a:t>Does the </a:t>
            </a:r>
            <a:r>
              <a:rPr lang="en-GB" i="1" dirty="0"/>
              <a:t>space charge</a:t>
            </a:r>
            <a:r>
              <a:rPr lang="en-GB" dirty="0"/>
              <a:t> effect matter?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B7220A5-5C51-4F36-B442-EB1E63A658D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97221" y="1018691"/>
            <a:ext cx="10515600" cy="3995533"/>
          </a:xfrm>
        </p:spPr>
        <p:txBody>
          <a:bodyPr/>
          <a:lstStyle/>
          <a:p>
            <a:r>
              <a:rPr lang="en-GB"/>
              <a:t>Run 2 </a:t>
            </a:r>
            <a:r>
              <a:rPr lang="en-GB" dirty="0"/>
              <a:t>simulations</a:t>
            </a:r>
            <a:r>
              <a:rPr lang="en-GB"/>
              <a:t>, </a:t>
            </a:r>
          </a:p>
          <a:p>
            <a:pPr lvl="1"/>
            <a:r>
              <a:rPr lang="en-GB"/>
              <a:t>1 with space </a:t>
            </a:r>
            <a:r>
              <a:rPr lang="en-GB" dirty="0"/>
              <a:t>charge </a:t>
            </a:r>
            <a:r>
              <a:rPr lang="en-GB"/>
              <a:t>effects included</a:t>
            </a:r>
          </a:p>
          <a:p>
            <a:pPr lvl="1"/>
            <a:r>
              <a:rPr lang="en-GB"/>
              <a:t>1 without space charge </a:t>
            </a:r>
            <a:endParaRPr lang="en-GB" dirty="0"/>
          </a:p>
          <a:p>
            <a:r>
              <a:rPr lang="en-GB"/>
              <a:t>Note: </a:t>
            </a:r>
          </a:p>
          <a:p>
            <a:pPr lvl="1"/>
            <a:r>
              <a:rPr lang="en-GB"/>
              <a:t>Many </a:t>
            </a:r>
            <a:r>
              <a:rPr lang="en-GB" dirty="0"/>
              <a:t>particles go backwards or hit the aperture on the side of the cavity</a:t>
            </a:r>
          </a:p>
        </p:txBody>
      </p:sp>
      <p:pic>
        <p:nvPicPr>
          <p:cNvPr id="4" name="with_spacecharge_animated">
            <a:hlinkClick r:id="" action="ppaction://media"/>
            <a:extLst>
              <a:ext uri="{FF2B5EF4-FFF2-40B4-BE49-F238E27FC236}">
                <a16:creationId xmlns:a16="http://schemas.microsoft.com/office/drawing/2014/main" id="{A4984AC2-E7C7-4DE6-97AC-FA8D53F75FEC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6106876" y="3209184"/>
            <a:ext cx="5268676" cy="3510757"/>
          </a:xfrm>
          <a:prstGeom prst="rect">
            <a:avLst/>
          </a:prstGeom>
        </p:spPr>
      </p:pic>
      <p:pic>
        <p:nvPicPr>
          <p:cNvPr id="6" name="without_spacecharge_animated">
            <a:hlinkClick r:id="" action="ppaction://media"/>
            <a:extLst>
              <a:ext uri="{FF2B5EF4-FFF2-40B4-BE49-F238E27FC236}">
                <a16:creationId xmlns:a16="http://schemas.microsoft.com/office/drawing/2014/main" id="{B3105FE4-A0AA-469A-8BC4-7C69A20373CC}"/>
              </a:ext>
            </a:extLst>
          </p:cNvPr>
          <p:cNvPicPr>
            <a:picLocks noChangeAspect="1"/>
          </p:cNvPicPr>
          <p:nvPr>
            <a:vide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674918" y="3209184"/>
            <a:ext cx="5268676" cy="3510757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C2008E3E-BFD2-4A07-A535-9DCC637CFF99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435" t="5154" r="42363" b="52565"/>
          <a:stretch/>
        </p:blipFill>
        <p:spPr>
          <a:xfrm>
            <a:off x="9611140" y="55759"/>
            <a:ext cx="2365513" cy="1447140"/>
          </a:xfrm>
          <a:prstGeom prst="rect">
            <a:avLst/>
          </a:prstGeom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336B642-986A-414D-BD20-CFE5D1CC5B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725535-E8B9-4DCE-AF0E-F88523286547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475394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4" dur="2970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2" dur="297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33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video>
              <p:cMediaNode vol="80000">
                <p:cTn id="34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F2C069-CAD6-4B28-9302-0984FAD4D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What do the </a:t>
            </a:r>
            <a:r>
              <a:rPr lang="en-GB" i="1" dirty="0"/>
              <a:t>numbers</a:t>
            </a:r>
            <a:r>
              <a:rPr lang="en-GB" dirty="0"/>
              <a:t> say?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B1DD9DB-39E2-4151-8168-630B347B87F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779" y="2253672"/>
            <a:ext cx="5807358" cy="348441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8377794-0BC8-42B8-BF12-1244C445B81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11280" y="2225959"/>
            <a:ext cx="5807358" cy="3484415"/>
          </a:xfrm>
          <a:prstGeom prst="rect">
            <a:avLst/>
          </a:prstGeom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A1C2E7AF-07B7-49A2-AF1B-9B48E7811B3E}"/>
              </a:ext>
            </a:extLst>
          </p:cNvPr>
          <p:cNvSpPr txBox="1">
            <a:spLocks/>
          </p:cNvSpPr>
          <p:nvPr/>
        </p:nvSpPr>
        <p:spPr>
          <a:xfrm>
            <a:off x="4784437" y="5532437"/>
            <a:ext cx="7259784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b="1" i="1" dirty="0">
                <a:solidFill>
                  <a:srgbClr val="FF0000"/>
                </a:solidFill>
              </a:rPr>
              <a:t>So space charge is significant (as expected)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34E38ED-6DA6-4850-BCD8-195B147682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725535-E8B9-4DCE-AF0E-F88523286547}" type="slidenum">
              <a:rPr lang="en-GB" smtClean="0"/>
              <a:t>12</a:t>
            </a:fld>
            <a:endParaRPr lang="en-GB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4B10C40-B99C-4BBB-8A1C-71FD5176E781}"/>
              </a:ext>
            </a:extLst>
          </p:cNvPr>
          <p:cNvSpPr txBox="1"/>
          <p:nvPr/>
        </p:nvSpPr>
        <p:spPr>
          <a:xfrm>
            <a:off x="464126" y="5216240"/>
            <a:ext cx="115451" cy="15008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GB" sz="2400" b="1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1688A8C-42E3-44E2-8CB2-F16DB77A1F3F}"/>
              </a:ext>
            </a:extLst>
          </p:cNvPr>
          <p:cNvSpPr txBox="1"/>
          <p:nvPr/>
        </p:nvSpPr>
        <p:spPr>
          <a:xfrm>
            <a:off x="5687310" y="5347853"/>
            <a:ext cx="223970" cy="30819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GB" sz="2400" b="1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62E5F1E-CD18-4A8E-8C43-9E40CB784D7D}"/>
              </a:ext>
            </a:extLst>
          </p:cNvPr>
          <p:cNvSpPr txBox="1"/>
          <p:nvPr/>
        </p:nvSpPr>
        <p:spPr>
          <a:xfrm>
            <a:off x="332509" y="2567709"/>
            <a:ext cx="247068" cy="27709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GB" sz="2400" b="1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EA926B6-4A7F-4662-AC59-B2171D258FEC}"/>
              </a:ext>
            </a:extLst>
          </p:cNvPr>
          <p:cNvSpPr txBox="1"/>
          <p:nvPr/>
        </p:nvSpPr>
        <p:spPr>
          <a:xfrm>
            <a:off x="397164" y="5156349"/>
            <a:ext cx="4410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/>
              <a:t>0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A71C409-F692-4CE7-8F2C-04DE3BB2F5FD}"/>
              </a:ext>
            </a:extLst>
          </p:cNvPr>
          <p:cNvSpPr txBox="1"/>
          <p:nvPr/>
        </p:nvSpPr>
        <p:spPr>
          <a:xfrm>
            <a:off x="5516426" y="5223787"/>
            <a:ext cx="7712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/>
              <a:t>10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6E31F64-1D1B-42F3-A954-B9438C5330DB}"/>
              </a:ext>
            </a:extLst>
          </p:cNvPr>
          <p:cNvSpPr txBox="1"/>
          <p:nvPr/>
        </p:nvSpPr>
        <p:spPr>
          <a:xfrm>
            <a:off x="6232246" y="5193149"/>
            <a:ext cx="115451" cy="15008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GB" sz="2400" b="1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CCD9BC6-E263-4D94-BDDE-D4E86F7A34A3}"/>
              </a:ext>
            </a:extLst>
          </p:cNvPr>
          <p:cNvSpPr txBox="1"/>
          <p:nvPr/>
        </p:nvSpPr>
        <p:spPr>
          <a:xfrm>
            <a:off x="11464666" y="5324762"/>
            <a:ext cx="223970" cy="30819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GB" sz="2400" b="1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D1FFA4E7-38CF-4917-8DF5-BD647F252298}"/>
              </a:ext>
            </a:extLst>
          </p:cNvPr>
          <p:cNvSpPr txBox="1"/>
          <p:nvPr/>
        </p:nvSpPr>
        <p:spPr>
          <a:xfrm>
            <a:off x="6100629" y="2544618"/>
            <a:ext cx="247068" cy="27709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GB" sz="2400" b="1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52D19325-F67C-4C86-B33F-5594AF57CE59}"/>
              </a:ext>
            </a:extLst>
          </p:cNvPr>
          <p:cNvSpPr txBox="1"/>
          <p:nvPr/>
        </p:nvSpPr>
        <p:spPr>
          <a:xfrm>
            <a:off x="6165284" y="5133258"/>
            <a:ext cx="4410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/>
              <a:t>0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D694D3CD-837F-41B9-BF0A-B81C4D32126D}"/>
              </a:ext>
            </a:extLst>
          </p:cNvPr>
          <p:cNvSpPr txBox="1"/>
          <p:nvPr/>
        </p:nvSpPr>
        <p:spPr>
          <a:xfrm>
            <a:off x="5967856" y="2376212"/>
            <a:ext cx="7065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/>
              <a:t>35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783CB99C-4FED-4938-89BC-AED115306DF0}"/>
              </a:ext>
            </a:extLst>
          </p:cNvPr>
          <p:cNvSpPr txBox="1"/>
          <p:nvPr/>
        </p:nvSpPr>
        <p:spPr>
          <a:xfrm>
            <a:off x="11229128" y="5274586"/>
            <a:ext cx="7712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/>
              <a:t>10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0CAB8E65-A524-44A6-ABC9-22C8D3AB3653}"/>
              </a:ext>
            </a:extLst>
          </p:cNvPr>
          <p:cNvSpPr txBox="1"/>
          <p:nvPr/>
        </p:nvSpPr>
        <p:spPr>
          <a:xfrm>
            <a:off x="1620939" y="2110667"/>
            <a:ext cx="2998379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2400" b="1" dirty="0"/>
              <a:t>Without Space Charge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0493FAD0-2BF7-4AAD-8C4A-EC5922509511}"/>
              </a:ext>
            </a:extLst>
          </p:cNvPr>
          <p:cNvSpPr txBox="1"/>
          <p:nvPr/>
        </p:nvSpPr>
        <p:spPr>
          <a:xfrm>
            <a:off x="7419078" y="2138374"/>
            <a:ext cx="2998379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2400" b="1" dirty="0"/>
              <a:t>With Space Charge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C658AF2-4755-4716-A197-9A3FB71D9231}"/>
              </a:ext>
            </a:extLst>
          </p:cNvPr>
          <p:cNvSpPr txBox="1"/>
          <p:nvPr/>
        </p:nvSpPr>
        <p:spPr>
          <a:xfrm>
            <a:off x="236680" y="2399303"/>
            <a:ext cx="7065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/>
              <a:t>40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362CA098-D9A7-4E79-9815-34175579D8B8}"/>
              </a:ext>
            </a:extLst>
          </p:cNvPr>
          <p:cNvSpPr txBox="1"/>
          <p:nvPr/>
        </p:nvSpPr>
        <p:spPr>
          <a:xfrm>
            <a:off x="7820306" y="5504587"/>
            <a:ext cx="2998379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1600" b="1" dirty="0"/>
              <a:t>Aperture diameter / mm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7195437D-B7AD-4B14-9B01-085D1DADD907}"/>
              </a:ext>
            </a:extLst>
          </p:cNvPr>
          <p:cNvSpPr txBox="1"/>
          <p:nvPr/>
        </p:nvSpPr>
        <p:spPr>
          <a:xfrm>
            <a:off x="1804803" y="5512543"/>
            <a:ext cx="2998379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1600" b="1" dirty="0"/>
              <a:t>Aperture diameter / mm</a:t>
            </a:r>
          </a:p>
        </p:txBody>
      </p:sp>
    </p:spTree>
    <p:extLst>
      <p:ext uri="{BB962C8B-B14F-4D97-AF65-F5344CB8AC3E}">
        <p14:creationId xmlns:p14="http://schemas.microsoft.com/office/powerpoint/2010/main" val="33136705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4" grpId="0"/>
      <p:bldP spid="13" grpId="0"/>
      <p:bldP spid="17" grpId="0"/>
      <p:bldP spid="18" grpId="0"/>
      <p:bldP spid="19" grpId="0"/>
      <p:bldP spid="20" grpId="0" animBg="1"/>
      <p:bldP spid="21" grpId="0" animBg="1"/>
      <p:bldP spid="12" grpId="0"/>
      <p:bldP spid="27" grpId="0" animBg="1"/>
      <p:bldP spid="29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111921-EEC1-4BA5-A015-7D9FFCEA9C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Can we improve on this?</a:t>
            </a:r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024C26AA-72BD-4C3A-A713-4CF05EAC89E9}"/>
              </a:ext>
            </a:extLst>
          </p:cNvPr>
          <p:cNvGrpSpPr/>
          <p:nvPr/>
        </p:nvGrpSpPr>
        <p:grpSpPr>
          <a:xfrm>
            <a:off x="1715904" y="1316942"/>
            <a:ext cx="7490461" cy="4835292"/>
            <a:chOff x="632459" y="874195"/>
            <a:chExt cx="7490461" cy="4835292"/>
          </a:xfrm>
        </p:grpSpPr>
        <p:grpSp>
          <p:nvGrpSpPr>
            <p:cNvPr id="40" name="Group 39">
              <a:extLst>
                <a:ext uri="{FF2B5EF4-FFF2-40B4-BE49-F238E27FC236}">
                  <a16:creationId xmlns:a16="http://schemas.microsoft.com/office/drawing/2014/main" id="{E094D766-57B3-4E5B-AFA8-030BFBAAB390}"/>
                </a:ext>
              </a:extLst>
            </p:cNvPr>
            <p:cNvGrpSpPr/>
            <p:nvPr/>
          </p:nvGrpSpPr>
          <p:grpSpPr>
            <a:xfrm>
              <a:off x="632459" y="874195"/>
              <a:ext cx="7490461" cy="4835292"/>
              <a:chOff x="632459" y="874195"/>
              <a:chExt cx="7490461" cy="4835292"/>
            </a:xfrm>
          </p:grpSpPr>
          <p:pic>
            <p:nvPicPr>
              <p:cNvPr id="49" name="Picture 48">
                <a:extLst>
                  <a:ext uri="{FF2B5EF4-FFF2-40B4-BE49-F238E27FC236}">
                    <a16:creationId xmlns:a16="http://schemas.microsoft.com/office/drawing/2014/main" id="{1A489AFF-0BAA-43BC-B752-E8FFFA5D75A9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0258" r="41304" b="46746"/>
              <a:stretch/>
            </p:blipFill>
            <p:spPr>
              <a:xfrm>
                <a:off x="632459" y="874195"/>
                <a:ext cx="7490461" cy="4835292"/>
              </a:xfrm>
              <a:prstGeom prst="rect">
                <a:avLst/>
              </a:prstGeom>
            </p:spPr>
          </p:pic>
          <p:pic>
            <p:nvPicPr>
              <p:cNvPr id="50" name="Picture 49">
                <a:extLst>
                  <a:ext uri="{FF2B5EF4-FFF2-40B4-BE49-F238E27FC236}">
                    <a16:creationId xmlns:a16="http://schemas.microsoft.com/office/drawing/2014/main" id="{DB415AC5-7A2F-4B74-A2A9-B1E374B0044C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60383" t="21999" r="23117" b="59221"/>
              <a:stretch/>
            </p:blipFill>
            <p:spPr>
              <a:xfrm>
                <a:off x="4194809" y="2417271"/>
                <a:ext cx="3215418" cy="1705145"/>
              </a:xfrm>
              <a:prstGeom prst="rect">
                <a:avLst/>
              </a:prstGeom>
            </p:spPr>
          </p:pic>
          <p:sp>
            <p:nvSpPr>
              <p:cNvPr id="51" name="TextBox 50">
                <a:extLst>
                  <a:ext uri="{FF2B5EF4-FFF2-40B4-BE49-F238E27FC236}">
                    <a16:creationId xmlns:a16="http://schemas.microsoft.com/office/drawing/2014/main" id="{B64D0B72-11DB-4E6C-9159-A81B290DD416}"/>
                  </a:ext>
                </a:extLst>
              </p:cNvPr>
              <p:cNvSpPr txBox="1"/>
              <p:nvPr/>
            </p:nvSpPr>
            <p:spPr>
              <a:xfrm>
                <a:off x="4640034" y="4109287"/>
                <a:ext cx="1481496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2800" b="1" dirty="0"/>
                  <a:t>Solenoid</a:t>
                </a:r>
              </a:p>
            </p:txBody>
          </p:sp>
          <p:cxnSp>
            <p:nvCxnSpPr>
              <p:cNvPr id="52" name="Straight Connector 51">
                <a:extLst>
                  <a:ext uri="{FF2B5EF4-FFF2-40B4-BE49-F238E27FC236}">
                    <a16:creationId xmlns:a16="http://schemas.microsoft.com/office/drawing/2014/main" id="{EE2A6219-4AA3-40FB-A3CB-6BEA77E04103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091795" y="3816589"/>
                <a:ext cx="386081" cy="497409"/>
              </a:xfrm>
              <a:prstGeom prst="line">
                <a:avLst/>
              </a:prstGeom>
              <a:ln w="38100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3" name="Rectangle 52">
                <a:extLst>
                  <a:ext uri="{FF2B5EF4-FFF2-40B4-BE49-F238E27FC236}">
                    <a16:creationId xmlns:a16="http://schemas.microsoft.com/office/drawing/2014/main" id="{FBBA49E7-843A-43F0-B941-D39F1517373B}"/>
                  </a:ext>
                </a:extLst>
              </p:cNvPr>
              <p:cNvSpPr/>
              <p:nvPr/>
            </p:nvSpPr>
            <p:spPr>
              <a:xfrm>
                <a:off x="4640034" y="4122416"/>
                <a:ext cx="1455966" cy="452969"/>
              </a:xfrm>
              <a:prstGeom prst="rect">
                <a:avLst/>
              </a:prstGeom>
              <a:noFill/>
              <a:ln w="3810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</p:grp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E8DF0C65-DB8D-4E9E-9803-1ABF5B7290A4}"/>
                </a:ext>
              </a:extLst>
            </p:cNvPr>
            <p:cNvSpPr txBox="1"/>
            <p:nvPr/>
          </p:nvSpPr>
          <p:spPr>
            <a:xfrm>
              <a:off x="1052053" y="1356851"/>
              <a:ext cx="599766" cy="52322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GB" sz="2800" dirty="0">
                  <a:latin typeface="Arial" panose="020B0604020202020204" pitchFamily="34" charset="0"/>
                  <a:cs typeface="Arial" panose="020B0604020202020204" pitchFamily="34" charset="0"/>
                </a:rPr>
                <a:t>20</a:t>
              </a:r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7EB830CD-F99F-4E47-A450-C20AC8671371}"/>
                </a:ext>
              </a:extLst>
            </p:cNvPr>
            <p:cNvSpPr txBox="1"/>
            <p:nvPr/>
          </p:nvSpPr>
          <p:spPr>
            <a:xfrm>
              <a:off x="1056972" y="2197510"/>
              <a:ext cx="599766" cy="52322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GB" sz="2800" dirty="0">
                  <a:latin typeface="Arial" panose="020B0604020202020204" pitchFamily="34" charset="0"/>
                  <a:cs typeface="Arial" panose="020B0604020202020204" pitchFamily="34" charset="0"/>
                </a:rPr>
                <a:t>10</a:t>
              </a:r>
            </a:p>
          </p:txBody>
        </p: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D7BB39D8-44AF-467B-AD12-8F215F886D03}"/>
                </a:ext>
              </a:extLst>
            </p:cNvPr>
            <p:cNvSpPr txBox="1"/>
            <p:nvPr/>
          </p:nvSpPr>
          <p:spPr>
            <a:xfrm>
              <a:off x="1261530" y="3051835"/>
              <a:ext cx="390290" cy="52322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GB" sz="2800" dirty="0">
                  <a:latin typeface="Arial" panose="020B0604020202020204" pitchFamily="34" charset="0"/>
                  <a:cs typeface="Arial" panose="020B0604020202020204" pitchFamily="34" charset="0"/>
                </a:rPr>
                <a:t>0</a:t>
              </a:r>
            </a:p>
          </p:txBody>
        </p: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5B9878AD-2DBD-4EFD-97EA-474A943C1EC4}"/>
                </a:ext>
              </a:extLst>
            </p:cNvPr>
            <p:cNvSpPr txBox="1"/>
            <p:nvPr/>
          </p:nvSpPr>
          <p:spPr>
            <a:xfrm>
              <a:off x="1044076" y="3878825"/>
              <a:ext cx="599766" cy="52322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GB" sz="2800" dirty="0">
                  <a:latin typeface="Arial" panose="020B0604020202020204" pitchFamily="34" charset="0"/>
                  <a:cs typeface="Arial" panose="020B0604020202020204" pitchFamily="34" charset="0"/>
                </a:rPr>
                <a:t>10</a:t>
              </a:r>
            </a:p>
          </p:txBody>
        </p: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B52EC372-BA26-4AC5-BD3A-4B63DE30C5A8}"/>
                </a:ext>
              </a:extLst>
            </p:cNvPr>
            <p:cNvSpPr txBox="1"/>
            <p:nvPr/>
          </p:nvSpPr>
          <p:spPr>
            <a:xfrm>
              <a:off x="1052053" y="4712845"/>
              <a:ext cx="599766" cy="52322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GB" sz="2800" dirty="0">
                  <a:latin typeface="Arial" panose="020B0604020202020204" pitchFamily="34" charset="0"/>
                  <a:cs typeface="Arial" panose="020B0604020202020204" pitchFamily="34" charset="0"/>
                </a:rPr>
                <a:t>20</a:t>
              </a:r>
            </a:p>
          </p:txBody>
        </p: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87709DE3-E316-4078-A0FA-05311025A58A}"/>
                </a:ext>
              </a:extLst>
            </p:cNvPr>
            <p:cNvSpPr txBox="1"/>
            <p:nvPr/>
          </p:nvSpPr>
          <p:spPr>
            <a:xfrm>
              <a:off x="2551557" y="5139283"/>
              <a:ext cx="761914" cy="52322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GB" sz="2800" dirty="0">
                  <a:latin typeface="Arial" panose="020B0604020202020204" pitchFamily="34" charset="0"/>
                  <a:cs typeface="Arial" panose="020B0604020202020204" pitchFamily="34" charset="0"/>
                </a:rPr>
                <a:t>0.0</a:t>
              </a:r>
            </a:p>
          </p:txBody>
        </p: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1545A10C-140F-4682-9A76-7BBA8EBCCAFA}"/>
                </a:ext>
              </a:extLst>
            </p:cNvPr>
            <p:cNvSpPr txBox="1"/>
            <p:nvPr/>
          </p:nvSpPr>
          <p:spPr>
            <a:xfrm>
              <a:off x="4569174" y="5147830"/>
              <a:ext cx="761914" cy="52322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GB" sz="2800" dirty="0">
                  <a:latin typeface="Arial" panose="020B0604020202020204" pitchFamily="34" charset="0"/>
                  <a:cs typeface="Arial" panose="020B0604020202020204" pitchFamily="34" charset="0"/>
                </a:rPr>
                <a:t>0.2</a:t>
              </a:r>
            </a:p>
          </p:txBody>
        </p: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1D3952C7-9288-46F4-8D5F-B0A63C1DB494}"/>
                </a:ext>
              </a:extLst>
            </p:cNvPr>
            <p:cNvSpPr txBox="1"/>
            <p:nvPr/>
          </p:nvSpPr>
          <p:spPr>
            <a:xfrm>
              <a:off x="6574447" y="5156424"/>
              <a:ext cx="761914" cy="52322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GB" sz="2800" dirty="0">
                  <a:latin typeface="Arial" panose="020B0604020202020204" pitchFamily="34" charset="0"/>
                  <a:cs typeface="Arial" panose="020B0604020202020204" pitchFamily="34" charset="0"/>
                </a:rPr>
                <a:t>0.4</a:t>
              </a:r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A86B0159-D97B-44CB-A76E-E918253B9E0A}"/>
              </a:ext>
            </a:extLst>
          </p:cNvPr>
          <p:cNvGrpSpPr/>
          <p:nvPr/>
        </p:nvGrpSpPr>
        <p:grpSpPr>
          <a:xfrm>
            <a:off x="1715904" y="1316942"/>
            <a:ext cx="7490461" cy="4835292"/>
            <a:chOff x="632459" y="874195"/>
            <a:chExt cx="7490461" cy="4835292"/>
          </a:xfrm>
        </p:grpSpPr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E8BB5595-6E8F-42B6-A827-88DC8AE503A6}"/>
                </a:ext>
              </a:extLst>
            </p:cNvPr>
            <p:cNvGrpSpPr/>
            <p:nvPr/>
          </p:nvGrpSpPr>
          <p:grpSpPr>
            <a:xfrm>
              <a:off x="632459" y="874195"/>
              <a:ext cx="7490461" cy="4835292"/>
              <a:chOff x="632459" y="874195"/>
              <a:chExt cx="7490461" cy="4835292"/>
            </a:xfrm>
          </p:grpSpPr>
          <p:pic>
            <p:nvPicPr>
              <p:cNvPr id="34" name="Picture 33">
                <a:extLst>
                  <a:ext uri="{FF2B5EF4-FFF2-40B4-BE49-F238E27FC236}">
                    <a16:creationId xmlns:a16="http://schemas.microsoft.com/office/drawing/2014/main" id="{61ACAE43-0CD6-4014-AED0-4CA635FBAE21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0258" r="41304" b="46746"/>
              <a:stretch/>
            </p:blipFill>
            <p:spPr>
              <a:xfrm>
                <a:off x="632459" y="874195"/>
                <a:ext cx="7490461" cy="4835292"/>
              </a:xfrm>
              <a:prstGeom prst="rect">
                <a:avLst/>
              </a:prstGeom>
            </p:spPr>
          </p:pic>
          <p:pic>
            <p:nvPicPr>
              <p:cNvPr id="35" name="Picture 34">
                <a:extLst>
                  <a:ext uri="{FF2B5EF4-FFF2-40B4-BE49-F238E27FC236}">
                    <a16:creationId xmlns:a16="http://schemas.microsoft.com/office/drawing/2014/main" id="{01B82666-DE15-4B7C-9370-8515824B01C5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60383" t="21999" r="23117" b="59221"/>
              <a:stretch/>
            </p:blipFill>
            <p:spPr>
              <a:xfrm>
                <a:off x="1344929" y="2417271"/>
                <a:ext cx="3215418" cy="1705145"/>
              </a:xfrm>
              <a:prstGeom prst="rect">
                <a:avLst/>
              </a:prstGeom>
            </p:spPr>
          </p:pic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5D43D7FA-1D3E-4840-9908-58C0FF945D12}"/>
                  </a:ext>
                </a:extLst>
              </p:cNvPr>
              <p:cNvSpPr txBox="1"/>
              <p:nvPr/>
            </p:nvSpPr>
            <p:spPr>
              <a:xfrm>
                <a:off x="4640034" y="4109287"/>
                <a:ext cx="1481496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2800" b="1" dirty="0"/>
                  <a:t>Solenoid</a:t>
                </a:r>
              </a:p>
            </p:txBody>
          </p:sp>
          <p:cxnSp>
            <p:nvCxnSpPr>
              <p:cNvPr id="37" name="Straight Connector 36">
                <a:extLst>
                  <a:ext uri="{FF2B5EF4-FFF2-40B4-BE49-F238E27FC236}">
                    <a16:creationId xmlns:a16="http://schemas.microsoft.com/office/drawing/2014/main" id="{24335A42-9711-43A3-A388-15379D670C2E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3854237" y="3851265"/>
                <a:ext cx="788881" cy="532343"/>
              </a:xfrm>
              <a:prstGeom prst="line">
                <a:avLst/>
              </a:prstGeom>
              <a:ln w="38100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8" name="Rectangle 37">
                <a:extLst>
                  <a:ext uri="{FF2B5EF4-FFF2-40B4-BE49-F238E27FC236}">
                    <a16:creationId xmlns:a16="http://schemas.microsoft.com/office/drawing/2014/main" id="{EA749783-B389-45B2-81CD-50BFCA16331F}"/>
                  </a:ext>
                </a:extLst>
              </p:cNvPr>
              <p:cNvSpPr/>
              <p:nvPr/>
            </p:nvSpPr>
            <p:spPr>
              <a:xfrm>
                <a:off x="4640034" y="4122416"/>
                <a:ext cx="1455966" cy="452969"/>
              </a:xfrm>
              <a:prstGeom prst="rect">
                <a:avLst/>
              </a:prstGeom>
              <a:noFill/>
              <a:ln w="3810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</p:grp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75718CCF-E150-40CA-99BC-7F2E5199DC25}"/>
                </a:ext>
              </a:extLst>
            </p:cNvPr>
            <p:cNvSpPr txBox="1"/>
            <p:nvPr/>
          </p:nvSpPr>
          <p:spPr>
            <a:xfrm>
              <a:off x="1052053" y="1356851"/>
              <a:ext cx="599766" cy="52322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GB" sz="2800" dirty="0">
                  <a:latin typeface="Arial" panose="020B0604020202020204" pitchFamily="34" charset="0"/>
                  <a:cs typeface="Arial" panose="020B0604020202020204" pitchFamily="34" charset="0"/>
                </a:rPr>
                <a:t>20</a:t>
              </a: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089C84B6-FE0B-4ED9-9E93-CA4E455ECEB0}"/>
                </a:ext>
              </a:extLst>
            </p:cNvPr>
            <p:cNvSpPr txBox="1"/>
            <p:nvPr/>
          </p:nvSpPr>
          <p:spPr>
            <a:xfrm>
              <a:off x="1056972" y="2197510"/>
              <a:ext cx="599766" cy="52322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GB" sz="2800" dirty="0">
                  <a:latin typeface="Arial" panose="020B0604020202020204" pitchFamily="34" charset="0"/>
                  <a:cs typeface="Arial" panose="020B0604020202020204" pitchFamily="34" charset="0"/>
                </a:rPr>
                <a:t>10</a:t>
              </a: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EF8EFCDA-A2CC-46E8-A12A-887CF2CB2736}"/>
                </a:ext>
              </a:extLst>
            </p:cNvPr>
            <p:cNvSpPr txBox="1"/>
            <p:nvPr/>
          </p:nvSpPr>
          <p:spPr>
            <a:xfrm>
              <a:off x="1261530" y="3051835"/>
              <a:ext cx="390290" cy="52322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GB" sz="2800" dirty="0">
                  <a:latin typeface="Arial" panose="020B0604020202020204" pitchFamily="34" charset="0"/>
                  <a:cs typeface="Arial" panose="020B0604020202020204" pitchFamily="34" charset="0"/>
                </a:rPr>
                <a:t>0</a:t>
              </a: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1F47D392-BA06-41DD-940A-DBED9B08A77A}"/>
                </a:ext>
              </a:extLst>
            </p:cNvPr>
            <p:cNvSpPr txBox="1"/>
            <p:nvPr/>
          </p:nvSpPr>
          <p:spPr>
            <a:xfrm>
              <a:off x="1044076" y="3878825"/>
              <a:ext cx="599766" cy="52322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GB" sz="2800" dirty="0">
                  <a:latin typeface="Arial" panose="020B0604020202020204" pitchFamily="34" charset="0"/>
                  <a:cs typeface="Arial" panose="020B0604020202020204" pitchFamily="34" charset="0"/>
                </a:rPr>
                <a:t>10</a:t>
              </a: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7D7026A3-CF8A-4963-8CDE-3122F544DFA5}"/>
                </a:ext>
              </a:extLst>
            </p:cNvPr>
            <p:cNvSpPr txBox="1"/>
            <p:nvPr/>
          </p:nvSpPr>
          <p:spPr>
            <a:xfrm>
              <a:off x="1052053" y="4712845"/>
              <a:ext cx="599766" cy="52322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GB" sz="2800" dirty="0">
                  <a:latin typeface="Arial" panose="020B0604020202020204" pitchFamily="34" charset="0"/>
                  <a:cs typeface="Arial" panose="020B0604020202020204" pitchFamily="34" charset="0"/>
                </a:rPr>
                <a:t>20</a:t>
              </a: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764F5C4E-22CC-46F9-BCA9-1AE3673D5B6E}"/>
                </a:ext>
              </a:extLst>
            </p:cNvPr>
            <p:cNvSpPr txBox="1"/>
            <p:nvPr/>
          </p:nvSpPr>
          <p:spPr>
            <a:xfrm>
              <a:off x="2551557" y="5139283"/>
              <a:ext cx="761914" cy="52322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GB" sz="2800" dirty="0">
                  <a:latin typeface="Arial" panose="020B0604020202020204" pitchFamily="34" charset="0"/>
                  <a:cs typeface="Arial" panose="020B0604020202020204" pitchFamily="34" charset="0"/>
                </a:rPr>
                <a:t>0.0</a:t>
              </a: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EFF6B498-4D51-404D-8BAF-7243E3478658}"/>
                </a:ext>
              </a:extLst>
            </p:cNvPr>
            <p:cNvSpPr txBox="1"/>
            <p:nvPr/>
          </p:nvSpPr>
          <p:spPr>
            <a:xfrm>
              <a:off x="4569174" y="5147830"/>
              <a:ext cx="761914" cy="52322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GB" sz="2800" dirty="0">
                  <a:latin typeface="Arial" panose="020B0604020202020204" pitchFamily="34" charset="0"/>
                  <a:cs typeface="Arial" panose="020B0604020202020204" pitchFamily="34" charset="0"/>
                </a:rPr>
                <a:t>0.2</a:t>
              </a:r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A24532C9-CD84-4D4E-A61A-234C93161F2F}"/>
                </a:ext>
              </a:extLst>
            </p:cNvPr>
            <p:cNvSpPr txBox="1"/>
            <p:nvPr/>
          </p:nvSpPr>
          <p:spPr>
            <a:xfrm>
              <a:off x="6574447" y="5156424"/>
              <a:ext cx="761914" cy="52322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GB" sz="2800" dirty="0">
                  <a:latin typeface="Arial" panose="020B0604020202020204" pitchFamily="34" charset="0"/>
                  <a:cs typeface="Arial" panose="020B0604020202020204" pitchFamily="34" charset="0"/>
                </a:rPr>
                <a:t>0.4</a:t>
              </a:r>
            </a:p>
          </p:txBody>
        </p:sp>
      </p:grpSp>
      <p:grpSp>
        <p:nvGrpSpPr>
          <p:cNvPr id="4" name="Group 3">
            <a:extLst>
              <a:ext uri="{FF2B5EF4-FFF2-40B4-BE49-F238E27FC236}">
                <a16:creationId xmlns:a16="http://schemas.microsoft.com/office/drawing/2014/main" id="{413D122B-3632-4DE7-A9E9-BA48523F85B7}"/>
              </a:ext>
            </a:extLst>
          </p:cNvPr>
          <p:cNvGrpSpPr/>
          <p:nvPr/>
        </p:nvGrpSpPr>
        <p:grpSpPr>
          <a:xfrm>
            <a:off x="1715904" y="1316942"/>
            <a:ext cx="7490461" cy="4835292"/>
            <a:chOff x="632459" y="874195"/>
            <a:chExt cx="7490461" cy="4835292"/>
          </a:xfrm>
        </p:grpSpPr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C4387CBD-C76C-4C34-98B7-21B8E5B2F41E}"/>
                </a:ext>
              </a:extLst>
            </p:cNvPr>
            <p:cNvGrpSpPr/>
            <p:nvPr/>
          </p:nvGrpSpPr>
          <p:grpSpPr>
            <a:xfrm>
              <a:off x="632459" y="874195"/>
              <a:ext cx="7490461" cy="4835292"/>
              <a:chOff x="632459" y="874195"/>
              <a:chExt cx="7490461" cy="4835292"/>
            </a:xfrm>
          </p:grpSpPr>
          <p:pic>
            <p:nvPicPr>
              <p:cNvPr id="14" name="Picture 13">
                <a:extLst>
                  <a:ext uri="{FF2B5EF4-FFF2-40B4-BE49-F238E27FC236}">
                    <a16:creationId xmlns:a16="http://schemas.microsoft.com/office/drawing/2014/main" id="{F97DEE80-55DE-4E5A-ADC4-649AA3C2229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0258" r="41304" b="46746"/>
              <a:stretch/>
            </p:blipFill>
            <p:spPr>
              <a:xfrm>
                <a:off x="632459" y="874195"/>
                <a:ext cx="7490461" cy="4835292"/>
              </a:xfrm>
              <a:prstGeom prst="rect">
                <a:avLst/>
              </a:prstGeom>
            </p:spPr>
          </p:pic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BF7D4F19-581F-43FA-8A27-94ADA5372D10}"/>
                  </a:ext>
                </a:extLst>
              </p:cNvPr>
              <p:cNvSpPr txBox="1"/>
              <p:nvPr/>
            </p:nvSpPr>
            <p:spPr>
              <a:xfrm>
                <a:off x="1813560" y="3916680"/>
                <a:ext cx="2108719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2800" b="1" dirty="0"/>
                  <a:t>Electron Gun</a:t>
                </a:r>
              </a:p>
            </p:txBody>
          </p:sp>
          <p:cxnSp>
            <p:nvCxnSpPr>
              <p:cNvPr id="16" name="Straight Connector 15">
                <a:extLst>
                  <a:ext uri="{FF2B5EF4-FFF2-40B4-BE49-F238E27FC236}">
                    <a16:creationId xmlns:a16="http://schemas.microsoft.com/office/drawing/2014/main" id="{8DE24DBA-E782-4951-B518-840545AFA943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517795" y="3291842"/>
                <a:ext cx="441564" cy="670558"/>
              </a:xfrm>
              <a:prstGeom prst="line">
                <a:avLst/>
              </a:prstGeom>
              <a:ln w="38100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DFA915B6-2407-4F44-ABB7-14C5DE30390B}"/>
                  </a:ext>
                </a:extLst>
              </p:cNvPr>
              <p:cNvSpPr txBox="1"/>
              <p:nvPr/>
            </p:nvSpPr>
            <p:spPr>
              <a:xfrm>
                <a:off x="3819456" y="4423438"/>
                <a:ext cx="2964273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2800" b="1" dirty="0"/>
                  <a:t>Accelerating Fields</a:t>
                </a:r>
              </a:p>
            </p:txBody>
          </p:sp>
          <p:cxnSp>
            <p:nvCxnSpPr>
              <p:cNvPr id="18" name="Straight Connector 17">
                <a:extLst>
                  <a:ext uri="{FF2B5EF4-FFF2-40B4-BE49-F238E27FC236}">
                    <a16:creationId xmlns:a16="http://schemas.microsoft.com/office/drawing/2014/main" id="{B69B8863-7624-4A87-BD3C-23D5E4CA1BCA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4797986" y="3429002"/>
                <a:ext cx="46709" cy="1064687"/>
              </a:xfrm>
              <a:prstGeom prst="line">
                <a:avLst/>
              </a:prstGeom>
              <a:ln w="38100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DF0E6E7F-3549-4414-819F-DDAC961D337B}"/>
                  </a:ext>
                </a:extLst>
              </p:cNvPr>
              <p:cNvSpPr txBox="1"/>
              <p:nvPr/>
            </p:nvSpPr>
            <p:spPr>
              <a:xfrm>
                <a:off x="6685407" y="4132132"/>
                <a:ext cx="1107163" cy="95410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2800" b="1" dirty="0"/>
                  <a:t>Target</a:t>
                </a:r>
              </a:p>
            </p:txBody>
          </p:sp>
          <p:cxnSp>
            <p:nvCxnSpPr>
              <p:cNvPr id="20" name="Straight Connector 19">
                <a:extLst>
                  <a:ext uri="{FF2B5EF4-FFF2-40B4-BE49-F238E27FC236}">
                    <a16:creationId xmlns:a16="http://schemas.microsoft.com/office/drawing/2014/main" id="{638DB007-D583-4636-A5CB-2AF46F5A148F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6958060" y="3507314"/>
                <a:ext cx="386129" cy="700192"/>
              </a:xfrm>
              <a:prstGeom prst="line">
                <a:avLst/>
              </a:prstGeom>
              <a:ln w="38100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8E5CF84A-1473-45F9-9A27-66474C734D51}"/>
                  </a:ext>
                </a:extLst>
              </p:cNvPr>
              <p:cNvSpPr/>
              <p:nvPr/>
            </p:nvSpPr>
            <p:spPr>
              <a:xfrm>
                <a:off x="6762701" y="4207506"/>
                <a:ext cx="947946" cy="387355"/>
              </a:xfrm>
              <a:prstGeom prst="rect">
                <a:avLst/>
              </a:prstGeom>
              <a:noFill/>
              <a:ln w="3810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0DA24034-45DE-4A85-BBDA-7378B2150DE8}"/>
                  </a:ext>
                </a:extLst>
              </p:cNvPr>
              <p:cNvSpPr/>
              <p:nvPr/>
            </p:nvSpPr>
            <p:spPr>
              <a:xfrm>
                <a:off x="1854051" y="3962399"/>
                <a:ext cx="1994779" cy="429252"/>
              </a:xfrm>
              <a:prstGeom prst="rect">
                <a:avLst/>
              </a:prstGeom>
              <a:noFill/>
              <a:ln w="3810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679C49E9-D2B7-4CE4-A6FA-58B09C9149DB}"/>
                  </a:ext>
                </a:extLst>
              </p:cNvPr>
              <p:cNvSpPr/>
              <p:nvPr/>
            </p:nvSpPr>
            <p:spPr>
              <a:xfrm>
                <a:off x="3844986" y="4493689"/>
                <a:ext cx="2865158" cy="387354"/>
              </a:xfrm>
              <a:prstGeom prst="rect">
                <a:avLst/>
              </a:prstGeom>
              <a:noFill/>
              <a:ln w="3810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</p:grp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0BA3F0F6-1327-4709-9AD1-F5C91E621876}"/>
                </a:ext>
              </a:extLst>
            </p:cNvPr>
            <p:cNvSpPr txBox="1"/>
            <p:nvPr/>
          </p:nvSpPr>
          <p:spPr>
            <a:xfrm>
              <a:off x="1052053" y="1356851"/>
              <a:ext cx="599766" cy="52322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GB" sz="2800" dirty="0">
                  <a:latin typeface="Arial" panose="020B0604020202020204" pitchFamily="34" charset="0"/>
                  <a:cs typeface="Arial" panose="020B0604020202020204" pitchFamily="34" charset="0"/>
                </a:rPr>
                <a:t>20</a:t>
              </a: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3F7C4C14-9C13-40E5-874C-C66C4186384E}"/>
                </a:ext>
              </a:extLst>
            </p:cNvPr>
            <p:cNvSpPr txBox="1"/>
            <p:nvPr/>
          </p:nvSpPr>
          <p:spPr>
            <a:xfrm>
              <a:off x="1056972" y="2197510"/>
              <a:ext cx="599766" cy="52322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GB" sz="2800" dirty="0">
                  <a:latin typeface="Arial" panose="020B0604020202020204" pitchFamily="34" charset="0"/>
                  <a:cs typeface="Arial" panose="020B0604020202020204" pitchFamily="34" charset="0"/>
                </a:rPr>
                <a:t>10</a:t>
              </a: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C1ABB3CD-B2CC-4F19-B3BB-662A6FDF3687}"/>
                </a:ext>
              </a:extLst>
            </p:cNvPr>
            <p:cNvSpPr txBox="1"/>
            <p:nvPr/>
          </p:nvSpPr>
          <p:spPr>
            <a:xfrm>
              <a:off x="1261530" y="3051835"/>
              <a:ext cx="390290" cy="52322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GB" sz="2800" dirty="0">
                  <a:latin typeface="Arial" panose="020B0604020202020204" pitchFamily="34" charset="0"/>
                  <a:cs typeface="Arial" panose="020B0604020202020204" pitchFamily="34" charset="0"/>
                </a:rPr>
                <a:t>0</a:t>
              </a: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22B702AA-F176-4B2C-ADEC-5469898BDD36}"/>
                </a:ext>
              </a:extLst>
            </p:cNvPr>
            <p:cNvSpPr txBox="1"/>
            <p:nvPr/>
          </p:nvSpPr>
          <p:spPr>
            <a:xfrm>
              <a:off x="1044076" y="3878825"/>
              <a:ext cx="599766" cy="52322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GB" sz="2800" dirty="0">
                  <a:latin typeface="Arial" panose="020B0604020202020204" pitchFamily="34" charset="0"/>
                  <a:cs typeface="Arial" panose="020B0604020202020204" pitchFamily="34" charset="0"/>
                </a:rPr>
                <a:t>10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CF3D4C4E-5E7F-4174-91F7-FE9F603CD95C}"/>
                </a:ext>
              </a:extLst>
            </p:cNvPr>
            <p:cNvSpPr txBox="1"/>
            <p:nvPr/>
          </p:nvSpPr>
          <p:spPr>
            <a:xfrm>
              <a:off x="1052053" y="4712845"/>
              <a:ext cx="599766" cy="52322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GB" sz="2800" dirty="0">
                  <a:latin typeface="Arial" panose="020B0604020202020204" pitchFamily="34" charset="0"/>
                  <a:cs typeface="Arial" panose="020B0604020202020204" pitchFamily="34" charset="0"/>
                </a:rPr>
                <a:t>20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C9B69FA0-511F-455A-ABF1-A47D84EE3A43}"/>
                </a:ext>
              </a:extLst>
            </p:cNvPr>
            <p:cNvSpPr txBox="1"/>
            <p:nvPr/>
          </p:nvSpPr>
          <p:spPr>
            <a:xfrm>
              <a:off x="2551557" y="5139283"/>
              <a:ext cx="761914" cy="52322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GB" sz="2800" dirty="0">
                  <a:latin typeface="Arial" panose="020B0604020202020204" pitchFamily="34" charset="0"/>
                  <a:cs typeface="Arial" panose="020B0604020202020204" pitchFamily="34" charset="0"/>
                </a:rPr>
                <a:t>0.0</a:t>
              </a: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1F345809-85F1-4EFD-B61D-914BC416D1CD}"/>
                </a:ext>
              </a:extLst>
            </p:cNvPr>
            <p:cNvSpPr txBox="1"/>
            <p:nvPr/>
          </p:nvSpPr>
          <p:spPr>
            <a:xfrm>
              <a:off x="4569174" y="5147830"/>
              <a:ext cx="761914" cy="52322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GB" sz="2800" dirty="0">
                  <a:latin typeface="Arial" panose="020B0604020202020204" pitchFamily="34" charset="0"/>
                  <a:cs typeface="Arial" panose="020B0604020202020204" pitchFamily="34" charset="0"/>
                </a:rPr>
                <a:t>0.2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87CA4A59-D79E-4FC0-8C25-649C687D48E3}"/>
                </a:ext>
              </a:extLst>
            </p:cNvPr>
            <p:cNvSpPr txBox="1"/>
            <p:nvPr/>
          </p:nvSpPr>
          <p:spPr>
            <a:xfrm>
              <a:off x="6574447" y="5156424"/>
              <a:ext cx="761914" cy="52322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GB" sz="2800" dirty="0">
                  <a:latin typeface="Arial" panose="020B0604020202020204" pitchFamily="34" charset="0"/>
                  <a:cs typeface="Arial" panose="020B0604020202020204" pitchFamily="34" charset="0"/>
                </a:rPr>
                <a:t>0.4</a:t>
              </a:r>
            </a:p>
          </p:txBody>
        </p:sp>
      </p:grp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A8FC044-0869-43B8-9C4E-032236F36E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725535-E8B9-4DCE-AF0E-F88523286547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653394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3BDF26-D5E9-47EC-A28A-449C2B1227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Does it matter where you put the focusing?</a:t>
            </a:r>
          </a:p>
        </p:txBody>
      </p:sp>
      <p:pic>
        <p:nvPicPr>
          <p:cNvPr id="4" name="with_focusing_animated">
            <a:hlinkClick r:id="" action="ppaction://media"/>
            <a:extLst>
              <a:ext uri="{FF2B5EF4-FFF2-40B4-BE49-F238E27FC236}">
                <a16:creationId xmlns:a16="http://schemas.microsoft.com/office/drawing/2014/main" id="{B462627F-F4C4-405D-830C-C3EF0895C640}"/>
              </a:ext>
            </a:extLst>
          </p:cNvPr>
          <p:cNvPicPr>
            <a:picLocks noGrp="1" noChangeAspect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1169553" y="2262453"/>
            <a:ext cx="5129645" cy="3418517"/>
          </a:xfrm>
        </p:spPr>
      </p:pic>
      <p:pic>
        <p:nvPicPr>
          <p:cNvPr id="5" name="with_late_focusing_animated">
            <a:hlinkClick r:id="" action="ppaction://media"/>
            <a:extLst>
              <a:ext uri="{FF2B5EF4-FFF2-40B4-BE49-F238E27FC236}">
                <a16:creationId xmlns:a16="http://schemas.microsoft.com/office/drawing/2014/main" id="{18298276-44E6-44D2-BA72-F0DCCCEB2CA5}"/>
              </a:ext>
            </a:extLst>
          </p:cNvPr>
          <p:cNvPicPr>
            <a:picLocks noChangeAspect="1"/>
          </p:cNvPicPr>
          <p:nvPr>
            <a:vide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6437746" y="2261358"/>
            <a:ext cx="5131893" cy="3419612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AC5BF8D-A68C-4857-B1FB-739B4AC324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725535-E8B9-4DCE-AF0E-F88523286547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19008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297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8" dur="297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19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video>
              <p:cMediaNode vol="80000">
                <p:cTn id="20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AD3E98-81FC-49E8-BDCC-D3DBFD42F6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Looks different on the target?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326366AF-06E0-43BA-AD8D-1AAF96D6413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0213" y="2198963"/>
            <a:ext cx="5479231" cy="3925841"/>
          </a:xfr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2A0525D-F451-4D87-BFF7-4638C10981F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2198963"/>
            <a:ext cx="5479231" cy="3925841"/>
          </a:xfrm>
          <a:prstGeom prst="rect">
            <a:avLst/>
          </a:prstGeom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2C951362-8CC6-44A8-AFCD-6381F22CB31C}"/>
              </a:ext>
            </a:extLst>
          </p:cNvPr>
          <p:cNvSpPr txBox="1">
            <a:spLocks/>
          </p:cNvSpPr>
          <p:nvPr/>
        </p:nvSpPr>
        <p:spPr>
          <a:xfrm>
            <a:off x="2376538" y="1721541"/>
            <a:ext cx="2135827" cy="57681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800" b="1" dirty="0">
                <a:solidFill>
                  <a:srgbClr val="FF0000"/>
                </a:solidFill>
              </a:rPr>
              <a:t>Early focusing</a:t>
            </a: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3F3DCC1D-16BB-46B2-A35C-691DC16FF48F}"/>
              </a:ext>
            </a:extLst>
          </p:cNvPr>
          <p:cNvSpPr txBox="1">
            <a:spLocks/>
          </p:cNvSpPr>
          <p:nvPr/>
        </p:nvSpPr>
        <p:spPr>
          <a:xfrm>
            <a:off x="8084639" y="1767720"/>
            <a:ext cx="2135827" cy="57681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800" b="1" dirty="0">
                <a:solidFill>
                  <a:srgbClr val="FF0000"/>
                </a:solidFill>
              </a:rPr>
              <a:t>Late focusing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2C1691E5-F2B5-4A08-947B-37C3202B21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725535-E8B9-4DCE-AF0E-F88523286547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823326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B466C9-7505-47EB-966F-63DE354E1D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The </a:t>
            </a:r>
            <a:r>
              <a:rPr lang="en-GB" i="1" dirty="0"/>
              <a:t>numbers</a:t>
            </a:r>
            <a:r>
              <a:rPr lang="en-GB" dirty="0"/>
              <a:t> make it all clear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C3AD0AE6-AE45-4119-8F19-17B7BDCD43D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498" y="2262908"/>
            <a:ext cx="5741942" cy="3445165"/>
          </a:xfr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25B24196-711F-48DC-9748-F1BAEF23C44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9013" y="2262908"/>
            <a:ext cx="5741942" cy="3445165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B6BCD5E3-2113-4B82-A9A7-196719657ED5}"/>
              </a:ext>
            </a:extLst>
          </p:cNvPr>
          <p:cNvSpPr txBox="1">
            <a:spLocks/>
          </p:cNvSpPr>
          <p:nvPr/>
        </p:nvSpPr>
        <p:spPr>
          <a:xfrm>
            <a:off x="3149600" y="5532437"/>
            <a:ext cx="8894621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b="1" i="1" dirty="0">
                <a:solidFill>
                  <a:srgbClr val="FF0000"/>
                </a:solidFill>
              </a:rPr>
              <a:t>With these parameters, late focusing is more effective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CF8E359-0E5D-483F-810C-1659EAF480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725535-E8B9-4DCE-AF0E-F88523286547}" type="slidenum">
              <a:rPr lang="en-GB" smtClean="0"/>
              <a:t>16</a:t>
            </a:fld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2A4A9C6-DFC4-4369-9964-0039F0FEF4EA}"/>
              </a:ext>
            </a:extLst>
          </p:cNvPr>
          <p:cNvSpPr txBox="1"/>
          <p:nvPr/>
        </p:nvSpPr>
        <p:spPr>
          <a:xfrm>
            <a:off x="915236" y="5211621"/>
            <a:ext cx="115451" cy="15008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GB" sz="2400" b="1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2EF1E8D-130C-437B-A530-A5F9EE00BD1A}"/>
              </a:ext>
            </a:extLst>
          </p:cNvPr>
          <p:cNvSpPr txBox="1"/>
          <p:nvPr/>
        </p:nvSpPr>
        <p:spPr>
          <a:xfrm>
            <a:off x="6047527" y="5301671"/>
            <a:ext cx="223970" cy="30819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GB" sz="2400" b="1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4AE77E5-76E6-4975-B6C9-D431485931F9}"/>
              </a:ext>
            </a:extLst>
          </p:cNvPr>
          <p:cNvSpPr txBox="1"/>
          <p:nvPr/>
        </p:nvSpPr>
        <p:spPr>
          <a:xfrm>
            <a:off x="761314" y="2567709"/>
            <a:ext cx="247068" cy="27709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GB" sz="2400" b="1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253F4A1-F1A9-4163-A0A7-AB567C73475E}"/>
              </a:ext>
            </a:extLst>
          </p:cNvPr>
          <p:cNvSpPr txBox="1"/>
          <p:nvPr/>
        </p:nvSpPr>
        <p:spPr>
          <a:xfrm>
            <a:off x="819993" y="5151730"/>
            <a:ext cx="4410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/>
              <a:t>0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B43AE71-8EE4-4BFD-B7F4-3BBBFA5E62F3}"/>
              </a:ext>
            </a:extLst>
          </p:cNvPr>
          <p:cNvSpPr txBox="1"/>
          <p:nvPr/>
        </p:nvSpPr>
        <p:spPr>
          <a:xfrm>
            <a:off x="5857862" y="5174101"/>
            <a:ext cx="7712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/>
              <a:t>10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85D34EC-976E-4C5A-85C9-1AFB396ECE0E}"/>
              </a:ext>
            </a:extLst>
          </p:cNvPr>
          <p:cNvSpPr txBox="1"/>
          <p:nvPr/>
        </p:nvSpPr>
        <p:spPr>
          <a:xfrm>
            <a:off x="6629413" y="5220857"/>
            <a:ext cx="115451" cy="15008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GB" sz="2400" b="1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38C9F1C-D288-4184-9CF4-3208510B028A}"/>
              </a:ext>
            </a:extLst>
          </p:cNvPr>
          <p:cNvSpPr txBox="1"/>
          <p:nvPr/>
        </p:nvSpPr>
        <p:spPr>
          <a:xfrm>
            <a:off x="11815647" y="5324762"/>
            <a:ext cx="223970" cy="30819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GB" sz="2400" b="1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31B3EE1B-9CF6-40DC-8806-44C1CDC197AD}"/>
              </a:ext>
            </a:extLst>
          </p:cNvPr>
          <p:cNvSpPr txBox="1"/>
          <p:nvPr/>
        </p:nvSpPr>
        <p:spPr>
          <a:xfrm>
            <a:off x="6505564" y="2567709"/>
            <a:ext cx="247068" cy="27709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GB" sz="2400" b="1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DF563273-12D1-44E6-8D7F-3F2DDE321422}"/>
              </a:ext>
            </a:extLst>
          </p:cNvPr>
          <p:cNvSpPr txBox="1"/>
          <p:nvPr/>
        </p:nvSpPr>
        <p:spPr>
          <a:xfrm>
            <a:off x="6562451" y="5160966"/>
            <a:ext cx="4410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/>
              <a:t>0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A680E9EB-FF4D-46F2-BEA9-2CC1A29062F9}"/>
              </a:ext>
            </a:extLst>
          </p:cNvPr>
          <p:cNvSpPr txBox="1"/>
          <p:nvPr/>
        </p:nvSpPr>
        <p:spPr>
          <a:xfrm>
            <a:off x="6372791" y="2399303"/>
            <a:ext cx="7065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/>
              <a:t>60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E2F79C52-9537-4CDA-B10B-611E476C5E74}"/>
              </a:ext>
            </a:extLst>
          </p:cNvPr>
          <p:cNvSpPr txBox="1"/>
          <p:nvPr/>
        </p:nvSpPr>
        <p:spPr>
          <a:xfrm>
            <a:off x="11580109" y="5274586"/>
            <a:ext cx="7712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/>
              <a:t>10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B0DFF43-9B56-42F9-9B92-89825AB05D7B}"/>
              </a:ext>
            </a:extLst>
          </p:cNvPr>
          <p:cNvSpPr txBox="1"/>
          <p:nvPr/>
        </p:nvSpPr>
        <p:spPr>
          <a:xfrm>
            <a:off x="2590757" y="2196179"/>
            <a:ext cx="2998379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2400" b="1" dirty="0"/>
              <a:t>Early Focusing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9C2DCCB1-7D9D-476D-A510-EC2B44E98F3B}"/>
              </a:ext>
            </a:extLst>
          </p:cNvPr>
          <p:cNvSpPr txBox="1"/>
          <p:nvPr/>
        </p:nvSpPr>
        <p:spPr>
          <a:xfrm>
            <a:off x="8303272" y="2162711"/>
            <a:ext cx="2998379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2400" b="1" dirty="0"/>
              <a:t>Late Focusing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3CC5DBFB-EF42-4332-8C1A-2A7D270046EC}"/>
              </a:ext>
            </a:extLst>
          </p:cNvPr>
          <p:cNvSpPr txBox="1"/>
          <p:nvPr/>
        </p:nvSpPr>
        <p:spPr>
          <a:xfrm>
            <a:off x="665485" y="2399303"/>
            <a:ext cx="7065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/>
              <a:t>40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C7927B50-1A7E-45FB-B9FB-117B95B6961C}"/>
              </a:ext>
            </a:extLst>
          </p:cNvPr>
          <p:cNvSpPr txBox="1"/>
          <p:nvPr/>
        </p:nvSpPr>
        <p:spPr>
          <a:xfrm>
            <a:off x="7968084" y="5495350"/>
            <a:ext cx="2998379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1600" b="1" dirty="0"/>
              <a:t>Aperture diameter / mm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379484B6-19FE-42FC-9BA1-372BEAA8D1BC}"/>
              </a:ext>
            </a:extLst>
          </p:cNvPr>
          <p:cNvSpPr txBox="1"/>
          <p:nvPr/>
        </p:nvSpPr>
        <p:spPr>
          <a:xfrm>
            <a:off x="2229671" y="5503306"/>
            <a:ext cx="2998379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1600" b="1" dirty="0"/>
              <a:t>Aperture diameter / mm</a:t>
            </a:r>
          </a:p>
        </p:txBody>
      </p:sp>
    </p:spTree>
    <p:extLst>
      <p:ext uri="{BB962C8B-B14F-4D97-AF65-F5344CB8AC3E}">
        <p14:creationId xmlns:p14="http://schemas.microsoft.com/office/powerpoint/2010/main" val="20199868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3" grpId="0"/>
      <p:bldP spid="14" grpId="0"/>
      <p:bldP spid="18" grpId="0"/>
      <p:bldP spid="19" grpId="0"/>
      <p:bldP spid="20" grpId="0"/>
      <p:bldP spid="21" grpId="0" animBg="1"/>
      <p:bldP spid="22" grpId="0" animBg="1"/>
      <p:bldP spid="23" grpId="0"/>
      <p:bldP spid="24" grpId="0" animBg="1"/>
      <p:bldP spid="25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7E31AC-9019-4C5A-98BB-C59B50B2DA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What do these results tell us?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850D45F-4EEE-49AC-80D5-CCF3BDA819A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Directly, these results don’t mean much, as we have so many free parameters that </a:t>
            </a:r>
            <a:r>
              <a:rPr lang="en-GB" i="1" dirty="0"/>
              <a:t>will</a:t>
            </a:r>
            <a:r>
              <a:rPr lang="en-GB" dirty="0"/>
              <a:t> change</a:t>
            </a:r>
          </a:p>
          <a:p>
            <a:r>
              <a:rPr lang="en-GB" dirty="0"/>
              <a:t>This is a </a:t>
            </a:r>
            <a:r>
              <a:rPr lang="en-GB" i="1" dirty="0"/>
              <a:t>tool</a:t>
            </a:r>
            <a:r>
              <a:rPr lang="en-GB" dirty="0"/>
              <a:t> that lets us test parameters quickly and easily</a:t>
            </a:r>
          </a:p>
          <a:p>
            <a:r>
              <a:rPr lang="en-GB" i="1" dirty="0"/>
              <a:t>Chop and change</a:t>
            </a:r>
            <a:r>
              <a:rPr lang="en-GB" dirty="0"/>
              <a:t> philosophy</a:t>
            </a:r>
            <a:endParaRPr lang="en-GB" i="1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F6FBDD7-5849-4232-9C05-017EAE81B3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725535-E8B9-4DCE-AF0E-F88523286547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987650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9EC0BA-15E9-4C3E-BFFF-0099FA0B9F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/>
              <a:t>In summary: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26DEEF6-C6F2-45A7-A939-8A9F6F5FF16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We have </a:t>
            </a:r>
            <a:r>
              <a:rPr lang="en-GB" i="1" dirty="0"/>
              <a:t>a lot </a:t>
            </a:r>
            <a:r>
              <a:rPr lang="en-GB" dirty="0"/>
              <a:t>of </a:t>
            </a:r>
            <a:r>
              <a:rPr lang="en-GB" dirty="0">
                <a:solidFill>
                  <a:srgbClr val="FF0000"/>
                </a:solidFill>
              </a:rPr>
              <a:t>free parameters</a:t>
            </a:r>
          </a:p>
          <a:p>
            <a:r>
              <a:rPr lang="en-GB" dirty="0"/>
              <a:t>At this stage, we want to keep as many options open as possible</a:t>
            </a:r>
          </a:p>
          <a:p>
            <a:r>
              <a:rPr lang="en-GB" dirty="0"/>
              <a:t>The </a:t>
            </a:r>
            <a:r>
              <a:rPr lang="en-GB" dirty="0">
                <a:solidFill>
                  <a:srgbClr val="FF0000"/>
                </a:solidFill>
              </a:rPr>
              <a:t>next step</a:t>
            </a:r>
            <a:r>
              <a:rPr lang="en-GB" dirty="0"/>
              <a:t> is to </a:t>
            </a:r>
            <a:r>
              <a:rPr lang="en-GB" dirty="0">
                <a:solidFill>
                  <a:srgbClr val="FF0000"/>
                </a:solidFill>
              </a:rPr>
              <a:t>focus in </a:t>
            </a:r>
            <a:r>
              <a:rPr lang="en-GB" dirty="0"/>
              <a:t>and compare our options</a:t>
            </a:r>
          </a:p>
          <a:p>
            <a:r>
              <a:rPr lang="en-GB" dirty="0"/>
              <a:t>This tool will help us to </a:t>
            </a:r>
            <a:r>
              <a:rPr lang="en-GB" dirty="0">
                <a:solidFill>
                  <a:srgbClr val="FF0000"/>
                </a:solidFill>
              </a:rPr>
              <a:t>quickly</a:t>
            </a:r>
            <a:r>
              <a:rPr lang="en-GB" dirty="0"/>
              <a:t> and </a:t>
            </a:r>
            <a:r>
              <a:rPr lang="en-GB" dirty="0">
                <a:solidFill>
                  <a:srgbClr val="FF0000"/>
                </a:solidFill>
              </a:rPr>
              <a:t>easily</a:t>
            </a:r>
            <a:r>
              <a:rPr lang="en-GB" dirty="0"/>
              <a:t> test out ideas</a:t>
            </a:r>
          </a:p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DFE4853-2FD6-4FD6-84B1-3F4DAE3F90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725535-E8B9-4DCE-AF0E-F88523286547}" type="slidenum">
              <a:rPr lang="en-GB" smtClean="0"/>
              <a:t>18</a:t>
            </a:fld>
            <a:endParaRPr lang="en-GB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A8F63F3B-D644-458B-ACF2-52E240E8004B}"/>
              </a:ext>
            </a:extLst>
          </p:cNvPr>
          <p:cNvSpPr txBox="1">
            <a:spLocks/>
          </p:cNvSpPr>
          <p:nvPr/>
        </p:nvSpPr>
        <p:spPr>
          <a:xfrm>
            <a:off x="3585917" y="4613871"/>
            <a:ext cx="428487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8000" b="1" dirty="0">
                <a:solidFill>
                  <a:srgbClr val="FF0000"/>
                </a:solidFill>
              </a:rPr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41754585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02318C-BE1B-4317-86D9-ED90DC4EFE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661831"/>
            <a:ext cx="10515600" cy="1325563"/>
          </a:xfrm>
        </p:spPr>
        <p:txBody>
          <a:bodyPr>
            <a:normAutofit/>
          </a:bodyPr>
          <a:lstStyle/>
          <a:p>
            <a:r>
              <a:rPr lang="en-GB" dirty="0"/>
              <a:t>Or in brief:</a:t>
            </a:r>
            <a:br>
              <a:rPr lang="en-GB" dirty="0"/>
            </a:br>
            <a:r>
              <a:rPr lang="en-GB" b="1" i="1" dirty="0"/>
              <a:t>What happens when we </a:t>
            </a:r>
            <a:r>
              <a:rPr lang="en-GB" b="1" i="1"/>
              <a:t>change things?</a:t>
            </a:r>
            <a:endParaRPr lang="en-GB" b="1" dirty="0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6FE42B30-4076-4D85-87DC-358156A2E483}"/>
              </a:ext>
            </a:extLst>
          </p:cNvPr>
          <p:cNvSpPr txBox="1">
            <a:spLocks/>
          </p:cNvSpPr>
          <p:nvPr/>
        </p:nvSpPr>
        <p:spPr>
          <a:xfrm>
            <a:off x="838200" y="693609"/>
            <a:ext cx="10515600" cy="33729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/>
              <a:t>The question:</a:t>
            </a:r>
            <a:br>
              <a:rPr lang="en-GB" dirty="0"/>
            </a:br>
            <a:r>
              <a:rPr lang="en-GB" i="1" dirty="0"/>
              <a:t>Can we </a:t>
            </a:r>
            <a:r>
              <a:rPr lang="en-GB" b="1" i="1" dirty="0">
                <a:solidFill>
                  <a:srgbClr val="C00000"/>
                </a:solidFill>
              </a:rPr>
              <a:t>model</a:t>
            </a:r>
            <a:r>
              <a:rPr lang="en-GB" i="1" dirty="0"/>
              <a:t> the </a:t>
            </a:r>
            <a:r>
              <a:rPr lang="en-GB" b="1" i="1" dirty="0">
                <a:solidFill>
                  <a:srgbClr val="C00000"/>
                </a:solidFill>
              </a:rPr>
              <a:t>evolution of particles </a:t>
            </a:r>
            <a:r>
              <a:rPr lang="en-GB" i="1" dirty="0"/>
              <a:t>through our </a:t>
            </a:r>
            <a:r>
              <a:rPr lang="en-GB" b="1" i="1" dirty="0">
                <a:solidFill>
                  <a:srgbClr val="C00000"/>
                </a:solidFill>
              </a:rPr>
              <a:t>system of magnets</a:t>
            </a:r>
            <a:r>
              <a:rPr lang="en-GB" i="1" dirty="0"/>
              <a:t>, accounting for a wide possible range of </a:t>
            </a:r>
            <a:r>
              <a:rPr lang="en-GB" b="1" i="1" dirty="0">
                <a:solidFill>
                  <a:srgbClr val="C00000"/>
                </a:solidFill>
              </a:rPr>
              <a:t>multiple parameters</a:t>
            </a:r>
            <a:r>
              <a:rPr lang="en-GB" i="1" dirty="0"/>
              <a:t>?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5687DC6-FEAE-4BE4-B3C6-7D28441A40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725535-E8B9-4DCE-AF0E-F88523286547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747769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7A93FC-CAC7-459C-A70A-F2E03905F7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What might we adjust?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5BDA90-EE77-4FF6-A686-4034E28A4F8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At this </a:t>
            </a:r>
            <a:r>
              <a:rPr lang="en-GB"/>
              <a:t>early stage:</a:t>
            </a:r>
          </a:p>
          <a:p>
            <a:pPr lvl="1"/>
            <a:r>
              <a:rPr lang="en-GB"/>
              <a:t>Most parameters are free</a:t>
            </a:r>
          </a:p>
          <a:p>
            <a:pPr lvl="1"/>
            <a:r>
              <a:rPr lang="en-GB"/>
              <a:t>So </a:t>
            </a:r>
            <a:r>
              <a:rPr lang="en-GB" dirty="0"/>
              <a:t>we </a:t>
            </a:r>
            <a:r>
              <a:rPr lang="en-GB"/>
              <a:t>want a </a:t>
            </a:r>
            <a:r>
              <a:rPr lang="en-GB" dirty="0"/>
              <a:t>general </a:t>
            </a:r>
            <a:r>
              <a:rPr lang="en-GB"/>
              <a:t>as simulation to explore any potential adjustment</a:t>
            </a:r>
            <a:endParaRPr lang="en-GB" dirty="0"/>
          </a:p>
          <a:p>
            <a:r>
              <a:rPr lang="en-GB" dirty="0"/>
              <a:t>Anything that </a:t>
            </a:r>
            <a:r>
              <a:rPr lang="en-GB"/>
              <a:t>is specific needs </a:t>
            </a:r>
            <a:r>
              <a:rPr lang="en-GB" dirty="0"/>
              <a:t>be easy to change</a:t>
            </a:r>
          </a:p>
          <a:p>
            <a:r>
              <a:rPr lang="en-GB" dirty="0"/>
              <a:t>In </a:t>
            </a:r>
            <a:r>
              <a:rPr lang="en-GB"/>
              <a:t>the future:</a:t>
            </a:r>
          </a:p>
          <a:p>
            <a:pPr lvl="1"/>
            <a:r>
              <a:rPr lang="en-GB"/>
              <a:t> Will consider </a:t>
            </a:r>
            <a:r>
              <a:rPr lang="en-GB" dirty="0"/>
              <a:t>likely errors</a:t>
            </a:r>
            <a:r>
              <a:rPr lang="en-GB"/>
              <a:t>, </a:t>
            </a:r>
          </a:p>
          <a:p>
            <a:pPr lvl="1"/>
            <a:r>
              <a:rPr lang="en-GB"/>
              <a:t> e.g. </a:t>
            </a:r>
            <a:r>
              <a:rPr lang="en-GB" dirty="0"/>
              <a:t>a magnet in slightly the wrong place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D757905-E9F0-4306-8BC4-F1B8E887C3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725535-E8B9-4DCE-AF0E-F88523286547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710234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37758-A002-4349-97B1-A8B7A8518A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Which tools are we using?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F22EFD4-97F9-4166-9288-994D1D2EFFE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4800"/>
              <a:t> Generating </a:t>
            </a:r>
            <a:r>
              <a:rPr lang="en-GB" sz="4800" dirty="0"/>
              <a:t>data 	→ </a:t>
            </a:r>
            <a:r>
              <a:rPr lang="en-GB" sz="4800" i="1" dirty="0"/>
              <a:t>Astra</a:t>
            </a:r>
          </a:p>
          <a:p>
            <a:r>
              <a:rPr lang="en-GB" sz="4800"/>
              <a:t> Visualising </a:t>
            </a:r>
            <a:r>
              <a:rPr lang="en-GB" sz="4800" dirty="0"/>
              <a:t>data 	→ </a:t>
            </a:r>
            <a:r>
              <a:rPr lang="en-GB" sz="4800" i="1" dirty="0"/>
              <a:t>Post-Processor</a:t>
            </a:r>
            <a:endParaRPr lang="en-GB" sz="48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69978F7-554E-4906-8B5C-C12DD738B5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725535-E8B9-4DCE-AF0E-F88523286547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073854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2639E7-B81B-4577-AA0C-B40711EE6B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What is </a:t>
            </a:r>
            <a:r>
              <a:rPr lang="en-GB" i="1" dirty="0"/>
              <a:t>Astra?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71F8123-317E-4C8D-8E9C-AEDD23FBBA9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b="1" dirty="0"/>
              <a:t>A</a:t>
            </a:r>
            <a:r>
              <a:rPr lang="en-GB" dirty="0"/>
              <a:t> </a:t>
            </a:r>
            <a:r>
              <a:rPr lang="en-GB" b="1" dirty="0"/>
              <a:t>S</a:t>
            </a:r>
            <a:r>
              <a:rPr lang="en-GB" dirty="0"/>
              <a:t>pace-Charge </a:t>
            </a:r>
            <a:r>
              <a:rPr lang="en-GB" b="1" dirty="0"/>
              <a:t>Tr</a:t>
            </a:r>
            <a:r>
              <a:rPr lang="en-GB" dirty="0"/>
              <a:t>acking </a:t>
            </a:r>
            <a:r>
              <a:rPr lang="en-GB" b="1" dirty="0"/>
              <a:t>A</a:t>
            </a:r>
            <a:r>
              <a:rPr lang="en-GB" dirty="0"/>
              <a:t>lgorithm</a:t>
            </a:r>
          </a:p>
          <a:p>
            <a:r>
              <a:rPr lang="en-GB" dirty="0"/>
              <a:t>Models an accelerator</a:t>
            </a:r>
          </a:p>
          <a:p>
            <a:r>
              <a:rPr lang="en-GB" dirty="0"/>
              <a:t>Calculates how particles will travel through it</a:t>
            </a:r>
          </a:p>
          <a:p>
            <a:r>
              <a:rPr lang="en-GB" dirty="0"/>
              <a:t>Easy to swap in/out components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9E9DA84-1D06-4AD7-8396-9AEFF43B44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725535-E8B9-4DCE-AF0E-F88523286547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069373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FE001A-CFF5-4246-8541-CF819413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Why </a:t>
            </a:r>
            <a:r>
              <a:rPr lang="en-GB"/>
              <a:t>use </a:t>
            </a:r>
            <a:r>
              <a:rPr lang="en-GB" i="1"/>
              <a:t>Astra</a:t>
            </a:r>
            <a:r>
              <a:rPr lang="en-GB"/>
              <a:t>?</a:t>
            </a:r>
            <a:br>
              <a:rPr lang="en-GB"/>
            </a:br>
            <a:r>
              <a:rPr lang="en-GB"/>
              <a:t>	 Rather than </a:t>
            </a:r>
            <a:r>
              <a:rPr lang="en-GB" dirty="0"/>
              <a:t>an alternative?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795D2B7-A354-4F51-90AE-515C70BDAA9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  <a:p>
            <a:r>
              <a:rPr lang="en-GB" dirty="0"/>
              <a:t>At low energies, the </a:t>
            </a:r>
            <a:r>
              <a:rPr lang="en-GB" i="1" dirty="0"/>
              <a:t>space charge</a:t>
            </a:r>
            <a:r>
              <a:rPr lang="en-GB" dirty="0"/>
              <a:t> effect is significant</a:t>
            </a:r>
          </a:p>
          <a:p>
            <a:r>
              <a:rPr lang="en-GB" dirty="0"/>
              <a:t>Electrons try to push away other electrons</a:t>
            </a:r>
          </a:p>
          <a:p>
            <a:r>
              <a:rPr lang="en-GB" i="1" dirty="0"/>
              <a:t>Astra</a:t>
            </a:r>
            <a:r>
              <a:rPr lang="en-GB" dirty="0"/>
              <a:t> can handle this, </a:t>
            </a:r>
          </a:p>
          <a:p>
            <a:pPr lvl="1"/>
            <a:r>
              <a:rPr lang="en-GB" dirty="0"/>
              <a:t>but calculation time will be slower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54D63E8-8197-468E-89DE-9A91644960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725535-E8B9-4DCE-AF0E-F88523286547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47871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4027D3-2CE4-4863-9F89-BE62832F30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Some </a:t>
            </a:r>
            <a:r>
              <a:rPr lang="en-GB"/>
              <a:t>of our </a:t>
            </a:r>
            <a:r>
              <a:rPr lang="en-GB" i="1" dirty="0"/>
              <a:t>free parameters</a:t>
            </a:r>
            <a:endParaRPr lang="en-GB" dirty="0"/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62C1F3ED-4BCB-4275-A460-E72010D7181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34114761"/>
              </p:ext>
            </p:extLst>
          </p:nvPr>
        </p:nvGraphicFramePr>
        <p:xfrm>
          <a:off x="350982" y="1339273"/>
          <a:ext cx="10843491" cy="422655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93185">
                  <a:extLst>
                    <a:ext uri="{9D8B030D-6E8A-4147-A177-3AD203B41FA5}">
                      <a16:colId xmlns:a16="http://schemas.microsoft.com/office/drawing/2014/main" val="1350628198"/>
                    </a:ext>
                  </a:extLst>
                </a:gridCol>
                <a:gridCol w="3075289">
                  <a:extLst>
                    <a:ext uri="{9D8B030D-6E8A-4147-A177-3AD203B41FA5}">
                      <a16:colId xmlns:a16="http://schemas.microsoft.com/office/drawing/2014/main" val="2197869728"/>
                    </a:ext>
                  </a:extLst>
                </a:gridCol>
                <a:gridCol w="2885264">
                  <a:extLst>
                    <a:ext uri="{9D8B030D-6E8A-4147-A177-3AD203B41FA5}">
                      <a16:colId xmlns:a16="http://schemas.microsoft.com/office/drawing/2014/main" val="2198362247"/>
                    </a:ext>
                  </a:extLst>
                </a:gridCol>
                <a:gridCol w="2389753">
                  <a:extLst>
                    <a:ext uri="{9D8B030D-6E8A-4147-A177-3AD203B41FA5}">
                      <a16:colId xmlns:a16="http://schemas.microsoft.com/office/drawing/2014/main" val="2709148460"/>
                    </a:ext>
                  </a:extLst>
                </a:gridCol>
              </a:tblGrid>
              <a:tr h="38423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2400" dirty="0">
                          <a:effectLst/>
                        </a:rPr>
                        <a:t>General:</a:t>
                      </a:r>
                      <a:endParaRPr lang="en-GB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2400">
                          <a:effectLst/>
                        </a:rPr>
                        <a:t>Electron gun:</a:t>
                      </a:r>
                      <a:endParaRPr lang="en-GB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2400">
                          <a:effectLst/>
                        </a:rPr>
                        <a:t>Cavities:</a:t>
                      </a:r>
                      <a:endParaRPr lang="en-GB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2400">
                          <a:effectLst/>
                        </a:rPr>
                        <a:t>Magnets:</a:t>
                      </a:r>
                      <a:endParaRPr lang="en-GB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566325532"/>
                  </a:ext>
                </a:extLst>
              </a:tr>
              <a:tr h="115269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2400" dirty="0">
                          <a:effectLst/>
                        </a:rPr>
                        <a:t>Positions of components</a:t>
                      </a:r>
                      <a:endParaRPr lang="en-GB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2400" dirty="0">
                          <a:effectLst/>
                        </a:rPr>
                        <a:t>Current </a:t>
                      </a:r>
                      <a:endParaRPr lang="en-GB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2400" dirty="0">
                          <a:effectLst/>
                        </a:rPr>
                        <a:t>Max field gradient </a:t>
                      </a:r>
                      <a:endParaRPr lang="en-GB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2400" dirty="0">
                          <a:effectLst/>
                        </a:rPr>
                        <a:t>Field geometry </a:t>
                      </a:r>
                      <a:endParaRPr lang="en-GB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958777286"/>
                  </a:ext>
                </a:extLst>
              </a:tr>
              <a:tr h="76846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2400" dirty="0">
                          <a:effectLst/>
                        </a:rPr>
                        <a:t>Aperture width</a:t>
                      </a:r>
                      <a:endParaRPr lang="en-GB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2400" dirty="0">
                          <a:effectLst/>
                        </a:rPr>
                        <a:t>Emittance </a:t>
                      </a:r>
                      <a:endParaRPr lang="en-GB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2400" dirty="0">
                          <a:effectLst/>
                        </a:rPr>
                        <a:t>Length</a:t>
                      </a:r>
                      <a:endParaRPr lang="en-GB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2400" dirty="0">
                          <a:effectLst/>
                        </a:rPr>
                        <a:t>Peak field</a:t>
                      </a:r>
                      <a:endParaRPr lang="en-GB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578780582"/>
                  </a:ext>
                </a:extLst>
              </a:tr>
              <a:tr h="115269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2400">
                          <a:effectLst/>
                        </a:rPr>
                        <a:t> </a:t>
                      </a:r>
                      <a:endParaRPr lang="en-GB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2400" dirty="0">
                          <a:effectLst/>
                        </a:rPr>
                        <a:t>Energy </a:t>
                      </a:r>
                      <a:endParaRPr lang="en-GB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2400" dirty="0">
                          <a:effectLst/>
                        </a:rPr>
                        <a:t>Travelling/standing wave </a:t>
                      </a:r>
                      <a:endParaRPr lang="en-GB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2400">
                          <a:effectLst/>
                        </a:rPr>
                        <a:t> </a:t>
                      </a:r>
                      <a:endParaRPr lang="en-GB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187387251"/>
                  </a:ext>
                </a:extLst>
              </a:tr>
              <a:tr h="76846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2400">
                          <a:effectLst/>
                        </a:rPr>
                        <a:t> </a:t>
                      </a:r>
                      <a:endParaRPr lang="en-GB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2400" dirty="0">
                          <a:effectLst/>
                        </a:rPr>
                        <a:t>Distribution</a:t>
                      </a:r>
                      <a:endParaRPr lang="en-GB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2400" dirty="0">
                          <a:effectLst/>
                        </a:rPr>
                        <a:t>Frequency </a:t>
                      </a:r>
                      <a:endParaRPr lang="en-GB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2400" dirty="0">
                          <a:effectLst/>
                        </a:rPr>
                        <a:t> </a:t>
                      </a:r>
                      <a:endParaRPr lang="en-GB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762253280"/>
                  </a:ext>
                </a:extLst>
              </a:tr>
            </a:tbl>
          </a:graphicData>
        </a:graphic>
      </p:graphicFrame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D198934-51CF-46F8-9087-77A97AA744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725535-E8B9-4DCE-AF0E-F88523286547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5880012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4027D3-2CE4-4863-9F89-BE62832F30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Some </a:t>
            </a:r>
            <a:r>
              <a:rPr lang="en-GB"/>
              <a:t>of our </a:t>
            </a:r>
            <a:r>
              <a:rPr lang="en-GB" i="1" dirty="0"/>
              <a:t>free parameters</a:t>
            </a:r>
            <a:endParaRPr lang="en-GB" dirty="0"/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62C1F3ED-4BCB-4275-A460-E72010D7181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33919863"/>
              </p:ext>
            </p:extLst>
          </p:nvPr>
        </p:nvGraphicFramePr>
        <p:xfrm>
          <a:off x="350982" y="1339273"/>
          <a:ext cx="10843491" cy="422655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93185">
                  <a:extLst>
                    <a:ext uri="{9D8B030D-6E8A-4147-A177-3AD203B41FA5}">
                      <a16:colId xmlns:a16="http://schemas.microsoft.com/office/drawing/2014/main" val="1350628198"/>
                    </a:ext>
                  </a:extLst>
                </a:gridCol>
                <a:gridCol w="3075289">
                  <a:extLst>
                    <a:ext uri="{9D8B030D-6E8A-4147-A177-3AD203B41FA5}">
                      <a16:colId xmlns:a16="http://schemas.microsoft.com/office/drawing/2014/main" val="2197869728"/>
                    </a:ext>
                  </a:extLst>
                </a:gridCol>
                <a:gridCol w="2885264">
                  <a:extLst>
                    <a:ext uri="{9D8B030D-6E8A-4147-A177-3AD203B41FA5}">
                      <a16:colId xmlns:a16="http://schemas.microsoft.com/office/drawing/2014/main" val="2198362247"/>
                    </a:ext>
                  </a:extLst>
                </a:gridCol>
                <a:gridCol w="2389753">
                  <a:extLst>
                    <a:ext uri="{9D8B030D-6E8A-4147-A177-3AD203B41FA5}">
                      <a16:colId xmlns:a16="http://schemas.microsoft.com/office/drawing/2014/main" val="2709148460"/>
                    </a:ext>
                  </a:extLst>
                </a:gridCol>
              </a:tblGrid>
              <a:tr h="38423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2400" dirty="0">
                          <a:effectLst/>
                        </a:rPr>
                        <a:t>General:</a:t>
                      </a:r>
                      <a:endParaRPr lang="en-GB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2400">
                          <a:effectLst/>
                        </a:rPr>
                        <a:t>Electron gun:</a:t>
                      </a:r>
                      <a:endParaRPr lang="en-GB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2400">
                          <a:effectLst/>
                        </a:rPr>
                        <a:t>Cavities:</a:t>
                      </a:r>
                      <a:endParaRPr lang="en-GB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2400">
                          <a:effectLst/>
                        </a:rPr>
                        <a:t>Magnets:</a:t>
                      </a:r>
                      <a:endParaRPr lang="en-GB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566325532"/>
                  </a:ext>
                </a:extLst>
              </a:tr>
              <a:tr h="115269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2400" dirty="0">
                          <a:effectLst/>
                        </a:rPr>
                        <a:t>Positions of components</a:t>
                      </a:r>
                      <a:endParaRPr lang="en-GB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2400" dirty="0">
                          <a:effectLst/>
                        </a:rPr>
                        <a:t>Current</a:t>
                      </a:r>
                      <a:r>
                        <a:rPr lang="en-GB" sz="2400" i="1" dirty="0">
                          <a:effectLst/>
                        </a:rPr>
                        <a:t> (50mA)</a:t>
                      </a:r>
                      <a:endParaRPr lang="en-GB" sz="2000" i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2400" dirty="0">
                          <a:effectLst/>
                        </a:rPr>
                        <a:t>Max field gradient </a:t>
                      </a:r>
                      <a:r>
                        <a:rPr lang="en-GB" sz="2400" i="1" dirty="0">
                          <a:effectLst/>
                        </a:rPr>
                        <a:t>(40V/m)</a:t>
                      </a:r>
                      <a:endParaRPr lang="en-GB" sz="2000" i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2400" dirty="0">
                          <a:effectLst/>
                        </a:rPr>
                        <a:t>Field geometry </a:t>
                      </a:r>
                      <a:r>
                        <a:rPr lang="en-GB" sz="2400" i="1" dirty="0">
                          <a:effectLst/>
                        </a:rPr>
                        <a:t>(solenoid)</a:t>
                      </a:r>
                      <a:endParaRPr lang="en-GB" sz="2000" i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958777286"/>
                  </a:ext>
                </a:extLst>
              </a:tr>
              <a:tr h="76846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2400" dirty="0">
                          <a:effectLst/>
                        </a:rPr>
                        <a:t>Aperture width </a:t>
                      </a:r>
                      <a:r>
                        <a:rPr lang="en-GB" sz="2400" i="1" dirty="0">
                          <a:effectLst/>
                        </a:rPr>
                        <a:t>(5mm)</a:t>
                      </a:r>
                      <a:endParaRPr lang="en-GB" sz="2000" i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2400" dirty="0">
                          <a:effectLst/>
                        </a:rPr>
                        <a:t>Emittance </a:t>
                      </a:r>
                      <a:r>
                        <a:rPr lang="en-GB" sz="2400" i="1" dirty="0">
                          <a:effectLst/>
                        </a:rPr>
                        <a:t>(0.005 pi </a:t>
                      </a:r>
                      <a:r>
                        <a:rPr lang="en-GB" sz="2400" i="1" dirty="0" err="1">
                          <a:effectLst/>
                        </a:rPr>
                        <a:t>mrad</a:t>
                      </a:r>
                      <a:r>
                        <a:rPr lang="en-GB" sz="2400" i="1" dirty="0">
                          <a:effectLst/>
                        </a:rPr>
                        <a:t>)</a:t>
                      </a:r>
                      <a:endParaRPr lang="en-GB" sz="2000" i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2400">
                          <a:effectLst/>
                        </a:rPr>
                        <a:t>Length (0.28m)</a:t>
                      </a:r>
                      <a:endParaRPr lang="en-GB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2400" dirty="0">
                          <a:effectLst/>
                        </a:rPr>
                        <a:t>Peak field </a:t>
                      </a:r>
                      <a:r>
                        <a:rPr lang="en-GB" sz="2400" i="1" dirty="0">
                          <a:effectLst/>
                        </a:rPr>
                        <a:t>(0.225T)</a:t>
                      </a:r>
                      <a:endParaRPr lang="en-GB" sz="2000" i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578780582"/>
                  </a:ext>
                </a:extLst>
              </a:tr>
              <a:tr h="115269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2400">
                          <a:effectLst/>
                        </a:rPr>
                        <a:t> </a:t>
                      </a:r>
                      <a:endParaRPr lang="en-GB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2400" dirty="0">
                          <a:effectLst/>
                        </a:rPr>
                        <a:t>Energy </a:t>
                      </a:r>
                      <a:r>
                        <a:rPr lang="en-GB" sz="2400" i="1" dirty="0">
                          <a:effectLst/>
                        </a:rPr>
                        <a:t>(30KeV)</a:t>
                      </a:r>
                      <a:endParaRPr lang="en-GB" sz="2000" i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2400" dirty="0">
                          <a:effectLst/>
                        </a:rPr>
                        <a:t>Travelling/standing wave </a:t>
                      </a:r>
                      <a:r>
                        <a:rPr lang="en-GB" sz="2400" i="1" dirty="0">
                          <a:effectLst/>
                        </a:rPr>
                        <a:t>(standing)</a:t>
                      </a:r>
                      <a:endParaRPr lang="en-GB" sz="2000" i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2400">
                          <a:effectLst/>
                        </a:rPr>
                        <a:t> </a:t>
                      </a:r>
                      <a:endParaRPr lang="en-GB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187387251"/>
                  </a:ext>
                </a:extLst>
              </a:tr>
              <a:tr h="76846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2400">
                          <a:effectLst/>
                        </a:rPr>
                        <a:t> </a:t>
                      </a:r>
                      <a:endParaRPr lang="en-GB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2400" dirty="0">
                          <a:effectLst/>
                        </a:rPr>
                        <a:t>Distribution </a:t>
                      </a:r>
                      <a:r>
                        <a:rPr lang="en-GB" sz="2400" i="1" dirty="0">
                          <a:effectLst/>
                        </a:rPr>
                        <a:t>(uniform)</a:t>
                      </a:r>
                      <a:endParaRPr lang="en-GB" sz="2000" i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2400" dirty="0">
                          <a:effectLst/>
                        </a:rPr>
                        <a:t>Frequency </a:t>
                      </a:r>
                      <a:r>
                        <a:rPr lang="en-GB" sz="2400" i="1" dirty="0">
                          <a:effectLst/>
                        </a:rPr>
                        <a:t>(3.1GHz)</a:t>
                      </a:r>
                      <a:endParaRPr lang="en-GB" sz="2000" i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2400" dirty="0">
                          <a:effectLst/>
                        </a:rPr>
                        <a:t> </a:t>
                      </a:r>
                      <a:endParaRPr lang="en-GB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762253280"/>
                  </a:ext>
                </a:extLst>
              </a:tr>
            </a:tbl>
          </a:graphicData>
        </a:graphic>
      </p:graphicFrame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6F02A90-CF66-4E53-B111-15D8783CC0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725535-E8B9-4DCE-AF0E-F88523286547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4422799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4027D3-2CE4-4863-9F89-BE62832F30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Some </a:t>
            </a:r>
            <a:r>
              <a:rPr lang="en-GB"/>
              <a:t>of our </a:t>
            </a:r>
            <a:r>
              <a:rPr lang="en-GB" i="1" dirty="0"/>
              <a:t>free parameters</a:t>
            </a:r>
            <a:endParaRPr lang="en-GB" dirty="0"/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62C1F3ED-4BCB-4275-A460-E72010D7181B}"/>
              </a:ext>
            </a:extLst>
          </p:cNvPr>
          <p:cNvGraphicFramePr>
            <a:graphicFrameLocks noGrp="1"/>
          </p:cNvGraphicFramePr>
          <p:nvPr/>
        </p:nvGraphicFramePr>
        <p:xfrm>
          <a:off x="350982" y="1339273"/>
          <a:ext cx="10843491" cy="537925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93185">
                  <a:extLst>
                    <a:ext uri="{9D8B030D-6E8A-4147-A177-3AD203B41FA5}">
                      <a16:colId xmlns:a16="http://schemas.microsoft.com/office/drawing/2014/main" val="1350628198"/>
                    </a:ext>
                  </a:extLst>
                </a:gridCol>
                <a:gridCol w="3075289">
                  <a:extLst>
                    <a:ext uri="{9D8B030D-6E8A-4147-A177-3AD203B41FA5}">
                      <a16:colId xmlns:a16="http://schemas.microsoft.com/office/drawing/2014/main" val="2197869728"/>
                    </a:ext>
                  </a:extLst>
                </a:gridCol>
                <a:gridCol w="2885264">
                  <a:extLst>
                    <a:ext uri="{9D8B030D-6E8A-4147-A177-3AD203B41FA5}">
                      <a16:colId xmlns:a16="http://schemas.microsoft.com/office/drawing/2014/main" val="2198362247"/>
                    </a:ext>
                  </a:extLst>
                </a:gridCol>
                <a:gridCol w="2389753">
                  <a:extLst>
                    <a:ext uri="{9D8B030D-6E8A-4147-A177-3AD203B41FA5}">
                      <a16:colId xmlns:a16="http://schemas.microsoft.com/office/drawing/2014/main" val="2709148460"/>
                    </a:ext>
                  </a:extLst>
                </a:gridCol>
              </a:tblGrid>
              <a:tr h="38423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2400" dirty="0">
                          <a:effectLst/>
                        </a:rPr>
                        <a:t>General:</a:t>
                      </a:r>
                      <a:endParaRPr lang="en-GB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2400">
                          <a:effectLst/>
                        </a:rPr>
                        <a:t>Electron gun:</a:t>
                      </a:r>
                      <a:endParaRPr lang="en-GB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2400">
                          <a:effectLst/>
                        </a:rPr>
                        <a:t>Cavities:</a:t>
                      </a:r>
                      <a:endParaRPr lang="en-GB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2400">
                          <a:effectLst/>
                        </a:rPr>
                        <a:t>Magnets:</a:t>
                      </a:r>
                      <a:endParaRPr lang="en-GB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566325532"/>
                  </a:ext>
                </a:extLst>
              </a:tr>
              <a:tr h="115269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2400" dirty="0">
                          <a:effectLst/>
                        </a:rPr>
                        <a:t>Positions of components</a:t>
                      </a:r>
                      <a:endParaRPr lang="en-GB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2400" dirty="0">
                          <a:effectLst/>
                        </a:rPr>
                        <a:t>Current</a:t>
                      </a:r>
                      <a:r>
                        <a:rPr lang="en-GB" sz="2400" i="1" dirty="0">
                          <a:effectLst/>
                        </a:rPr>
                        <a:t> (50mA)</a:t>
                      </a:r>
                      <a:endParaRPr lang="en-GB" sz="2000" i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2400" dirty="0">
                          <a:effectLst/>
                        </a:rPr>
                        <a:t>Max field gradient </a:t>
                      </a:r>
                      <a:r>
                        <a:rPr lang="en-GB" sz="2400" i="1" dirty="0">
                          <a:effectLst/>
                        </a:rPr>
                        <a:t>(40V/m)</a:t>
                      </a:r>
                      <a:endParaRPr lang="en-GB" sz="2000" i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2400" dirty="0">
                          <a:effectLst/>
                        </a:rPr>
                        <a:t>Field geometry </a:t>
                      </a:r>
                      <a:r>
                        <a:rPr lang="en-GB" sz="2400" i="1" dirty="0">
                          <a:effectLst/>
                        </a:rPr>
                        <a:t>(solenoid)</a:t>
                      </a:r>
                      <a:endParaRPr lang="en-GB" sz="2000" i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958777286"/>
                  </a:ext>
                </a:extLst>
              </a:tr>
              <a:tr h="76846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2400" dirty="0">
                          <a:effectLst/>
                        </a:rPr>
                        <a:t>Aperture width </a:t>
                      </a:r>
                      <a:r>
                        <a:rPr lang="en-GB" sz="2400" i="1" dirty="0">
                          <a:effectLst/>
                        </a:rPr>
                        <a:t>(5mm)</a:t>
                      </a:r>
                      <a:endParaRPr lang="en-GB" sz="2000" i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2400" dirty="0">
                          <a:effectLst/>
                        </a:rPr>
                        <a:t>Emittance </a:t>
                      </a:r>
                      <a:r>
                        <a:rPr lang="en-GB" sz="2400" i="1" dirty="0">
                          <a:effectLst/>
                        </a:rPr>
                        <a:t>(0.005 pi </a:t>
                      </a:r>
                      <a:r>
                        <a:rPr lang="en-GB" sz="2400" i="1" dirty="0" err="1">
                          <a:effectLst/>
                        </a:rPr>
                        <a:t>mrad</a:t>
                      </a:r>
                      <a:r>
                        <a:rPr lang="en-GB" sz="2400" i="1" dirty="0">
                          <a:effectLst/>
                        </a:rPr>
                        <a:t>)</a:t>
                      </a:r>
                      <a:endParaRPr lang="en-GB" sz="2000" i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2400">
                          <a:effectLst/>
                        </a:rPr>
                        <a:t>Length (0.28m)</a:t>
                      </a:r>
                      <a:endParaRPr lang="en-GB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2400" dirty="0">
                          <a:effectLst/>
                        </a:rPr>
                        <a:t>Peak field </a:t>
                      </a:r>
                      <a:r>
                        <a:rPr lang="en-GB" sz="2400" i="1" dirty="0">
                          <a:effectLst/>
                        </a:rPr>
                        <a:t>(0.225T)</a:t>
                      </a:r>
                      <a:endParaRPr lang="en-GB" sz="2000" i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578780582"/>
                  </a:ext>
                </a:extLst>
              </a:tr>
              <a:tr h="115269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2400">
                          <a:effectLst/>
                        </a:rPr>
                        <a:t> </a:t>
                      </a:r>
                      <a:endParaRPr lang="en-GB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2400" dirty="0">
                          <a:effectLst/>
                        </a:rPr>
                        <a:t>Energy </a:t>
                      </a:r>
                      <a:r>
                        <a:rPr lang="en-GB" sz="2400" i="1" dirty="0">
                          <a:effectLst/>
                        </a:rPr>
                        <a:t>(30KeV)</a:t>
                      </a:r>
                      <a:endParaRPr lang="en-GB" sz="2000" i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2400" dirty="0">
                          <a:effectLst/>
                        </a:rPr>
                        <a:t>Travelling/standing wave </a:t>
                      </a:r>
                      <a:r>
                        <a:rPr lang="en-GB" sz="2400" i="1" dirty="0">
                          <a:effectLst/>
                        </a:rPr>
                        <a:t>(standing)</a:t>
                      </a:r>
                      <a:endParaRPr lang="en-GB" sz="2000" i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2400">
                          <a:effectLst/>
                        </a:rPr>
                        <a:t> </a:t>
                      </a:r>
                      <a:endParaRPr lang="en-GB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187387251"/>
                  </a:ext>
                </a:extLst>
              </a:tr>
              <a:tr h="76846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2400">
                          <a:effectLst/>
                        </a:rPr>
                        <a:t> </a:t>
                      </a:r>
                      <a:endParaRPr lang="en-GB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2400" dirty="0">
                          <a:effectLst/>
                        </a:rPr>
                        <a:t>Distribution </a:t>
                      </a:r>
                      <a:r>
                        <a:rPr lang="en-GB" sz="2400" i="1" dirty="0">
                          <a:effectLst/>
                        </a:rPr>
                        <a:t>(uniform)</a:t>
                      </a:r>
                      <a:endParaRPr lang="en-GB" sz="2000" i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2400" dirty="0">
                          <a:effectLst/>
                        </a:rPr>
                        <a:t>Frequency </a:t>
                      </a:r>
                      <a:r>
                        <a:rPr lang="en-GB" sz="2400" i="1" dirty="0">
                          <a:effectLst/>
                        </a:rPr>
                        <a:t>(3.1GHz)</a:t>
                      </a:r>
                      <a:endParaRPr lang="en-GB" sz="2000" i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2400">
                          <a:effectLst/>
                        </a:rPr>
                        <a:t> </a:t>
                      </a:r>
                      <a:endParaRPr lang="en-GB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762253280"/>
                  </a:ext>
                </a:extLst>
              </a:tr>
              <a:tr h="38423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2400" dirty="0">
                          <a:effectLst/>
                        </a:rPr>
                        <a:t> </a:t>
                      </a:r>
                      <a:r>
                        <a:rPr lang="en-GB" sz="2400" b="1" dirty="0">
                          <a:effectLst/>
                        </a:rPr>
                        <a:t>Specified in:</a:t>
                      </a:r>
                      <a:endParaRPr lang="en-GB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2400">
                          <a:effectLst/>
                        </a:rPr>
                        <a:t> </a:t>
                      </a:r>
                      <a:endParaRPr lang="en-GB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2400">
                          <a:effectLst/>
                        </a:rPr>
                        <a:t> </a:t>
                      </a:r>
                      <a:endParaRPr lang="en-GB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2400">
                          <a:effectLst/>
                        </a:rPr>
                        <a:t> </a:t>
                      </a:r>
                      <a:endParaRPr lang="en-GB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245171034"/>
                  </a:ext>
                </a:extLst>
              </a:tr>
              <a:tr h="76846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Main </a:t>
                      </a:r>
                      <a:r>
                        <a:rPr lang="en-GB" sz="2000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Astra</a:t>
                      </a:r>
                      <a:r>
                        <a:rPr lang="en-GB" sz="2000" i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input file</a:t>
                      </a:r>
                      <a:endParaRPr lang="en-GB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2400">
                          <a:effectLst/>
                        </a:rPr>
                        <a:t>Input gun file</a:t>
                      </a:r>
                      <a:endParaRPr lang="en-GB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2400">
                          <a:effectLst/>
                        </a:rPr>
                        <a:t>Input field file</a:t>
                      </a:r>
                      <a:endParaRPr lang="en-GB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2400" dirty="0">
                          <a:effectLst/>
                        </a:rPr>
                        <a:t>Input magnets file</a:t>
                      </a:r>
                      <a:endParaRPr lang="en-GB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900015947"/>
                  </a:ext>
                </a:extLst>
              </a:tr>
            </a:tbl>
          </a:graphicData>
        </a:graphic>
      </p:graphicFrame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F5715EF-1519-4B5A-B3E6-C89400C6D7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725535-E8B9-4DCE-AF0E-F88523286547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6107782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171</TotalTime>
  <Words>633</Words>
  <Application>Microsoft Office PowerPoint</Application>
  <PresentationFormat>Widescreen</PresentationFormat>
  <Paragraphs>204</Paragraphs>
  <Slides>18</Slides>
  <Notes>0</Notes>
  <HiddenSlides>0</HiddenSlides>
  <MMClips>4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3" baseType="lpstr">
      <vt:lpstr>Arial</vt:lpstr>
      <vt:lpstr>Calibri</vt:lpstr>
      <vt:lpstr>Calibri Light</vt:lpstr>
      <vt:lpstr>Times New Roman</vt:lpstr>
      <vt:lpstr>Office Theme</vt:lpstr>
      <vt:lpstr>Modelling electron flow</vt:lpstr>
      <vt:lpstr>Or in brief: What happens when we change things?</vt:lpstr>
      <vt:lpstr>What might we adjust?</vt:lpstr>
      <vt:lpstr>Which tools are we using?</vt:lpstr>
      <vt:lpstr>What is Astra?</vt:lpstr>
      <vt:lpstr>Why use Astra?   Rather than an alternative?</vt:lpstr>
      <vt:lpstr>Some of our free parameters</vt:lpstr>
      <vt:lpstr>Some of our free parameters</vt:lpstr>
      <vt:lpstr>Some of our free parameters</vt:lpstr>
      <vt:lpstr>What does our model accelerator look like?</vt:lpstr>
      <vt:lpstr>Does the space charge effect matter?</vt:lpstr>
      <vt:lpstr>What do the numbers say?</vt:lpstr>
      <vt:lpstr>Can we improve on this?</vt:lpstr>
      <vt:lpstr>Does it matter where you put the focusing?</vt:lpstr>
      <vt:lpstr>Looks different on the target?</vt:lpstr>
      <vt:lpstr>The numbers make it all clear</vt:lpstr>
      <vt:lpstr>What do these results tell us?</vt:lpstr>
      <vt:lpstr>In summary: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Adam Steinberg</dc:creator>
  <cp:lastModifiedBy>Adam Steinberg</cp:lastModifiedBy>
  <cp:revision>70</cp:revision>
  <dcterms:created xsi:type="dcterms:W3CDTF">2018-03-21T11:40:15Z</dcterms:created>
  <dcterms:modified xsi:type="dcterms:W3CDTF">2018-03-22T13:30:24Z</dcterms:modified>
</cp:coreProperties>
</file>