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67" r:id="rId2"/>
    <p:sldId id="271" r:id="rId3"/>
    <p:sldId id="268" r:id="rId4"/>
    <p:sldId id="257" r:id="rId5"/>
    <p:sldId id="256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471" autoAdjust="0"/>
    <p:restoredTop sz="94660"/>
  </p:normalViewPr>
  <p:slideViewPr>
    <p:cSldViewPr>
      <p:cViewPr>
        <p:scale>
          <a:sx n="60" d="100"/>
          <a:sy n="60" d="100"/>
        </p:scale>
        <p:origin x="-1824" y="-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69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5AEC8B5-9CAA-4FC7-A14A-93B56315459F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90CC4B9-2F2C-441D-9758-FDEB2D26CB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28268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8DD370-B7E2-4D85-9D13-BB94866DEF25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2192964E-AB1C-4ECD-89D6-AE4EA8E9A7C1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E98ECC1-C4CD-4225-856B-DB889A341F4E}" type="slidenum">
              <a:rPr lang="en-US" smtClean="0"/>
              <a:pPr/>
              <a:t>5</a:t>
            </a:fld>
            <a:endParaRPr lang="en-US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4588" y="685800"/>
            <a:ext cx="4570412" cy="3429000"/>
          </a:xfrm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105008-D078-45FA-BE37-769D081C22C7}" type="slidenum">
              <a:rPr lang="en-US" smtClean="0"/>
              <a:pPr/>
              <a:t>6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3105008-D078-45FA-BE37-769D081C22C7}" type="slidenum">
              <a:rPr lang="en-US" smtClean="0"/>
              <a:pPr/>
              <a:t>7</a:t>
            </a:fld>
            <a:endParaRPr lang="en-US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4A031DB-6376-43EF-AA78-8A257A5BE74E}" type="slidenum">
              <a:rPr lang="en-US" smtClean="0"/>
              <a:pPr/>
              <a:t>8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64746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135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68206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5671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2077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26896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549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0695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831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9361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03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9B735-FC11-49B7-8F8A-E14575149E6D}" type="datetimeFigureOut">
              <a:rPr lang="en-US" smtClean="0"/>
              <a:t>3/22/2018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67C552-5880-4BD1-9F64-34BC2A98614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2720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title" idx="4294967295"/>
          </p:nvPr>
        </p:nvSpPr>
        <p:spPr>
          <a:xfrm>
            <a:off x="194733" y="152400"/>
            <a:ext cx="8763000" cy="2590800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Cloud-based Electronic Infrastructure for </a:t>
            </a:r>
            <a:r>
              <a:rPr lang="en-US" b="1" dirty="0" smtClean="0">
                <a:solidFill>
                  <a:schemeClr val="tx2"/>
                </a:solidFill>
              </a:rPr>
              <a:t>Radiotherapy </a:t>
            </a:r>
            <a:r>
              <a:rPr lang="en-US" b="1" dirty="0">
                <a:solidFill>
                  <a:schemeClr val="tx2"/>
                </a:solidFill>
              </a:rPr>
              <a:t>Support </a:t>
            </a:r>
            <a:r>
              <a:rPr lang="en-US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 Challenging Environments</a:t>
            </a:r>
            <a:endParaRPr lang="en-US" sz="7200" b="1" dirty="0" smtClean="0"/>
          </a:p>
        </p:txBody>
      </p:sp>
      <p:sp>
        <p:nvSpPr>
          <p:cNvPr id="206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838200" y="3048000"/>
            <a:ext cx="70866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 smtClean="0"/>
              <a:t>Jatinder R Palta PhD</a:t>
            </a:r>
          </a:p>
          <a:p>
            <a:pPr algn="ctr"/>
            <a:r>
              <a:rPr lang="en-US" sz="3600" b="1" dirty="0" smtClean="0"/>
              <a:t>Rishabh Kapoor MS </a:t>
            </a:r>
          </a:p>
          <a:p>
            <a:pPr algn="ctr"/>
            <a:r>
              <a:rPr lang="en-US" sz="3600" b="1" dirty="0" smtClean="0"/>
              <a:t>Virginia Commonwealth University Richmond, VA, USA</a:t>
            </a:r>
          </a:p>
          <a:p>
            <a:endParaRPr lang="en-US" sz="3600" b="1" dirty="0"/>
          </a:p>
        </p:txBody>
      </p:sp>
    </p:spTree>
    <p:extLst>
      <p:ext uri="{BB962C8B-B14F-4D97-AF65-F5344CB8AC3E}">
        <p14:creationId xmlns:p14="http://schemas.microsoft.com/office/powerpoint/2010/main" val="715065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8382000" cy="523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685800" y="6477000"/>
            <a:ext cx="8229600" cy="228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400" i="1" dirty="0" smtClean="0"/>
              <a:t>Screenshots of the DICOM RT data selection window.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529950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400800"/>
            <a:ext cx="8229600" cy="421244"/>
          </a:xfrm>
        </p:spPr>
        <p:txBody>
          <a:bodyPr>
            <a:noAutofit/>
          </a:bodyPr>
          <a:lstStyle/>
          <a:p>
            <a:r>
              <a:rPr lang="en-US" sz="1400" i="1" dirty="0" smtClean="0"/>
              <a:t>Screenshots showing the reviewer selection screen and submission screen. Patient data anonymization is performed before the case is submitted for review.</a:t>
            </a:r>
            <a:endParaRPr lang="en-US" sz="1400" i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671" y="228600"/>
            <a:ext cx="4844929" cy="29396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670" y="3276600"/>
            <a:ext cx="4844929" cy="3028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5472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3600" y="609600"/>
            <a:ext cx="5105400" cy="3068008"/>
          </a:xfrm>
        </p:spPr>
      </p:pic>
      <p:sp>
        <p:nvSpPr>
          <p:cNvPr id="4" name="Rectangle 3"/>
          <p:cNvSpPr/>
          <p:nvPr/>
        </p:nvSpPr>
        <p:spPr>
          <a:xfrm>
            <a:off x="533400" y="3733800"/>
            <a:ext cx="80772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Visualize the case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Transverse, coronal and sagittal views of images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CT images (in future MR / PET images will be presented)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Scrolling, zooming and panning of images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Dose display  on images - color wash, isodose levels, absolute / relative dose.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Point dose display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Display of structures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DVH </a:t>
            </a:r>
            <a:r>
              <a:rPr lang="en-US" dirty="0" smtClean="0"/>
              <a:t>computed and displayed</a:t>
            </a:r>
            <a:endParaRPr lang="en-US" dirty="0"/>
          </a:p>
          <a:p>
            <a:pPr marL="742950" lvl="1" indent="-285750">
              <a:buFont typeface="Arial" pitchFamily="34" charset="0"/>
              <a:buChar char="•"/>
            </a:pPr>
            <a:r>
              <a:rPr lang="en-US" dirty="0"/>
              <a:t>Demographics (real or anonymized)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76200"/>
            <a:ext cx="8686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>
              <a:spcBef>
                <a:spcPct val="0"/>
              </a:spcBef>
            </a:pPr>
            <a:r>
              <a:rPr lang="en-US" sz="2800" u="sng" dirty="0" smtClean="0">
                <a:solidFill>
                  <a:srgbClr val="C00000"/>
                </a:solidFill>
              </a:rPr>
              <a:t>PRS Uploading </a:t>
            </a:r>
            <a:r>
              <a:rPr lang="en-US" sz="2800" u="sng" dirty="0">
                <a:solidFill>
                  <a:srgbClr val="C00000"/>
                </a:solidFill>
              </a:rPr>
              <a:t>/ reviewing station </a:t>
            </a:r>
            <a:r>
              <a:rPr lang="en-US" sz="2800" u="sng" dirty="0" smtClean="0">
                <a:solidFill>
                  <a:srgbClr val="C00000"/>
                </a:solidFill>
              </a:rPr>
              <a:t>- Review Process </a:t>
            </a:r>
            <a:endParaRPr lang="en-US" sz="28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4503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42731" y="687040"/>
            <a:ext cx="4815269" cy="2900240"/>
          </a:xfr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457200" y="3733800"/>
            <a:ext cx="8229600" cy="304800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sz="3800" dirty="0" smtClean="0"/>
              <a:t>Record Comments</a:t>
            </a:r>
          </a:p>
          <a:p>
            <a:r>
              <a:rPr lang="en-US" dirty="0" smtClean="0"/>
              <a:t>Comments can be recorded </a:t>
            </a:r>
          </a:p>
          <a:p>
            <a:pPr lvl="1"/>
            <a:r>
              <a:rPr lang="en-US" dirty="0" smtClean="0"/>
              <a:t>For a plan. </a:t>
            </a:r>
          </a:p>
          <a:p>
            <a:pPr lvl="1"/>
            <a:r>
              <a:rPr lang="en-US" dirty="0"/>
              <a:t>for a transverse, coronal or sagittal section</a:t>
            </a:r>
            <a:r>
              <a:rPr lang="en-US" dirty="0" smtClean="0"/>
              <a:t>.</a:t>
            </a:r>
          </a:p>
          <a:p>
            <a:pPr lvl="1"/>
            <a:r>
              <a:rPr lang="en-US" dirty="0"/>
              <a:t>via annotating a point or free-hand drawing</a:t>
            </a:r>
            <a:r>
              <a:rPr lang="en-US" dirty="0" smtClean="0"/>
              <a:t>.</a:t>
            </a:r>
          </a:p>
          <a:p>
            <a:r>
              <a:rPr lang="en-US" dirty="0" smtClean="0"/>
              <a:t>Comment text can be of any length</a:t>
            </a:r>
          </a:p>
          <a:p>
            <a:r>
              <a:rPr lang="en-US" dirty="0" smtClean="0"/>
              <a:t>Record any number of comments for a case</a:t>
            </a:r>
          </a:p>
          <a:p>
            <a:r>
              <a:rPr lang="en-US" dirty="0" smtClean="0"/>
              <a:t>Comments are stacked serially and displayed</a:t>
            </a:r>
          </a:p>
          <a:p>
            <a:r>
              <a:rPr lang="en-US" dirty="0" smtClean="0"/>
              <a:t>Reviewer can modify/delete/add comments</a:t>
            </a:r>
          </a:p>
          <a:p>
            <a:r>
              <a:rPr lang="en-US" dirty="0" smtClean="0"/>
              <a:t>On submission of comments by the reviewer an email is generated and sent to the submitter giving the status of the case.</a:t>
            </a:r>
          </a:p>
          <a:p>
            <a:r>
              <a:rPr lang="en-US" dirty="0" smtClean="0"/>
              <a:t>Comments are automatically transferred to the submitter’s local database.</a:t>
            </a:r>
          </a:p>
          <a:p>
            <a:r>
              <a:rPr lang="en-US" dirty="0"/>
              <a:t>Submitter displays the review comments and takes appropriate further </a:t>
            </a:r>
            <a:r>
              <a:rPr lang="en-US" dirty="0" smtClean="0"/>
              <a:t>action</a:t>
            </a:r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76200"/>
            <a:ext cx="8686800" cy="53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algn="ctr">
              <a:spcBef>
                <a:spcPct val="0"/>
              </a:spcBef>
            </a:pPr>
            <a:r>
              <a:rPr lang="en-US" sz="2800" u="sng" dirty="0" smtClean="0">
                <a:solidFill>
                  <a:srgbClr val="C00000"/>
                </a:solidFill>
              </a:rPr>
              <a:t>PRS Uploading / Reviewing Station - Review Process </a:t>
            </a:r>
            <a:endParaRPr lang="en-US" sz="2800" b="1" u="sng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7977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676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sz="4900" dirty="0" smtClean="0"/>
              <a:t>Live Demonstration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000" dirty="0" smtClean="0">
                <a:solidFill>
                  <a:srgbClr val="FF0000"/>
                </a:solidFill>
              </a:rPr>
              <a:t>(Subject to WiFi availability)</a:t>
            </a:r>
            <a:br>
              <a:rPr lang="en-US" sz="2000" dirty="0" smtClean="0">
                <a:solidFill>
                  <a:srgbClr val="FF0000"/>
                </a:solidFill>
              </a:rPr>
            </a:br>
            <a:endParaRPr 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899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810000" y="304800"/>
            <a:ext cx="12634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tx2"/>
                </a:solidFill>
                <a:latin typeface="+mj-lt"/>
              </a:rPr>
              <a:t>Goal</a:t>
            </a:r>
            <a:endParaRPr lang="en-US" sz="4400" b="1" dirty="0">
              <a:solidFill>
                <a:schemeClr val="tx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57200" y="1524000"/>
            <a:ext cx="82296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Provide a cloud </a:t>
            </a:r>
            <a:r>
              <a:rPr lang="en-US" sz="4000" dirty="0"/>
              <a:t>based software infrastructure </a:t>
            </a:r>
            <a:r>
              <a:rPr lang="en-US" sz="4000" dirty="0" smtClean="0"/>
              <a:t> to facilitate  global collaboration in radiotherapy; 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4000" dirty="0" smtClean="0"/>
              <a:t>Electronic</a:t>
            </a:r>
            <a:r>
              <a:rPr lang="en-US" sz="4000" i="1" dirty="0" smtClean="0"/>
              <a:t> </a:t>
            </a:r>
            <a:r>
              <a:rPr lang="en-US" sz="4000" dirty="0" smtClean="0"/>
              <a:t>data sharing, 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4000" dirty="0" smtClean="0"/>
              <a:t>Remote treatment planning,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4000" dirty="0" smtClean="0"/>
              <a:t>Remote peer review</a:t>
            </a:r>
            <a:r>
              <a:rPr lang="en-US" sz="3600" dirty="0" smtClean="0"/>
              <a:t>,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600" dirty="0" smtClean="0"/>
              <a:t>Remote equipment troubleshooting,</a:t>
            </a:r>
          </a:p>
          <a:p>
            <a:pPr marL="1028700" lvl="1" indent="-571500">
              <a:buFont typeface="Arial" pitchFamily="34" charset="0"/>
              <a:buChar char="•"/>
            </a:pPr>
            <a:r>
              <a:rPr lang="en-US" sz="3600" dirty="0" smtClean="0"/>
              <a:t>………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310517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65358762"/>
              </p:ext>
            </p:extLst>
          </p:nvPr>
        </p:nvGraphicFramePr>
        <p:xfrm>
          <a:off x="539264" y="588215"/>
          <a:ext cx="7968984" cy="61935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Visio" r:id="rId3" imgW="9422507" imgH="7340220" progId="Visio.Drawing.11">
                  <p:embed/>
                </p:oleObj>
              </mc:Choice>
              <mc:Fallback>
                <p:oleObj name="Visio" r:id="rId3" imgW="9422507" imgH="734022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264" y="588215"/>
                        <a:ext cx="7968984" cy="6193585"/>
                      </a:xfrm>
                      <a:prstGeom prst="rect">
                        <a:avLst/>
                      </a:prstGeom>
                      <a:noFill/>
                      <a:ln w="38100">
                        <a:solidFill>
                          <a:srgbClr val="0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/>
          <p:cNvSpPr/>
          <p:nvPr/>
        </p:nvSpPr>
        <p:spPr>
          <a:xfrm>
            <a:off x="152400" y="11829"/>
            <a:ext cx="88392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Process oriented view of the cloud-based electronic </a:t>
            </a:r>
            <a:r>
              <a:rPr lang="en-US" sz="2400" b="1" dirty="0" smtClean="0">
                <a:solidFill>
                  <a:schemeClr val="tx2"/>
                </a:solidFill>
              </a:rPr>
              <a:t>platform: Gen X</a:t>
            </a:r>
            <a:endParaRPr lang="en-US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0581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>
          <a:xfrm>
            <a:off x="652463" y="-22225"/>
            <a:ext cx="7837487" cy="1276350"/>
          </a:xfrm>
        </p:spPr>
        <p:txBody>
          <a:bodyPr rIns="32004"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</a:rPr>
              <a:t>GenXViewer Architecture</a:t>
            </a:r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102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/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25" y="1143000"/>
            <a:ext cx="736243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273483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52438" y="395288"/>
            <a:ext cx="8183562" cy="1052512"/>
          </a:xfrm>
        </p:spPr>
        <p:txBody>
          <a:bodyPr rIns="32004"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</a:rPr>
              <a:t>The GenXViewer Components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idx="1"/>
          </p:nvPr>
        </p:nvSpPr>
        <p:spPr>
          <a:xfrm>
            <a:off x="76200" y="1752601"/>
            <a:ext cx="8915399" cy="4419599"/>
          </a:xfrm>
        </p:spPr>
        <p:txBody>
          <a:bodyPr rIns="32004" anchor="ctr">
            <a:noAutofit/>
          </a:bodyPr>
          <a:lstStyle/>
          <a:p>
            <a:pPr marL="1387475" lvl="1" indent="-533400" eaLnBrk="1" hangingPunct="1">
              <a:lnSpc>
                <a:spcPct val="90000"/>
              </a:lnSpc>
              <a:buClr>
                <a:schemeClr val="tx1"/>
              </a:buClr>
              <a:buFont typeface="Arial" pitchFamily="34" charset="0"/>
              <a:buNone/>
            </a:pPr>
            <a:r>
              <a:rPr lang="en-US" sz="3600" dirty="0" smtClean="0">
                <a:solidFill>
                  <a:srgbClr val="005EA4"/>
                </a:solidFill>
              </a:rPr>
              <a:t>Web-based Secure Archiving System in the Cloud</a:t>
            </a:r>
          </a:p>
          <a:p>
            <a:pPr marL="2054225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US" sz="3200" i="1" dirty="0" smtClean="0"/>
              <a:t>Web-based secure DICOM-RT PACS</a:t>
            </a:r>
          </a:p>
          <a:p>
            <a:pPr marL="1387475" lvl="1" indent="-5334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sz="3600" dirty="0" smtClean="0">
                <a:solidFill>
                  <a:srgbClr val="005EA4"/>
                </a:solidFill>
              </a:rPr>
              <a:t>Local Secure </a:t>
            </a:r>
            <a:r>
              <a:rPr lang="en-US" sz="3600" dirty="0">
                <a:solidFill>
                  <a:srgbClr val="005EA4"/>
                </a:solidFill>
              </a:rPr>
              <a:t>Archiving </a:t>
            </a:r>
            <a:r>
              <a:rPr lang="en-US" sz="3600" dirty="0" smtClean="0">
                <a:solidFill>
                  <a:srgbClr val="005EA4"/>
                </a:solidFill>
              </a:rPr>
              <a:t>System</a:t>
            </a:r>
            <a:endParaRPr lang="en-US" sz="3600" dirty="0">
              <a:solidFill>
                <a:srgbClr val="005EA4"/>
              </a:solidFill>
            </a:endParaRPr>
          </a:p>
          <a:p>
            <a:pPr marL="2054225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US" sz="3200" i="1" dirty="0" smtClean="0"/>
              <a:t>Local </a:t>
            </a:r>
            <a:r>
              <a:rPr lang="en-US" sz="3200" i="1" dirty="0"/>
              <a:t>secure DICOM-RT PACS</a:t>
            </a:r>
          </a:p>
          <a:p>
            <a:pPr marL="1387475" lvl="1" indent="-533400">
              <a:lnSpc>
                <a:spcPct val="90000"/>
              </a:lnSpc>
              <a:buClr>
                <a:schemeClr val="tx1"/>
              </a:buClr>
              <a:buNone/>
            </a:pPr>
            <a:r>
              <a:rPr lang="en-US" sz="3600" dirty="0" smtClean="0">
                <a:solidFill>
                  <a:srgbClr val="005EA4"/>
                </a:solidFill>
              </a:rPr>
              <a:t>GenXViewer Uploading / reviewing station</a:t>
            </a:r>
            <a:endParaRPr lang="en-US" sz="3600" dirty="0">
              <a:solidFill>
                <a:srgbClr val="005EA4"/>
              </a:solidFill>
            </a:endParaRPr>
          </a:p>
          <a:p>
            <a:pPr marL="2054225" lvl="3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</a:pPr>
            <a:r>
              <a:rPr lang="en-US" sz="3200" i="1" dirty="0"/>
              <a:t>Auto-</a:t>
            </a:r>
            <a:r>
              <a:rPr lang="en-US" sz="3200" i="1" dirty="0" err="1"/>
              <a:t>anonymizing</a:t>
            </a:r>
            <a:r>
              <a:rPr lang="en-US" sz="3200" i="1" dirty="0"/>
              <a:t> </a:t>
            </a:r>
            <a:r>
              <a:rPr lang="en-US" sz="3200" i="1" dirty="0" smtClean="0"/>
              <a:t>/ uploading / case review tool</a:t>
            </a:r>
          </a:p>
        </p:txBody>
      </p:sp>
    </p:spTree>
    <p:extLst>
      <p:ext uri="{BB962C8B-B14F-4D97-AF65-F5344CB8AC3E}">
        <p14:creationId xmlns:p14="http://schemas.microsoft.com/office/powerpoint/2010/main" val="534938413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503238" y="188913"/>
            <a:ext cx="8183562" cy="954087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</a:rPr>
              <a:t>GenXViewer Components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63650"/>
            <a:ext cx="8458200" cy="5518150"/>
          </a:xfrm>
        </p:spPr>
        <p:txBody>
          <a:bodyPr>
            <a:normAutofit fontScale="92500" lnSpcReduction="10000"/>
          </a:bodyPr>
          <a:lstStyle/>
          <a:p>
            <a:pPr marL="0" lvl="1" indent="0">
              <a:buNone/>
            </a:pPr>
            <a:r>
              <a:rPr lang="en-US" sz="3000" i="1" dirty="0" smtClean="0">
                <a:solidFill>
                  <a:srgbClr val="005EA4"/>
                </a:solidFill>
              </a:rPr>
              <a:t>1. Web-based </a:t>
            </a:r>
            <a:r>
              <a:rPr lang="en-US" sz="3000" i="1" dirty="0">
                <a:solidFill>
                  <a:srgbClr val="005EA4"/>
                </a:solidFill>
              </a:rPr>
              <a:t>Secure Archiving System in the </a:t>
            </a:r>
            <a:r>
              <a:rPr lang="en-US" sz="3000" i="1" dirty="0" smtClean="0">
                <a:solidFill>
                  <a:srgbClr val="005EA4"/>
                </a:solidFill>
              </a:rPr>
              <a:t>Cloud: Web-based RT PACS</a:t>
            </a:r>
          </a:p>
          <a:p>
            <a:pPr lvl="1">
              <a:buClr>
                <a:schemeClr val="tx1"/>
              </a:buClr>
              <a:buSzPct val="95000"/>
              <a:buFont typeface="Arial" pitchFamily="34" charset="0"/>
              <a:buChar char="•"/>
            </a:pPr>
            <a:r>
              <a:rPr lang="en-US" sz="2400" dirty="0"/>
              <a:t>Secure archiving system in the cloud that stores DICOM / non-DICOM </a:t>
            </a:r>
            <a:r>
              <a:rPr lang="en-US" sz="2400" dirty="0" smtClean="0"/>
              <a:t>anonymized </a:t>
            </a:r>
            <a:r>
              <a:rPr lang="en-US" sz="2400" dirty="0"/>
              <a:t>data. </a:t>
            </a:r>
          </a:p>
          <a:p>
            <a:pPr lvl="1">
              <a:buClr>
                <a:schemeClr val="tx1"/>
              </a:buClr>
              <a:buSzPct val="95000"/>
              <a:buFont typeface="Arial" pitchFamily="34" charset="0"/>
              <a:buChar char="•"/>
            </a:pPr>
            <a:r>
              <a:rPr lang="en-US" sz="2400" dirty="0" smtClean="0"/>
              <a:t>Communicates with local secure archiving system for transfer of data.</a:t>
            </a:r>
          </a:p>
          <a:p>
            <a:pPr lvl="1">
              <a:buClr>
                <a:schemeClr val="tx1"/>
              </a:buClr>
              <a:buSzPct val="95000"/>
              <a:buFont typeface="Arial" pitchFamily="34" charset="0"/>
              <a:buChar char="•"/>
            </a:pPr>
            <a:r>
              <a:rPr lang="en-US" sz="2400" dirty="0" smtClean="0"/>
              <a:t>Database</a:t>
            </a:r>
          </a:p>
          <a:p>
            <a:pPr lvl="2">
              <a:buClr>
                <a:schemeClr val="tx1"/>
              </a:buClr>
              <a:buSzPct val="60000"/>
              <a:buFont typeface="Courier New" pitchFamily="49" charset="0"/>
              <a:buChar char="o"/>
            </a:pPr>
            <a:r>
              <a:rPr lang="en-US" sz="1900" i="1" dirty="0" smtClean="0"/>
              <a:t>A collection of database tables</a:t>
            </a:r>
          </a:p>
          <a:p>
            <a:pPr lvl="2">
              <a:buClr>
                <a:schemeClr val="tx1"/>
              </a:buClr>
              <a:buSzPct val="60000"/>
              <a:buFont typeface="Courier New" pitchFamily="49" charset="0"/>
              <a:buChar char="o"/>
            </a:pPr>
            <a:r>
              <a:rPr lang="en-US" sz="1900" i="1" dirty="0" smtClean="0"/>
              <a:t>Database scheme, which is designed as a combination of DICOM object hierarchy and the requirements of the data collection and review process for protocol based data submission system.</a:t>
            </a:r>
          </a:p>
          <a:p>
            <a:pPr lvl="2">
              <a:buClr>
                <a:schemeClr val="tx1"/>
              </a:buClr>
              <a:buSzPct val="60000"/>
              <a:buFont typeface="Courier New" pitchFamily="49" charset="0"/>
              <a:buChar char="o"/>
            </a:pPr>
            <a:r>
              <a:rPr lang="en-US" sz="1900" i="1" dirty="0" smtClean="0"/>
              <a:t>A collection of stored procedures</a:t>
            </a:r>
          </a:p>
          <a:p>
            <a:pPr lvl="2">
              <a:buClr>
                <a:schemeClr val="tx1"/>
              </a:buClr>
              <a:buSzPct val="60000"/>
              <a:buFont typeface="Courier New" pitchFamily="49" charset="0"/>
              <a:buChar char="o"/>
            </a:pPr>
            <a:r>
              <a:rPr lang="en-US" sz="1900" i="1" dirty="0" smtClean="0"/>
              <a:t>An access application client designed for database management</a:t>
            </a:r>
          </a:p>
          <a:p>
            <a:pPr lvl="1" eaLnBrk="1" hangingPunct="1">
              <a:buClr>
                <a:schemeClr val="tx1"/>
              </a:buClr>
              <a:buSzPct val="95000"/>
              <a:buFont typeface="Arial" pitchFamily="34" charset="0"/>
              <a:buChar char="•"/>
            </a:pPr>
            <a:r>
              <a:rPr lang="en-US" sz="2400" dirty="0" smtClean="0"/>
              <a:t>Support for 12 bit gray scale clinical images</a:t>
            </a:r>
          </a:p>
          <a:p>
            <a:pPr lvl="1" eaLnBrk="1" hangingPunct="1">
              <a:buClr>
                <a:schemeClr val="tx1"/>
              </a:buClr>
              <a:buSzPct val="95000"/>
              <a:buFont typeface="Arial" pitchFamily="34" charset="0"/>
              <a:buChar char="•"/>
            </a:pPr>
            <a:r>
              <a:rPr lang="en-US" sz="2400" dirty="0" smtClean="0"/>
              <a:t>Support for the storage of complimentary data to facilitate peer-review (for e.g. PDF, word, JPEG files).</a:t>
            </a:r>
          </a:p>
        </p:txBody>
      </p:sp>
    </p:spTree>
    <p:extLst>
      <p:ext uri="{BB962C8B-B14F-4D97-AF65-F5344CB8AC3E}">
        <p14:creationId xmlns:p14="http://schemas.microsoft.com/office/powerpoint/2010/main" val="4122136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11188" y="188913"/>
            <a:ext cx="8183562" cy="1052512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dirty="0" smtClean="0">
                <a:solidFill>
                  <a:schemeClr val="tx2"/>
                </a:solidFill>
              </a:rPr>
              <a:t>GenXViewer Components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533400" y="1447800"/>
            <a:ext cx="8229600" cy="4876800"/>
          </a:xfrm>
        </p:spPr>
        <p:txBody>
          <a:bodyPr>
            <a:normAutofit lnSpcReduction="10000"/>
          </a:bodyPr>
          <a:lstStyle/>
          <a:p>
            <a:pPr marL="0" lvl="1" indent="0">
              <a:buNone/>
            </a:pPr>
            <a:r>
              <a:rPr lang="en-US" i="1" dirty="0">
                <a:solidFill>
                  <a:srgbClr val="005EA4"/>
                </a:solidFill>
              </a:rPr>
              <a:t>2</a:t>
            </a:r>
            <a:r>
              <a:rPr lang="en-US" i="1" dirty="0" smtClean="0">
                <a:solidFill>
                  <a:srgbClr val="005EA4"/>
                </a:solidFill>
              </a:rPr>
              <a:t>. Local Secure Archiving system– Web-based RT PACS</a:t>
            </a:r>
          </a:p>
          <a:p>
            <a:pPr lvl="1">
              <a:buClr>
                <a:schemeClr val="tx1"/>
              </a:buClr>
              <a:buSzPct val="90000"/>
              <a:buFont typeface="Arial" pitchFamily="34" charset="0"/>
              <a:buChar char="•"/>
            </a:pPr>
            <a:r>
              <a:rPr lang="en-US" sz="2400" dirty="0" smtClean="0"/>
              <a:t>Database is similar to the cloud based secure archiving system.</a:t>
            </a:r>
            <a:endParaRPr lang="en-US" sz="2400" dirty="0"/>
          </a:p>
          <a:p>
            <a:pPr lvl="1">
              <a:buClr>
                <a:schemeClr val="tx1"/>
              </a:buClr>
              <a:buSzPct val="90000"/>
              <a:buFont typeface="Arial" pitchFamily="34" charset="0"/>
              <a:buChar char="•"/>
            </a:pPr>
            <a:r>
              <a:rPr lang="en-US" sz="2400" dirty="0" smtClean="0"/>
              <a:t>Provides functionality of auto upload and download of data from the cloud based secure archiving system.</a:t>
            </a:r>
          </a:p>
          <a:p>
            <a:pPr lvl="1">
              <a:buClr>
                <a:schemeClr val="tx1"/>
              </a:buClr>
              <a:buSzPct val="90000"/>
              <a:buFont typeface="Arial" pitchFamily="34" charset="0"/>
              <a:buChar char="•"/>
            </a:pPr>
            <a:r>
              <a:rPr lang="en-US" sz="2400" dirty="0" smtClean="0"/>
              <a:t>Facilitates user account management.</a:t>
            </a:r>
            <a:endParaRPr lang="en-US" sz="2000" dirty="0" smtClean="0"/>
          </a:p>
          <a:p>
            <a:pPr lvl="1" eaLnBrk="1" hangingPunct="1">
              <a:buClr>
                <a:schemeClr val="tx1"/>
              </a:buClr>
              <a:buSzPct val="90000"/>
              <a:buFont typeface="Arial" pitchFamily="34" charset="0"/>
              <a:buChar char="•"/>
            </a:pPr>
            <a:r>
              <a:rPr lang="en-US" sz="2400" dirty="0" smtClean="0"/>
              <a:t>Network installation and interface facilities.</a:t>
            </a:r>
          </a:p>
          <a:p>
            <a:pPr lvl="1" eaLnBrk="1" hangingPunct="1">
              <a:buClr>
                <a:schemeClr val="tx1"/>
              </a:buClr>
              <a:buSzPct val="90000"/>
              <a:buFont typeface="Arial" pitchFamily="34" charset="0"/>
              <a:buChar char="•"/>
            </a:pPr>
            <a:r>
              <a:rPr lang="en-US" sz="2400" dirty="0" smtClean="0"/>
              <a:t>Provide secure communication with Treatment Planning systems for transfer of DICOM data.</a:t>
            </a:r>
          </a:p>
          <a:p>
            <a:pPr lvl="1" eaLnBrk="1" hangingPunct="1">
              <a:buClr>
                <a:schemeClr val="tx1"/>
              </a:buClr>
              <a:buSzPct val="90000"/>
              <a:buFont typeface="Arial" pitchFamily="34" charset="0"/>
              <a:buChar char="•"/>
            </a:pPr>
            <a:r>
              <a:rPr lang="en-US" sz="2400" dirty="0" smtClean="0"/>
              <a:t>Support for 12 bit gray scale clinical images</a:t>
            </a:r>
          </a:p>
          <a:p>
            <a:pPr lvl="1" eaLnBrk="1" hangingPunct="1">
              <a:buClr>
                <a:schemeClr val="tx1"/>
              </a:buClr>
              <a:buSzPct val="90000"/>
              <a:buFont typeface="Arial" pitchFamily="34" charset="0"/>
              <a:buChar char="•"/>
            </a:pPr>
            <a:r>
              <a:rPr lang="en-US" sz="2400" dirty="0" smtClean="0"/>
              <a:t>Support for the storage of complimentary data to facilitate peer-review (for e.g. PDF, word, JPEG files).</a:t>
            </a:r>
          </a:p>
        </p:txBody>
      </p:sp>
    </p:spTree>
    <p:extLst>
      <p:ext uri="{BB962C8B-B14F-4D97-AF65-F5344CB8AC3E}">
        <p14:creationId xmlns:p14="http://schemas.microsoft.com/office/powerpoint/2010/main" val="368938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25450" y="301625"/>
            <a:ext cx="8261350" cy="874713"/>
          </a:xfrm>
        </p:spPr>
        <p:txBody>
          <a:bodyPr>
            <a:normAutofit/>
          </a:bodyPr>
          <a:lstStyle/>
          <a:p>
            <a:pPr eaLnBrk="1" hangingPunct="1"/>
            <a:r>
              <a:rPr lang="en-US" b="1" u="sng" dirty="0" smtClean="0">
                <a:solidFill>
                  <a:schemeClr val="tx2"/>
                </a:solidFill>
              </a:rPr>
              <a:t>GenXViewer Components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>
          <a:xfrm>
            <a:off x="304800" y="1281113"/>
            <a:ext cx="8610600" cy="5272087"/>
          </a:xfrm>
        </p:spPr>
        <p:txBody>
          <a:bodyPr>
            <a:noAutofit/>
          </a:bodyPr>
          <a:lstStyle/>
          <a:p>
            <a:pPr marL="0" indent="0" eaLnBrk="1" hangingPunct="1">
              <a:buNone/>
            </a:pPr>
            <a:r>
              <a:rPr lang="en-US" i="1" dirty="0" smtClean="0">
                <a:solidFill>
                  <a:srgbClr val="005EA4"/>
                </a:solidFill>
              </a:rPr>
              <a:t>3. PRS Uploading / Reviewing station</a:t>
            </a:r>
          </a:p>
          <a:p>
            <a:pPr marL="0" indent="0" eaLnBrk="1" hangingPunct="1">
              <a:buClr>
                <a:schemeClr val="accent5">
                  <a:lumMod val="75000"/>
                </a:schemeClr>
              </a:buClr>
              <a:buNone/>
            </a:pPr>
            <a:r>
              <a:rPr lang="en-US" sz="2800" b="1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Arial" pitchFamily="34" charset="0"/>
              </a:rPr>
              <a:t>Software functionalities</a:t>
            </a:r>
          </a:p>
          <a:p>
            <a:pPr lvl="1" eaLnBrk="1" hangingPunct="1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000" dirty="0" smtClean="0"/>
              <a:t>DICOM Q / R service to query and retrieve DICOM RT data from PACS</a:t>
            </a:r>
          </a:p>
          <a:p>
            <a:pPr lvl="1" eaLnBrk="1" hangingPunct="1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000" dirty="0" smtClean="0"/>
              <a:t>DICOM Push service to receive RT data from RT-TPS</a:t>
            </a:r>
          </a:p>
          <a:p>
            <a:pPr lvl="1" eaLnBrk="1" hangingPunct="1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000" dirty="0" smtClean="0"/>
              <a:t>Auto-</a:t>
            </a:r>
            <a:r>
              <a:rPr lang="en-US" sz="2000" dirty="0" err="1" smtClean="0"/>
              <a:t>Anonymization</a:t>
            </a:r>
            <a:r>
              <a:rPr lang="en-US" sz="2000" dirty="0" smtClean="0"/>
              <a:t> of patient information before submitting to PRS web-server.</a:t>
            </a:r>
          </a:p>
          <a:p>
            <a:pPr lvl="1" eaLnBrk="1" hangingPunct="1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000" dirty="0" smtClean="0"/>
              <a:t>Support for 12 bit gray scale clinical images</a:t>
            </a:r>
          </a:p>
          <a:p>
            <a:pPr lvl="1" eaLnBrk="1" hangingPunct="1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000" dirty="0" smtClean="0"/>
              <a:t>Facility to select peer-reviewers</a:t>
            </a:r>
          </a:p>
          <a:p>
            <a:pPr lvl="1" eaLnBrk="1" hangingPunct="1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000" dirty="0" smtClean="0"/>
              <a:t>Facility to attach additional supporting documents with the case submitted.</a:t>
            </a:r>
          </a:p>
          <a:p>
            <a:pPr lvl="1" eaLnBrk="1" hangingPunct="1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000" dirty="0" smtClean="0"/>
              <a:t>Generate a unique </a:t>
            </a:r>
            <a:r>
              <a:rPr lang="en-US" sz="2000" dirty="0" err="1" smtClean="0"/>
              <a:t>GenX</a:t>
            </a:r>
            <a:r>
              <a:rPr lang="en-US" sz="2000" dirty="0" smtClean="0"/>
              <a:t> Case ID for each case submitted for peer review.</a:t>
            </a:r>
          </a:p>
          <a:p>
            <a:pPr lvl="1" eaLnBrk="1" hangingPunct="1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000" dirty="0" smtClean="0"/>
              <a:t>Automatic notification to peer reviewers via email.</a:t>
            </a:r>
            <a:endParaRPr lang="en-US" sz="2000" dirty="0"/>
          </a:p>
          <a:p>
            <a:pPr lvl="1" eaLnBrk="1" hangingPunct="1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000" dirty="0" smtClean="0"/>
              <a:t>Local case review capabilities.</a:t>
            </a:r>
          </a:p>
          <a:p>
            <a:pPr lvl="1" eaLnBrk="1" hangingPunct="1">
              <a:buClr>
                <a:schemeClr val="tx1"/>
              </a:buClr>
              <a:buFont typeface="Arial" pitchFamily="34" charset="0"/>
              <a:buChar char="•"/>
            </a:pPr>
            <a:r>
              <a:rPr lang="en-US" sz="2000" dirty="0" smtClean="0"/>
              <a:t>Automatic notification of status of submitted cases.</a:t>
            </a:r>
          </a:p>
          <a:p>
            <a:pPr lvl="1" eaLnBrk="1" hangingPunct="1">
              <a:buClr>
                <a:schemeClr val="accent5">
                  <a:lumMod val="75000"/>
                </a:schemeClr>
              </a:buClr>
              <a:buFont typeface="Wingdings" pitchFamily="2" charset="2"/>
              <a:buChar char="Ø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62925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477000"/>
            <a:ext cx="8229600" cy="228600"/>
          </a:xfrm>
        </p:spPr>
        <p:txBody>
          <a:bodyPr>
            <a:noAutofit/>
          </a:bodyPr>
          <a:lstStyle/>
          <a:p>
            <a:r>
              <a:rPr lang="en-US" sz="1400" i="1" dirty="0" smtClean="0"/>
              <a:t>Screenshots of Patient directory &amp; Review worklist on the local review station</a:t>
            </a:r>
            <a:endParaRPr lang="en-US" sz="14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96" y="171449"/>
            <a:ext cx="6647622" cy="29914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496" y="3276600"/>
            <a:ext cx="6647622" cy="2991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40419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641</Words>
  <Application>Microsoft Office PowerPoint</Application>
  <PresentationFormat>On-screen Show (4:3)</PresentationFormat>
  <Paragraphs>86</Paragraphs>
  <Slides>14</Slides>
  <Notes>6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Office Theme</vt:lpstr>
      <vt:lpstr>Visio</vt:lpstr>
      <vt:lpstr>Cloud-based Electronic Infrastructure for Radiotherapy Support in Challenging Environments</vt:lpstr>
      <vt:lpstr>PowerPoint Presentation</vt:lpstr>
      <vt:lpstr>PowerPoint Presentation</vt:lpstr>
      <vt:lpstr>GenXViewer Architecture</vt:lpstr>
      <vt:lpstr>The GenXViewer Components</vt:lpstr>
      <vt:lpstr>GenXViewer Components</vt:lpstr>
      <vt:lpstr>GenXViewer Components</vt:lpstr>
      <vt:lpstr>GenXViewer Components</vt:lpstr>
      <vt:lpstr>Screenshots of Patient directory &amp; Review worklist on the local review station</vt:lpstr>
      <vt:lpstr>PowerPoint Presentation</vt:lpstr>
      <vt:lpstr>Screenshots showing the reviewer selection screen and submission screen. Patient data anonymization is performed before the case is submitted for review.</vt:lpstr>
      <vt:lpstr>PowerPoint Presentation</vt:lpstr>
      <vt:lpstr>PowerPoint Presentation</vt:lpstr>
      <vt:lpstr>Live Demonstration (Subject to WiFi availability) </vt:lpstr>
    </vt:vector>
  </TitlesOfParts>
  <Company>University of Florida Academic Health Center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GenXViewer Components</dc:title>
  <dc:creator>UFH4G10P1</dc:creator>
  <cp:lastModifiedBy>Radiation Oncology</cp:lastModifiedBy>
  <cp:revision>18</cp:revision>
  <dcterms:created xsi:type="dcterms:W3CDTF">2014-04-30T13:55:48Z</dcterms:created>
  <dcterms:modified xsi:type="dcterms:W3CDTF">2018-03-22T12:22:49Z</dcterms:modified>
</cp:coreProperties>
</file>