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3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5"/>
    <p:sldMasterId id="2147483651" r:id="rId6"/>
    <p:sldMasterId id="2147483653" r:id="rId7"/>
    <p:sldMasterId id="2147483655" r:id="rId8"/>
  </p:sldMasterIdLst>
  <p:notesMasterIdLst>
    <p:notesMasterId r:id="rId19"/>
  </p:notesMasterIdLst>
  <p:sldIdLst>
    <p:sldId id="256" r:id="rId9"/>
    <p:sldId id="343" r:id="rId10"/>
    <p:sldId id="344" r:id="rId11"/>
    <p:sldId id="345" r:id="rId12"/>
    <p:sldId id="346" r:id="rId13"/>
    <p:sldId id="347" r:id="rId14"/>
    <p:sldId id="348" r:id="rId15"/>
    <p:sldId id="349" r:id="rId16"/>
    <p:sldId id="351" r:id="rId17"/>
    <p:sldId id="342" r:id="rId18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0099FF"/>
    <a:srgbClr val="CCECFF"/>
    <a:srgbClr val="003366"/>
    <a:srgbClr val="FF9900"/>
    <a:srgbClr val="FFCCFF"/>
    <a:srgbClr val="CC0000"/>
    <a:srgbClr val="990033"/>
    <a:srgbClr val="00808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41" autoAdjust="0"/>
    <p:restoredTop sz="88982" autoAdjust="0"/>
  </p:normalViewPr>
  <p:slideViewPr>
    <p:cSldViewPr snapToGrid="0">
      <p:cViewPr varScale="1">
        <p:scale>
          <a:sx n="98" d="100"/>
          <a:sy n="98" d="100"/>
        </p:scale>
        <p:origin x="-19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4247E9-A9EF-4B08-9531-38E5DD3AFB5E}" type="doc">
      <dgm:prSet loTypeId="urn:microsoft.com/office/officeart/2008/layout/VerticalCurvedList" loCatId="list" qsTypeId="urn:microsoft.com/office/officeart/2005/8/quickstyle/3d2" qsCatId="3D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6E74DF33-A226-41E0-8DEC-99A4B6AA446E}">
      <dgm:prSet phldrT="[Text]" custT="1"/>
      <dgm:spPr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shade val="51000"/>
                <a:satMod val="130000"/>
                <a:alpha val="5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en-GB" sz="1800" b="1" dirty="0" smtClean="0">
              <a:latin typeface="Corisande" pitchFamily="2" charset="0"/>
            </a:rPr>
            <a:t>Overview of RTT Technology Options Study</a:t>
          </a:r>
        </a:p>
        <a:p>
          <a:r>
            <a:rPr lang="en-GB" sz="1800" b="1" dirty="0" smtClean="0">
              <a:solidFill>
                <a:srgbClr val="00B0F0"/>
              </a:solidFill>
              <a:latin typeface="Corisande" pitchFamily="2" charset="0"/>
            </a:rPr>
            <a:t>Peter McIntosh (</a:t>
          </a:r>
          <a:r>
            <a:rPr lang="en-GB" sz="1800" b="1" dirty="0" smtClean="0">
              <a:solidFill>
                <a:srgbClr val="00B0F0"/>
              </a:solidFill>
              <a:latin typeface="Corisande" pitchFamily="2" charset="0"/>
            </a:rPr>
            <a:t>STFC Daresbury Laboratory)</a:t>
          </a:r>
          <a:endParaRPr lang="en-GB" sz="1800" b="1" dirty="0">
            <a:solidFill>
              <a:srgbClr val="00B0F0"/>
            </a:solidFill>
            <a:latin typeface="Corisande" pitchFamily="2" charset="0"/>
          </a:endParaRPr>
        </a:p>
      </dgm:t>
    </dgm:pt>
    <dgm:pt modelId="{19E030E2-AE2B-4F36-B90C-2633C901E3E0}" type="parTrans" cxnId="{756CDCC5-805B-4C1D-A463-DC2E50D158B3}">
      <dgm:prSet/>
      <dgm:spPr/>
      <dgm:t>
        <a:bodyPr/>
        <a:lstStyle/>
        <a:p>
          <a:endParaRPr lang="en-GB">
            <a:latin typeface="Corisande" pitchFamily="2" charset="0"/>
          </a:endParaRPr>
        </a:p>
      </dgm:t>
    </dgm:pt>
    <dgm:pt modelId="{4CA0073E-F4B4-471B-9338-CC487BC8F5AC}" type="sibTrans" cxnId="{756CDCC5-805B-4C1D-A463-DC2E50D158B3}">
      <dgm:prSet/>
      <dgm:spPr/>
      <dgm:t>
        <a:bodyPr/>
        <a:lstStyle/>
        <a:p>
          <a:endParaRPr lang="en-GB">
            <a:latin typeface="Corisande" pitchFamily="2" charset="0"/>
          </a:endParaRPr>
        </a:p>
      </dgm:t>
    </dgm:pt>
    <dgm:pt modelId="{2D5901F5-D3AC-4D74-9438-1396C5C13D04}">
      <dgm:prSet phldrT="[Text]"/>
      <dgm:spPr>
        <a:gradFill rotWithShape="0">
          <a:gsLst>
            <a:gs pos="0">
              <a:schemeClr val="accent2">
                <a:shade val="80000"/>
                <a:hueOff val="0"/>
                <a:satOff val="-18679"/>
                <a:lumOff val="21168"/>
                <a:shade val="51000"/>
                <a:satMod val="130000"/>
                <a:alpha val="50000"/>
              </a:schemeClr>
            </a:gs>
            <a:gs pos="80000">
              <a:schemeClr val="accent2">
                <a:shade val="80000"/>
                <a:hueOff val="0"/>
                <a:satOff val="-18679"/>
                <a:lumOff val="21168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18679"/>
                <a:lumOff val="21168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en-GB" b="1" dirty="0" smtClean="0">
              <a:solidFill>
                <a:srgbClr val="00B0F0"/>
              </a:solidFill>
              <a:latin typeface="Corisande" pitchFamily="2" charset="0"/>
            </a:rPr>
            <a:t>CERN-ICEC-STFC Burying the Complexity: </a:t>
          </a:r>
        </a:p>
        <a:p>
          <a:r>
            <a:rPr lang="en-GB" b="1" dirty="0" smtClean="0">
              <a:latin typeface="Corisande" pitchFamily="2" charset="0"/>
            </a:rPr>
            <a:t>Re-Engineering for the Next Generation of Medical Linear Accelerators for Use in Challenging Environments</a:t>
          </a:r>
        </a:p>
        <a:p>
          <a:r>
            <a:rPr lang="en-GB" b="1" dirty="0" smtClean="0">
              <a:latin typeface="Corisande" pitchFamily="2" charset="0"/>
            </a:rPr>
            <a:t>Park Royal Hotel, 22 – 23 March 2018</a:t>
          </a:r>
          <a:endParaRPr lang="en-GB" b="1" dirty="0">
            <a:latin typeface="Corisande" pitchFamily="2" charset="0"/>
          </a:endParaRPr>
        </a:p>
      </dgm:t>
    </dgm:pt>
    <dgm:pt modelId="{8B0A1407-235B-4323-B753-97B89BE95579}" type="parTrans" cxnId="{F051862D-FCE1-4D74-BE5B-5E36E3EF8A59}">
      <dgm:prSet/>
      <dgm:spPr/>
      <dgm:t>
        <a:bodyPr/>
        <a:lstStyle/>
        <a:p>
          <a:endParaRPr lang="en-GB">
            <a:latin typeface="Corisande" pitchFamily="2" charset="0"/>
          </a:endParaRPr>
        </a:p>
      </dgm:t>
    </dgm:pt>
    <dgm:pt modelId="{CB563639-6814-4B33-8D91-6B8CD63D2425}" type="sibTrans" cxnId="{F051862D-FCE1-4D74-BE5B-5E36E3EF8A59}">
      <dgm:prSet/>
      <dgm:spPr/>
      <dgm:t>
        <a:bodyPr/>
        <a:lstStyle/>
        <a:p>
          <a:endParaRPr lang="en-GB">
            <a:latin typeface="Corisande" pitchFamily="2" charset="0"/>
          </a:endParaRPr>
        </a:p>
      </dgm:t>
    </dgm:pt>
    <dgm:pt modelId="{8F2F4074-61F9-41DE-9FBE-ADDEEFD3DA11}" type="pres">
      <dgm:prSet presAssocID="{DA4247E9-A9EF-4B08-9531-38E5DD3AFB5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GB"/>
        </a:p>
      </dgm:t>
    </dgm:pt>
    <dgm:pt modelId="{93D04E98-BED1-45F3-96E8-182D773186E3}" type="pres">
      <dgm:prSet presAssocID="{DA4247E9-A9EF-4B08-9531-38E5DD3AFB5E}" presName="Name1" presStyleCnt="0"/>
      <dgm:spPr/>
    </dgm:pt>
    <dgm:pt modelId="{825AEEA0-F5A4-4390-B276-A5C847191198}" type="pres">
      <dgm:prSet presAssocID="{DA4247E9-A9EF-4B08-9531-38E5DD3AFB5E}" presName="cycle" presStyleCnt="0"/>
      <dgm:spPr/>
    </dgm:pt>
    <dgm:pt modelId="{3F4135A4-0095-44BA-8EC6-3606013AF8CD}" type="pres">
      <dgm:prSet presAssocID="{DA4247E9-A9EF-4B08-9531-38E5DD3AFB5E}" presName="srcNode" presStyleLbl="node1" presStyleIdx="0" presStyleCnt="2"/>
      <dgm:spPr/>
    </dgm:pt>
    <dgm:pt modelId="{CB283419-6F75-40EB-BD7B-C03A3B5C389E}" type="pres">
      <dgm:prSet presAssocID="{DA4247E9-A9EF-4B08-9531-38E5DD3AFB5E}" presName="conn" presStyleLbl="parChTrans1D2" presStyleIdx="0" presStyleCnt="1"/>
      <dgm:spPr/>
      <dgm:t>
        <a:bodyPr/>
        <a:lstStyle/>
        <a:p>
          <a:endParaRPr lang="en-GB"/>
        </a:p>
      </dgm:t>
    </dgm:pt>
    <dgm:pt modelId="{57074BF3-ABE3-4680-934E-3C7D57618313}" type="pres">
      <dgm:prSet presAssocID="{DA4247E9-A9EF-4B08-9531-38E5DD3AFB5E}" presName="extraNode" presStyleLbl="node1" presStyleIdx="0" presStyleCnt="2"/>
      <dgm:spPr/>
    </dgm:pt>
    <dgm:pt modelId="{C3B20FBF-C4E6-48AF-BEF5-963F5CE4A076}" type="pres">
      <dgm:prSet presAssocID="{DA4247E9-A9EF-4B08-9531-38E5DD3AFB5E}" presName="dstNode" presStyleLbl="node1" presStyleIdx="0" presStyleCnt="2"/>
      <dgm:spPr/>
    </dgm:pt>
    <dgm:pt modelId="{6C73EC8E-18D5-4476-98EB-267EEB401820}" type="pres">
      <dgm:prSet presAssocID="{6E74DF33-A226-41E0-8DEC-99A4B6AA446E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8C4545B-0468-47DD-B2C3-4E68DEC455EF}" type="pres">
      <dgm:prSet presAssocID="{6E74DF33-A226-41E0-8DEC-99A4B6AA446E}" presName="accent_1" presStyleCnt="0"/>
      <dgm:spPr/>
    </dgm:pt>
    <dgm:pt modelId="{61F94F12-5D88-4754-9DBD-08CDB9D450CE}" type="pres">
      <dgm:prSet presAssocID="{6E74DF33-A226-41E0-8DEC-99A4B6AA446E}" presName="accentRepeatNode" presStyleLbl="solidFgAcc1" presStyleIdx="0" presStyleCnt="2"/>
      <dgm:spPr/>
    </dgm:pt>
    <dgm:pt modelId="{0961F865-2950-4786-98C3-D84EF148A91B}" type="pres">
      <dgm:prSet presAssocID="{2D5901F5-D3AC-4D74-9438-1396C5C13D04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A2061F1-F6D9-4B7F-8940-E78D8BB42A7B}" type="pres">
      <dgm:prSet presAssocID="{2D5901F5-D3AC-4D74-9438-1396C5C13D04}" presName="accent_2" presStyleCnt="0"/>
      <dgm:spPr/>
    </dgm:pt>
    <dgm:pt modelId="{C32EE08C-9880-4F5D-9D33-347395F7A6A0}" type="pres">
      <dgm:prSet presAssocID="{2D5901F5-D3AC-4D74-9438-1396C5C13D04}" presName="accentRepeatNode" presStyleLbl="solidFgAcc1" presStyleIdx="1" presStyleCnt="2"/>
      <dgm:spPr/>
    </dgm:pt>
  </dgm:ptLst>
  <dgm:cxnLst>
    <dgm:cxn modelId="{304D8C65-4126-42C4-B916-C175BB55671F}" type="presOf" srcId="{4CA0073E-F4B4-471B-9338-CC487BC8F5AC}" destId="{CB283419-6F75-40EB-BD7B-C03A3B5C389E}" srcOrd="0" destOrd="0" presId="urn:microsoft.com/office/officeart/2008/layout/VerticalCurvedList"/>
    <dgm:cxn modelId="{AB5AA1DA-E40D-4DAC-90C4-D02F4EA6E6AA}" type="presOf" srcId="{DA4247E9-A9EF-4B08-9531-38E5DD3AFB5E}" destId="{8F2F4074-61F9-41DE-9FBE-ADDEEFD3DA11}" srcOrd="0" destOrd="0" presId="urn:microsoft.com/office/officeart/2008/layout/VerticalCurvedList"/>
    <dgm:cxn modelId="{23E8DE9B-8672-4416-A470-C9ED77AAE52A}" type="presOf" srcId="{2D5901F5-D3AC-4D74-9438-1396C5C13D04}" destId="{0961F865-2950-4786-98C3-D84EF148A91B}" srcOrd="0" destOrd="0" presId="urn:microsoft.com/office/officeart/2008/layout/VerticalCurvedList"/>
    <dgm:cxn modelId="{756CDCC5-805B-4C1D-A463-DC2E50D158B3}" srcId="{DA4247E9-A9EF-4B08-9531-38E5DD3AFB5E}" destId="{6E74DF33-A226-41E0-8DEC-99A4B6AA446E}" srcOrd="0" destOrd="0" parTransId="{19E030E2-AE2B-4F36-B90C-2633C901E3E0}" sibTransId="{4CA0073E-F4B4-471B-9338-CC487BC8F5AC}"/>
    <dgm:cxn modelId="{BDB39AE4-49E7-4743-AC19-61E1FAA24FF0}" type="presOf" srcId="{6E74DF33-A226-41E0-8DEC-99A4B6AA446E}" destId="{6C73EC8E-18D5-4476-98EB-267EEB401820}" srcOrd="0" destOrd="0" presId="urn:microsoft.com/office/officeart/2008/layout/VerticalCurvedList"/>
    <dgm:cxn modelId="{F051862D-FCE1-4D74-BE5B-5E36E3EF8A59}" srcId="{DA4247E9-A9EF-4B08-9531-38E5DD3AFB5E}" destId="{2D5901F5-D3AC-4D74-9438-1396C5C13D04}" srcOrd="1" destOrd="0" parTransId="{8B0A1407-235B-4323-B753-97B89BE95579}" sibTransId="{CB563639-6814-4B33-8D91-6B8CD63D2425}"/>
    <dgm:cxn modelId="{9CB702C2-207F-4330-8A95-D96C32F5F9BB}" type="presParOf" srcId="{8F2F4074-61F9-41DE-9FBE-ADDEEFD3DA11}" destId="{93D04E98-BED1-45F3-96E8-182D773186E3}" srcOrd="0" destOrd="0" presId="urn:microsoft.com/office/officeart/2008/layout/VerticalCurvedList"/>
    <dgm:cxn modelId="{1592C557-76FF-4780-BD10-529DA0BD6EF7}" type="presParOf" srcId="{93D04E98-BED1-45F3-96E8-182D773186E3}" destId="{825AEEA0-F5A4-4390-B276-A5C847191198}" srcOrd="0" destOrd="0" presId="urn:microsoft.com/office/officeart/2008/layout/VerticalCurvedList"/>
    <dgm:cxn modelId="{86C391FA-E003-4BA4-A616-BA1753128932}" type="presParOf" srcId="{825AEEA0-F5A4-4390-B276-A5C847191198}" destId="{3F4135A4-0095-44BA-8EC6-3606013AF8CD}" srcOrd="0" destOrd="0" presId="urn:microsoft.com/office/officeart/2008/layout/VerticalCurvedList"/>
    <dgm:cxn modelId="{96A245C5-A692-46D0-95DD-810004FC1555}" type="presParOf" srcId="{825AEEA0-F5A4-4390-B276-A5C847191198}" destId="{CB283419-6F75-40EB-BD7B-C03A3B5C389E}" srcOrd="1" destOrd="0" presId="urn:microsoft.com/office/officeart/2008/layout/VerticalCurvedList"/>
    <dgm:cxn modelId="{AD0B9CBD-DE02-47E8-8B87-16F15A2AF677}" type="presParOf" srcId="{825AEEA0-F5A4-4390-B276-A5C847191198}" destId="{57074BF3-ABE3-4680-934E-3C7D57618313}" srcOrd="2" destOrd="0" presId="urn:microsoft.com/office/officeart/2008/layout/VerticalCurvedList"/>
    <dgm:cxn modelId="{FD5BEAA3-5776-4A66-9F17-BCB33689F32B}" type="presParOf" srcId="{825AEEA0-F5A4-4390-B276-A5C847191198}" destId="{C3B20FBF-C4E6-48AF-BEF5-963F5CE4A076}" srcOrd="3" destOrd="0" presId="urn:microsoft.com/office/officeart/2008/layout/VerticalCurvedList"/>
    <dgm:cxn modelId="{86929BBB-17E1-4CB6-8955-DDF5B287ECA7}" type="presParOf" srcId="{93D04E98-BED1-45F3-96E8-182D773186E3}" destId="{6C73EC8E-18D5-4476-98EB-267EEB401820}" srcOrd="1" destOrd="0" presId="urn:microsoft.com/office/officeart/2008/layout/VerticalCurvedList"/>
    <dgm:cxn modelId="{F2145D5E-F47B-4521-AEA8-16F5BF89DE67}" type="presParOf" srcId="{93D04E98-BED1-45F3-96E8-182D773186E3}" destId="{48C4545B-0468-47DD-B2C3-4E68DEC455EF}" srcOrd="2" destOrd="0" presId="urn:microsoft.com/office/officeart/2008/layout/VerticalCurvedList"/>
    <dgm:cxn modelId="{42FCDB09-7ACD-4A63-A79F-067E5378BAC2}" type="presParOf" srcId="{48C4545B-0468-47DD-B2C3-4E68DEC455EF}" destId="{61F94F12-5D88-4754-9DBD-08CDB9D450CE}" srcOrd="0" destOrd="0" presId="urn:microsoft.com/office/officeart/2008/layout/VerticalCurvedList"/>
    <dgm:cxn modelId="{E2ABA1F4-1179-458C-AA6C-77271AA56A35}" type="presParOf" srcId="{93D04E98-BED1-45F3-96E8-182D773186E3}" destId="{0961F865-2950-4786-98C3-D84EF148A91B}" srcOrd="3" destOrd="0" presId="urn:microsoft.com/office/officeart/2008/layout/VerticalCurvedList"/>
    <dgm:cxn modelId="{5FD76613-926A-4CBD-96E2-6214AB1F9F00}" type="presParOf" srcId="{93D04E98-BED1-45F3-96E8-182D773186E3}" destId="{FA2061F1-F6D9-4B7F-8940-E78D8BB42A7B}" srcOrd="4" destOrd="0" presId="urn:microsoft.com/office/officeart/2008/layout/VerticalCurvedList"/>
    <dgm:cxn modelId="{A626ACC6-9A04-482B-BDE1-6DE8DC824BC8}" type="presParOf" srcId="{FA2061F1-F6D9-4B7F-8940-E78D8BB42A7B}" destId="{C32EE08C-9880-4F5D-9D33-347395F7A6A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283419-6F75-40EB-BD7B-C03A3B5C389E}">
      <dsp:nvSpPr>
        <dsp:cNvPr id="0" name=""/>
        <dsp:cNvSpPr/>
      </dsp:nvSpPr>
      <dsp:spPr>
        <a:xfrm>
          <a:off x="-4560586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73EC8E-18D5-4476-98EB-267EEB401820}">
      <dsp:nvSpPr>
        <dsp:cNvPr id="0" name=""/>
        <dsp:cNvSpPr/>
      </dsp:nvSpPr>
      <dsp:spPr>
        <a:xfrm>
          <a:off x="747064" y="580583"/>
          <a:ext cx="5902539" cy="1161003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shade val="51000"/>
                <a:satMod val="130000"/>
                <a:alpha val="5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1547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latin typeface="Corisande" pitchFamily="2" charset="0"/>
            </a:rPr>
            <a:t>Overview of RTT Technology Options Study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rgbClr val="00B0F0"/>
              </a:solidFill>
              <a:latin typeface="Corisande" pitchFamily="2" charset="0"/>
            </a:rPr>
            <a:t>Peter McIntosh (</a:t>
          </a:r>
          <a:r>
            <a:rPr lang="en-GB" sz="1800" b="1" kern="1200" dirty="0" smtClean="0">
              <a:solidFill>
                <a:srgbClr val="00B0F0"/>
              </a:solidFill>
              <a:latin typeface="Corisande" pitchFamily="2" charset="0"/>
            </a:rPr>
            <a:t>STFC Daresbury Laboratory)</a:t>
          </a:r>
          <a:endParaRPr lang="en-GB" sz="1800" b="1" kern="1200" dirty="0">
            <a:solidFill>
              <a:srgbClr val="00B0F0"/>
            </a:solidFill>
            <a:latin typeface="Corisande" pitchFamily="2" charset="0"/>
          </a:endParaRPr>
        </a:p>
      </dsp:txBody>
      <dsp:txXfrm>
        <a:off x="747064" y="580583"/>
        <a:ext cx="5902539" cy="1161003"/>
      </dsp:txXfrm>
    </dsp:sp>
    <dsp:sp modelId="{61F94F12-5D88-4754-9DBD-08CDB9D450CE}">
      <dsp:nvSpPr>
        <dsp:cNvPr id="0" name=""/>
        <dsp:cNvSpPr/>
      </dsp:nvSpPr>
      <dsp:spPr>
        <a:xfrm>
          <a:off x="21437" y="435457"/>
          <a:ext cx="1451254" cy="145125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961F865-2950-4786-98C3-D84EF148A91B}">
      <dsp:nvSpPr>
        <dsp:cNvPr id="0" name=""/>
        <dsp:cNvSpPr/>
      </dsp:nvSpPr>
      <dsp:spPr>
        <a:xfrm>
          <a:off x="747064" y="2322413"/>
          <a:ext cx="5902539" cy="1161003"/>
        </a:xfrm>
        <a:prstGeom prst="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18679"/>
                <a:lumOff val="21168"/>
                <a:shade val="51000"/>
                <a:satMod val="130000"/>
                <a:alpha val="50000"/>
              </a:schemeClr>
            </a:gs>
            <a:gs pos="80000">
              <a:schemeClr val="accent2">
                <a:shade val="80000"/>
                <a:hueOff val="0"/>
                <a:satOff val="-18679"/>
                <a:lumOff val="21168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18679"/>
                <a:lumOff val="2116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1547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>
              <a:solidFill>
                <a:srgbClr val="00B0F0"/>
              </a:solidFill>
              <a:latin typeface="Corisande" pitchFamily="2" charset="0"/>
            </a:rPr>
            <a:t>CERN-ICEC-STFC Burying the Complexity: 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>
              <a:latin typeface="Corisande" pitchFamily="2" charset="0"/>
            </a:rPr>
            <a:t>Re-Engineering for the Next Generation of Medical Linear Accelerators for Use in Challenging Environments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>
              <a:latin typeface="Corisande" pitchFamily="2" charset="0"/>
            </a:rPr>
            <a:t>Park Royal Hotel, 22 – 23 March 2018</a:t>
          </a:r>
          <a:endParaRPr lang="en-GB" sz="1500" b="1" kern="1200" dirty="0">
            <a:latin typeface="Corisande" pitchFamily="2" charset="0"/>
          </a:endParaRPr>
        </a:p>
      </dsp:txBody>
      <dsp:txXfrm>
        <a:off x="747064" y="2322413"/>
        <a:ext cx="5902539" cy="1161003"/>
      </dsp:txXfrm>
    </dsp:sp>
    <dsp:sp modelId="{C32EE08C-9880-4F5D-9D33-347395F7A6A0}">
      <dsp:nvSpPr>
        <dsp:cNvPr id="0" name=""/>
        <dsp:cNvSpPr/>
      </dsp:nvSpPr>
      <dsp:spPr>
        <a:xfrm>
          <a:off x="21437" y="2177288"/>
          <a:ext cx="1451254" cy="145125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0"/>
              <a:satOff val="-28019"/>
              <a:lumOff val="3175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150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0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50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0B6E798-68D0-40DD-8E75-5338C723B5E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0302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00213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 sz="36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57563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524625"/>
            <a:ext cx="2133600" cy="196850"/>
          </a:xfrm>
        </p:spPr>
        <p:txBody>
          <a:bodyPr/>
          <a:lstStyle>
            <a:lvl1pPr>
              <a:defRPr sz="1000"/>
            </a:lvl1pPr>
          </a:lstStyle>
          <a:p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524625"/>
            <a:ext cx="2895600" cy="196850"/>
          </a:xfrm>
        </p:spPr>
        <p:txBody>
          <a:bodyPr/>
          <a:lstStyle>
            <a:lvl1pPr>
              <a:defRPr sz="1000"/>
            </a:lvl1pPr>
          </a:lstStyle>
          <a:p>
            <a:endParaRPr lang="en-GB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524625"/>
            <a:ext cx="2133600" cy="196850"/>
          </a:xfrm>
        </p:spPr>
        <p:txBody>
          <a:bodyPr/>
          <a:lstStyle>
            <a:lvl1pPr>
              <a:defRPr sz="1000"/>
            </a:lvl1pPr>
          </a:lstStyle>
          <a:p>
            <a:fld id="{93D72558-B71B-4C58-8F36-47BFFC7AECB6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5127" name="Picture 7" descr="asteclargeto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8383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333A6C-FA35-4A65-8900-5B6E6EAE3F5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44824"/>
            <a:ext cx="2057400" cy="4281339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44824"/>
            <a:ext cx="6019800" cy="428133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ADD8E1-6A81-4F5B-BDAD-5044AD4C77C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1B996C7-58F9-4EBC-B686-B95DE1A6D0E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1B996C7-58F9-4EBC-B686-B95DE1A6D0E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00213"/>
            <a:ext cx="7126288" cy="1470025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11288" y="3357563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400"/>
            </a:lvl1pPr>
          </a:lstStyle>
          <a:p>
            <a:fld id="{50661001-1735-44FA-8EFB-002759A5B29F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8199" name="Picture 7" descr="astecsmallto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6538" cy="1838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59A125-FD4F-4340-AB17-6270915601A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4D1369-0E24-445F-85C5-2CE05D200F5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784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784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01D42F-07DF-4181-84A4-F0C58662130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8465B2-CCAD-420E-BBFB-F94E5A13E80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D4D3D-9627-4D82-97E5-8871DDE1121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3F6F70-D41F-491A-B5B0-937D056EC86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EF7FB0-79BC-4255-BE0E-9274A22719F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7E97F6-5373-4FB6-B2B4-4136433BAE6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B93E09-2655-467E-B963-17701A361CF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FB5919-2297-4241-90C1-0C115A33E23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557213"/>
            <a:ext cx="2125663" cy="5568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57213"/>
            <a:ext cx="6229350" cy="5568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B62D5D-9002-482F-80E2-3823BE92FDB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996C7-58F9-4EBC-B686-B95DE1A6D0E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996C7-58F9-4EBC-B686-B95DE1A6D0E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996C7-58F9-4EBC-B686-B95DE1A6D0E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00213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400"/>
            </a:lvl1pPr>
          </a:lstStyle>
          <a:p>
            <a:endParaRPr lang="en-GB"/>
          </a:p>
        </p:txBody>
      </p:sp>
      <p:pic>
        <p:nvPicPr>
          <p:cNvPr id="10245" name="Picture 5" descr="astecsmallbott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60988"/>
            <a:ext cx="9144000" cy="14970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81075"/>
            <a:ext cx="4038600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81075"/>
            <a:ext cx="4038600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7BDE62-E6FC-46BC-A148-764E5B76D2D6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2411413" y="1062038"/>
            <a:ext cx="6275387" cy="78278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GB" sz="3200" b="0" i="0" u="none" strike="noStrike" kern="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30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30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asteclargebott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60988"/>
            <a:ext cx="9144000" cy="1497012"/>
          </a:xfrm>
          <a:prstGeom prst="rect">
            <a:avLst/>
          </a:prstGeom>
          <a:noFill/>
        </p:spPr>
      </p:pic>
      <p:sp>
        <p:nvSpPr>
          <p:cNvPr id="122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700213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413" y="1062038"/>
            <a:ext cx="6275387" cy="78278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8ECE3-1111-4241-9196-057F7298854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773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73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099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099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395A99-DDD5-4B58-86FB-18B5D271C44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1B996C7-58F9-4EBC-B686-B95DE1A6D0E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1B996C7-58F9-4EBC-B686-B95DE1A6D0E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4625"/>
            <a:ext cx="2895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4625"/>
            <a:ext cx="21336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B5A23-90FA-48F8-B454-3E6E6F1CB5F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691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16832"/>
            <a:ext cx="5111750" cy="420933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068960"/>
            <a:ext cx="3008313" cy="305720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76B98C-49A4-40DD-AA6B-45396E84AB8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916831"/>
            <a:ext cx="5486400" cy="28107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6BB532-6D30-4EEF-9939-25AC309F97D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4.xml"/><Relationship Id="rId21" Type="http://schemas.openxmlformats.org/officeDocument/2006/relationships/slideLayout" Target="../slideLayouts/slideLayout42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1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59.xml"/><Relationship Id="rId21" Type="http://schemas.openxmlformats.org/officeDocument/2006/relationships/slideLayout" Target="../slideLayouts/slideLayout77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17" Type="http://schemas.openxmlformats.org/officeDocument/2006/relationships/slideLayout" Target="../slideLayouts/slideLayout73.xml"/><Relationship Id="rId2" Type="http://schemas.openxmlformats.org/officeDocument/2006/relationships/slideLayout" Target="../slideLayouts/slideLayout58.xml"/><Relationship Id="rId16" Type="http://schemas.openxmlformats.org/officeDocument/2006/relationships/slideLayout" Target="../slideLayouts/slideLayout72.xml"/><Relationship Id="rId20" Type="http://schemas.openxmlformats.org/officeDocument/2006/relationships/slideLayout" Target="../slideLayouts/slideLayout76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slideLayout" Target="../slideLayouts/slideLayout71.xml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66.xml"/><Relationship Id="rId19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slideLayout" Target="../slideLayouts/slideLayout70.xml"/><Relationship Id="rId22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2816"/>
            <a:ext cx="8229600" cy="4353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Corisande" pitchFamily="2" charset="0"/>
              </a:defRPr>
            </a:lvl1pPr>
          </a:lstStyle>
          <a:p>
            <a:endParaRPr lang="en-GB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Corisande" pitchFamily="2" charset="0"/>
              </a:defRPr>
            </a:lvl1pPr>
          </a:lstStyle>
          <a:p>
            <a:endParaRPr lang="en-GB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Corisande" pitchFamily="2" charset="0"/>
              </a:defRPr>
            </a:lvl1pPr>
          </a:lstStyle>
          <a:p>
            <a:fld id="{D25BCAEE-2B08-4F1C-AA20-BFDA098C7BD9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4103" name="Picture 7" descr="asteclargetop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0" y="0"/>
            <a:ext cx="9144000" cy="1838325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 userDrawn="1"/>
        </p:nvSpPr>
        <p:spPr>
          <a:xfrm>
            <a:off x="2411413" y="1062038"/>
            <a:ext cx="6275387" cy="78278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risande" pitchFamily="2" charset="0"/>
                <a:ea typeface="+mj-ea"/>
                <a:cs typeface="+mj-cs"/>
              </a:rPr>
              <a:t>Click to edit Master title style</a:t>
            </a:r>
            <a:endParaRPr kumimoji="0" lang="en-GB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risande" pitchFamily="2" charset="0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731" r:id="rId12"/>
    <p:sldLayoutId id="2147483732" r:id="rId13"/>
    <p:sldLayoutId id="2147483733" r:id="rId14"/>
    <p:sldLayoutId id="2147483734" r:id="rId15"/>
    <p:sldLayoutId id="2147483735" r:id="rId16"/>
    <p:sldLayoutId id="2147483736" r:id="rId17"/>
    <p:sldLayoutId id="2147483737" r:id="rId18"/>
    <p:sldLayoutId id="2147483738" r:id="rId19"/>
    <p:sldLayoutId id="2147483739" r:id="rId20"/>
    <p:sldLayoutId id="2147483740" r:id="rId2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Corisande" pitchFamily="2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orisande" pitchFamily="2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Corisande" pitchFamily="2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Corisande" pitchFamily="2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Corisande" pitchFamily="2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astecsmalltop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0" y="0"/>
            <a:ext cx="9126538" cy="1838325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925638" y="557213"/>
            <a:ext cx="7038975" cy="711200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24625"/>
            <a:ext cx="2895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24625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E0CA2563-9C7F-4126-BA65-4357FF47BB9B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  <p:sldLayoutId id="2147483707" r:id="rId18"/>
    <p:sldLayoutId id="2147483708" r:id="rId19"/>
    <p:sldLayoutId id="2147483709" r:id="rId20"/>
    <p:sldLayoutId id="2147483710" r:id="rId2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74638"/>
            <a:ext cx="9144000" cy="633412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81075"/>
            <a:ext cx="8229600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Corisande" pitchFamily="2" charset="0"/>
              </a:defRPr>
            </a:lvl1pPr>
          </a:lstStyle>
          <a:p>
            <a:endParaRPr lang="en-GB"/>
          </a:p>
        </p:txBody>
      </p:sp>
      <p:pic>
        <p:nvPicPr>
          <p:cNvPr id="9221" name="Picture 5" descr="astecsmallbottom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5360988"/>
            <a:ext cx="9144000" cy="149701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711" r:id="rId12"/>
    <p:sldLayoutId id="2147483712" r:id="rId13"/>
    <p:sldLayoutId id="2147483713" r:id="rId14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0070C0"/>
          </a:solidFill>
          <a:latin typeface="Corisande" pitchFamily="2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Lucida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Lucida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Lucida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Corisande" pitchFamily="2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orisande" pitchFamily="2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Corisande" pitchFamily="2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Corisande" pitchFamily="2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Corisande" pitchFamily="2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asteclargebottom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0" y="5360988"/>
            <a:ext cx="9144000" cy="1497012"/>
          </a:xfrm>
          <a:prstGeom prst="rect">
            <a:avLst/>
          </a:prstGeom>
          <a:noFill/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77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21" r:id="rId12"/>
    <p:sldLayoutId id="2147483722" r:id="rId13"/>
    <p:sldLayoutId id="2147483723" r:id="rId14"/>
    <p:sldLayoutId id="2147483724" r:id="rId15"/>
    <p:sldLayoutId id="2147483725" r:id="rId16"/>
    <p:sldLayoutId id="2147483726" r:id="rId17"/>
    <p:sldLayoutId id="2147483727" r:id="rId18"/>
    <p:sldLayoutId id="2147483728" r:id="rId19"/>
    <p:sldLayoutId id="2147483729" r:id="rId20"/>
    <p:sldLayoutId id="2147483730" r:id="rId2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microsoft.com/office/2007/relationships/hdphoto" Target="../media/hdphoto1.wdp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emf"/><Relationship Id="rId2" Type="http://schemas.openxmlformats.org/officeDocument/2006/relationships/hyperlink" Target="https://www.google.co.uk/url?sa=i&amp;rct=j&amp;q=&amp;esrc=s&amp;source=images&amp;cd=&amp;cad=rja&amp;uact=8&amp;ved=2ahUKEwjP1vGs5P3ZAhVGL1AKHVFJCKsQjRx6BAgAEAU&amp;url=https://www.prnewswire.com/news-releases/uks-nhs-supply-chain-selects-10-truebeam-treatment-machines-to-enable-more-advanced-cancer-treatments-370599734.html&amp;psig=AOvVaw11wsOUC2mKuyzf5jlfvLLy&amp;ust=1521734115971871" TargetMode="Externa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7.png"/><Relationship Id="rId5" Type="http://schemas.openxmlformats.org/officeDocument/2006/relationships/hyperlink" Target="https://www.google.co.uk/url?sa=i&amp;rct=j&amp;q=&amp;esrc=s&amp;source=images&amp;cd=&amp;cad=rja&amp;uact=8&amp;ved=2ahUKEwjFtOz84f3ZAhUPKlAKHRWEDJcQjRx6BAgAEAU&amp;url=https://www.researchgate.net/figure/The-schematic-diagram-of-a-linear-accelerator_fig2_297806150&amp;psig=AOvVaw0Rnh-ngUNzL4AwTZlfekXk&amp;ust=1521733475984931" TargetMode="Externa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344" y="0"/>
            <a:ext cx="13219049" cy="881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astecsmallto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26538" cy="1838325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6152190" y="6483792"/>
            <a:ext cx="27879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i="1" dirty="0">
                <a:solidFill>
                  <a:schemeClr val="bg1"/>
                </a:solidFill>
              </a:rPr>
              <a:t>Accelerators in a new light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772382018"/>
              </p:ext>
            </p:extLst>
          </p:nvPr>
        </p:nvGraphicFramePr>
        <p:xfrm>
          <a:off x="-976068" y="2921648"/>
          <a:ext cx="667104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Session 2: Study of Accelerator Technology Options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954724"/>
              </p:ext>
            </p:extLst>
          </p:nvPr>
        </p:nvGraphicFramePr>
        <p:xfrm>
          <a:off x="353568" y="1738376"/>
          <a:ext cx="8405178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6780"/>
                <a:gridCol w="4629468"/>
                <a:gridCol w="286893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Corisande" pitchFamily="2" charset="0"/>
                        </a:rPr>
                        <a:t>Time</a:t>
                      </a:r>
                      <a:endParaRPr lang="en-GB" dirty="0">
                        <a:solidFill>
                          <a:schemeClr val="tx1"/>
                        </a:solidFill>
                        <a:latin typeface="Corisande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Corisande" pitchFamily="2" charset="0"/>
                        </a:rPr>
                        <a:t>Title</a:t>
                      </a:r>
                      <a:endParaRPr lang="en-GB" dirty="0">
                        <a:solidFill>
                          <a:schemeClr val="tx1"/>
                        </a:solidFill>
                        <a:latin typeface="Corisande" pitchFamily="2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  <a:latin typeface="Corisande" pitchFamily="2" charset="0"/>
                        </a:rPr>
                        <a:t>Speaker</a:t>
                      </a:r>
                      <a:endParaRPr lang="en-GB" dirty="0">
                        <a:solidFill>
                          <a:schemeClr val="tx1"/>
                        </a:solidFill>
                        <a:latin typeface="Corisande" pitchFamily="2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risande" pitchFamily="2" charset="0"/>
                        </a:rPr>
                        <a:t>11:00</a:t>
                      </a:r>
                      <a:endParaRPr lang="en-GB" dirty="0">
                        <a:latin typeface="Corisande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risande" pitchFamily="2" charset="0"/>
                        </a:rPr>
                        <a:t>Overview of RTT Technology Options Study</a:t>
                      </a:r>
                      <a:endParaRPr lang="en-GB" dirty="0">
                        <a:latin typeface="Corisande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risande" pitchFamily="2" charset="0"/>
                        </a:rPr>
                        <a:t>Peter McIntosh (STFC)</a:t>
                      </a:r>
                      <a:endParaRPr lang="en-GB" dirty="0">
                        <a:latin typeface="Corisande" pitchFamily="2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risande" pitchFamily="2" charset="0"/>
                        </a:rPr>
                        <a:t>11:15</a:t>
                      </a:r>
                      <a:endParaRPr lang="en-GB" dirty="0">
                        <a:latin typeface="Corisande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risande" pitchFamily="2" charset="0"/>
                        </a:rPr>
                        <a:t>RTT platform specification</a:t>
                      </a:r>
                      <a:endParaRPr lang="en-GB" dirty="0">
                        <a:latin typeface="Corisande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risande" pitchFamily="2" charset="0"/>
                        </a:rPr>
                        <a:t>Rob Apsimon (Lancaster)</a:t>
                      </a:r>
                      <a:endParaRPr lang="en-GB" dirty="0">
                        <a:latin typeface="Corisande" pitchFamily="2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risande" pitchFamily="2" charset="0"/>
                        </a:rPr>
                        <a:t>11:35</a:t>
                      </a:r>
                      <a:endParaRPr lang="en-GB" dirty="0">
                        <a:latin typeface="Corisande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risande" pitchFamily="2" charset="0"/>
                        </a:rPr>
                        <a:t>ODA Country RTT Operation Perspectives</a:t>
                      </a:r>
                      <a:endParaRPr lang="en-GB" dirty="0">
                        <a:latin typeface="Corisande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risande" pitchFamily="2" charset="0"/>
                        </a:rPr>
                        <a:t>Hubert Foy (ACSIS,</a:t>
                      </a:r>
                      <a:r>
                        <a:rPr lang="en-GB" baseline="0" dirty="0" smtClean="0">
                          <a:latin typeface="Corisande" pitchFamily="2" charset="0"/>
                        </a:rPr>
                        <a:t> Ghana)</a:t>
                      </a:r>
                      <a:endParaRPr lang="en-GB" dirty="0">
                        <a:latin typeface="Corisande" pitchFamily="2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risande" pitchFamily="2" charset="0"/>
                        </a:rPr>
                        <a:t>11:50</a:t>
                      </a:r>
                      <a:endParaRPr lang="en-GB" dirty="0">
                        <a:latin typeface="Corisande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risande" pitchFamily="2" charset="0"/>
                        </a:rPr>
                        <a:t>Preliminary RTT Technology</a:t>
                      </a:r>
                      <a:r>
                        <a:rPr lang="en-GB" baseline="0" dirty="0" smtClean="0">
                          <a:latin typeface="Corisande" pitchFamily="2" charset="0"/>
                        </a:rPr>
                        <a:t> Option Capture</a:t>
                      </a:r>
                      <a:endParaRPr lang="en-GB" dirty="0">
                        <a:latin typeface="Corisande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risande" pitchFamily="2" charset="0"/>
                        </a:rPr>
                        <a:t>Graeme Burt (Lancaster)</a:t>
                      </a:r>
                      <a:endParaRPr lang="en-GB" dirty="0">
                        <a:latin typeface="Corisande" pitchFamily="2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risande" pitchFamily="2" charset="0"/>
                        </a:rPr>
                        <a:t>12:10</a:t>
                      </a:r>
                      <a:endParaRPr lang="en-GB" dirty="0">
                        <a:latin typeface="Corisande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risande" pitchFamily="2" charset="0"/>
                        </a:rPr>
                        <a:t>Discussion</a:t>
                      </a:r>
                      <a:endParaRPr lang="en-GB" dirty="0">
                        <a:latin typeface="Corisande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orisande" pitchFamily="2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risande" pitchFamily="2" charset="0"/>
                        </a:rPr>
                        <a:t>12:30</a:t>
                      </a:r>
                      <a:endParaRPr lang="en-GB" dirty="0">
                        <a:latin typeface="Corisande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risande" pitchFamily="2" charset="0"/>
                        </a:rPr>
                        <a:t>Session Close</a:t>
                      </a:r>
                      <a:endParaRPr lang="en-GB" dirty="0">
                        <a:latin typeface="Corisande" pitchFamily="2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latin typeface="Corisande" pitchFamily="2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15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Conventional RTT Technology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61722" y="614997"/>
            <a:ext cx="8452327" cy="5947276"/>
            <a:chOff x="195072" y="614997"/>
            <a:chExt cx="8452327" cy="5947276"/>
          </a:xfrm>
        </p:grpSpPr>
        <p:sp>
          <p:nvSpPr>
            <p:cNvPr id="4" name="TextBox 3"/>
            <p:cNvSpPr txBox="1"/>
            <p:nvPr/>
          </p:nvSpPr>
          <p:spPr>
            <a:xfrm>
              <a:off x="195072" y="6254496"/>
              <a:ext cx="17018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Varian </a:t>
              </a:r>
              <a:r>
                <a:rPr lang="en-GB" sz="1400" dirty="0" err="1" smtClean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TrueBeam</a:t>
              </a:r>
              <a:r>
                <a:rPr lang="en-GB" sz="1400" dirty="0" smtClean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en-GB" sz="1400" baseline="30000" dirty="0" smtClean="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®</a:t>
              </a:r>
              <a:endParaRPr lang="en-GB" sz="1400" baseline="30000" dirty="0">
                <a:solidFill>
                  <a:schemeClr val="bg2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2060" name="Picture 12" descr="Image result for varian truebeam linear accelerator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148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5524" y="614997"/>
              <a:ext cx="7381875" cy="55340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Group 6"/>
          <p:cNvGrpSpPr/>
          <p:nvPr/>
        </p:nvGrpSpPr>
        <p:grpSpPr>
          <a:xfrm>
            <a:off x="-751713" y="938846"/>
            <a:ext cx="8591677" cy="5778946"/>
            <a:chOff x="172212" y="938846"/>
            <a:chExt cx="8591677" cy="5778946"/>
          </a:xfrm>
        </p:grpSpPr>
        <p:pic>
          <p:nvPicPr>
            <p:cNvPr id="2052" name="Picture 4" descr="Related image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639" y="938846"/>
              <a:ext cx="8096250" cy="52101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172212" y="6149022"/>
              <a:ext cx="2474976" cy="5687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53872" y="1936146"/>
            <a:ext cx="3353708" cy="3683604"/>
            <a:chOff x="1087322" y="1936146"/>
            <a:chExt cx="3353708" cy="3683604"/>
          </a:xfrm>
        </p:grpSpPr>
        <p:grpSp>
          <p:nvGrpSpPr>
            <p:cNvPr id="12" name="Group 11"/>
            <p:cNvGrpSpPr/>
            <p:nvPr/>
          </p:nvGrpSpPr>
          <p:grpSpPr>
            <a:xfrm>
              <a:off x="1087322" y="1936146"/>
              <a:ext cx="3353708" cy="3683604"/>
              <a:chOff x="1087322" y="1936146"/>
              <a:chExt cx="3353708" cy="3683604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1265524" y="4157472"/>
                <a:ext cx="538892" cy="390144"/>
              </a:xfrm>
              <a:prstGeom prst="rect">
                <a:avLst/>
              </a:prstGeom>
              <a:solidFill>
                <a:srgbClr val="99CCFF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1481138" y="3517106"/>
                <a:ext cx="152590" cy="640366"/>
              </a:xfrm>
              <a:prstGeom prst="rect">
                <a:avLst/>
              </a:prstGeom>
              <a:solidFill>
                <a:srgbClr val="99CCFF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531078" y="2581275"/>
                <a:ext cx="152590" cy="935831"/>
              </a:xfrm>
              <a:prstGeom prst="rect">
                <a:avLst/>
              </a:prstGeom>
              <a:solidFill>
                <a:srgbClr val="99CCFF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2259806" y="2297906"/>
                <a:ext cx="457008" cy="283368"/>
              </a:xfrm>
              <a:prstGeom prst="rect">
                <a:avLst/>
              </a:prstGeom>
              <a:solidFill>
                <a:srgbClr val="99CCFF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" name="Straight Connector 10"/>
              <p:cNvCxnSpPr>
                <a:stCxn id="20" idx="1"/>
                <a:endCxn id="20" idx="3"/>
              </p:cNvCxnSpPr>
              <p:nvPr/>
            </p:nvCxnSpPr>
            <p:spPr>
              <a:xfrm>
                <a:off x="2716813" y="2430065"/>
                <a:ext cx="1724217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1087322" y="1936146"/>
                <a:ext cx="843872" cy="3683604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185437" y="1936146"/>
                <a:ext cx="843872" cy="3388329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716813" y="2331242"/>
                <a:ext cx="1724217" cy="197645"/>
              </a:xfrm>
              <a:prstGeom prst="rect">
                <a:avLst/>
              </a:prstGeom>
              <a:solidFill>
                <a:srgbClr val="99CCFF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1633537" y="3517106"/>
                <a:ext cx="1050131" cy="135732"/>
              </a:xfrm>
              <a:prstGeom prst="rect">
                <a:avLst/>
              </a:prstGeom>
              <a:solidFill>
                <a:srgbClr val="99CCFF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1" name="Straight Connector 20"/>
            <p:cNvCxnSpPr>
              <a:stCxn id="20" idx="1"/>
              <a:endCxn id="20" idx="3"/>
            </p:cNvCxnSpPr>
            <p:nvPr/>
          </p:nvCxnSpPr>
          <p:spPr>
            <a:xfrm>
              <a:off x="2716813" y="2430065"/>
              <a:ext cx="1724217" cy="0"/>
            </a:xfrm>
            <a:prstGeom prst="line">
              <a:avLst/>
            </a:prstGeom>
            <a:ln w="222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Picture 3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1021" y="1237689"/>
            <a:ext cx="2917165" cy="4511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7893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RTT Technology Options Study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01738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b="1" u="sng" dirty="0" smtClean="0"/>
              <a:t>Objective:</a:t>
            </a:r>
          </a:p>
          <a:p>
            <a:pPr marL="0" indent="0">
              <a:buNone/>
            </a:pPr>
            <a:r>
              <a:rPr lang="en-US" dirty="0"/>
              <a:t>The theme of this activity is </a:t>
            </a:r>
            <a:r>
              <a:rPr lang="en-US" dirty="0" smtClean="0"/>
              <a:t>to: </a:t>
            </a:r>
          </a:p>
          <a:p>
            <a:r>
              <a:rPr lang="en-US" dirty="0" smtClean="0"/>
              <a:t>Assess </a:t>
            </a:r>
            <a:r>
              <a:rPr lang="en-US" dirty="0"/>
              <a:t>a variety of different </a:t>
            </a:r>
            <a:r>
              <a:rPr lang="en-US" dirty="0" err="1"/>
              <a:t>linac</a:t>
            </a:r>
            <a:r>
              <a:rPr lang="en-US" dirty="0"/>
              <a:t> and RF source configuration </a:t>
            </a:r>
            <a:r>
              <a:rPr lang="en-US" dirty="0" smtClean="0"/>
              <a:t>options: 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echnology </a:t>
            </a:r>
            <a:r>
              <a:rPr lang="en-US" dirty="0"/>
              <a:t>developments in frequency ranges outside of the conventional </a:t>
            </a:r>
            <a:r>
              <a:rPr lang="en-US" dirty="0" smtClean="0"/>
              <a:t>2.856 GHz provision</a:t>
            </a:r>
            <a:r>
              <a:rPr lang="en-US" dirty="0"/>
              <a:t>. </a:t>
            </a:r>
            <a:endParaRPr lang="en-US" dirty="0" smtClean="0"/>
          </a:p>
          <a:p>
            <a:pPr lvl="1"/>
            <a:r>
              <a:rPr lang="en-US" dirty="0"/>
              <a:t>Solid state, magnetron and klystron RF power delivery capabilities.</a:t>
            </a:r>
          </a:p>
          <a:p>
            <a:pPr lvl="1"/>
            <a:r>
              <a:rPr lang="en-US" dirty="0" smtClean="0"/>
              <a:t>Advances </a:t>
            </a:r>
            <a:r>
              <a:rPr lang="en-US" dirty="0"/>
              <a:t>in both Standing Wave and Travelling Wave </a:t>
            </a:r>
            <a:r>
              <a:rPr lang="en-US" dirty="0" err="1"/>
              <a:t>linac</a:t>
            </a:r>
            <a:r>
              <a:rPr lang="en-US" dirty="0"/>
              <a:t> </a:t>
            </a:r>
            <a:r>
              <a:rPr lang="en-US" dirty="0" smtClean="0"/>
              <a:t>performance. </a:t>
            </a:r>
          </a:p>
          <a:p>
            <a:r>
              <a:rPr lang="en-US" dirty="0" smtClean="0"/>
              <a:t>To define </a:t>
            </a:r>
            <a:r>
              <a:rPr lang="en-US" dirty="0"/>
              <a:t>a new </a:t>
            </a:r>
            <a:r>
              <a:rPr lang="en-US" dirty="0" smtClean="0"/>
              <a:t>RTT </a:t>
            </a:r>
            <a:r>
              <a:rPr lang="en-US" dirty="0"/>
              <a:t>system configuration which can not only outperform, but also </a:t>
            </a:r>
            <a:r>
              <a:rPr lang="en-US" dirty="0" smtClean="0"/>
              <a:t>offer </a:t>
            </a:r>
            <a:r>
              <a:rPr lang="en-US" dirty="0"/>
              <a:t>a simpler, more efficient and robust system integration platform which can be more appropriately applied for ODA country exploitation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Such an RT </a:t>
            </a:r>
            <a:r>
              <a:rPr lang="en-US" dirty="0"/>
              <a:t>treatment systems must be able to </a:t>
            </a:r>
            <a:r>
              <a:rPr lang="en-US" dirty="0" smtClean="0"/>
              <a:t>operate: </a:t>
            </a:r>
          </a:p>
          <a:p>
            <a:r>
              <a:rPr lang="en-US" dirty="0" smtClean="0"/>
              <a:t>in </a:t>
            </a:r>
            <a:r>
              <a:rPr lang="en-US" dirty="0"/>
              <a:t>less stable power delivery environments, with challenging temperature and humidity conditions, </a:t>
            </a:r>
          </a:p>
          <a:p>
            <a:r>
              <a:rPr lang="en-US" dirty="0" smtClean="0"/>
              <a:t>requiring </a:t>
            </a:r>
            <a:r>
              <a:rPr lang="en-US" dirty="0"/>
              <a:t>an operational capability which is able to cope with such demanding specifications.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488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Workpackages</a:t>
            </a:r>
            <a:r>
              <a:rPr lang="en-GB" dirty="0" smtClean="0"/>
              <a:t> and Deliverables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WP1: Determination of </a:t>
            </a:r>
            <a:r>
              <a:rPr lang="en-US" dirty="0" smtClean="0"/>
              <a:t>RTT </a:t>
            </a:r>
            <a:r>
              <a:rPr lang="en-US" dirty="0"/>
              <a:t>system implementation </a:t>
            </a:r>
            <a:r>
              <a:rPr lang="en-US" dirty="0" smtClean="0"/>
              <a:t>constraints:</a:t>
            </a:r>
            <a:endParaRPr lang="en-GB" dirty="0"/>
          </a:p>
          <a:p>
            <a:r>
              <a:rPr lang="en-US" dirty="0"/>
              <a:t>Deliverable: Implementation specification </a:t>
            </a:r>
            <a:r>
              <a:rPr lang="en-US" dirty="0" smtClean="0"/>
              <a:t>report (M1).</a:t>
            </a:r>
            <a:endParaRPr lang="en-GB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WP2</a:t>
            </a:r>
            <a:r>
              <a:rPr lang="en-US" dirty="0"/>
              <a:t>: Assessment of SW/TW </a:t>
            </a:r>
            <a:r>
              <a:rPr lang="en-US" dirty="0" err="1"/>
              <a:t>linac</a:t>
            </a:r>
            <a:r>
              <a:rPr lang="en-US" dirty="0"/>
              <a:t> performance capabilities appropriate 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for </a:t>
            </a:r>
            <a:r>
              <a:rPr lang="en-US" dirty="0"/>
              <a:t>RT treatment </a:t>
            </a:r>
            <a:r>
              <a:rPr lang="en-US" dirty="0" smtClean="0"/>
              <a:t>application:</a:t>
            </a:r>
            <a:endParaRPr lang="en-GB" dirty="0"/>
          </a:p>
          <a:p>
            <a:r>
              <a:rPr lang="en-US" dirty="0"/>
              <a:t>Deliverable: RT </a:t>
            </a:r>
            <a:r>
              <a:rPr lang="en-US" dirty="0" err="1"/>
              <a:t>linac</a:t>
            </a:r>
            <a:r>
              <a:rPr lang="en-US" dirty="0"/>
              <a:t> assessment study report (M2</a:t>
            </a:r>
            <a:r>
              <a:rPr lang="en-US" dirty="0" smtClean="0"/>
              <a:t>).</a:t>
            </a:r>
            <a:endParaRPr lang="en-GB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WP3</a:t>
            </a:r>
            <a:r>
              <a:rPr lang="en-US" dirty="0"/>
              <a:t>: Assessment of RF amplifier technologies appropriate for RT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treatment application:</a:t>
            </a:r>
            <a:endParaRPr lang="en-GB" dirty="0"/>
          </a:p>
          <a:p>
            <a:r>
              <a:rPr lang="en-US" dirty="0"/>
              <a:t>Deliverable: RF amplifier technology study report (M2</a:t>
            </a:r>
            <a:r>
              <a:rPr lang="en-US" dirty="0" smtClean="0"/>
              <a:t>).</a:t>
            </a:r>
            <a:endParaRPr lang="en-GB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WP4</a:t>
            </a:r>
            <a:r>
              <a:rPr lang="en-US" dirty="0"/>
              <a:t>: </a:t>
            </a:r>
            <a:r>
              <a:rPr lang="en-US" dirty="0" smtClean="0"/>
              <a:t>RTT </a:t>
            </a:r>
            <a:r>
              <a:rPr lang="en-US" dirty="0"/>
              <a:t>system integration </a:t>
            </a:r>
            <a:r>
              <a:rPr lang="en-US" dirty="0" smtClean="0"/>
              <a:t>assessment:</a:t>
            </a:r>
            <a:endParaRPr lang="en-GB" dirty="0"/>
          </a:p>
          <a:p>
            <a:r>
              <a:rPr lang="en-US" dirty="0"/>
              <a:t>Deliverable: </a:t>
            </a:r>
            <a:r>
              <a:rPr lang="en-US" dirty="0" err="1"/>
              <a:t>Linac</a:t>
            </a:r>
            <a:r>
              <a:rPr lang="en-US" dirty="0"/>
              <a:t> system configuration report which can define a more effective RT treatment platform, </a:t>
            </a:r>
            <a:r>
              <a:rPr lang="en-US" dirty="0" err="1"/>
              <a:t>utilising</a:t>
            </a:r>
            <a:r>
              <a:rPr lang="en-US" dirty="0"/>
              <a:t> more efficient, cost effective and robust </a:t>
            </a:r>
            <a:r>
              <a:rPr lang="en-US" dirty="0" err="1"/>
              <a:t>linac</a:t>
            </a:r>
            <a:r>
              <a:rPr lang="en-US" dirty="0"/>
              <a:t> and RF technologies (M3</a:t>
            </a:r>
            <a:r>
              <a:rPr lang="en-US" dirty="0" smtClean="0"/>
              <a:t>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422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Collaborating Partners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173251"/>
              </p:ext>
            </p:extLst>
          </p:nvPr>
        </p:nvGraphicFramePr>
        <p:xfrm>
          <a:off x="552886" y="1311808"/>
          <a:ext cx="7983002" cy="399288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852484"/>
                <a:gridCol w="3462500"/>
                <a:gridCol w="1668018"/>
              </a:tblGrid>
              <a:tr h="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orisande" pitchFamily="2" charset="0"/>
                        </a:rPr>
                        <a:t>PARTNER NAME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orisande" pitchFamily="2" charset="0"/>
                        </a:rPr>
                        <a:t>PARTNER INSTITUTE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Corisande" pitchFamily="2" charset="0"/>
                      </a:endParaRPr>
                    </a:p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  <a:latin typeface="Corisande" pitchFamily="2" charset="0"/>
                        </a:rPr>
                        <a:t>e.g. CERN, ICEC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Corisande" pitchFamily="2" charset="0"/>
                        </a:rPr>
                        <a:t>PROJECT ROLE 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Corisande" pitchFamily="2" charset="0"/>
                      </a:endParaRPr>
                    </a:p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000" dirty="0" err="1">
                          <a:solidFill>
                            <a:schemeClr val="tx1"/>
                          </a:solidFill>
                          <a:effectLst/>
                          <a:latin typeface="Corisande" pitchFamily="2" charset="0"/>
                        </a:rPr>
                        <a:t>e.g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  <a:latin typeface="Corisande" pitchFamily="2" charset="0"/>
                        </a:rPr>
                        <a:t> PI, Co-I, Consultant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Peter McIntosh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STFC, Daresbury Lab.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PI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Alan Wheelhouse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STFC, Daresbury Lab.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Co-I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Graeme Burt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CI, Lancaster University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Co-I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Corisande" pitchFamily="2" charset="0"/>
                        </a:rPr>
                        <a:t>Rob Apsimon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Corisande" pitchFamily="2" charset="0"/>
                        </a:rPr>
                        <a:t>Lancaster</a:t>
                      </a:r>
                      <a:r>
                        <a:rPr lang="en-GB" sz="1400" baseline="0" dirty="0" smtClean="0">
                          <a:effectLst/>
                          <a:latin typeface="Corisande" pitchFamily="2" charset="0"/>
                        </a:rPr>
                        <a:t> University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Researcher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Corisande" pitchFamily="2" charset="0"/>
                        </a:rPr>
                        <a:t>David Constable</a:t>
                      </a:r>
                      <a:endParaRPr lang="en-GB" sz="14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Corisande" pitchFamily="2" charset="0"/>
                        </a:rPr>
                        <a:t>Lancaster University </a:t>
                      </a:r>
                      <a:endParaRPr lang="en-GB" sz="14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Corisande" pitchFamily="2" charset="0"/>
                          <a:ea typeface="Cambria"/>
                          <a:cs typeface="Times New Roman"/>
                        </a:rPr>
                        <a:t>Researcher</a:t>
                      </a:r>
                      <a:endParaRPr lang="en-GB" sz="14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Ivan </a:t>
                      </a:r>
                      <a:r>
                        <a:rPr lang="en-GB" sz="1400" dirty="0" err="1">
                          <a:effectLst/>
                          <a:latin typeface="Corisande" pitchFamily="2" charset="0"/>
                        </a:rPr>
                        <a:t>Konoplev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JAI Oxford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Co-I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Paul Collier 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CERN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Collaborator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Walter Wuensch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CERN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Collaborator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Igor </a:t>
                      </a:r>
                      <a:r>
                        <a:rPr lang="en-GB" sz="1400" dirty="0" err="1">
                          <a:effectLst/>
                          <a:latin typeface="Corisande" pitchFamily="2" charset="0"/>
                        </a:rPr>
                        <a:t>Syratchev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CERN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Collaborator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orisande" pitchFamily="2" charset="0"/>
                        </a:rPr>
                        <a:t>Eric Montisinos</a:t>
                      </a:r>
                      <a:endParaRPr lang="en-GB" sz="160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CERN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Collaborator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Hubert  Foy  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African </a:t>
                      </a:r>
                      <a:r>
                        <a:rPr lang="en-GB" sz="1400" dirty="0" err="1">
                          <a:effectLst/>
                          <a:latin typeface="Corisande" pitchFamily="2" charset="0"/>
                        </a:rPr>
                        <a:t>Center</a:t>
                      </a: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 for Science and International Security, Ghana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Collaborator (ODA)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orisande" pitchFamily="2" charset="0"/>
                        </a:rPr>
                        <a:t>Surbhi Grover</a:t>
                      </a:r>
                      <a:endParaRPr lang="en-GB" sz="160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15240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orisande" pitchFamily="2" charset="0"/>
                        </a:rPr>
                        <a:t>Radiation Oncology, Hospital, Univ.  Pennsylvania, </a:t>
                      </a:r>
                      <a:endParaRPr lang="en-GB" sz="160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Collaborator (ODA)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Emmanuel  </a:t>
                      </a:r>
                      <a:r>
                        <a:rPr lang="en-GB" sz="1400" dirty="0" err="1">
                          <a:effectLst/>
                          <a:latin typeface="Corisande" pitchFamily="2" charset="0"/>
                        </a:rPr>
                        <a:t>Amankwaa-Frempong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  <a:latin typeface="Corisande" pitchFamily="2" charset="0"/>
                        </a:rPr>
                        <a:t>Dept</a:t>
                      </a: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 of Molecular Medicine, Univ. of Science and Technology, Kumasi, Ghana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orisande" pitchFamily="2" charset="0"/>
                        </a:rPr>
                        <a:t>Collaborator (ODA)</a:t>
                      </a:r>
                      <a:endParaRPr lang="en-GB" sz="1600" dirty="0">
                        <a:effectLst/>
                        <a:latin typeface="Corisande" pitchFamily="2" charset="0"/>
                        <a:ea typeface="Cambria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Corisande" pitchFamily="2" charset="0"/>
                        </a:rPr>
                        <a:t>David </a:t>
                      </a:r>
                      <a:r>
                        <a:rPr lang="en-GB" sz="1400" dirty="0" err="1" smtClean="0">
                          <a:effectLst/>
                          <a:latin typeface="Corisande" pitchFamily="2" charset="0"/>
                        </a:rPr>
                        <a:t>Jaffray</a:t>
                      </a:r>
                      <a:endParaRPr lang="en-GB" sz="1400" dirty="0">
                        <a:effectLst/>
                        <a:latin typeface="Corisande" pitchFamily="2" charset="0"/>
                        <a:ea typeface="Cambri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Corisande" pitchFamily="2" charset="0"/>
                        </a:rPr>
                        <a:t>ICEC</a:t>
                      </a:r>
                      <a:endParaRPr lang="en-GB" sz="1400" dirty="0">
                        <a:effectLst/>
                        <a:latin typeface="Corisande" pitchFamily="2" charset="0"/>
                        <a:ea typeface="Cambri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Corisande" pitchFamily="2" charset="0"/>
                        </a:rPr>
                        <a:t>Collaborator (ICEC)</a:t>
                      </a:r>
                      <a:endParaRPr lang="en-GB" sz="1400" dirty="0">
                        <a:effectLst/>
                        <a:latin typeface="Corisande" pitchFamily="2" charset="0"/>
                        <a:ea typeface="Cambria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940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 of Programme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1400" dirty="0" smtClean="0"/>
              <a:t>Assessment of suitable </a:t>
            </a:r>
            <a:r>
              <a:rPr lang="en-GB" sz="1400" b="1" dirty="0" err="1" smtClean="0">
                <a:solidFill>
                  <a:srgbClr val="FF0000"/>
                </a:solidFill>
              </a:rPr>
              <a:t>linac</a:t>
            </a:r>
            <a:r>
              <a:rPr lang="en-GB" sz="1400" b="1" dirty="0" smtClean="0">
                <a:solidFill>
                  <a:srgbClr val="FF0000"/>
                </a:solidFill>
              </a:rPr>
              <a:t> and RF amplifier configurations </a:t>
            </a:r>
            <a:r>
              <a:rPr lang="en-GB" sz="1400" dirty="0" smtClean="0"/>
              <a:t>will enable exploration of </a:t>
            </a:r>
            <a:r>
              <a:rPr lang="en-GB" sz="1400" b="1" dirty="0" smtClean="0">
                <a:solidFill>
                  <a:srgbClr val="FF0000"/>
                </a:solidFill>
              </a:rPr>
              <a:t>both low and high frequency technologies</a:t>
            </a:r>
            <a:r>
              <a:rPr lang="en-GB" sz="1400" dirty="0" smtClean="0"/>
              <a:t> which offer the ability to exploit modern, high operational performance devices which can provide a more </a:t>
            </a:r>
            <a:r>
              <a:rPr lang="en-GB" sz="1400" b="1" dirty="0" smtClean="0">
                <a:solidFill>
                  <a:srgbClr val="FF0000"/>
                </a:solidFill>
              </a:rPr>
              <a:t>modular approach </a:t>
            </a:r>
            <a:r>
              <a:rPr lang="en-GB" sz="1400" dirty="0" smtClean="0"/>
              <a:t>for RTT system integration. </a:t>
            </a:r>
          </a:p>
          <a:p>
            <a:pPr marL="0" indent="0">
              <a:buNone/>
            </a:pPr>
            <a:endParaRPr lang="en-GB" sz="400" dirty="0" smtClean="0"/>
          </a:p>
          <a:p>
            <a:pPr marL="0" indent="0">
              <a:buNone/>
            </a:pPr>
            <a:r>
              <a:rPr lang="en-GB" sz="1400" dirty="0" smtClean="0"/>
              <a:t>Low Frequency:</a:t>
            </a:r>
          </a:p>
          <a:p>
            <a:r>
              <a:rPr lang="en-GB" sz="1400" dirty="0" smtClean="0"/>
              <a:t>Taking advantage of high power, solid-state amplifier solutions at frequencies below 1GHz are of particular interest, whereby such implementation can </a:t>
            </a:r>
            <a:r>
              <a:rPr lang="en-GB" sz="1400" b="1" dirty="0" smtClean="0">
                <a:solidFill>
                  <a:srgbClr val="FF0000"/>
                </a:solidFill>
              </a:rPr>
              <a:t>significantly simplify the RTT system integration complexity </a:t>
            </a:r>
            <a:r>
              <a:rPr lang="en-GB" sz="1400" dirty="0" smtClean="0"/>
              <a:t>through </a:t>
            </a:r>
            <a:r>
              <a:rPr lang="en-GB" sz="1400" b="1" dirty="0" smtClean="0">
                <a:solidFill>
                  <a:srgbClr val="FF0000"/>
                </a:solidFill>
              </a:rPr>
              <a:t>removal of all high-voltage power supply systems</a:t>
            </a:r>
            <a:r>
              <a:rPr lang="en-GB" sz="1400" dirty="0" smtClean="0"/>
              <a:t>. </a:t>
            </a:r>
          </a:p>
          <a:p>
            <a:pPr marL="0" indent="0">
              <a:buNone/>
            </a:pPr>
            <a:endParaRPr lang="en-GB" sz="400" dirty="0" smtClean="0"/>
          </a:p>
          <a:p>
            <a:pPr marL="0" indent="0">
              <a:buNone/>
            </a:pPr>
            <a:r>
              <a:rPr lang="en-GB" sz="1400" dirty="0" smtClean="0"/>
              <a:t>High Frequency:</a:t>
            </a:r>
            <a:endParaRPr lang="en-GB" sz="1400" dirty="0"/>
          </a:p>
          <a:p>
            <a:r>
              <a:rPr lang="en-GB" sz="1400" dirty="0" smtClean="0"/>
              <a:t>At higher frequencies above S-band, advanced </a:t>
            </a:r>
            <a:r>
              <a:rPr lang="en-GB" sz="1400" dirty="0" err="1" smtClean="0"/>
              <a:t>linac</a:t>
            </a:r>
            <a:r>
              <a:rPr lang="en-GB" sz="1400" dirty="0" smtClean="0"/>
              <a:t> technologies also offer the advantage of </a:t>
            </a:r>
            <a:r>
              <a:rPr lang="en-GB" sz="1400" b="1" dirty="0" smtClean="0">
                <a:solidFill>
                  <a:srgbClr val="FF0000"/>
                </a:solidFill>
              </a:rPr>
              <a:t>very high accelerating gradients</a:t>
            </a:r>
            <a:r>
              <a:rPr lang="en-GB" sz="1400" dirty="0" smtClean="0"/>
              <a:t> (approaching 50MV/m) which can </a:t>
            </a:r>
            <a:r>
              <a:rPr lang="en-GB" sz="1400" b="1" dirty="0" smtClean="0">
                <a:solidFill>
                  <a:srgbClr val="FF0000"/>
                </a:solidFill>
              </a:rPr>
              <a:t>significantly reduce the physical footprint </a:t>
            </a:r>
            <a:r>
              <a:rPr lang="en-GB" sz="1400" dirty="0" smtClean="0"/>
              <a:t>of the </a:t>
            </a:r>
            <a:r>
              <a:rPr lang="en-GB" sz="1400" dirty="0" err="1" smtClean="0"/>
              <a:t>linac</a:t>
            </a:r>
            <a:r>
              <a:rPr lang="en-GB" sz="1400" dirty="0" smtClean="0"/>
              <a:t> structure within the RT treatment platform. </a:t>
            </a:r>
          </a:p>
          <a:p>
            <a:r>
              <a:rPr lang="en-GB" sz="1400" dirty="0" smtClean="0"/>
              <a:t>In addition at such high frequencies, the development of </a:t>
            </a:r>
            <a:r>
              <a:rPr lang="en-GB" sz="1400" b="1" dirty="0" smtClean="0">
                <a:solidFill>
                  <a:srgbClr val="FF0000"/>
                </a:solidFill>
              </a:rPr>
              <a:t>multi-beam klystron technologies </a:t>
            </a:r>
            <a:r>
              <a:rPr lang="en-GB" sz="1400" dirty="0" smtClean="0"/>
              <a:t>has advanced considerably, offering </a:t>
            </a:r>
            <a:r>
              <a:rPr lang="en-GB" sz="1400" b="1" dirty="0" smtClean="0">
                <a:solidFill>
                  <a:srgbClr val="FF0000"/>
                </a:solidFill>
              </a:rPr>
              <a:t>high efficiencies and reduced HVPS complexity and associated costs</a:t>
            </a:r>
            <a:r>
              <a:rPr lang="en-GB" sz="1400" dirty="0" smtClean="0"/>
              <a:t>. </a:t>
            </a:r>
          </a:p>
          <a:p>
            <a:pPr marL="0" indent="0">
              <a:buNone/>
            </a:pPr>
            <a:endParaRPr lang="en-GB" sz="400" dirty="0" smtClean="0"/>
          </a:p>
          <a:p>
            <a:pPr marL="0" indent="0">
              <a:buNone/>
            </a:pPr>
            <a:r>
              <a:rPr lang="en-GB" sz="1400" dirty="0" smtClean="0"/>
              <a:t>Configurations:</a:t>
            </a:r>
          </a:p>
          <a:p>
            <a:r>
              <a:rPr lang="en-GB" sz="1400" dirty="0" smtClean="0"/>
              <a:t>In terms of the modularity which can then be employed, an assessment of configuration options will fundamentally explore the necessity for having the </a:t>
            </a:r>
            <a:r>
              <a:rPr lang="en-GB" sz="1400" dirty="0" err="1" smtClean="0"/>
              <a:t>linac</a:t>
            </a:r>
            <a:r>
              <a:rPr lang="en-GB" sz="1400" dirty="0" smtClean="0"/>
              <a:t> embedded within the rotating gantry and whether there are more effective approaches in </a:t>
            </a:r>
            <a:r>
              <a:rPr lang="en-GB" sz="1400" b="1" dirty="0" smtClean="0">
                <a:solidFill>
                  <a:srgbClr val="FF0000"/>
                </a:solidFill>
              </a:rPr>
              <a:t>detaching not only the RF amplifier system, but also the </a:t>
            </a:r>
            <a:r>
              <a:rPr lang="en-GB" sz="1400" b="1" dirty="0" err="1" smtClean="0">
                <a:solidFill>
                  <a:srgbClr val="FF0000"/>
                </a:solidFill>
              </a:rPr>
              <a:t>linac</a:t>
            </a:r>
            <a:r>
              <a:rPr lang="en-GB" sz="1400" b="1" dirty="0" smtClean="0">
                <a:solidFill>
                  <a:srgbClr val="FF0000"/>
                </a:solidFill>
              </a:rPr>
              <a:t> structure itself</a:t>
            </a:r>
            <a:r>
              <a:rPr lang="en-GB" sz="1400" dirty="0" smtClean="0"/>
              <a:t>. </a:t>
            </a:r>
          </a:p>
          <a:p>
            <a:pPr marL="0" indent="0">
              <a:buNone/>
            </a:pPr>
            <a:endParaRPr lang="en-GB" sz="400" dirty="0" smtClean="0"/>
          </a:p>
          <a:p>
            <a:pPr marL="0" indent="0">
              <a:buNone/>
            </a:pPr>
            <a:r>
              <a:rPr lang="en-GB" sz="1400" b="1" dirty="0" smtClean="0"/>
              <a:t>Technology Limitations:</a:t>
            </a:r>
          </a:p>
          <a:p>
            <a:r>
              <a:rPr lang="en-GB" sz="1400" dirty="0" smtClean="0"/>
              <a:t>The intricacies of then providing robust RF and/or electron beam delivery through rotating RF and beam delivery interfaces has been a fundamental inhibitor for limited commercial system solutions which have adopted this approach in the past and so </a:t>
            </a:r>
            <a:r>
              <a:rPr lang="en-GB" sz="1400" b="1" dirty="0" smtClean="0">
                <a:solidFill>
                  <a:srgbClr val="FF0000"/>
                </a:solidFill>
              </a:rPr>
              <a:t>reassessing current technology viability </a:t>
            </a:r>
            <a:r>
              <a:rPr lang="en-GB" sz="1400" dirty="0" smtClean="0"/>
              <a:t>will be of particular significance.</a:t>
            </a:r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486470" y="6044684"/>
            <a:ext cx="840035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Lots of discussion in these areas at the last CERN-ICEC-STFC Meeting in October 2017! 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628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ODA Country Perspectives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90575"/>
            <a:ext cx="8229600" cy="5249037"/>
          </a:xfrm>
        </p:spPr>
        <p:txBody>
          <a:bodyPr>
            <a:normAutofit fontScale="85000" lnSpcReduction="10000"/>
          </a:bodyPr>
          <a:lstStyle/>
          <a:p>
            <a:r>
              <a:rPr lang="en-GB" sz="2600" dirty="0" smtClean="0"/>
              <a:t>Stability</a:t>
            </a:r>
          </a:p>
          <a:p>
            <a:pPr lvl="1">
              <a:spcBef>
                <a:spcPts val="0"/>
              </a:spcBef>
            </a:pPr>
            <a:r>
              <a:rPr lang="en-GB" sz="1600" dirty="0" smtClean="0"/>
              <a:t>ODA country energy challenges are major factor – how can system be made more resilient to power fluctuations:	</a:t>
            </a:r>
          </a:p>
          <a:p>
            <a:pPr lvl="2">
              <a:spcBef>
                <a:spcPts val="0"/>
              </a:spcBef>
            </a:pPr>
            <a:r>
              <a:rPr lang="en-GB" sz="1400" dirty="0" smtClean="0"/>
              <a:t>Solar, wind, diesel, batteries, energy storage, gyroscopic supplies …. Improve reliability and quality.</a:t>
            </a:r>
          </a:p>
          <a:p>
            <a:pPr lvl="1">
              <a:spcBef>
                <a:spcPts val="0"/>
              </a:spcBef>
            </a:pPr>
            <a:r>
              <a:rPr lang="en-GB" sz="1600" dirty="0" smtClean="0"/>
              <a:t>Humidity also significant challenge – RTT packaging should be able to cope with large variations:</a:t>
            </a:r>
          </a:p>
          <a:p>
            <a:pPr lvl="2">
              <a:spcBef>
                <a:spcPts val="0"/>
              </a:spcBef>
            </a:pPr>
            <a:r>
              <a:rPr lang="en-GB" sz="1400" dirty="0" smtClean="0"/>
              <a:t>Noted that Halcyon system environmental spec is: 16-27C (ambient) and 15-80% humidity</a:t>
            </a:r>
          </a:p>
          <a:p>
            <a:pPr lvl="2">
              <a:spcBef>
                <a:spcPts val="0"/>
              </a:spcBef>
            </a:pPr>
            <a:r>
              <a:rPr lang="en-GB" sz="1400" dirty="0" smtClean="0"/>
              <a:t>RTT facility operating temperature is however typically much higher at ~42C</a:t>
            </a:r>
          </a:p>
          <a:p>
            <a:pPr lvl="1">
              <a:spcBef>
                <a:spcPts val="0"/>
              </a:spcBef>
            </a:pPr>
            <a:r>
              <a:rPr lang="en-GB" sz="1600" dirty="0" smtClean="0"/>
              <a:t>Dust – RTT facility must also operate in such environments reliably:</a:t>
            </a:r>
          </a:p>
          <a:p>
            <a:pPr lvl="2">
              <a:spcBef>
                <a:spcPts val="0"/>
              </a:spcBef>
            </a:pPr>
            <a:r>
              <a:rPr lang="en-GB" sz="1400" dirty="0" smtClean="0"/>
              <a:t>Sealing of rotating components or even removing, AC management, air filtration systems </a:t>
            </a:r>
            <a:r>
              <a:rPr lang="en-GB" sz="1400" dirty="0" err="1" smtClean="0"/>
              <a:t>etc</a:t>
            </a:r>
            <a:endParaRPr lang="en-GB" sz="1400" dirty="0" smtClean="0"/>
          </a:p>
          <a:p>
            <a:pPr lvl="1">
              <a:spcBef>
                <a:spcPts val="0"/>
              </a:spcBef>
            </a:pPr>
            <a:r>
              <a:rPr lang="en-GB" sz="1600" dirty="0" smtClean="0"/>
              <a:t>Need to package RTT system to be compliant with ODA country constraints – to be defined</a:t>
            </a:r>
            <a:endParaRPr lang="en-GB" sz="1200" dirty="0" smtClean="0"/>
          </a:p>
          <a:p>
            <a:pPr>
              <a:spcBef>
                <a:spcPts val="0"/>
              </a:spcBef>
            </a:pPr>
            <a:r>
              <a:rPr lang="en-GB" sz="2600" dirty="0" smtClean="0"/>
              <a:t>Quality Control</a:t>
            </a:r>
          </a:p>
          <a:p>
            <a:pPr lvl="1"/>
            <a:r>
              <a:rPr lang="en-GB" sz="1600" dirty="0" smtClean="0"/>
              <a:t>What automation can be incorporated, some dictated by regulatory requirements.</a:t>
            </a:r>
            <a:endParaRPr lang="en-GB" sz="1200" dirty="0" smtClean="0"/>
          </a:p>
          <a:p>
            <a:r>
              <a:rPr lang="en-GB" sz="2600" dirty="0" smtClean="0"/>
              <a:t>Operation</a:t>
            </a:r>
          </a:p>
          <a:p>
            <a:pPr lvl="1"/>
            <a:r>
              <a:rPr lang="en-GB" sz="1600" dirty="0" smtClean="0"/>
              <a:t>Priority to have modular systems, easy maintenance, rapid recovery times, better upgradability and functionality.</a:t>
            </a:r>
          </a:p>
          <a:p>
            <a:pPr lvl="1"/>
            <a:r>
              <a:rPr lang="en-GB" sz="1600" dirty="0" smtClean="0"/>
              <a:t>Operational costs are very important: </a:t>
            </a:r>
          </a:p>
          <a:p>
            <a:pPr lvl="2"/>
            <a:r>
              <a:rPr lang="en-GB" sz="1300" dirty="0"/>
              <a:t>S</a:t>
            </a:r>
            <a:r>
              <a:rPr lang="en-GB" sz="1300" dirty="0" smtClean="0"/>
              <a:t>ystem reduction, simplification, improved efficiency, standardised components.</a:t>
            </a:r>
          </a:p>
          <a:p>
            <a:pPr lvl="1"/>
            <a:r>
              <a:rPr lang="en-GB" sz="1600" dirty="0" smtClean="0"/>
              <a:t>Patient driven RTT aesthetics very important:</a:t>
            </a:r>
          </a:p>
          <a:p>
            <a:pPr lvl="2"/>
            <a:r>
              <a:rPr lang="en-GB" sz="1300" dirty="0" smtClean="0"/>
              <a:t>What ODA country factors should be taken into account?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How can key components be removed </a:t>
            </a:r>
          </a:p>
          <a:p>
            <a:pPr marL="742950" lvl="2" indent="-342900"/>
            <a:r>
              <a:rPr lang="en-GB" sz="1600" dirty="0"/>
              <a:t>C</a:t>
            </a:r>
            <a:r>
              <a:rPr lang="en-GB" sz="1600" dirty="0" smtClean="0"/>
              <a:t>irculator, magnets, vacuum pumping – how can system be made more robust (combining components)!</a:t>
            </a:r>
          </a:p>
          <a:p>
            <a:endParaRPr lang="en-GB" sz="2000" dirty="0" smtClean="0"/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861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Africa RTT Consultation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600" dirty="0" smtClean="0"/>
              <a:t>Hubert Foy (</a:t>
            </a:r>
            <a:r>
              <a:rPr lang="en-GB" sz="2600" dirty="0" smtClean="0">
                <a:effectLst/>
              </a:rPr>
              <a:t>African </a:t>
            </a:r>
            <a:r>
              <a:rPr lang="en-GB" sz="2600" dirty="0" err="1" smtClean="0">
                <a:effectLst/>
              </a:rPr>
              <a:t>Center</a:t>
            </a:r>
            <a:r>
              <a:rPr lang="en-GB" sz="2600" dirty="0" smtClean="0">
                <a:effectLst/>
              </a:rPr>
              <a:t> for Science and International Security, Ghana) offered to perform a </a:t>
            </a:r>
            <a:r>
              <a:rPr lang="en-GB" sz="2600" dirty="0" smtClean="0"/>
              <a:t>selected consultation with a  </a:t>
            </a:r>
            <a:r>
              <a:rPr lang="en-GB" sz="2600" dirty="0"/>
              <a:t>core group of current </a:t>
            </a:r>
            <a:r>
              <a:rPr lang="en-GB" sz="2600" dirty="0" err="1"/>
              <a:t>linac</a:t>
            </a:r>
            <a:r>
              <a:rPr lang="en-GB" sz="2600" dirty="0"/>
              <a:t> operators </a:t>
            </a:r>
            <a:r>
              <a:rPr lang="en-GB" sz="2600" dirty="0" smtClean="0"/>
              <a:t>in 6-8 </a:t>
            </a:r>
            <a:r>
              <a:rPr lang="en-GB" sz="2600" dirty="0"/>
              <a:t>key countries in </a:t>
            </a:r>
            <a:r>
              <a:rPr lang="en-GB" sz="2600" dirty="0" smtClean="0"/>
              <a:t>Africa.</a:t>
            </a:r>
          </a:p>
          <a:p>
            <a:r>
              <a:rPr lang="en-GB" sz="2600" dirty="0" smtClean="0"/>
              <a:t>To provide an opportunity </a:t>
            </a:r>
            <a:r>
              <a:rPr lang="en-GB" sz="2600" dirty="0"/>
              <a:t>to learn from a diverse </a:t>
            </a:r>
            <a:r>
              <a:rPr lang="en-GB" sz="2600" dirty="0" smtClean="0"/>
              <a:t>audience, some </a:t>
            </a:r>
            <a:r>
              <a:rPr lang="en-GB" sz="2600" dirty="0"/>
              <a:t>of the design needs associated with current </a:t>
            </a:r>
            <a:r>
              <a:rPr lang="en-GB" sz="2600" dirty="0" smtClean="0"/>
              <a:t>RTT </a:t>
            </a:r>
            <a:r>
              <a:rPr lang="en-GB" sz="2600" dirty="0" err="1" smtClean="0"/>
              <a:t>linac</a:t>
            </a:r>
            <a:r>
              <a:rPr lang="en-GB" sz="2600" dirty="0" smtClean="0"/>
              <a:t> technology operation </a:t>
            </a:r>
            <a:r>
              <a:rPr lang="en-GB" sz="2600" dirty="0"/>
              <a:t>in </a:t>
            </a:r>
            <a:r>
              <a:rPr lang="en-GB" sz="2600" dirty="0" smtClean="0"/>
              <a:t>the continent.</a:t>
            </a:r>
            <a:endParaRPr lang="en-GB" sz="2600" dirty="0" smtClean="0">
              <a:effectLst/>
              <a:latin typeface="Cambria"/>
              <a:ea typeface="Cambria"/>
              <a:cs typeface="Times New Roman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597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885004" y="4796658"/>
            <a:ext cx="1564083" cy="1426144"/>
            <a:chOff x="6885004" y="4796658"/>
            <a:chExt cx="1564083" cy="1426144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7671102" y="4796658"/>
              <a:ext cx="0" cy="111836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6885004" y="5915025"/>
              <a:ext cx="15640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rgbClr val="FF0000"/>
                  </a:solidFill>
                </a:rPr>
                <a:t>Today’s Meeting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>
            <a:noAutofit/>
          </a:bodyPr>
          <a:lstStyle/>
          <a:p>
            <a:r>
              <a:rPr lang="en-GB" sz="3200" dirty="0" smtClean="0"/>
              <a:t>RTT Options Study Project Planning</a:t>
            </a:r>
            <a:endParaRPr lang="en-GB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423887"/>
              </p:ext>
            </p:extLst>
          </p:nvPr>
        </p:nvGraphicFramePr>
        <p:xfrm>
          <a:off x="470976" y="989424"/>
          <a:ext cx="8148768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4305"/>
                <a:gridCol w="488255"/>
                <a:gridCol w="487680"/>
                <a:gridCol w="499872"/>
                <a:gridCol w="487680"/>
                <a:gridCol w="499872"/>
                <a:gridCol w="451104"/>
              </a:tblGrid>
              <a:tr h="370840">
                <a:tc>
                  <a:txBody>
                    <a:bodyPr/>
                    <a:lstStyle/>
                    <a:p>
                      <a:endParaRPr lang="en-GB" sz="1600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n>
                            <a:solidFill>
                              <a:schemeClr val="bg1"/>
                            </a:solidFill>
                          </a:ln>
                        </a:rPr>
                        <a:t>M1</a:t>
                      </a:r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n>
                            <a:solidFill>
                              <a:schemeClr val="bg1"/>
                            </a:solidFill>
                          </a:ln>
                        </a:rPr>
                        <a:t>M2</a:t>
                      </a:r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n>
                            <a:solidFill>
                              <a:schemeClr val="bg1"/>
                            </a:solidFill>
                          </a:ln>
                        </a:rPr>
                        <a:t>M3</a:t>
                      </a:r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n>
                            <a:noFill/>
                          </a:ln>
                        </a:rPr>
                        <a:t>Assessment of RTT system constraints</a:t>
                      </a:r>
                      <a:endParaRPr lang="en-GB" sz="1600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n>
                            <a:noFill/>
                          </a:ln>
                        </a:rPr>
                        <a:t>ODA</a:t>
                      </a:r>
                      <a:r>
                        <a:rPr lang="en-GB" sz="1600" baseline="0" dirty="0" smtClean="0">
                          <a:ln>
                            <a:noFill/>
                          </a:ln>
                        </a:rPr>
                        <a:t> consultation</a:t>
                      </a:r>
                      <a:endParaRPr lang="en-GB" sz="1600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n>
                            <a:noFill/>
                          </a:ln>
                        </a:rPr>
                        <a:t>Implementation</a:t>
                      </a:r>
                      <a:r>
                        <a:rPr lang="en-GB" sz="1600" baseline="0" dirty="0" smtClean="0">
                          <a:ln>
                            <a:noFill/>
                          </a:ln>
                        </a:rPr>
                        <a:t> specification report (D1)</a:t>
                      </a:r>
                      <a:endParaRPr lang="en-GB" sz="1600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n>
                            <a:noFill/>
                          </a:ln>
                        </a:rPr>
                        <a:t>Linac</a:t>
                      </a:r>
                      <a:r>
                        <a:rPr lang="en-GB" sz="1600" dirty="0" smtClean="0">
                          <a:ln>
                            <a:noFill/>
                          </a:ln>
                        </a:rPr>
                        <a:t> technology</a:t>
                      </a:r>
                      <a:r>
                        <a:rPr lang="en-GB" sz="1600" baseline="0" dirty="0" smtClean="0">
                          <a:ln>
                            <a:noFill/>
                          </a:ln>
                        </a:rPr>
                        <a:t> data collection</a:t>
                      </a:r>
                      <a:endParaRPr lang="en-GB" sz="1600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n>
                            <a:noFill/>
                          </a:ln>
                        </a:rPr>
                        <a:t>RTT </a:t>
                      </a:r>
                      <a:r>
                        <a:rPr lang="en-US" sz="1600" dirty="0" err="1" smtClean="0">
                          <a:ln>
                            <a:noFill/>
                          </a:ln>
                        </a:rPr>
                        <a:t>linac</a:t>
                      </a:r>
                      <a:r>
                        <a:rPr lang="en-US" sz="1600" dirty="0" smtClean="0">
                          <a:ln>
                            <a:noFill/>
                          </a:ln>
                        </a:rPr>
                        <a:t> assessment study report (D2)</a:t>
                      </a:r>
                      <a:endParaRPr lang="en-GB" sz="1600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n>
                            <a:noFill/>
                          </a:ln>
                        </a:rPr>
                        <a:t>RF power source data collection</a:t>
                      </a:r>
                      <a:endParaRPr lang="en-GB" sz="1600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n>
                            <a:noFill/>
                          </a:ln>
                        </a:rPr>
                        <a:t>RF power source technology study report (D3)</a:t>
                      </a:r>
                      <a:endParaRPr lang="en-GB" sz="1600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n>
                            <a:noFill/>
                          </a:ln>
                        </a:rPr>
                        <a:t>RTT system integration assessment</a:t>
                      </a:r>
                      <a:endParaRPr lang="en-GB" sz="1600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n>
                            <a:noFill/>
                          </a:ln>
                        </a:rPr>
                        <a:t>RTT system configuration report (D4)</a:t>
                      </a:r>
                      <a:endParaRPr lang="en-GB" sz="1600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8360" y="6230293"/>
            <a:ext cx="32447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Project Start: 18</a:t>
            </a:r>
            <a:r>
              <a:rPr lang="en-GB" sz="1600" b="1" baseline="30000" dirty="0" smtClean="0"/>
              <a:t>th</a:t>
            </a:r>
            <a:r>
              <a:rPr lang="en-GB" sz="1600" b="1" dirty="0" smtClean="0"/>
              <a:t> January 2018</a:t>
            </a:r>
          </a:p>
          <a:p>
            <a:r>
              <a:rPr lang="en-GB" sz="1600" b="1" dirty="0" smtClean="0"/>
              <a:t>Project End: 18</a:t>
            </a:r>
            <a:r>
              <a:rPr lang="en-GB" sz="1600" b="1" baseline="30000" dirty="0" smtClean="0"/>
              <a:t>th</a:t>
            </a:r>
            <a:r>
              <a:rPr lang="en-GB" sz="1600" b="1" dirty="0" smtClean="0"/>
              <a:t> April 2018</a:t>
            </a:r>
            <a:endParaRPr lang="en-GB" sz="1600" b="1" dirty="0"/>
          </a:p>
        </p:txBody>
      </p:sp>
      <p:grpSp>
        <p:nvGrpSpPr>
          <p:cNvPr id="6" name="Group 5"/>
          <p:cNvGrpSpPr/>
          <p:nvPr/>
        </p:nvGrpSpPr>
        <p:grpSpPr>
          <a:xfrm>
            <a:off x="5308789" y="4796658"/>
            <a:ext cx="816249" cy="925651"/>
            <a:chOff x="4623844" y="5805264"/>
            <a:chExt cx="816249" cy="925651"/>
          </a:xfrm>
        </p:grpSpPr>
        <p:sp>
          <p:nvSpPr>
            <p:cNvPr id="7" name="TextBox 6"/>
            <p:cNvSpPr txBox="1"/>
            <p:nvPr/>
          </p:nvSpPr>
          <p:spPr>
            <a:xfrm>
              <a:off x="4623844" y="6023029"/>
              <a:ext cx="81624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/>
                <a:t>Kick-off </a:t>
              </a:r>
            </a:p>
            <a:p>
              <a:pPr algn="ctr"/>
              <a:r>
                <a:rPr lang="en-GB" sz="1000" b="1" dirty="0" smtClean="0"/>
                <a:t>Meeting</a:t>
              </a:r>
            </a:p>
            <a:p>
              <a:pPr algn="ctr"/>
              <a:r>
                <a:rPr lang="en-GB" sz="1000" b="1" dirty="0" smtClean="0"/>
                <a:t>Daresbury</a:t>
              </a:r>
            </a:p>
            <a:p>
              <a:pPr algn="ctr"/>
              <a:r>
                <a:rPr lang="en-GB" sz="1000" b="1" dirty="0" smtClean="0"/>
                <a:t>18/1/2018</a:t>
              </a:r>
              <a:endParaRPr lang="en-GB" sz="1000" b="1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5004048" y="5805264"/>
              <a:ext cx="0" cy="21776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6889244" y="4796658"/>
            <a:ext cx="841898" cy="925651"/>
            <a:chOff x="4586963" y="5805264"/>
            <a:chExt cx="841898" cy="925651"/>
          </a:xfrm>
        </p:grpSpPr>
        <p:sp>
          <p:nvSpPr>
            <p:cNvPr id="10" name="TextBox 9"/>
            <p:cNvSpPr txBox="1"/>
            <p:nvPr/>
          </p:nvSpPr>
          <p:spPr>
            <a:xfrm>
              <a:off x="4586963" y="6023029"/>
              <a:ext cx="84189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/>
                <a:t>1</a:t>
              </a:r>
              <a:r>
                <a:rPr lang="en-GB" sz="1000" b="1" baseline="30000" dirty="0" smtClean="0"/>
                <a:t>st</a:t>
              </a:r>
              <a:r>
                <a:rPr lang="en-GB" sz="1000" b="1" dirty="0" smtClean="0"/>
                <a:t> Review </a:t>
              </a:r>
            </a:p>
            <a:p>
              <a:pPr algn="ctr"/>
              <a:r>
                <a:rPr lang="en-GB" sz="1000" b="1" dirty="0" smtClean="0"/>
                <a:t>Meeting</a:t>
              </a:r>
            </a:p>
            <a:p>
              <a:pPr algn="ctr"/>
              <a:r>
                <a:rPr lang="en-GB" sz="1000" b="1" dirty="0" smtClean="0"/>
                <a:t>CERN</a:t>
              </a:r>
            </a:p>
            <a:p>
              <a:pPr algn="ctr"/>
              <a:r>
                <a:rPr lang="en-GB" sz="1000" b="1" dirty="0" smtClean="0"/>
                <a:t>8/3/2018</a:t>
              </a:r>
              <a:endParaRPr lang="en-GB" sz="1000" b="1" dirty="0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5004048" y="5805264"/>
              <a:ext cx="0" cy="21776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8245457" y="4796658"/>
            <a:ext cx="718466" cy="771763"/>
            <a:chOff x="4660176" y="5805264"/>
            <a:chExt cx="718466" cy="771763"/>
          </a:xfrm>
        </p:grpSpPr>
        <p:sp>
          <p:nvSpPr>
            <p:cNvPr id="16" name="TextBox 15"/>
            <p:cNvSpPr txBox="1"/>
            <p:nvPr/>
          </p:nvSpPr>
          <p:spPr>
            <a:xfrm>
              <a:off x="4660176" y="6023029"/>
              <a:ext cx="718466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/>
                <a:t>Close-out </a:t>
              </a:r>
            </a:p>
            <a:p>
              <a:pPr algn="ctr"/>
              <a:r>
                <a:rPr lang="en-GB" sz="1000" b="1" dirty="0" smtClean="0"/>
                <a:t>Meeting</a:t>
              </a:r>
            </a:p>
            <a:p>
              <a:pPr algn="ctr"/>
              <a:r>
                <a:rPr lang="en-GB" sz="1000" b="1" dirty="0" smtClean="0"/>
                <a:t>TBD</a:t>
              </a:r>
              <a:endParaRPr lang="en-GB" sz="1000" b="1" dirty="0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5004048" y="5805264"/>
              <a:ext cx="0" cy="21776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5-Point Star 17"/>
          <p:cNvSpPr/>
          <p:nvPr/>
        </p:nvSpPr>
        <p:spPr>
          <a:xfrm>
            <a:off x="6567778" y="2165436"/>
            <a:ext cx="216024" cy="216024"/>
          </a:xfrm>
          <a:prstGeom prst="star5">
            <a:avLst/>
          </a:prstGeom>
          <a:solidFill>
            <a:srgbClr val="FF0000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5-Point Star 18"/>
          <p:cNvSpPr/>
          <p:nvPr/>
        </p:nvSpPr>
        <p:spPr>
          <a:xfrm>
            <a:off x="7542756" y="2910652"/>
            <a:ext cx="216024" cy="216024"/>
          </a:xfrm>
          <a:prstGeom prst="star5">
            <a:avLst/>
          </a:prstGeom>
          <a:solidFill>
            <a:srgbClr val="FF0000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5-Point Star 19"/>
          <p:cNvSpPr/>
          <p:nvPr/>
        </p:nvSpPr>
        <p:spPr>
          <a:xfrm>
            <a:off x="7563090" y="3675880"/>
            <a:ext cx="216024" cy="216024"/>
          </a:xfrm>
          <a:prstGeom prst="star5">
            <a:avLst/>
          </a:prstGeom>
          <a:solidFill>
            <a:srgbClr val="FF0000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5-Point Star 20"/>
          <p:cNvSpPr/>
          <p:nvPr/>
        </p:nvSpPr>
        <p:spPr>
          <a:xfrm>
            <a:off x="8503034" y="4395568"/>
            <a:ext cx="216024" cy="216024"/>
          </a:xfrm>
          <a:prstGeom prst="star5">
            <a:avLst/>
          </a:prstGeom>
          <a:solidFill>
            <a:srgbClr val="FF0000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486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STeC Large Top Banner">
  <a:themeElements>
    <a:clrScheme name="ASTeC Large Top Bann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STeC Large Top Banner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TeC Large Top Bann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Large Top Bann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Large Top Bann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Large Top Bann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Large Top Bann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Large Top Bann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Large Top Bann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Large Top Bann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Large Top Bann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Large Top Bann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Large Top Bann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Large Top Bann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STeC Small Top Banner">
  <a:themeElements>
    <a:clrScheme name="ASTeC Small Top Bann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STeC Small Top Banner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TeC Small Top Bann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Top Bann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Top Bann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Top Bann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Top Bann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Top Bann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Top Bann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Top Bann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Top Bann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Top Bann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Top Bann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Top Bann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ASTeC Small Bottom Banner">
  <a:themeElements>
    <a:clrScheme name="ASTeC Small Bottom Bann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STeC Small Bottom Banner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TeC Small Bottom Bann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Bottom Bann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Bottom Bann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Bottom Bann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Bottom Bann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Small Bottom Bann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Bottom Bann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Bottom Bann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Bottom Bann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Bottom Bann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Bottom Bann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Small Bottom Bann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ASTeC Large Bottom Banner">
  <a:themeElements>
    <a:clrScheme name="ASTeC Large Bottom Bann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STeC Large Bottom Banner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TeC Large Bottom Bann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Large Bottom Bann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Large Bottom Bann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Large Bottom Bann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Large Bottom Bann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TeC Large Bottom Bann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Large Bottom Bann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Large Bottom Bann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Large Bottom Bann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Large Bottom Bann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Large Bottom Bann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TeC Large Bottom Bann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8FF15D0A08244E9B0A8B73D2B45452" ma:contentTypeVersion="9" ma:contentTypeDescription="Create a new document." ma:contentTypeScope="" ma:versionID="795f733184ef6c24fe8f387b3675e473">
  <xsd:schema xmlns:xsd="http://www.w3.org/2001/XMLSchema" xmlns:xs="http://www.w3.org/2001/XMLSchema" xmlns:p="http://schemas.microsoft.com/office/2006/metadata/properties" xmlns:ns2="d42cb1d1-c14c-4cbc-89fc-122c3ac3befa" xmlns:ns3="7f93d1d4-b6c0-4687-a6e2-1572f4d181b3" targetNamespace="http://schemas.microsoft.com/office/2006/metadata/properties" ma:root="true" ma:fieldsID="b56da7a89c226c518185ff904ecb9fea" ns2:_="" ns3:_="">
    <xsd:import namespace="d42cb1d1-c14c-4cbc-89fc-122c3ac3befa"/>
    <xsd:import namespace="7f93d1d4-b6c0-4687-a6e2-1572f4d181b3"/>
    <xsd:element name="properties">
      <xsd:complexType>
        <xsd:sequence>
          <xsd:element name="documentManagement">
            <xsd:complexType>
              <xsd:all>
                <xsd:element ref="ns2:Presenter_x0020__x0028_christian_x0020_name_x0020_followed_x0020_by_x0020_surname_x0029_"/>
                <xsd:element ref="ns2:Presented_x0020_at_x003a_"/>
                <xsd:element ref="ns2:Date_x0020_Presented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2cb1d1-c14c-4cbc-89fc-122c3ac3befa" elementFormDefault="qualified">
    <xsd:import namespace="http://schemas.microsoft.com/office/2006/documentManagement/types"/>
    <xsd:import namespace="http://schemas.microsoft.com/office/infopath/2007/PartnerControls"/>
    <xsd:element name="Presenter_x0020__x0028_christian_x0020_name_x0020_followed_x0020_by_x0020_surname_x0029_" ma:index="2" ma:displayName="Presenter (eg John Smith)" ma:internalName="Presenter_x0020__x0028_christian_x0020_name_x0020_followed_x0020_by_x0020_surname_x0029_">
      <xsd:simpleType>
        <xsd:restriction base="dms:Text">
          <xsd:maxLength value="255"/>
        </xsd:restriction>
      </xsd:simpleType>
    </xsd:element>
    <xsd:element name="Presented_x0020_at_x003a_" ma:index="3" ma:displayName="Presented at:" ma:default="CI Seminar Series" ma:format="RadioButtons" ma:internalName="Presented_x0020_at_x003a_">
      <xsd:simpleType>
        <xsd:union memberTypes="dms:Text">
          <xsd:simpleType>
            <xsd:restriction base="dms:Choice">
              <xsd:enumeration value="CI Seminar Series"/>
            </xsd:restriction>
          </xsd:simpleType>
        </xsd:union>
      </xsd:simpleType>
    </xsd:element>
    <xsd:element name="Date_x0020_Presented" ma:index="4" nillable="true" ma:displayName="Date Presented" ma:format="DateOnly" ma:internalName="Date_x0020_Presented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93d1d4-b6c0-4687-a6e2-1572f4d181b3" elementFormDefault="qualified">
    <xsd:import namespace="http://schemas.microsoft.com/office/2006/documentManagement/types"/>
    <xsd:import namespace="http://schemas.microsoft.com/office/infopath/2007/PartnerControls"/>
    <xsd:element name="_dlc_DocId" ma:index="7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8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9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0" ma:displayName="Content Type"/>
        <xsd:element ref="dc:title" maxOccurs="1" ma:index="1" ma:displayName="Presentation 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esented_x0020_at_x003a_ xmlns="d42cb1d1-c14c-4cbc-89fc-122c3ac3befa">PERLE Meeting</Presented_x0020_at_x003a_>
    <Presenter_x0020__x0028_christian_x0020_name_x0020_followed_x0020_by_x0020_surname_x0029_ xmlns="d42cb1d1-c14c-4cbc-89fc-122c3ac3befa">Peter McIntosh</Presenter_x0020__x0028_christian_x0020_name_x0020_followed_x0020_by_x0020_surname_x0029_>
    <Date_x0020_Presented xmlns="d42cb1d1-c14c-4cbc-89fc-122c3ac3befa">2018-01-15T00:00:00+00:00</Date_x0020_Presented>
    <_dlc_DocId xmlns="7f93d1d4-b6c0-4687-a6e2-1572f4d181b3">ZUJDRRXMF7WW-131-91</_dlc_DocId>
    <_dlc_DocIdUrl xmlns="7f93d1d4-b6c0-4687-a6e2-1572f4d181b3">
      <Url>https://org.stfc.ac.uk/sites/astec/_layouts/15/DocIdRedir.aspx?ID=ZUJDRRXMF7WW-131-91</Url>
      <Description>ZUJDRRXMF7WW-131-91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E8D9B91-164F-4803-83E0-EE4B16ADB2F9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EA0F8AD7-8088-4ED6-9943-EF7823412F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2cb1d1-c14c-4cbc-89fc-122c3ac3befa"/>
    <ds:schemaRef ds:uri="7f93d1d4-b6c0-4687-a6e2-1572f4d181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A865236-9FBD-407A-B94A-63ED6AB23D34}">
  <ds:schemaRefs>
    <ds:schemaRef ds:uri="http://purl.org/dc/elements/1.1/"/>
    <ds:schemaRef ds:uri="7f93d1d4-b6c0-4687-a6e2-1572f4d181b3"/>
    <ds:schemaRef ds:uri="http://purl.org/dc/dcmitype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d42cb1d1-c14c-4cbc-89fc-122c3ac3befa"/>
  </ds:schemaRefs>
</ds:datastoreItem>
</file>

<file path=customXml/itemProps4.xml><?xml version="1.0" encoding="utf-8"?>
<ds:datastoreItem xmlns:ds="http://schemas.openxmlformats.org/officeDocument/2006/customXml" ds:itemID="{5B83EDC9-B125-4F6A-B794-32568565F38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STFCPPT-ASTEC</Template>
  <TotalTime>57244</TotalTime>
  <Words>936</Words>
  <Application>Microsoft Office PowerPoint</Application>
  <PresentationFormat>On-screen Show (4:3)</PresentationFormat>
  <Paragraphs>170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ASTeC Large Top Banner</vt:lpstr>
      <vt:lpstr>ASTeC Small Top Banner</vt:lpstr>
      <vt:lpstr>ASTeC Small Bottom Banner</vt:lpstr>
      <vt:lpstr>ASTeC Large Bottom Banner</vt:lpstr>
      <vt:lpstr>PowerPoint Presentation</vt:lpstr>
      <vt:lpstr>Conventional RTT Technology</vt:lpstr>
      <vt:lpstr>RTT Technology Options Study </vt:lpstr>
      <vt:lpstr>Workpackages and Deliverables</vt:lpstr>
      <vt:lpstr>Collaborating Partners</vt:lpstr>
      <vt:lpstr>Scope of Programme</vt:lpstr>
      <vt:lpstr>ODA Country Perspectives</vt:lpstr>
      <vt:lpstr>Africa RTT Consultation</vt:lpstr>
      <vt:lpstr>RTT Options Study Project Planning</vt:lpstr>
      <vt:lpstr>Session 2: Study of Accelerator Technology Options</vt:lpstr>
    </vt:vector>
  </TitlesOfParts>
  <Company>Daresbury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Daresbury Experience and Programme</dc:title>
  <dc:creator>Test</dc:creator>
  <cp:lastModifiedBy>Peter McIntosh</cp:lastModifiedBy>
  <cp:revision>685</cp:revision>
  <dcterms:created xsi:type="dcterms:W3CDTF">2007-11-07T11:22:35Z</dcterms:created>
  <dcterms:modified xsi:type="dcterms:W3CDTF">2018-03-22T07:42:31Z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0x010100B78FF15D0A08244E9B0A8B73D2B45452</vt:lpwstr>
  </property>
  <property fmtid="{D5CDD505-2E9C-101B-9397-08002B2CF9AE}" pid="3" name="_dlc_DocIdItemGuid">
    <vt:lpwstr>7a026e9f-77e5-45f7-b006-1a1487d60db8</vt:lpwstr>
  </property>
</Properties>
</file>