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9" r:id="rId3"/>
  </p:sldMasterIdLst>
  <p:notesMasterIdLst>
    <p:notesMasterId r:id="rId24"/>
  </p:notesMasterIdLst>
  <p:handoutMasterIdLst>
    <p:handoutMasterId r:id="rId25"/>
  </p:handoutMasterIdLst>
  <p:sldIdLst>
    <p:sldId id="259" r:id="rId4"/>
    <p:sldId id="284" r:id="rId5"/>
    <p:sldId id="306" r:id="rId6"/>
    <p:sldId id="293" r:id="rId7"/>
    <p:sldId id="294" r:id="rId8"/>
    <p:sldId id="285" r:id="rId9"/>
    <p:sldId id="317" r:id="rId10"/>
    <p:sldId id="295" r:id="rId11"/>
    <p:sldId id="288" r:id="rId12"/>
    <p:sldId id="318" r:id="rId13"/>
    <p:sldId id="289" r:id="rId14"/>
    <p:sldId id="314" r:id="rId15"/>
    <p:sldId id="308" r:id="rId16"/>
    <p:sldId id="309" r:id="rId17"/>
    <p:sldId id="310" r:id="rId18"/>
    <p:sldId id="312" r:id="rId19"/>
    <p:sldId id="305" r:id="rId20"/>
    <p:sldId id="313" r:id="rId21"/>
    <p:sldId id="316" r:id="rId22"/>
    <p:sldId id="307" r:id="rId2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121B"/>
    <a:srgbClr val="666666"/>
    <a:srgbClr val="D52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51" autoAdjust="0"/>
    <p:restoredTop sz="96948" autoAdjust="0"/>
  </p:normalViewPr>
  <p:slideViewPr>
    <p:cSldViewPr>
      <p:cViewPr varScale="1">
        <p:scale>
          <a:sx n="110" d="100"/>
          <a:sy n="110" d="100"/>
        </p:scale>
        <p:origin x="1242" y="108"/>
      </p:cViewPr>
      <p:guideLst>
        <p:guide orient="horz" pos="216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E15E6-0E99-4153-8F61-F22135B68896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38836-6B66-4222-9427-B8BCDD75D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439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CDB6F-9360-4AC5-A1A4-B746F8B27D7E}" type="datetimeFigureOut">
              <a:rPr lang="en-GB" smtClean="0"/>
              <a:pPr/>
              <a:t>22/03/2018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8AF62-0413-459D-A055-9BD345497D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16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1200" kern="1200" dirty="0">
              <a:solidFill>
                <a:srgbClr val="731F43"/>
              </a:solidFill>
              <a:latin typeface="Lucida Grande" pitchFamily="80" charset="0"/>
              <a:ea typeface="ＭＳ Ｐゴシック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440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234022" y="36602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63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672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477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713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234022" y="36602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656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988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821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6675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C5FE24C-38D4-4870-9101-EB9E441BC23C}" type="datetimeFigureOut">
              <a:rPr lang="en-GB" smtClean="0">
                <a:solidFill>
                  <a:prstClr val="black"/>
                </a:solidFill>
              </a:rPr>
              <a:pPr/>
              <a:t>22/03/2018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19A1344-C9B1-4166-9A12-84679BD6898B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01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00100"/>
            <a:ext cx="7772400" cy="762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xfrm>
            <a:off x="712788" y="63134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51188" y="63134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80188" y="63134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B9A8C68-95CD-4C00-B708-FA4F876567AE}" type="slidenum">
              <a:rPr lang="ru-RU" altLang="en-US">
                <a:solidFill>
                  <a:prstClr val="black"/>
                </a:solidFill>
              </a:rPr>
              <a:pPr/>
              <a:t>‹#›</a:t>
            </a:fld>
            <a:endParaRPr lang="ru-RU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5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D1D150-533D-495C-8423-E2363DD0C794}" type="datetimeFigureOut">
              <a:rPr lang="en-US" smtClean="0">
                <a:solidFill>
                  <a:prstClr val="black"/>
                </a:solidFill>
              </a:rPr>
              <a:pPr/>
              <a:t>3/22/2018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1934ABB-53FC-49BA-8E90-BC9452CADFE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46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234022" y="36602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5400847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5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101"/>
            <a:ext cx="9143998" cy="686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2" y="3879"/>
            <a:ext cx="9132955" cy="68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71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2" y="3879"/>
            <a:ext cx="9132955" cy="68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30"/>
          <p:cNvGrpSpPr>
            <a:grpSpLocks noChangeAspect="1"/>
          </p:cNvGrpSpPr>
          <p:nvPr userDrawn="1"/>
        </p:nvGrpSpPr>
        <p:grpSpPr bwMode="auto">
          <a:xfrm>
            <a:off x="7164288" y="836712"/>
            <a:ext cx="1270313" cy="768119"/>
            <a:chOff x="4363" y="3017"/>
            <a:chExt cx="1043" cy="669"/>
          </a:xfrm>
        </p:grpSpPr>
        <p:pic>
          <p:nvPicPr>
            <p:cNvPr id="4" name="Picture 16" descr="Cilogotransparent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363" y="3017"/>
              <a:ext cx="752" cy="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8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372" y="3529"/>
              <a:ext cx="1034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9306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208912" cy="1010543"/>
          </a:xfrm>
        </p:spPr>
        <p:txBody>
          <a:bodyPr/>
          <a:lstStyle/>
          <a:p>
            <a:r>
              <a:rPr lang="en-GB" dirty="0"/>
              <a:t>Preliminary Technology Option Data Capture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800" dirty="0"/>
              <a:t>D.A. Constable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1D6C7-3D83-49C3-98B9-F6B6648842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Klystrons and Magnetrons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891C0C-C2A6-401E-B141-8DDF4D37902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89" y="1844675"/>
            <a:ext cx="2788363" cy="4752975"/>
          </a:xfrm>
        </p:spPr>
        <p:txBody>
          <a:bodyPr/>
          <a:lstStyle/>
          <a:p>
            <a:r>
              <a:rPr lang="en-GB" sz="1800" dirty="0"/>
              <a:t>If we exclude using multiple sources combined and remove highly over-specified sources (50 MW klystrons) we get the following</a:t>
            </a:r>
          </a:p>
          <a:p>
            <a:r>
              <a:rPr lang="en-GB" sz="1800" dirty="0"/>
              <a:t>Magnetrons are far lighter but need a 15 kg magnet as well so in reality they have similar weight</a:t>
            </a:r>
          </a:p>
          <a:p>
            <a:r>
              <a:rPr lang="en-GB" sz="1800" dirty="0"/>
              <a:t>3 GHz is far smaller and lighter but doubling the weight isn’t likely an issue</a:t>
            </a:r>
            <a:r>
              <a:rPr lang="en-GB" sz="160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3D9F01-2743-43A1-A79B-B4A2BFD9B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8743" y="1822093"/>
            <a:ext cx="5580775" cy="405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196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25D0F5A-E649-DE4F-ADA9-911DE9D2C7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3" y="1774105"/>
            <a:ext cx="4482722" cy="25174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Initial Conclusions from Data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9"/>
            <a:ext cx="4320727" cy="4968551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1600" dirty="0">
                <a:latin typeface="Calibri" pitchFamily="80" charset="0"/>
              </a:rPr>
              <a:t>Across entire frequency range, klystrons deliver desired output power in single device: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Other devices can be put into specific frequency categories.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Based on number of devices required.</a:t>
            </a:r>
          </a:p>
          <a:p>
            <a:pPr marL="357188" indent="-357188"/>
            <a:endParaRPr lang="en-US" sz="1400" dirty="0">
              <a:latin typeface="Calibri" pitchFamily="80" charset="0"/>
            </a:endParaRPr>
          </a:p>
          <a:p>
            <a:pPr marL="357188" indent="-357188"/>
            <a:r>
              <a:rPr lang="en-US" sz="1600" dirty="0">
                <a:latin typeface="Calibri" pitchFamily="80" charset="0"/>
              </a:rPr>
              <a:t>Low frequency (&lt; 1.3 GHz):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SSPAs.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Crossed Field Amplifiers.</a:t>
            </a:r>
          </a:p>
          <a:p>
            <a:pPr marL="757238" lvl="1" indent="-357188"/>
            <a:endParaRPr lang="en-US" sz="1400" dirty="0">
              <a:latin typeface="Calibri" pitchFamily="80" charset="0"/>
            </a:endParaRPr>
          </a:p>
          <a:p>
            <a:pPr marL="357188" indent="-357188"/>
            <a:r>
              <a:rPr lang="en-US" sz="1600" dirty="0">
                <a:latin typeface="Calibri" pitchFamily="80" charset="0"/>
              </a:rPr>
              <a:t>Between 2-4 GHz: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Magnetrons.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Klystrons.</a:t>
            </a:r>
          </a:p>
          <a:p>
            <a:pPr marL="757238" lvl="1" indent="-357188"/>
            <a:endParaRPr lang="en-US" sz="1400" dirty="0">
              <a:latin typeface="Calibri" pitchFamily="80" charset="0"/>
            </a:endParaRPr>
          </a:p>
          <a:p>
            <a:pPr marL="357188" indent="-357188"/>
            <a:r>
              <a:rPr lang="en-US" sz="1600" dirty="0">
                <a:latin typeface="Calibri" pitchFamily="80" charset="0"/>
              </a:rPr>
              <a:t>Above 4 GHz: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Klystrons.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Magnetrons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TWTs.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Crossed Field Amplifiers.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BA6654-E341-D34A-B13F-827C62AAC4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562763"/>
            <a:ext cx="4536504" cy="225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64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6979A-5BD8-0C4D-8495-4CA216C319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 RF Source Configurations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246879-50D0-A64D-81B9-935944CE60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035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6A8D781-5DA4-2745-808C-23988C895F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700808"/>
            <a:ext cx="2894827" cy="509949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Solid State Power Amplifier Example</a:t>
            </a:r>
            <a:br>
              <a:rPr lang="en-US" sz="3200" dirty="0">
                <a:latin typeface="Calibri" pitchFamily="80" charset="0"/>
              </a:rPr>
            </a:br>
            <a:r>
              <a:rPr lang="en-US" sz="2000" dirty="0">
                <a:latin typeface="Calibri" pitchFamily="80" charset="0"/>
              </a:rPr>
              <a:t>Suggested frequency: ~400 MHz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9"/>
            <a:ext cx="5976911" cy="50405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2000" dirty="0">
                <a:latin typeface="Calibri" pitchFamily="80" charset="0"/>
              </a:rPr>
              <a:t>Rhode &amp; Schwarz THU9: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Peak output power, 100 kW.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Centre frequency, 200 </a:t>
            </a:r>
            <a:r>
              <a:rPr lang="en-US" sz="1600" dirty="0" err="1">
                <a:latin typeface="Calibri" pitchFamily="80" charset="0"/>
              </a:rPr>
              <a:t>MHz.</a:t>
            </a:r>
            <a:endParaRPr lang="en-US" sz="1600" dirty="0">
              <a:latin typeface="Calibri" pitchFamily="80" charset="0"/>
            </a:endParaRP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Bandwidth, ~200 MHz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Dimensions, 2m x 2.4m x 1.1m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Weight (estimate), 150 kg per unit.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Forced air cooling.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No magnet or modulator required.</a:t>
            </a:r>
          </a:p>
          <a:p>
            <a:pPr marL="757238" lvl="1" indent="-357188"/>
            <a:endParaRPr lang="en-US" sz="1200" dirty="0">
              <a:latin typeface="Calibri" pitchFamily="80" charset="0"/>
            </a:endParaRPr>
          </a:p>
          <a:p>
            <a:pPr marL="357188" indent="-357188"/>
            <a:r>
              <a:rPr lang="en-US" sz="1800" dirty="0">
                <a:latin typeface="Calibri" pitchFamily="80" charset="0"/>
              </a:rPr>
              <a:t>Power required at 400 MHz for benchmark linac, 10.4 MW: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Minimum number required, 140.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Total weight (estimate), 21,000 kg.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Total size, 739 m</a:t>
            </a:r>
            <a:r>
              <a:rPr lang="en-US" sz="1600" baseline="30000" dirty="0">
                <a:latin typeface="Calibri" pitchFamily="80" charset="0"/>
              </a:rPr>
              <a:t>3</a:t>
            </a:r>
            <a:r>
              <a:rPr lang="en-US" sz="1600" dirty="0">
                <a:latin typeface="Calibri" pitchFamily="80" charset="0"/>
              </a:rPr>
              <a:t>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Would need to be separate from linac.</a:t>
            </a:r>
            <a:endParaRPr lang="en-US" sz="1400" dirty="0">
              <a:latin typeface="Calibri" pitchFamily="80" charset="0"/>
            </a:endParaRPr>
          </a:p>
          <a:p>
            <a:pPr marL="0" indent="0">
              <a:buNone/>
            </a:pPr>
            <a:r>
              <a:rPr lang="en-US" sz="1200" dirty="0">
                <a:latin typeface="Calibri" pitchFamily="80" charset="0"/>
              </a:rPr>
              <a:t>Data sheet:</a:t>
            </a:r>
          </a:p>
          <a:p>
            <a:pPr marL="0" indent="0">
              <a:buNone/>
            </a:pPr>
            <a:r>
              <a:rPr lang="en-US" sz="1200" dirty="0">
                <a:latin typeface="Calibri" pitchFamily="80" charset="0"/>
              </a:rPr>
              <a:t>https://</a:t>
            </a:r>
            <a:r>
              <a:rPr lang="en-US" sz="1200" dirty="0" err="1">
                <a:latin typeface="Calibri" pitchFamily="80" charset="0"/>
              </a:rPr>
              <a:t>cdn.rohde-schwarz.com</a:t>
            </a:r>
            <a:r>
              <a:rPr lang="en-US" sz="1200" dirty="0">
                <a:latin typeface="Calibri" pitchFamily="80" charset="0"/>
              </a:rPr>
              <a:t>/</a:t>
            </a:r>
            <a:r>
              <a:rPr lang="en-US" sz="1200" dirty="0" err="1">
                <a:latin typeface="Calibri" pitchFamily="80" charset="0"/>
              </a:rPr>
              <a:t>pws</a:t>
            </a:r>
            <a:r>
              <a:rPr lang="en-US" sz="1200" dirty="0">
                <a:latin typeface="Calibri" pitchFamily="80" charset="0"/>
              </a:rPr>
              <a:t>/</a:t>
            </a:r>
            <a:r>
              <a:rPr lang="en-US" sz="1200" dirty="0" err="1">
                <a:latin typeface="Calibri" pitchFamily="80" charset="0"/>
              </a:rPr>
              <a:t>dl_downloads</a:t>
            </a:r>
            <a:r>
              <a:rPr lang="en-US" sz="1200" dirty="0">
                <a:latin typeface="Calibri" pitchFamily="80" charset="0"/>
              </a:rPr>
              <a:t>/</a:t>
            </a:r>
            <a:r>
              <a:rPr lang="en-US" sz="1200" dirty="0" err="1">
                <a:latin typeface="Calibri" pitchFamily="80" charset="0"/>
              </a:rPr>
              <a:t>dl_common_library</a:t>
            </a:r>
            <a:r>
              <a:rPr lang="en-US" sz="1200" dirty="0">
                <a:latin typeface="Calibri" pitchFamily="80" charset="0"/>
              </a:rPr>
              <a:t>/</a:t>
            </a:r>
            <a:r>
              <a:rPr lang="en-US" sz="1200" dirty="0" err="1">
                <a:latin typeface="Calibri" pitchFamily="80" charset="0"/>
              </a:rPr>
              <a:t>dl_brochures_and_datasheets</a:t>
            </a:r>
            <a:r>
              <a:rPr lang="en-US" sz="1200" dirty="0">
                <a:latin typeface="Calibri" pitchFamily="80" charset="0"/>
              </a:rPr>
              <a:t>/pdf_1/service_support_30/THU9-THV9_bro_en_5214-5990-12_v0503.pdf</a:t>
            </a:r>
          </a:p>
        </p:txBody>
      </p:sp>
    </p:spTree>
    <p:extLst>
      <p:ext uri="{BB962C8B-B14F-4D97-AF65-F5344CB8AC3E}">
        <p14:creationId xmlns:p14="http://schemas.microsoft.com/office/powerpoint/2010/main" val="2034879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Magnetron Example</a:t>
            </a:r>
            <a:br>
              <a:rPr lang="en-US" sz="3200" dirty="0">
                <a:latin typeface="Calibri" pitchFamily="80" charset="0"/>
              </a:rPr>
            </a:br>
            <a:r>
              <a:rPr lang="en-US" sz="2000" dirty="0">
                <a:latin typeface="Calibri" pitchFamily="80" charset="0"/>
              </a:rPr>
              <a:t>Suggested frequency: 2.86 GHz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9"/>
            <a:ext cx="5832895" cy="504055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57188" indent="-357188"/>
            <a:r>
              <a:rPr lang="en-US" sz="2000" dirty="0">
                <a:latin typeface="Calibri" pitchFamily="80" charset="0"/>
              </a:rPr>
              <a:t>e2v MG6028: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Peak output power, 5 MW.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Centre frequency, 2.86 GHz.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Bandwidth, 3 </a:t>
            </a:r>
            <a:r>
              <a:rPr lang="en-US" sz="1600" dirty="0" err="1">
                <a:latin typeface="Calibri" pitchFamily="80" charset="0"/>
              </a:rPr>
              <a:t>MHz.</a:t>
            </a:r>
            <a:endParaRPr lang="en-US" sz="1600" dirty="0">
              <a:latin typeface="Calibri" pitchFamily="80" charset="0"/>
            </a:endParaRP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Dimensions, 0.477m x 0.147m x 0.147m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Weight (estimate), 8 kg.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Liquid cooled.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Pulse width, 3 us.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Electromagnet required, 50 kg.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DC power supply required.</a:t>
            </a:r>
          </a:p>
          <a:p>
            <a:pPr marL="757238" lvl="1" indent="-357188"/>
            <a:endParaRPr lang="en-US" sz="1200" dirty="0">
              <a:latin typeface="Calibri" pitchFamily="80" charset="0"/>
            </a:endParaRPr>
          </a:p>
          <a:p>
            <a:pPr marL="357188" indent="-357188"/>
            <a:r>
              <a:rPr lang="en-US" sz="1800" dirty="0">
                <a:latin typeface="Calibri" pitchFamily="80" charset="0"/>
              </a:rPr>
              <a:t>Power required at 2.86 GHz for benchmark linac, 3.9 MW: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Minimum number required, 1.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Total weight, 58 kg.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Total size, 0.477m x 0.147m x 0.147m.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Could easily be implemented on linac gantry.</a:t>
            </a:r>
          </a:p>
          <a:p>
            <a:pPr marL="0" indent="0">
              <a:buNone/>
            </a:pPr>
            <a:r>
              <a:rPr lang="en-US" sz="1200" dirty="0">
                <a:latin typeface="Calibri" pitchFamily="80" charset="0"/>
              </a:rPr>
              <a:t>Data sheet:</a:t>
            </a:r>
          </a:p>
          <a:p>
            <a:pPr marL="0" indent="0">
              <a:buNone/>
            </a:pPr>
            <a:r>
              <a:rPr lang="en-US" sz="1200" dirty="0">
                <a:latin typeface="Calibri" pitchFamily="80" charset="0"/>
              </a:rPr>
              <a:t>https://www.e2v.com/shared/content/resources/A1A-MG6028_5_v1.pdf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A8D781-5DA4-2745-808C-23988C895F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085" y="1721132"/>
            <a:ext cx="2300992" cy="509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44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Klystron Example</a:t>
            </a:r>
            <a:br>
              <a:rPr lang="en-US" sz="3200" dirty="0">
                <a:latin typeface="Calibri" pitchFamily="80" charset="0"/>
              </a:rPr>
            </a:br>
            <a:r>
              <a:rPr lang="en-US" sz="2000" dirty="0">
                <a:latin typeface="Calibri" pitchFamily="80" charset="0"/>
              </a:rPr>
              <a:t>Suggested frequency: ~2.86 GHz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9"/>
            <a:ext cx="5832895" cy="50405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2000" dirty="0">
                <a:latin typeface="Calibri" pitchFamily="80" charset="0"/>
              </a:rPr>
              <a:t>Toshiba E3765A: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Peak output power, 5 MW.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Centre frequency, 2.856 GHz.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Bandwidth, ~2 MHz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Dimensions, 1.3m x 0.468m x 0.468m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Weight (estimate), 100 kg.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Liquid cooling.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Pulse width, 11.5 us.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Electromagnet and modulator required.</a:t>
            </a:r>
          </a:p>
          <a:p>
            <a:pPr marL="757238" lvl="1" indent="-357188"/>
            <a:endParaRPr lang="en-US" sz="1200" dirty="0">
              <a:latin typeface="Calibri" pitchFamily="80" charset="0"/>
            </a:endParaRPr>
          </a:p>
          <a:p>
            <a:pPr marL="357188" indent="-357188"/>
            <a:r>
              <a:rPr lang="en-US" sz="1800" dirty="0">
                <a:latin typeface="Calibri" pitchFamily="80" charset="0"/>
              </a:rPr>
              <a:t>Power required at 2.86 GHz for benchmark linac, 3.9 MW: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Minimum number required, 1.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Total weight, &gt;100 kg (no data for magnet).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Total size, 1.3m x 0.468m x 0.468m</a:t>
            </a:r>
          </a:p>
          <a:p>
            <a:pPr marL="0" indent="0">
              <a:buNone/>
            </a:pPr>
            <a:r>
              <a:rPr lang="en-US" sz="1200" dirty="0">
                <a:latin typeface="Calibri" pitchFamily="80" charset="0"/>
              </a:rPr>
              <a:t>Data sheet:</a:t>
            </a:r>
          </a:p>
          <a:p>
            <a:pPr marL="0" indent="0">
              <a:buNone/>
            </a:pPr>
            <a:r>
              <a:rPr lang="en-US" sz="1200" dirty="0">
                <a:latin typeface="Calibri" pitchFamily="80" charset="0"/>
              </a:rPr>
              <a:t>https://</a:t>
            </a:r>
            <a:r>
              <a:rPr lang="en-US" sz="1200" dirty="0" err="1">
                <a:latin typeface="Calibri" pitchFamily="80" charset="0"/>
              </a:rPr>
              <a:t>etd.canon</a:t>
            </a:r>
            <a:r>
              <a:rPr lang="en-US" sz="1200" dirty="0">
                <a:latin typeface="Calibri" pitchFamily="80" charset="0"/>
              </a:rPr>
              <a:t>/</a:t>
            </a:r>
            <a:r>
              <a:rPr lang="en-US" sz="1200" dirty="0" err="1">
                <a:latin typeface="Calibri" pitchFamily="80" charset="0"/>
              </a:rPr>
              <a:t>eng</a:t>
            </a:r>
            <a:r>
              <a:rPr lang="en-US" sz="1200" dirty="0">
                <a:latin typeface="Calibri" pitchFamily="80" charset="0"/>
              </a:rPr>
              <a:t>/product/</a:t>
            </a:r>
            <a:r>
              <a:rPr lang="en-US" sz="1200" dirty="0" err="1">
                <a:latin typeface="Calibri" pitchFamily="80" charset="0"/>
              </a:rPr>
              <a:t>read_binary.php?cid</a:t>
            </a:r>
            <a:r>
              <a:rPr lang="en-US" sz="1200" dirty="0">
                <a:latin typeface="Calibri" pitchFamily="80" charset="0"/>
              </a:rPr>
              <a:t>=400000100200&amp;pid=20140730_4021&amp;fn=E3765,A_PI(E)_rev1.pdf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A8D781-5DA4-2745-808C-23988C895F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916832"/>
            <a:ext cx="3182859" cy="429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143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Travelling Wave Tube Example</a:t>
            </a:r>
            <a:br>
              <a:rPr lang="en-US" sz="3200" dirty="0">
                <a:latin typeface="Calibri" pitchFamily="80" charset="0"/>
              </a:rPr>
            </a:br>
            <a:r>
              <a:rPr lang="en-US" sz="2000" dirty="0">
                <a:latin typeface="Calibri" pitchFamily="80" charset="0"/>
              </a:rPr>
              <a:t>Suggested frequency: 5.5 GHz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9"/>
            <a:ext cx="6048919" cy="50405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2000" dirty="0">
                <a:latin typeface="Calibri" pitchFamily="80" charset="0"/>
              </a:rPr>
              <a:t>CPI VTC-5764C: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Peak output power, 200 kW.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Centre frequency, 5.5 GHz.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Bandwidth, ~500 MHz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Dimensions, 0.21m x 0.21m x 1.11m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Weight (estimate), 132 kg.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Water cooled.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PPM </a:t>
            </a:r>
            <a:r>
              <a:rPr lang="en-US" sz="1600" dirty="0" err="1">
                <a:latin typeface="Calibri" pitchFamily="80" charset="0"/>
              </a:rPr>
              <a:t>focussed</a:t>
            </a:r>
            <a:endParaRPr lang="en-US" sz="1600" dirty="0">
              <a:latin typeface="Calibri" pitchFamily="80" charset="0"/>
            </a:endParaRP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Pulse width, 1-100 us.</a:t>
            </a:r>
          </a:p>
          <a:p>
            <a:pPr marL="757238" lvl="1" indent="-357188"/>
            <a:endParaRPr lang="en-US" sz="1200" dirty="0">
              <a:latin typeface="Calibri" pitchFamily="80" charset="0"/>
            </a:endParaRPr>
          </a:p>
          <a:p>
            <a:pPr marL="357188" indent="-357188"/>
            <a:r>
              <a:rPr lang="en-US" sz="1800" dirty="0">
                <a:latin typeface="Calibri" pitchFamily="80" charset="0"/>
              </a:rPr>
              <a:t>Power required at 5.5 GHz for benchmark linac, 2.8 MW:</a:t>
            </a:r>
          </a:p>
          <a:p>
            <a:pPr marL="757238" lvl="1" indent="-357188"/>
            <a:r>
              <a:rPr lang="en-US" sz="1800" dirty="0">
                <a:latin typeface="Calibri" pitchFamily="80" charset="0"/>
              </a:rPr>
              <a:t>Minimum number required, 14.</a:t>
            </a:r>
          </a:p>
          <a:p>
            <a:pPr marL="757238" lvl="1" indent="-357188"/>
            <a:r>
              <a:rPr lang="en-US" sz="1800" dirty="0">
                <a:latin typeface="Calibri" pitchFamily="80" charset="0"/>
              </a:rPr>
              <a:t>Total weight, ~1,850 kg.</a:t>
            </a:r>
          </a:p>
          <a:p>
            <a:pPr marL="757238" lvl="1" indent="-357188"/>
            <a:r>
              <a:rPr lang="en-US" sz="1800" dirty="0">
                <a:latin typeface="Calibri" pitchFamily="80" charset="0"/>
              </a:rPr>
              <a:t>Total size, 0.65 m</a:t>
            </a:r>
            <a:r>
              <a:rPr lang="en-US" sz="1800" baseline="30000" dirty="0">
                <a:latin typeface="Calibri" pitchFamily="80" charset="0"/>
              </a:rPr>
              <a:t>3</a:t>
            </a:r>
            <a:endParaRPr lang="en-US" sz="1400" dirty="0">
              <a:latin typeface="Calibri" pitchFamily="80" charset="0"/>
            </a:endParaRPr>
          </a:p>
          <a:p>
            <a:pPr marL="0" indent="0">
              <a:buNone/>
            </a:pPr>
            <a:r>
              <a:rPr lang="en-US" sz="1400" dirty="0">
                <a:latin typeface="Calibri" pitchFamily="80" charset="0"/>
              </a:rPr>
              <a:t>Data sheet:</a:t>
            </a:r>
          </a:p>
          <a:p>
            <a:pPr marL="0" indent="0">
              <a:buNone/>
            </a:pPr>
            <a:r>
              <a:rPr lang="en-US" sz="1400" dirty="0">
                <a:latin typeface="Calibri" pitchFamily="80" charset="0"/>
              </a:rPr>
              <a:t>http://</a:t>
            </a:r>
            <a:r>
              <a:rPr lang="en-US" sz="1400" dirty="0" err="1">
                <a:latin typeface="Calibri" pitchFamily="80" charset="0"/>
              </a:rPr>
              <a:t>www.cpii.com</a:t>
            </a:r>
            <a:r>
              <a:rPr lang="en-US" sz="1400" dirty="0">
                <a:latin typeface="Calibri" pitchFamily="80" charset="0"/>
              </a:rPr>
              <a:t>/docs/datasheets/110/VTC5764C.pdf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A8D781-5DA4-2745-808C-23988C895F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79689" y="3365216"/>
            <a:ext cx="4800271" cy="169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92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Multiple-Beam Klystron (MBK) Example</a:t>
            </a:r>
            <a:br>
              <a:rPr lang="en-US" sz="3200" dirty="0">
                <a:latin typeface="Calibri" pitchFamily="80" charset="0"/>
              </a:rPr>
            </a:br>
            <a:r>
              <a:rPr lang="en-US" sz="1400" dirty="0">
                <a:latin typeface="Calibri" pitchFamily="80" charset="0"/>
              </a:rPr>
              <a:t>I. Syratchev, “</a:t>
            </a:r>
            <a:r>
              <a:rPr lang="en-GB" sz="1400" dirty="0"/>
              <a:t>Personal overview of special issues of  the robust/reliable medical accelerator,” CERN-ICEC-STFC Workshop on Innovative, Robust and Affordable Medical Linear Accelerators for Challenging Environments, 2017.</a:t>
            </a:r>
            <a:endParaRPr lang="en-GB" sz="16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E2FFF9-908D-AD4E-B0D6-EC20E7CE00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383AF37-4144-C044-A233-F4BD7D2D9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06" y="1755434"/>
            <a:ext cx="8089226" cy="345806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708ABEFB-2393-D748-B845-D777F76491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9" y="4581129"/>
            <a:ext cx="4043983" cy="210576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22935C2-8373-6742-A77F-F0314C912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272" y="5460085"/>
            <a:ext cx="2249805" cy="122680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0567CF2-24B3-9749-B9DD-3E7679EC04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491077" y="5077164"/>
            <a:ext cx="1175642" cy="1898356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BB231FA7-9BB8-D54C-B2BF-2B8A741F9CA1}"/>
              </a:ext>
            </a:extLst>
          </p:cNvPr>
          <p:cNvSpPr txBox="1"/>
          <p:nvPr/>
        </p:nvSpPr>
        <p:spPr>
          <a:xfrm>
            <a:off x="6588225" y="2531408"/>
            <a:ext cx="2439852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0.72m long</a:t>
            </a:r>
          </a:p>
          <a:p>
            <a:r>
              <a:rPr lang="en-GB" sz="1200" dirty="0">
                <a:solidFill>
                  <a:srgbClr val="FF0000"/>
                </a:solidFill>
              </a:rPr>
              <a:t>92 kg (incl. PPM solenoid)</a:t>
            </a:r>
          </a:p>
          <a:p>
            <a:r>
              <a:rPr lang="en-GB" sz="1200" dirty="0">
                <a:solidFill>
                  <a:srgbClr val="FF0000"/>
                </a:solidFill>
              </a:rPr>
              <a:t>No oil tank.</a:t>
            </a:r>
          </a:p>
          <a:p>
            <a:r>
              <a:rPr lang="en-GB" sz="1200" dirty="0">
                <a:solidFill>
                  <a:srgbClr val="FF0000"/>
                </a:solidFill>
              </a:rPr>
              <a:t>Positioning: arbitrary </a:t>
            </a:r>
            <a:r>
              <a:rPr lang="en-GB" sz="900" dirty="0">
                <a:solidFill>
                  <a:srgbClr val="FF0000"/>
                </a:solidFill>
              </a:rPr>
              <a:t>(rotation possible)</a:t>
            </a:r>
          </a:p>
          <a:p>
            <a:r>
              <a:rPr lang="en-GB" sz="1200" dirty="0">
                <a:solidFill>
                  <a:srgbClr val="FF0000"/>
                </a:solidFill>
              </a:rPr>
              <a:t>Modulator required.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A4F0636-D965-624F-8DE5-8F25CE1D353B}"/>
              </a:ext>
            </a:extLst>
          </p:cNvPr>
          <p:cNvSpPr/>
          <p:nvPr/>
        </p:nvSpPr>
        <p:spPr>
          <a:xfrm>
            <a:off x="2483768" y="5951293"/>
            <a:ext cx="274320" cy="1500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F8B79B-3340-A644-8249-E383A4F9CE44}"/>
              </a:ext>
            </a:extLst>
          </p:cNvPr>
          <p:cNvSpPr txBox="1"/>
          <p:nvPr/>
        </p:nvSpPr>
        <p:spPr>
          <a:xfrm>
            <a:off x="1053831" y="6596390"/>
            <a:ext cx="7025067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Data sheet: https://</a:t>
            </a:r>
            <a:r>
              <a:rPr lang="en-GB" sz="1100" dirty="0" err="1">
                <a:solidFill>
                  <a:srgbClr val="FF0000"/>
                </a:solidFill>
              </a:rPr>
              <a:t>nelsoncreateddotcom.files.wordpress.com</a:t>
            </a:r>
            <a:r>
              <a:rPr lang="en-GB" sz="1100" dirty="0">
                <a:solidFill>
                  <a:srgbClr val="FF0000"/>
                </a:solidFill>
              </a:rPr>
              <a:t>/2017/05/vdbt-bt258a-b.pdf </a:t>
            </a:r>
            <a:endParaRPr lang="en-GB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275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RF Source Examples Summary</a:t>
            </a:r>
            <a:endParaRPr lang="en-GB" sz="1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A474730-38E8-9544-B724-FD5838C47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202185"/>
              </p:ext>
            </p:extLst>
          </p:nvPr>
        </p:nvGraphicFramePr>
        <p:xfrm>
          <a:off x="395536" y="1721003"/>
          <a:ext cx="8136905" cy="5092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415">
                  <a:extLst>
                    <a:ext uri="{9D8B030D-6E8A-4147-A177-3AD203B41FA5}">
                      <a16:colId xmlns:a16="http://schemas.microsoft.com/office/drawing/2014/main" val="2145535974"/>
                    </a:ext>
                  </a:extLst>
                </a:gridCol>
                <a:gridCol w="1162415">
                  <a:extLst>
                    <a:ext uri="{9D8B030D-6E8A-4147-A177-3AD203B41FA5}">
                      <a16:colId xmlns:a16="http://schemas.microsoft.com/office/drawing/2014/main" val="3549970025"/>
                    </a:ext>
                  </a:extLst>
                </a:gridCol>
                <a:gridCol w="1162415">
                  <a:extLst>
                    <a:ext uri="{9D8B030D-6E8A-4147-A177-3AD203B41FA5}">
                      <a16:colId xmlns:a16="http://schemas.microsoft.com/office/drawing/2014/main" val="1579873125"/>
                    </a:ext>
                  </a:extLst>
                </a:gridCol>
                <a:gridCol w="1162415">
                  <a:extLst>
                    <a:ext uri="{9D8B030D-6E8A-4147-A177-3AD203B41FA5}">
                      <a16:colId xmlns:a16="http://schemas.microsoft.com/office/drawing/2014/main" val="2833001500"/>
                    </a:ext>
                  </a:extLst>
                </a:gridCol>
                <a:gridCol w="1162415">
                  <a:extLst>
                    <a:ext uri="{9D8B030D-6E8A-4147-A177-3AD203B41FA5}">
                      <a16:colId xmlns:a16="http://schemas.microsoft.com/office/drawing/2014/main" val="100604127"/>
                    </a:ext>
                  </a:extLst>
                </a:gridCol>
                <a:gridCol w="1162415">
                  <a:extLst>
                    <a:ext uri="{9D8B030D-6E8A-4147-A177-3AD203B41FA5}">
                      <a16:colId xmlns:a16="http://schemas.microsoft.com/office/drawing/2014/main" val="469961170"/>
                    </a:ext>
                  </a:extLst>
                </a:gridCol>
                <a:gridCol w="1162415">
                  <a:extLst>
                    <a:ext uri="{9D8B030D-6E8A-4147-A177-3AD203B41FA5}">
                      <a16:colId xmlns:a16="http://schemas.microsoft.com/office/drawing/2014/main" val="3497649071"/>
                    </a:ext>
                  </a:extLst>
                </a:gridCol>
              </a:tblGrid>
              <a:tr h="4269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Device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Magnetron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Klystron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Crossed-Field Amplifier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Solid State Power Amplifier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Travelling Wave Tube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Multiple-Beam Klystron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7229296"/>
                  </a:ext>
                </a:extLst>
              </a:tr>
              <a:tr h="6350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Individual Unit Peak Output Power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2411579"/>
                  </a:ext>
                </a:extLst>
              </a:tr>
              <a:tr h="4218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 (GHz)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9254383"/>
                  </a:ext>
                </a:extLst>
              </a:tr>
              <a:tr h="4218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Efficiency (%)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9636456"/>
                  </a:ext>
                </a:extLst>
              </a:tr>
              <a:tr h="4218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Required RF power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7272078"/>
                  </a:ext>
                </a:extLst>
              </a:tr>
              <a:tr h="6350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Units Required for ~5 MW at 3 GHz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5559378"/>
                  </a:ext>
                </a:extLst>
              </a:tr>
              <a:tr h="4269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Volume (m</a:t>
                      </a:r>
                      <a:r>
                        <a:rPr lang="en-GB" sz="12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~0.2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1857190"/>
                  </a:ext>
                </a:extLst>
              </a:tr>
              <a:tr h="4269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Forced air or water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Forced air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Forced air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1142051"/>
                  </a:ext>
                </a:extLst>
              </a:tr>
              <a:tr h="4269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Required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Yes, electromagnet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Yes, PPM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Yes, electromagnet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Yes, PPM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Yes, PPM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5688150"/>
                  </a:ext>
                </a:extLst>
              </a:tr>
              <a:tr h="4269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Weight (kg)</a:t>
                      </a:r>
                    </a:p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(incl. magnets)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 (estimate)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8024097"/>
                  </a:ext>
                </a:extLst>
              </a:tr>
              <a:tr h="4218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Modulator Required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6932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428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Example Implementation</a:t>
            </a:r>
            <a:br>
              <a:rPr lang="en-US" sz="3200" dirty="0">
                <a:latin typeface="Calibri" pitchFamily="80" charset="0"/>
              </a:rPr>
            </a:br>
            <a:r>
              <a:rPr lang="en-US" sz="1400" dirty="0">
                <a:latin typeface="Calibri" pitchFamily="80" charset="0"/>
              </a:rPr>
              <a:t>I. Syratchev, “</a:t>
            </a:r>
            <a:r>
              <a:rPr lang="en-GB" sz="1400" dirty="0"/>
              <a:t>Personal overview of special issues of  the robust/reliable medical accelerator,” CERN-ICEC-STFC Workshop on Innovative, Robust and Affordable Medical Linear Accelerators for Challenging Environments, 2017.</a:t>
            </a:r>
            <a:endParaRPr lang="en-GB" sz="16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61C0C62-A430-974C-966B-FBA37F21742A}"/>
              </a:ext>
            </a:extLst>
          </p:cNvPr>
          <p:cNvGrpSpPr/>
          <p:nvPr/>
        </p:nvGrpSpPr>
        <p:grpSpPr>
          <a:xfrm>
            <a:off x="2879501" y="1916841"/>
            <a:ext cx="6084987" cy="4912568"/>
            <a:chOff x="701040" y="344825"/>
            <a:chExt cx="8659803" cy="6274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782A53-04A2-9F4D-B14F-5BA9F1B3EF75}"/>
                </a:ext>
              </a:extLst>
            </p:cNvPr>
            <p:cNvSpPr/>
            <p:nvPr/>
          </p:nvSpPr>
          <p:spPr>
            <a:xfrm>
              <a:off x="1056640" y="2377440"/>
              <a:ext cx="1960880" cy="234696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9195012-8A1B-AB47-A88A-A50A65925F3C}"/>
                </a:ext>
              </a:extLst>
            </p:cNvPr>
            <p:cNvSpPr/>
            <p:nvPr/>
          </p:nvSpPr>
          <p:spPr>
            <a:xfrm>
              <a:off x="1391920" y="2773680"/>
              <a:ext cx="1249680" cy="14935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D387509-4091-1A42-980B-C8FAAAD8B4CC}"/>
                </a:ext>
              </a:extLst>
            </p:cNvPr>
            <p:cNvSpPr/>
            <p:nvPr/>
          </p:nvSpPr>
          <p:spPr>
            <a:xfrm>
              <a:off x="2011680" y="3118811"/>
              <a:ext cx="599440" cy="64008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F7F3E25-BF1A-824B-BA38-6F6702C9AF65}"/>
                </a:ext>
              </a:extLst>
            </p:cNvPr>
            <p:cNvSpPr txBox="1"/>
            <p:nvPr/>
          </p:nvSpPr>
          <p:spPr>
            <a:xfrm>
              <a:off x="1067734" y="1643241"/>
              <a:ext cx="2021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Klystron/modulator</a:t>
              </a:r>
            </a:p>
            <a:p>
              <a:r>
                <a:rPr lang="en-GB" dirty="0"/>
                <a:t>Isolated ‘bunker’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5CF1AD0-46FA-694D-8440-224BE270569C}"/>
                </a:ext>
              </a:extLst>
            </p:cNvPr>
            <p:cNvSpPr txBox="1"/>
            <p:nvPr/>
          </p:nvSpPr>
          <p:spPr>
            <a:xfrm>
              <a:off x="701040" y="528320"/>
              <a:ext cx="1911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Tentative proposal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ACA6B4-6E0E-0D44-BA66-079E2FE6DD82}"/>
                </a:ext>
              </a:extLst>
            </p:cNvPr>
            <p:cNvSpPr txBox="1"/>
            <p:nvPr/>
          </p:nvSpPr>
          <p:spPr>
            <a:xfrm>
              <a:off x="1566520" y="4355068"/>
              <a:ext cx="1061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2-20 MW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AABFD25-7554-4E47-BE04-8A2D5B9E03AD}"/>
                </a:ext>
              </a:extLst>
            </p:cNvPr>
            <p:cNvGrpSpPr/>
            <p:nvPr/>
          </p:nvGrpSpPr>
          <p:grpSpPr>
            <a:xfrm>
              <a:off x="4085917" y="344825"/>
              <a:ext cx="5102206" cy="1575415"/>
              <a:chOff x="3892877" y="1094879"/>
              <a:chExt cx="5102206" cy="1575415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A580D312-8546-264E-A8CD-92C91A4B4684}"/>
                  </a:ext>
                </a:extLst>
              </p:cNvPr>
              <p:cNvCxnSpPr/>
              <p:nvPr/>
            </p:nvCxnSpPr>
            <p:spPr>
              <a:xfrm>
                <a:off x="3892877" y="2489200"/>
                <a:ext cx="2111683" cy="0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3D32350-4C6C-0541-A7A7-9A2CDE334153}"/>
                  </a:ext>
                </a:extLst>
              </p:cNvPr>
              <p:cNvSpPr/>
              <p:nvPr/>
            </p:nvSpPr>
            <p:spPr>
              <a:xfrm>
                <a:off x="5760720" y="2308106"/>
                <a:ext cx="381000" cy="362188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DAE3B4E2-88CC-614A-BE32-2DA27230B4AE}"/>
                  </a:ext>
                </a:extLst>
              </p:cNvPr>
              <p:cNvCxnSpPr>
                <a:stCxn id="42" idx="0"/>
              </p:cNvCxnSpPr>
              <p:nvPr/>
            </p:nvCxnSpPr>
            <p:spPr>
              <a:xfrm flipV="1">
                <a:off x="5951220" y="1359654"/>
                <a:ext cx="170179" cy="948452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85668F1-1494-BC46-B9AC-A42626D541D2}"/>
                  </a:ext>
                </a:extLst>
              </p:cNvPr>
              <p:cNvSpPr/>
              <p:nvPr/>
            </p:nvSpPr>
            <p:spPr>
              <a:xfrm>
                <a:off x="6858000" y="1094879"/>
                <a:ext cx="274320" cy="82536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8F6791DC-B6C3-924B-9F2B-A4BFA131C707}"/>
                  </a:ext>
                </a:extLst>
              </p:cNvPr>
              <p:cNvCxnSpPr/>
              <p:nvPr/>
            </p:nvCxnSpPr>
            <p:spPr>
              <a:xfrm>
                <a:off x="6121400" y="1341120"/>
                <a:ext cx="736600" cy="0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9CF323B-1726-D444-B13F-CB28BCCA91B2}"/>
                  </a:ext>
                </a:extLst>
              </p:cNvPr>
              <p:cNvSpPr/>
              <p:nvPr/>
            </p:nvSpPr>
            <p:spPr>
              <a:xfrm>
                <a:off x="6749723" y="2489200"/>
                <a:ext cx="2245360" cy="1625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A804036B-44B0-7F48-BE30-697189CC0863}"/>
                  </a:ext>
                </a:extLst>
              </p:cNvPr>
              <p:cNvCxnSpPr>
                <a:stCxn id="44" idx="2"/>
              </p:cNvCxnSpPr>
              <p:nvPr/>
            </p:nvCxnSpPr>
            <p:spPr>
              <a:xfrm>
                <a:off x="6995160" y="1920240"/>
                <a:ext cx="0" cy="51905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A4626A4-D0AC-C24D-A074-5C5FEE48BD9A}"/>
                </a:ext>
              </a:extLst>
            </p:cNvPr>
            <p:cNvGrpSpPr/>
            <p:nvPr/>
          </p:nvGrpSpPr>
          <p:grpSpPr>
            <a:xfrm>
              <a:off x="4131637" y="2049610"/>
              <a:ext cx="5102206" cy="1575415"/>
              <a:chOff x="3892877" y="1094879"/>
              <a:chExt cx="5102206" cy="1575415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E991EC2E-178B-3248-980C-E26EAD80DC7B}"/>
                  </a:ext>
                </a:extLst>
              </p:cNvPr>
              <p:cNvCxnSpPr/>
              <p:nvPr/>
            </p:nvCxnSpPr>
            <p:spPr>
              <a:xfrm>
                <a:off x="3892877" y="2489200"/>
                <a:ext cx="2111683" cy="0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D179142-9719-F645-A63A-21F59EEA8754}"/>
                  </a:ext>
                </a:extLst>
              </p:cNvPr>
              <p:cNvSpPr/>
              <p:nvPr/>
            </p:nvSpPr>
            <p:spPr>
              <a:xfrm>
                <a:off x="5760720" y="2308106"/>
                <a:ext cx="381000" cy="362188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8644CE5-887B-5945-89C8-A8478B3F3F24}"/>
                  </a:ext>
                </a:extLst>
              </p:cNvPr>
              <p:cNvCxnSpPr>
                <a:stCxn id="36" idx="0"/>
              </p:cNvCxnSpPr>
              <p:nvPr/>
            </p:nvCxnSpPr>
            <p:spPr>
              <a:xfrm flipV="1">
                <a:off x="5951220" y="1359654"/>
                <a:ext cx="170179" cy="948452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5B010C2-9DB4-7642-A092-A3013E5B7F05}"/>
                  </a:ext>
                </a:extLst>
              </p:cNvPr>
              <p:cNvSpPr/>
              <p:nvPr/>
            </p:nvSpPr>
            <p:spPr>
              <a:xfrm>
                <a:off x="6858000" y="1094879"/>
                <a:ext cx="274320" cy="82536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363184DA-1595-0143-A35F-C8764ABB1960}"/>
                  </a:ext>
                </a:extLst>
              </p:cNvPr>
              <p:cNvCxnSpPr/>
              <p:nvPr/>
            </p:nvCxnSpPr>
            <p:spPr>
              <a:xfrm>
                <a:off x="6121400" y="1341120"/>
                <a:ext cx="736600" cy="0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6FE33712-A775-AD47-8CB8-B5483A336F0D}"/>
                  </a:ext>
                </a:extLst>
              </p:cNvPr>
              <p:cNvSpPr/>
              <p:nvPr/>
            </p:nvSpPr>
            <p:spPr>
              <a:xfrm>
                <a:off x="6749723" y="2489200"/>
                <a:ext cx="2245360" cy="1625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06F3736-6E06-D04B-86F1-5D4BC2FFC326}"/>
                </a:ext>
              </a:extLst>
            </p:cNvPr>
            <p:cNvGrpSpPr/>
            <p:nvPr/>
          </p:nvGrpSpPr>
          <p:grpSpPr>
            <a:xfrm>
              <a:off x="4258637" y="3841956"/>
              <a:ext cx="5102206" cy="1575415"/>
              <a:chOff x="3892877" y="1094879"/>
              <a:chExt cx="5102206" cy="1575415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AE162E8-FC06-CD46-BC80-FA1B5628AAA8}"/>
                  </a:ext>
                </a:extLst>
              </p:cNvPr>
              <p:cNvCxnSpPr/>
              <p:nvPr/>
            </p:nvCxnSpPr>
            <p:spPr>
              <a:xfrm>
                <a:off x="3892877" y="2489200"/>
                <a:ext cx="2111683" cy="0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22FDF96B-4720-6441-A4A3-7FF2756DD2A8}"/>
                  </a:ext>
                </a:extLst>
              </p:cNvPr>
              <p:cNvSpPr/>
              <p:nvPr/>
            </p:nvSpPr>
            <p:spPr>
              <a:xfrm>
                <a:off x="5760720" y="2308106"/>
                <a:ext cx="381000" cy="362188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A69477F3-502D-4D41-A3AD-E946BD048C03}"/>
                  </a:ext>
                </a:extLst>
              </p:cNvPr>
              <p:cNvCxnSpPr>
                <a:stCxn id="30" idx="0"/>
              </p:cNvCxnSpPr>
              <p:nvPr/>
            </p:nvCxnSpPr>
            <p:spPr>
              <a:xfrm flipV="1">
                <a:off x="5951220" y="1359654"/>
                <a:ext cx="170179" cy="948452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C5EC91C-3E98-984B-A304-5E7AD93C102F}"/>
                  </a:ext>
                </a:extLst>
              </p:cNvPr>
              <p:cNvSpPr/>
              <p:nvPr/>
            </p:nvSpPr>
            <p:spPr>
              <a:xfrm>
                <a:off x="6858000" y="1094879"/>
                <a:ext cx="274320" cy="82536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82643781-034F-514C-AF9B-45F95F457565}"/>
                  </a:ext>
                </a:extLst>
              </p:cNvPr>
              <p:cNvCxnSpPr/>
              <p:nvPr/>
            </p:nvCxnSpPr>
            <p:spPr>
              <a:xfrm>
                <a:off x="6121400" y="1341120"/>
                <a:ext cx="736600" cy="0"/>
              </a:xfrm>
              <a:prstGeom prst="line">
                <a:avLst/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DAB76DCA-602D-5541-8EA6-D63F3B6B8F8C}"/>
                  </a:ext>
                </a:extLst>
              </p:cNvPr>
              <p:cNvSpPr/>
              <p:nvPr/>
            </p:nvSpPr>
            <p:spPr>
              <a:xfrm>
                <a:off x="6749723" y="2489200"/>
                <a:ext cx="2245360" cy="1625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" name="Isosceles Triangle 37">
              <a:extLst>
                <a:ext uri="{FF2B5EF4-FFF2-40B4-BE49-F238E27FC236}">
                  <a16:creationId xmlns:a16="http://schemas.microsoft.com/office/drawing/2014/main" id="{7AA014FD-96BE-4A42-A1DD-07C3016B02E7}"/>
                </a:ext>
              </a:extLst>
            </p:cNvPr>
            <p:cNvSpPr/>
            <p:nvPr/>
          </p:nvSpPr>
          <p:spPr>
            <a:xfrm rot="5400000">
              <a:off x="3520439" y="3154372"/>
              <a:ext cx="650240" cy="579119"/>
            </a:xfrm>
            <a:prstGeom prst="triangl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E3BC8C8-F288-9641-A665-4C7F396961A6}"/>
                </a:ext>
              </a:extLst>
            </p:cNvPr>
            <p:cNvCxnSpPr>
              <a:endCxn id="18" idx="2"/>
            </p:cNvCxnSpPr>
            <p:nvPr/>
          </p:nvCxnSpPr>
          <p:spPr>
            <a:xfrm flipH="1">
              <a:off x="3556000" y="1739146"/>
              <a:ext cx="529917" cy="1379666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FC83555-8D0F-774A-BE54-9FEC914E9D6E}"/>
                </a:ext>
              </a:extLst>
            </p:cNvPr>
            <p:cNvCxnSpPr>
              <a:stCxn id="18" idx="4"/>
            </p:cNvCxnSpPr>
            <p:nvPr/>
          </p:nvCxnSpPr>
          <p:spPr>
            <a:xfrm>
              <a:off x="3556000" y="3769052"/>
              <a:ext cx="702637" cy="1467225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3B3274B-5158-3642-ACF0-8D101FD42798}"/>
                </a:ext>
              </a:extLst>
            </p:cNvPr>
            <p:cNvCxnSpPr>
              <a:stCxn id="11" idx="6"/>
              <a:endCxn id="18" idx="3"/>
            </p:cNvCxnSpPr>
            <p:nvPr/>
          </p:nvCxnSpPr>
          <p:spPr>
            <a:xfrm>
              <a:off x="2611120" y="3438851"/>
              <a:ext cx="944880" cy="5081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6110203-48AE-7142-90D6-6B1E17405F2D}"/>
                </a:ext>
              </a:extLst>
            </p:cNvPr>
            <p:cNvSpPr txBox="1"/>
            <p:nvPr/>
          </p:nvSpPr>
          <p:spPr>
            <a:xfrm>
              <a:off x="3627707" y="2843598"/>
              <a:ext cx="1068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RF switch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F3DF5E-4638-0846-9D43-2F56241A5604}"/>
                </a:ext>
              </a:extLst>
            </p:cNvPr>
            <p:cNvSpPr txBox="1"/>
            <p:nvPr/>
          </p:nvSpPr>
          <p:spPr>
            <a:xfrm>
              <a:off x="5019402" y="1021835"/>
              <a:ext cx="12099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RF rotating</a:t>
              </a:r>
            </a:p>
            <a:p>
              <a:r>
                <a:rPr lang="en-GB" dirty="0"/>
                <a:t>joint</a:t>
              </a:r>
            </a:p>
          </p:txBody>
        </p:sp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7A165B6F-686B-F548-871B-A9237289BF6F}"/>
                </a:ext>
              </a:extLst>
            </p:cNvPr>
            <p:cNvSpPr/>
            <p:nvPr/>
          </p:nvSpPr>
          <p:spPr>
            <a:xfrm>
              <a:off x="3942153" y="2706746"/>
              <a:ext cx="1407160" cy="1381451"/>
            </a:xfrm>
            <a:prstGeom prst="arc">
              <a:avLst>
                <a:gd name="adj1" fmla="val 16200000"/>
                <a:gd name="adj2" fmla="val 5050175"/>
              </a:avLst>
            </a:prstGeom>
            <a:ln>
              <a:solidFill>
                <a:srgbClr val="7030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32FC45-88BE-BA42-8FB7-6029599B8A37}"/>
                </a:ext>
              </a:extLst>
            </p:cNvPr>
            <p:cNvSpPr txBox="1"/>
            <p:nvPr/>
          </p:nvSpPr>
          <p:spPr>
            <a:xfrm>
              <a:off x="7634594" y="1319015"/>
              <a:ext cx="1136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treatment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FAAF4DD-0DF8-774C-BFB2-0559C0774561}"/>
                </a:ext>
              </a:extLst>
            </p:cNvPr>
            <p:cNvSpPr txBox="1"/>
            <p:nvPr/>
          </p:nvSpPr>
          <p:spPr>
            <a:xfrm>
              <a:off x="7460507" y="3069210"/>
              <a:ext cx="1484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Patient preps.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B3FC619-D31A-F64E-8132-297E90606271}"/>
                </a:ext>
              </a:extLst>
            </p:cNvPr>
            <p:cNvSpPr txBox="1"/>
            <p:nvPr/>
          </p:nvSpPr>
          <p:spPr>
            <a:xfrm>
              <a:off x="7614596" y="4866945"/>
              <a:ext cx="1484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Patient preps.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7CC7C8D-F646-914C-9623-BD6EAA69184C}"/>
                </a:ext>
              </a:extLst>
            </p:cNvPr>
            <p:cNvSpPr txBox="1"/>
            <p:nvPr/>
          </p:nvSpPr>
          <p:spPr>
            <a:xfrm>
              <a:off x="4696461" y="5793376"/>
              <a:ext cx="4237563" cy="825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Maximize facility put through </a:t>
              </a:r>
              <a:br>
                <a:rPr lang="en-GB" dirty="0"/>
              </a:br>
              <a:r>
                <a:rPr lang="en-GB" dirty="0"/>
                <a:t>in the most economic way. </a:t>
              </a:r>
            </a:p>
          </p:txBody>
        </p:sp>
      </p:grpSp>
      <p:sp>
        <p:nvSpPr>
          <p:cNvPr id="48" name="Subtitle 1">
            <a:extLst>
              <a:ext uri="{FF2B5EF4-FFF2-40B4-BE49-F238E27FC236}">
                <a16:creationId xmlns:a16="http://schemas.microsoft.com/office/drawing/2014/main" id="{983D3F59-C65C-5448-A27B-F432BB26A6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379" y="1700809"/>
            <a:ext cx="3090436" cy="4968551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1600" dirty="0">
                <a:latin typeface="Calibri" pitchFamily="80" charset="0"/>
              </a:rPr>
              <a:t>Multiple MBKs driving multiple </a:t>
            </a:r>
            <a:r>
              <a:rPr lang="en-US" sz="1600" dirty="0" err="1">
                <a:latin typeface="Calibri" pitchFamily="80" charset="0"/>
              </a:rPr>
              <a:t>linacs</a:t>
            </a:r>
            <a:r>
              <a:rPr lang="en-US" sz="1600" dirty="0">
                <a:latin typeface="Calibri" pitchFamily="80" charset="0"/>
              </a:rPr>
              <a:t>: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Over-</a:t>
            </a:r>
            <a:r>
              <a:rPr lang="en-US" sz="1400" dirty="0" err="1">
                <a:latin typeface="Calibri" pitchFamily="80" charset="0"/>
              </a:rPr>
              <a:t>pressurised</a:t>
            </a:r>
            <a:r>
              <a:rPr lang="en-US" sz="1400" dirty="0">
                <a:latin typeface="Calibri" pitchFamily="80" charset="0"/>
              </a:rPr>
              <a:t> bunker to isolate RF sources.</a:t>
            </a:r>
          </a:p>
          <a:p>
            <a:pPr marL="757238" lvl="1" indent="-357188"/>
            <a:endParaRPr lang="en-US" sz="1400" dirty="0">
              <a:latin typeface="Calibri" pitchFamily="80" charset="0"/>
            </a:endParaRPr>
          </a:p>
          <a:p>
            <a:pPr marL="357188" indent="-357188"/>
            <a:r>
              <a:rPr lang="en-US" sz="1600" dirty="0">
                <a:latin typeface="Calibri" pitchFamily="80" charset="0"/>
              </a:rPr>
              <a:t>Control over RF sources: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Single klystron feeds single linac.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Single klystron feeds multiple </a:t>
            </a:r>
            <a:r>
              <a:rPr lang="en-US" sz="1400" dirty="0" err="1">
                <a:latin typeface="Calibri" pitchFamily="80" charset="0"/>
              </a:rPr>
              <a:t>linacs</a:t>
            </a:r>
            <a:r>
              <a:rPr lang="en-US" sz="1400" dirty="0">
                <a:latin typeface="Calibri" pitchFamily="80" charset="0"/>
              </a:rPr>
              <a:t>.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Achieved with mechanical switches.</a:t>
            </a:r>
          </a:p>
          <a:p>
            <a:pPr marL="757238" lvl="1" indent="-357188"/>
            <a:endParaRPr lang="en-US" sz="1400" dirty="0">
              <a:latin typeface="Calibri" pitchFamily="80" charset="0"/>
            </a:endParaRPr>
          </a:p>
          <a:p>
            <a:pPr marL="357188" indent="-357188"/>
            <a:r>
              <a:rPr lang="en-US" sz="1600" dirty="0">
                <a:latin typeface="Calibri" pitchFamily="80" charset="0"/>
              </a:rPr>
              <a:t>Extension in lifetime of RF source: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Not all devices active at all times.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Should minimize downtime if one source fails.</a:t>
            </a:r>
          </a:p>
          <a:p>
            <a:pPr marL="757238" lvl="1" indent="-357188"/>
            <a:endParaRPr lang="en-US" sz="1200" dirty="0">
              <a:latin typeface="Calibri" pitchFamily="80" charset="0"/>
            </a:endParaRPr>
          </a:p>
          <a:p>
            <a:pPr marL="357188" indent="-357188"/>
            <a:endParaRPr lang="en-US" sz="1400" dirty="0">
              <a:latin typeface="Calibri" pitchFamily="8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164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Introduction 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8"/>
            <a:ext cx="8327339" cy="136815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1800" dirty="0">
                <a:latin typeface="Calibri" pitchFamily="80" charset="0"/>
              </a:rPr>
              <a:t>Collate parameters of available RTT technology options: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Create table of key parameters, e.g. frequency, peak output power, dimensions, weight, cooling, </a:t>
            </a:r>
            <a:r>
              <a:rPr lang="en-US" sz="1600" dirty="0" err="1">
                <a:latin typeface="Calibri" pitchFamily="80" charset="0"/>
              </a:rPr>
              <a:t>etc</a:t>
            </a:r>
            <a:r>
              <a:rPr lang="en-US" sz="1600" dirty="0">
                <a:latin typeface="Calibri" pitchFamily="80" charset="0"/>
              </a:rPr>
              <a:t>…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Identify suitability of specific sources in different frequency regimes.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Identify configurations/solutions which could reduce system complexity and improve system robustness.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8E4BF7-3DAE-E549-8884-86A6ABE5A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429000"/>
            <a:ext cx="5184576" cy="340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812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Summary</a:t>
            </a:r>
            <a:endParaRPr lang="en-GB" sz="1600" dirty="0"/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13C1572A-BA3A-064B-8832-E65354BC1D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89" y="1700809"/>
            <a:ext cx="8353175" cy="50405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dirty="0">
                <a:latin typeface="Calibri" pitchFamily="80" charset="0"/>
              </a:rPr>
              <a:t>Data collection of potential RF sources conducted:</a:t>
            </a:r>
            <a:endParaRPr lang="en-US" sz="2000" dirty="0">
              <a:latin typeface="Calibri" pitchFamily="80" charset="0"/>
            </a:endParaRPr>
          </a:p>
          <a:p>
            <a:pPr marL="757238" lvl="1" indent="-357188"/>
            <a:r>
              <a:rPr lang="en-US" sz="2000" dirty="0">
                <a:latin typeface="Calibri" pitchFamily="80" charset="0"/>
              </a:rPr>
              <a:t>Available data suggests klystrons, MBKs or magnetrons are best options for RTT source.</a:t>
            </a:r>
          </a:p>
          <a:p>
            <a:pPr marL="757238" lvl="1" indent="-357188"/>
            <a:r>
              <a:rPr lang="en-US" sz="2000" dirty="0">
                <a:latin typeface="Calibri" pitchFamily="80" charset="0"/>
              </a:rPr>
              <a:t>&lt;10 units can easily meet RF power demands.</a:t>
            </a:r>
          </a:p>
          <a:p>
            <a:pPr marL="757238" lvl="1" indent="-357188"/>
            <a:r>
              <a:rPr lang="en-US" sz="2000" dirty="0">
                <a:latin typeface="Calibri" pitchFamily="80" charset="0"/>
              </a:rPr>
              <a:t>Additional components (magnets, cooling, modulators) increase complexity of RF installations.</a:t>
            </a:r>
          </a:p>
          <a:p>
            <a:pPr marL="757238" lvl="1" indent="-357188"/>
            <a:r>
              <a:rPr lang="en-US" sz="2000" dirty="0">
                <a:latin typeface="Calibri" pitchFamily="80" charset="0"/>
              </a:rPr>
              <a:t>SSPAs will be a very large/massive solution at present.</a:t>
            </a:r>
          </a:p>
          <a:p>
            <a:pPr marL="757238" lvl="1" indent="-357188"/>
            <a:endParaRPr lang="en-US" sz="2000" dirty="0">
              <a:latin typeface="Calibri" pitchFamily="80" charset="0"/>
            </a:endParaRPr>
          </a:p>
          <a:p>
            <a:pPr marL="357188" indent="-357188"/>
            <a:r>
              <a:rPr lang="en-US" sz="2200" dirty="0">
                <a:latin typeface="Calibri" pitchFamily="80" charset="0"/>
              </a:rPr>
              <a:t>Possible implementation:</a:t>
            </a:r>
          </a:p>
          <a:p>
            <a:pPr marL="757238" lvl="1" indent="-357188"/>
            <a:r>
              <a:rPr lang="en-US" sz="2000" dirty="0">
                <a:latin typeface="Calibri" pitchFamily="80" charset="0"/>
              </a:rPr>
              <a:t>Multiple RF units feeding multiple </a:t>
            </a:r>
            <a:r>
              <a:rPr lang="en-US" sz="2000" dirty="0" err="1">
                <a:latin typeface="Calibri" pitchFamily="80" charset="0"/>
              </a:rPr>
              <a:t>linacs</a:t>
            </a:r>
            <a:r>
              <a:rPr lang="en-US" sz="2000" dirty="0">
                <a:latin typeface="Calibri" pitchFamily="80" charset="0"/>
              </a:rPr>
              <a:t>.</a:t>
            </a:r>
          </a:p>
          <a:p>
            <a:pPr marL="757238" lvl="1" indent="-357188"/>
            <a:r>
              <a:rPr lang="en-US" sz="2000" dirty="0">
                <a:latin typeface="Calibri" pitchFamily="80" charset="0"/>
              </a:rPr>
              <a:t>Use of existing technologies to improve robustness.</a:t>
            </a:r>
          </a:p>
          <a:p>
            <a:pPr marL="757238" lvl="1" indent="-357188"/>
            <a:r>
              <a:rPr lang="en-US" sz="2000" dirty="0">
                <a:latin typeface="Calibri" pitchFamily="80" charset="0"/>
              </a:rPr>
              <a:t>Remove sources from linac assembly.</a:t>
            </a:r>
          </a:p>
          <a:p>
            <a:pPr marL="757238" lvl="1" indent="-357188"/>
            <a:r>
              <a:rPr lang="en-US" sz="2000" dirty="0">
                <a:latin typeface="Calibri" pitchFamily="80" charset="0"/>
              </a:rPr>
              <a:t>Ease of access, improved lifetime. </a:t>
            </a:r>
          </a:p>
          <a:p>
            <a:pPr marL="757238" lvl="1" indent="-357188"/>
            <a:endParaRPr lang="en-US" sz="2000" dirty="0">
              <a:latin typeface="Calibri" pitchFamily="80" charset="0"/>
            </a:endParaRPr>
          </a:p>
          <a:p>
            <a:pPr marL="757238" lvl="1" indent="-357188"/>
            <a:endParaRPr lang="en-US" sz="2000" dirty="0">
              <a:latin typeface="Calibri" pitchFamily="80" charset="0"/>
            </a:endParaRPr>
          </a:p>
          <a:p>
            <a:pPr marL="757238" lvl="1" indent="-357188"/>
            <a:endParaRPr lang="en-US" sz="2000" dirty="0">
              <a:latin typeface="Calibri" pitchFamily="8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879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RF System Considerations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628800"/>
            <a:ext cx="8327339" cy="236783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57188" indent="-357188"/>
            <a:r>
              <a:rPr lang="en-US" sz="1800" dirty="0">
                <a:latin typeface="Calibri" pitchFamily="80" charset="0"/>
              </a:rPr>
              <a:t>Several additional components required depending on choice of RF source: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Electron beams require magnets.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High powers require cooling.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Input signal may be required for amplifier.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Modulator required for high voltage pulse to RF amplifier.</a:t>
            </a:r>
          </a:p>
          <a:p>
            <a:pPr marL="757238" lvl="1" indent="-357188"/>
            <a:endParaRPr lang="en-US" sz="1600" dirty="0">
              <a:latin typeface="Calibri" pitchFamily="80" charset="0"/>
            </a:endParaRPr>
          </a:p>
          <a:p>
            <a:pPr marL="357188" indent="-357188"/>
            <a:r>
              <a:rPr lang="en-US" sz="1800" dirty="0">
                <a:latin typeface="Calibri" pitchFamily="80" charset="0"/>
              </a:rPr>
              <a:t>Such components add complexity to RF system.</a:t>
            </a:r>
          </a:p>
          <a:p>
            <a:pPr marL="357188" indent="-357188"/>
            <a:endParaRPr lang="en-US" sz="1800" dirty="0">
              <a:latin typeface="Calibri" pitchFamily="80" charset="0"/>
            </a:endParaRPr>
          </a:p>
          <a:p>
            <a:pPr marL="357188" indent="-357188"/>
            <a:r>
              <a:rPr lang="en-US" sz="1800" dirty="0">
                <a:latin typeface="Calibri" pitchFamily="80" charset="0"/>
              </a:rPr>
              <a:t>Typical failures: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Electron source in RF amplifier.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DB266DE-D30E-9546-B093-DE4D9781798B}"/>
              </a:ext>
            </a:extLst>
          </p:cNvPr>
          <p:cNvGrpSpPr/>
          <p:nvPr/>
        </p:nvGrpSpPr>
        <p:grpSpPr>
          <a:xfrm>
            <a:off x="1475656" y="3996632"/>
            <a:ext cx="5976664" cy="2789173"/>
            <a:chOff x="1187624" y="3501008"/>
            <a:chExt cx="6264696" cy="3284797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4891498-D6AD-1B4E-9D39-482362030B6D}"/>
                </a:ext>
              </a:extLst>
            </p:cNvPr>
            <p:cNvSpPr/>
            <p:nvPr/>
          </p:nvSpPr>
          <p:spPr>
            <a:xfrm>
              <a:off x="3375502" y="5921709"/>
              <a:ext cx="1728192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Input Signal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7BCA3E6-2B03-C649-AE66-9797CF01C468}"/>
                </a:ext>
              </a:extLst>
            </p:cNvPr>
            <p:cNvSpPr/>
            <p:nvPr/>
          </p:nvSpPr>
          <p:spPr>
            <a:xfrm>
              <a:off x="1187624" y="4743146"/>
              <a:ext cx="1800200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Modulator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1E091086-5C29-E344-80C1-BCEC5415915A}"/>
                </a:ext>
              </a:extLst>
            </p:cNvPr>
            <p:cNvSpPr/>
            <p:nvPr/>
          </p:nvSpPr>
          <p:spPr>
            <a:xfrm>
              <a:off x="2317567" y="3501008"/>
              <a:ext cx="1728192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Magnet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7152486B-92A3-AA47-BEC0-11A9F1AAD5C1}"/>
                </a:ext>
              </a:extLst>
            </p:cNvPr>
            <p:cNvSpPr/>
            <p:nvPr/>
          </p:nvSpPr>
          <p:spPr>
            <a:xfrm>
              <a:off x="3375502" y="4743146"/>
              <a:ext cx="1728192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RF Amplifier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2832DDB-5AFE-5F43-B71A-188C2806C38F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3181663" y="4365104"/>
              <a:ext cx="310217" cy="378042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A22D2AC-401F-D145-A412-C5E05D885470}"/>
                </a:ext>
              </a:extLst>
            </p:cNvPr>
            <p:cNvCxnSpPr>
              <a:stCxn id="5" idx="0"/>
              <a:endCxn id="9" idx="2"/>
            </p:cNvCxnSpPr>
            <p:nvPr/>
          </p:nvCxnSpPr>
          <p:spPr>
            <a:xfrm flipV="1">
              <a:off x="4239598" y="5607242"/>
              <a:ext cx="0" cy="314467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39C8D32-8BD5-6C46-8379-2D1FC2DCAB48}"/>
                </a:ext>
              </a:extLst>
            </p:cNvPr>
            <p:cNvCxnSpPr>
              <a:stCxn id="7" idx="3"/>
              <a:endCxn id="9" idx="1"/>
            </p:cNvCxnSpPr>
            <p:nvPr/>
          </p:nvCxnSpPr>
          <p:spPr>
            <a:xfrm>
              <a:off x="2987824" y="5175194"/>
              <a:ext cx="387678" cy="0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7BF68721-BA20-AC42-B4BF-37AB855D5D1B}"/>
                </a:ext>
              </a:extLst>
            </p:cNvPr>
            <p:cNvSpPr/>
            <p:nvPr/>
          </p:nvSpPr>
          <p:spPr>
            <a:xfrm>
              <a:off x="5652120" y="4754867"/>
              <a:ext cx="1800200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RF Output to Linac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91B1FE8-CEAC-6F4E-BCCC-5382F541D871}"/>
                </a:ext>
              </a:extLst>
            </p:cNvPr>
            <p:cNvCxnSpPr>
              <a:stCxn id="9" idx="3"/>
              <a:endCxn id="24" idx="1"/>
            </p:cNvCxnSpPr>
            <p:nvPr/>
          </p:nvCxnSpPr>
          <p:spPr>
            <a:xfrm>
              <a:off x="5103694" y="5175194"/>
              <a:ext cx="548426" cy="11721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FE16FC8D-25B8-FD49-BDE0-1C861C6BD022}"/>
                </a:ext>
              </a:extLst>
            </p:cNvPr>
            <p:cNvSpPr/>
            <p:nvPr/>
          </p:nvSpPr>
          <p:spPr>
            <a:xfrm>
              <a:off x="4513811" y="3501008"/>
              <a:ext cx="1728192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Cooling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C17AE15-F8D0-4B4F-A85E-A7D225F5B9A6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 flipH="1">
              <a:off x="5004048" y="4365104"/>
              <a:ext cx="373859" cy="378042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107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RF Source Summary</a:t>
            </a:r>
            <a:br>
              <a:rPr lang="en-US" dirty="0">
                <a:latin typeface="Calibri" pitchFamily="80" charset="0"/>
              </a:rPr>
            </a:b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8"/>
            <a:ext cx="8327339" cy="20882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2000" dirty="0">
                <a:latin typeface="Calibri" pitchFamily="80" charset="0"/>
              </a:rPr>
              <a:t>Data collection of sources identified:</a:t>
            </a:r>
            <a:endParaRPr lang="en-US" sz="1800" dirty="0">
              <a:latin typeface="Calibri" pitchFamily="80" charset="0"/>
            </a:endParaRPr>
          </a:p>
          <a:p>
            <a:pPr marL="757238" lvl="1" indent="-357188"/>
            <a:r>
              <a:rPr lang="en-US" sz="1800" dirty="0">
                <a:latin typeface="Calibri" pitchFamily="80" charset="0"/>
              </a:rPr>
              <a:t>Target frequency range 10 MHz – 18 GHz.</a:t>
            </a:r>
          </a:p>
          <a:p>
            <a:pPr marL="757238" lvl="1" indent="-357188"/>
            <a:r>
              <a:rPr lang="en-US" sz="1800" dirty="0">
                <a:latin typeface="Calibri" pitchFamily="80" charset="0"/>
              </a:rPr>
              <a:t>Not all parameters could be found, e.g. weight, dimensions, cost.</a:t>
            </a:r>
          </a:p>
          <a:p>
            <a:pPr marL="757238" lvl="1" indent="-357188"/>
            <a:r>
              <a:rPr lang="en-US" sz="1800" dirty="0">
                <a:latin typeface="Calibri" pitchFamily="80" charset="0"/>
              </a:rPr>
              <a:t>~360 devices identified thus far - non-exhaustive list.</a:t>
            </a:r>
          </a:p>
          <a:p>
            <a:pPr marL="757238" lvl="1" indent="-357188"/>
            <a:r>
              <a:rPr lang="en-US" sz="1800" dirty="0">
                <a:latin typeface="Calibri" pitchFamily="80" charset="0"/>
              </a:rPr>
              <a:t>Focused on devices which are available commercially.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DBDBA6-44DF-584D-9AA1-6CC7258E1F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3356992"/>
            <a:ext cx="8712968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94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Required RF Output Power for a Linac</a:t>
            </a:r>
            <a:br>
              <a:rPr lang="en-US" sz="3200" dirty="0">
                <a:latin typeface="Calibri" pitchFamily="80" charset="0"/>
              </a:rPr>
            </a:br>
            <a:r>
              <a:rPr lang="en-US" sz="2000" dirty="0">
                <a:latin typeface="Calibri" pitchFamily="80" charset="0"/>
              </a:rPr>
              <a:t>R. </a:t>
            </a:r>
            <a:r>
              <a:rPr lang="en-US" sz="2000" dirty="0" err="1">
                <a:latin typeface="Calibri" pitchFamily="80" charset="0"/>
              </a:rPr>
              <a:t>Apsimon</a:t>
            </a:r>
            <a:r>
              <a:rPr lang="en-US" sz="2000" dirty="0">
                <a:latin typeface="Calibri" pitchFamily="80" charset="0"/>
              </a:rPr>
              <a:t> - RTT Platform Specification Assessment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8"/>
            <a:ext cx="8327339" cy="25922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2000" dirty="0">
                <a:latin typeface="Calibri" pitchFamily="80" charset="0"/>
              </a:rPr>
              <a:t>To allow comparison of RF source performance:</a:t>
            </a:r>
          </a:p>
          <a:p>
            <a:pPr marL="757238" lvl="1" indent="-357188"/>
            <a:endParaRPr lang="en-US" sz="1600" dirty="0">
              <a:latin typeface="Calibri" pitchFamily="80" charset="0"/>
            </a:endParaRPr>
          </a:p>
          <a:p>
            <a:pPr marL="757238" lvl="1" indent="-357188"/>
            <a:endParaRPr lang="en-US" sz="1600" dirty="0">
              <a:latin typeface="Calibri" pitchFamily="80" charset="0"/>
            </a:endParaRPr>
          </a:p>
          <a:p>
            <a:pPr marL="757238" lvl="1" indent="-357188"/>
            <a:endParaRPr lang="en-US" sz="1600" dirty="0">
              <a:latin typeface="Calibri" pitchFamily="80" charset="0"/>
            </a:endParaRPr>
          </a:p>
          <a:p>
            <a:pPr marL="757238" lvl="1" indent="-357188"/>
            <a:r>
              <a:rPr lang="en-US" sz="1800" dirty="0">
                <a:latin typeface="Calibri" pitchFamily="80" charset="0"/>
              </a:rPr>
              <a:t>For a 1.45 m linac, a (minimum) RF power of 3.88 MW is required at 3 GHz.</a:t>
            </a:r>
          </a:p>
          <a:p>
            <a:pPr marL="757238" lvl="1" indent="-357188"/>
            <a:r>
              <a:rPr lang="en-US" sz="1800" dirty="0">
                <a:latin typeface="Calibri" pitchFamily="80" charset="0"/>
              </a:rPr>
              <a:t>Will use this as benchmark.</a:t>
            </a:r>
          </a:p>
          <a:p>
            <a:pPr marL="400050" lvl="1" indent="0">
              <a:buNone/>
            </a:pPr>
            <a:endParaRPr lang="en-US" sz="1800" dirty="0">
              <a:latin typeface="Calibri" pitchFamily="80" charset="0"/>
            </a:endParaRPr>
          </a:p>
          <a:p>
            <a:pPr marL="400050" lvl="1" indent="0">
              <a:buNone/>
            </a:pPr>
            <a:endParaRPr lang="en-US" sz="1600" dirty="0">
              <a:latin typeface="Calibri" pitchFamily="80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CAAEAA-73AA-9746-8D4F-8C7E75B19F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73" t="46541" r="22736" b="22893"/>
          <a:stretch/>
        </p:blipFill>
        <p:spPr>
          <a:xfrm>
            <a:off x="323528" y="3933056"/>
            <a:ext cx="8598543" cy="27306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3DA26C1-4B33-8B45-BD73-669B50D4C47E}"/>
                  </a:ext>
                </a:extLst>
              </p:cNvPr>
              <p:cNvSpPr txBox="1"/>
              <p:nvPr/>
            </p:nvSpPr>
            <p:spPr>
              <a:xfrm>
                <a:off x="3275856" y="2052320"/>
                <a:ext cx="2024721" cy="9480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𝑙𝑖𝑛𝑎𝑐</m:t>
                          </m:r>
                        </m:sup>
                      </m:sSubSup>
                      <m:r>
                        <a:rPr lang="en-GB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𝑙𝑖𝑛𝑎𝑐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3DA26C1-4B33-8B45-BD73-669B50D4C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052320"/>
                <a:ext cx="2024721" cy="9480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0524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Peak Output Power Comparison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9"/>
            <a:ext cx="8327339" cy="14401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1600" dirty="0">
                <a:latin typeface="Calibri" pitchFamily="80" charset="0"/>
              </a:rPr>
              <a:t>Comparison of single devices: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Larger RF power required for lower frequency.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Magnetrons &amp; klystrons offer largest peak power across all frequencies.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TWTs and SSPAs would require multiple devices to meet example specification.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Few single devices meet required specification.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6ACFB95-ABC2-9D43-A6DC-8530FE9114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763" y="3142861"/>
            <a:ext cx="6360903" cy="36953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E95F1F-8684-B343-9A9D-97BF1A41569E}"/>
                  </a:ext>
                </a:extLst>
              </p:cNvPr>
              <p:cNvSpPr/>
              <p:nvPr/>
            </p:nvSpPr>
            <p:spPr>
              <a:xfrm>
                <a:off x="4860032" y="908720"/>
                <a:ext cx="4572000" cy="67127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𝑙𝑖𝑛𝑎𝑐</m:t>
                          </m:r>
                        </m:sup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𝑙𝑖𝑛𝑎𝑐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E95F1F-8684-B343-9A9D-97BF1A4156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908720"/>
                <a:ext cx="4572000" cy="671274"/>
              </a:xfrm>
              <a:prstGeom prst="rect">
                <a:avLst/>
              </a:prstGeom>
              <a:blipFill>
                <a:blip r:embed="rId3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5132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Output Power per Unit Weight 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9"/>
            <a:ext cx="8327339" cy="14401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1600" dirty="0">
                <a:latin typeface="Calibri" pitchFamily="80" charset="0"/>
              </a:rPr>
              <a:t>Comparison of single devices: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View of output power per unit weight.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Magnetrons and klystrons offer best performance.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Very high power klystrons ~3 GHz (~100 MW).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6ACFB95-ABC2-9D43-A6DC-8530FE9114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763" y="3140968"/>
            <a:ext cx="6360903" cy="369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365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A9A672-6A32-7144-AEFC-4A4EE2A308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068960"/>
            <a:ext cx="6549311" cy="36758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Number of Devices to Meet Benchmark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536" y="1601048"/>
            <a:ext cx="8136904" cy="163968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57188" indent="-357188"/>
            <a:r>
              <a:rPr lang="en-US" sz="1800" dirty="0">
                <a:latin typeface="Calibri" pitchFamily="80" charset="0"/>
              </a:rPr>
              <a:t>Calculate the number of devices required to meet a </a:t>
            </a:r>
            <a:r>
              <a:rPr lang="en-US" sz="1800" dirty="0" err="1">
                <a:latin typeface="Calibri" pitchFamily="80" charset="0"/>
              </a:rPr>
              <a:t>normalised</a:t>
            </a:r>
            <a:r>
              <a:rPr lang="en-US" sz="1800" dirty="0">
                <a:latin typeface="Calibri" pitchFamily="80" charset="0"/>
              </a:rPr>
              <a:t> benchmark:</a:t>
            </a:r>
          </a:p>
          <a:p>
            <a:pPr marL="757238" lvl="1" indent="-357188"/>
            <a:r>
              <a:rPr lang="en-US" sz="1600" dirty="0" err="1">
                <a:latin typeface="Calibri" pitchFamily="80" charset="0"/>
              </a:rPr>
              <a:t>Normalised</a:t>
            </a:r>
            <a:r>
              <a:rPr lang="en-US" sz="1600" dirty="0">
                <a:latin typeface="Calibri" pitchFamily="80" charset="0"/>
              </a:rPr>
              <a:t> output power of 3.88 MW at f</a:t>
            </a:r>
            <a:r>
              <a:rPr lang="en-US" sz="1600" baseline="-25000" dirty="0">
                <a:latin typeface="Calibri" pitchFamily="80" charset="0"/>
              </a:rPr>
              <a:t>0</a:t>
            </a:r>
            <a:r>
              <a:rPr lang="en-US" sz="1600" dirty="0">
                <a:latin typeface="Calibri" pitchFamily="80" charset="0"/>
              </a:rPr>
              <a:t> = 3 GHz (RTT specification report).</a:t>
            </a:r>
            <a:endParaRPr lang="en-US" sz="1800" dirty="0">
              <a:latin typeface="Calibri" pitchFamily="80" charset="0"/>
            </a:endParaRP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SSPA require least number (~hundreds) at hundreds of </a:t>
            </a:r>
            <a:r>
              <a:rPr lang="en-US" sz="1600" dirty="0" err="1">
                <a:latin typeface="Calibri" pitchFamily="80" charset="0"/>
              </a:rPr>
              <a:t>MHz.</a:t>
            </a:r>
            <a:endParaRPr lang="en-US" sz="1600" dirty="0">
              <a:latin typeface="Calibri" pitchFamily="80" charset="0"/>
            </a:endParaRP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Klystrons, MBKs, CFAs and magnetrons require least number, over &lt;10 GHz.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Power combining could become challenging with many sources.</a:t>
            </a:r>
          </a:p>
          <a:p>
            <a:pPr marL="757238" lvl="1" indent="-357188"/>
            <a:r>
              <a:rPr lang="en-US" sz="1600" dirty="0">
                <a:latin typeface="Calibri" pitchFamily="80" charset="0"/>
              </a:rPr>
              <a:t>Conservative max. limit of 1,000 units might be imposed.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E95F1F-8684-B343-9A9D-97BF1A41569E}"/>
                  </a:ext>
                </a:extLst>
              </p:cNvPr>
              <p:cNvSpPr/>
              <p:nvPr/>
            </p:nvSpPr>
            <p:spPr>
              <a:xfrm>
                <a:off x="6809462" y="2729508"/>
                <a:ext cx="2232248" cy="6789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𝑑𝑒𝑣𝑖𝑐𝑒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3.88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𝑀𝑊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𝑛𝑜𝑟𝑚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3E95F1F-8684-B343-9A9D-97BF1A4156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462" y="2729508"/>
                <a:ext cx="2232248" cy="6789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75FB504-903B-AD40-9C8B-1F4812617A2F}"/>
                  </a:ext>
                </a:extLst>
              </p:cNvPr>
              <p:cNvSpPr/>
              <p:nvPr/>
            </p:nvSpPr>
            <p:spPr>
              <a:xfrm>
                <a:off x="6935730" y="887864"/>
                <a:ext cx="1979712" cy="8198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𝑛𝑜𝑟𝑚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75FB504-903B-AD40-9C8B-1F4812617A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730" y="887864"/>
                <a:ext cx="1979712" cy="8198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02682C4-E2C7-2847-9834-A001E2CE11B7}"/>
              </a:ext>
            </a:extLst>
          </p:cNvPr>
          <p:cNvCxnSpPr/>
          <p:nvPr/>
        </p:nvCxnSpPr>
        <p:spPr>
          <a:xfrm>
            <a:off x="1907704" y="4509120"/>
            <a:ext cx="55446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009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2474" y="555576"/>
            <a:ext cx="8712968" cy="11521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alibri" pitchFamily="80" charset="0"/>
              </a:rPr>
              <a:t>Total Weight of RF Sources to </a:t>
            </a:r>
            <a:br>
              <a:rPr lang="en-US" sz="3200" dirty="0">
                <a:latin typeface="Calibri" pitchFamily="80" charset="0"/>
              </a:rPr>
            </a:br>
            <a:r>
              <a:rPr lang="en-US" sz="3200" dirty="0">
                <a:latin typeface="Calibri" pitchFamily="80" charset="0"/>
              </a:rPr>
              <a:t>Meet Benchmark</a:t>
            </a:r>
            <a:endParaRPr lang="en-GB" sz="1600" dirty="0"/>
          </a:p>
        </p:txBody>
      </p:sp>
      <p:sp>
        <p:nvSpPr>
          <p:cNvPr id="2" name="Subtitle 1"/>
          <p:cNvSpPr>
            <a:spLocks noGrp="1"/>
          </p:cNvSpPr>
          <p:nvPr>
            <p:ph type="body" sz="quarter" idx="14"/>
          </p:nvPr>
        </p:nvSpPr>
        <p:spPr>
          <a:xfrm>
            <a:off x="395289" y="1700809"/>
            <a:ext cx="8327339" cy="14401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7188" indent="-357188"/>
            <a:r>
              <a:rPr lang="en-US" sz="1600" dirty="0">
                <a:latin typeface="Calibri" pitchFamily="80" charset="0"/>
              </a:rPr>
              <a:t>Significant spread in data: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Magnetrons and klystrons present lowest weight across frequency range.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SSPA are largest weight.</a:t>
            </a:r>
          </a:p>
          <a:p>
            <a:pPr marL="357188" indent="-357188"/>
            <a:r>
              <a:rPr lang="en-US" sz="1600" dirty="0">
                <a:latin typeface="Calibri" pitchFamily="80" charset="0"/>
              </a:rPr>
              <a:t>Data represents weight of the source only: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Does not account for cooling, magnets, power supply, waveguide, power combiners, </a:t>
            </a:r>
            <a:r>
              <a:rPr lang="en-US" sz="1400" dirty="0" err="1">
                <a:latin typeface="Calibri" pitchFamily="80" charset="0"/>
              </a:rPr>
              <a:t>etc</a:t>
            </a:r>
            <a:r>
              <a:rPr lang="en-US" sz="1400" dirty="0">
                <a:latin typeface="Calibri" pitchFamily="80" charset="0"/>
              </a:rPr>
              <a:t>…</a:t>
            </a:r>
          </a:p>
          <a:p>
            <a:pPr marL="757238" lvl="1" indent="-357188"/>
            <a:r>
              <a:rPr lang="en-US" sz="1400" dirty="0">
                <a:latin typeface="Calibri" pitchFamily="80" charset="0"/>
              </a:rPr>
              <a:t>Total installation weight could be much larger.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A9A672-6A32-7144-AEFC-4A4EE2A308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337107"/>
            <a:ext cx="6336704" cy="35208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1890D94-2E6D-804C-B98A-E200CA2631CF}"/>
                  </a:ext>
                </a:extLst>
              </p:cNvPr>
              <p:cNvSpPr/>
              <p:nvPr/>
            </p:nvSpPr>
            <p:spPr>
              <a:xfrm>
                <a:off x="5364088" y="1135338"/>
                <a:ext cx="392392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𝑇𝑜𝑡𝑎𝑙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𝑊𝑒𝑖𝑔h𝑡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𝑑𝑒𝑣𝑖𝑐𝑒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𝑊𝑒𝑖𝑔h𝑡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1890D94-2E6D-804C-B98A-E200CA2631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1135338"/>
                <a:ext cx="3923928" cy="369332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49888D8-F72C-834D-A501-FC43FCF18579}"/>
              </a:ext>
            </a:extLst>
          </p:cNvPr>
          <p:cNvCxnSpPr/>
          <p:nvPr/>
        </p:nvCxnSpPr>
        <p:spPr>
          <a:xfrm>
            <a:off x="2051720" y="5013176"/>
            <a:ext cx="55446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245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38903</TotalTime>
  <Words>1486</Words>
  <Application>Microsoft Office PowerPoint</Application>
  <PresentationFormat>On-screen Show (4:3)</PresentationFormat>
  <Paragraphs>283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ＭＳ Ｐゴシック</vt:lpstr>
      <vt:lpstr>Arial</vt:lpstr>
      <vt:lpstr>Calibri</vt:lpstr>
      <vt:lpstr>Cambria Math</vt:lpstr>
      <vt:lpstr>Lucida Grande</vt:lpstr>
      <vt:lpstr>Office Theme</vt:lpstr>
      <vt:lpstr>Slide 2: Text Only</vt:lpstr>
      <vt:lpstr>1_Slide 2: Text Only</vt:lpstr>
      <vt:lpstr>Preliminary Technology Option Data Capture </vt:lpstr>
      <vt:lpstr>Introduction </vt:lpstr>
      <vt:lpstr>RF System Considerations</vt:lpstr>
      <vt:lpstr>RF Source Summary </vt:lpstr>
      <vt:lpstr>Required RF Output Power for a Linac R. Apsimon - RTT Platform Specification Assessment</vt:lpstr>
      <vt:lpstr>Peak Output Power Comparison</vt:lpstr>
      <vt:lpstr>Output Power per Unit Weight </vt:lpstr>
      <vt:lpstr>Number of Devices to Meet Benchmark</vt:lpstr>
      <vt:lpstr>Total Weight of RF Sources to  Meet Benchmark</vt:lpstr>
      <vt:lpstr>Klystrons and Magnetrons</vt:lpstr>
      <vt:lpstr>Initial Conclusions from Data</vt:lpstr>
      <vt:lpstr>Example RF Source Configurations</vt:lpstr>
      <vt:lpstr>Solid State Power Amplifier Example Suggested frequency: ~400 MHz</vt:lpstr>
      <vt:lpstr>Magnetron Example Suggested frequency: 2.86 GHz</vt:lpstr>
      <vt:lpstr>Klystron Example Suggested frequency: ~2.86 GHz</vt:lpstr>
      <vt:lpstr>Travelling Wave Tube Example Suggested frequency: 5.5 GHz</vt:lpstr>
      <vt:lpstr>Multiple-Beam Klystron (MBK) Example I. Syratchev, “Personal overview of special issues of  the robust/reliable medical accelerator,” CERN-ICEC-STFC Workshop on Innovative, Robust and Affordable Medical Linear Accelerators for Challenging Environments, 2017.</vt:lpstr>
      <vt:lpstr>RF Source Examples Summary</vt:lpstr>
      <vt:lpstr>Example Implementation I. Syratchev, “Personal overview of special issues of  the robust/reliable medical accelerator,” CERN-ICEC-STFC Workshop on Innovative, Robust and Affordable Medical Linear Accelerators for Challenging Environments, 2017.</vt:lpstr>
      <vt:lpstr>Summary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Graeme Burt</cp:lastModifiedBy>
  <cp:revision>436</cp:revision>
  <cp:lastPrinted>2015-11-24T12:57:43Z</cp:lastPrinted>
  <dcterms:created xsi:type="dcterms:W3CDTF">2011-10-31T13:04:17Z</dcterms:created>
  <dcterms:modified xsi:type="dcterms:W3CDTF">2018-03-22T14:55:41Z</dcterms:modified>
</cp:coreProperties>
</file>