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</p:sldMasterIdLst>
  <p:notesMasterIdLst>
    <p:notesMasterId r:id="rId28"/>
  </p:notesMasterIdLst>
  <p:handoutMasterIdLst>
    <p:handoutMasterId r:id="rId29"/>
  </p:handoutMasterIdLst>
  <p:sldIdLst>
    <p:sldId id="435" r:id="rId2"/>
    <p:sldId id="437" r:id="rId3"/>
    <p:sldId id="402" r:id="rId4"/>
    <p:sldId id="404" r:id="rId5"/>
    <p:sldId id="436" r:id="rId6"/>
    <p:sldId id="403" r:id="rId7"/>
    <p:sldId id="405" r:id="rId8"/>
    <p:sldId id="407" r:id="rId9"/>
    <p:sldId id="409" r:id="rId10"/>
    <p:sldId id="423" r:id="rId11"/>
    <p:sldId id="398" r:id="rId12"/>
    <p:sldId id="391" r:id="rId13"/>
    <p:sldId id="392" r:id="rId14"/>
    <p:sldId id="419" r:id="rId15"/>
    <p:sldId id="439" r:id="rId16"/>
    <p:sldId id="438" r:id="rId17"/>
    <p:sldId id="441" r:id="rId18"/>
    <p:sldId id="440" r:id="rId19"/>
    <p:sldId id="442" r:id="rId20"/>
    <p:sldId id="443" r:id="rId21"/>
    <p:sldId id="444" r:id="rId22"/>
    <p:sldId id="445" r:id="rId23"/>
    <p:sldId id="446" r:id="rId24"/>
    <p:sldId id="447" r:id="rId25"/>
    <p:sldId id="433" r:id="rId26"/>
    <p:sldId id="448" r:id="rId2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0DBFD5"/>
    <a:srgbClr val="0DBF7B"/>
    <a:srgbClr val="0DBFFD"/>
    <a:srgbClr val="002F65"/>
    <a:srgbClr val="3B4486"/>
    <a:srgbClr val="00FF00"/>
    <a:srgbClr val="9A9A9A"/>
    <a:srgbClr val="535187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5" autoAdjust="0"/>
  </p:normalViewPr>
  <p:slideViewPr>
    <p:cSldViewPr>
      <p:cViewPr varScale="1">
        <p:scale>
          <a:sx n="76" d="100"/>
          <a:sy n="76" d="100"/>
        </p:scale>
        <p:origin x="-145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68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200" dirty="0" err="1"/>
            </a:lvl1pPr>
          </a:lstStyle>
          <a:p>
            <a:pPr>
              <a:defRPr/>
            </a:pPr>
            <a:r>
              <a:rPr lang="en-US"/>
              <a:t>ATec Education Course March 3-6, 2014</a:t>
            </a:r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53F3B88A-BA21-4C04-91C0-F6852636B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6248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E52D2AF4-F661-420E-8645-E8BCA271E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0167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07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661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887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25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7010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601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12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87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3577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3573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992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5735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hyperlink" Target="mailto:%20emily.milne@rmp.uhn.on.ca" TargetMode="External"/><Relationship Id="rId12" Type="http://schemas.openxmlformats.org/officeDocument/2006/relationships/image" Target="../media/image8.png"/><Relationship Id="rId13" Type="http://schemas.openxmlformats.org/officeDocument/2006/relationships/image" Target="../media/image9.png"/><Relationship Id="rId1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3.jp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6" Type="http://schemas.openxmlformats.org/officeDocument/2006/relationships/hyperlink" Target="http://www.aepeducation.ca/" TargetMode="External"/><Relationship Id="rId7" Type="http://schemas.openxmlformats.org/officeDocument/2006/relationships/hyperlink" Target="mailto:aep@rmp.uhn.ca" TargetMode="External"/><Relationship Id="rId8" Type="http://schemas.openxmlformats.org/officeDocument/2006/relationships/hyperlink" Target="https://twitter.com/AEPcme" TargetMode="External"/><Relationship Id="rId9" Type="http://schemas.openxmlformats.org/officeDocument/2006/relationships/image" Target="../media/image6.png"/><Relationship Id="rId10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447800"/>
            <a:ext cx="7772400" cy="1470025"/>
          </a:xfrm>
        </p:spPr>
        <p:txBody>
          <a:bodyPr/>
          <a:lstStyle/>
          <a:p>
            <a:pPr algn="l"/>
            <a:r>
              <a:rPr lang="en-US" sz="2800" b="1" dirty="0">
                <a:solidFill>
                  <a:schemeClr val="tx1"/>
                </a:solidFill>
              </a:rPr>
              <a:t>Linear accelerator simulations for stable and sustainable operation of developing country radiotherapy linear accelerators</a:t>
            </a:r>
            <a:r>
              <a:rPr lang="en-CA" sz="2800" dirty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657600"/>
            <a:ext cx="6400800" cy="1752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Marco Carlone, BC Cancer </a:t>
            </a: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Stewart </a:t>
            </a:r>
            <a:r>
              <a:rPr lang="en-US" dirty="0" err="1" smtClean="0">
                <a:solidFill>
                  <a:srgbClr val="000000"/>
                </a:solidFill>
              </a:rPr>
              <a:t>Boogert</a:t>
            </a:r>
            <a:r>
              <a:rPr lang="en-US" dirty="0" smtClean="0">
                <a:solidFill>
                  <a:srgbClr val="000000"/>
                </a:solidFill>
              </a:rPr>
              <a:t>, Royal </a:t>
            </a:r>
            <a:r>
              <a:rPr lang="en-US" dirty="0" err="1" smtClean="0">
                <a:solidFill>
                  <a:srgbClr val="000000"/>
                </a:solidFill>
              </a:rPr>
              <a:t>Halloway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61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>
                <a:solidFill>
                  <a:srgbClr val="000000"/>
                </a:solidFill>
              </a:rPr>
              <a:t>Linac</a:t>
            </a:r>
            <a:r>
              <a:rPr lang="en-US" sz="3600" dirty="0" smtClean="0">
                <a:solidFill>
                  <a:srgbClr val="000000"/>
                </a:solidFill>
              </a:rPr>
              <a:t> Physics modules in SIMAC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02530"/>
            <a:ext cx="3352800" cy="2826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Screen Shot 2016-07-31 at 9.18.59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066800"/>
            <a:ext cx="3092965" cy="259108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568" y="3581400"/>
            <a:ext cx="3309832" cy="275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200364" y="4572000"/>
            <a:ext cx="1295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F65"/>
                </a:solidFill>
              </a:rPr>
              <a:t>Electron beam position and angle on the target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5410200" y="5103675"/>
            <a:ext cx="838200" cy="4589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5486400" y="5715000"/>
            <a:ext cx="533400" cy="22687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>
          <a:xfrm>
            <a:off x="6705600" y="1143000"/>
            <a:ext cx="21513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>
                <a:solidFill>
                  <a:srgbClr val="002F65"/>
                </a:solidFill>
              </a:rPr>
              <a:t>Photon transport is modelled using </a:t>
            </a:r>
            <a:r>
              <a:rPr lang="en-CA" dirty="0" err="1" smtClean="0">
                <a:solidFill>
                  <a:srgbClr val="002F65"/>
                </a:solidFill>
              </a:rPr>
              <a:t>breamstallung</a:t>
            </a:r>
            <a:r>
              <a:rPr lang="en-CA" dirty="0" smtClean="0">
                <a:solidFill>
                  <a:srgbClr val="002F65"/>
                </a:solidFill>
              </a:rPr>
              <a:t> yield tables (NIST) and linear attenuation in the FF and water phantom</a:t>
            </a:r>
            <a:endParaRPr lang="en-CA" dirty="0">
              <a:solidFill>
                <a:srgbClr val="002F65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8229600" y="3124200"/>
            <a:ext cx="304800" cy="1143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0" y="1066800"/>
            <a:ext cx="250853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solidFill>
                  <a:srgbClr val="002F65"/>
                </a:solidFill>
              </a:rPr>
              <a:t>The linac Load line is modelled using the concept of “Shunt Impedance”</a:t>
            </a:r>
            <a:endParaRPr lang="en-US" sz="2000" dirty="0">
              <a:solidFill>
                <a:srgbClr val="002F65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2438400" y="1447800"/>
            <a:ext cx="2362200" cy="12954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19390" y="2438400"/>
            <a:ext cx="263683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solidFill>
                  <a:srgbClr val="002F65"/>
                </a:solidFill>
              </a:rPr>
              <a:t>Klystron saturation is modelled using an analytical (Bessel) function</a:t>
            </a:r>
            <a:endParaRPr lang="en-US" sz="2000" dirty="0">
              <a:solidFill>
                <a:srgbClr val="002F65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1379018" y="3657600"/>
            <a:ext cx="1287982" cy="20574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30865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139-63062-1-P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747063"/>
            <a:ext cx="5562600" cy="608374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1096" y="228600"/>
            <a:ext cx="54364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000000"/>
                </a:solidFill>
              </a:rPr>
              <a:t>Teaching of beam “tuning” with SIMAC</a:t>
            </a:r>
            <a:endParaRPr lang="en-CA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029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:\My Documents\Mdocs\Research\papers\papersPublished\JACMP\AcceleratorModel\JACMP\2nd revision\Off-Parameter Dose Profiles\JPEG Dose Profiles\6MV_6MeV_2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1" y="1371601"/>
            <a:ext cx="3454398" cy="259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M:\My Documents\Mdocs\Research\papers\papersPublished\JACMP\AcceleratorModel\JACMP\2nd revision\Off-Parameter Dose Profiles\JPEG Dose Profiles\6MV_6MeV_2D_PosR=100mA_AngR=0m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4712333" y="1371600"/>
            <a:ext cx="3352797" cy="2514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52600" y="3505201"/>
            <a:ext cx="266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6 MeV beam on 6MV flattening filter</a:t>
            </a:r>
            <a:endParaRPr lang="en-CA" sz="1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2332" y="3519101"/>
            <a:ext cx="266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Pos_R</a:t>
            </a:r>
            <a:r>
              <a:rPr lang="en-US" sz="1200" dirty="0" smtClean="0">
                <a:solidFill>
                  <a:schemeClr val="bg1"/>
                </a:solidFill>
              </a:rPr>
              <a:t>  = 100 mA, </a:t>
            </a:r>
            <a:r>
              <a:rPr lang="en-US" sz="1200" dirty="0" err="1" smtClean="0">
                <a:solidFill>
                  <a:schemeClr val="bg1"/>
                </a:solidFill>
              </a:rPr>
              <a:t>Ang_R</a:t>
            </a:r>
            <a:r>
              <a:rPr lang="en-US" sz="1200" dirty="0" smtClean="0">
                <a:solidFill>
                  <a:schemeClr val="bg1"/>
                </a:solidFill>
              </a:rPr>
              <a:t> = 0</a:t>
            </a:r>
            <a:endParaRPr lang="en-CA" sz="1200" dirty="0">
              <a:solidFill>
                <a:schemeClr val="bg1"/>
              </a:solidFill>
            </a:endParaRPr>
          </a:p>
        </p:txBody>
      </p:sp>
      <p:pic>
        <p:nvPicPr>
          <p:cNvPr id="4103" name="Picture 7" descr="M:\My Documents\Mdocs\Research\papers\papersPublished\JACMP\AcceleratorModel\JACMP\2nd revision\Off-Parameter Dose Profiles\JPEG Dose Profiles\6MV_4.5MeV_2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1" y="3886200"/>
            <a:ext cx="3555999" cy="266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M:\My Documents\Mdocs\Research\papers\papersPublished\JACMP\AcceleratorModel\JACMP\2nd revision\Off-Parameter Dose Profiles\JPEG Dose Profiles\6MV_7.5MeV_2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922" y="3886200"/>
            <a:ext cx="3555999" cy="266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733923" y="6019801"/>
            <a:ext cx="281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7.5 MeV beam on 6MV flattening filter</a:t>
            </a:r>
            <a:endParaRPr lang="en-CA" sz="1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83383" y="6015425"/>
            <a:ext cx="2907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4.5 MeV beam on 6MV flattening filter</a:t>
            </a:r>
            <a:endParaRPr lang="en-CA" sz="12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457200"/>
            <a:ext cx="7238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Using SIMAC to teach </a:t>
            </a:r>
            <a:r>
              <a:rPr lang="en-US" sz="2400" dirty="0">
                <a:solidFill>
                  <a:srgbClr val="000000"/>
                </a:solidFill>
              </a:rPr>
              <a:t>Flatness &amp; Symmetry as a response to beam steering and energy</a:t>
            </a:r>
            <a:endParaRPr lang="en-CA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922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3B4486"/>
                </a:solidFill>
              </a:rPr>
              <a:t>www.simaclinac.com</a:t>
            </a:r>
            <a:endParaRPr lang="en-CA" dirty="0">
              <a:solidFill>
                <a:srgbClr val="3B4486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348" y="1295400"/>
            <a:ext cx="6735902" cy="495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2429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3B4486"/>
                </a:solidFill>
              </a:rPr>
              <a:t>Simac</a:t>
            </a:r>
            <a:r>
              <a:rPr lang="en-US" dirty="0" smtClean="0">
                <a:solidFill>
                  <a:srgbClr val="3B4486"/>
                </a:solidFill>
              </a:rPr>
              <a:t> is freely available</a:t>
            </a:r>
            <a:endParaRPr lang="en-CA" dirty="0">
              <a:solidFill>
                <a:srgbClr val="3B4486"/>
              </a:solidFill>
            </a:endParaRPr>
          </a:p>
        </p:txBody>
      </p:sp>
      <p:pic>
        <p:nvPicPr>
          <p:cNvPr id="4" name="Picture 3" descr="Screen Shot 2018-03-22 at 10.19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9430"/>
            <a:ext cx="9144000" cy="373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83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Package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Address the operability of a medical </a:t>
            </a:r>
            <a:r>
              <a:rPr lang="en-US" dirty="0" err="1" smtClean="0"/>
              <a:t>linac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Address the knowledge issues around </a:t>
            </a:r>
            <a:r>
              <a:rPr lang="en-US" dirty="0" err="1" smtClean="0"/>
              <a:t>linac</a:t>
            </a:r>
            <a:r>
              <a:rPr lang="en-US" dirty="0" smtClean="0"/>
              <a:t> service by improving the SIMAC experience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(Have good </a:t>
            </a:r>
            <a:r>
              <a:rPr lang="en-US" dirty="0" err="1" smtClean="0"/>
              <a:t>linac</a:t>
            </a:r>
            <a:r>
              <a:rPr lang="en-US" dirty="0" smtClean="0"/>
              <a:t> drivers)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Provide automation tools to assist </a:t>
            </a:r>
            <a:r>
              <a:rPr lang="en-US" dirty="0" err="1" smtClean="0"/>
              <a:t>linac</a:t>
            </a:r>
            <a:r>
              <a:rPr lang="en-US" dirty="0" smtClean="0"/>
              <a:t> repairs by modeling include </a:t>
            </a:r>
            <a:r>
              <a:rPr lang="en-US" dirty="0" err="1" smtClean="0"/>
              <a:t>linac</a:t>
            </a:r>
            <a:r>
              <a:rPr lang="en-US" dirty="0" smtClean="0"/>
              <a:t> failures</a:t>
            </a:r>
          </a:p>
          <a:p>
            <a:pPr lvl="2"/>
            <a:r>
              <a:rPr lang="en-US" dirty="0" smtClean="0"/>
              <a:t>(Provide a driver assist mode for already good drivers)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644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Package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Deliverable 1: Help expand the online SIMAC community by making SIMAC fully web-based.</a:t>
            </a:r>
          </a:p>
          <a:p>
            <a:r>
              <a:rPr lang="en-US" dirty="0" smtClean="0"/>
              <a:t>Deliverable 2: Demonstrate the feasibility of a diagnostic data collection system.</a:t>
            </a:r>
          </a:p>
          <a:p>
            <a:r>
              <a:rPr lang="en-US" dirty="0" smtClean="0"/>
              <a:t>Deliverable 3: Report on potential algorithms to implement a machine learning model to interpret fault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839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SIMAC is mature and has been used</a:t>
            </a:r>
          </a:p>
          <a:p>
            <a:r>
              <a:rPr lang="en-US" dirty="0" smtClean="0"/>
              <a:t>Assemble </a:t>
            </a:r>
            <a:r>
              <a:rPr lang="en-US" dirty="0"/>
              <a:t>a complete set of linear accelerator physics </a:t>
            </a:r>
            <a:r>
              <a:rPr lang="en-US" dirty="0" smtClean="0"/>
              <a:t>modules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uilding </a:t>
            </a:r>
            <a:r>
              <a:rPr lang="en-US" dirty="0"/>
              <a:t>a comprehensive “flight simulator” for </a:t>
            </a:r>
            <a:r>
              <a:rPr lang="en-US" dirty="0" smtClean="0"/>
              <a:t>LINACS</a:t>
            </a:r>
            <a:endParaRPr lang="en-US" dirty="0"/>
          </a:p>
          <a:p>
            <a:pPr lvl="1"/>
            <a:r>
              <a:rPr lang="en-US" dirty="0" smtClean="0"/>
              <a:t>Maintain code in  </a:t>
            </a:r>
            <a:r>
              <a:rPr lang="en-US" dirty="0" err="1" smtClean="0"/>
              <a:t>GitHub</a:t>
            </a:r>
            <a:r>
              <a:rPr lang="en-US" dirty="0" smtClean="0"/>
              <a:t> repository to maximize community involvement</a:t>
            </a:r>
          </a:p>
        </p:txBody>
      </p:sp>
    </p:spTree>
    <p:extLst>
      <p:ext uri="{BB962C8B-B14F-4D97-AF65-F5344CB8AC3E}">
        <p14:creationId xmlns:p14="http://schemas.microsoft.com/office/powerpoint/2010/main" val="895751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 2</a:t>
            </a:r>
            <a:endParaRPr lang="en-US" dirty="0"/>
          </a:p>
        </p:txBody>
      </p:sp>
      <p:pic>
        <p:nvPicPr>
          <p:cNvPr id="4" name="Content Placeholder 3" descr="Screen Shot 2018-03-22 at 10.34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1" r="9851"/>
          <a:stretch>
            <a:fillRect/>
          </a:stretch>
        </p:blipFill>
        <p:spPr>
          <a:xfrm>
            <a:off x="914400" y="2209800"/>
            <a:ext cx="7481979" cy="4114800"/>
          </a:xfrm>
        </p:spPr>
      </p:pic>
      <p:sp>
        <p:nvSpPr>
          <p:cNvPr id="5" name="TextBox 4"/>
          <p:cNvSpPr txBox="1"/>
          <p:nvPr/>
        </p:nvSpPr>
        <p:spPr>
          <a:xfrm>
            <a:off x="685800" y="1066800"/>
            <a:ext cx="807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Install data loggers on existing </a:t>
            </a:r>
            <a:r>
              <a:rPr lang="en-US" sz="2800" dirty="0" err="1" smtClean="0"/>
              <a:t>linacs</a:t>
            </a:r>
            <a:r>
              <a:rPr lang="en-US" sz="2800" dirty="0" smtClean="0"/>
              <a:t> and demonstrate the feasibility of collecting this data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9364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Collection of data from existing machines</a:t>
            </a:r>
            <a:endParaRPr lang="en-CA" dirty="0"/>
          </a:p>
          <a:p>
            <a:r>
              <a:rPr lang="en-US" dirty="0"/>
              <a:t>Consultation </a:t>
            </a:r>
            <a:r>
              <a:rPr lang="en-US" dirty="0" smtClean="0"/>
              <a:t>on </a:t>
            </a:r>
            <a:r>
              <a:rPr lang="en-US" dirty="0"/>
              <a:t>potential </a:t>
            </a:r>
            <a:r>
              <a:rPr lang="en-US" dirty="0" smtClean="0"/>
              <a:t>machine learning algorithms </a:t>
            </a:r>
            <a:r>
              <a:rPr lang="en-US" dirty="0"/>
              <a:t>and implementations</a:t>
            </a:r>
            <a:endParaRPr lang="en-CA" dirty="0"/>
          </a:p>
          <a:p>
            <a:r>
              <a:rPr lang="en-US" dirty="0"/>
              <a:t>Demonstration of simple predictive model of known failures </a:t>
            </a:r>
            <a:endParaRPr lang="en-C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291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4000" dirty="0" err="1" smtClean="0"/>
              <a:t>Linac</a:t>
            </a:r>
            <a:r>
              <a:rPr lang="en-US" sz="4000" dirty="0" smtClean="0"/>
              <a:t> operability is an important consideration in any environment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3437"/>
            <a:ext cx="8229600" cy="4525963"/>
          </a:xfrm>
        </p:spPr>
        <p:txBody>
          <a:bodyPr/>
          <a:lstStyle/>
          <a:p>
            <a:r>
              <a:rPr lang="en-US" dirty="0" smtClean="0"/>
              <a:t>Training on </a:t>
            </a:r>
            <a:r>
              <a:rPr lang="en-US" dirty="0" err="1" smtClean="0"/>
              <a:t>linac</a:t>
            </a:r>
            <a:r>
              <a:rPr lang="en-US" dirty="0" smtClean="0"/>
              <a:t> service personnel is difficult at BC Cancer</a:t>
            </a:r>
          </a:p>
          <a:p>
            <a:r>
              <a:rPr lang="en-US" dirty="0" smtClean="0"/>
              <a:t>Communication between Medical Physicists and </a:t>
            </a:r>
            <a:r>
              <a:rPr lang="en-US" dirty="0" err="1" smtClean="0"/>
              <a:t>Linac</a:t>
            </a:r>
            <a:r>
              <a:rPr lang="en-US" dirty="0" smtClean="0"/>
              <a:t> Service technicians is challenging everywhere</a:t>
            </a:r>
          </a:p>
          <a:p>
            <a:r>
              <a:rPr lang="en-US" dirty="0" smtClean="0"/>
              <a:t>We suggest that this is a critical component of any </a:t>
            </a:r>
            <a:r>
              <a:rPr lang="en-US" dirty="0" err="1" smtClean="0"/>
              <a:t>linac</a:t>
            </a:r>
            <a:r>
              <a:rPr lang="en-US" dirty="0" smtClean="0"/>
              <a:t> operation plan, especially for challenging environments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8575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failure </a:t>
            </a:r>
            <a:r>
              <a:rPr lang="en-US" dirty="0" smtClean="0"/>
              <a:t>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/>
          <a:lstStyle/>
          <a:p>
            <a:r>
              <a:rPr lang="en-US" dirty="0" smtClean="0"/>
              <a:t>Modulator/injector failure</a:t>
            </a:r>
          </a:p>
          <a:p>
            <a:r>
              <a:rPr lang="en-US" dirty="0" smtClean="0"/>
              <a:t>Beam delivery error (steering)</a:t>
            </a:r>
          </a:p>
          <a:p>
            <a:r>
              <a:rPr lang="en-US" dirty="0" smtClean="0"/>
              <a:t>MLC malfunctions</a:t>
            </a:r>
          </a:p>
          <a:p>
            <a:r>
              <a:rPr lang="en-US" dirty="0" smtClean="0"/>
              <a:t>Power supply failures</a:t>
            </a:r>
          </a:p>
          <a:p>
            <a:r>
              <a:rPr lang="en-US" dirty="0" smtClean="0"/>
              <a:t>Control system failures</a:t>
            </a:r>
          </a:p>
          <a:p>
            <a:r>
              <a:rPr lang="en-US" dirty="0" smtClean="0"/>
              <a:t>Mechanical failures</a:t>
            </a:r>
          </a:p>
          <a:p>
            <a:r>
              <a:rPr lang="en-US" dirty="0" smtClean="0"/>
              <a:t>Broken wires</a:t>
            </a:r>
          </a:p>
          <a:p>
            <a:r>
              <a:rPr lang="en-US" dirty="0" smtClean="0"/>
              <a:t>Many others (some simple, </a:t>
            </a:r>
            <a:r>
              <a:rPr lang="en-US" dirty="0" err="1" smtClean="0"/>
              <a:t>sone</a:t>
            </a:r>
            <a:r>
              <a:rPr lang="en-US" dirty="0" smtClean="0"/>
              <a:t> not)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0017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failure </a:t>
            </a:r>
            <a:r>
              <a:rPr lang="en-US" dirty="0" smtClean="0"/>
              <a:t>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/>
          <a:lstStyle/>
          <a:p>
            <a:r>
              <a:rPr lang="en-US" dirty="0" smtClean="0"/>
              <a:t>Modulator/injector failure</a:t>
            </a:r>
          </a:p>
          <a:p>
            <a:r>
              <a:rPr lang="en-US" dirty="0" smtClean="0"/>
              <a:t>Beam delivery error (steering)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MLC malfunctions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Power supply failures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Control system failures</a:t>
            </a:r>
          </a:p>
          <a:p>
            <a:r>
              <a:rPr lang="en-US" dirty="0" smtClean="0"/>
              <a:t>Mechanical failures</a:t>
            </a:r>
          </a:p>
          <a:p>
            <a:r>
              <a:rPr lang="en-US" dirty="0" smtClean="0"/>
              <a:t>Broken wires</a:t>
            </a:r>
          </a:p>
          <a:p>
            <a:r>
              <a:rPr lang="en-US" dirty="0" smtClean="0"/>
              <a:t>Many other smaller categories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5715000" y="2590800"/>
            <a:ext cx="304800" cy="17526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24600" y="2895600"/>
            <a:ext cx="2667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would guess these are the majority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516742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failure </a:t>
            </a:r>
            <a:r>
              <a:rPr lang="en-US" dirty="0" smtClean="0"/>
              <a:t>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Modulator/injector failure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Beam delivery error (steering)</a:t>
            </a:r>
          </a:p>
          <a:p>
            <a:r>
              <a:rPr lang="en-US" dirty="0" smtClean="0"/>
              <a:t>MLC malfunctions</a:t>
            </a:r>
          </a:p>
          <a:p>
            <a:r>
              <a:rPr lang="en-US" dirty="0" smtClean="0"/>
              <a:t>Power supply failures</a:t>
            </a:r>
          </a:p>
          <a:p>
            <a:r>
              <a:rPr lang="en-US" dirty="0" smtClean="0"/>
              <a:t>Control system failures</a:t>
            </a:r>
          </a:p>
          <a:p>
            <a:r>
              <a:rPr lang="en-US" dirty="0" smtClean="0"/>
              <a:t>Mechanical failures</a:t>
            </a:r>
          </a:p>
          <a:p>
            <a:r>
              <a:rPr lang="en-US" dirty="0" smtClean="0"/>
              <a:t>Broken wires</a:t>
            </a:r>
          </a:p>
          <a:p>
            <a:r>
              <a:rPr lang="en-US" dirty="0" smtClean="0"/>
              <a:t>Many other smaller categories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6629400" y="1447800"/>
            <a:ext cx="304800" cy="12954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162800" y="1447800"/>
            <a:ext cx="1828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These are the most intimidating, and most difficult to teach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99839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Art of </a:t>
            </a:r>
            <a:r>
              <a:rPr lang="en-US" dirty="0" err="1" smtClean="0"/>
              <a:t>Linac</a:t>
            </a:r>
            <a:r>
              <a:rPr lang="en-US" dirty="0" smtClean="0"/>
              <a:t>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There is a challenging learning curve</a:t>
            </a:r>
          </a:p>
          <a:p>
            <a:pPr lvl="1"/>
            <a:r>
              <a:rPr lang="en-US" dirty="0" smtClean="0"/>
              <a:t>Service technicians are not physicists</a:t>
            </a:r>
          </a:p>
          <a:p>
            <a:pPr lvl="1"/>
            <a:r>
              <a:rPr lang="en-US" dirty="0" smtClean="0"/>
              <a:t>Distinguishing between electronics/control system problems and </a:t>
            </a:r>
            <a:r>
              <a:rPr lang="en-US" dirty="0" err="1" smtClean="0"/>
              <a:t>linac</a:t>
            </a:r>
            <a:r>
              <a:rPr lang="en-US" dirty="0" smtClean="0"/>
              <a:t> physics problems can be challenging when learning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619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with deliverable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assist service technicians with diagnosis problems involving </a:t>
            </a:r>
            <a:r>
              <a:rPr lang="en-US" dirty="0" err="1" smtClean="0"/>
              <a:t>linac</a:t>
            </a:r>
            <a:r>
              <a:rPr lang="en-US" dirty="0" smtClean="0"/>
              <a:t> physics.</a:t>
            </a:r>
          </a:p>
          <a:p>
            <a:r>
              <a:rPr lang="en-US" dirty="0" smtClean="0"/>
              <a:t>To reduce the “fear factor” of a large complicated machine.</a:t>
            </a:r>
          </a:p>
          <a:p>
            <a:r>
              <a:rPr lang="en-US" dirty="0" smtClean="0"/>
              <a:t>It is not intended to provide a comprehensive </a:t>
            </a:r>
            <a:r>
              <a:rPr lang="en-US" dirty="0" err="1" smtClean="0"/>
              <a:t>linac</a:t>
            </a:r>
            <a:r>
              <a:rPr lang="en-US" dirty="0" smtClean="0"/>
              <a:t> fault diagnosis repair automation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353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7-10-26 at 5.40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1000"/>
            <a:ext cx="4597400" cy="30229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28800" y="4191000"/>
            <a:ext cx="518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Deliverable 3 is more like driver assist as opposed to a driverless car.</a:t>
            </a:r>
            <a:endParaRPr lang="en-US" sz="3200" dirty="0"/>
          </a:p>
        </p:txBody>
      </p:sp>
      <p:pic>
        <p:nvPicPr>
          <p:cNvPr id="2" name="Picture 1" descr="Screen Shot 2018-03-22 at 11.13.3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04800"/>
            <a:ext cx="4191000" cy="311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0797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/>
              <a:t>Questions/comments?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886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Linac</a:t>
            </a:r>
            <a:r>
              <a:rPr lang="en-US" dirty="0" smtClean="0">
                <a:solidFill>
                  <a:schemeClr val="tx1"/>
                </a:solidFill>
              </a:rPr>
              <a:t> Physics is Complicated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467600" cy="3581400"/>
          </a:xfrm>
        </p:spPr>
        <p:txBody>
          <a:bodyPr anchor="t"/>
          <a:lstStyle/>
          <a:p>
            <a:r>
              <a:rPr lang="en-US" sz="2800" b="0" dirty="0" smtClean="0"/>
              <a:t>Electron beam acceleration in waveguide is advanced physics.</a:t>
            </a:r>
          </a:p>
          <a:p>
            <a:r>
              <a:rPr lang="en-US" sz="2800" b="0" dirty="0" smtClean="0"/>
              <a:t>There is a convoluted relationship between the basic physics and clinical beam properties.</a:t>
            </a:r>
          </a:p>
          <a:p>
            <a:endParaRPr lang="en-US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251110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Teaching </a:t>
            </a:r>
            <a:r>
              <a:rPr lang="en-US" dirty="0" err="1" smtClean="0">
                <a:solidFill>
                  <a:srgbClr val="000000"/>
                </a:solidFill>
              </a:rPr>
              <a:t>Linac</a:t>
            </a:r>
            <a:r>
              <a:rPr lang="en-US" dirty="0" smtClean="0">
                <a:solidFill>
                  <a:srgbClr val="000000"/>
                </a:solidFill>
              </a:rPr>
              <a:t> Physics</a:t>
            </a:r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445375" cy="4191000"/>
          </a:xfrm>
        </p:spPr>
        <p:txBody>
          <a:bodyPr anchor="t"/>
          <a:lstStyle/>
          <a:p>
            <a:r>
              <a:rPr lang="en-US" sz="2800" b="0" dirty="0" smtClean="0">
                <a:solidFill>
                  <a:srgbClr val="000000"/>
                </a:solidFill>
              </a:rPr>
              <a:t>Should relate basic physical principles to clinical parameters.</a:t>
            </a:r>
          </a:p>
          <a:p>
            <a:r>
              <a:rPr lang="en-US" sz="2800" b="0" dirty="0" smtClean="0">
                <a:solidFill>
                  <a:srgbClr val="000000"/>
                </a:solidFill>
              </a:rPr>
              <a:t>Needs a hands on component.</a:t>
            </a:r>
          </a:p>
          <a:p>
            <a:r>
              <a:rPr lang="en-US" sz="2800" b="0" dirty="0" smtClean="0">
                <a:solidFill>
                  <a:srgbClr val="000000"/>
                </a:solidFill>
              </a:rPr>
              <a:t>Jargon issues between service engineers and physicists.</a:t>
            </a:r>
          </a:p>
          <a:p>
            <a:r>
              <a:rPr lang="en-US" sz="2800" b="0" dirty="0">
                <a:solidFill>
                  <a:srgbClr val="000000"/>
                </a:solidFill>
              </a:rPr>
              <a:t>Few teaching </a:t>
            </a:r>
            <a:r>
              <a:rPr lang="en-US" sz="2800" b="0" dirty="0" smtClean="0">
                <a:solidFill>
                  <a:srgbClr val="000000"/>
                </a:solidFill>
              </a:rPr>
              <a:t>resources aimed at the radiotherapy physicist</a:t>
            </a:r>
            <a:endParaRPr lang="en-US" sz="2800" b="0" dirty="0" smtClean="0">
              <a:solidFill>
                <a:srgbClr val="000000"/>
              </a:solidFill>
            </a:endParaRPr>
          </a:p>
          <a:p>
            <a:endParaRPr lang="en-US" sz="2800" b="0" dirty="0" smtClean="0">
              <a:solidFill>
                <a:srgbClr val="000000"/>
              </a:solidFill>
            </a:endParaRPr>
          </a:p>
          <a:p>
            <a:endParaRPr lang="en-CA" sz="28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35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8-03-22 at 10.01.14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4"/>
          <a:stretch/>
        </p:blipFill>
        <p:spPr>
          <a:xfrm>
            <a:off x="1936707" y="49488"/>
            <a:ext cx="5132439" cy="674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244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93" r="5178" b="31693"/>
          <a:stretch/>
        </p:blipFill>
        <p:spPr>
          <a:xfrm>
            <a:off x="0" y="0"/>
            <a:ext cx="9144000" cy="2959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3181053"/>
            <a:ext cx="33909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u="sng" smtClean="0">
                <a:solidFill>
                  <a:prstClr val="black"/>
                </a:solidFill>
                <a:latin typeface="Calibri"/>
              </a:rPr>
              <a:t>Upcoming Course</a:t>
            </a: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/>
            </a:r>
            <a:br>
              <a:rPr lang="en-US" sz="2000" b="1" dirty="0" smtClean="0">
                <a:solidFill>
                  <a:prstClr val="black"/>
                </a:solidFill>
                <a:latin typeface="Calibri"/>
              </a:rPr>
            </a:b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Accelerator Technology (</a:t>
            </a:r>
            <a:r>
              <a:rPr lang="en-US" sz="2000" b="1" dirty="0" err="1" smtClean="0">
                <a:solidFill>
                  <a:prstClr val="black"/>
                </a:solidFill>
                <a:latin typeface="Calibri"/>
              </a:rPr>
              <a:t>ATec</a:t>
            </a: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February 28 - March 3, 2017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Led By: Dr. Marco Carlone &amp;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Mr. Bern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Norrlinger</a:t>
            </a:r>
            <a:endParaRPr lang="en-US" sz="20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6019800"/>
            <a:ext cx="2560320" cy="714847"/>
          </a:xfrm>
          <a:prstGeom prst="rect">
            <a:avLst/>
          </a:prstGeom>
        </p:spPr>
      </p:pic>
      <p:pic>
        <p:nvPicPr>
          <p:cNvPr id="21" name="Picture 20" descr="PMH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" y="6248400"/>
            <a:ext cx="2377440" cy="4290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0" y="762000"/>
            <a:ext cx="7239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b="1" dirty="0">
                <a:solidFill>
                  <a:prstClr val="black"/>
                </a:solidFill>
                <a:latin typeface="Calibri"/>
              </a:rPr>
              <a:t>The Accelerated Education </a:t>
            </a:r>
            <a:r>
              <a:rPr lang="en-US" sz="3600" b="1" dirty="0" smtClean="0">
                <a:solidFill>
                  <a:prstClr val="black"/>
                </a:solidFill>
                <a:latin typeface="Calibri"/>
              </a:rPr>
              <a:t>Program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Princess Margaret Cancer Centre 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6172200"/>
            <a:ext cx="2501153" cy="5486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371340" y="3160455"/>
            <a:ext cx="5029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u="sng" dirty="0" smtClean="0">
                <a:solidFill>
                  <a:prstClr val="black"/>
                </a:solidFill>
                <a:latin typeface="Calibri"/>
              </a:rPr>
              <a:t>Connect with Us!</a:t>
            </a:r>
            <a:endParaRPr lang="en-US" sz="2800" b="1" u="sng" dirty="0" smtClean="0">
              <a:solidFill>
                <a:prstClr val="black"/>
              </a:solidFill>
              <a:latin typeface="Calibri"/>
              <a:hlinkClick r:id="rId6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200" dirty="0" smtClean="0">
                <a:solidFill>
                  <a:prstClr val="black"/>
                </a:solidFill>
                <a:latin typeface="Calibri"/>
              </a:rPr>
              <a:t>Web: </a:t>
            </a:r>
            <a:r>
              <a:rPr lang="en-US" sz="2200" dirty="0" smtClean="0">
                <a:solidFill>
                  <a:prstClr val="black"/>
                </a:solidFill>
                <a:latin typeface="Calibri"/>
                <a:hlinkClick r:id="rId6"/>
              </a:rPr>
              <a:t>www.aepeducation.ca</a:t>
            </a:r>
            <a:r>
              <a:rPr lang="en-US" sz="2200" dirty="0" smtClean="0">
                <a:solidFill>
                  <a:prstClr val="black"/>
                </a:solidFill>
                <a:latin typeface="Calibri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prstClr val="black"/>
                </a:solidFill>
                <a:latin typeface="Calibri"/>
              </a:rPr>
              <a:t>Email: </a:t>
            </a:r>
            <a:r>
              <a:rPr lang="en-US" sz="2200" dirty="0" smtClean="0">
                <a:solidFill>
                  <a:prstClr val="black"/>
                </a:solidFill>
                <a:latin typeface="Calibri"/>
                <a:hlinkClick r:id="rId7"/>
              </a:rPr>
              <a:t>aep@rmp.uhn.ca</a:t>
            </a:r>
            <a:r>
              <a:rPr lang="en-US" sz="22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200" dirty="0" smtClean="0">
                <a:solidFill>
                  <a:prstClr val="black"/>
                </a:solidFill>
                <a:latin typeface="Calibri"/>
              </a:rPr>
              <a:t>Twitter: @</a:t>
            </a:r>
            <a:r>
              <a:rPr lang="en-US" sz="2200" dirty="0" err="1" smtClean="0">
                <a:solidFill>
                  <a:prstClr val="black"/>
                </a:solidFill>
                <a:latin typeface="Calibri"/>
              </a:rPr>
              <a:t>AEPcme</a:t>
            </a:r>
            <a:r>
              <a:rPr lang="en-US" sz="22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prstClr val="black"/>
                </a:solidFill>
                <a:latin typeface="Calibri"/>
              </a:rPr>
              <a:t>YouTube: </a:t>
            </a:r>
            <a:r>
              <a:rPr lang="en-US" sz="2200" dirty="0" smtClean="0">
                <a:solidFill>
                  <a:prstClr val="black"/>
                </a:solidFill>
                <a:latin typeface="Calibri"/>
              </a:rPr>
              <a:t>AEP Education</a:t>
            </a:r>
            <a:br>
              <a:rPr lang="en-US" sz="2200" dirty="0" smtClean="0">
                <a:solidFill>
                  <a:prstClr val="black"/>
                </a:solidFill>
                <a:latin typeface="Calibri"/>
              </a:rPr>
            </a:br>
            <a:r>
              <a:rPr lang="en-US" sz="2200" dirty="0" smtClean="0">
                <a:solidFill>
                  <a:prstClr val="black"/>
                </a:solidFill>
                <a:latin typeface="Calibri"/>
              </a:rPr>
              <a:t>LinkedIn: Accelerated Education Program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200" dirty="0" smtClea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142740" y="3636090"/>
            <a:ext cx="274320" cy="1621710"/>
            <a:chOff x="4114800" y="3505200"/>
            <a:chExt cx="274320" cy="1621710"/>
          </a:xfrm>
        </p:grpSpPr>
        <p:pic>
          <p:nvPicPr>
            <p:cNvPr id="13" name="Picture 12" descr="AEP_Twitter">
              <a:hlinkClick r:id="rId8"/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800" y="4191000"/>
              <a:ext cx="274320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14" descr="AEP_Website">
              <a:hlinkClick r:id="rId6"/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800" y="3505200"/>
              <a:ext cx="274320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Picture 17" descr="AEP_Email">
              <a:hlinkClick r:id="rId11"/>
            </p:cNvPr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060"/>
            <a:stretch>
              <a:fillRect/>
            </a:stretch>
          </p:blipFill>
          <p:spPr bwMode="auto">
            <a:xfrm>
              <a:off x="4114800" y="3876228"/>
              <a:ext cx="274320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6" name="Picture 2" descr="https://cdn3.iconfinder.com/data/icons/free-social-icons/67/linkedin_circle_color-512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800" y="4852590"/>
              <a:ext cx="274320" cy="27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www.underconsideration.com/brandnew/archives/youtube_ios_icon.png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67" t="32534" r="32866" b="31200"/>
            <a:stretch/>
          </p:blipFill>
          <p:spPr bwMode="auto">
            <a:xfrm>
              <a:off x="4114800" y="4526280"/>
              <a:ext cx="268268" cy="27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14886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Challenges with the </a:t>
            </a:r>
            <a:r>
              <a:rPr lang="en-US" dirty="0" err="1" smtClean="0">
                <a:solidFill>
                  <a:srgbClr val="000000"/>
                </a:solidFill>
              </a:rPr>
              <a:t>ATec</a:t>
            </a:r>
            <a:r>
              <a:rPr lang="en-US" dirty="0" smtClean="0">
                <a:solidFill>
                  <a:srgbClr val="000000"/>
                </a:solidFill>
              </a:rPr>
              <a:t> Course</a:t>
            </a:r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7445375" cy="2971800"/>
          </a:xfrm>
        </p:spPr>
        <p:txBody>
          <a:bodyPr anchor="t"/>
          <a:lstStyle/>
          <a:p>
            <a:r>
              <a:rPr lang="en-US" sz="2800" b="0" dirty="0" smtClean="0">
                <a:solidFill>
                  <a:srgbClr val="000000"/>
                </a:solidFill>
              </a:rPr>
              <a:t>4 day length is too short for any in depth teaching.</a:t>
            </a:r>
          </a:p>
          <a:p>
            <a:r>
              <a:rPr lang="en-US" sz="2800" b="0" dirty="0" smtClean="0">
                <a:solidFill>
                  <a:srgbClr val="000000"/>
                </a:solidFill>
              </a:rPr>
              <a:t>Relating linac theory to linac service/QA problems is difficult.</a:t>
            </a:r>
          </a:p>
          <a:p>
            <a:r>
              <a:rPr lang="en-US" sz="2800" b="0" dirty="0" smtClean="0">
                <a:solidFill>
                  <a:srgbClr val="000000"/>
                </a:solidFill>
              </a:rPr>
              <a:t>Clinical </a:t>
            </a:r>
            <a:r>
              <a:rPr lang="en-US" sz="2800" b="0" dirty="0" err="1" smtClean="0">
                <a:solidFill>
                  <a:srgbClr val="000000"/>
                </a:solidFill>
              </a:rPr>
              <a:t>linacs</a:t>
            </a:r>
            <a:r>
              <a:rPr lang="en-US" sz="2800" b="0" dirty="0" smtClean="0">
                <a:solidFill>
                  <a:srgbClr val="000000"/>
                </a:solidFill>
              </a:rPr>
              <a:t> at PMH were not available.</a:t>
            </a:r>
          </a:p>
        </p:txBody>
      </p:sp>
    </p:spTree>
    <p:extLst>
      <p:ext uri="{BB962C8B-B14F-4D97-AF65-F5344CB8AC3E}">
        <p14:creationId xmlns:p14="http://schemas.microsoft.com/office/powerpoint/2010/main" val="269054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b="0" u="none" dirty="0" smtClean="0">
                <a:solidFill>
                  <a:srgbClr val="000000"/>
                </a:solidFill>
                <a:effectLst/>
              </a:rPr>
              <a:t>SIMAC</a:t>
            </a:r>
            <a:r>
              <a:rPr lang="en-US" altLang="en-US" b="0" u="none" dirty="0" smtClean="0">
                <a:solidFill>
                  <a:srgbClr val="3B4486"/>
                </a:solidFill>
                <a:effectLst/>
              </a:rPr>
              <a:t/>
            </a:r>
            <a:br>
              <a:rPr lang="en-US" altLang="en-US" b="0" u="none" dirty="0" smtClean="0">
                <a:solidFill>
                  <a:srgbClr val="3B4486"/>
                </a:solidFill>
                <a:effectLst/>
              </a:rPr>
            </a:br>
            <a:r>
              <a:rPr lang="en-US" altLang="en-US" sz="2800" b="1" u="sng" dirty="0" smtClean="0">
                <a:solidFill>
                  <a:srgbClr val="FF0000"/>
                </a:solidFill>
                <a:effectLst/>
              </a:rPr>
              <a:t>Sim</a:t>
            </a:r>
            <a:r>
              <a:rPr lang="en-US" altLang="en-US" sz="2800" b="0" u="none" dirty="0" smtClean="0">
                <a:solidFill>
                  <a:srgbClr val="000000"/>
                </a:solidFill>
                <a:effectLst/>
              </a:rPr>
              <a:t>ulate </a:t>
            </a:r>
            <a:r>
              <a:rPr lang="en-US" altLang="en-US" sz="2800" dirty="0" err="1" smtClean="0">
                <a:solidFill>
                  <a:srgbClr val="000000"/>
                </a:solidFill>
                <a:effectLst/>
              </a:rPr>
              <a:t>Lin</a:t>
            </a:r>
            <a:r>
              <a:rPr lang="en-US" altLang="en-US" sz="2800" b="1" u="sng" dirty="0" err="1" smtClean="0">
                <a:solidFill>
                  <a:srgbClr val="FF0000"/>
                </a:solidFill>
                <a:effectLst/>
              </a:rPr>
              <a:t>ac</a:t>
            </a:r>
            <a:endParaRPr lang="en-US" altLang="en-US" b="1" u="sng" dirty="0" smtClean="0">
              <a:solidFill>
                <a:srgbClr val="FF0000"/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5398793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715000" y="1859101"/>
            <a:ext cx="3276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en-US" sz="2000" dirty="0">
                <a:solidFill>
                  <a:srgbClr val="000000"/>
                </a:solidFill>
              </a:rPr>
              <a:t>Most </a:t>
            </a:r>
            <a:r>
              <a:rPr lang="en-US" altLang="en-US" sz="2000" dirty="0" err="1">
                <a:solidFill>
                  <a:srgbClr val="000000"/>
                </a:solidFill>
              </a:rPr>
              <a:t>linac</a:t>
            </a:r>
            <a:r>
              <a:rPr lang="en-US" altLang="en-US" sz="2000" dirty="0">
                <a:solidFill>
                  <a:srgbClr val="000000"/>
                </a:solidFill>
              </a:rPr>
              <a:t> physics can be </a:t>
            </a:r>
            <a:r>
              <a:rPr lang="en-US" altLang="en-US" sz="2000" dirty="0" smtClean="0">
                <a:solidFill>
                  <a:srgbClr val="000000"/>
                </a:solidFill>
              </a:rPr>
              <a:t>modeled </a:t>
            </a:r>
            <a:r>
              <a:rPr lang="en-US" altLang="en-US" sz="2000" dirty="0">
                <a:solidFill>
                  <a:srgbClr val="000000"/>
                </a:solidFill>
              </a:rPr>
              <a:t>using simple analytical approximations </a:t>
            </a:r>
            <a:endParaRPr lang="en-US" altLang="en-US" sz="2000" dirty="0" smtClean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altLang="en-US" sz="2000" dirty="0" smtClean="0">
                <a:solidFill>
                  <a:srgbClr val="000000"/>
                </a:solidFill>
              </a:rPr>
              <a:t>Response is </a:t>
            </a:r>
            <a:r>
              <a:rPr lang="en-US" altLang="en-US" sz="2000" dirty="0">
                <a:solidFill>
                  <a:srgbClr val="000000"/>
                </a:solidFill>
              </a:rPr>
              <a:t>consistent with a real </a:t>
            </a:r>
            <a:r>
              <a:rPr lang="en-US" altLang="en-US" sz="2000" dirty="0" err="1">
                <a:solidFill>
                  <a:srgbClr val="000000"/>
                </a:solidFill>
              </a:rPr>
              <a:t>linac</a:t>
            </a:r>
            <a:r>
              <a:rPr lang="en-US" altLang="en-US" sz="2000" dirty="0">
                <a:solidFill>
                  <a:srgbClr val="000000"/>
                </a:solidFill>
              </a:rPr>
              <a:t> </a:t>
            </a:r>
            <a:r>
              <a:rPr lang="en-US" altLang="en-US" sz="2000" dirty="0" smtClean="0">
                <a:solidFill>
                  <a:srgbClr val="000000"/>
                </a:solidFill>
              </a:rPr>
              <a:t>response.</a:t>
            </a:r>
            <a:endParaRPr lang="en-US" altLang="en-US" sz="2000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altLang="en-US" sz="2000" dirty="0" smtClean="0">
                <a:solidFill>
                  <a:srgbClr val="000000"/>
                </a:solidFill>
              </a:rPr>
              <a:t>Meant </a:t>
            </a:r>
            <a:r>
              <a:rPr lang="en-US" altLang="en-US" sz="2000" dirty="0">
                <a:solidFill>
                  <a:srgbClr val="000000"/>
                </a:solidFill>
              </a:rPr>
              <a:t>to simulate the service mode of a clinical </a:t>
            </a:r>
            <a:r>
              <a:rPr lang="en-US" altLang="en-US" sz="2000" dirty="0" err="1">
                <a:solidFill>
                  <a:srgbClr val="000000"/>
                </a:solidFill>
              </a:rPr>
              <a:t>linac</a:t>
            </a:r>
            <a:endParaRPr lang="en-US" alt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349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u="none" dirty="0" smtClean="0">
                <a:solidFill>
                  <a:srgbClr val="000000"/>
                </a:solidFill>
                <a:effectLst/>
              </a:rPr>
              <a:t>Using SIMAC</a:t>
            </a:r>
            <a:endParaRPr lang="en-US" altLang="en-US" b="1" u="sng" dirty="0" smtClean="0">
              <a:solidFill>
                <a:srgbClr val="000000"/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103" y="1143000"/>
            <a:ext cx="6329619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05000" y="1624477"/>
            <a:ext cx="1371600" cy="6858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34730" y="4572000"/>
            <a:ext cx="4361270" cy="1447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352800" y="1629198"/>
            <a:ext cx="4419600" cy="157120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34731" y="2319719"/>
            <a:ext cx="1547264" cy="103308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04800" y="1337904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F65"/>
                </a:solidFill>
              </a:rPr>
              <a:t>Mode selection</a:t>
            </a:r>
            <a:endParaRPr lang="en-CA" dirty="0">
              <a:solidFill>
                <a:srgbClr val="002F65"/>
              </a:solidFill>
            </a:endParaRPr>
          </a:p>
        </p:txBody>
      </p:sp>
      <p:cxnSp>
        <p:nvCxnSpPr>
          <p:cNvPr id="8" name="Straight Arrow Connector 7"/>
          <p:cNvCxnSpPr>
            <a:stCxn id="2" idx="3"/>
            <a:endCxn id="4" idx="1"/>
          </p:cNvCxnSpPr>
          <p:nvPr/>
        </p:nvCxnSpPr>
        <p:spPr bwMode="auto">
          <a:xfrm>
            <a:off x="1447800" y="1661070"/>
            <a:ext cx="457200" cy="30630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228600" y="3361566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F65"/>
                </a:solidFill>
              </a:rPr>
              <a:t>Linac parameter control</a:t>
            </a:r>
            <a:endParaRPr lang="en-CA" dirty="0">
              <a:solidFill>
                <a:srgbClr val="002F65"/>
              </a:solidFill>
            </a:endParaRPr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 bwMode="auto">
          <a:xfrm>
            <a:off x="876300" y="4284896"/>
            <a:ext cx="858431" cy="101100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76200" y="2310277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F65"/>
                </a:solidFill>
              </a:rPr>
              <a:t>Clinical parameters</a:t>
            </a:r>
            <a:endParaRPr lang="en-CA" dirty="0">
              <a:solidFill>
                <a:srgbClr val="002F65"/>
              </a:solidFill>
            </a:endParaRPr>
          </a:p>
        </p:txBody>
      </p:sp>
      <p:cxnSp>
        <p:nvCxnSpPr>
          <p:cNvPr id="20" name="Straight Arrow Connector 19"/>
          <p:cNvCxnSpPr>
            <a:endCxn id="7" idx="1"/>
          </p:cNvCxnSpPr>
          <p:nvPr/>
        </p:nvCxnSpPr>
        <p:spPr bwMode="auto">
          <a:xfrm>
            <a:off x="1143000" y="2514600"/>
            <a:ext cx="591731" cy="32166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Box 25"/>
          <p:cNvSpPr txBox="1"/>
          <p:nvPr/>
        </p:nvSpPr>
        <p:spPr>
          <a:xfrm>
            <a:off x="8032694" y="876239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F65"/>
                </a:solidFill>
              </a:rPr>
              <a:t>Linac operating values</a:t>
            </a:r>
            <a:endParaRPr lang="en-CA" dirty="0">
              <a:solidFill>
                <a:srgbClr val="002F65"/>
              </a:solidFill>
            </a:endParaRPr>
          </a:p>
        </p:txBody>
      </p:sp>
      <p:cxnSp>
        <p:nvCxnSpPr>
          <p:cNvPr id="27" name="Straight Arrow Connector 26"/>
          <p:cNvCxnSpPr>
            <a:stCxn id="26" idx="2"/>
            <a:endCxn id="6" idx="3"/>
          </p:cNvCxnSpPr>
          <p:nvPr/>
        </p:nvCxnSpPr>
        <p:spPr bwMode="auto">
          <a:xfrm flipH="1">
            <a:off x="7772400" y="1799569"/>
            <a:ext cx="831794" cy="61523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02114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4148</TotalTime>
  <Words>736</Words>
  <Application>Microsoft Macintosh PowerPoint</Application>
  <PresentationFormat>On-screen Show (4:3)</PresentationFormat>
  <Paragraphs>112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 Design</vt:lpstr>
      <vt:lpstr>Linear accelerator simulations for stable and sustainable operation of developing country radiotherapy linear accelerators </vt:lpstr>
      <vt:lpstr>Linac operability is an important consideration in any environment</vt:lpstr>
      <vt:lpstr>Linac Physics is Complicated</vt:lpstr>
      <vt:lpstr>Teaching Linac Physics</vt:lpstr>
      <vt:lpstr>PowerPoint Presentation</vt:lpstr>
      <vt:lpstr>PowerPoint Presentation</vt:lpstr>
      <vt:lpstr>Challenges with the ATec Course</vt:lpstr>
      <vt:lpstr>SIMAC Simulate Linac</vt:lpstr>
      <vt:lpstr>Using SIMAC</vt:lpstr>
      <vt:lpstr>Linac Physics modules in SIMAC</vt:lpstr>
      <vt:lpstr>PowerPoint Presentation</vt:lpstr>
      <vt:lpstr>PowerPoint Presentation</vt:lpstr>
      <vt:lpstr>www.simaclinac.com</vt:lpstr>
      <vt:lpstr>Simac is freely available</vt:lpstr>
      <vt:lpstr>Work Package 5</vt:lpstr>
      <vt:lpstr>Work Package 5</vt:lpstr>
      <vt:lpstr>Deliverable 1</vt:lpstr>
      <vt:lpstr>Deliverable 2</vt:lpstr>
      <vt:lpstr>Deliverable 3</vt:lpstr>
      <vt:lpstr>Linac failure categories</vt:lpstr>
      <vt:lpstr>Linac failure categories</vt:lpstr>
      <vt:lpstr>Linac failure categories</vt:lpstr>
      <vt:lpstr>The Art of Linac Maintenance</vt:lpstr>
      <vt:lpstr>Objective with deliverable 3</vt:lpstr>
      <vt:lpstr>PowerPoint Presentation</vt:lpstr>
      <vt:lpstr>Questions/comments?</vt:lpstr>
    </vt:vector>
  </TitlesOfParts>
  <Company>Radiation Medicine Program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hopea</dc:creator>
  <cp:lastModifiedBy>Marco Carlone</cp:lastModifiedBy>
  <cp:revision>253</cp:revision>
  <dcterms:created xsi:type="dcterms:W3CDTF">2008-11-09T21:20:47Z</dcterms:created>
  <dcterms:modified xsi:type="dcterms:W3CDTF">2018-03-22T23:29:43Z</dcterms:modified>
</cp:coreProperties>
</file>