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oleObject"/>
  <Default Extension="vml" ContentType="application/vnd.openxmlformats-officedocument.vmlDrawin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2" r:id="rId3"/>
    <p:sldId id="261" r:id="rId4"/>
    <p:sldId id="264" r:id="rId5"/>
    <p:sldId id="257" r:id="rId6"/>
    <p:sldId id="263" r:id="rId7"/>
    <p:sldId id="258" r:id="rId8"/>
    <p:sldId id="259" r:id="rId9"/>
    <p:sldId id="260"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p:cViewPr>
        <p:scale>
          <a:sx n="53" d="100"/>
          <a:sy n="53" d="100"/>
        </p:scale>
        <p:origin x="3864" y="17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531296-8F1F-49EC-8EBB-B42ED62339E2}" type="datetimeFigureOut">
              <a:rPr lang="en-US" smtClean="0"/>
              <a:t>2/2/18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59FF3B-5C4C-47AD-8AD4-A084E37A7868}" type="slidenum">
              <a:rPr lang="en-US" smtClean="0"/>
              <a:t>‹#›</a:t>
            </a:fld>
            <a:endParaRPr lang="en-US"/>
          </a:p>
        </p:txBody>
      </p:sp>
    </p:spTree>
    <p:extLst>
      <p:ext uri="{BB962C8B-B14F-4D97-AF65-F5344CB8AC3E}">
        <p14:creationId xmlns:p14="http://schemas.microsoft.com/office/powerpoint/2010/main" val="2443766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659FF3B-5C4C-47AD-8AD4-A084E37A7868}" type="slidenum">
              <a:rPr lang="en-US" smtClean="0"/>
              <a:t>9</a:t>
            </a:fld>
            <a:endParaRPr lang="en-US"/>
          </a:p>
        </p:txBody>
      </p:sp>
    </p:spTree>
    <p:extLst>
      <p:ext uri="{BB962C8B-B14F-4D97-AF65-F5344CB8AC3E}">
        <p14:creationId xmlns:p14="http://schemas.microsoft.com/office/powerpoint/2010/main" val="11871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0F6513-4AD5-40B2-A7C6-3ACDF3896690}" type="datetimeFigureOut">
              <a:rPr lang="en-US" smtClean="0"/>
              <a:t>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D0E771-6607-46AA-B850-A2977B41CDFB}" type="slidenum">
              <a:rPr lang="en-US" smtClean="0"/>
              <a:t>‹#›</a:t>
            </a:fld>
            <a:endParaRPr lang="en-US"/>
          </a:p>
        </p:txBody>
      </p:sp>
    </p:spTree>
    <p:extLst>
      <p:ext uri="{BB962C8B-B14F-4D97-AF65-F5344CB8AC3E}">
        <p14:creationId xmlns:p14="http://schemas.microsoft.com/office/powerpoint/2010/main" val="71481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0F6513-4AD5-40B2-A7C6-3ACDF3896690}" type="datetimeFigureOut">
              <a:rPr lang="en-US" smtClean="0"/>
              <a:t>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D0E771-6607-46AA-B850-A2977B41CDFB}" type="slidenum">
              <a:rPr lang="en-US" smtClean="0"/>
              <a:t>‹#›</a:t>
            </a:fld>
            <a:endParaRPr lang="en-US"/>
          </a:p>
        </p:txBody>
      </p:sp>
    </p:spTree>
    <p:extLst>
      <p:ext uri="{BB962C8B-B14F-4D97-AF65-F5344CB8AC3E}">
        <p14:creationId xmlns:p14="http://schemas.microsoft.com/office/powerpoint/2010/main" val="2019325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0F6513-4AD5-40B2-A7C6-3ACDF3896690}" type="datetimeFigureOut">
              <a:rPr lang="en-US" smtClean="0"/>
              <a:t>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D0E771-6607-46AA-B850-A2977B41CDFB}" type="slidenum">
              <a:rPr lang="en-US" smtClean="0"/>
              <a:t>‹#›</a:t>
            </a:fld>
            <a:endParaRPr lang="en-US"/>
          </a:p>
        </p:txBody>
      </p:sp>
    </p:spTree>
    <p:extLst>
      <p:ext uri="{BB962C8B-B14F-4D97-AF65-F5344CB8AC3E}">
        <p14:creationId xmlns:p14="http://schemas.microsoft.com/office/powerpoint/2010/main" val="314717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0F6513-4AD5-40B2-A7C6-3ACDF3896690}" type="datetimeFigureOut">
              <a:rPr lang="en-US" smtClean="0"/>
              <a:t>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D0E771-6607-46AA-B850-A2977B41CDFB}" type="slidenum">
              <a:rPr lang="en-US" smtClean="0"/>
              <a:t>‹#›</a:t>
            </a:fld>
            <a:endParaRPr lang="en-US"/>
          </a:p>
        </p:txBody>
      </p:sp>
    </p:spTree>
    <p:extLst>
      <p:ext uri="{BB962C8B-B14F-4D97-AF65-F5344CB8AC3E}">
        <p14:creationId xmlns:p14="http://schemas.microsoft.com/office/powerpoint/2010/main" val="1602244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0F6513-4AD5-40B2-A7C6-3ACDF3896690}" type="datetimeFigureOut">
              <a:rPr lang="en-US" smtClean="0"/>
              <a:t>2/2/18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D0E771-6607-46AA-B850-A2977B41CDFB}" type="slidenum">
              <a:rPr lang="en-US" smtClean="0"/>
              <a:t>‹#›</a:t>
            </a:fld>
            <a:endParaRPr lang="en-US"/>
          </a:p>
        </p:txBody>
      </p:sp>
    </p:spTree>
    <p:extLst>
      <p:ext uri="{BB962C8B-B14F-4D97-AF65-F5344CB8AC3E}">
        <p14:creationId xmlns:p14="http://schemas.microsoft.com/office/powerpoint/2010/main" val="2049124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0F6513-4AD5-40B2-A7C6-3ACDF3896690}" type="datetimeFigureOut">
              <a:rPr lang="en-US" smtClean="0"/>
              <a:t>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D0E771-6607-46AA-B850-A2977B41CDFB}" type="slidenum">
              <a:rPr lang="en-US" smtClean="0"/>
              <a:t>‹#›</a:t>
            </a:fld>
            <a:endParaRPr lang="en-US"/>
          </a:p>
        </p:txBody>
      </p:sp>
    </p:spTree>
    <p:extLst>
      <p:ext uri="{BB962C8B-B14F-4D97-AF65-F5344CB8AC3E}">
        <p14:creationId xmlns:p14="http://schemas.microsoft.com/office/powerpoint/2010/main" val="584850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0F6513-4AD5-40B2-A7C6-3ACDF3896690}" type="datetimeFigureOut">
              <a:rPr lang="en-US" smtClean="0"/>
              <a:t>2/2/18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D0E771-6607-46AA-B850-A2977B41CDFB}" type="slidenum">
              <a:rPr lang="en-US" smtClean="0"/>
              <a:t>‹#›</a:t>
            </a:fld>
            <a:endParaRPr lang="en-US"/>
          </a:p>
        </p:txBody>
      </p:sp>
    </p:spTree>
    <p:extLst>
      <p:ext uri="{BB962C8B-B14F-4D97-AF65-F5344CB8AC3E}">
        <p14:creationId xmlns:p14="http://schemas.microsoft.com/office/powerpoint/2010/main" val="3970350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0F6513-4AD5-40B2-A7C6-3ACDF3896690}" type="datetimeFigureOut">
              <a:rPr lang="en-US" smtClean="0"/>
              <a:t>2/2/18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D0E771-6607-46AA-B850-A2977B41CDFB}" type="slidenum">
              <a:rPr lang="en-US" smtClean="0"/>
              <a:t>‹#›</a:t>
            </a:fld>
            <a:endParaRPr lang="en-US"/>
          </a:p>
        </p:txBody>
      </p:sp>
    </p:spTree>
    <p:extLst>
      <p:ext uri="{BB962C8B-B14F-4D97-AF65-F5344CB8AC3E}">
        <p14:creationId xmlns:p14="http://schemas.microsoft.com/office/powerpoint/2010/main" val="3305871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0F6513-4AD5-40B2-A7C6-3ACDF3896690}" type="datetimeFigureOut">
              <a:rPr lang="en-US" smtClean="0"/>
              <a:t>2/2/18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D0E771-6607-46AA-B850-A2977B41CDFB}" type="slidenum">
              <a:rPr lang="en-US" smtClean="0"/>
              <a:t>‹#›</a:t>
            </a:fld>
            <a:endParaRPr lang="en-US"/>
          </a:p>
        </p:txBody>
      </p:sp>
    </p:spTree>
    <p:extLst>
      <p:ext uri="{BB962C8B-B14F-4D97-AF65-F5344CB8AC3E}">
        <p14:creationId xmlns:p14="http://schemas.microsoft.com/office/powerpoint/2010/main" val="2525977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0F6513-4AD5-40B2-A7C6-3ACDF3896690}" type="datetimeFigureOut">
              <a:rPr lang="en-US" smtClean="0"/>
              <a:t>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D0E771-6607-46AA-B850-A2977B41CDFB}" type="slidenum">
              <a:rPr lang="en-US" smtClean="0"/>
              <a:t>‹#›</a:t>
            </a:fld>
            <a:endParaRPr lang="en-US"/>
          </a:p>
        </p:txBody>
      </p:sp>
    </p:spTree>
    <p:extLst>
      <p:ext uri="{BB962C8B-B14F-4D97-AF65-F5344CB8AC3E}">
        <p14:creationId xmlns:p14="http://schemas.microsoft.com/office/powerpoint/2010/main" val="3128638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0F6513-4AD5-40B2-A7C6-3ACDF3896690}" type="datetimeFigureOut">
              <a:rPr lang="en-US" smtClean="0"/>
              <a:t>2/2/18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D0E771-6607-46AA-B850-A2977B41CDFB}" type="slidenum">
              <a:rPr lang="en-US" smtClean="0"/>
              <a:t>‹#›</a:t>
            </a:fld>
            <a:endParaRPr lang="en-US"/>
          </a:p>
        </p:txBody>
      </p:sp>
    </p:spTree>
    <p:extLst>
      <p:ext uri="{BB962C8B-B14F-4D97-AF65-F5344CB8AC3E}">
        <p14:creationId xmlns:p14="http://schemas.microsoft.com/office/powerpoint/2010/main" val="20874459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0F6513-4AD5-40B2-A7C6-3ACDF3896690}" type="datetimeFigureOut">
              <a:rPr lang="en-US" smtClean="0"/>
              <a:t>2/2/18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D0E771-6607-46AA-B850-A2977B41CDFB}" type="slidenum">
              <a:rPr lang="en-US" smtClean="0"/>
              <a:t>‹#›</a:t>
            </a:fld>
            <a:endParaRPr lang="en-US"/>
          </a:p>
        </p:txBody>
      </p:sp>
    </p:spTree>
    <p:extLst>
      <p:ext uri="{BB962C8B-B14F-4D97-AF65-F5344CB8AC3E}">
        <p14:creationId xmlns:p14="http://schemas.microsoft.com/office/powerpoint/2010/main" val="4010666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oleObject" Target="../embeddings/oleObject1.bin"/><Relationship Id="rId5"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lt-LT" dirty="0" smtClean="0"/>
              <a:t>CMS related materials research and device design</a:t>
            </a:r>
            <a:br>
              <a:rPr lang="lt-LT" dirty="0" smtClean="0"/>
            </a:br>
            <a:r>
              <a:rPr lang="lt-LT" dirty="0" smtClean="0"/>
              <a:t>(deetectors and scincilators)</a:t>
            </a:r>
            <a:endParaRPr lang="en-US" dirty="0"/>
          </a:p>
        </p:txBody>
      </p:sp>
      <p:sp>
        <p:nvSpPr>
          <p:cNvPr id="3" name="Subtitle 2"/>
          <p:cNvSpPr>
            <a:spLocks noGrp="1"/>
          </p:cNvSpPr>
          <p:nvPr>
            <p:ph type="subTitle" idx="1"/>
          </p:nvPr>
        </p:nvSpPr>
        <p:spPr/>
        <p:txBody>
          <a:bodyPr/>
          <a:lstStyle/>
          <a:p>
            <a:r>
              <a:rPr lang="en-US" dirty="0" err="1" smtClean="0"/>
              <a:t>Juozas</a:t>
            </a:r>
            <a:r>
              <a:rPr lang="en-US" dirty="0" smtClean="0"/>
              <a:t> </a:t>
            </a:r>
            <a:r>
              <a:rPr lang="en-US" dirty="0" err="1" smtClean="0"/>
              <a:t>Vaitkus</a:t>
            </a:r>
            <a:endParaRPr lang="en-US" dirty="0" smtClean="0"/>
          </a:p>
          <a:p>
            <a:endParaRPr lang="en-US" dirty="0"/>
          </a:p>
          <a:p>
            <a:r>
              <a:rPr lang="en-US" smtClean="0"/>
              <a:t>Vilnius University</a:t>
            </a:r>
            <a:endParaRPr lang="en-US" dirty="0"/>
          </a:p>
        </p:txBody>
      </p:sp>
    </p:spTree>
    <p:extLst>
      <p:ext uri="{BB962C8B-B14F-4D97-AF65-F5344CB8AC3E}">
        <p14:creationId xmlns:p14="http://schemas.microsoft.com/office/powerpoint/2010/main" val="2573522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Nearest plans</a:t>
            </a:r>
            <a:endParaRPr lang="en-US" dirty="0"/>
          </a:p>
        </p:txBody>
      </p:sp>
      <p:sp>
        <p:nvSpPr>
          <p:cNvPr id="3" name="Content Placeholder 2"/>
          <p:cNvSpPr>
            <a:spLocks noGrp="1"/>
          </p:cNvSpPr>
          <p:nvPr>
            <p:ph idx="1"/>
          </p:nvPr>
        </p:nvSpPr>
        <p:spPr/>
        <p:txBody>
          <a:bodyPr/>
          <a:lstStyle/>
          <a:p>
            <a:r>
              <a:rPr lang="en-US" dirty="0" smtClean="0"/>
              <a:t>Test the </a:t>
            </a:r>
            <a:r>
              <a:rPr lang="en-US" dirty="0" err="1" smtClean="0"/>
              <a:t>GaN</a:t>
            </a:r>
            <a:r>
              <a:rPr lang="en-US" dirty="0" smtClean="0"/>
              <a:t> pixels (fabricated at </a:t>
            </a:r>
            <a:r>
              <a:rPr lang="en-US" dirty="0" err="1" smtClean="0"/>
              <a:t>Amono</a:t>
            </a:r>
            <a:r>
              <a:rPr lang="en-US" dirty="0" smtClean="0"/>
              <a:t>, Ltd., Poland, according our design</a:t>
            </a:r>
          </a:p>
          <a:p>
            <a:r>
              <a:rPr lang="en-US" dirty="0" smtClean="0"/>
              <a:t>TCAD detector simulations taking into account the mobility and lifetime dependence on </a:t>
            </a:r>
            <a:r>
              <a:rPr lang="en-US" dirty="0" err="1" smtClean="0"/>
              <a:t>fluence</a:t>
            </a:r>
            <a:endParaRPr lang="en-US" dirty="0" smtClean="0"/>
          </a:p>
          <a:p>
            <a:r>
              <a:rPr lang="en-US" dirty="0" smtClean="0"/>
              <a:t>Look forward to approach 10 </a:t>
            </a:r>
            <a:r>
              <a:rPr lang="en-US" dirty="0" err="1" smtClean="0"/>
              <a:t>ps</a:t>
            </a:r>
            <a:r>
              <a:rPr lang="en-US" dirty="0" smtClean="0"/>
              <a:t> resolution for </a:t>
            </a:r>
            <a:r>
              <a:rPr lang="en-US" dirty="0" err="1" smtClean="0"/>
              <a:t>callorimeters</a:t>
            </a:r>
            <a:endParaRPr lang="en-US" dirty="0"/>
          </a:p>
        </p:txBody>
      </p:sp>
    </p:spTree>
    <p:extLst>
      <p:ext uri="{BB962C8B-B14F-4D97-AF65-F5344CB8AC3E}">
        <p14:creationId xmlns:p14="http://schemas.microsoft.com/office/powerpoint/2010/main" val="138141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16" name="Picture 3"/>
          <p:cNvPicPr>
            <a:picLocks noChangeAspect="1" noChangeArrowheads="1"/>
          </p:cNvPicPr>
          <p:nvPr/>
        </p:nvPicPr>
        <p:blipFill>
          <a:blip r:embed="rId3"/>
          <a:srcRect l="11824" r="19371"/>
          <a:stretch>
            <a:fillRect/>
          </a:stretch>
        </p:blipFill>
        <p:spPr bwMode="auto">
          <a:xfrm>
            <a:off x="107950" y="4476750"/>
            <a:ext cx="5976938" cy="1905000"/>
          </a:xfrm>
          <a:prstGeom prst="rect">
            <a:avLst/>
          </a:prstGeom>
          <a:noFill/>
          <a:ln w="9525">
            <a:noFill/>
            <a:miter lim="800000"/>
            <a:headEnd/>
            <a:tailEnd/>
          </a:ln>
        </p:spPr>
      </p:pic>
      <p:graphicFrame>
        <p:nvGraphicFramePr>
          <p:cNvPr id="47114" name="Object 10"/>
          <p:cNvGraphicFramePr>
            <a:graphicFrameLocks noChangeAspect="1"/>
          </p:cNvGraphicFramePr>
          <p:nvPr/>
        </p:nvGraphicFramePr>
        <p:xfrm>
          <a:off x="5870576" y="404815"/>
          <a:ext cx="3273425" cy="5976937"/>
        </p:xfrm>
        <a:graphic>
          <a:graphicData uri="http://schemas.openxmlformats.org/presentationml/2006/ole">
            <mc:AlternateContent xmlns:mc="http://schemas.openxmlformats.org/markup-compatibility/2006">
              <mc:Choice xmlns:v="urn:schemas-microsoft-com:vml" Requires="v">
                <p:oleObj spid="_x0000_s1032" r:id="rId4" imgW="8621328" imgH="17380952" progId="">
                  <p:embed/>
                </p:oleObj>
              </mc:Choice>
              <mc:Fallback>
                <p:oleObj r:id="rId4" imgW="8621328" imgH="17380952"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b="9409"/>
                      <a:stretch>
                        <a:fillRect/>
                      </a:stretch>
                    </p:blipFill>
                    <p:spPr bwMode="auto">
                      <a:xfrm>
                        <a:off x="5870576" y="404815"/>
                        <a:ext cx="3273425" cy="597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7117" name="Text Box 6"/>
          <p:cNvSpPr txBox="1">
            <a:spLocks noChangeArrowheads="1"/>
          </p:cNvSpPr>
          <p:nvPr/>
        </p:nvSpPr>
        <p:spPr bwMode="auto">
          <a:xfrm>
            <a:off x="6516689" y="3575050"/>
            <a:ext cx="2060179" cy="1015663"/>
          </a:xfrm>
          <a:prstGeom prst="rect">
            <a:avLst/>
          </a:prstGeom>
          <a:noFill/>
          <a:ln w="9525">
            <a:noFill/>
            <a:miter lim="800000"/>
            <a:headEnd/>
            <a:tailEnd/>
          </a:ln>
        </p:spPr>
        <p:txBody>
          <a:bodyPr wrap="none">
            <a:spAutoFit/>
          </a:bodyPr>
          <a:lstStyle/>
          <a:p>
            <a:r>
              <a:rPr lang="en-US" sz="6000">
                <a:solidFill>
                  <a:schemeClr val="bg1"/>
                </a:solidFill>
                <a:latin typeface="Algerian" pitchFamily="82" charset="0"/>
              </a:rPr>
              <a:t>CERN</a:t>
            </a:r>
          </a:p>
        </p:txBody>
      </p:sp>
      <p:sp>
        <p:nvSpPr>
          <p:cNvPr id="47118" name="Rectangle 6"/>
          <p:cNvSpPr>
            <a:spLocks noChangeArrowheads="1"/>
          </p:cNvSpPr>
          <p:nvPr/>
        </p:nvSpPr>
        <p:spPr bwMode="auto">
          <a:xfrm>
            <a:off x="107950" y="1908176"/>
            <a:ext cx="5400675" cy="1446550"/>
          </a:xfrm>
          <a:prstGeom prst="rect">
            <a:avLst/>
          </a:prstGeom>
          <a:noFill/>
          <a:ln w="9525">
            <a:noFill/>
            <a:miter lim="800000"/>
            <a:headEnd/>
            <a:tailEnd/>
          </a:ln>
        </p:spPr>
        <p:txBody>
          <a:bodyPr>
            <a:spAutoFit/>
          </a:bodyPr>
          <a:lstStyle/>
          <a:p>
            <a:pPr algn="ctr"/>
            <a:r>
              <a:rPr lang="en-US" sz="4400" dirty="0">
                <a:solidFill>
                  <a:schemeClr val="tx2"/>
                </a:solidFill>
                <a:latin typeface="Algerian" pitchFamily="82" charset="0"/>
              </a:rPr>
              <a:t>Thank you </a:t>
            </a:r>
          </a:p>
          <a:p>
            <a:pPr algn="ctr"/>
            <a:r>
              <a:rPr lang="en-US" sz="3600" dirty="0">
                <a:solidFill>
                  <a:schemeClr val="tx2"/>
                </a:solidFill>
                <a:latin typeface="Algerian" pitchFamily="82" charset="0"/>
              </a:rPr>
              <a:t>for your attention</a:t>
            </a:r>
            <a:r>
              <a:rPr lang="en-US" sz="4400" dirty="0">
                <a:solidFill>
                  <a:schemeClr val="tx2"/>
                </a:solidFill>
                <a:latin typeface="Algerian" pitchFamily="82" charset="0"/>
              </a:rPr>
              <a:t>!</a:t>
            </a:r>
            <a:endParaRPr lang="lt-LT" sz="4400" dirty="0">
              <a:solidFill>
                <a:schemeClr val="tx2"/>
              </a:solidFill>
              <a:latin typeface="Algerian" pitchFamily="82" charset="0"/>
            </a:endParaRPr>
          </a:p>
        </p:txBody>
      </p:sp>
    </p:spTree>
    <p:extLst>
      <p:ext uri="{BB962C8B-B14F-4D97-AF65-F5344CB8AC3E}">
        <p14:creationId xmlns:p14="http://schemas.microsoft.com/office/powerpoint/2010/main" val="5353860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sz="3600" dirty="0" smtClean="0"/>
              <a:t>Two roots of interests and contributions</a:t>
            </a:r>
            <a:endParaRPr lang="en-US" sz="3600" dirty="0"/>
          </a:p>
        </p:txBody>
      </p:sp>
      <p:sp>
        <p:nvSpPr>
          <p:cNvPr id="3" name="Content Placeholder 2"/>
          <p:cNvSpPr>
            <a:spLocks noGrp="1"/>
          </p:cNvSpPr>
          <p:nvPr>
            <p:ph idx="1"/>
          </p:nvPr>
        </p:nvSpPr>
        <p:spPr>
          <a:xfrm>
            <a:off x="323528" y="1600200"/>
            <a:ext cx="8363272" cy="4525963"/>
          </a:xfrm>
        </p:spPr>
        <p:txBody>
          <a:bodyPr>
            <a:normAutofit lnSpcReduction="10000"/>
          </a:bodyPr>
          <a:lstStyle/>
          <a:p>
            <a:r>
              <a:rPr lang="lt-LT" sz="2800" dirty="0" smtClean="0"/>
              <a:t>Starting </a:t>
            </a:r>
            <a:r>
              <a:rPr lang="en-US" sz="2800" dirty="0" smtClean="0"/>
              <a:t>1995 VU prof. </a:t>
            </a:r>
            <a:r>
              <a:rPr lang="en-US" sz="2800" dirty="0" err="1" smtClean="0"/>
              <a:t>G.Tamulaitis</a:t>
            </a:r>
            <a:r>
              <a:rPr lang="en-US" sz="2800" dirty="0" smtClean="0"/>
              <a:t> team contributed in characterization PbWO</a:t>
            </a:r>
            <a:r>
              <a:rPr lang="en-US" sz="2800" baseline="-25000" dirty="0" smtClean="0"/>
              <a:t>4</a:t>
            </a:r>
            <a:r>
              <a:rPr lang="en-US" sz="2800" dirty="0" smtClean="0"/>
              <a:t> as a part of Ukrainian team which suppled CERN by these materials. </a:t>
            </a:r>
            <a:r>
              <a:rPr lang="en-US" sz="2000" dirty="0" smtClean="0"/>
              <a:t>(With this Ukrainian team VU collaborated in Soviet time, too.)  </a:t>
            </a:r>
            <a:r>
              <a:rPr lang="en-US" sz="2800" dirty="0" smtClean="0"/>
              <a:t>Later other materials were included, also.)</a:t>
            </a:r>
          </a:p>
          <a:p>
            <a:r>
              <a:rPr lang="en-US" sz="2800" dirty="0" smtClean="0"/>
              <a:t>CMS detector group initiated founding the Central European Consortium (CEC) in 2009 for modeling of semiconductor detectors related with the coming upgrades, and investigation of its parameters in the realistic conditions, we joined this CEC, but shortly was decided to transfer it to RD50 community.</a:t>
            </a:r>
          </a:p>
          <a:p>
            <a:endParaRPr lang="en-US" sz="2800" dirty="0"/>
          </a:p>
        </p:txBody>
      </p:sp>
    </p:spTree>
    <p:extLst>
      <p:ext uri="{BB962C8B-B14F-4D97-AF65-F5344CB8AC3E}">
        <p14:creationId xmlns:p14="http://schemas.microsoft.com/office/powerpoint/2010/main" val="1003752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US" dirty="0" smtClean="0"/>
              <a:t>Early CMS related activities</a:t>
            </a:r>
            <a:endParaRPr lang="en-US" dirty="0"/>
          </a:p>
        </p:txBody>
      </p:sp>
      <p:sp>
        <p:nvSpPr>
          <p:cNvPr id="3" name="Content Placeholder 2"/>
          <p:cNvSpPr>
            <a:spLocks noGrp="1"/>
          </p:cNvSpPr>
          <p:nvPr>
            <p:ph idx="1"/>
          </p:nvPr>
        </p:nvSpPr>
        <p:spPr>
          <a:xfrm>
            <a:off x="179512" y="1484784"/>
            <a:ext cx="8892480" cy="4565104"/>
          </a:xfrm>
        </p:spPr>
        <p:txBody>
          <a:bodyPr>
            <a:normAutofit fontScale="40000" lnSpcReduction="20000"/>
          </a:bodyPr>
          <a:lstStyle/>
          <a:p>
            <a:pPr defTabSz="577850"/>
            <a:r>
              <a:rPr lang="en-US" dirty="0"/>
              <a:t>1.	</a:t>
            </a:r>
            <a:r>
              <a:rPr lang="en-US" sz="5000" b="1" dirty="0"/>
              <a:t>Photoluminescence of PbWO4 single crystals</a:t>
            </a:r>
            <a:r>
              <a:rPr lang="lt-LT" sz="5000" b="1" dirty="0"/>
              <a:t>  </a:t>
            </a:r>
            <a:r>
              <a:rPr lang="en-US" dirty="0"/>
              <a:t>By: </a:t>
            </a:r>
            <a:r>
              <a:rPr lang="en-US" dirty="0" err="1"/>
              <a:t>Tamulaitis</a:t>
            </a:r>
            <a:r>
              <a:rPr lang="en-US" dirty="0"/>
              <a:t>, G; </a:t>
            </a:r>
            <a:r>
              <a:rPr lang="en-US" dirty="0" err="1"/>
              <a:t>Buracas</a:t>
            </a:r>
            <a:r>
              <a:rPr lang="en-US" dirty="0"/>
              <a:t>, S; </a:t>
            </a:r>
            <a:r>
              <a:rPr lang="en-US" dirty="0" err="1"/>
              <a:t>Martinov</a:t>
            </a:r>
            <a:r>
              <a:rPr lang="en-US" dirty="0"/>
              <a:t>, VP; et al.</a:t>
            </a:r>
            <a:r>
              <a:rPr lang="lt-LT" dirty="0"/>
              <a:t> </a:t>
            </a:r>
            <a:r>
              <a:rPr lang="en-US" dirty="0"/>
              <a:t>PHYSICA STATUS SOLIDI A-APPLIED RESEARCH   Volume: 157   Issue: 1   Pages: 187-198   </a:t>
            </a:r>
            <a:r>
              <a:rPr lang="en-US" dirty="0" smtClean="0"/>
              <a:t>(1996)</a:t>
            </a:r>
            <a:endParaRPr lang="en-US" dirty="0"/>
          </a:p>
          <a:p>
            <a:pPr defTabSz="577850"/>
            <a:r>
              <a:rPr lang="en-US" dirty="0"/>
              <a:t>2.	</a:t>
            </a:r>
            <a:r>
              <a:rPr lang="en-US" sz="5000" b="1" dirty="0"/>
              <a:t>Influence of variable tungsten </a:t>
            </a:r>
            <a:r>
              <a:rPr lang="en-US" sz="5000" b="1" dirty="0" err="1"/>
              <a:t>valency</a:t>
            </a:r>
            <a:r>
              <a:rPr lang="en-US" sz="5000" b="1" dirty="0"/>
              <a:t> on optical transmittance and radiation hardness of lead tungstate (PWO) scintillation crystals</a:t>
            </a:r>
            <a:r>
              <a:rPr lang="lt-LT" sz="5000" dirty="0"/>
              <a:t>.</a:t>
            </a:r>
            <a:r>
              <a:rPr lang="lt-LT" dirty="0"/>
              <a:t> </a:t>
            </a:r>
            <a:r>
              <a:rPr lang="en-US" dirty="0"/>
              <a:t>By: </a:t>
            </a:r>
            <a:r>
              <a:rPr lang="en-US" dirty="0" err="1"/>
              <a:t>Burachas</a:t>
            </a:r>
            <a:r>
              <a:rPr lang="en-US" dirty="0"/>
              <a:t>, S; </a:t>
            </a:r>
            <a:r>
              <a:rPr lang="en-US" dirty="0" err="1"/>
              <a:t>Beloglovski</a:t>
            </a:r>
            <a:r>
              <a:rPr lang="en-US" dirty="0"/>
              <a:t>, S; </a:t>
            </a:r>
            <a:r>
              <a:rPr lang="en-US" dirty="0" err="1"/>
              <a:t>Makov</a:t>
            </a:r>
            <a:r>
              <a:rPr lang="en-US" dirty="0"/>
              <a:t>, I; et al.</a:t>
            </a:r>
            <a:r>
              <a:rPr lang="lt-LT" dirty="0"/>
              <a:t> </a:t>
            </a:r>
            <a:r>
              <a:rPr lang="en-US" dirty="0"/>
              <a:t>NUCLEAR INSTRUMENTS &amp; METHODS IN PHYSICS RESEARCH SECTION </a:t>
            </a:r>
            <a:r>
              <a:rPr lang="en-US" dirty="0" smtClean="0"/>
              <a:t>A </a:t>
            </a:r>
            <a:r>
              <a:rPr lang="en-US" b="1" dirty="0" smtClean="0"/>
              <a:t>505  (</a:t>
            </a:r>
            <a:r>
              <a:rPr lang="en-US" dirty="0" smtClean="0"/>
              <a:t>3)    </a:t>
            </a:r>
            <a:r>
              <a:rPr lang="en-US" dirty="0"/>
              <a:t>656-662   </a:t>
            </a:r>
            <a:r>
              <a:rPr lang="en-US" dirty="0" smtClean="0"/>
              <a:t>(2003)</a:t>
            </a:r>
            <a:endParaRPr lang="en-US" dirty="0"/>
          </a:p>
          <a:p>
            <a:pPr defTabSz="577850"/>
            <a:r>
              <a:rPr lang="en-US" dirty="0"/>
              <a:t>3.	</a:t>
            </a:r>
            <a:r>
              <a:rPr lang="en-US" sz="5000" b="1" dirty="0"/>
              <a:t>Radiation hardness and recovery processes of PWO crystals at-25 degrees C</a:t>
            </a:r>
            <a:r>
              <a:rPr lang="lt-LT" sz="5000" b="1" dirty="0"/>
              <a:t> </a:t>
            </a:r>
            <a:r>
              <a:rPr lang="en-US" dirty="0"/>
              <a:t>By: Novotny, R. W.; </a:t>
            </a:r>
            <a:r>
              <a:rPr lang="en-US" dirty="0" err="1"/>
              <a:t>Burachas</a:t>
            </a:r>
            <a:r>
              <a:rPr lang="en-US" dirty="0"/>
              <a:t>, S. F.; </a:t>
            </a:r>
            <a:r>
              <a:rPr lang="en-US" dirty="0" err="1"/>
              <a:t>Doering</a:t>
            </a:r>
            <a:r>
              <a:rPr lang="en-US" dirty="0"/>
              <a:t>, W. M.; et al.</a:t>
            </a:r>
            <a:r>
              <a:rPr lang="lt-LT" dirty="0"/>
              <a:t> </a:t>
            </a:r>
            <a:r>
              <a:rPr lang="en-US" dirty="0"/>
              <a:t>IEEE TRANSACTIONS ON NUCLEAR SCIENCE   </a:t>
            </a:r>
            <a:r>
              <a:rPr lang="en-US" b="1" dirty="0" smtClean="0"/>
              <a:t>55 </a:t>
            </a:r>
            <a:r>
              <a:rPr lang="en-US" dirty="0" smtClean="0"/>
              <a:t> (3) 1283-1288   </a:t>
            </a:r>
            <a:r>
              <a:rPr lang="en-US" dirty="0"/>
              <a:t>Part: 2   </a:t>
            </a:r>
            <a:r>
              <a:rPr lang="en-US" dirty="0" smtClean="0"/>
              <a:t>(2008)</a:t>
            </a:r>
          </a:p>
          <a:p>
            <a:pPr marL="0" indent="0" defTabSz="577850">
              <a:buNone/>
            </a:pPr>
            <a:endParaRPr lang="en-US" dirty="0"/>
          </a:p>
          <a:p>
            <a:pPr lvl="0"/>
            <a:r>
              <a:rPr lang="en-US" dirty="0" smtClean="0"/>
              <a:t>4. </a:t>
            </a:r>
            <a:r>
              <a:rPr lang="lt-LT" dirty="0" smtClean="0"/>
              <a:t>O</a:t>
            </a:r>
            <a:r>
              <a:rPr lang="lt-LT" dirty="0"/>
              <a:t>. Militaru, T. Bergauer, M. Bergholz, P. Blüm, W. de Boer, K. Borras, E. Cortina Gil, A. Dierlamm, M. Dragicevic, D. Eckstein, J. Erfle, M. Fernandez, L. Feld, M. Frey, M. Friedl, E. Fretwurst, E. Gaubas, F.J. Gonzalez, P. Grabiec, M. Grodner, F. Hartmann, S. Hänsel, K.-H. Hoffmann, J. Hrubec, R. Jaramillo, W. Karpinski, V. Kazukauskas, K. Klein, V. Khomenkov, R. Klanner, M. Krammer, K. Kucharski, W. Lange, V. Lemaitre, D. Moya, J. Marczewski, A. Mussgiller, T. Rodrigo, T. Müller, J. Sammet, P. Schleper, J. Schwandt, H.-J. Simonis, A. Srivastava, G. Steinbrück, D. Tomaszewski, S. Sakalauskas, J. Storasta, J. Vaitkus, A. Lopez Virto, I. Vila and E. Zasinas. </a:t>
            </a:r>
            <a:r>
              <a:rPr lang="lt-LT" sz="5000" b="1" dirty="0"/>
              <a:t>Simulation of electrical parameters of new design of SLHC silicon sensors for large radii</a:t>
            </a:r>
            <a:r>
              <a:rPr lang="lt-LT" sz="4200" dirty="0"/>
              <a:t>. </a:t>
            </a:r>
            <a:r>
              <a:rPr lang="lt-LT" dirty="0"/>
              <a:t>Nuclear Instruments and Methods in Physics Research Section </a:t>
            </a:r>
            <a:r>
              <a:rPr lang="lt-LT" dirty="0" smtClean="0"/>
              <a:t>A</a:t>
            </a:r>
            <a:r>
              <a:rPr lang="en-US" dirty="0" smtClean="0"/>
              <a:t> </a:t>
            </a:r>
            <a:r>
              <a:rPr lang="lt-LT" b="1" dirty="0" smtClean="0"/>
              <a:t>617</a:t>
            </a:r>
            <a:r>
              <a:rPr lang="en-US" b="1" dirty="0" smtClean="0"/>
              <a:t> (</a:t>
            </a:r>
            <a:r>
              <a:rPr lang="lt-LT" dirty="0" smtClean="0"/>
              <a:t>1-3</a:t>
            </a:r>
            <a:r>
              <a:rPr lang="en-US" dirty="0" smtClean="0"/>
              <a:t>)</a:t>
            </a:r>
            <a:r>
              <a:rPr lang="lt-LT" dirty="0" smtClean="0"/>
              <a:t>, 563-564</a:t>
            </a:r>
            <a:r>
              <a:rPr lang="lt-LT" dirty="0"/>
              <a:t>. (2010). </a:t>
            </a:r>
            <a:endParaRPr lang="lt-LT" dirty="0" smtClean="0"/>
          </a:p>
          <a:p>
            <a:r>
              <a:rPr lang="en-US" dirty="0" smtClean="0"/>
              <a:t>5. </a:t>
            </a:r>
            <a:r>
              <a:rPr lang="lt-LT" dirty="0" smtClean="0"/>
              <a:t>E</a:t>
            </a:r>
            <a:r>
              <a:rPr lang="lt-LT" dirty="0"/>
              <a:t>. Gaubas, T. Ceponis, A. Jasiunas, A. Uleckas, J. Vaitkus, E. Cortina, and O. Militaru. </a:t>
            </a:r>
            <a:r>
              <a:rPr lang="lt-LT" sz="5000" b="1" dirty="0"/>
              <a:t>Correlated evolution of barrier capacitance charging, generation, and drift currents and of carrier lifetime in Si structures </a:t>
            </a:r>
            <a:r>
              <a:rPr lang="lt-LT" sz="5000" b="1" dirty="0">
                <a:solidFill>
                  <a:srgbClr val="FF0000"/>
                </a:solidFill>
              </a:rPr>
              <a:t>during 25 MeV </a:t>
            </a:r>
            <a:r>
              <a:rPr lang="lt-LT" sz="5000" b="1" dirty="0"/>
              <a:t>neutrons Irradiation</a:t>
            </a:r>
            <a:r>
              <a:rPr lang="lt-LT" sz="5000" dirty="0"/>
              <a:t>. </a:t>
            </a:r>
            <a:r>
              <a:rPr lang="lt-LT" dirty="0"/>
              <a:t>APPLIED PHYSICS LETTERS 101, 232104 (2012) </a:t>
            </a:r>
            <a:endParaRPr lang="en-US" dirty="0"/>
          </a:p>
          <a:p>
            <a:pPr lvl="0"/>
            <a:endParaRPr lang="en-US" dirty="0"/>
          </a:p>
          <a:p>
            <a:endParaRPr lang="en-US" dirty="0"/>
          </a:p>
        </p:txBody>
      </p:sp>
    </p:spTree>
    <p:extLst>
      <p:ext uri="{BB962C8B-B14F-4D97-AF65-F5344CB8AC3E}">
        <p14:creationId xmlns:p14="http://schemas.microsoft.com/office/powerpoint/2010/main" val="1365197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t>
            </a:r>
            <a:r>
              <a:rPr lang="en-US" dirty="0" err="1" smtClean="0"/>
              <a:t>chalenges</a:t>
            </a:r>
            <a:endParaRPr lang="en-US" dirty="0"/>
          </a:p>
        </p:txBody>
      </p:sp>
      <p:sp>
        <p:nvSpPr>
          <p:cNvPr id="3" name="Content Placeholder 2"/>
          <p:cNvSpPr>
            <a:spLocks noGrp="1"/>
          </p:cNvSpPr>
          <p:nvPr>
            <p:ph idx="1"/>
          </p:nvPr>
        </p:nvSpPr>
        <p:spPr/>
        <p:txBody>
          <a:bodyPr>
            <a:normAutofit fontScale="92500"/>
          </a:bodyPr>
          <a:lstStyle/>
          <a:p>
            <a:r>
              <a:rPr lang="en-US" dirty="0" smtClean="0"/>
              <a:t>During discussions with CMS leaders and at RD 50 Workshops after presentations of CMS experiment because evident the necessity to enter </a:t>
            </a:r>
            <a:r>
              <a:rPr lang="en-US" dirty="0" smtClean="0">
                <a:solidFill>
                  <a:srgbClr val="FF0000"/>
                </a:solidFill>
              </a:rPr>
              <a:t>1 and above e17 </a:t>
            </a:r>
            <a:r>
              <a:rPr lang="en-US" dirty="0" smtClean="0"/>
              <a:t>neutrons/cm</a:t>
            </a:r>
            <a:r>
              <a:rPr lang="en-US" baseline="30000" dirty="0" smtClean="0"/>
              <a:t>2</a:t>
            </a:r>
            <a:r>
              <a:rPr lang="en-US" dirty="0" smtClean="0"/>
              <a:t> integrated </a:t>
            </a:r>
            <a:r>
              <a:rPr lang="en-US" dirty="0" err="1" smtClean="0"/>
              <a:t>fluence</a:t>
            </a:r>
            <a:r>
              <a:rPr lang="en-US" dirty="0" smtClean="0"/>
              <a:t> environment.</a:t>
            </a:r>
          </a:p>
          <a:p>
            <a:r>
              <a:rPr lang="en-US" dirty="0" smtClean="0"/>
              <a:t>It become a challenge for both: </a:t>
            </a:r>
            <a:r>
              <a:rPr lang="en-US" sz="2400" dirty="0" smtClean="0"/>
              <a:t>semiconductors and </a:t>
            </a:r>
            <a:r>
              <a:rPr lang="en-US" sz="2400" dirty="0" err="1" smtClean="0"/>
              <a:t>scintilators</a:t>
            </a:r>
            <a:r>
              <a:rPr lang="en-US" dirty="0" smtClean="0"/>
              <a:t>, including a necessity of fast timing (10 </a:t>
            </a:r>
            <a:r>
              <a:rPr lang="en-US" dirty="0" err="1" smtClean="0"/>
              <a:t>ps</a:t>
            </a:r>
            <a:r>
              <a:rPr lang="en-US" dirty="0" smtClean="0"/>
              <a:t>)</a:t>
            </a:r>
          </a:p>
          <a:p>
            <a:r>
              <a:rPr lang="en-US" dirty="0" smtClean="0"/>
              <a:t>These tasks appeared in the AIDA-2020 program.</a:t>
            </a:r>
            <a:endParaRPr lang="en-US" dirty="0"/>
          </a:p>
        </p:txBody>
      </p:sp>
    </p:spTree>
    <p:extLst>
      <p:ext uri="{BB962C8B-B14F-4D97-AF65-F5344CB8AC3E}">
        <p14:creationId xmlns:p14="http://schemas.microsoft.com/office/powerpoint/2010/main" val="4118132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pPr algn="ctr"/>
            <a:r>
              <a:rPr lang="lt-LT" sz="2800" dirty="0" smtClean="0"/>
              <a:t>The selected publications related to CMS calorimeters (scintilators)</a:t>
            </a:r>
            <a:br>
              <a:rPr lang="lt-LT" sz="2800" dirty="0" smtClean="0"/>
            </a:br>
            <a:r>
              <a:rPr lang="lt-LT" sz="2400" dirty="0" smtClean="0"/>
              <a:t>Prof. G.Tamulaitis</a:t>
            </a:r>
            <a:r>
              <a:rPr lang="en-US" sz="2400" dirty="0" smtClean="0"/>
              <a:t> group</a:t>
            </a:r>
            <a:r>
              <a:rPr lang="lt-LT" sz="2400" dirty="0" smtClean="0"/>
              <a:t>, </a:t>
            </a:r>
            <a:r>
              <a:rPr lang="en-US" sz="2400" b="1" dirty="0" smtClean="0">
                <a:solidFill>
                  <a:srgbClr val="FF0000"/>
                </a:solidFill>
              </a:rPr>
              <a:t>CERN </a:t>
            </a:r>
            <a:r>
              <a:rPr lang="lt-LT" sz="2400" b="1" dirty="0" smtClean="0">
                <a:solidFill>
                  <a:srgbClr val="FF0000"/>
                </a:solidFill>
              </a:rPr>
              <a:t>RD 18  </a:t>
            </a:r>
            <a:r>
              <a:rPr lang="en-US" sz="2400" b="1" dirty="0" smtClean="0">
                <a:solidFill>
                  <a:srgbClr val="FF0000"/>
                </a:solidFill>
              </a:rPr>
              <a:t>&amp;  AIDA 2020 WP 14</a:t>
            </a:r>
            <a:endParaRPr lang="en-US" sz="2400" b="1" dirty="0">
              <a:solidFill>
                <a:srgbClr val="FF0000"/>
              </a:solidFill>
            </a:endParaRPr>
          </a:p>
        </p:txBody>
      </p:sp>
      <p:sp>
        <p:nvSpPr>
          <p:cNvPr id="3" name="Content Placeholder 2"/>
          <p:cNvSpPr>
            <a:spLocks noGrp="1"/>
          </p:cNvSpPr>
          <p:nvPr>
            <p:ph idx="1"/>
          </p:nvPr>
        </p:nvSpPr>
        <p:spPr/>
        <p:txBody>
          <a:bodyPr>
            <a:normAutofit fontScale="47500" lnSpcReduction="20000"/>
          </a:bodyPr>
          <a:lstStyle/>
          <a:p>
            <a:pPr defTabSz="577850"/>
            <a:r>
              <a:rPr lang="en-US" sz="4900" dirty="0"/>
              <a:t>1.	Photoluminescence of PbWO4 single </a:t>
            </a:r>
            <a:r>
              <a:rPr lang="en-US" sz="4900" dirty="0" smtClean="0"/>
              <a:t>crystals</a:t>
            </a:r>
            <a:r>
              <a:rPr lang="lt-LT" sz="4900" dirty="0" smtClean="0"/>
              <a:t>  </a:t>
            </a:r>
            <a:r>
              <a:rPr lang="en-US" sz="4900" dirty="0" smtClean="0"/>
              <a:t>By</a:t>
            </a:r>
            <a:r>
              <a:rPr lang="en-US" sz="4900" dirty="0"/>
              <a:t>: Tamulaitis, G; </a:t>
            </a:r>
            <a:r>
              <a:rPr lang="en-US" sz="4900" dirty="0" err="1"/>
              <a:t>Buracas</a:t>
            </a:r>
            <a:r>
              <a:rPr lang="en-US" sz="4900" dirty="0"/>
              <a:t>, S; </a:t>
            </a:r>
            <a:r>
              <a:rPr lang="en-US" sz="4900" dirty="0" err="1"/>
              <a:t>Martinov</a:t>
            </a:r>
            <a:r>
              <a:rPr lang="en-US" sz="4900" dirty="0"/>
              <a:t>, VP; et al</a:t>
            </a:r>
            <a:r>
              <a:rPr lang="en-US" sz="4900" dirty="0" smtClean="0"/>
              <a:t>.</a:t>
            </a:r>
            <a:r>
              <a:rPr lang="lt-LT" sz="4900" dirty="0" smtClean="0"/>
              <a:t> </a:t>
            </a:r>
            <a:r>
              <a:rPr lang="en-US" sz="4900" dirty="0" smtClean="0"/>
              <a:t>PHYSICA </a:t>
            </a:r>
            <a:r>
              <a:rPr lang="en-US" sz="4900" dirty="0"/>
              <a:t>STATUS SOLIDI A-APPLIED RESEARCH   Volume: 157   Issue: 1   Pages: 187-198   Published: SEP 16 1996</a:t>
            </a:r>
          </a:p>
          <a:p>
            <a:pPr defTabSz="577850"/>
            <a:r>
              <a:rPr lang="en-US" sz="4900" dirty="0"/>
              <a:t>2.	Influence of variable tungsten </a:t>
            </a:r>
            <a:r>
              <a:rPr lang="en-US" sz="4900" dirty="0" err="1"/>
              <a:t>valency</a:t>
            </a:r>
            <a:r>
              <a:rPr lang="en-US" sz="4900" dirty="0"/>
              <a:t> on optical transmittance and radiation hardness of lead tungstate (PWO) scintillation </a:t>
            </a:r>
            <a:r>
              <a:rPr lang="en-US" sz="4900" dirty="0" smtClean="0"/>
              <a:t>crystals</a:t>
            </a:r>
            <a:r>
              <a:rPr lang="lt-LT" sz="4900" dirty="0" smtClean="0"/>
              <a:t>. </a:t>
            </a:r>
            <a:r>
              <a:rPr lang="en-US" sz="4900" dirty="0" smtClean="0"/>
              <a:t>By</a:t>
            </a:r>
            <a:r>
              <a:rPr lang="en-US" sz="4900" dirty="0"/>
              <a:t>: </a:t>
            </a:r>
            <a:r>
              <a:rPr lang="en-US" sz="4900" dirty="0" err="1"/>
              <a:t>Burachas</a:t>
            </a:r>
            <a:r>
              <a:rPr lang="en-US" sz="4900" dirty="0"/>
              <a:t>, S; </a:t>
            </a:r>
            <a:r>
              <a:rPr lang="en-US" sz="4900" dirty="0" err="1"/>
              <a:t>Beloglovski</a:t>
            </a:r>
            <a:r>
              <a:rPr lang="en-US" sz="4900" dirty="0"/>
              <a:t>, S; </a:t>
            </a:r>
            <a:r>
              <a:rPr lang="en-US" sz="4900" dirty="0" err="1"/>
              <a:t>Makov</a:t>
            </a:r>
            <a:r>
              <a:rPr lang="en-US" sz="4900" dirty="0"/>
              <a:t>, I; et al</a:t>
            </a:r>
            <a:r>
              <a:rPr lang="en-US" sz="4900" dirty="0" smtClean="0"/>
              <a:t>.</a:t>
            </a:r>
            <a:r>
              <a:rPr lang="lt-LT" sz="4900" dirty="0" smtClean="0"/>
              <a:t> </a:t>
            </a:r>
            <a:r>
              <a:rPr lang="en-US" sz="4900" dirty="0" smtClean="0"/>
              <a:t>NUCLEAR </a:t>
            </a:r>
            <a:r>
              <a:rPr lang="en-US" sz="4900" dirty="0"/>
              <a:t>INSTRUMENTS &amp; METHODS IN PHYSICS RESEARCH SECTION A-ACCELERATORS SPECTROMETERS DETECTORS AND ASSOCIATED EQUIPMENT   Volume: 505   Issue: 3   Pages: 656-662   Published: JUN 11 2003</a:t>
            </a:r>
          </a:p>
          <a:p>
            <a:pPr defTabSz="577850"/>
            <a:r>
              <a:rPr lang="en-US" sz="4900" dirty="0"/>
              <a:t>3.	Radiation hardness and recovery processes of PWO crystals at-25 degrees </a:t>
            </a:r>
            <a:r>
              <a:rPr lang="en-US" sz="4900" dirty="0" smtClean="0"/>
              <a:t>C</a:t>
            </a:r>
            <a:r>
              <a:rPr lang="lt-LT" sz="4900" dirty="0" smtClean="0"/>
              <a:t> </a:t>
            </a:r>
            <a:r>
              <a:rPr lang="en-US" sz="4900" dirty="0" smtClean="0"/>
              <a:t>By</a:t>
            </a:r>
            <a:r>
              <a:rPr lang="en-US" sz="4900" dirty="0"/>
              <a:t>: Novotny, R. W.; </a:t>
            </a:r>
            <a:r>
              <a:rPr lang="en-US" sz="4900" dirty="0" err="1"/>
              <a:t>Burachas</a:t>
            </a:r>
            <a:r>
              <a:rPr lang="en-US" sz="4900" dirty="0"/>
              <a:t>, S. F.; </a:t>
            </a:r>
            <a:r>
              <a:rPr lang="en-US" sz="4900" dirty="0" err="1"/>
              <a:t>Doering</a:t>
            </a:r>
            <a:r>
              <a:rPr lang="en-US" sz="4900" dirty="0"/>
              <a:t>, W. M.; et al</a:t>
            </a:r>
            <a:r>
              <a:rPr lang="en-US" sz="4900" dirty="0" smtClean="0"/>
              <a:t>.</a:t>
            </a:r>
            <a:r>
              <a:rPr lang="lt-LT" sz="4900" dirty="0" smtClean="0"/>
              <a:t> </a:t>
            </a:r>
            <a:r>
              <a:rPr lang="en-US" sz="4900" dirty="0" smtClean="0"/>
              <a:t>IEEE </a:t>
            </a:r>
            <a:r>
              <a:rPr lang="en-US" sz="4900" dirty="0"/>
              <a:t>TRANSACTIONS ON NUCLEAR SCIENCE   Volume: 55   Issue: 3   Pages: 1283-1288   Part: 2   Published: JUN 2008</a:t>
            </a:r>
          </a:p>
          <a:p>
            <a:pPr defTabSz="577850"/>
            <a:endParaRPr lang="en-US" dirty="0"/>
          </a:p>
        </p:txBody>
      </p:sp>
    </p:spTree>
    <p:extLst>
      <p:ext uri="{BB962C8B-B14F-4D97-AF65-F5344CB8AC3E}">
        <p14:creationId xmlns:p14="http://schemas.microsoft.com/office/powerpoint/2010/main" val="18840843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pPr algn="ctr"/>
            <a:r>
              <a:rPr lang="lt-LT" sz="2800" dirty="0" smtClean="0"/>
              <a:t>The selected publications related to CMS calorimeters (scintilators)</a:t>
            </a:r>
            <a:br>
              <a:rPr lang="lt-LT" sz="2800" dirty="0" smtClean="0"/>
            </a:br>
            <a:r>
              <a:rPr lang="lt-LT" sz="2400" dirty="0" smtClean="0"/>
              <a:t>Prof. G.Tamulaitis</a:t>
            </a:r>
            <a:r>
              <a:rPr lang="en-US" sz="2400" dirty="0" smtClean="0"/>
              <a:t> group</a:t>
            </a:r>
            <a:r>
              <a:rPr lang="lt-LT" sz="2400" dirty="0" smtClean="0"/>
              <a:t>, </a:t>
            </a:r>
            <a:r>
              <a:rPr lang="en-US" sz="2400" b="1" dirty="0" smtClean="0">
                <a:solidFill>
                  <a:srgbClr val="FF0000"/>
                </a:solidFill>
              </a:rPr>
              <a:t>CERN </a:t>
            </a:r>
            <a:r>
              <a:rPr lang="lt-LT" sz="2400" b="1" dirty="0" smtClean="0">
                <a:solidFill>
                  <a:srgbClr val="FF0000"/>
                </a:solidFill>
              </a:rPr>
              <a:t>RD 18  </a:t>
            </a:r>
            <a:r>
              <a:rPr lang="en-US" sz="2400" b="1" dirty="0" smtClean="0">
                <a:solidFill>
                  <a:srgbClr val="FF0000"/>
                </a:solidFill>
              </a:rPr>
              <a:t>&amp;  AIDA 2020 WP 14</a:t>
            </a:r>
            <a:endParaRPr lang="en-US" sz="2400" b="1" dirty="0">
              <a:solidFill>
                <a:srgbClr val="FF0000"/>
              </a:solidFill>
            </a:endParaRPr>
          </a:p>
        </p:txBody>
      </p:sp>
      <p:sp>
        <p:nvSpPr>
          <p:cNvPr id="3" name="Content Placeholder 2"/>
          <p:cNvSpPr>
            <a:spLocks noGrp="1"/>
          </p:cNvSpPr>
          <p:nvPr>
            <p:ph idx="1"/>
          </p:nvPr>
        </p:nvSpPr>
        <p:spPr/>
        <p:txBody>
          <a:bodyPr>
            <a:normAutofit fontScale="25000" lnSpcReduction="20000"/>
          </a:bodyPr>
          <a:lstStyle/>
          <a:p>
            <a:pPr defTabSz="577850"/>
            <a:r>
              <a:rPr lang="en-US" sz="4900" dirty="0" smtClean="0"/>
              <a:t>4</a:t>
            </a:r>
            <a:r>
              <a:rPr lang="en-US" sz="4900" dirty="0"/>
              <a:t>.	</a:t>
            </a:r>
            <a:r>
              <a:rPr lang="en-US" sz="8000" b="1" dirty="0"/>
              <a:t>Application of two-photon absorption in PWO scintillator for fast timing of interaction with ionizing </a:t>
            </a:r>
            <a:r>
              <a:rPr lang="en-US" sz="8000" b="1" dirty="0" smtClean="0"/>
              <a:t>radiation</a:t>
            </a:r>
            <a:r>
              <a:rPr lang="lt-LT" sz="8000" b="1" dirty="0" smtClean="0"/>
              <a:t> </a:t>
            </a:r>
            <a:r>
              <a:rPr lang="en-US" sz="4900" dirty="0" smtClean="0"/>
              <a:t>By</a:t>
            </a:r>
            <a:r>
              <a:rPr lang="en-US" sz="4900" dirty="0"/>
              <a:t>: </a:t>
            </a:r>
            <a:r>
              <a:rPr lang="en-US" sz="4900" dirty="0" err="1"/>
              <a:t>Auffray</a:t>
            </a:r>
            <a:r>
              <a:rPr lang="en-US" sz="4900" dirty="0"/>
              <a:t>, E.; </a:t>
            </a:r>
            <a:r>
              <a:rPr lang="en-US" sz="4900" dirty="0" err="1"/>
              <a:t>Buganov</a:t>
            </a:r>
            <a:r>
              <a:rPr lang="en-US" sz="4900" dirty="0"/>
              <a:t>, O.; Korjik, M.; et al</a:t>
            </a:r>
            <a:r>
              <a:rPr lang="en-US" sz="4900" dirty="0" smtClean="0"/>
              <a:t>.</a:t>
            </a:r>
            <a:r>
              <a:rPr lang="lt-LT" sz="4900" dirty="0" smtClean="0"/>
              <a:t> </a:t>
            </a:r>
            <a:r>
              <a:rPr lang="en-US" sz="4900" dirty="0" smtClean="0"/>
              <a:t>NUCLEAR </a:t>
            </a:r>
            <a:r>
              <a:rPr lang="en-US" sz="4900" dirty="0"/>
              <a:t>INSTRUMENTS &amp; METHODS IN PHYSICS RESEARCH SECTION </a:t>
            </a:r>
            <a:r>
              <a:rPr lang="en-US" sz="4900" dirty="0" smtClean="0"/>
              <a:t>A-</a:t>
            </a:r>
            <a:r>
              <a:rPr lang="en-US" sz="4900" b="1" dirty="0" smtClean="0"/>
              <a:t>804  </a:t>
            </a:r>
            <a:r>
              <a:rPr lang="en-US" sz="4900" dirty="0" smtClean="0"/>
              <a:t> </a:t>
            </a:r>
            <a:r>
              <a:rPr lang="en-US" sz="4900" dirty="0"/>
              <a:t>Pages: 194-200   Published: DEC 21 2015</a:t>
            </a:r>
          </a:p>
          <a:p>
            <a:pPr defTabSz="577850"/>
            <a:r>
              <a:rPr lang="en-US" sz="4900" dirty="0"/>
              <a:t>5.	</a:t>
            </a:r>
            <a:r>
              <a:rPr lang="en-US" sz="8000" b="1" dirty="0"/>
              <a:t>Free carrier absorption in self-activated PbWO4 and Ce-doped Y-3(Al0.25Ga0.75)(3)O-12 and Gd3Al2Ga3O12 garnet </a:t>
            </a:r>
            <a:r>
              <a:rPr lang="en-US" sz="8000" b="1" dirty="0" smtClean="0"/>
              <a:t>scintillators</a:t>
            </a:r>
            <a:r>
              <a:rPr lang="lt-LT" sz="8000" b="1" dirty="0" smtClean="0"/>
              <a:t>. </a:t>
            </a:r>
            <a:r>
              <a:rPr lang="en-US" sz="4900" dirty="0" smtClean="0"/>
              <a:t>By</a:t>
            </a:r>
            <a:r>
              <a:rPr lang="en-US" sz="4900" dirty="0"/>
              <a:t>: </a:t>
            </a:r>
            <a:r>
              <a:rPr lang="en-US" sz="4900" dirty="0" err="1"/>
              <a:t>Auffray</a:t>
            </a:r>
            <a:r>
              <a:rPr lang="en-US" sz="4900" dirty="0"/>
              <a:t>, E.; Korjik, M.; </a:t>
            </a:r>
            <a:r>
              <a:rPr lang="en-US" sz="4900" dirty="0" err="1"/>
              <a:t>Lucchini</a:t>
            </a:r>
            <a:r>
              <a:rPr lang="en-US" sz="4900" dirty="0"/>
              <a:t>, M. T.; et al</a:t>
            </a:r>
            <a:r>
              <a:rPr lang="en-US" sz="4900" dirty="0" smtClean="0"/>
              <a:t>.</a:t>
            </a:r>
            <a:r>
              <a:rPr lang="lt-LT" sz="4900" dirty="0" smtClean="0"/>
              <a:t> </a:t>
            </a:r>
            <a:r>
              <a:rPr lang="en-US" sz="4900" dirty="0" smtClean="0"/>
              <a:t>OPTICAL </a:t>
            </a:r>
            <a:r>
              <a:rPr lang="en-US" sz="4900" dirty="0"/>
              <a:t>MATERIALS   Volume: 58   Pages: 461-465   Published: AUG </a:t>
            </a:r>
            <a:r>
              <a:rPr lang="en-US" sz="4900" dirty="0" smtClean="0"/>
              <a:t>2016</a:t>
            </a:r>
            <a:r>
              <a:rPr lang="lt-LT" sz="4900" dirty="0" smtClean="0"/>
              <a:t>. </a:t>
            </a:r>
          </a:p>
          <a:p>
            <a:pPr defTabSz="577850"/>
            <a:r>
              <a:rPr lang="lt-LT" sz="4900" dirty="0" smtClean="0"/>
              <a:t>6. 	</a:t>
            </a:r>
            <a:r>
              <a:rPr lang="lt-LT" sz="8000" b="1" dirty="0" smtClean="0"/>
              <a:t>L</a:t>
            </a:r>
            <a:r>
              <a:rPr lang="en-US" sz="8000" b="1" dirty="0" err="1" smtClean="0"/>
              <a:t>uminescence</a:t>
            </a:r>
            <a:r>
              <a:rPr lang="en-US" sz="8000" b="1" dirty="0" smtClean="0"/>
              <a:t> </a:t>
            </a:r>
            <a:r>
              <a:rPr lang="en-US" sz="8000" b="1" dirty="0"/>
              <a:t>rise time in self-activated PbWO4 and Ce-doped Gd3Al2Ga3O12 scintillation </a:t>
            </a:r>
            <a:r>
              <a:rPr lang="en-US" sz="8000" b="1" dirty="0" smtClean="0"/>
              <a:t>crystals</a:t>
            </a:r>
            <a:r>
              <a:rPr lang="lt-LT" sz="4900" dirty="0" smtClean="0"/>
              <a:t>. </a:t>
            </a:r>
            <a:r>
              <a:rPr lang="en-US" sz="4900" dirty="0" smtClean="0"/>
              <a:t>By</a:t>
            </a:r>
            <a:r>
              <a:rPr lang="en-US" sz="4900" dirty="0"/>
              <a:t>: </a:t>
            </a:r>
            <a:r>
              <a:rPr lang="en-US" sz="4900" dirty="0" err="1"/>
              <a:t>Auffray</a:t>
            </a:r>
            <a:r>
              <a:rPr lang="en-US" sz="4900" dirty="0"/>
              <a:t>, E.; </a:t>
            </a:r>
            <a:r>
              <a:rPr lang="en-US" sz="4900" dirty="0" err="1"/>
              <a:t>Augulis</a:t>
            </a:r>
            <a:r>
              <a:rPr lang="en-US" sz="4900" dirty="0"/>
              <a:t>, R.; </a:t>
            </a:r>
            <a:r>
              <a:rPr lang="en-US" sz="4900" dirty="0" err="1"/>
              <a:t>Borisevich</a:t>
            </a:r>
            <a:r>
              <a:rPr lang="en-US" sz="4900" dirty="0"/>
              <a:t>, A.; et al</a:t>
            </a:r>
            <a:r>
              <a:rPr lang="en-US" sz="4900" dirty="0" smtClean="0"/>
              <a:t>.</a:t>
            </a:r>
            <a:r>
              <a:rPr lang="lt-LT" sz="4900" dirty="0" smtClean="0"/>
              <a:t> </a:t>
            </a:r>
            <a:r>
              <a:rPr lang="en-US" sz="4900" dirty="0" smtClean="0"/>
              <a:t>JOURNAL </a:t>
            </a:r>
            <a:r>
              <a:rPr lang="en-US" sz="4900" dirty="0"/>
              <a:t>OF LUMINESCENCE   Volume: 178   Pages: 54-60   Published: OCT 2016</a:t>
            </a:r>
          </a:p>
          <a:p>
            <a:pPr defTabSz="577850"/>
            <a:r>
              <a:rPr lang="en-US" sz="4900" dirty="0" smtClean="0"/>
              <a:t>7</a:t>
            </a:r>
            <a:r>
              <a:rPr lang="en-US" sz="4900" dirty="0"/>
              <a:t>.	</a:t>
            </a:r>
            <a:r>
              <a:rPr lang="en-US" sz="8000" b="1" dirty="0"/>
              <a:t>Non-Linear Optical Phenomena in Detecting Materials as a Possibility for Fast Timing in Detectors of Ionizing </a:t>
            </a:r>
            <a:r>
              <a:rPr lang="en-US" sz="8000" b="1" dirty="0" smtClean="0"/>
              <a:t>Radiation</a:t>
            </a:r>
            <a:r>
              <a:rPr lang="lt-LT" sz="8000" b="1" dirty="0" smtClean="0"/>
              <a:t>. </a:t>
            </a:r>
            <a:r>
              <a:rPr lang="en-US" sz="4900" dirty="0" smtClean="0"/>
              <a:t>By</a:t>
            </a:r>
            <a:r>
              <a:rPr lang="en-US" sz="4900" dirty="0"/>
              <a:t>: Korjik, M. V.; </a:t>
            </a:r>
            <a:r>
              <a:rPr lang="en-US" sz="4900" dirty="0" err="1"/>
              <a:t>Auffray</a:t>
            </a:r>
            <a:r>
              <a:rPr lang="en-US" sz="4900" dirty="0"/>
              <a:t>, E.; </a:t>
            </a:r>
            <a:r>
              <a:rPr lang="en-US" sz="4900" dirty="0" err="1"/>
              <a:t>Buganov</a:t>
            </a:r>
            <a:r>
              <a:rPr lang="en-US" sz="4900" dirty="0"/>
              <a:t>, O.; et al</a:t>
            </a:r>
            <a:r>
              <a:rPr lang="en-US" sz="4900" dirty="0" smtClean="0"/>
              <a:t>.</a:t>
            </a:r>
            <a:r>
              <a:rPr lang="lt-LT" sz="4900" dirty="0" smtClean="0"/>
              <a:t> </a:t>
            </a:r>
            <a:r>
              <a:rPr lang="en-US" sz="4900" dirty="0" smtClean="0"/>
              <a:t>IEEE </a:t>
            </a:r>
            <a:r>
              <a:rPr lang="en-US" sz="4900" dirty="0"/>
              <a:t>TRANSACTIONS ON NUCLEAR SCIENCE   Volume: 63   Issue: 6   Pages: 2979-2984  Published: DEC 2016</a:t>
            </a:r>
          </a:p>
          <a:p>
            <a:pPr defTabSz="577850"/>
            <a:r>
              <a:rPr lang="en-US" sz="4900" dirty="0"/>
              <a:t>8.	</a:t>
            </a:r>
            <a:r>
              <a:rPr lang="en-US" sz="8000" b="1" dirty="0"/>
              <a:t>Significant improvement of </a:t>
            </a:r>
            <a:r>
              <a:rPr lang="en-US" sz="8000" b="1" dirty="0" err="1"/>
              <a:t>GAGG:Ce</a:t>
            </a:r>
            <a:r>
              <a:rPr lang="en-US" sz="8000" b="1" dirty="0"/>
              <a:t> based scintillation detector performance with temperature </a:t>
            </a:r>
            <a:r>
              <a:rPr lang="en-US" sz="8000" b="1" dirty="0" smtClean="0"/>
              <a:t>decrease</a:t>
            </a:r>
            <a:r>
              <a:rPr lang="lt-LT" sz="8000" dirty="0" smtClean="0"/>
              <a:t>. </a:t>
            </a:r>
            <a:r>
              <a:rPr lang="en-US" sz="4900" dirty="0" smtClean="0"/>
              <a:t>By</a:t>
            </a:r>
            <a:r>
              <a:rPr lang="en-US" sz="4900" dirty="0"/>
              <a:t>: Korjik, M.; </a:t>
            </a:r>
            <a:r>
              <a:rPr lang="en-US" sz="4900" dirty="0" err="1"/>
              <a:t>Alenkov</a:t>
            </a:r>
            <a:r>
              <a:rPr lang="en-US" sz="4900" dirty="0"/>
              <a:t>, V.; </a:t>
            </a:r>
            <a:r>
              <a:rPr lang="en-US" sz="4900" dirty="0" err="1"/>
              <a:t>Borisevich</a:t>
            </a:r>
            <a:r>
              <a:rPr lang="en-US" sz="4900" dirty="0"/>
              <a:t>, A.; et al</a:t>
            </a:r>
            <a:r>
              <a:rPr lang="en-US" sz="4900" dirty="0" smtClean="0"/>
              <a:t>.</a:t>
            </a:r>
            <a:r>
              <a:rPr lang="lt-LT" sz="4900" dirty="0" smtClean="0"/>
              <a:t> </a:t>
            </a:r>
            <a:r>
              <a:rPr lang="en-US" sz="4900" dirty="0" smtClean="0"/>
              <a:t>NUCLEAR </a:t>
            </a:r>
            <a:r>
              <a:rPr lang="en-US" sz="4900" dirty="0"/>
              <a:t>INSTRUMENTS &amp; METHODS IN PHYSICS RESEARCH SECTION </a:t>
            </a:r>
            <a:r>
              <a:rPr lang="en-US" sz="4900" b="1" dirty="0" smtClean="0"/>
              <a:t>871 </a:t>
            </a:r>
            <a:r>
              <a:rPr lang="en-US" sz="4900" dirty="0" smtClean="0"/>
              <a:t>  </a:t>
            </a:r>
            <a:r>
              <a:rPr lang="en-US" sz="4900" dirty="0"/>
              <a:t>Pages: 42-46   Published: NOV 1 2017</a:t>
            </a:r>
          </a:p>
          <a:p>
            <a:pPr defTabSz="577850"/>
            <a:r>
              <a:rPr lang="en-US" sz="4900" dirty="0"/>
              <a:t>9.	</a:t>
            </a:r>
            <a:r>
              <a:rPr lang="en-US" sz="8000" b="1" dirty="0" err="1"/>
              <a:t>Subpicosecond</a:t>
            </a:r>
            <a:r>
              <a:rPr lang="en-US" sz="8000" b="1" dirty="0"/>
              <a:t> luminescence rise time in magnesium </a:t>
            </a:r>
            <a:r>
              <a:rPr lang="en-US" sz="8000" b="1" dirty="0" err="1"/>
              <a:t>codoped</a:t>
            </a:r>
            <a:r>
              <a:rPr lang="en-US" sz="8000" b="1" dirty="0"/>
              <a:t> </a:t>
            </a:r>
            <a:r>
              <a:rPr lang="en-US" sz="8000" b="1" dirty="0" err="1"/>
              <a:t>GAGG:Ce</a:t>
            </a:r>
            <a:r>
              <a:rPr lang="en-US" sz="8000" b="1" dirty="0"/>
              <a:t> </a:t>
            </a:r>
            <a:r>
              <a:rPr lang="en-US" sz="8000" b="1" dirty="0" smtClean="0"/>
              <a:t>scintillator</a:t>
            </a:r>
            <a:r>
              <a:rPr lang="lt-LT" sz="8000" b="1" dirty="0" smtClean="0"/>
              <a:t>. </a:t>
            </a:r>
            <a:r>
              <a:rPr lang="en-US" sz="4900" dirty="0" smtClean="0"/>
              <a:t>By</a:t>
            </a:r>
            <a:r>
              <a:rPr lang="en-US" sz="4900" dirty="0"/>
              <a:t>: Tamulaitis, G.; Vaitkevicius, A.; </a:t>
            </a:r>
            <a:r>
              <a:rPr lang="en-US" sz="4900" dirty="0" err="1"/>
              <a:t>Nargelas</a:t>
            </a:r>
            <a:r>
              <a:rPr lang="en-US" sz="4900" dirty="0"/>
              <a:t>, S.; et al</a:t>
            </a:r>
            <a:r>
              <a:rPr lang="en-US" sz="4900" dirty="0" smtClean="0"/>
              <a:t>.</a:t>
            </a:r>
            <a:r>
              <a:rPr lang="lt-LT" sz="4900" dirty="0" smtClean="0"/>
              <a:t> </a:t>
            </a:r>
            <a:r>
              <a:rPr lang="en-US" sz="4900" dirty="0" smtClean="0"/>
              <a:t>NUCLEAR </a:t>
            </a:r>
            <a:r>
              <a:rPr lang="en-US" sz="4900" dirty="0"/>
              <a:t>INSTRUMENTS &amp; METHODS IN PHYSICS RESEARCH SECTION </a:t>
            </a:r>
            <a:r>
              <a:rPr lang="en-US" sz="4900" b="1" dirty="0" smtClean="0"/>
              <a:t>870</a:t>
            </a:r>
            <a:r>
              <a:rPr lang="en-US" sz="4900" dirty="0" smtClean="0"/>
              <a:t>   </a:t>
            </a:r>
            <a:r>
              <a:rPr lang="en-US" sz="4900" dirty="0"/>
              <a:t>Pages: 25-29   Published: OCT 21 2017</a:t>
            </a:r>
          </a:p>
          <a:p>
            <a:pPr defTabSz="577850"/>
            <a:endParaRPr lang="en-US" dirty="0"/>
          </a:p>
        </p:txBody>
      </p:sp>
    </p:spTree>
    <p:extLst>
      <p:ext uri="{BB962C8B-B14F-4D97-AF65-F5344CB8AC3E}">
        <p14:creationId xmlns:p14="http://schemas.microsoft.com/office/powerpoint/2010/main" val="41606324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lt-LT" sz="2800" dirty="0" smtClean="0"/>
              <a:t>The selected publications related to CMS </a:t>
            </a:r>
            <a:r>
              <a:rPr lang="en-US" sz="2800" dirty="0" smtClean="0"/>
              <a:t>tracking detectors and </a:t>
            </a:r>
            <a:r>
              <a:rPr lang="lt-LT" sz="2800" dirty="0" smtClean="0"/>
              <a:t>calorimeters </a:t>
            </a:r>
            <a:r>
              <a:rPr lang="lt-LT" sz="2000" dirty="0" smtClean="0"/>
              <a:t>(</a:t>
            </a:r>
            <a:r>
              <a:rPr lang="en-US" sz="2000" dirty="0" smtClean="0"/>
              <a:t>semiconductor detectors</a:t>
            </a:r>
            <a:r>
              <a:rPr lang="lt-LT" sz="2000" dirty="0" smtClean="0"/>
              <a:t>)</a:t>
            </a:r>
            <a:br>
              <a:rPr lang="lt-LT" sz="2000" dirty="0" smtClean="0"/>
            </a:br>
            <a:r>
              <a:rPr lang="lt-LT" sz="2400" dirty="0" smtClean="0"/>
              <a:t>Prof. </a:t>
            </a:r>
            <a:r>
              <a:rPr lang="en-US" sz="2400" dirty="0" smtClean="0"/>
              <a:t>E</a:t>
            </a:r>
            <a:r>
              <a:rPr lang="lt-LT" sz="2400" dirty="0" smtClean="0"/>
              <a:t>.</a:t>
            </a:r>
            <a:r>
              <a:rPr lang="en-US" sz="2400" dirty="0" err="1" smtClean="0"/>
              <a:t>Gaubas</a:t>
            </a:r>
            <a:r>
              <a:rPr lang="en-US" sz="2400" dirty="0" smtClean="0"/>
              <a:t> group</a:t>
            </a:r>
            <a:r>
              <a:rPr lang="lt-LT" sz="2400" dirty="0" smtClean="0"/>
              <a:t>, </a:t>
            </a:r>
            <a:r>
              <a:rPr lang="en-US" sz="2400" b="1" dirty="0" smtClean="0">
                <a:solidFill>
                  <a:srgbClr val="FF0000"/>
                </a:solidFill>
              </a:rPr>
              <a:t>CERN </a:t>
            </a:r>
            <a:r>
              <a:rPr lang="lt-LT" sz="2400" b="1" dirty="0" smtClean="0">
                <a:solidFill>
                  <a:srgbClr val="FF0000"/>
                </a:solidFill>
              </a:rPr>
              <a:t>RD </a:t>
            </a:r>
            <a:r>
              <a:rPr lang="en-US" sz="2400" b="1" dirty="0" smtClean="0">
                <a:solidFill>
                  <a:srgbClr val="FF0000"/>
                </a:solidFill>
              </a:rPr>
              <a:t>50</a:t>
            </a:r>
            <a:r>
              <a:rPr lang="lt-LT" sz="2400" b="1" dirty="0" smtClean="0">
                <a:solidFill>
                  <a:srgbClr val="FF0000"/>
                </a:solidFill>
              </a:rPr>
              <a:t>  </a:t>
            </a:r>
            <a:r>
              <a:rPr lang="en-US" sz="2400" b="1" dirty="0" smtClean="0">
                <a:solidFill>
                  <a:srgbClr val="FF0000"/>
                </a:solidFill>
              </a:rPr>
              <a:t>&amp;  AIDA 2020 WP 15</a:t>
            </a:r>
            <a:endParaRPr lang="en-US" sz="2400" b="1" dirty="0">
              <a:solidFill>
                <a:srgbClr val="FF0000"/>
              </a:solidFill>
            </a:endParaRPr>
          </a:p>
        </p:txBody>
      </p:sp>
      <p:sp>
        <p:nvSpPr>
          <p:cNvPr id="3" name="Content Placeholder 2"/>
          <p:cNvSpPr>
            <a:spLocks noGrp="1"/>
          </p:cNvSpPr>
          <p:nvPr>
            <p:ph idx="1"/>
          </p:nvPr>
        </p:nvSpPr>
        <p:spPr>
          <a:xfrm>
            <a:off x="204537" y="1412776"/>
            <a:ext cx="8686800" cy="5184576"/>
          </a:xfrm>
        </p:spPr>
        <p:txBody>
          <a:bodyPr>
            <a:normAutofit fontScale="32500" lnSpcReduction="20000"/>
          </a:bodyPr>
          <a:lstStyle/>
          <a:p>
            <a:pPr marL="0" indent="0" defTabSz="577850">
              <a:buNone/>
            </a:pPr>
            <a:r>
              <a:rPr lang="en-US" b="1" dirty="0" smtClean="0"/>
              <a:t>Starting by:</a:t>
            </a:r>
            <a:endParaRPr lang="en-US" b="1" dirty="0"/>
          </a:p>
          <a:p>
            <a:pPr defTabSz="577850"/>
            <a:r>
              <a:rPr lang="en-US" sz="5000" dirty="0"/>
              <a:t>Wide bandgap semiconductor detectors for harsh radiation </a:t>
            </a:r>
            <a:r>
              <a:rPr lang="en-US" sz="5000" dirty="0" smtClean="0"/>
              <a:t>environments. </a:t>
            </a:r>
            <a:r>
              <a:rPr lang="en-US" dirty="0" smtClean="0"/>
              <a:t>By</a:t>
            </a:r>
            <a:r>
              <a:rPr lang="en-US" dirty="0"/>
              <a:t>: Grant, J; Cunningham, W; Blue, A; et </a:t>
            </a:r>
            <a:r>
              <a:rPr lang="en-US" dirty="0" smtClean="0"/>
              <a:t>al. NUCLEAR </a:t>
            </a:r>
            <a:r>
              <a:rPr lang="en-US" dirty="0"/>
              <a:t>INSTRUMENTS &amp; METHODS IN PHYSICS RESEARCH SECTION A-ACCELERATORS SPECTROMETERS DETECTORS AND ASSOCIATED EQUIPMENT   Volume: 546   Issue: 1-2   Pages: 213-217   Published: JUL 1 </a:t>
            </a:r>
            <a:r>
              <a:rPr lang="en-US" dirty="0" smtClean="0"/>
              <a:t>2005</a:t>
            </a:r>
          </a:p>
          <a:p>
            <a:pPr marL="0" indent="0" defTabSz="577850">
              <a:buNone/>
            </a:pPr>
            <a:r>
              <a:rPr lang="en-US" b="1" dirty="0" smtClean="0"/>
              <a:t>Recent publications</a:t>
            </a:r>
            <a:endParaRPr lang="en-US" b="1" dirty="0"/>
          </a:p>
          <a:p>
            <a:pPr defTabSz="577850"/>
            <a:r>
              <a:rPr lang="en-US" dirty="0" smtClean="0"/>
              <a:t>1.  </a:t>
            </a:r>
            <a:r>
              <a:rPr lang="en-US" sz="5000" b="1" dirty="0" smtClean="0"/>
              <a:t>In </a:t>
            </a:r>
            <a:r>
              <a:rPr lang="en-US" sz="5000" b="1" dirty="0"/>
              <a:t>situ characterization of radiation sensors based on </a:t>
            </a:r>
            <a:r>
              <a:rPr lang="en-US" sz="5000" b="1" dirty="0" err="1"/>
              <a:t>GaN</a:t>
            </a:r>
            <a:r>
              <a:rPr lang="en-US" sz="5000" b="1" dirty="0"/>
              <a:t> LED structure by pulsed capacitance technique and luminescence </a:t>
            </a:r>
            <a:r>
              <a:rPr lang="en-US" sz="5000" b="1" dirty="0" smtClean="0"/>
              <a:t>spectroscopy</a:t>
            </a:r>
            <a:r>
              <a:rPr lang="en-US" dirty="0" smtClean="0"/>
              <a:t>. By</a:t>
            </a:r>
            <a:r>
              <a:rPr lang="en-US" dirty="0"/>
              <a:t>: </a:t>
            </a:r>
            <a:r>
              <a:rPr lang="en-US" dirty="0" err="1"/>
              <a:t>Gaubas</a:t>
            </a:r>
            <a:r>
              <a:rPr lang="en-US" dirty="0"/>
              <a:t>, E.; </a:t>
            </a:r>
            <a:r>
              <a:rPr lang="en-US" dirty="0" err="1"/>
              <a:t>Ceponis</a:t>
            </a:r>
            <a:r>
              <a:rPr lang="en-US" dirty="0"/>
              <a:t>, T.; </a:t>
            </a:r>
            <a:r>
              <a:rPr lang="en-US" dirty="0" err="1"/>
              <a:t>Meskauskas</a:t>
            </a:r>
            <a:r>
              <a:rPr lang="en-US" dirty="0"/>
              <a:t>, D.; et al</a:t>
            </a:r>
            <a:r>
              <a:rPr lang="en-US" dirty="0" smtClean="0"/>
              <a:t>.. SENSORS </a:t>
            </a:r>
            <a:r>
              <a:rPr lang="en-US" dirty="0"/>
              <a:t>AND ACTUATORS A-PHYSICAL   Volume: 267   Pages: 194-199   Published: NOV 1 2017</a:t>
            </a:r>
          </a:p>
          <a:p>
            <a:pPr defTabSz="577850"/>
            <a:r>
              <a:rPr lang="en-US" dirty="0" smtClean="0"/>
              <a:t>2. </a:t>
            </a:r>
            <a:r>
              <a:rPr lang="en-US" sz="6200" dirty="0" smtClean="0"/>
              <a:t>Study </a:t>
            </a:r>
            <a:r>
              <a:rPr lang="en-US" sz="6200" dirty="0"/>
              <a:t>of neutron irradiated structures of </a:t>
            </a:r>
            <a:r>
              <a:rPr lang="en-US" sz="6200" dirty="0" err="1"/>
              <a:t>ammonothermal</a:t>
            </a:r>
            <a:r>
              <a:rPr lang="en-US" sz="6200" dirty="0"/>
              <a:t> </a:t>
            </a:r>
            <a:r>
              <a:rPr lang="en-US" sz="6200" dirty="0" err="1" smtClean="0"/>
              <a:t>GaN</a:t>
            </a:r>
            <a:r>
              <a:rPr lang="en-US" sz="6200" dirty="0" smtClean="0"/>
              <a:t>. </a:t>
            </a:r>
            <a:r>
              <a:rPr lang="en-US" dirty="0" smtClean="0"/>
              <a:t>By</a:t>
            </a:r>
            <a:r>
              <a:rPr lang="en-US" dirty="0"/>
              <a:t>: </a:t>
            </a:r>
            <a:r>
              <a:rPr lang="en-US" dirty="0" err="1"/>
              <a:t>Gaubas</a:t>
            </a:r>
            <a:r>
              <a:rPr lang="en-US" dirty="0"/>
              <a:t>, E.; </a:t>
            </a:r>
            <a:r>
              <a:rPr lang="en-US" dirty="0" err="1"/>
              <a:t>Ceponis</a:t>
            </a:r>
            <a:r>
              <a:rPr lang="en-US" dirty="0"/>
              <a:t>, T.; </a:t>
            </a:r>
            <a:r>
              <a:rPr lang="en-US" dirty="0" err="1"/>
              <a:t>Deveikis</a:t>
            </a:r>
            <a:r>
              <a:rPr lang="en-US" dirty="0"/>
              <a:t>, L.; et al</a:t>
            </a:r>
            <a:r>
              <a:rPr lang="en-US" dirty="0" smtClean="0"/>
              <a:t>. JOURNAL </a:t>
            </a:r>
            <a:r>
              <a:rPr lang="en-US" dirty="0"/>
              <a:t>OF PHYSICS D-APPLIED PHYSICS   Volume: 50   Issue: 13     Article Number: 135102   Published: APR 5 </a:t>
            </a:r>
            <a:r>
              <a:rPr lang="en-US" dirty="0" smtClean="0"/>
              <a:t>2017</a:t>
            </a:r>
            <a:r>
              <a:rPr lang="en-US" dirty="0"/>
              <a:t>	</a:t>
            </a:r>
          </a:p>
          <a:p>
            <a:pPr defTabSz="577850"/>
            <a:r>
              <a:rPr lang="en-US" dirty="0" smtClean="0"/>
              <a:t>3. </a:t>
            </a:r>
            <a:r>
              <a:rPr lang="en-US" sz="6200" b="1" dirty="0" smtClean="0"/>
              <a:t>Anneal </a:t>
            </a:r>
            <a:r>
              <a:rPr lang="en-US" sz="6200" b="1" dirty="0"/>
              <a:t>induced transforms of radiation defects in heavily electron irradiated Si </a:t>
            </a:r>
            <a:r>
              <a:rPr lang="en-US" sz="6200" b="1" dirty="0" smtClean="0"/>
              <a:t>diodes </a:t>
            </a:r>
            <a:r>
              <a:rPr lang="en-US" sz="3700" dirty="0" smtClean="0"/>
              <a:t>By</a:t>
            </a:r>
            <a:r>
              <a:rPr lang="en-US" sz="3700" dirty="0"/>
              <a:t>: </a:t>
            </a:r>
            <a:r>
              <a:rPr lang="en-US" sz="3700" dirty="0" err="1"/>
              <a:t>Rumbauskas</a:t>
            </a:r>
            <a:r>
              <a:rPr lang="en-US" sz="3700" dirty="0"/>
              <a:t>, V.; </a:t>
            </a:r>
            <a:r>
              <a:rPr lang="en-US" sz="3700" dirty="0" err="1"/>
              <a:t>Meskauskaite</a:t>
            </a:r>
            <a:r>
              <a:rPr lang="en-US" sz="3700" dirty="0"/>
              <a:t>, D.; </a:t>
            </a:r>
            <a:r>
              <a:rPr lang="en-US" sz="3700" dirty="0" err="1"/>
              <a:t>Ceponis</a:t>
            </a:r>
            <a:r>
              <a:rPr lang="en-US" sz="3700" dirty="0"/>
              <a:t>, T.; et al</a:t>
            </a:r>
            <a:r>
              <a:rPr lang="en-US" sz="3700" dirty="0" smtClean="0"/>
              <a:t>. JOURNAL </a:t>
            </a:r>
            <a:r>
              <a:rPr lang="en-US" sz="3700" dirty="0"/>
              <a:t>OF INSTRUMENTATION   Volume: 11     Article Number: P09004   Published: SEP 2016</a:t>
            </a:r>
          </a:p>
          <a:p>
            <a:pPr defTabSz="577850"/>
            <a:r>
              <a:rPr lang="en-US" dirty="0" smtClean="0"/>
              <a:t>3. </a:t>
            </a:r>
            <a:r>
              <a:rPr lang="en-US" sz="6200" b="1" dirty="0" smtClean="0"/>
              <a:t>Study </a:t>
            </a:r>
            <a:r>
              <a:rPr lang="en-US" sz="6200" b="1" dirty="0"/>
              <a:t>of Charge Carrier Transport in </a:t>
            </a:r>
            <a:r>
              <a:rPr lang="en-US" sz="6200" b="1" dirty="0" err="1"/>
              <a:t>GaN</a:t>
            </a:r>
            <a:r>
              <a:rPr lang="en-US" sz="6200" b="1" dirty="0"/>
              <a:t> </a:t>
            </a:r>
            <a:r>
              <a:rPr lang="en-US" sz="6200" b="1" dirty="0" smtClean="0"/>
              <a:t>Sensors</a:t>
            </a:r>
            <a:r>
              <a:rPr lang="en-US" dirty="0" smtClean="0"/>
              <a:t>. By</a:t>
            </a:r>
            <a:r>
              <a:rPr lang="en-US" dirty="0"/>
              <a:t>: </a:t>
            </a:r>
            <a:r>
              <a:rPr lang="en-US" dirty="0" err="1"/>
              <a:t>Gaubas</a:t>
            </a:r>
            <a:r>
              <a:rPr lang="en-US" dirty="0"/>
              <a:t>, Eugenijus; </a:t>
            </a:r>
            <a:r>
              <a:rPr lang="en-US" dirty="0" err="1"/>
              <a:t>Ceponis</a:t>
            </a:r>
            <a:r>
              <a:rPr lang="en-US" dirty="0"/>
              <a:t>, Tomas; </a:t>
            </a:r>
            <a:r>
              <a:rPr lang="en-US" dirty="0" err="1"/>
              <a:t>Kuokstis</a:t>
            </a:r>
            <a:r>
              <a:rPr lang="en-US" dirty="0"/>
              <a:t>, </a:t>
            </a:r>
            <a:r>
              <a:rPr lang="en-US" dirty="0" err="1"/>
              <a:t>Edmundas</a:t>
            </a:r>
            <a:r>
              <a:rPr lang="en-US" dirty="0"/>
              <a:t>; et al</a:t>
            </a:r>
            <a:r>
              <a:rPr lang="en-US" dirty="0" smtClean="0"/>
              <a:t>. MATERIALS   </a:t>
            </a:r>
            <a:r>
              <a:rPr lang="en-US" dirty="0"/>
              <a:t>Volume: 9   Issue: 4     Published: APR 2016</a:t>
            </a:r>
          </a:p>
          <a:p>
            <a:pPr defTabSz="577850"/>
            <a:r>
              <a:rPr lang="en-US" dirty="0" smtClean="0"/>
              <a:t>4. </a:t>
            </a:r>
            <a:r>
              <a:rPr lang="en-US" sz="6200" b="1" dirty="0" smtClean="0"/>
              <a:t>Study </a:t>
            </a:r>
            <a:r>
              <a:rPr lang="en-US" sz="6200" b="1" dirty="0"/>
              <a:t>of surface recombination on cleaved and passivated edges of Si </a:t>
            </a:r>
            <a:r>
              <a:rPr lang="en-US" sz="6200" b="1" dirty="0" smtClean="0"/>
              <a:t>detectors</a:t>
            </a:r>
            <a:r>
              <a:rPr lang="en-US" dirty="0" smtClean="0"/>
              <a:t>. By</a:t>
            </a:r>
            <a:r>
              <a:rPr lang="en-US" dirty="0"/>
              <a:t>: </a:t>
            </a:r>
            <a:r>
              <a:rPr lang="en-US" dirty="0" err="1"/>
              <a:t>Gaubas</a:t>
            </a:r>
            <a:r>
              <a:rPr lang="en-US" dirty="0"/>
              <a:t>, E.; </a:t>
            </a:r>
            <a:r>
              <a:rPr lang="en-US" dirty="0" err="1"/>
              <a:t>Ceponis</a:t>
            </a:r>
            <a:r>
              <a:rPr lang="en-US" dirty="0"/>
              <a:t>, T.; Vaitkus, J. V.; et al</a:t>
            </a:r>
            <a:r>
              <a:rPr lang="en-US" dirty="0" smtClean="0"/>
              <a:t>. SEMICONDUCTOR </a:t>
            </a:r>
            <a:r>
              <a:rPr lang="en-US" dirty="0"/>
              <a:t>SCIENCE AND TECHNOLOGY   Volume: 31   Issue: 3     Article Number: 035003   Published: MAR 2016</a:t>
            </a:r>
          </a:p>
          <a:p>
            <a:pPr defTabSz="577850"/>
            <a:r>
              <a:rPr lang="en-US" dirty="0" smtClean="0"/>
              <a:t>5. </a:t>
            </a:r>
            <a:r>
              <a:rPr lang="en-US" sz="6200" b="1" dirty="0" smtClean="0"/>
              <a:t>ESR </a:t>
            </a:r>
            <a:r>
              <a:rPr lang="en-US" sz="6200" b="1" dirty="0"/>
              <a:t>SPECTROSCOPY OF ALANINE IMPACTED BY HIGH ENERGY IRRADIATIONS FOR WIDE RANGE </a:t>
            </a:r>
            <a:r>
              <a:rPr lang="en-US" sz="6200" b="1" dirty="0" smtClean="0"/>
              <a:t>DOSIMETRY. </a:t>
            </a:r>
            <a:r>
              <a:rPr lang="en-US" dirty="0" smtClean="0"/>
              <a:t>By</a:t>
            </a:r>
            <a:r>
              <a:rPr lang="en-US" dirty="0"/>
              <a:t>: </a:t>
            </a:r>
            <a:r>
              <a:rPr lang="en-US" dirty="0" err="1"/>
              <a:t>Ceponis</a:t>
            </a:r>
            <a:r>
              <a:rPr lang="en-US" dirty="0"/>
              <a:t>, T.; </a:t>
            </a:r>
            <a:r>
              <a:rPr lang="en-US" dirty="0" err="1"/>
              <a:t>Gaubas</a:t>
            </a:r>
            <a:r>
              <a:rPr lang="en-US" dirty="0"/>
              <a:t>, E.; </a:t>
            </a:r>
            <a:r>
              <a:rPr lang="en-US" dirty="0" err="1"/>
              <a:t>Venius</a:t>
            </a:r>
            <a:r>
              <a:rPr lang="en-US" dirty="0"/>
              <a:t>, J.; et al</a:t>
            </a:r>
            <a:r>
              <a:rPr lang="en-US" dirty="0" smtClean="0"/>
              <a:t>. LITHUANIAN </a:t>
            </a:r>
            <a:r>
              <a:rPr lang="en-US" dirty="0"/>
              <a:t>JOURNAL OF PHYSICS   Volume: 56   Issue: 1   Pages: 49-54   Published: </a:t>
            </a:r>
            <a:r>
              <a:rPr lang="en-US" dirty="0" smtClean="0"/>
              <a:t>2016</a:t>
            </a:r>
          </a:p>
          <a:p>
            <a:pPr defTabSz="577850"/>
            <a:r>
              <a:rPr lang="en-US" dirty="0" smtClean="0"/>
              <a:t>6. </a:t>
            </a:r>
            <a:r>
              <a:rPr lang="en-US" sz="6200" b="1" dirty="0" smtClean="0"/>
              <a:t>Review-Carrier Lifetime Spectroscopy for Defect Characterization in Semiconductor Materials and Devices </a:t>
            </a:r>
            <a:r>
              <a:rPr lang="en-US" dirty="0" smtClean="0"/>
              <a:t>By: </a:t>
            </a:r>
            <a:r>
              <a:rPr lang="en-US" dirty="0" err="1" smtClean="0"/>
              <a:t>Gaubas</a:t>
            </a:r>
            <a:r>
              <a:rPr lang="en-US" dirty="0" smtClean="0"/>
              <a:t>, E.; </a:t>
            </a:r>
            <a:r>
              <a:rPr lang="en-US" dirty="0" err="1" smtClean="0"/>
              <a:t>Simoen</a:t>
            </a:r>
            <a:r>
              <a:rPr lang="en-US" dirty="0" smtClean="0"/>
              <a:t>, E.; </a:t>
            </a:r>
            <a:r>
              <a:rPr lang="en-US" dirty="0" err="1" smtClean="0"/>
              <a:t>Vanhellemont</a:t>
            </a:r>
            <a:r>
              <a:rPr lang="en-US" dirty="0" smtClean="0"/>
              <a:t>, J . ECS JOURNAL OF SOLID STATE SCIENCE AND TECHNOLOGY   Volume: 5   Issue: 4   Pages: P3108-P3137   Published: 2016</a:t>
            </a:r>
            <a:endParaRPr lang="en-US" dirty="0"/>
          </a:p>
        </p:txBody>
      </p:sp>
    </p:spTree>
    <p:extLst>
      <p:ext uri="{BB962C8B-B14F-4D97-AF65-F5344CB8AC3E}">
        <p14:creationId xmlns:p14="http://schemas.microsoft.com/office/powerpoint/2010/main" val="40654831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lt-LT" sz="2800" dirty="0" smtClean="0"/>
              <a:t>The selected publications related to CMS </a:t>
            </a:r>
            <a:r>
              <a:rPr lang="en-US" sz="2800" dirty="0" smtClean="0"/>
              <a:t>tracking detectors and </a:t>
            </a:r>
            <a:r>
              <a:rPr lang="lt-LT" sz="2800" dirty="0" smtClean="0"/>
              <a:t>calorimeters </a:t>
            </a:r>
            <a:r>
              <a:rPr lang="lt-LT" sz="2000" dirty="0" smtClean="0"/>
              <a:t>(</a:t>
            </a:r>
            <a:r>
              <a:rPr lang="en-US" sz="2000" dirty="0" smtClean="0"/>
              <a:t>semiconductor detectors</a:t>
            </a:r>
            <a:r>
              <a:rPr lang="lt-LT" sz="2000" dirty="0" smtClean="0"/>
              <a:t>)</a:t>
            </a:r>
            <a:br>
              <a:rPr lang="lt-LT" sz="2000" dirty="0" smtClean="0"/>
            </a:br>
            <a:r>
              <a:rPr lang="lt-LT" sz="2400" dirty="0" smtClean="0"/>
              <a:t>Prof. </a:t>
            </a:r>
            <a:r>
              <a:rPr lang="en-US" sz="2400" dirty="0" err="1" smtClean="0"/>
              <a:t>J.Vaitkus</a:t>
            </a:r>
            <a:r>
              <a:rPr lang="en-US" sz="2400" dirty="0" smtClean="0"/>
              <a:t> group</a:t>
            </a:r>
            <a:r>
              <a:rPr lang="lt-LT" sz="2400" dirty="0" smtClean="0"/>
              <a:t>, </a:t>
            </a:r>
            <a:r>
              <a:rPr lang="en-US" sz="2400" b="1" dirty="0" smtClean="0">
                <a:solidFill>
                  <a:srgbClr val="FF0000"/>
                </a:solidFill>
              </a:rPr>
              <a:t>CERN </a:t>
            </a:r>
            <a:r>
              <a:rPr lang="lt-LT" sz="2400" b="1" dirty="0" smtClean="0">
                <a:solidFill>
                  <a:srgbClr val="FF0000"/>
                </a:solidFill>
              </a:rPr>
              <a:t>RD </a:t>
            </a:r>
            <a:r>
              <a:rPr lang="en-US" sz="2400" b="1" dirty="0" smtClean="0">
                <a:solidFill>
                  <a:srgbClr val="FF0000"/>
                </a:solidFill>
              </a:rPr>
              <a:t>50</a:t>
            </a:r>
            <a:endParaRPr lang="en-US" sz="2400" b="1" dirty="0">
              <a:solidFill>
                <a:srgbClr val="FF0000"/>
              </a:solidFill>
            </a:endParaRPr>
          </a:p>
        </p:txBody>
      </p:sp>
      <p:sp>
        <p:nvSpPr>
          <p:cNvPr id="3" name="Content Placeholder 2"/>
          <p:cNvSpPr>
            <a:spLocks noGrp="1"/>
          </p:cNvSpPr>
          <p:nvPr>
            <p:ph idx="1"/>
          </p:nvPr>
        </p:nvSpPr>
        <p:spPr>
          <a:xfrm>
            <a:off x="179513" y="1556792"/>
            <a:ext cx="8712968" cy="4968552"/>
          </a:xfrm>
        </p:spPr>
        <p:txBody>
          <a:bodyPr>
            <a:noAutofit/>
          </a:bodyPr>
          <a:lstStyle/>
          <a:p>
            <a:pPr marL="0" indent="0" defTabSz="577850">
              <a:buNone/>
            </a:pPr>
            <a:r>
              <a:rPr lang="en-US" sz="1600" b="1" dirty="0" smtClean="0"/>
              <a:t>Starting by:</a:t>
            </a:r>
            <a:endParaRPr lang="en-US" sz="1600" b="1" dirty="0"/>
          </a:p>
          <a:p>
            <a:pPr defTabSz="577850"/>
            <a:r>
              <a:rPr lang="en-US" sz="1600" dirty="0"/>
              <a:t>1. 	Vaitkus J, </a:t>
            </a:r>
            <a:r>
              <a:rPr lang="en-US" sz="1600" dirty="0" err="1"/>
              <a:t>Gaubas</a:t>
            </a:r>
            <a:r>
              <a:rPr lang="en-US" sz="1600" dirty="0"/>
              <a:t> E, </a:t>
            </a:r>
            <a:r>
              <a:rPr lang="en-US" sz="1600" dirty="0" err="1"/>
              <a:t>Kazukauskas</a:t>
            </a:r>
            <a:r>
              <a:rPr lang="en-US" sz="1600" dirty="0"/>
              <a:t> V, </a:t>
            </a:r>
            <a:r>
              <a:rPr lang="en-US" sz="1600" dirty="0" err="1"/>
              <a:t>Lacroix</a:t>
            </a:r>
            <a:r>
              <a:rPr lang="en-US" sz="1600" dirty="0"/>
              <a:t> Y, Sakai S, Smith K, </a:t>
            </a:r>
            <a:r>
              <a:rPr lang="en-US" sz="1600" dirty="0" err="1"/>
              <a:t>Storasta</a:t>
            </a:r>
            <a:r>
              <a:rPr lang="en-US" sz="1600" dirty="0"/>
              <a:t> J, Wang T Space charge effects and carrier capture transient </a:t>
            </a:r>
            <a:r>
              <a:rPr lang="en-US" sz="1600" dirty="0" err="1"/>
              <a:t>behaviour</a:t>
            </a:r>
            <a:r>
              <a:rPr lang="en-US" sz="1600" dirty="0"/>
              <a:t> in </a:t>
            </a:r>
            <a:r>
              <a:rPr lang="en-US" sz="2000" b="1" dirty="0"/>
              <a:t>semi-insulating GaAs and </a:t>
            </a:r>
            <a:r>
              <a:rPr lang="en-US" sz="2000" b="1" dirty="0" err="1" smtClean="0"/>
              <a:t>GaN</a:t>
            </a:r>
            <a:r>
              <a:rPr lang="en-US" sz="1600" dirty="0" smtClean="0"/>
              <a:t>. Proc</a:t>
            </a:r>
            <a:r>
              <a:rPr lang="en-US" sz="1600" dirty="0"/>
              <a:t>. </a:t>
            </a:r>
            <a:r>
              <a:rPr lang="en-US" sz="1600" dirty="0" smtClean="0"/>
              <a:t>12</a:t>
            </a:r>
            <a:r>
              <a:rPr lang="en-US" sz="1600" baseline="30000" dirty="0" smtClean="0"/>
              <a:t>th</a:t>
            </a:r>
            <a:r>
              <a:rPr lang="en-US" sz="1600" dirty="0" smtClean="0"/>
              <a:t> </a:t>
            </a:r>
            <a:r>
              <a:rPr lang="en-US" sz="1600" dirty="0" err="1" smtClean="0"/>
              <a:t>Internat.</a:t>
            </a:r>
            <a:r>
              <a:rPr lang="en-US" sz="1600" dirty="0" smtClean="0"/>
              <a:t> Conf. on Semiconducting &amp; insulating materials.  </a:t>
            </a:r>
            <a:r>
              <a:rPr lang="en-US" sz="1600" dirty="0"/>
              <a:t>pp.185-189, 2002</a:t>
            </a:r>
          </a:p>
          <a:p>
            <a:pPr defTabSz="577850"/>
            <a:r>
              <a:rPr lang="en-US" sz="1600" dirty="0"/>
              <a:t>2.	J. Vaitkus, W. Cunningham, E. </a:t>
            </a:r>
            <a:r>
              <a:rPr lang="en-US" sz="1600" dirty="0" err="1"/>
              <a:t>Gaubas</a:t>
            </a:r>
            <a:r>
              <a:rPr lang="en-US" sz="1600" dirty="0"/>
              <a:t>, M. Rahman, S. Sakai, K.M. Smith, T. Wang. </a:t>
            </a:r>
            <a:r>
              <a:rPr lang="en-US" sz="2000" b="1" dirty="0"/>
              <a:t>Semi-insulating </a:t>
            </a:r>
            <a:r>
              <a:rPr lang="en-US" sz="2000" b="1" dirty="0" err="1"/>
              <a:t>GaN</a:t>
            </a:r>
            <a:r>
              <a:rPr lang="en-US" sz="2000" b="1" dirty="0"/>
              <a:t> and its evaluation for alpha particle detection</a:t>
            </a:r>
            <a:r>
              <a:rPr lang="en-US" sz="2000" dirty="0"/>
              <a:t> </a:t>
            </a:r>
            <a:r>
              <a:rPr lang="en-US" sz="1600" dirty="0"/>
              <a:t>/  Nuclear instruments &amp; methods in physics research. Section A. 2003, vol. 509, no. 1-3, p. 60-64.</a:t>
            </a:r>
          </a:p>
          <a:p>
            <a:pPr defTabSz="577850"/>
            <a:r>
              <a:rPr lang="en-US" sz="1600" dirty="0"/>
              <a:t>3.	</a:t>
            </a:r>
            <a:r>
              <a:rPr lang="en-US" sz="1600" dirty="0" err="1"/>
              <a:t>Gaubas</a:t>
            </a:r>
            <a:r>
              <a:rPr lang="en-US" sz="1600" dirty="0"/>
              <a:t> E, </a:t>
            </a:r>
            <a:r>
              <a:rPr lang="en-US" sz="1600" dirty="0" err="1"/>
              <a:t>Kazlauskas</a:t>
            </a:r>
            <a:r>
              <a:rPr lang="en-US" sz="1600" dirty="0"/>
              <a:t> K, </a:t>
            </a:r>
            <a:r>
              <a:rPr lang="en-US" sz="1600" dirty="0" err="1"/>
              <a:t>Tomasiunas</a:t>
            </a:r>
            <a:r>
              <a:rPr lang="en-US" sz="1600" dirty="0"/>
              <a:t> R, Vaitkus J, </a:t>
            </a:r>
            <a:r>
              <a:rPr lang="en-US" sz="1600" dirty="0" err="1"/>
              <a:t>Zukauskas</a:t>
            </a:r>
            <a:r>
              <a:rPr lang="en-US" sz="1600" dirty="0"/>
              <a:t> A </a:t>
            </a:r>
            <a:r>
              <a:rPr lang="en-US" sz="2000" b="1" dirty="0"/>
              <a:t>Radiation-defect-dependent photoconductivity transients and photoluminescence in semi-insulating </a:t>
            </a:r>
            <a:r>
              <a:rPr lang="en-US" sz="2000" b="1" dirty="0" err="1"/>
              <a:t>GaN</a:t>
            </a:r>
            <a:r>
              <a:rPr lang="en-US" sz="1600" dirty="0"/>
              <a:t>, APPLIED PHYSICS LETTERS 84 (25): 5258-5260 (2004)</a:t>
            </a:r>
          </a:p>
          <a:p>
            <a:pPr defTabSz="577850"/>
            <a:r>
              <a:rPr lang="en-US" sz="1600" dirty="0"/>
              <a:t>4.	Vaitkus J, </a:t>
            </a:r>
            <a:r>
              <a:rPr lang="en-US" sz="1600" dirty="0" err="1"/>
              <a:t>Gaubas</a:t>
            </a:r>
            <a:r>
              <a:rPr lang="en-US" sz="1600" dirty="0"/>
              <a:t> E, </a:t>
            </a:r>
            <a:r>
              <a:rPr lang="en-US" sz="1600" dirty="0" err="1"/>
              <a:t>Kazukauskas</a:t>
            </a:r>
            <a:r>
              <a:rPr lang="en-US" sz="1600" dirty="0"/>
              <a:t> V, Blue A, Cunningham W, Rahman M, Smith K, Sakai S </a:t>
            </a:r>
            <a:r>
              <a:rPr lang="en-US" sz="2000" b="1" dirty="0"/>
              <a:t>A new radiation hard semiconductor-semi-insulating </a:t>
            </a:r>
            <a:r>
              <a:rPr lang="en-US" sz="2000" b="1" dirty="0" err="1"/>
              <a:t>GaN</a:t>
            </a:r>
            <a:r>
              <a:rPr lang="en-US" sz="2000" b="1" dirty="0"/>
              <a:t>: Photoelectric properties</a:t>
            </a:r>
            <a:r>
              <a:rPr lang="en-US" sz="1600" dirty="0"/>
              <a:t>. Physics of Semiconductors: 27th International Conference on the Physics of Semiconductors, CP772,  207-208, 2005. AIP Conference Proceedings. 	</a:t>
            </a:r>
            <a:endParaRPr lang="en-US" sz="1600" dirty="0" smtClean="0"/>
          </a:p>
          <a:p>
            <a:pPr defTabSz="577850"/>
            <a:r>
              <a:rPr lang="en-US" sz="1600" dirty="0" smtClean="0"/>
              <a:t>5. 	</a:t>
            </a:r>
            <a:r>
              <a:rPr lang="en-US" sz="1600" dirty="0" err="1" smtClean="0"/>
              <a:t>Sellin</a:t>
            </a:r>
            <a:r>
              <a:rPr lang="en-US" sz="1600" dirty="0"/>
              <a:t>, PJ, Vaitkus, J </a:t>
            </a:r>
            <a:r>
              <a:rPr lang="en-US" sz="2000" b="1" dirty="0"/>
              <a:t>New materials for radiation hard semiconductor detectors. </a:t>
            </a:r>
            <a:r>
              <a:rPr lang="en-US" sz="1600" dirty="0"/>
              <a:t>Nuclear Instruments and Methods in Physics Research Section A: </a:t>
            </a:r>
            <a:r>
              <a:rPr lang="en-US" sz="1600" dirty="0" smtClean="0"/>
              <a:t> </a:t>
            </a:r>
            <a:r>
              <a:rPr lang="en-US" sz="1600" dirty="0"/>
              <a:t>557 (2): 479-489 FEB 15 2006.</a:t>
            </a:r>
          </a:p>
          <a:p>
            <a:pPr marL="0" indent="0" defTabSz="577850">
              <a:buNone/>
            </a:pPr>
            <a:endParaRPr lang="en-US" sz="1400" dirty="0"/>
          </a:p>
        </p:txBody>
      </p:sp>
    </p:spTree>
    <p:extLst>
      <p:ext uri="{BB962C8B-B14F-4D97-AF65-F5344CB8AC3E}">
        <p14:creationId xmlns:p14="http://schemas.microsoft.com/office/powerpoint/2010/main" val="272714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lt-LT" sz="2800" dirty="0" smtClean="0"/>
              <a:t>The selected publications related to CMS </a:t>
            </a:r>
            <a:r>
              <a:rPr lang="en-US" sz="2800" dirty="0" smtClean="0"/>
              <a:t>tracking detectors and </a:t>
            </a:r>
            <a:r>
              <a:rPr lang="lt-LT" sz="2800" dirty="0" smtClean="0"/>
              <a:t>calorimeters </a:t>
            </a:r>
            <a:r>
              <a:rPr lang="lt-LT" sz="2000" dirty="0" smtClean="0"/>
              <a:t>(</a:t>
            </a:r>
            <a:r>
              <a:rPr lang="en-US" sz="2000" dirty="0" smtClean="0"/>
              <a:t>semiconductor detectors</a:t>
            </a:r>
            <a:r>
              <a:rPr lang="lt-LT" sz="2000" dirty="0" smtClean="0"/>
              <a:t>)</a:t>
            </a:r>
            <a:br>
              <a:rPr lang="lt-LT" sz="2000" dirty="0" smtClean="0"/>
            </a:br>
            <a:r>
              <a:rPr lang="lt-LT" sz="2400" dirty="0" smtClean="0"/>
              <a:t>Prof. </a:t>
            </a:r>
            <a:r>
              <a:rPr lang="en-US" sz="2400" dirty="0" err="1" smtClean="0"/>
              <a:t>J.Vaitkus</a:t>
            </a:r>
            <a:r>
              <a:rPr lang="en-US" sz="2400" dirty="0" smtClean="0"/>
              <a:t> group</a:t>
            </a:r>
            <a:r>
              <a:rPr lang="lt-LT" sz="2400" dirty="0" smtClean="0"/>
              <a:t>, </a:t>
            </a:r>
            <a:r>
              <a:rPr lang="en-US" sz="2400" b="1" dirty="0" smtClean="0">
                <a:solidFill>
                  <a:srgbClr val="FF0000"/>
                </a:solidFill>
              </a:rPr>
              <a:t>CERN </a:t>
            </a:r>
            <a:r>
              <a:rPr lang="lt-LT" sz="2400" b="1" dirty="0" smtClean="0">
                <a:solidFill>
                  <a:srgbClr val="FF0000"/>
                </a:solidFill>
              </a:rPr>
              <a:t>RD </a:t>
            </a:r>
            <a:r>
              <a:rPr lang="en-US" sz="2400" b="1" dirty="0" smtClean="0">
                <a:solidFill>
                  <a:srgbClr val="FF0000"/>
                </a:solidFill>
              </a:rPr>
              <a:t>50</a:t>
            </a:r>
            <a:r>
              <a:rPr lang="lt-LT" sz="2400" b="1" dirty="0" smtClean="0">
                <a:solidFill>
                  <a:srgbClr val="FF0000"/>
                </a:solidFill>
              </a:rPr>
              <a:t>  </a:t>
            </a:r>
            <a:r>
              <a:rPr lang="en-US" sz="2400" b="1" dirty="0" smtClean="0">
                <a:solidFill>
                  <a:srgbClr val="FF0000"/>
                </a:solidFill>
              </a:rPr>
              <a:t>&amp;  AIDA 2020 WP 15</a:t>
            </a:r>
            <a:endParaRPr lang="en-US" sz="2400" b="1" dirty="0">
              <a:solidFill>
                <a:srgbClr val="FF0000"/>
              </a:solidFill>
            </a:endParaRPr>
          </a:p>
        </p:txBody>
      </p:sp>
      <p:sp>
        <p:nvSpPr>
          <p:cNvPr id="3" name="Content Placeholder 2"/>
          <p:cNvSpPr>
            <a:spLocks noGrp="1"/>
          </p:cNvSpPr>
          <p:nvPr>
            <p:ph idx="1"/>
          </p:nvPr>
        </p:nvSpPr>
        <p:spPr>
          <a:xfrm>
            <a:off x="251520" y="1484785"/>
            <a:ext cx="8568952" cy="3456383"/>
          </a:xfrm>
        </p:spPr>
        <p:txBody>
          <a:bodyPr>
            <a:noAutofit/>
          </a:bodyPr>
          <a:lstStyle/>
          <a:p>
            <a:pPr marL="0" indent="0" defTabSz="577850">
              <a:buNone/>
            </a:pPr>
            <a:r>
              <a:rPr lang="en-US" sz="1600" b="1" dirty="0" smtClean="0"/>
              <a:t>Recent publications</a:t>
            </a:r>
            <a:endParaRPr lang="en-US" sz="1600" b="1" dirty="0"/>
          </a:p>
          <a:p>
            <a:pPr defTabSz="577850"/>
            <a:r>
              <a:rPr lang="en-US" sz="1400" dirty="0" smtClean="0"/>
              <a:t>1. 	</a:t>
            </a:r>
            <a:r>
              <a:rPr lang="en-US" sz="1400" dirty="0" err="1" smtClean="0"/>
              <a:t>Mekys</a:t>
            </a:r>
            <a:r>
              <a:rPr lang="en-US" sz="1400" dirty="0"/>
              <a:t>, A., </a:t>
            </a:r>
            <a:r>
              <a:rPr lang="en-US" sz="1400" dirty="0" err="1"/>
              <a:t>Rumbauskas</a:t>
            </a:r>
            <a:r>
              <a:rPr lang="en-US" sz="1400" dirty="0"/>
              <a:t>, V., </a:t>
            </a:r>
            <a:r>
              <a:rPr lang="en-US" sz="1400" dirty="0" err="1"/>
              <a:t>Storasta</a:t>
            </a:r>
            <a:r>
              <a:rPr lang="en-US" sz="1400" dirty="0"/>
              <a:t>, J., Makarenko, L., </a:t>
            </a:r>
            <a:r>
              <a:rPr lang="en-US" sz="1400" dirty="0" err="1"/>
              <a:t>Kazuchits</a:t>
            </a:r>
            <a:r>
              <a:rPr lang="en-US" sz="1400" dirty="0"/>
              <a:t>, N., Vaitkus J.V., </a:t>
            </a:r>
            <a:r>
              <a:rPr lang="en-US" sz="2000" dirty="0"/>
              <a:t>Hall effect and magnetoresistance investigation of fast electron irradiated silicon</a:t>
            </a:r>
            <a:r>
              <a:rPr lang="en-US" sz="1400" dirty="0"/>
              <a:t>. Lith. J. of Physics, Vol. 54(2), pp. 94-98 (2014). </a:t>
            </a:r>
          </a:p>
          <a:p>
            <a:pPr defTabSz="577850"/>
            <a:r>
              <a:rPr lang="en-US" sz="1400" dirty="0" smtClean="0"/>
              <a:t>2.</a:t>
            </a:r>
            <a:r>
              <a:rPr lang="en-US" sz="1400" dirty="0"/>
              <a:t>	 J.V. Vaitkus, V. </a:t>
            </a:r>
            <a:r>
              <a:rPr lang="en-US" sz="1400" dirty="0" err="1"/>
              <a:t>Rumbauskas</a:t>
            </a:r>
            <a:r>
              <a:rPr lang="en-US" sz="1400" dirty="0"/>
              <a:t>, G. </a:t>
            </a:r>
            <a:r>
              <a:rPr lang="en-US" sz="1400" dirty="0" err="1"/>
              <a:t>Mockevicius</a:t>
            </a:r>
            <a:r>
              <a:rPr lang="en-US" sz="1400" dirty="0"/>
              <a:t>, E. </a:t>
            </a:r>
            <a:r>
              <a:rPr lang="en-US" sz="1400" dirty="0" err="1"/>
              <a:t>Zasinas</a:t>
            </a:r>
            <a:r>
              <a:rPr lang="en-US" sz="1400" dirty="0"/>
              <a:t>, A. </a:t>
            </a:r>
            <a:r>
              <a:rPr lang="en-US" sz="1400" dirty="0" err="1"/>
              <a:t>Mekys</a:t>
            </a:r>
            <a:r>
              <a:rPr lang="en-US" sz="1400" dirty="0"/>
              <a:t> </a:t>
            </a:r>
            <a:r>
              <a:rPr lang="en-US" sz="2000" b="1" dirty="0"/>
              <a:t>An evidence of strong electron–phonon interaction in the neutron irradiation induced defects in silicon</a:t>
            </a:r>
            <a:r>
              <a:rPr lang="en-US" sz="1400" dirty="0"/>
              <a:t> Nuclear Instruments and Methods in Physics Research Section A</a:t>
            </a:r>
            <a:r>
              <a:rPr lang="en-US" sz="1400" dirty="0" smtClean="0"/>
              <a:t>:, </a:t>
            </a:r>
            <a:r>
              <a:rPr lang="en-US" sz="1400" b="1" dirty="0" smtClean="0"/>
              <a:t>796</a:t>
            </a:r>
            <a:r>
              <a:rPr lang="en-US" sz="1400" dirty="0"/>
              <a:t>, , Pages 114-117 (2015).  </a:t>
            </a:r>
          </a:p>
          <a:p>
            <a:pPr defTabSz="577850"/>
            <a:r>
              <a:rPr lang="en-US" sz="1400" dirty="0"/>
              <a:t>5.	 </a:t>
            </a:r>
            <a:r>
              <a:rPr lang="en-US" sz="1400" dirty="0" err="1"/>
              <a:t>Zasinas</a:t>
            </a:r>
            <a:r>
              <a:rPr lang="en-US" sz="1400" dirty="0"/>
              <a:t>, E.; Vaitkus, </a:t>
            </a:r>
            <a:r>
              <a:rPr lang="en-US" sz="1400" dirty="0" smtClean="0"/>
              <a:t>JV</a:t>
            </a:r>
            <a:r>
              <a:rPr lang="en-US" sz="1400" dirty="0"/>
              <a:t>. </a:t>
            </a:r>
            <a:r>
              <a:rPr lang="en-US" sz="2000" b="1" dirty="0"/>
              <a:t>Disordered small defect cluster in silicon</a:t>
            </a:r>
            <a:r>
              <a:rPr lang="en-US" sz="1400" dirty="0"/>
              <a:t>. Lithuanian J. Physics, </a:t>
            </a:r>
            <a:r>
              <a:rPr lang="en-US" sz="1400" b="1" dirty="0" smtClean="0"/>
              <a:t>55 </a:t>
            </a:r>
            <a:r>
              <a:rPr lang="en-US" sz="1400" dirty="0" smtClean="0"/>
              <a:t> </a:t>
            </a:r>
            <a:r>
              <a:rPr lang="lt-LT" sz="1400" dirty="0" smtClean="0"/>
              <a:t>(</a:t>
            </a:r>
            <a:r>
              <a:rPr lang="en-US" sz="1400" dirty="0" smtClean="0"/>
              <a:t>4 </a:t>
            </a:r>
            <a:r>
              <a:rPr lang="lt-LT" sz="1400" dirty="0" smtClean="0"/>
              <a:t>)</a:t>
            </a:r>
            <a:r>
              <a:rPr lang="en-US" sz="1400" dirty="0" smtClean="0"/>
              <a:t> 330-334 </a:t>
            </a:r>
            <a:r>
              <a:rPr lang="lt-LT" sz="1400" dirty="0" smtClean="0"/>
              <a:t>(</a:t>
            </a:r>
            <a:r>
              <a:rPr lang="en-US" sz="1400" dirty="0" smtClean="0"/>
              <a:t>2015</a:t>
            </a:r>
            <a:r>
              <a:rPr lang="lt-LT" sz="1400" dirty="0" smtClean="0"/>
              <a:t>)</a:t>
            </a:r>
            <a:endParaRPr lang="en-US" sz="1400" dirty="0"/>
          </a:p>
          <a:p>
            <a:pPr defTabSz="577850"/>
            <a:r>
              <a:rPr lang="en-US" sz="1400" dirty="0"/>
              <a:t>6.	 Vaitkus, J. V.; </a:t>
            </a:r>
            <a:r>
              <a:rPr lang="en-US" sz="1400" dirty="0" err="1"/>
              <a:t>Mekys</a:t>
            </a:r>
            <a:r>
              <a:rPr lang="en-US" sz="1400" dirty="0"/>
              <a:t>, A.; </a:t>
            </a:r>
            <a:r>
              <a:rPr lang="en-US" sz="1400" dirty="0" err="1"/>
              <a:t>Rumbauskas</a:t>
            </a:r>
            <a:r>
              <a:rPr lang="en-US" sz="1400" dirty="0"/>
              <a:t>, V.; et al. </a:t>
            </a:r>
            <a:r>
              <a:rPr lang="en-US" sz="2000" b="1" dirty="0" smtClean="0"/>
              <a:t>Neutron irradiation influence on mobility and compensation of dark conductivity in Si. </a:t>
            </a:r>
            <a:r>
              <a:rPr lang="en-US" sz="1400" dirty="0" smtClean="0"/>
              <a:t>Lithuanian J. Physics </a:t>
            </a:r>
            <a:r>
              <a:rPr lang="en-US" sz="1400" b="1" dirty="0" smtClean="0"/>
              <a:t>56</a:t>
            </a:r>
            <a:r>
              <a:rPr lang="en-US" sz="1400" dirty="0" smtClean="0"/>
              <a:t> </a:t>
            </a:r>
            <a:r>
              <a:rPr lang="lt-LT" sz="1400" dirty="0" smtClean="0"/>
              <a:t>(</a:t>
            </a:r>
            <a:r>
              <a:rPr lang="en-US" sz="1400" dirty="0" smtClean="0"/>
              <a:t>2 </a:t>
            </a:r>
            <a:r>
              <a:rPr lang="lt-LT" sz="1400" dirty="0" smtClean="0"/>
              <a:t>)</a:t>
            </a:r>
            <a:r>
              <a:rPr lang="en-US" sz="1400" dirty="0" smtClean="0"/>
              <a:t> </a:t>
            </a:r>
            <a:r>
              <a:rPr lang="en-US" sz="1400" dirty="0"/>
              <a:t>102-110   </a:t>
            </a:r>
            <a:r>
              <a:rPr lang="lt-LT" sz="1400" dirty="0" smtClean="0"/>
              <a:t>(</a:t>
            </a:r>
            <a:r>
              <a:rPr lang="en-US" sz="1400" dirty="0" smtClean="0"/>
              <a:t>2016</a:t>
            </a:r>
            <a:r>
              <a:rPr lang="lt-LT" sz="1400" dirty="0" smtClean="0"/>
              <a:t>)</a:t>
            </a:r>
            <a:r>
              <a:rPr lang="en-US" sz="1400" dirty="0" smtClean="0"/>
              <a:t>. </a:t>
            </a:r>
            <a:endParaRPr lang="en-US" sz="1400" dirty="0"/>
          </a:p>
        </p:txBody>
      </p:sp>
      <p:sp>
        <p:nvSpPr>
          <p:cNvPr id="4" name="TextBox 3"/>
          <p:cNvSpPr txBox="1"/>
          <p:nvPr/>
        </p:nvSpPr>
        <p:spPr>
          <a:xfrm>
            <a:off x="323528" y="5490914"/>
            <a:ext cx="7979620" cy="677108"/>
          </a:xfrm>
          <a:prstGeom prst="rect">
            <a:avLst/>
          </a:prstGeom>
          <a:noFill/>
        </p:spPr>
        <p:txBody>
          <a:bodyPr wrap="none" rtlCol="0">
            <a:spAutoFit/>
          </a:bodyPr>
          <a:lstStyle/>
          <a:p>
            <a:r>
              <a:rPr lang="en-US" b="1" dirty="0" smtClean="0">
                <a:solidFill>
                  <a:srgbClr val="FF0000"/>
                </a:solidFill>
              </a:rPr>
              <a:t>Carrier mobility dependence on the </a:t>
            </a:r>
            <a:r>
              <a:rPr lang="en-US" b="1" dirty="0" err="1" smtClean="0">
                <a:solidFill>
                  <a:srgbClr val="FF0000"/>
                </a:solidFill>
              </a:rPr>
              <a:t>fluence</a:t>
            </a:r>
            <a:r>
              <a:rPr lang="en-US" b="1" dirty="0" smtClean="0">
                <a:solidFill>
                  <a:srgbClr val="FF0000"/>
                </a:solidFill>
              </a:rPr>
              <a:t> is one of key parameters that defines </a:t>
            </a:r>
          </a:p>
          <a:p>
            <a:pPr algn="ctr"/>
            <a:r>
              <a:rPr lang="en-US" sz="2000" b="1" dirty="0" smtClean="0"/>
              <a:t>CCE </a:t>
            </a:r>
            <a:r>
              <a:rPr lang="en-US" b="1" dirty="0" smtClean="0">
                <a:solidFill>
                  <a:srgbClr val="FF0000"/>
                </a:solidFill>
              </a:rPr>
              <a:t> in the detectors and the </a:t>
            </a:r>
            <a:r>
              <a:rPr lang="en-US" sz="2000" b="1" dirty="0" smtClean="0"/>
              <a:t>required bias voltage</a:t>
            </a:r>
            <a:endParaRPr lang="en-US" sz="2000" b="1" dirty="0"/>
          </a:p>
        </p:txBody>
      </p:sp>
    </p:spTree>
    <p:extLst>
      <p:ext uri="{BB962C8B-B14F-4D97-AF65-F5344CB8AC3E}">
        <p14:creationId xmlns:p14="http://schemas.microsoft.com/office/powerpoint/2010/main" val="23653777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723</TotalTime>
  <Words>485</Words>
  <Application>Microsoft Macintosh PowerPoint</Application>
  <PresentationFormat>On-screen Show (4:3)</PresentationFormat>
  <Paragraphs>63</Paragraphs>
  <Slides>11</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0</vt:i4>
      </vt:variant>
      <vt:variant>
        <vt:lpstr>Slide Titles</vt:lpstr>
      </vt:variant>
      <vt:variant>
        <vt:i4>11</vt:i4>
      </vt:variant>
    </vt:vector>
  </HeadingPairs>
  <TitlesOfParts>
    <vt:vector size="15" baseType="lpstr">
      <vt:lpstr>Algerian</vt:lpstr>
      <vt:lpstr>Calibri</vt:lpstr>
      <vt:lpstr>Arial</vt:lpstr>
      <vt:lpstr>Office Theme</vt:lpstr>
      <vt:lpstr>CMS related materials research and device design (deetectors and scincilators)</vt:lpstr>
      <vt:lpstr>Two roots of interests and contributions</vt:lpstr>
      <vt:lpstr>Early CMS related activities</vt:lpstr>
      <vt:lpstr>New chalenges</vt:lpstr>
      <vt:lpstr>The selected publications related to CMS calorimeters (scintilators) Prof. G.Tamulaitis group, CERN RD 18  &amp;  AIDA 2020 WP 14</vt:lpstr>
      <vt:lpstr>The selected publications related to CMS calorimeters (scintilators) Prof. G.Tamulaitis group, CERN RD 18  &amp;  AIDA 2020 WP 14</vt:lpstr>
      <vt:lpstr>The selected publications related to CMS tracking detectors and calorimeters (semiconductor detectors) Prof. E.Gaubas group, CERN RD 50  &amp;  AIDA 2020 WP 15</vt:lpstr>
      <vt:lpstr>The selected publications related to CMS tracking detectors and calorimeters (semiconductor detectors) Prof. J.Vaitkus group, CERN RD 50</vt:lpstr>
      <vt:lpstr>The selected publications related to CMS tracking detectors and calorimeters (semiconductor detectors) Prof. J.Vaitkus group, CERN RD 50  &amp;  AIDA 2020 WP 15</vt:lpstr>
      <vt:lpstr>Nearest plans</vt:lpstr>
      <vt:lpstr>PowerPoint Presentation</vt:lpstr>
    </vt:vector>
  </TitlesOfParts>
  <Company>Your Company Name</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 related materials research and device design (deetectors and scincilators)</dc:title>
  <dc:creator>Your User Name</dc:creator>
  <cp:lastModifiedBy>Microsoft Office User</cp:lastModifiedBy>
  <cp:revision>20</cp:revision>
  <dcterms:created xsi:type="dcterms:W3CDTF">2018-02-01T15:35:58Z</dcterms:created>
  <dcterms:modified xsi:type="dcterms:W3CDTF">2018-02-02T10:00:07Z</dcterms:modified>
</cp:coreProperties>
</file>