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9" r:id="rId2"/>
    <p:sldMasterId id="2147483672" r:id="rId3"/>
  </p:sldMasterIdLst>
  <p:notesMasterIdLst>
    <p:notesMasterId r:id="rId26"/>
  </p:notesMasterIdLst>
  <p:handoutMasterIdLst>
    <p:handoutMasterId r:id="rId27"/>
  </p:handoutMasterIdLst>
  <p:sldIdLst>
    <p:sldId id="286" r:id="rId4"/>
    <p:sldId id="288" r:id="rId5"/>
    <p:sldId id="290" r:id="rId6"/>
    <p:sldId id="289" r:id="rId7"/>
    <p:sldId id="302" r:id="rId8"/>
    <p:sldId id="304" r:id="rId9"/>
    <p:sldId id="305" r:id="rId10"/>
    <p:sldId id="293" r:id="rId11"/>
    <p:sldId id="306" r:id="rId12"/>
    <p:sldId id="307" r:id="rId13"/>
    <p:sldId id="308" r:id="rId14"/>
    <p:sldId id="313" r:id="rId15"/>
    <p:sldId id="309" r:id="rId16"/>
    <p:sldId id="312" r:id="rId17"/>
    <p:sldId id="310" r:id="rId18"/>
    <p:sldId id="311" r:id="rId19"/>
    <p:sldId id="279" r:id="rId20"/>
    <p:sldId id="315" r:id="rId21"/>
    <p:sldId id="294" r:id="rId22"/>
    <p:sldId id="292" r:id="rId23"/>
    <p:sldId id="314" r:id="rId24"/>
    <p:sldId id="287" r:id="rId25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976">
          <p15:clr>
            <a:srgbClr val="A4A3A4"/>
          </p15:clr>
        </p15:guide>
        <p15:guide id="2" pos="54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157A4"/>
    <a:srgbClr val="F8B13C"/>
    <a:srgbClr val="1F497D"/>
    <a:srgbClr val="1E386B"/>
    <a:srgbClr val="2C66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40" autoAdjust="0"/>
    <p:restoredTop sz="94609" autoAdjust="0"/>
  </p:normalViewPr>
  <p:slideViewPr>
    <p:cSldViewPr snapToObjects="1" showGuides="1">
      <p:cViewPr varScale="1">
        <p:scale>
          <a:sx n="84" d="100"/>
          <a:sy n="84" d="100"/>
        </p:scale>
        <p:origin x="-1440" y="-112"/>
      </p:cViewPr>
      <p:guideLst>
        <p:guide orient="horz" pos="2976"/>
        <p:guide pos="54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22/05/2018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848367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22/05/2018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050358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7200" y="1068388"/>
            <a:ext cx="8229600" cy="303212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>
                <a:solidFill>
                  <a:srgbClr val="0157A4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ARIES WP2.4 - May 2018 status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ARIES WP2.4 - May 2018 status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ARIES WP2.4 - May 2018 status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3"/>
          </p:nvPr>
        </p:nvSpPr>
        <p:spPr>
          <a:xfrm>
            <a:off x="4648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9812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  <a:endParaRPr lang="en-GB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  <a:endParaRPr lang="en-GB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ARIES WP2.4 - May 2018 status</a:t>
            </a:r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457200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 userDrawn="1"/>
        </p:nvCxnSpPr>
        <p:spPr>
          <a:xfrm>
            <a:off x="4651963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465405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457200" y="1066800"/>
            <a:ext cx="8229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5367338"/>
            <a:ext cx="5486400" cy="195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ARIES WP2.4 - May 2018 status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9183" y="3518250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</a:t>
            </a:r>
            <a:r>
              <a:rPr lang="en-GB" noProof="0" dirty="0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slide 1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59183" y="5301208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 smtClean="0"/>
              <a:t>Test Name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59183" y="4565462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venue/date/</a:t>
            </a:r>
            <a:r>
              <a:rPr lang="fr-FR" dirty="0" err="1" smtClean="0"/>
              <a:t>event</a:t>
            </a: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46302" y="36195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r>
              <a:rPr lang="fr-FR" dirty="0" smtClean="0"/>
              <a:t>...</a:t>
            </a: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9183" y="3518250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</a:t>
            </a:r>
            <a:r>
              <a:rPr lang="en-GB" noProof="0" dirty="0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slide 1</a:t>
            </a:r>
          </a:p>
        </p:txBody>
      </p:sp>
      <p:sp>
        <p:nvSpPr>
          <p:cNvPr id="8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59183" y="5301208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 smtClean="0"/>
              <a:t>Test Name / Organisation</a:t>
            </a:r>
          </a:p>
        </p:txBody>
      </p:sp>
      <p:sp>
        <p:nvSpPr>
          <p:cNvPr id="9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59183" y="4565462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venue/date/</a:t>
            </a:r>
            <a:r>
              <a:rPr lang="fr-FR" dirty="0" err="1" smtClean="0"/>
              <a:t>event</a:t>
            </a: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46302" y="36195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r>
              <a:rPr lang="fr-FR" dirty="0" smtClean="0"/>
              <a:t>...</a:t>
            </a: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jpeg"/><Relationship Id="rId8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4" Type="http://schemas.openxmlformats.org/officeDocument/2006/relationships/image" Target="../media/image3.jpeg"/><Relationship Id="rId5" Type="http://schemas.openxmlformats.org/officeDocument/2006/relationships/image" Target="../media/image2.png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2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4" Type="http://schemas.openxmlformats.org/officeDocument/2006/relationships/image" Target="../media/image5.jpeg"/><Relationship Id="rId5" Type="http://schemas.openxmlformats.org/officeDocument/2006/relationships/image" Target="../media/image6.png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2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82296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676400" y="6524625"/>
            <a:ext cx="44196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GB" smtClean="0"/>
              <a:t>ARIES WP2.4 - May 2018 status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Image 7" descr="Aries-Logo-std-L.pn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02" y="5867400"/>
            <a:ext cx="1523898" cy="1069884"/>
          </a:xfrm>
          <a:prstGeom prst="rect">
            <a:avLst/>
          </a:prstGeom>
        </p:spPr>
      </p:pic>
      <p:cxnSp>
        <p:nvCxnSpPr>
          <p:cNvPr id="9" name="Connecteur droit 8"/>
          <p:cNvCxnSpPr/>
          <p:nvPr userDrawn="1"/>
        </p:nvCxnSpPr>
        <p:spPr>
          <a:xfrm>
            <a:off x="457200" y="836612"/>
            <a:ext cx="8229600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 userDrawn="1"/>
        </p:nvSpPr>
        <p:spPr>
          <a:xfrm>
            <a:off x="3429000" y="67214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7" r:id="rId5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rgbClr val="0157A4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Aries-Logo-std-L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252536" y="448583"/>
            <a:ext cx="4399784" cy="30889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3909"/>
            <a:ext cx="412626" cy="275084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395536" y="144493"/>
            <a:ext cx="889248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0" i="0" kern="1200" dirty="0" smtClean="0">
                <a:solidFill>
                  <a:srgbClr val="000000"/>
                </a:solidFill>
                <a:effectLst/>
                <a:latin typeface="+mj-lt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Grant Agreement No 730871.</a:t>
            </a:r>
            <a:endParaRPr lang="en-GB" sz="900" dirty="0">
              <a:solidFill>
                <a:srgbClr val="000000"/>
              </a:solidFill>
              <a:latin typeface="+mj-lt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2" r:id="rId2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ARIE-logo-BL-trans-PPT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23927" y="836712"/>
            <a:ext cx="3230988" cy="21306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3909"/>
            <a:ext cx="412626" cy="275084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395536" y="144493"/>
            <a:ext cx="889248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0" i="0" kern="1200" dirty="0" smtClean="0">
                <a:solidFill>
                  <a:schemeClr val="bg1"/>
                </a:solidFill>
                <a:effectLst/>
                <a:latin typeface="+mj-lt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Grant Agreement No 730871.</a:t>
            </a:r>
            <a:endParaRPr lang="en-GB" sz="900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delerue@lal.in2p3.fr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759183" y="3518250"/>
            <a:ext cx="7924800" cy="984885"/>
          </a:xfrm>
        </p:spPr>
        <p:txBody>
          <a:bodyPr/>
          <a:lstStyle/>
          <a:p>
            <a:r>
              <a:rPr lang="en-GB" dirty="0" smtClean="0"/>
              <a:t>A Massive Open Online Course about Particle Accelerators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Nicolas </a:t>
            </a:r>
            <a:r>
              <a:rPr lang="en-GB" dirty="0" err="1"/>
              <a:t>Delerue</a:t>
            </a:r>
            <a:r>
              <a:rPr lang="en-GB" dirty="0"/>
              <a:t>, </a:t>
            </a:r>
            <a:r>
              <a:rPr lang="en-GB" dirty="0" smtClean="0"/>
              <a:t>LAL</a:t>
            </a:r>
            <a:br>
              <a:rPr lang="en-GB" dirty="0" smtClean="0"/>
            </a:br>
            <a:r>
              <a:rPr lang="en-GB" dirty="0" smtClean="0"/>
              <a:t>(</a:t>
            </a:r>
            <a:r>
              <a:rPr lang="en-GB" dirty="0"/>
              <a:t>CNRS and </a:t>
            </a:r>
            <a:r>
              <a:rPr lang="en-GB" dirty="0" smtClean="0"/>
              <a:t>Univ. </a:t>
            </a:r>
            <a:r>
              <a:rPr lang="en-GB" dirty="0"/>
              <a:t>Paris-</a:t>
            </a:r>
            <a:r>
              <a:rPr lang="en-GB" dirty="0" err="1" smtClean="0"/>
              <a:t>Sud</a:t>
            </a:r>
            <a:r>
              <a:rPr lang="en-GB" dirty="0" smtClean="0"/>
              <a:t>, University Paris-</a:t>
            </a:r>
            <a:r>
              <a:rPr lang="en-GB" dirty="0" err="1" smtClean="0"/>
              <a:t>Saclay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May </a:t>
            </a:r>
            <a:r>
              <a:rPr lang="en-GB" dirty="0" smtClean="0"/>
              <a:t>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45664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Differences between a MOOC and a normal course</a:t>
            </a:r>
            <a:endParaRPr lang="en-GB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 MOOC is not a normal lecture.</a:t>
            </a:r>
          </a:p>
          <a:p>
            <a:r>
              <a:rPr lang="en-GB" dirty="0" smtClean="0"/>
              <a:t>It is no meant to be watched by blocks of one hour.</a:t>
            </a:r>
          </a:p>
          <a:p>
            <a:r>
              <a:rPr lang="en-GB" dirty="0" smtClean="0"/>
              <a:t>Instead it can be watched </a:t>
            </a:r>
            <a:r>
              <a:rPr lang="en-GB" dirty="0" smtClean="0"/>
              <a:t>“concept by concept” when students have time.</a:t>
            </a:r>
          </a:p>
          <a:p>
            <a:r>
              <a:rPr lang="en-GB" dirty="0" smtClean="0"/>
              <a:t>They can replay the video related to a concept if they have not properly understood it.</a:t>
            </a:r>
          </a:p>
          <a:p>
            <a:r>
              <a:rPr lang="en-GB" dirty="0" smtClean="0"/>
              <a:t>This means that one hour of video is equivalent to 3-4 hours of normal lecture.</a:t>
            </a:r>
          </a:p>
          <a:p>
            <a:r>
              <a:rPr lang="en-GB" dirty="0" smtClean="0"/>
              <a:t>The course will be split in several “topics” of about one hour each.</a:t>
            </a:r>
          </a:p>
          <a:p>
            <a:r>
              <a:rPr lang="en-GB" dirty="0" smtClean="0"/>
              <a:t>Each topic will be will be split in several “concepts”.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ARIES WP2.4 - May 2018 status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89510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About the duration of each video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1574304"/>
          </a:xfrm>
        </p:spPr>
        <p:txBody>
          <a:bodyPr>
            <a:normAutofit fontScale="70000" lnSpcReduction="20000"/>
          </a:bodyPr>
          <a:lstStyle/>
          <a:p>
            <a:r>
              <a:rPr lang="x-none" dirty="0" smtClean="0"/>
              <a:t>There have been studies (not by us) to find to optimal duraction for a </a:t>
            </a:r>
            <a:r>
              <a:rPr lang="x-none" dirty="0" smtClean="0"/>
              <a:t>video explaining one concept.</a:t>
            </a:r>
          </a:p>
          <a:p>
            <a:r>
              <a:rPr lang="x-none" dirty="0" smtClean="0"/>
              <a:t>Several </a:t>
            </a:r>
            <a:r>
              <a:rPr lang="x-none" dirty="0" smtClean="0"/>
              <a:t>study point to an ideal duration of about </a:t>
            </a:r>
            <a:r>
              <a:rPr lang="x-none" dirty="0" smtClean="0"/>
              <a:t>6-9 </a:t>
            </a:r>
            <a:r>
              <a:rPr lang="x-none" dirty="0" smtClean="0"/>
              <a:t>minutes (see for example the image below</a:t>
            </a:r>
            <a:r>
              <a:rPr lang="x-none" dirty="0" smtClean="0"/>
              <a:t>). Sone other studies point to even shorter duration!</a:t>
            </a:r>
            <a:endParaRPr lang="x-none" dirty="0" smtClean="0"/>
          </a:p>
          <a:p>
            <a:r>
              <a:rPr lang="x-none" dirty="0" smtClean="0"/>
              <a:t>This would mean about </a:t>
            </a:r>
            <a:r>
              <a:rPr lang="x-none" dirty="0" smtClean="0"/>
              <a:t>8-15 </a:t>
            </a:r>
            <a:r>
              <a:rPr lang="x-none" dirty="0" smtClean="0"/>
              <a:t>videos per hour.</a:t>
            </a:r>
          </a:p>
          <a:p>
            <a:r>
              <a:rPr lang="x-none" sz="1900" dirty="0" smtClean="0"/>
              <a:t>Source: </a:t>
            </a:r>
            <a:r>
              <a:rPr lang="fr-FR" sz="1900" dirty="0" err="1"/>
              <a:t>https</a:t>
            </a:r>
            <a:r>
              <a:rPr lang="fr-FR" sz="1900" dirty="0"/>
              <a:t>://</a:t>
            </a:r>
            <a:r>
              <a:rPr lang="fr-FR" sz="1900" dirty="0" err="1"/>
              <a:t>blog.edx.org</a:t>
            </a:r>
            <a:r>
              <a:rPr lang="fr-FR" sz="1900" dirty="0"/>
              <a:t>/optimal-</a:t>
            </a:r>
            <a:r>
              <a:rPr lang="fr-FR" sz="1900" dirty="0" err="1"/>
              <a:t>video</a:t>
            </a:r>
            <a:r>
              <a:rPr lang="fr-FR" sz="1900" dirty="0"/>
              <a:t>-</a:t>
            </a:r>
            <a:r>
              <a:rPr lang="fr-FR" sz="1900" dirty="0" err="1"/>
              <a:t>length</a:t>
            </a:r>
            <a:r>
              <a:rPr lang="fr-FR" sz="1900" dirty="0"/>
              <a:t>-</a:t>
            </a:r>
            <a:r>
              <a:rPr lang="fr-FR" sz="1900" dirty="0" err="1"/>
              <a:t>student</a:t>
            </a:r>
            <a:r>
              <a:rPr lang="fr-FR" sz="1900" dirty="0"/>
              <a:t>-engagement</a:t>
            </a:r>
            <a:endParaRPr lang="x-none" sz="1900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ARIES WP2.4 - May 2018 status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11</a:t>
            </a:fld>
            <a:endParaRPr lang="en-GB"/>
          </a:p>
        </p:txBody>
      </p:sp>
      <p:pic>
        <p:nvPicPr>
          <p:cNvPr id="6" name="Image 5" descr="philip-guo-edx-first-blog-figure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62"/>
          <a:stretch/>
        </p:blipFill>
        <p:spPr>
          <a:xfrm>
            <a:off x="1115616" y="2564904"/>
            <a:ext cx="5422978" cy="4231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0972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Syllabus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886672"/>
          </a:xfrm>
        </p:spPr>
        <p:txBody>
          <a:bodyPr>
            <a:normAutofit/>
          </a:bodyPr>
          <a:lstStyle/>
          <a:p>
            <a:r>
              <a:rPr lang="en-GB" dirty="0" smtClean="0"/>
              <a:t>The syllabus committee has met several times to discuss about what the content of the syllabus should be.</a:t>
            </a:r>
          </a:p>
          <a:p>
            <a:r>
              <a:rPr lang="en-GB" dirty="0" smtClean="0"/>
              <a:t>To guide us a quick survey of what is taught in European Universities has been made.</a:t>
            </a:r>
          </a:p>
          <a:p>
            <a:r>
              <a:rPr lang="en-GB" dirty="0" smtClean="0"/>
              <a:t>It is based on the replies from 16 </a:t>
            </a:r>
            <a:r>
              <a:rPr lang="en-GB" dirty="0" err="1" smtClean="0"/>
              <a:t>european</a:t>
            </a:r>
            <a:r>
              <a:rPr lang="en-GB" dirty="0" smtClean="0"/>
              <a:t> educational institutions.</a:t>
            </a:r>
          </a:p>
          <a:p>
            <a:r>
              <a:rPr lang="en-GB" dirty="0"/>
              <a:t>For each syllabus received we looked at the topics addressed to look for trends.</a:t>
            </a:r>
          </a:p>
          <a:p>
            <a:r>
              <a:rPr lang="en-GB" dirty="0"/>
              <a:t>There is a large diversity among European syllabus</a:t>
            </a:r>
            <a:r>
              <a:rPr lang="en-GB" dirty="0" smtClean="0"/>
              <a:t>.</a:t>
            </a:r>
          </a:p>
          <a:p>
            <a:r>
              <a:rPr lang="en-GB" dirty="0"/>
              <a:t>This survey is not exhaustive, it was just meant to look for trends</a:t>
            </a:r>
            <a:r>
              <a:rPr lang="en-GB" dirty="0" smtClean="0"/>
              <a:t>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ARIES WP2.4 - May 2018 status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5463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Trends in </a:t>
            </a:r>
            <a:r>
              <a:rPr lang="fr-FR" dirty="0" smtClean="0"/>
              <a:t>syllabus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ARIES WP2.4 - May 2018 status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13</a:t>
            </a:fld>
            <a:endParaRPr lang="en-GB"/>
          </a:p>
        </p:txBody>
      </p:sp>
      <p:pic>
        <p:nvPicPr>
          <p:cNvPr id="6" name="Image 5" descr="topics_by_occurenc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651" y="1052736"/>
            <a:ext cx="8020419" cy="4686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2914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ARIES WP2.4 - May 2018 status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Full list</a:t>
            </a:r>
            <a:endParaRPr lang="en-GB" dirty="0"/>
          </a:p>
        </p:txBody>
      </p:sp>
      <p:graphicFrame>
        <p:nvGraphicFramePr>
          <p:cNvPr id="9" name="Tableau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407532"/>
              </p:ext>
            </p:extLst>
          </p:nvPr>
        </p:nvGraphicFramePr>
        <p:xfrm>
          <a:off x="1331640" y="917820"/>
          <a:ext cx="4213088" cy="5438530"/>
        </p:xfrm>
        <a:graphic>
          <a:graphicData uri="http://schemas.openxmlformats.org/drawingml/2006/table">
            <a:tbl>
              <a:tblPr/>
              <a:tblGrid>
                <a:gridCol w="3287485"/>
                <a:gridCol w="925603"/>
              </a:tblGrid>
              <a:tr h="227201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Transverse dynamics</a:t>
                      </a:r>
                    </a:p>
                  </a:txBody>
                  <a:tcPr marL="12279" marR="12279" marT="122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12279" marR="12279" marT="122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7201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RF</a:t>
                      </a:r>
                    </a:p>
                  </a:txBody>
                  <a:tcPr marL="12279" marR="12279" marT="122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12279" marR="12279" marT="122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7201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Longitudinal dynamics</a:t>
                      </a:r>
                    </a:p>
                  </a:txBody>
                  <a:tcPr marL="12279" marR="12279" marT="122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12279" marR="12279" marT="122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7201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Simple beam optics</a:t>
                      </a:r>
                    </a:p>
                  </a:txBody>
                  <a:tcPr marL="12279" marR="12279" marT="122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12279" marR="12279" marT="122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7201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Type of </a:t>
                      </a:r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accelerators</a:t>
                      </a: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Architecture</a:t>
                      </a:r>
                    </a:p>
                  </a:txBody>
                  <a:tcPr marL="12279" marR="12279" marT="122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12279" marR="12279" marT="122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7201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Magnets</a:t>
                      </a:r>
                    </a:p>
                  </a:txBody>
                  <a:tcPr marL="12279" marR="12279" marT="122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12279" marR="12279" marT="122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7201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Medical applications</a:t>
                      </a:r>
                    </a:p>
                  </a:txBody>
                  <a:tcPr marL="12279" marR="12279" marT="122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12279" marR="12279" marT="122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7201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Beam diagnostics</a:t>
                      </a:r>
                    </a:p>
                  </a:txBody>
                  <a:tcPr marL="12279" marR="12279" marT="122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12279" marR="12279" marT="122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7201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Synchrotron radiation</a:t>
                      </a:r>
                    </a:p>
                  </a:txBody>
                  <a:tcPr marL="12279" marR="12279" marT="122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12279" marR="12279" marT="122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7201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Vacuum technology</a:t>
                      </a:r>
                    </a:p>
                  </a:txBody>
                  <a:tcPr marL="12279" marR="12279" marT="122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12279" marR="12279" marT="122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7201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Applications</a:t>
                      </a:r>
                    </a:p>
                  </a:txBody>
                  <a:tcPr marL="12279" marR="12279" marT="122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12279" marR="12279" marT="122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7201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Particle sources</a:t>
                      </a:r>
                    </a:p>
                  </a:txBody>
                  <a:tcPr marL="12279" marR="12279" marT="122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12279" marR="12279" marT="122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7201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History</a:t>
                      </a: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of </a:t>
                      </a:r>
                      <a:r>
                        <a:rPr lang="fr-FR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accelerators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279" marR="12279" marT="122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12279" marR="12279" marT="122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7201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Presentation of specific machines</a:t>
                      </a:r>
                    </a:p>
                  </a:txBody>
                  <a:tcPr marL="12279" marR="12279" marT="122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12279" marR="12279" marT="122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7201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Instabilities, collective effects</a:t>
                      </a:r>
                    </a:p>
                  </a:txBody>
                  <a:tcPr marL="12279" marR="12279" marT="122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12279" marR="12279" marT="122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7201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Plasma acceleration</a:t>
                      </a:r>
                    </a:p>
                  </a:txBody>
                  <a:tcPr marL="12279" marR="12279" marT="122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12279" marR="12279" marT="122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7201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Presentation of technical components</a:t>
                      </a:r>
                    </a:p>
                  </a:txBody>
                  <a:tcPr marL="12279" marR="12279" marT="122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12279" marR="12279" marT="122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7201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FEL</a:t>
                      </a:r>
                    </a:p>
                  </a:txBody>
                  <a:tcPr marL="12279" marR="12279" marT="122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2279" marR="12279" marT="122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0108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Machine detector interface beam-beam effects</a:t>
                      </a:r>
                    </a:p>
                  </a:txBody>
                  <a:tcPr marL="12279" marR="12279" marT="122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2279" marR="12279" marT="122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7201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Relativity</a:t>
                      </a:r>
                    </a:p>
                  </a:txBody>
                  <a:tcPr marL="12279" marR="12279" marT="122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2279" marR="12279" marT="122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7201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Data acquisition</a:t>
                      </a:r>
                    </a:p>
                  </a:txBody>
                  <a:tcPr marL="12279" marR="12279" marT="122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279" marR="12279" marT="122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7201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Future colliders</a:t>
                      </a:r>
                    </a:p>
                  </a:txBody>
                  <a:tcPr marL="12279" marR="12279" marT="122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279" marR="12279" marT="122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7201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Cryogenics</a:t>
                      </a:r>
                    </a:p>
                  </a:txBody>
                  <a:tcPr marL="12279" marR="12279" marT="122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279" marR="12279" marT="122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0" name="Espace réservé du contenu 2"/>
          <p:cNvSpPr>
            <a:spLocks noGrp="1"/>
          </p:cNvSpPr>
          <p:nvPr>
            <p:ph idx="1"/>
          </p:nvPr>
        </p:nvSpPr>
        <p:spPr>
          <a:xfrm>
            <a:off x="6096000" y="990600"/>
            <a:ext cx="2895600" cy="4238600"/>
          </a:xfrm>
        </p:spPr>
        <p:txBody>
          <a:bodyPr>
            <a:normAutofit/>
          </a:bodyPr>
          <a:lstStyle/>
          <a:p>
            <a:r>
              <a:rPr lang="en-GB" dirty="0" smtClean="0"/>
              <a:t>Note: this is not exhaustive, it is just a sampling based on the data I collected</a:t>
            </a:r>
            <a:r>
              <a:rPr lang="en-GB" dirty="0" smtClean="0"/>
              <a:t>.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2735036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Trends in syllabus </a:t>
            </a:r>
            <a:r>
              <a:rPr lang="fr-FR" dirty="0" smtClean="0"/>
              <a:t>(</a:t>
            </a:r>
            <a:r>
              <a:rPr lang="fr-FR" dirty="0" err="1" smtClean="0"/>
              <a:t>topics</a:t>
            </a:r>
            <a:r>
              <a:rPr lang="fr-FR" dirty="0" smtClean="0"/>
              <a:t> </a:t>
            </a:r>
            <a:r>
              <a:rPr lang="fr-FR" dirty="0" err="1" smtClean="0"/>
              <a:t>cited</a:t>
            </a:r>
            <a:r>
              <a:rPr lang="fr-FR" dirty="0" smtClean="0"/>
              <a:t> &gt; 8 times)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2294384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Topics cited at least 8 times:</a:t>
            </a:r>
          </a:p>
          <a:p>
            <a:pPr lvl="1"/>
            <a:r>
              <a:rPr lang="en-GB" dirty="0" smtClean="0"/>
              <a:t>Transverse dynamics</a:t>
            </a:r>
          </a:p>
          <a:p>
            <a:pPr lvl="1"/>
            <a:r>
              <a:rPr lang="en-GB" dirty="0" smtClean="0"/>
              <a:t>RF</a:t>
            </a:r>
          </a:p>
          <a:p>
            <a:pPr lvl="1"/>
            <a:r>
              <a:rPr lang="en-GB" dirty="0" smtClean="0"/>
              <a:t>Longitudinal dynamics</a:t>
            </a:r>
          </a:p>
          <a:p>
            <a:pPr lvl="1"/>
            <a:r>
              <a:rPr lang="en-GB" dirty="0" smtClean="0"/>
              <a:t>Simple beam optics</a:t>
            </a:r>
          </a:p>
          <a:p>
            <a:pPr lvl="1"/>
            <a:r>
              <a:rPr lang="en-GB" dirty="0" smtClean="0"/>
              <a:t>Type of accelerators/Architecture</a:t>
            </a:r>
          </a:p>
          <a:p>
            <a:pPr lvl="1"/>
            <a:r>
              <a:rPr lang="en-GB" dirty="0" smtClean="0"/>
              <a:t>Magnets</a:t>
            </a:r>
          </a:p>
          <a:p>
            <a:pPr lvl="1"/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ARIES WP2.4 - May 2018 status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15</a:t>
            </a:fld>
            <a:endParaRPr lang="en-GB"/>
          </a:p>
        </p:txBody>
      </p:sp>
      <p:pic>
        <p:nvPicPr>
          <p:cNvPr id="6" name="Image 5" descr="topics_by_occurenc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4953" y="3239641"/>
            <a:ext cx="5621847" cy="328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306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Trends in syllabus </a:t>
            </a:r>
            <a:r>
              <a:rPr lang="fr-FR" dirty="0"/>
              <a:t>(</a:t>
            </a:r>
            <a:r>
              <a:rPr lang="fr-FR" dirty="0" err="1"/>
              <a:t>topics</a:t>
            </a:r>
            <a:r>
              <a:rPr lang="fr-FR" dirty="0"/>
              <a:t> </a:t>
            </a:r>
            <a:r>
              <a:rPr lang="fr-FR" dirty="0" err="1"/>
              <a:t>cited</a:t>
            </a:r>
            <a:r>
              <a:rPr lang="fr-FR" dirty="0"/>
              <a:t> </a:t>
            </a:r>
            <a:r>
              <a:rPr lang="fr-FR" dirty="0" smtClean="0"/>
              <a:t>5-6 </a:t>
            </a:r>
            <a:r>
              <a:rPr lang="fr-FR" dirty="0"/>
              <a:t>times)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2294384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Topics cited 6 or 5 times (no topics cited 7 times):</a:t>
            </a:r>
          </a:p>
          <a:p>
            <a:pPr lvl="1"/>
            <a:r>
              <a:rPr lang="en-GB" dirty="0" smtClean="0"/>
              <a:t>Medical applications</a:t>
            </a:r>
          </a:p>
          <a:p>
            <a:pPr lvl="1"/>
            <a:r>
              <a:rPr lang="en-GB" dirty="0" smtClean="0"/>
              <a:t>Beam diagnostics</a:t>
            </a:r>
          </a:p>
          <a:p>
            <a:pPr lvl="1"/>
            <a:r>
              <a:rPr lang="en-GB" dirty="0" smtClean="0"/>
              <a:t>Synchrotron radiation</a:t>
            </a:r>
          </a:p>
          <a:p>
            <a:pPr lvl="1"/>
            <a:r>
              <a:rPr lang="en-GB" dirty="0" smtClean="0"/>
              <a:t>Vacuum technology</a:t>
            </a:r>
          </a:p>
          <a:p>
            <a:pPr lvl="1"/>
            <a:r>
              <a:rPr lang="en-GB" dirty="0" smtClean="0"/>
              <a:t>Applications</a:t>
            </a:r>
          </a:p>
          <a:p>
            <a:pPr lvl="1"/>
            <a:r>
              <a:rPr lang="en-GB" dirty="0" smtClean="0"/>
              <a:t>Particle sources</a:t>
            </a:r>
          </a:p>
          <a:p>
            <a:pPr lvl="1"/>
            <a:r>
              <a:rPr lang="en-GB" dirty="0" smtClean="0"/>
              <a:t>History of accelerators</a:t>
            </a:r>
          </a:p>
          <a:p>
            <a:pPr lvl="1"/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ARIES WP2.4 - May 2018 status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16</a:t>
            </a:fld>
            <a:endParaRPr lang="en-GB"/>
          </a:p>
        </p:txBody>
      </p:sp>
      <p:pic>
        <p:nvPicPr>
          <p:cNvPr id="6" name="Image 5" descr="topics_by_occurenc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4953" y="3573016"/>
            <a:ext cx="5621847" cy="328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060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Course content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2654423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We decided to aim for a course equivalent to a 30-hour class. This corresponds to 10 hours online.</a:t>
            </a:r>
          </a:p>
          <a:p>
            <a:r>
              <a:rPr lang="en-GB" dirty="0" smtClean="0"/>
              <a:t>Based </a:t>
            </a:r>
            <a:r>
              <a:rPr lang="en-GB" dirty="0" smtClean="0"/>
              <a:t>on feedback from several persons who had experience with teaching and/or online courses, the course has been split in 4 modules</a:t>
            </a:r>
            <a:r>
              <a:rPr lang="en-GB" dirty="0" smtClean="0"/>
              <a:t>.</a:t>
            </a:r>
          </a:p>
          <a:p>
            <a:r>
              <a:rPr lang="en-GB" dirty="0" smtClean="0"/>
              <a:t>One </a:t>
            </a:r>
            <a:r>
              <a:rPr lang="en-GB" dirty="0" smtClean="0"/>
              <a:t>introductory </a:t>
            </a:r>
            <a:r>
              <a:rPr lang="en-GB" dirty="0" smtClean="0"/>
              <a:t>module (4 hours).</a:t>
            </a:r>
            <a:endParaRPr lang="en-GB" dirty="0" smtClean="0"/>
          </a:p>
          <a:p>
            <a:r>
              <a:rPr lang="en-GB" dirty="0" smtClean="0"/>
              <a:t>Three </a:t>
            </a:r>
            <a:r>
              <a:rPr lang="en-GB" dirty="0" smtClean="0"/>
              <a:t>specializations (6 hours). </a:t>
            </a:r>
            <a:br>
              <a:rPr lang="en-GB" dirty="0" smtClean="0"/>
            </a:br>
            <a:r>
              <a:rPr lang="en-GB" i="1" dirty="0" smtClean="0"/>
              <a:t>Note: the funding available should cover at least one specialization module.</a:t>
            </a:r>
            <a:endParaRPr lang="en-GB" i="1" dirty="0" smtClean="0"/>
          </a:p>
          <a:p>
            <a:r>
              <a:rPr lang="en-GB" dirty="0" smtClean="0"/>
              <a:t>The first step will be to prepare the introductory module</a:t>
            </a:r>
            <a:r>
              <a:rPr lang="en-GB" dirty="0" smtClean="0"/>
              <a:t>.</a:t>
            </a:r>
          </a:p>
          <a:p>
            <a:r>
              <a:rPr lang="en-GB" dirty="0"/>
              <a:t>We will try to use unified notation based on CAS (and JUAS)</a:t>
            </a:r>
            <a:r>
              <a:rPr lang="en-GB" dirty="0" smtClean="0"/>
              <a:t>.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ARIES WP2.4 - May 2018 status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6" name="Rectangle à coins arrondis 5"/>
          <p:cNvSpPr/>
          <p:nvPr/>
        </p:nvSpPr>
        <p:spPr>
          <a:xfrm>
            <a:off x="3563888" y="5157192"/>
            <a:ext cx="2316088" cy="791369"/>
          </a:xfrm>
          <a:prstGeom prst="roundRect">
            <a:avLst/>
          </a:prstGeom>
          <a:solidFill>
            <a:srgbClr val="CCFFCC"/>
          </a:solidFill>
          <a:ln>
            <a:solidFill>
              <a:srgbClr val="CCFFC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ZoneTexte 6"/>
          <p:cNvSpPr txBox="1"/>
          <p:nvPr/>
        </p:nvSpPr>
        <p:spPr>
          <a:xfrm>
            <a:off x="3543773" y="5157192"/>
            <a:ext cx="23160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Introductory course</a:t>
            </a:r>
            <a:endParaRPr lang="en-GB" sz="2400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809955" y="3861048"/>
            <a:ext cx="2316088" cy="904456"/>
          </a:xfrm>
          <a:prstGeom prst="roundRect">
            <a:avLst/>
          </a:prstGeom>
          <a:solidFill>
            <a:srgbClr val="CCFFCC"/>
          </a:solidFill>
          <a:ln>
            <a:solidFill>
              <a:srgbClr val="CCFFC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ZoneTexte 8"/>
          <p:cNvSpPr txBox="1"/>
          <p:nvPr/>
        </p:nvSpPr>
        <p:spPr>
          <a:xfrm>
            <a:off x="809955" y="3934507"/>
            <a:ext cx="23160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Accelerator</a:t>
            </a:r>
          </a:p>
          <a:p>
            <a:pPr algn="ctr"/>
            <a:r>
              <a:rPr lang="en-GB" sz="2400" dirty="0" smtClean="0"/>
              <a:t>physics</a:t>
            </a:r>
            <a:endParaRPr lang="en-GB" sz="2400" dirty="0"/>
          </a:p>
        </p:txBody>
      </p:sp>
      <p:sp>
        <p:nvSpPr>
          <p:cNvPr id="10" name="Rectangle à coins arrondis 9"/>
          <p:cNvSpPr/>
          <p:nvPr/>
        </p:nvSpPr>
        <p:spPr>
          <a:xfrm>
            <a:off x="6218312" y="3934507"/>
            <a:ext cx="2316088" cy="830997"/>
          </a:xfrm>
          <a:prstGeom prst="roundRect">
            <a:avLst/>
          </a:prstGeom>
          <a:solidFill>
            <a:srgbClr val="CCFFCC"/>
          </a:solidFill>
          <a:ln>
            <a:solidFill>
              <a:srgbClr val="CCFFC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ZoneTexte 10"/>
          <p:cNvSpPr txBox="1"/>
          <p:nvPr/>
        </p:nvSpPr>
        <p:spPr>
          <a:xfrm>
            <a:off x="6249793" y="4040054"/>
            <a:ext cx="231608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Applications</a:t>
            </a:r>
            <a:endParaRPr lang="en-GB" sz="3200" dirty="0"/>
          </a:p>
        </p:txBody>
      </p:sp>
      <p:sp>
        <p:nvSpPr>
          <p:cNvPr id="12" name="Rectangle à coins arrondis 11"/>
          <p:cNvSpPr/>
          <p:nvPr/>
        </p:nvSpPr>
        <p:spPr>
          <a:xfrm>
            <a:off x="3563888" y="3900394"/>
            <a:ext cx="2316088" cy="865110"/>
          </a:xfrm>
          <a:prstGeom prst="roundRect">
            <a:avLst/>
          </a:prstGeom>
          <a:solidFill>
            <a:srgbClr val="CCFFCC"/>
          </a:solidFill>
          <a:ln>
            <a:solidFill>
              <a:srgbClr val="CCFFC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ZoneTexte 12"/>
          <p:cNvSpPr txBox="1"/>
          <p:nvPr/>
        </p:nvSpPr>
        <p:spPr>
          <a:xfrm>
            <a:off x="3603051" y="3934507"/>
            <a:ext cx="23160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Accelerator engineering</a:t>
            </a:r>
            <a:endParaRPr lang="en-GB" sz="2400" dirty="0"/>
          </a:p>
        </p:txBody>
      </p:sp>
      <p:cxnSp>
        <p:nvCxnSpPr>
          <p:cNvPr id="14" name="Connecteur droit avec flèche 13"/>
          <p:cNvCxnSpPr>
            <a:stCxn id="7" idx="0"/>
          </p:cNvCxnSpPr>
          <p:nvPr/>
        </p:nvCxnSpPr>
        <p:spPr>
          <a:xfrm flipH="1" flipV="1">
            <a:off x="2123728" y="4765504"/>
            <a:ext cx="2578089" cy="3916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>
            <a:stCxn id="6" idx="0"/>
            <a:endCxn id="13" idx="2"/>
          </p:cNvCxnSpPr>
          <p:nvPr/>
        </p:nvCxnSpPr>
        <p:spPr>
          <a:xfrm flipV="1">
            <a:off x="4721932" y="4765504"/>
            <a:ext cx="39163" cy="3916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>
            <a:stCxn id="7" idx="0"/>
            <a:endCxn id="10" idx="2"/>
          </p:cNvCxnSpPr>
          <p:nvPr/>
        </p:nvCxnSpPr>
        <p:spPr>
          <a:xfrm flipV="1">
            <a:off x="4701817" y="4765504"/>
            <a:ext cx="2674539" cy="3916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39575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Draft syllabus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ARIES WP2.4 - May 2018 status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18</a:t>
            </a:fld>
            <a:endParaRPr lang="en-GB"/>
          </a:p>
        </p:txBody>
      </p:sp>
      <p:pic>
        <p:nvPicPr>
          <p:cNvPr id="6" name="Image 5" descr="Capture d’écran 2018-05-22 à 14.48.4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025865"/>
            <a:ext cx="6768752" cy="5863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1888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Draft </a:t>
            </a:r>
            <a:r>
              <a:rPr lang="en-GB" dirty="0" smtClean="0"/>
              <a:t>syllabus: Introductory course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030688"/>
          </a:xfrm>
        </p:spPr>
        <p:txBody>
          <a:bodyPr>
            <a:normAutofit fontScale="70000" lnSpcReduction="20000"/>
          </a:bodyPr>
          <a:lstStyle/>
          <a:p>
            <a:r>
              <a:rPr lang="en-GB" u="sng" dirty="0"/>
              <a:t>Duration : 4 </a:t>
            </a:r>
            <a:r>
              <a:rPr lang="en-GB" u="sng" dirty="0" smtClean="0"/>
              <a:t>hours</a:t>
            </a:r>
          </a:p>
          <a:p>
            <a:endParaRPr lang="en-GB" u="sng" dirty="0" smtClean="0"/>
          </a:p>
          <a:p>
            <a:pPr lvl="0"/>
            <a:r>
              <a:rPr lang="en-GB" dirty="0" smtClean="0"/>
              <a:t>What is an accelerator?</a:t>
            </a:r>
            <a:br>
              <a:rPr lang="en-GB" dirty="0" smtClean="0"/>
            </a:br>
            <a:r>
              <a:rPr lang="en-GB" i="1" dirty="0" smtClean="0"/>
              <a:t>Philippe Lebrun has agreed to coordinate this course.</a:t>
            </a:r>
          </a:p>
          <a:p>
            <a:pPr lvl="0"/>
            <a:endParaRPr lang="fr-FR" dirty="0" smtClean="0"/>
          </a:p>
          <a:p>
            <a:pPr lvl="0"/>
            <a:r>
              <a:rPr lang="en-GB" dirty="0" smtClean="0"/>
              <a:t>Applications of accelerators and the </a:t>
            </a:r>
            <a:r>
              <a:rPr lang="en-GB" dirty="0" smtClean="0"/>
              <a:t>future</a:t>
            </a:r>
            <a:br>
              <a:rPr lang="en-GB" dirty="0" smtClean="0"/>
            </a:br>
            <a:r>
              <a:rPr lang="en-GB" i="1" dirty="0" smtClean="0"/>
              <a:t>Angeles </a:t>
            </a:r>
            <a:r>
              <a:rPr lang="en-GB" i="1" dirty="0" err="1" smtClean="0"/>
              <a:t>Faus-Golfe</a:t>
            </a:r>
            <a:r>
              <a:rPr lang="en-GB" i="1" dirty="0" smtClean="0"/>
              <a:t> </a:t>
            </a:r>
            <a:r>
              <a:rPr lang="en-GB" i="1" dirty="0"/>
              <a:t>has agreed to coordinate this course</a:t>
            </a:r>
            <a:r>
              <a:rPr lang="en-GB" i="1" dirty="0" smtClean="0"/>
              <a:t>.</a:t>
            </a:r>
            <a:endParaRPr lang="en-GB" dirty="0"/>
          </a:p>
          <a:p>
            <a:endParaRPr lang="en-GB" dirty="0" smtClean="0"/>
          </a:p>
          <a:p>
            <a:pPr lvl="0"/>
            <a:r>
              <a:rPr lang="en-GB" dirty="0" smtClean="0"/>
              <a:t>Electromagnetism with no pre-</a:t>
            </a:r>
            <a:r>
              <a:rPr lang="en-GB" dirty="0" smtClean="0"/>
              <a:t>requisites</a:t>
            </a:r>
            <a:br>
              <a:rPr lang="en-GB" dirty="0" smtClean="0"/>
            </a:br>
            <a:r>
              <a:rPr lang="en-GB" i="1" dirty="0" smtClean="0"/>
              <a:t>Vittorio </a:t>
            </a:r>
            <a:r>
              <a:rPr lang="en-GB" i="1" dirty="0" err="1" smtClean="0"/>
              <a:t>Vaccaro</a:t>
            </a:r>
            <a:r>
              <a:rPr lang="en-GB" i="1" dirty="0"/>
              <a:t> has agreed to coordinate this course</a:t>
            </a:r>
            <a:r>
              <a:rPr lang="en-GB" i="1" dirty="0" smtClean="0"/>
              <a:t>.</a:t>
            </a:r>
            <a:endParaRPr lang="en-GB" i="1" dirty="0"/>
          </a:p>
          <a:p>
            <a:endParaRPr lang="en-GB" dirty="0" smtClean="0"/>
          </a:p>
          <a:p>
            <a:r>
              <a:rPr lang="en-GB" dirty="0" smtClean="0"/>
              <a:t>Special </a:t>
            </a:r>
            <a:r>
              <a:rPr lang="en-GB" dirty="0"/>
              <a:t>Relativity with no pre-</a:t>
            </a:r>
            <a:r>
              <a:rPr lang="en-GB" dirty="0" smtClean="0"/>
              <a:t>requisites</a:t>
            </a:r>
            <a:br>
              <a:rPr lang="en-GB" dirty="0" smtClean="0"/>
            </a:br>
            <a:r>
              <a:rPr lang="en-GB" i="1" dirty="0" smtClean="0"/>
              <a:t>Elias </a:t>
            </a:r>
            <a:r>
              <a:rPr lang="en-GB" i="1" dirty="0" err="1" smtClean="0"/>
              <a:t>Metral</a:t>
            </a:r>
            <a:r>
              <a:rPr lang="en-GB" i="1" dirty="0"/>
              <a:t> </a:t>
            </a:r>
            <a:r>
              <a:rPr lang="en-GB" i="1" dirty="0" smtClean="0"/>
              <a:t>has agreed to coordinate this course.</a:t>
            </a:r>
            <a:endParaRPr lang="fr-FR" i="1" dirty="0"/>
          </a:p>
          <a:p>
            <a:pPr marL="0" lvl="0" indent="0">
              <a:buNone/>
            </a:pPr>
            <a:endParaRPr lang="en-GB" dirty="0"/>
          </a:p>
          <a:p>
            <a:r>
              <a:rPr lang="en-GB" i="1" dirty="0" smtClean="0"/>
              <a:t>Trying to get a good balance in countries and gender among coordinators proved challenging =&gt; </a:t>
            </a:r>
            <a:r>
              <a:rPr lang="en-GB" i="1" dirty="0"/>
              <a:t>Finding coordinators was more difficult than expected!</a:t>
            </a:r>
          </a:p>
          <a:p>
            <a:endParaRPr lang="en-GB" i="1" dirty="0" smtClean="0"/>
          </a:p>
          <a:p>
            <a:r>
              <a:rPr lang="en-GB" i="1" dirty="0" smtClean="0"/>
              <a:t>Note</a:t>
            </a:r>
            <a:r>
              <a:rPr lang="en-GB" i="1" dirty="0"/>
              <a:t>: each topic will be split in several 7</a:t>
            </a:r>
            <a:r>
              <a:rPr lang="en-GB" i="1" dirty="0" smtClean="0"/>
              <a:t>-12 </a:t>
            </a:r>
            <a:r>
              <a:rPr lang="en-GB" i="1" dirty="0"/>
              <a:t>concepts, each concept will be presented in a video with a maximum duration of 7 minutes.</a:t>
            </a:r>
            <a:endParaRPr lang="fr-FR" dirty="0"/>
          </a:p>
          <a:p>
            <a:pPr lvl="0"/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ARIES WP2.4 - May 2018 status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98631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Motivation</a:t>
            </a:r>
            <a:endParaRPr lang="en-GB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958680"/>
          </a:xfrm>
        </p:spPr>
        <p:txBody>
          <a:bodyPr>
            <a:normAutofit fontScale="92500" lnSpcReduction="10000"/>
          </a:bodyPr>
          <a:lstStyle/>
          <a:p>
            <a:r>
              <a:rPr lang="en-GB" noProof="0" dirty="0" smtClean="0"/>
              <a:t>The TIARA survey has shown that there is a good offer of accelerator courses at Master and PhD level.</a:t>
            </a:r>
          </a:p>
          <a:p>
            <a:r>
              <a:rPr lang="en-GB" dirty="0" smtClean="0"/>
              <a:t>However there is a lack of accelerator courses for undergraduates except in a few Universities and large laboratories.</a:t>
            </a:r>
          </a:p>
          <a:p>
            <a:r>
              <a:rPr lang="en-GB" dirty="0" smtClean="0"/>
              <a:t>Undergraduates from most Universities are not offered any opportunity to learn accelerator physics</a:t>
            </a:r>
            <a:r>
              <a:rPr lang="en-GB" dirty="0" smtClean="0"/>
              <a:t>.</a:t>
            </a:r>
          </a:p>
          <a:p>
            <a:r>
              <a:rPr lang="en-GB" dirty="0" smtClean="0"/>
              <a:t>The TIARA report </a:t>
            </a:r>
            <a:r>
              <a:rPr lang="en-GB" dirty="0"/>
              <a:t>recommendation was: </a:t>
            </a:r>
            <a:r>
              <a:rPr lang="en-GB" i="1" dirty="0" smtClean="0"/>
              <a:t>To establish an </a:t>
            </a:r>
            <a:r>
              <a:rPr lang="en-GB" i="1" dirty="0"/>
              <a:t>`e-learning' course, `Introduction to Accelerator Science and Technology', primarily aimed at physics and engineering students at the undergraduate level, but potentially accessible to any interested person.</a:t>
            </a:r>
            <a:endParaRPr lang="en-GB" i="1" dirty="0" smtClean="0"/>
          </a:p>
          <a:p>
            <a:r>
              <a:rPr lang="en-GB" dirty="0" smtClean="0"/>
              <a:t>An </a:t>
            </a:r>
            <a:r>
              <a:rPr lang="en-GB" dirty="0" smtClean="0"/>
              <a:t>Massive Open Online Course (</a:t>
            </a:r>
            <a:r>
              <a:rPr lang="en-GB" dirty="0" smtClean="0"/>
              <a:t>MOOC) could </a:t>
            </a:r>
            <a:r>
              <a:rPr lang="en-GB" dirty="0" smtClean="0"/>
              <a:t>achieve such goal.</a:t>
            </a:r>
            <a:endParaRPr lang="en-GB" dirty="0" smtClean="0"/>
          </a:p>
          <a:p>
            <a:r>
              <a:rPr lang="en-GB" dirty="0" smtClean="0"/>
              <a:t>This </a:t>
            </a:r>
            <a:r>
              <a:rPr lang="en-GB" dirty="0" smtClean="0"/>
              <a:t>MOOC is implemented as part of ARIES WP2.4.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ARIES WP2.4 - May 2018 status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06338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Schedule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030688"/>
          </a:xfrm>
        </p:spPr>
        <p:txBody>
          <a:bodyPr>
            <a:normAutofit fontScale="77500" lnSpcReduction="20000"/>
          </a:bodyPr>
          <a:lstStyle/>
          <a:p>
            <a:r>
              <a:rPr lang="en-GB" noProof="0" dirty="0" smtClean="0"/>
              <a:t>1st May 2017: Start of the ARIES project</a:t>
            </a:r>
          </a:p>
          <a:p>
            <a:r>
              <a:rPr lang="en-GB" noProof="0" dirty="0" smtClean="0"/>
              <a:t>Until May 2018:</a:t>
            </a:r>
          </a:p>
          <a:p>
            <a:pPr lvl="1"/>
            <a:r>
              <a:rPr lang="en-GB" noProof="0" dirty="0" smtClean="0"/>
              <a:t>Define the syllabus of the course</a:t>
            </a:r>
          </a:p>
          <a:p>
            <a:pPr lvl="1"/>
            <a:r>
              <a:rPr lang="en-GB" noProof="0" dirty="0" smtClean="0"/>
              <a:t>Identify </a:t>
            </a:r>
            <a:r>
              <a:rPr lang="en-GB" noProof="0" dirty="0" smtClean="0"/>
              <a:t>course coordinators</a:t>
            </a:r>
            <a:endParaRPr lang="en-GB" noProof="0" dirty="0" smtClean="0"/>
          </a:p>
          <a:p>
            <a:pPr lvl="1"/>
            <a:r>
              <a:rPr lang="en-GB" noProof="0" dirty="0" smtClean="0"/>
              <a:t>Define the technical infrastructure</a:t>
            </a:r>
          </a:p>
          <a:p>
            <a:pPr lvl="1"/>
            <a:r>
              <a:rPr lang="en-GB" noProof="0" dirty="0" smtClean="0"/>
              <a:t>Write a report on the MOOC</a:t>
            </a:r>
          </a:p>
          <a:p>
            <a:r>
              <a:rPr lang="en-GB" noProof="0" dirty="0" smtClean="0"/>
              <a:t>June 2018:</a:t>
            </a:r>
          </a:p>
          <a:p>
            <a:pPr lvl="1"/>
            <a:r>
              <a:rPr lang="en-GB" dirty="0" smtClean="0"/>
              <a:t>Identify lecturers</a:t>
            </a:r>
            <a:endParaRPr lang="en-GB" noProof="0" dirty="0" smtClean="0"/>
          </a:p>
          <a:p>
            <a:r>
              <a:rPr lang="en-GB" noProof="0" dirty="0" smtClean="0"/>
              <a:t>Summer 2018 - Spring 2019</a:t>
            </a:r>
            <a:r>
              <a:rPr lang="en-GB" noProof="0" dirty="0" smtClean="0"/>
              <a:t>:</a:t>
            </a:r>
          </a:p>
          <a:p>
            <a:pPr lvl="1"/>
            <a:r>
              <a:rPr lang="en-GB" noProof="0" dirty="0" smtClean="0"/>
              <a:t>Prepare the lectures</a:t>
            </a:r>
          </a:p>
          <a:p>
            <a:pPr lvl="1"/>
            <a:r>
              <a:rPr lang="en-GB" noProof="0" dirty="0" smtClean="0"/>
              <a:t>Record </a:t>
            </a:r>
            <a:r>
              <a:rPr lang="en-GB" noProof="0" dirty="0" smtClean="0"/>
              <a:t>the </a:t>
            </a:r>
            <a:r>
              <a:rPr lang="en-GB" noProof="0" dirty="0" smtClean="0"/>
              <a:t>lectures</a:t>
            </a:r>
          </a:p>
          <a:p>
            <a:r>
              <a:rPr lang="en-GB" dirty="0" smtClean="0"/>
              <a:t>Spring 2019 – Autumn 2019:</a:t>
            </a:r>
            <a:endParaRPr lang="en-GB" noProof="0" dirty="0" smtClean="0"/>
          </a:p>
          <a:p>
            <a:pPr lvl="1"/>
            <a:r>
              <a:rPr lang="en-GB" noProof="0" dirty="0" smtClean="0"/>
              <a:t>Prepare the MOOC for delivery</a:t>
            </a:r>
            <a:endParaRPr lang="en-GB" noProof="0" dirty="0"/>
          </a:p>
          <a:p>
            <a:r>
              <a:rPr lang="en-GB" noProof="0" dirty="0" smtClean="0"/>
              <a:t>Before May 2020 (Compulsory milestone):</a:t>
            </a:r>
          </a:p>
          <a:p>
            <a:pPr lvl="1"/>
            <a:r>
              <a:rPr lang="en-GB" noProof="0" dirty="0" smtClean="0"/>
              <a:t>MOOC ready for delivery</a:t>
            </a:r>
          </a:p>
          <a:p>
            <a:r>
              <a:rPr lang="en-GB" noProof="0" dirty="0" smtClean="0"/>
              <a:t>Autumn 2019 or Autumn 2020:</a:t>
            </a:r>
          </a:p>
          <a:p>
            <a:pPr lvl="1"/>
            <a:r>
              <a:rPr lang="en-GB" noProof="0" dirty="0" smtClean="0"/>
              <a:t>First delivery of the MOOC on an online platform 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ARIES WP2.4 - May 2018 status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738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Outlook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The ARIES MOOC will address the main recommendation from the TIARA education report.</a:t>
            </a:r>
          </a:p>
          <a:p>
            <a:r>
              <a:rPr lang="en-GB" dirty="0" smtClean="0"/>
              <a:t>The syllabus is defined.</a:t>
            </a:r>
          </a:p>
          <a:p>
            <a:r>
              <a:rPr lang="en-GB" dirty="0" smtClean="0"/>
              <a:t>Topics coordinators identified for the introductory courses.</a:t>
            </a:r>
          </a:p>
          <a:p>
            <a:r>
              <a:rPr lang="en-GB" dirty="0" smtClean="0"/>
              <a:t>Lecturers are being identified </a:t>
            </a:r>
            <a:r>
              <a:rPr lang="en-GB" dirty="0"/>
              <a:t>for the introductory </a:t>
            </a:r>
            <a:r>
              <a:rPr lang="en-GB" dirty="0" smtClean="0"/>
              <a:t>courses.</a:t>
            </a:r>
          </a:p>
          <a:p>
            <a:r>
              <a:rPr lang="en-GB" dirty="0" smtClean="0"/>
              <a:t>Finding topics coordinators was more difficult than expected =&gt; if you know people who might be interested in coordinating one of the topics of the advanced modules, email me (</a:t>
            </a:r>
            <a:r>
              <a:rPr lang="en-GB" dirty="0" smtClean="0">
                <a:hlinkClick r:id="rId2"/>
              </a:rPr>
              <a:t>delerue@lal.in2p3.fr</a:t>
            </a:r>
            <a:r>
              <a:rPr lang="en-GB" dirty="0" smtClean="0"/>
              <a:t>).</a:t>
            </a:r>
          </a:p>
          <a:p>
            <a:r>
              <a:rPr lang="en-GB" dirty="0" smtClean="0"/>
              <a:t>Strong interest at IPAC</a:t>
            </a:r>
            <a:r>
              <a:rPr lang="en-GB" dirty="0" smtClean="0"/>
              <a:t>’18.</a:t>
            </a:r>
          </a:p>
          <a:p>
            <a:r>
              <a:rPr lang="en-GB" dirty="0" smtClean="0"/>
              <a:t>Project on schedule for a delivery before May 2020 (probably autumn 2019).</a:t>
            </a: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ARIES WP2.4 - May 2018 status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960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Thank you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43499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About our target audience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990600"/>
            <a:ext cx="4258816" cy="5365749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en-GB" noProof="0" dirty="0" smtClean="0"/>
              <a:t>Studies in the European Higher Education Area are organised according to a 3 cycle system.</a:t>
            </a:r>
          </a:p>
          <a:p>
            <a:pPr lvl="0"/>
            <a:r>
              <a:rPr lang="en-GB" noProof="0" dirty="0" smtClean="0"/>
              <a:t>This is often called the “Bologna process”.</a:t>
            </a:r>
          </a:p>
          <a:p>
            <a:pPr lvl="0"/>
            <a:r>
              <a:rPr lang="en-GB" noProof="0" dirty="0" smtClean="0"/>
              <a:t>In the EHEA students are awarded credits (ECTS) for successfully attending a course.</a:t>
            </a:r>
          </a:p>
          <a:p>
            <a:pPr lvl="0"/>
            <a:r>
              <a:rPr lang="en-GB" noProof="0" dirty="0" smtClean="0"/>
              <a:t>At the end of the first cycle, “bachelor program” (3 years of studies) they will have earned between 180 and 240 ECTS.</a:t>
            </a:r>
          </a:p>
          <a:p>
            <a:pPr lvl="0"/>
            <a:r>
              <a:rPr lang="en-GB" noProof="0" dirty="0" smtClean="0"/>
              <a:t>Our target audience is students at the end of the first cycle or at the beginning of the second cycle.</a:t>
            </a:r>
          </a:p>
          <a:p>
            <a:pPr lvl="0"/>
            <a:r>
              <a:rPr lang="en-GB" noProof="0" dirty="0" smtClean="0"/>
              <a:t>That is student who have earned between 200 and 300 ECTS in physics or related subjects.</a:t>
            </a:r>
          </a:p>
          <a:p>
            <a:pPr lvl="0"/>
            <a:endParaRPr lang="en-GB" noProof="0" dirty="0" smtClean="0"/>
          </a:p>
          <a:p>
            <a:pPr lvl="1"/>
            <a:endParaRPr lang="en-GB" noProof="0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ARIES WP2.4 - May 2018 status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6" name="Image 5" descr="3cyclesystem_EHE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5086" y="983134"/>
            <a:ext cx="4189098" cy="5373216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4819301" y="742466"/>
            <a:ext cx="41722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Source: </a:t>
            </a:r>
            <a:r>
              <a:rPr lang="fr-FR" sz="1100" dirty="0" err="1"/>
              <a:t>https</a:t>
            </a:r>
            <a:r>
              <a:rPr lang="fr-FR" sz="1100" dirty="0"/>
              <a:t>://</a:t>
            </a:r>
            <a:r>
              <a:rPr lang="fr-FR" sz="1100" dirty="0" err="1"/>
              <a:t>www.ehea.info</a:t>
            </a:r>
            <a:r>
              <a:rPr lang="fr-FR" sz="1100" dirty="0"/>
              <a:t>/pid34438/</a:t>
            </a:r>
            <a:r>
              <a:rPr lang="fr-FR" sz="1100" dirty="0" err="1"/>
              <a:t>three</a:t>
            </a:r>
            <a:r>
              <a:rPr lang="fr-FR" sz="1100" dirty="0"/>
              <a:t>-</a:t>
            </a:r>
            <a:r>
              <a:rPr lang="fr-FR" sz="1100" dirty="0" err="1"/>
              <a:t>cycle-system.html</a:t>
            </a:r>
            <a:endParaRPr lang="fr-FR" sz="1100" dirty="0"/>
          </a:p>
        </p:txBody>
      </p:sp>
    </p:spTree>
    <p:extLst>
      <p:ext uri="{BB962C8B-B14F-4D97-AF65-F5344CB8AC3E}">
        <p14:creationId xmlns:p14="http://schemas.microsoft.com/office/powerpoint/2010/main" val="3196607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MOOC in the European landscape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48278" y="1556792"/>
            <a:ext cx="2656243" cy="4093915"/>
          </a:xfrm>
        </p:spPr>
        <p:txBody>
          <a:bodyPr/>
          <a:lstStyle/>
          <a:p>
            <a:r>
              <a:rPr lang="en-GB" dirty="0" smtClean="0"/>
              <a:t>Our target audience is students at the end of the first cycle.</a:t>
            </a:r>
          </a:p>
          <a:p>
            <a:r>
              <a:rPr lang="en-GB" dirty="0" smtClean="0"/>
              <a:t>Before they go to JUAS or CAS or graduate/doctoral studies.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ARIES WP2.4 - May 2018 status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6" name="Image 5" descr="MOOC_in_Landsca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3443" y="871562"/>
            <a:ext cx="6067069" cy="536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191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Other target audiences?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958680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Many other target audiences that have been suggested.</a:t>
            </a:r>
          </a:p>
          <a:p>
            <a:r>
              <a:rPr lang="en-GB" dirty="0" smtClean="0"/>
              <a:t>It has been decided to stick to the TAIRA recommendation (</a:t>
            </a:r>
            <a:r>
              <a:rPr lang="en-GB" i="1" dirty="0"/>
              <a:t>primarily aimed </a:t>
            </a:r>
            <a:r>
              <a:rPr lang="en-GB" i="1" dirty="0" smtClean="0"/>
              <a:t>[…] </a:t>
            </a:r>
            <a:r>
              <a:rPr lang="en-GB" i="1" dirty="0"/>
              <a:t>students </a:t>
            </a:r>
            <a:r>
              <a:rPr lang="en-GB" i="1" dirty="0" smtClean="0"/>
              <a:t>[…], </a:t>
            </a:r>
            <a:r>
              <a:rPr lang="en-GB" i="1" dirty="0"/>
              <a:t>but potentially accessible to any interested person</a:t>
            </a:r>
            <a:r>
              <a:rPr lang="en-GB" dirty="0" smtClean="0"/>
              <a:t>).</a:t>
            </a:r>
          </a:p>
          <a:p>
            <a:r>
              <a:rPr lang="en-GB" dirty="0" smtClean="0"/>
              <a:t>But other audiences are welcome as well:</a:t>
            </a:r>
          </a:p>
          <a:p>
            <a:pPr lvl="1"/>
            <a:r>
              <a:rPr lang="en-GB" dirty="0" smtClean="0"/>
              <a:t>Young engineers and scientists: </a:t>
            </a:r>
            <a:r>
              <a:rPr lang="en-GB" i="1" dirty="0" smtClean="0"/>
              <a:t>They should have a scientific level similar (or higher) than the students we are targeting so they will be able to attend the MOOC easily.</a:t>
            </a:r>
          </a:p>
          <a:p>
            <a:pPr lvl="1"/>
            <a:r>
              <a:rPr lang="en-GB" dirty="0" smtClean="0"/>
              <a:t>Technicians: </a:t>
            </a:r>
            <a:r>
              <a:rPr lang="en-GB" i="1" dirty="0" smtClean="0"/>
              <a:t>some modules will accessible for them and some may be require a scientific level too advanced.</a:t>
            </a:r>
          </a:p>
          <a:p>
            <a:pPr lvl="1"/>
            <a:r>
              <a:rPr lang="en-GB" dirty="0"/>
              <a:t>Other </a:t>
            </a:r>
            <a:r>
              <a:rPr lang="en-GB" dirty="0" smtClean="0"/>
              <a:t>countries (non EU): </a:t>
            </a:r>
            <a:r>
              <a:rPr lang="en-GB" i="1" dirty="0" smtClean="0"/>
              <a:t>Not part of the target audience, but welcome to attend. It has been suggested to expand the MOOC to developing countries (SESAME,…)  however this is not the current target.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ARIES WP2.4 - May 2018 status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3034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Work done so far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Two experts committees have been set-up:</a:t>
            </a:r>
          </a:p>
          <a:p>
            <a:pPr lvl="1"/>
            <a:r>
              <a:rPr lang="en-GB" dirty="0" smtClean="0"/>
              <a:t>A technical committee has looked and solved the technical issues.</a:t>
            </a:r>
          </a:p>
          <a:p>
            <a:pPr lvl="1"/>
            <a:r>
              <a:rPr lang="en-GB" dirty="0" smtClean="0"/>
              <a:t>A syllabus committee has discussed the pedagogical matters.</a:t>
            </a:r>
          </a:p>
          <a:p>
            <a:r>
              <a:rPr lang="en-GB" dirty="0" smtClean="0"/>
              <a:t>Both committees meet about once a month (by video) until they fulfilled their charge.</a:t>
            </a:r>
          </a:p>
          <a:p>
            <a:r>
              <a:rPr lang="en-GB" dirty="0" smtClean="0"/>
              <a:t>Their findings are documented in minutes, in an IPAC</a:t>
            </a:r>
            <a:r>
              <a:rPr lang="en-GB" dirty="0" smtClean="0"/>
              <a:t>’18</a:t>
            </a:r>
            <a:r>
              <a:rPr lang="en-GB" dirty="0" smtClean="0"/>
              <a:t> paper (MOMPL050) and in the milestone document produced at the first year.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ARIES WP2.4 - May 2018 status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921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technical side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958680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The recording will be split between several partners (Riga, Lancaster, CNRS/Paris-</a:t>
            </a:r>
            <a:r>
              <a:rPr lang="en-GB" dirty="0" err="1" smtClean="0"/>
              <a:t>Sud</a:t>
            </a:r>
            <a:r>
              <a:rPr lang="en-GB" dirty="0" smtClean="0"/>
              <a:t>,...).</a:t>
            </a:r>
          </a:p>
          <a:p>
            <a:r>
              <a:rPr lang="en-GB" dirty="0" smtClean="0"/>
              <a:t>The files of the courses will be released with an open license (Creative Commons CC-BY-NC-SA).</a:t>
            </a:r>
          </a:p>
          <a:p>
            <a:r>
              <a:rPr lang="en-GB" dirty="0" smtClean="0"/>
              <a:t>One large international platform will be used to broadcast the MOOC (discussions are still </a:t>
            </a:r>
            <a:r>
              <a:rPr lang="en-GB" dirty="0" err="1" smtClean="0"/>
              <a:t>ongoing</a:t>
            </a:r>
            <a:r>
              <a:rPr lang="en-GB" dirty="0" smtClean="0"/>
              <a:t>) but:</a:t>
            </a:r>
          </a:p>
          <a:p>
            <a:r>
              <a:rPr lang="en-GB" dirty="0" smtClean="0"/>
              <a:t>The files will be available to any country or University willing to have it on a national or local platform.</a:t>
            </a:r>
          </a:p>
          <a:p>
            <a:r>
              <a:rPr lang="en-GB" dirty="0" smtClean="0"/>
              <a:t>Given the diversity of rules in Europe to deliver a diploma, no diploma will be issued by the consortium, however:</a:t>
            </a:r>
          </a:p>
          <a:p>
            <a:pPr lvl="1"/>
            <a:r>
              <a:rPr lang="en-GB" dirty="0" smtClean="0"/>
              <a:t>MOOC platforms usually issue certificate of attendance.</a:t>
            </a:r>
          </a:p>
          <a:p>
            <a:pPr lvl="1"/>
            <a:r>
              <a:rPr lang="en-GB" dirty="0" smtClean="0"/>
              <a:t>If some universities want to issue a diploma following their own rules and using the MOOC as a support they will be welcome to do so.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ARIES WP2.4 - May 2018 status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3799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Proposed broadcast model for the MOOC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ARIES WP2.4 - May 2018 status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54" name="Rectangle à coins arrondis 53"/>
          <p:cNvSpPr/>
          <p:nvPr/>
        </p:nvSpPr>
        <p:spPr>
          <a:xfrm>
            <a:off x="2443229" y="1060133"/>
            <a:ext cx="1728302" cy="702370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Course files</a:t>
            </a:r>
            <a:br>
              <a:rPr lang="en-GB" dirty="0" smtClean="0"/>
            </a:br>
            <a:r>
              <a:rPr lang="en-GB" dirty="0" smtClean="0"/>
              <a:t>(</a:t>
            </a:r>
            <a:r>
              <a:rPr lang="en-GB" dirty="0" err="1" smtClean="0"/>
              <a:t>video+quizz</a:t>
            </a:r>
            <a:r>
              <a:rPr lang="en-GB" dirty="0" smtClean="0"/>
              <a:t>)</a:t>
            </a:r>
          </a:p>
        </p:txBody>
      </p:sp>
      <p:sp>
        <p:nvSpPr>
          <p:cNvPr id="55" name="Rectangle à coins arrondis 54"/>
          <p:cNvSpPr/>
          <p:nvPr/>
        </p:nvSpPr>
        <p:spPr>
          <a:xfrm>
            <a:off x="1104981" y="2414854"/>
            <a:ext cx="1818583" cy="870130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International</a:t>
            </a:r>
          </a:p>
          <a:p>
            <a:pPr algn="ctr"/>
            <a:r>
              <a:rPr lang="en-GB" dirty="0" smtClean="0"/>
              <a:t>MOOC </a:t>
            </a:r>
            <a:r>
              <a:rPr lang="en-GB" dirty="0" smtClean="0"/>
              <a:t>platform</a:t>
            </a:r>
            <a:endParaRPr lang="en-GB" dirty="0" smtClean="0"/>
          </a:p>
        </p:txBody>
      </p:sp>
      <p:sp>
        <p:nvSpPr>
          <p:cNvPr id="56" name="Rectangle à coins arrondis 55"/>
          <p:cNvSpPr/>
          <p:nvPr/>
        </p:nvSpPr>
        <p:spPr>
          <a:xfrm>
            <a:off x="1739263" y="3877285"/>
            <a:ext cx="1579067" cy="623894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International</a:t>
            </a:r>
          </a:p>
          <a:p>
            <a:pPr algn="ctr"/>
            <a:r>
              <a:rPr lang="en-GB" dirty="0" smtClean="0"/>
              <a:t>Forum</a:t>
            </a:r>
            <a:endParaRPr lang="en-GB" dirty="0"/>
          </a:p>
        </p:txBody>
      </p:sp>
      <p:sp>
        <p:nvSpPr>
          <p:cNvPr id="57" name="Rectangle à coins arrondis 56"/>
          <p:cNvSpPr/>
          <p:nvPr/>
        </p:nvSpPr>
        <p:spPr>
          <a:xfrm>
            <a:off x="4239079" y="2464820"/>
            <a:ext cx="1901366" cy="820164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National</a:t>
            </a:r>
          </a:p>
          <a:p>
            <a:pPr algn="ctr"/>
            <a:r>
              <a:rPr lang="en-GB" dirty="0" smtClean="0"/>
              <a:t>MOOC platform</a:t>
            </a:r>
          </a:p>
          <a:p>
            <a:pPr algn="ctr"/>
            <a:r>
              <a:rPr lang="en-GB" dirty="0" smtClean="0"/>
              <a:t>(if requested)</a:t>
            </a:r>
            <a:endParaRPr lang="en-GB" dirty="0"/>
          </a:p>
        </p:txBody>
      </p:sp>
      <p:sp>
        <p:nvSpPr>
          <p:cNvPr id="58" name="Rectangle à coins arrondis 57"/>
          <p:cNvSpPr/>
          <p:nvPr/>
        </p:nvSpPr>
        <p:spPr>
          <a:xfrm>
            <a:off x="4576876" y="1052263"/>
            <a:ext cx="1728302" cy="702370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Course coordination</a:t>
            </a:r>
          </a:p>
        </p:txBody>
      </p:sp>
      <p:sp>
        <p:nvSpPr>
          <p:cNvPr id="59" name="Rectangle à coins arrondis 58"/>
          <p:cNvSpPr/>
          <p:nvPr/>
        </p:nvSpPr>
        <p:spPr>
          <a:xfrm>
            <a:off x="5189762" y="3866218"/>
            <a:ext cx="1659164" cy="623894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National</a:t>
            </a:r>
          </a:p>
          <a:p>
            <a:pPr algn="ctr"/>
            <a:r>
              <a:rPr lang="en-GB" dirty="0" smtClean="0"/>
              <a:t>Forum</a:t>
            </a:r>
            <a:endParaRPr lang="en-GB" dirty="0"/>
          </a:p>
        </p:txBody>
      </p:sp>
      <p:sp>
        <p:nvSpPr>
          <p:cNvPr id="60" name="Rectangle à coins arrondis 59"/>
          <p:cNvSpPr/>
          <p:nvPr/>
        </p:nvSpPr>
        <p:spPr>
          <a:xfrm>
            <a:off x="6983582" y="2464820"/>
            <a:ext cx="1901366" cy="820164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University</a:t>
            </a:r>
          </a:p>
          <a:p>
            <a:pPr algn="ctr"/>
            <a:r>
              <a:rPr lang="en-GB" dirty="0" smtClean="0"/>
              <a:t>MOOC platform</a:t>
            </a:r>
          </a:p>
          <a:p>
            <a:pPr algn="ctr"/>
            <a:r>
              <a:rPr lang="en-GB" dirty="0"/>
              <a:t>(if requested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61" name="Rectangle à coins arrondis 60"/>
          <p:cNvSpPr/>
          <p:nvPr/>
        </p:nvSpPr>
        <p:spPr>
          <a:xfrm>
            <a:off x="6983582" y="3877285"/>
            <a:ext cx="1659164" cy="623894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University</a:t>
            </a:r>
          </a:p>
          <a:p>
            <a:pPr algn="ctr"/>
            <a:r>
              <a:rPr lang="en-GB" dirty="0" smtClean="0"/>
              <a:t>Forum</a:t>
            </a:r>
            <a:endParaRPr lang="en-GB" dirty="0"/>
          </a:p>
        </p:txBody>
      </p:sp>
      <p:cxnSp>
        <p:nvCxnSpPr>
          <p:cNvPr id="62" name="Connecteur droit avec flèche 61"/>
          <p:cNvCxnSpPr/>
          <p:nvPr/>
        </p:nvCxnSpPr>
        <p:spPr>
          <a:xfrm flipH="1">
            <a:off x="2362400" y="1772816"/>
            <a:ext cx="561164" cy="6420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Connecteur droit avec flèche 62"/>
          <p:cNvCxnSpPr>
            <a:endCxn id="57" idx="0"/>
          </p:cNvCxnSpPr>
          <p:nvPr/>
        </p:nvCxnSpPr>
        <p:spPr>
          <a:xfrm>
            <a:off x="3587229" y="1772816"/>
            <a:ext cx="1602533" cy="6920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Connecteur droit avec flèche 63"/>
          <p:cNvCxnSpPr/>
          <p:nvPr/>
        </p:nvCxnSpPr>
        <p:spPr>
          <a:xfrm>
            <a:off x="3963426" y="1762503"/>
            <a:ext cx="3482897" cy="6523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Connecteur droit avec flèche 64"/>
          <p:cNvCxnSpPr/>
          <p:nvPr/>
        </p:nvCxnSpPr>
        <p:spPr>
          <a:xfrm flipH="1">
            <a:off x="2780532" y="1700808"/>
            <a:ext cx="2135696" cy="2176477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Connecteur droit avec flèche 65"/>
          <p:cNvCxnSpPr/>
          <p:nvPr/>
        </p:nvCxnSpPr>
        <p:spPr>
          <a:xfrm>
            <a:off x="6140445" y="1772816"/>
            <a:ext cx="1016848" cy="2093402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Connecteur droit avec flèche 66"/>
          <p:cNvCxnSpPr/>
          <p:nvPr/>
        </p:nvCxnSpPr>
        <p:spPr>
          <a:xfrm>
            <a:off x="5978055" y="1772816"/>
            <a:ext cx="454548" cy="2093402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Connecteur droit avec flèche 67"/>
          <p:cNvCxnSpPr>
            <a:endCxn id="56" idx="0"/>
          </p:cNvCxnSpPr>
          <p:nvPr/>
        </p:nvCxnSpPr>
        <p:spPr>
          <a:xfrm>
            <a:off x="2171339" y="3284984"/>
            <a:ext cx="357458" cy="59230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Connecteur droit avec flèche 68"/>
          <p:cNvCxnSpPr>
            <a:stCxn id="57" idx="2"/>
          </p:cNvCxnSpPr>
          <p:nvPr/>
        </p:nvCxnSpPr>
        <p:spPr>
          <a:xfrm>
            <a:off x="5189762" y="3284984"/>
            <a:ext cx="508611" cy="5812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Connecteur droit avec flèche 69"/>
          <p:cNvCxnSpPr>
            <a:stCxn id="60" idx="2"/>
          </p:cNvCxnSpPr>
          <p:nvPr/>
        </p:nvCxnSpPr>
        <p:spPr>
          <a:xfrm>
            <a:off x="7934265" y="3284984"/>
            <a:ext cx="106487" cy="5312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Rectangle à coins arrondis 70"/>
          <p:cNvSpPr/>
          <p:nvPr/>
        </p:nvSpPr>
        <p:spPr>
          <a:xfrm>
            <a:off x="129026" y="5403797"/>
            <a:ext cx="2070439" cy="53394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Platform specific certificate</a:t>
            </a:r>
            <a:endParaRPr lang="en-GB" dirty="0"/>
          </a:p>
        </p:txBody>
      </p:sp>
      <p:sp>
        <p:nvSpPr>
          <p:cNvPr id="72" name="Rectangle à coins arrondis 71"/>
          <p:cNvSpPr/>
          <p:nvPr/>
        </p:nvSpPr>
        <p:spPr>
          <a:xfrm>
            <a:off x="6967607" y="4951087"/>
            <a:ext cx="2070439" cy="53394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University specific certificate</a:t>
            </a:r>
            <a:endParaRPr lang="en-GB" dirty="0"/>
          </a:p>
        </p:txBody>
      </p:sp>
      <p:sp>
        <p:nvSpPr>
          <p:cNvPr id="73" name="Rectangle à coins arrondis 72"/>
          <p:cNvSpPr/>
          <p:nvPr/>
        </p:nvSpPr>
        <p:spPr>
          <a:xfrm>
            <a:off x="4370868" y="6204707"/>
            <a:ext cx="2070439" cy="53394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Platform specific certificate</a:t>
            </a:r>
            <a:endParaRPr lang="en-GB" dirty="0"/>
          </a:p>
        </p:txBody>
      </p:sp>
      <p:cxnSp>
        <p:nvCxnSpPr>
          <p:cNvPr id="74" name="Connecteur droit avec flèche 73"/>
          <p:cNvCxnSpPr/>
          <p:nvPr/>
        </p:nvCxnSpPr>
        <p:spPr>
          <a:xfrm flipH="1">
            <a:off x="1104982" y="3284984"/>
            <a:ext cx="455552" cy="211881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Connecteur droit avec flèche 74"/>
          <p:cNvCxnSpPr/>
          <p:nvPr/>
        </p:nvCxnSpPr>
        <p:spPr>
          <a:xfrm>
            <a:off x="4916228" y="3284984"/>
            <a:ext cx="0" cy="291972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Connecteur droit avec flèche 75"/>
          <p:cNvCxnSpPr/>
          <p:nvPr/>
        </p:nvCxnSpPr>
        <p:spPr>
          <a:xfrm>
            <a:off x="8752551" y="3284984"/>
            <a:ext cx="0" cy="16162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Rectangle à coins arrondis 76"/>
          <p:cNvSpPr/>
          <p:nvPr/>
        </p:nvSpPr>
        <p:spPr>
          <a:xfrm>
            <a:off x="2419920" y="4901256"/>
            <a:ext cx="1902858" cy="835719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Platform/country/University specific assessment</a:t>
            </a:r>
            <a:endParaRPr lang="en-GB" sz="1600" dirty="0"/>
          </a:p>
        </p:txBody>
      </p:sp>
      <p:cxnSp>
        <p:nvCxnSpPr>
          <p:cNvPr id="78" name="Connecteur droit avec flèche 77"/>
          <p:cNvCxnSpPr/>
          <p:nvPr/>
        </p:nvCxnSpPr>
        <p:spPr>
          <a:xfrm flipH="1">
            <a:off x="3587230" y="3284984"/>
            <a:ext cx="989646" cy="16162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Connecteur droit avec flèche 78"/>
          <p:cNvCxnSpPr/>
          <p:nvPr/>
        </p:nvCxnSpPr>
        <p:spPr>
          <a:xfrm>
            <a:off x="3587229" y="5736975"/>
            <a:ext cx="962499" cy="4677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Connecteur droit avec flèche 86"/>
          <p:cNvCxnSpPr>
            <a:stCxn id="58" idx="1"/>
            <a:endCxn id="54" idx="3"/>
          </p:cNvCxnSpPr>
          <p:nvPr/>
        </p:nvCxnSpPr>
        <p:spPr>
          <a:xfrm flipH="1">
            <a:off x="4171531" y="1403448"/>
            <a:ext cx="405345" cy="7870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97734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Language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MOOC will be in English with English sub-titles.</a:t>
            </a:r>
          </a:p>
          <a:p>
            <a:r>
              <a:rPr lang="en-GB" dirty="0" smtClean="0"/>
              <a:t>However, we are aware that in some countries it may be difficult to have student follow a course in a foreign language.</a:t>
            </a:r>
          </a:p>
          <a:p>
            <a:r>
              <a:rPr lang="en-GB" dirty="0" smtClean="0"/>
              <a:t>Each country/language group will be welcome to provide translation files/sound track if they wish so.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ARIES WP2.4 - May 2018 status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96764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ARIES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2378</TotalTime>
  <Words>1632</Words>
  <Application>Microsoft Macintosh PowerPoint</Application>
  <PresentationFormat>Présentation à l'écran (4:3)</PresentationFormat>
  <Paragraphs>250</Paragraphs>
  <Slides>22</Slides>
  <Notes>0</Notes>
  <HiddenSlides>1</HiddenSlides>
  <MMClips>0</MMClips>
  <ScaleCrop>false</ScaleCrop>
  <HeadingPairs>
    <vt:vector size="4" baseType="variant">
      <vt:variant>
        <vt:lpstr>Thème</vt:lpstr>
      </vt:variant>
      <vt:variant>
        <vt:i4>3</vt:i4>
      </vt:variant>
      <vt:variant>
        <vt:lpstr>Titres des diapositives</vt:lpstr>
      </vt:variant>
      <vt:variant>
        <vt:i4>22</vt:i4>
      </vt:variant>
    </vt:vector>
  </HeadingPairs>
  <TitlesOfParts>
    <vt:vector size="25" baseType="lpstr">
      <vt:lpstr>Thème Office</vt:lpstr>
      <vt:lpstr>Thème ARIES</vt:lpstr>
      <vt:lpstr>Thème Office</vt:lpstr>
      <vt:lpstr>Présentation PowerPoint</vt:lpstr>
      <vt:lpstr>Motivation</vt:lpstr>
      <vt:lpstr>About our target audience</vt:lpstr>
      <vt:lpstr>The MOOC in the European landscape</vt:lpstr>
      <vt:lpstr>Other target audiences?</vt:lpstr>
      <vt:lpstr>Work done so far</vt:lpstr>
      <vt:lpstr>The technical side</vt:lpstr>
      <vt:lpstr>Proposed broadcast model for the MOOC</vt:lpstr>
      <vt:lpstr>Language</vt:lpstr>
      <vt:lpstr>Differences between a MOOC and a normal course</vt:lpstr>
      <vt:lpstr>About the duration of each video</vt:lpstr>
      <vt:lpstr>Syllabus</vt:lpstr>
      <vt:lpstr>Trends in syllabus</vt:lpstr>
      <vt:lpstr>Full list</vt:lpstr>
      <vt:lpstr>Trends in syllabus (topics cited &gt; 8 times)</vt:lpstr>
      <vt:lpstr>Trends in syllabus (topics cited 5-6 times)</vt:lpstr>
      <vt:lpstr>Course content</vt:lpstr>
      <vt:lpstr>Draft syllabus</vt:lpstr>
      <vt:lpstr>Draft syllabus: Introductory course</vt:lpstr>
      <vt:lpstr>Schedule</vt:lpstr>
      <vt:lpstr>Outlook</vt:lpstr>
      <vt:lpstr>Présentation PowerPoint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Nicolas Delerue</cp:lastModifiedBy>
  <cp:revision>89</cp:revision>
  <dcterms:created xsi:type="dcterms:W3CDTF">2017-04-26T09:15:49Z</dcterms:created>
  <dcterms:modified xsi:type="dcterms:W3CDTF">2018-05-22T23:12:37Z</dcterms:modified>
</cp:coreProperties>
</file>