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72" r:id="rId5"/>
    <p:sldId id="273" r:id="rId6"/>
    <p:sldId id="261" r:id="rId7"/>
    <p:sldId id="262" r:id="rId8"/>
    <p:sldId id="275" r:id="rId9"/>
    <p:sldId id="264" r:id="rId10"/>
    <p:sldId id="276" r:id="rId11"/>
    <p:sldId id="263" r:id="rId12"/>
    <p:sldId id="269" r:id="rId13"/>
    <p:sldId id="265" r:id="rId14"/>
    <p:sldId id="266" r:id="rId15"/>
    <p:sldId id="267" r:id="rId16"/>
    <p:sldId id="279" r:id="rId17"/>
    <p:sldId id="274" r:id="rId18"/>
    <p:sldId id="270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hand Claude" initials="MC" lastIdx="1" clrIdx="0">
    <p:extLst/>
  </p:cmAuthor>
  <p:cmAuthor id="2" name="Utilisateur Microsoft Office" initials="UMO" lastIdx="0" clrIdx="1">
    <p:extLst>
      <p:ext uri="{19B8F6BF-5375-455C-9EA6-DF929625EA0E}">
        <p15:presenceInfo xmlns:p15="http://schemas.microsoft.com/office/powerpoint/2012/main" userId="Utilisateur Microsoft Offic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5FB"/>
    <a:srgbClr val="E5EDF9"/>
    <a:srgbClr val="D5E2F4"/>
    <a:srgbClr val="BAD2F0"/>
    <a:srgbClr val="DF76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45"/>
    <p:restoredTop sz="95976"/>
  </p:normalViewPr>
  <p:slideViewPr>
    <p:cSldViewPr snapToGrid="0" snapToObjects="1">
      <p:cViewPr>
        <p:scale>
          <a:sx n="95" d="100"/>
          <a:sy n="95" d="100"/>
        </p:scale>
        <p:origin x="456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8" d="100"/>
          <a:sy n="88" d="100"/>
        </p:scale>
        <p:origin x="38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25B9B-D94A-C149-BE57-EBA35A218F86}" type="datetimeFigureOut">
              <a:rPr lang="fr-FR" smtClean="0"/>
              <a:t>24/05/2018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CFE5A-24EE-704E-98E2-60AC74C040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575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BE86A-77CD-8F42-BC51-6A89D2C75D03}" type="datetimeFigureOut">
              <a:rPr lang="fr-FR" smtClean="0"/>
              <a:t>24/05/2018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6F9E6-96E5-5E44-A403-821A9DF4D1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38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4375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Plot </a:t>
            </a:r>
            <a:r>
              <a:rPr lang="en-US" noProof="0" dirty="0" err="1"/>
              <a:t>conditionnement</a:t>
            </a:r>
            <a:r>
              <a:rPr lang="en-US" noProof="0" dirty="0"/>
              <a:t> + </a:t>
            </a:r>
            <a:r>
              <a:rPr lang="en-US" noProof="0" dirty="0" err="1"/>
              <a:t>loi</a:t>
            </a:r>
            <a:r>
              <a:rPr lang="en-US" noProof="0" dirty="0"/>
              <a:t> tension + </a:t>
            </a:r>
            <a:r>
              <a:rPr lang="en-US" noProof="0" dirty="0" err="1"/>
              <a:t>dF</a:t>
            </a:r>
            <a:r>
              <a:rPr lang="en-US" noProof="0" dirty="0"/>
              <a:t>/dT pour </a:t>
            </a:r>
            <a:r>
              <a:rPr lang="en-US" noProof="0" dirty="0" err="1"/>
              <a:t>ratrapper</a:t>
            </a:r>
            <a:r>
              <a:rPr lang="en-US" noProof="0" dirty="0"/>
              <a:t> 100 kHz </a:t>
            </a:r>
            <a:r>
              <a:rPr lang="en-US" noProof="0"/>
              <a:t>décalage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858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Transmission </a:t>
            </a:r>
            <a:r>
              <a:rPr lang="en-US" noProof="0" dirty="0" err="1"/>
              <a:t>initiale</a:t>
            </a:r>
            <a:r>
              <a:rPr lang="en-US" noProof="0" dirty="0"/>
              <a:t> + </a:t>
            </a:r>
            <a:r>
              <a:rPr lang="en-US" noProof="0" dirty="0" err="1"/>
              <a:t>profil</a:t>
            </a:r>
            <a:r>
              <a:rPr lang="en-US" noProof="0" dirty="0"/>
              <a:t> </a:t>
            </a:r>
            <a:r>
              <a:rPr lang="en-US" noProof="0" dirty="0" err="1"/>
              <a:t>faisceau</a:t>
            </a:r>
            <a:r>
              <a:rPr lang="en-US" noProof="0" dirty="0"/>
              <a:t> + transmission </a:t>
            </a:r>
            <a:r>
              <a:rPr lang="en-US" noProof="0" dirty="0" err="1"/>
              <a:t>améliorée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483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Setup 2D pour production neutrons et tests diagnostics ESS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127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Tests production neutrons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1036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Test diagnostics </a:t>
            </a:r>
            <a:r>
              <a:rPr lang="fr-FR" dirty="0" err="1"/>
              <a:t>nBLM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18924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Tests diagnostics IPM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70461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Uogrades</a:t>
            </a:r>
            <a:r>
              <a:rPr lang="fr-FR" dirty="0"/>
              <a:t> RF (</a:t>
            </a:r>
            <a:r>
              <a:rPr lang="fr-FR" dirty="0" err="1"/>
              <a:t>klys</a:t>
            </a:r>
            <a:r>
              <a:rPr lang="fr-FR" dirty="0"/>
              <a:t> pulsé + LLRF), </a:t>
            </a:r>
            <a:r>
              <a:rPr lang="fr-FR" dirty="0" err="1"/>
              <a:t>cooling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890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Planning + </a:t>
            </a:r>
            <a:r>
              <a:rPr lang="fr-FR"/>
              <a:t>3D IPHI-neutrons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117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Rappeler ici les 3 </a:t>
            </a:r>
            <a:r>
              <a:rPr lang="fr-FR" dirty="0" err="1"/>
              <a:t>layouts</a:t>
            </a:r>
            <a:r>
              <a:rPr lang="fr-FR" dirty="0"/>
              <a:t> historiques (97, 2000 et 2003)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223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Layout</a:t>
            </a:r>
            <a:r>
              <a:rPr lang="fr-FR" dirty="0"/>
              <a:t> 3D général, puis </a:t>
            </a:r>
            <a:r>
              <a:rPr lang="fr-FR" dirty="0" err="1"/>
              <a:t>layout</a:t>
            </a:r>
            <a:r>
              <a:rPr lang="fr-FR" dirty="0"/>
              <a:t> 2D général avec RF, puis </a:t>
            </a:r>
            <a:r>
              <a:rPr lang="fr-FR" dirty="0" err="1"/>
              <a:t>layout</a:t>
            </a:r>
            <a:r>
              <a:rPr lang="fr-FR" dirty="0"/>
              <a:t> 2D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768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Photos et paramètres succincts Source-LEBT-RFQ-MEBT (</a:t>
            </a:r>
            <a:r>
              <a:rPr lang="fr-FR" dirty="0" err="1"/>
              <a:t>silde</a:t>
            </a:r>
            <a:r>
              <a:rPr lang="fr-FR" dirty="0"/>
              <a:t> 20 </a:t>
            </a:r>
            <a:r>
              <a:rPr lang="fr-FR" dirty="0" err="1"/>
              <a:t>Gobin+Pottin</a:t>
            </a:r>
            <a:r>
              <a:rPr lang="fr-FR" dirty="0"/>
              <a:t>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0487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Figure 3D avec liste </a:t>
            </a:r>
            <a:r>
              <a:rPr lang="fr-FR" dirty="0" err="1"/>
              <a:t>specs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2957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Boucles de refroidissement et description sommaire pompage et </a:t>
            </a:r>
            <a:r>
              <a:rPr lang="fr-FR" dirty="0" err="1"/>
              <a:t>ridges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499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Boucles de refroidissement et description sommaire pompage et </a:t>
            </a:r>
            <a:r>
              <a:rPr lang="fr-FR" dirty="0" err="1"/>
              <a:t>ridges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390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Plot </a:t>
            </a:r>
            <a:r>
              <a:rPr lang="en-US" noProof="0" dirty="0" err="1"/>
              <a:t>conditionnement</a:t>
            </a:r>
            <a:r>
              <a:rPr lang="en-US" noProof="0" dirty="0"/>
              <a:t> + glitch </a:t>
            </a:r>
            <a:r>
              <a:rPr lang="en-US" noProof="0" dirty="0" err="1"/>
              <a:t>freq</a:t>
            </a:r>
            <a:r>
              <a:rPr lang="en-US" noProof="0" dirty="0"/>
              <a:t> + </a:t>
            </a:r>
            <a:r>
              <a:rPr lang="en-US" noProof="0" dirty="0" err="1"/>
              <a:t>loi</a:t>
            </a:r>
            <a:r>
              <a:rPr lang="en-US" noProof="0" dirty="0"/>
              <a:t> tension + ridge warming, inspection, repair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8007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Plot </a:t>
            </a:r>
            <a:r>
              <a:rPr lang="en-US" noProof="0" dirty="0" err="1"/>
              <a:t>conditionnement</a:t>
            </a:r>
            <a:r>
              <a:rPr lang="en-US" noProof="0" dirty="0"/>
              <a:t> + glitch </a:t>
            </a:r>
            <a:r>
              <a:rPr lang="en-US" noProof="0" dirty="0" err="1"/>
              <a:t>freq</a:t>
            </a:r>
            <a:r>
              <a:rPr lang="en-US" noProof="0" dirty="0"/>
              <a:t> + </a:t>
            </a:r>
            <a:r>
              <a:rPr lang="en-US" noProof="0" dirty="0" err="1"/>
              <a:t>loi</a:t>
            </a:r>
            <a:r>
              <a:rPr lang="en-US" noProof="0" dirty="0"/>
              <a:t> tension + ridge warming, inspection, repair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6F9E6-96E5-5E44-A403-821A9DF4D13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43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176" y="0"/>
            <a:ext cx="12188824" cy="6866467"/>
            <a:chOff x="0" y="-8467"/>
            <a:chExt cx="12188824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0289130" y="-8467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17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0217" y="1036097"/>
            <a:ext cx="9140395" cy="2450091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7844" y="4011122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5428" y="6490456"/>
            <a:ext cx="1034601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fr-FR"/>
              <a:t>24/05/2018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22347" y="6479453"/>
            <a:ext cx="5614557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fr-FR"/>
              <a:t>C. Marchand - ARIES Annual Meeting - Riga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10320" y="6479454"/>
            <a:ext cx="683339" cy="365125"/>
          </a:xfrm>
        </p:spPr>
        <p:txBody>
          <a:bodyPr/>
          <a:lstStyle>
            <a:lvl1pPr>
              <a:defRPr sz="1200"/>
            </a:lvl1pPr>
          </a:lstStyle>
          <a:p>
            <a:fld id="{8679D83F-0D1B-6348-8738-CFF1629DC1C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112" y="-8225"/>
            <a:ext cx="1048817" cy="737006"/>
          </a:xfrm>
          <a:prstGeom prst="rect">
            <a:avLst/>
          </a:prstGeom>
        </p:spPr>
      </p:pic>
      <p:pic>
        <p:nvPicPr>
          <p:cNvPr id="2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1673" b="1550"/>
          <a:stretch/>
        </p:blipFill>
        <p:spPr bwMode="auto">
          <a:xfrm>
            <a:off x="11254331" y="51860"/>
            <a:ext cx="866775" cy="686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464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34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4250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437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9709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315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5640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0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>
            <a:lvl1pPr>
              <a:defRPr b="1" i="0" baseline="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7572" y="6490855"/>
            <a:ext cx="1000556" cy="365125"/>
          </a:xfrm>
        </p:spPr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21020" y="6479971"/>
            <a:ext cx="5593536" cy="365125"/>
          </a:xfrm>
        </p:spPr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06874" y="6479970"/>
            <a:ext cx="683339" cy="365125"/>
          </a:xfrm>
        </p:spPr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79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68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353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95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2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747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563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l’icône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53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88824" cy="6866467"/>
            <a:chOff x="0" y="-8467"/>
            <a:chExt cx="12188824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0259763" y="-8467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8298" y="208709"/>
            <a:ext cx="9600442" cy="4741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3944" y="1554827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8366" y="6235497"/>
            <a:ext cx="1000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24/05/2018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75733" y="6235499"/>
            <a:ext cx="5593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C. Marchand - ARIES Annual Meeting - Riga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7273" y="6235498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679D83F-0D1B-6348-8738-CFF1629DC1C2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8" name="Connecteur droit 7"/>
          <p:cNvCxnSpPr/>
          <p:nvPr userDrawn="1"/>
        </p:nvCxnSpPr>
        <p:spPr>
          <a:xfrm flipV="1">
            <a:off x="-3176" y="845725"/>
            <a:ext cx="12192000" cy="23128"/>
          </a:xfrm>
          <a:prstGeom prst="line">
            <a:avLst/>
          </a:prstGeom>
          <a:ln cmpd="sng">
            <a:gradFill flip="none" rotWithShape="1">
              <a:gsLst>
                <a:gs pos="0">
                  <a:schemeClr val="tx2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 userDrawn="1"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41673" b="1550"/>
          <a:stretch/>
        </p:blipFill>
        <p:spPr bwMode="auto">
          <a:xfrm>
            <a:off x="11251155" y="51860"/>
            <a:ext cx="866775" cy="686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81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0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tiff"/><Relationship Id="rId5" Type="http://schemas.openxmlformats.org/officeDocument/2006/relationships/image" Target="../media/image45.png"/><Relationship Id="rId4" Type="http://schemas.openxmlformats.org/officeDocument/2006/relationships/image" Target="../media/image44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tiff"/><Relationship Id="rId3" Type="http://schemas.openxmlformats.org/officeDocument/2006/relationships/image" Target="../media/image12.png"/><Relationship Id="rId7" Type="http://schemas.openxmlformats.org/officeDocument/2006/relationships/image" Target="../media/image51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tiff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tiff"/><Relationship Id="rId5" Type="http://schemas.openxmlformats.org/officeDocument/2006/relationships/image" Target="../media/image55.tiff"/><Relationship Id="rId4" Type="http://schemas.openxmlformats.org/officeDocument/2006/relationships/image" Target="../media/image54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jpe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1</a:t>
            </a:fld>
            <a:endParaRPr lang="fr-FR"/>
          </a:p>
        </p:txBody>
      </p:sp>
      <p:pic>
        <p:nvPicPr>
          <p:cNvPr id="7" name="Picture 4" descr="RFQ1_petite">
            <a:extLst>
              <a:ext uri="{FF2B5EF4-FFF2-40B4-BE49-F238E27FC236}">
                <a16:creationId xmlns:a16="http://schemas.microsoft.com/office/drawing/2014/main" id="{054EB824-7E9B-D741-903E-08517FB66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998" y="2269227"/>
            <a:ext cx="2942336" cy="2568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BC76EF96-6B18-5644-9A01-754DB3A1CC3F}"/>
              </a:ext>
            </a:extLst>
          </p:cNvPr>
          <p:cNvSpPr txBox="1">
            <a:spLocks/>
          </p:cNvSpPr>
          <p:nvPr/>
        </p:nvSpPr>
        <p:spPr>
          <a:xfrm>
            <a:off x="2820933" y="313245"/>
            <a:ext cx="6158429" cy="990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STATUS of the </a:t>
            </a:r>
            <a:r>
              <a:rPr lang="en-US" sz="3200" b="1" dirty="0">
                <a:solidFill>
                  <a:srgbClr val="FF0000"/>
                </a:solidFill>
              </a:rPr>
              <a:t>IPHI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facility</a:t>
            </a:r>
            <a:br>
              <a:rPr lang="en-US" sz="2000" b="1" dirty="0"/>
            </a:br>
            <a:r>
              <a:rPr lang="en-US" sz="2000" dirty="0">
                <a:latin typeface="+mn-lt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latin typeface="+mn-lt"/>
              </a:rPr>
              <a:t>I</a:t>
            </a:r>
            <a:r>
              <a:rPr lang="en-US" sz="2000" dirty="0" err="1">
                <a:latin typeface="+mn-lt"/>
              </a:rPr>
              <a:t>njecteur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P</a:t>
            </a:r>
            <a:r>
              <a:rPr lang="en-US" sz="2000" dirty="0">
                <a:latin typeface="+mn-lt"/>
              </a:rPr>
              <a:t>rotons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H</a:t>
            </a:r>
            <a:r>
              <a:rPr lang="en-US" sz="2000" dirty="0">
                <a:latin typeface="+mn-lt"/>
              </a:rPr>
              <a:t>aute </a:t>
            </a:r>
            <a:r>
              <a:rPr lang="en-US" sz="2000" b="1" dirty="0" err="1">
                <a:solidFill>
                  <a:srgbClr val="FF0000"/>
                </a:solidFill>
                <a:latin typeface="+mn-lt"/>
              </a:rPr>
              <a:t>I</a:t>
            </a:r>
            <a:r>
              <a:rPr lang="en-US" sz="2000" dirty="0" err="1">
                <a:latin typeface="+mn-lt"/>
              </a:rPr>
              <a:t>ntensité</a:t>
            </a:r>
            <a:r>
              <a:rPr lang="en-US" sz="2000" dirty="0">
                <a:latin typeface="+mn-lt"/>
              </a:rPr>
              <a:t>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460ACC-1170-6D41-8EFB-6FAB291765A6}"/>
              </a:ext>
            </a:extLst>
          </p:cNvPr>
          <p:cNvSpPr txBox="1"/>
          <p:nvPr/>
        </p:nvSpPr>
        <p:spPr>
          <a:xfrm>
            <a:off x="4322524" y="5226934"/>
            <a:ext cx="296145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C. Marchand</a:t>
            </a:r>
            <a:br>
              <a:rPr lang="fr-FR" sz="2000" b="1" dirty="0"/>
            </a:br>
            <a:r>
              <a:rPr lang="fr-FR" sz="1600" b="1" i="1" dirty="0"/>
              <a:t>CEA Paris-Saclay/IRFU/DACM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5FA4887-38B6-8E40-B3A3-69EBC04B84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2988" y="2342868"/>
            <a:ext cx="850900" cy="6731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2481485-76A9-134E-8B3C-8D4DC9716E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7056" y="4058354"/>
            <a:ext cx="689356" cy="68935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764776E-3947-0D46-930F-A7837A1937B9}"/>
              </a:ext>
            </a:extLst>
          </p:cNvPr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8" t="16837" r="39368" b="39286"/>
          <a:stretch/>
        </p:blipFill>
        <p:spPr>
          <a:xfrm>
            <a:off x="8175087" y="3143876"/>
            <a:ext cx="819150" cy="81915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DFF8564-F672-3047-8E9E-4856F0BC958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-1" b="42879"/>
          <a:stretch/>
        </p:blipFill>
        <p:spPr>
          <a:xfrm>
            <a:off x="943021" y="2426936"/>
            <a:ext cx="2798073" cy="22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785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419D3B-313C-AA45-86C7-3E730CF0B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RFQ conditioning (2014-2015)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EDFD2F-93EF-CE45-A708-14F29F421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23A7652-C2EC-7344-AAE0-36DEDB00F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2C113C-9B94-3C49-8AE1-806C02952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8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908DF2A9-72AC-D048-ACCD-D429B36F6967}"/>
              </a:ext>
            </a:extLst>
          </p:cNvPr>
          <p:cNvGrpSpPr/>
          <p:nvPr/>
        </p:nvGrpSpPr>
        <p:grpSpPr>
          <a:xfrm>
            <a:off x="725019" y="1666630"/>
            <a:ext cx="4160520" cy="4238683"/>
            <a:chOff x="725019" y="1666630"/>
            <a:chExt cx="4160520" cy="4238683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146F933-54F8-6747-94AE-DDD4A2857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5019" y="1666630"/>
              <a:ext cx="4160520" cy="3269742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5D564811-6890-A84C-9EAB-2A01828BE763}"/>
                </a:ext>
              </a:extLst>
            </p:cNvPr>
            <p:cNvSpPr txBox="1"/>
            <p:nvPr/>
          </p:nvSpPr>
          <p:spPr>
            <a:xfrm>
              <a:off x="1120644" y="5258982"/>
              <a:ext cx="3603872" cy="64633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rgbClr val="FF0000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fr-FR" b="1" dirty="0" err="1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Frequency</a:t>
              </a:r>
              <a:r>
                <a:rPr lang="fr-FR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 shift: ~ -80 kHz</a:t>
              </a:r>
            </a:p>
            <a:p>
              <a:r>
                <a:rPr lang="fr-FR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Fluctuations in </a:t>
              </a:r>
              <a:r>
                <a:rPr lang="fr-FR" b="1" dirty="0" err="1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reflected</a:t>
              </a:r>
              <a:r>
                <a:rPr lang="fr-FR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 power</a:t>
              </a:r>
            </a:p>
          </p:txBody>
        </p: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7AA59783-10F0-E344-BB2D-09570590454E}"/>
                </a:ext>
              </a:extLst>
            </p:cNvPr>
            <p:cNvCxnSpPr/>
            <p:nvPr/>
          </p:nvCxnSpPr>
          <p:spPr>
            <a:xfrm flipV="1">
              <a:off x="3125165" y="4143737"/>
              <a:ext cx="567159" cy="111524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3422D4F0-5BF7-2C46-B9A4-00DFF0FEC26B}"/>
              </a:ext>
            </a:extLst>
          </p:cNvPr>
          <p:cNvGrpSpPr/>
          <p:nvPr/>
        </p:nvGrpSpPr>
        <p:grpSpPr>
          <a:xfrm>
            <a:off x="5353418" y="1088136"/>
            <a:ext cx="2494276" cy="5001395"/>
            <a:chOff x="5353418" y="1088136"/>
            <a:chExt cx="2494276" cy="5001395"/>
          </a:xfrm>
        </p:grpSpPr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8842E311-62C5-154C-8B44-25153C4FB9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11" t="996" r="25839"/>
            <a:stretch/>
          </p:blipFill>
          <p:spPr>
            <a:xfrm rot="5400000">
              <a:off x="5850687" y="4320718"/>
              <a:ext cx="1512035" cy="20255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41D0C590-6896-E74E-82A6-C8191F2DE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85" t="28620" r="13834" b="55679"/>
            <a:stretch/>
          </p:blipFill>
          <p:spPr>
            <a:xfrm>
              <a:off x="5501116" y="3028907"/>
              <a:ext cx="2211176" cy="167115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CAE617B5-9B96-B446-B17C-314D7AFCF1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47" t="28352"/>
            <a:stretch/>
          </p:blipFill>
          <p:spPr>
            <a:xfrm>
              <a:off x="5353418" y="1814870"/>
              <a:ext cx="2474159" cy="127217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BCDB59AC-B32B-FB4C-8193-687400E67663}"/>
                </a:ext>
              </a:extLst>
            </p:cNvPr>
            <p:cNvSpPr txBox="1"/>
            <p:nvPr/>
          </p:nvSpPr>
          <p:spPr>
            <a:xfrm>
              <a:off x="5367528" y="1088136"/>
              <a:ext cx="24801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/>
                <a:t>Ridge </a:t>
              </a:r>
              <a:r>
                <a:rPr lang="fr-FR" b="1" dirty="0" err="1"/>
                <a:t>status</a:t>
              </a:r>
              <a:r>
                <a:rPr lang="fr-FR" b="1" dirty="0"/>
                <a:t> in Q</a:t>
              </a:r>
              <a:r>
                <a:rPr lang="fr-FR" b="1" baseline="-25000" dirty="0"/>
                <a:t>2</a:t>
              </a:r>
              <a:r>
                <a:rPr lang="fr-FR" b="1" dirty="0"/>
                <a:t>, Q</a:t>
              </a:r>
              <a:r>
                <a:rPr lang="fr-FR" b="1" baseline="-25000" dirty="0"/>
                <a:t>3</a:t>
              </a:r>
            </a:p>
            <a:p>
              <a:pPr algn="ctr"/>
              <a:r>
                <a:rPr lang="fr-FR" b="1" dirty="0" err="1"/>
                <a:t>after</a:t>
              </a:r>
              <a:r>
                <a:rPr lang="fr-FR" b="1" dirty="0"/>
                <a:t> </a:t>
              </a:r>
              <a:r>
                <a:rPr lang="fr-FR" b="1" dirty="0" err="1"/>
                <a:t>dismounting</a:t>
              </a:r>
              <a:r>
                <a:rPr lang="fr-FR" b="1" dirty="0"/>
                <a:t> 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F0030C6-38C6-8B48-A544-B143ACB883DB}"/>
                </a:ext>
              </a:extLst>
            </p:cNvPr>
            <p:cNvSpPr txBox="1"/>
            <p:nvPr/>
          </p:nvSpPr>
          <p:spPr>
            <a:xfrm>
              <a:off x="6190590" y="2266250"/>
              <a:ext cx="16369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>
                  <a:solidFill>
                    <a:srgbClr val="FFFF00"/>
                  </a:solidFill>
                </a:rPr>
                <a:t>Heavy </a:t>
              </a:r>
              <a:r>
                <a:rPr lang="fr-FR" sz="1600" b="1" dirty="0" err="1">
                  <a:solidFill>
                    <a:srgbClr val="FFFF00"/>
                  </a:solidFill>
                </a:rPr>
                <a:t>sparking</a:t>
              </a:r>
              <a:endParaRPr lang="fr-FR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75642E42-1B79-8946-B0C2-A9AEA0F1847C}"/>
                </a:ext>
              </a:extLst>
            </p:cNvPr>
            <p:cNvSpPr txBox="1"/>
            <p:nvPr/>
          </p:nvSpPr>
          <p:spPr>
            <a:xfrm>
              <a:off x="5734883" y="3162533"/>
              <a:ext cx="18846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err="1">
                  <a:solidFill>
                    <a:srgbClr val="FFFF00"/>
                  </a:solidFill>
                </a:rPr>
                <a:t>Vaporized</a:t>
              </a:r>
              <a:r>
                <a:rPr lang="fr-FR" sz="1600" b="1" dirty="0">
                  <a:solidFill>
                    <a:srgbClr val="FFFF00"/>
                  </a:solidFill>
                </a:rPr>
                <a:t> RF </a:t>
              </a:r>
              <a:r>
                <a:rPr lang="fr-FR" sz="1600" b="1" dirty="0" err="1">
                  <a:solidFill>
                    <a:srgbClr val="FFFF00"/>
                  </a:solidFill>
                </a:rPr>
                <a:t>seal</a:t>
              </a:r>
              <a:endParaRPr lang="fr-FR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0F1CD82F-B101-4C49-8E52-F0D1F95C68E8}"/>
                </a:ext>
              </a:extLst>
            </p:cNvPr>
            <p:cNvSpPr txBox="1"/>
            <p:nvPr/>
          </p:nvSpPr>
          <p:spPr>
            <a:xfrm>
              <a:off x="5602327" y="4687570"/>
              <a:ext cx="20473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err="1">
                  <a:solidFill>
                    <a:srgbClr val="FFFF00"/>
                  </a:solidFill>
                </a:rPr>
                <a:t>Missing</a:t>
              </a:r>
              <a:r>
                <a:rPr lang="fr-FR" sz="1600" b="1" dirty="0">
                  <a:solidFill>
                    <a:srgbClr val="FFFF00"/>
                  </a:solidFill>
                </a:rPr>
                <a:t> </a:t>
              </a:r>
              <a:r>
                <a:rPr lang="fr-FR" sz="1600" b="1" dirty="0" err="1">
                  <a:solidFill>
                    <a:srgbClr val="FFFF00"/>
                  </a:solidFill>
                </a:rPr>
                <a:t>seal</a:t>
              </a:r>
              <a:r>
                <a:rPr lang="fr-FR" sz="1600" b="1" dirty="0">
                  <a:solidFill>
                    <a:srgbClr val="FFFF00"/>
                  </a:solidFill>
                </a:rPr>
                <a:t> on </a:t>
              </a:r>
              <a:r>
                <a:rPr lang="fr-FR" sz="1600" b="1" dirty="0" err="1">
                  <a:solidFill>
                    <a:srgbClr val="FFFF00"/>
                  </a:solidFill>
                </a:rPr>
                <a:t>side</a:t>
              </a:r>
              <a:endParaRPr lang="fr-FR" sz="16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3416658E-4E5E-B141-96D5-C1AD7EC700C3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>
              <a:off x="5824728" y="2435527"/>
              <a:ext cx="365862" cy="48619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348C3836-C491-AD41-9D2C-917E92B7A365}"/>
                </a:ext>
              </a:extLst>
            </p:cNvPr>
            <p:cNvCxnSpPr>
              <a:cxnSpLocks/>
            </p:cNvCxnSpPr>
            <p:nvPr/>
          </p:nvCxnSpPr>
          <p:spPr>
            <a:xfrm>
              <a:off x="6556452" y="3490223"/>
              <a:ext cx="319836" cy="390904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C5BB777F-0BDB-2941-B001-7BABF2BB79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07659" y="5025892"/>
              <a:ext cx="182931" cy="390671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8828F9DD-91C5-7C49-82C6-3AE68FCCBAF5}"/>
              </a:ext>
            </a:extLst>
          </p:cNvPr>
          <p:cNvGrpSpPr/>
          <p:nvPr/>
        </p:nvGrpSpPr>
        <p:grpSpPr>
          <a:xfrm>
            <a:off x="8075375" y="1202139"/>
            <a:ext cx="2514838" cy="4878249"/>
            <a:chOff x="8075375" y="1202139"/>
            <a:chExt cx="2514838" cy="4878249"/>
          </a:xfrm>
        </p:grpSpPr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92931D0F-9E10-E64B-9835-80FB908322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85" t="33254" r="24647" b="28658"/>
            <a:stretch/>
          </p:blipFill>
          <p:spPr>
            <a:xfrm>
              <a:off x="8075375" y="1831919"/>
              <a:ext cx="2514838" cy="146958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8" name="Image 47">
              <a:extLst>
                <a:ext uri="{FF2B5EF4-FFF2-40B4-BE49-F238E27FC236}">
                  <a16:creationId xmlns:a16="http://schemas.microsoft.com/office/drawing/2014/main" id="{B9E48EED-E71D-0E4C-8B77-C7B1379518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9" t="31397" r="64100" b="48757"/>
            <a:stretch/>
          </p:blipFill>
          <p:spPr>
            <a:xfrm>
              <a:off x="8171739" y="3345372"/>
              <a:ext cx="2361800" cy="107930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EECB95E3-AB4B-9E49-B7ED-605AFD5AD6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744" t="25446" r="39471" b="53365"/>
            <a:stretch/>
          </p:blipFill>
          <p:spPr>
            <a:xfrm>
              <a:off x="8280760" y="4562637"/>
              <a:ext cx="2176041" cy="151775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FDBD511A-4BA5-5346-A4FC-9E789EC49A22}"/>
                </a:ext>
              </a:extLst>
            </p:cNvPr>
            <p:cNvSpPr txBox="1"/>
            <p:nvPr/>
          </p:nvSpPr>
          <p:spPr>
            <a:xfrm>
              <a:off x="8280760" y="1202139"/>
              <a:ext cx="20329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/>
                <a:t>Fix</a:t>
              </a:r>
              <a:r>
                <a:rPr lang="fr-FR" b="1" dirty="0"/>
                <a:t> to </a:t>
              </a:r>
              <a:r>
                <a:rPr lang="fr-FR" b="1" dirty="0" err="1"/>
                <a:t>solve</a:t>
              </a:r>
              <a:r>
                <a:rPr lang="fr-FR" b="1" dirty="0"/>
                <a:t> issue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36045228-6C5A-1244-912B-E6E7B739D536}"/>
                </a:ext>
              </a:extLst>
            </p:cNvPr>
            <p:cNvSpPr txBox="1"/>
            <p:nvPr/>
          </p:nvSpPr>
          <p:spPr>
            <a:xfrm>
              <a:off x="8652960" y="2279895"/>
              <a:ext cx="1359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>
                  <a:solidFill>
                    <a:srgbClr val="FFFF00"/>
                  </a:solidFill>
                </a:rPr>
                <a:t>Clean </a:t>
              </a:r>
              <a:r>
                <a:rPr lang="fr-FR" sz="1600" b="1" dirty="0" err="1">
                  <a:solidFill>
                    <a:srgbClr val="FFFF00"/>
                  </a:solidFill>
                </a:rPr>
                <a:t>ridges</a:t>
              </a:r>
              <a:endParaRPr lang="fr-FR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C44B4649-EC00-FF48-B293-B2E38A3452A1}"/>
                </a:ext>
              </a:extLst>
            </p:cNvPr>
            <p:cNvSpPr txBox="1"/>
            <p:nvPr/>
          </p:nvSpPr>
          <p:spPr>
            <a:xfrm>
              <a:off x="8652960" y="3616483"/>
              <a:ext cx="16305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>
                  <a:solidFill>
                    <a:srgbClr val="FFFF00"/>
                  </a:solidFill>
                </a:rPr>
                <a:t>Change RF </a:t>
              </a:r>
              <a:r>
                <a:rPr lang="fr-FR" sz="1600" b="1" dirty="0" err="1">
                  <a:solidFill>
                    <a:srgbClr val="FFFF00"/>
                  </a:solidFill>
                </a:rPr>
                <a:t>seal</a:t>
              </a:r>
              <a:endParaRPr lang="fr-FR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810DFAE9-6AB8-2A45-9F08-81A319B50748}"/>
                </a:ext>
              </a:extLst>
            </p:cNvPr>
            <p:cNvSpPr txBox="1"/>
            <p:nvPr/>
          </p:nvSpPr>
          <p:spPr>
            <a:xfrm>
              <a:off x="8391878" y="4815115"/>
              <a:ext cx="17395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err="1">
                  <a:solidFill>
                    <a:srgbClr val="FFFF00"/>
                  </a:solidFill>
                </a:rPr>
                <a:t>Add</a:t>
              </a:r>
              <a:r>
                <a:rPr lang="fr-FR" sz="1600" b="1" dirty="0">
                  <a:solidFill>
                    <a:srgbClr val="FFFF00"/>
                  </a:solidFill>
                </a:rPr>
                <a:t> </a:t>
              </a:r>
              <a:r>
                <a:rPr lang="fr-FR" sz="1600" b="1" dirty="0" err="1">
                  <a:solidFill>
                    <a:srgbClr val="FFFF00"/>
                  </a:solidFill>
                </a:rPr>
                <a:t>seal</a:t>
              </a:r>
              <a:r>
                <a:rPr lang="fr-FR" sz="1600" b="1" dirty="0">
                  <a:solidFill>
                    <a:srgbClr val="FFFF00"/>
                  </a:solidFill>
                </a:rPr>
                <a:t> on </a:t>
              </a:r>
              <a:r>
                <a:rPr lang="fr-FR" sz="1600" b="1" dirty="0" err="1">
                  <a:solidFill>
                    <a:srgbClr val="FFFF00"/>
                  </a:solidFill>
                </a:rPr>
                <a:t>side</a:t>
              </a:r>
              <a:endParaRPr lang="fr-FR" sz="1600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56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419D3B-313C-AA45-86C7-3E730CF0B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RFQ conditioning (2016)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EDFD2F-93EF-CE45-A708-14F29F421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23A7652-C2EC-7344-AAE0-36DEDB00F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2C113C-9B94-3C49-8AE1-806C02952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9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54D38813-9AFF-6F43-A5BE-19C5E064E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850" y="1679520"/>
            <a:ext cx="2645664" cy="1993392"/>
          </a:xfrm>
          <a:prstGeom prst="rect">
            <a:avLst/>
          </a:prstGeom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815400FD-EAB0-E543-A0E2-B1AC502C3090}"/>
              </a:ext>
            </a:extLst>
          </p:cNvPr>
          <p:cNvGrpSpPr/>
          <p:nvPr/>
        </p:nvGrpSpPr>
        <p:grpSpPr>
          <a:xfrm>
            <a:off x="4629383" y="1466856"/>
            <a:ext cx="6248787" cy="4679217"/>
            <a:chOff x="4629383" y="1466856"/>
            <a:chExt cx="6248787" cy="4679217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6BFBA122-DEFE-744B-B6CD-CFE8D1FFD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9770" y="1466856"/>
              <a:ext cx="6248400" cy="211455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E3CEEB86-90E0-7042-A461-CDD4D3F4F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29383" y="4053113"/>
              <a:ext cx="6167120" cy="2092960"/>
            </a:xfrm>
            <a:prstGeom prst="rect">
              <a:avLst/>
            </a:prstGeom>
          </p:spPr>
        </p:pic>
      </p:grpSp>
      <p:pic>
        <p:nvPicPr>
          <p:cNvPr id="10" name="Image 9">
            <a:extLst>
              <a:ext uri="{FF2B5EF4-FFF2-40B4-BE49-F238E27FC236}">
                <a16:creationId xmlns:a16="http://schemas.microsoft.com/office/drawing/2014/main" id="{A1DF4D0E-EFCC-FE4B-95FE-64B6285E1DB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24"/>
          <a:stretch/>
        </p:blipFill>
        <p:spPr bwMode="auto">
          <a:xfrm>
            <a:off x="1284311" y="4000772"/>
            <a:ext cx="2536709" cy="2047240"/>
          </a:xfrm>
          <a:prstGeom prst="rect">
            <a:avLst/>
          </a:prstGeom>
          <a:noFill/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5AA19A3C-336D-6B49-9E3D-3D4E968858E4}"/>
              </a:ext>
            </a:extLst>
          </p:cNvPr>
          <p:cNvSpPr txBox="1"/>
          <p:nvPr/>
        </p:nvSpPr>
        <p:spPr>
          <a:xfrm>
            <a:off x="680772" y="980229"/>
            <a:ext cx="325441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FF0000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fr-FR" b="1" dirty="0" err="1">
                <a:ln>
                  <a:solidFill>
                    <a:schemeClr val="accent1">
                      <a:shade val="50000"/>
                    </a:schemeClr>
                  </a:solidFill>
                </a:ln>
              </a:rPr>
              <a:t>After</a:t>
            </a:r>
            <a:r>
              <a:rPr lang="fr-FR" b="1" dirty="0">
                <a:ln>
                  <a:solidFill>
                    <a:schemeClr val="accent1">
                      <a:shade val="50000"/>
                    </a:schemeClr>
                  </a:solidFill>
                </a:ln>
              </a:rPr>
              <a:t> </a:t>
            </a:r>
            <a:r>
              <a:rPr lang="fr-FR" b="1" dirty="0" err="1">
                <a:ln>
                  <a:solidFill>
                    <a:schemeClr val="accent1">
                      <a:shade val="50000"/>
                    </a:schemeClr>
                  </a:solidFill>
                </a:ln>
              </a:rPr>
              <a:t>replacing</a:t>
            </a:r>
            <a:r>
              <a:rPr lang="fr-FR" b="1" dirty="0">
                <a:ln>
                  <a:solidFill>
                    <a:schemeClr val="accent1">
                      <a:shade val="50000"/>
                    </a:schemeClr>
                  </a:solidFill>
                </a:ln>
              </a:rPr>
              <a:t> </a:t>
            </a:r>
            <a:r>
              <a:rPr lang="fr-FR" b="1" dirty="0" err="1">
                <a:ln>
                  <a:solidFill>
                    <a:schemeClr val="accent1">
                      <a:shade val="50000"/>
                    </a:schemeClr>
                  </a:solidFill>
                </a:ln>
              </a:rPr>
              <a:t>ridges</a:t>
            </a:r>
            <a:r>
              <a:rPr lang="fr-FR" b="1" dirty="0">
                <a:ln>
                  <a:solidFill>
                    <a:schemeClr val="accent1">
                      <a:shade val="50000"/>
                    </a:schemeClr>
                  </a:solidFill>
                </a:ln>
              </a:rPr>
              <a:t>:</a:t>
            </a:r>
          </a:p>
          <a:p>
            <a:r>
              <a:rPr lang="fr-FR" b="1" dirty="0" err="1">
                <a:ln>
                  <a:solidFill>
                    <a:schemeClr val="accent1">
                      <a:shade val="50000"/>
                    </a:schemeClr>
                  </a:solidFill>
                </a:ln>
              </a:rPr>
              <a:t>Frequency</a:t>
            </a:r>
            <a:r>
              <a:rPr lang="fr-FR" b="1" dirty="0">
                <a:ln>
                  <a:solidFill>
                    <a:schemeClr val="accent1">
                      <a:shade val="50000"/>
                    </a:schemeClr>
                  </a:solidFill>
                </a:ln>
              </a:rPr>
              <a:t> shift: ~ +100 kHz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31D4A11-2A72-1C4A-A6F5-AF0F675FE6A7}"/>
              </a:ext>
            </a:extLst>
          </p:cNvPr>
          <p:cNvSpPr txBox="1"/>
          <p:nvPr/>
        </p:nvSpPr>
        <p:spPr>
          <a:xfrm>
            <a:off x="693037" y="3682953"/>
            <a:ext cx="3421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/>
              <a:t>Increase</a:t>
            </a:r>
            <a:r>
              <a:rPr lang="fr-FR" sz="1400" b="1" dirty="0"/>
              <a:t> of voltage in segment 2 (13%)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1F67194-B0D7-F94B-A3C1-26906C189B6C}"/>
              </a:ext>
            </a:extLst>
          </p:cNvPr>
          <p:cNvSpPr txBox="1"/>
          <p:nvPr/>
        </p:nvSpPr>
        <p:spPr>
          <a:xfrm>
            <a:off x="590117" y="6008264"/>
            <a:ext cx="3345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Can </a:t>
            </a:r>
            <a:r>
              <a:rPr lang="fr-FR" sz="1400" b="1" dirty="0" err="1"/>
              <a:t>be</a:t>
            </a:r>
            <a:r>
              <a:rPr lang="fr-FR" sz="1400" b="1" dirty="0"/>
              <a:t> </a:t>
            </a:r>
            <a:r>
              <a:rPr lang="fr-FR" sz="1400" b="1" dirty="0" err="1"/>
              <a:t>corrected</a:t>
            </a:r>
            <a:r>
              <a:rPr lang="fr-FR" sz="1400" b="1" dirty="0"/>
              <a:t> </a:t>
            </a:r>
            <a:r>
              <a:rPr lang="fr-FR" sz="1400" b="1" dirty="0" err="1"/>
              <a:t>increasing</a:t>
            </a:r>
            <a:r>
              <a:rPr lang="fr-FR" sz="1400" b="1" dirty="0"/>
              <a:t> segment 2 </a:t>
            </a:r>
            <a:r>
              <a:rPr lang="fr-FR" sz="1400" b="1" dirty="0" err="1"/>
              <a:t>loop</a:t>
            </a:r>
            <a:r>
              <a:rPr lang="fr-FR" sz="1400" b="1" dirty="0"/>
              <a:t> </a:t>
            </a:r>
            <a:r>
              <a:rPr lang="fr-FR" sz="1400" b="1" dirty="0" err="1"/>
              <a:t>temperature</a:t>
            </a:r>
            <a:r>
              <a:rPr lang="fr-FR" sz="1400" b="1" dirty="0"/>
              <a:t> by ~4°C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C5EB4D8-9181-7149-83A6-B919881EBBB5}"/>
              </a:ext>
            </a:extLst>
          </p:cNvPr>
          <p:cNvSpPr txBox="1"/>
          <p:nvPr/>
        </p:nvSpPr>
        <p:spPr>
          <a:xfrm rot="16200000">
            <a:off x="451762" y="4753060"/>
            <a:ext cx="1398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/>
              <a:t>dF</a:t>
            </a:r>
            <a:r>
              <a:rPr lang="fr-FR" sz="1400" b="1" dirty="0"/>
              <a:t>/</a:t>
            </a:r>
            <a:r>
              <a:rPr lang="fr-FR" sz="1400" b="1" dirty="0" err="1"/>
              <a:t>dT</a:t>
            </a:r>
            <a:r>
              <a:rPr lang="fr-FR" sz="1400" b="1" dirty="0"/>
              <a:t> (kHz/°C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281073E-EC8B-394E-B7C6-FF138AA1BE9C}"/>
              </a:ext>
            </a:extLst>
          </p:cNvPr>
          <p:cNvSpPr txBox="1"/>
          <p:nvPr/>
        </p:nvSpPr>
        <p:spPr>
          <a:xfrm>
            <a:off x="5173167" y="1046337"/>
            <a:ext cx="5161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1.2 MW </a:t>
            </a:r>
            <a:r>
              <a:rPr lang="fr-FR" b="1" dirty="0" err="1"/>
              <a:t>peak</a:t>
            </a:r>
            <a:r>
              <a:rPr lang="fr-FR" b="1" dirty="0"/>
              <a:t> power, 0.6% </a:t>
            </a:r>
            <a:r>
              <a:rPr lang="fr-FR" b="1" dirty="0" err="1"/>
              <a:t>d.c.</a:t>
            </a:r>
            <a:r>
              <a:rPr lang="fr-FR" b="1" dirty="0"/>
              <a:t> (600</a:t>
            </a:r>
            <a:r>
              <a:rPr lang="fr-FR" b="1" dirty="0">
                <a:latin typeface="Symbol" pitchFamily="2" charset="2"/>
              </a:rPr>
              <a:t>m</a:t>
            </a:r>
            <a:r>
              <a:rPr lang="fr-FR" b="1" dirty="0"/>
              <a:t>s, 10 Hz)</a:t>
            </a:r>
          </a:p>
        </p:txBody>
      </p:sp>
    </p:spTree>
    <p:extLst>
      <p:ext uri="{BB962C8B-B14F-4D97-AF65-F5344CB8AC3E}">
        <p14:creationId xmlns:p14="http://schemas.microsoft.com/office/powerpoint/2010/main" val="250113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419D3B-313C-AA45-86C7-3E730CF0B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 IPHI beam (low </a:t>
            </a:r>
            <a:r>
              <a:rPr lang="en-US" dirty="0" err="1"/>
              <a:t>d.c.</a:t>
            </a:r>
            <a:r>
              <a:rPr lang="en-US" dirty="0"/>
              <a:t>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EDFD2F-93EF-CE45-A708-14F29F421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23A7652-C2EC-7344-AAE0-36DEDB00F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2C113C-9B94-3C49-8AE1-806C02952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10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25755E5-C185-F04A-937A-CA4CFCEB9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0" y="1787627"/>
            <a:ext cx="6983730" cy="2847975"/>
          </a:xfrm>
          <a:prstGeom prst="rect">
            <a:avLst/>
          </a:prstGeom>
        </p:spPr>
      </p:pic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953C7F81-4AF5-3A4C-96C5-4FF8AF5146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653883"/>
              </p:ext>
            </p:extLst>
          </p:nvPr>
        </p:nvGraphicFramePr>
        <p:xfrm>
          <a:off x="255874" y="5098681"/>
          <a:ext cx="3253971" cy="7543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{1FECB4D8-DB02-4DC6-A0A2-4F2EBAE1DC90}</a:tableStyleId>
              </a:tblPr>
              <a:tblGrid>
                <a:gridCol w="1126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8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8696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Transmission</a:t>
                      </a:r>
                      <a:endParaRPr lang="en-US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/>
                        <a:t>Simulated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/>
                        <a:t>Experimental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/>
                        <a:t>LEBT</a:t>
                      </a:r>
                      <a:endParaRPr lang="en-US" sz="1200" b="0" dirty="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/>
                        <a:t>70 %</a:t>
                      </a:r>
                      <a:endParaRPr lang="en-US" sz="1200" b="0" dirty="0"/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solidFill>
                            <a:srgbClr val="FF0000"/>
                          </a:solidFill>
                        </a:rPr>
                        <a:t>73 %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RFQ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98 %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rgbClr val="FF0000"/>
                          </a:solidFill>
                        </a:rPr>
                        <a:t>93 %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9E5341CF-0B1D-BA44-8E80-9713EAE69708}"/>
              </a:ext>
            </a:extLst>
          </p:cNvPr>
          <p:cNvSpPr txBox="1"/>
          <p:nvPr/>
        </p:nvSpPr>
        <p:spPr>
          <a:xfrm>
            <a:off x="1912397" y="1155978"/>
            <a:ext cx="35846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First IPHI </a:t>
            </a:r>
            <a:r>
              <a:rPr lang="fr-FR" sz="2000" b="1" dirty="0" err="1"/>
              <a:t>beam</a:t>
            </a:r>
            <a:r>
              <a:rPr lang="fr-FR" sz="2000" b="1" dirty="0"/>
              <a:t>: </a:t>
            </a:r>
            <a:r>
              <a:rPr lang="fr-FR" sz="2000" b="1" dirty="0" err="1"/>
              <a:t>spring</a:t>
            </a:r>
            <a:r>
              <a:rPr lang="fr-FR" sz="2000" b="1" dirty="0"/>
              <a:t> 2016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6E6CFF4B-AD9B-8D49-AA40-548CE9D7CF7F}"/>
              </a:ext>
            </a:extLst>
          </p:cNvPr>
          <p:cNvGrpSpPr/>
          <p:nvPr/>
        </p:nvGrpSpPr>
        <p:grpSpPr>
          <a:xfrm>
            <a:off x="3738591" y="3736656"/>
            <a:ext cx="3516884" cy="2016189"/>
            <a:chOff x="3738591" y="3736656"/>
            <a:chExt cx="3516884" cy="2016189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668B6C5-141D-4F4E-BC7C-EE59C44ADA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38591" y="4354829"/>
              <a:ext cx="3516884" cy="1398016"/>
            </a:xfrm>
            <a:prstGeom prst="rect">
              <a:avLst/>
            </a:prstGeom>
          </p:spPr>
        </p:pic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5F81CAAD-2E14-7743-8473-7AAA4C146FB0}"/>
                </a:ext>
              </a:extLst>
            </p:cNvPr>
            <p:cNvCxnSpPr/>
            <p:nvPr/>
          </p:nvCxnSpPr>
          <p:spPr>
            <a:xfrm>
              <a:off x="6177280" y="3736656"/>
              <a:ext cx="0" cy="705513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A5F0A42E-0090-D14F-9F05-F674D0FEF4CA}"/>
              </a:ext>
            </a:extLst>
          </p:cNvPr>
          <p:cNvGrpSpPr/>
          <p:nvPr/>
        </p:nvGrpSpPr>
        <p:grpSpPr>
          <a:xfrm>
            <a:off x="7050959" y="1091895"/>
            <a:ext cx="4272280" cy="4807980"/>
            <a:chOff x="7050959" y="1091895"/>
            <a:chExt cx="4272280" cy="4807980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583BEE3-3EBF-5646-8D75-BB04BE29E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8416" y="2397754"/>
              <a:ext cx="3704844" cy="2112264"/>
            </a:xfrm>
            <a:prstGeom prst="rect">
              <a:avLst/>
            </a:prstGeom>
            <a:noFill/>
          </p:spPr>
        </p:pic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B78E2277-A96B-5247-857C-65B0237997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78416" y="4665689"/>
              <a:ext cx="3817366" cy="1234186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49FAAA12-EA91-9642-A098-CA383387B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50959" y="1091895"/>
              <a:ext cx="4272280" cy="1198880"/>
            </a:xfrm>
            <a:prstGeom prst="rect">
              <a:avLst/>
            </a:prstGeom>
          </p:spPr>
        </p:pic>
      </p:grpSp>
      <p:graphicFrame>
        <p:nvGraphicFramePr>
          <p:cNvPr id="19" name="Tableau 18">
            <a:extLst>
              <a:ext uri="{FF2B5EF4-FFF2-40B4-BE49-F238E27FC236}">
                <a16:creationId xmlns:a16="http://schemas.microsoft.com/office/drawing/2014/main" id="{4075C134-A5DB-5F40-A3A1-15AAC7796A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48689"/>
              </p:ext>
            </p:extLst>
          </p:nvPr>
        </p:nvGraphicFramePr>
        <p:xfrm>
          <a:off x="7631245" y="3160077"/>
          <a:ext cx="3253971" cy="5334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{1FECB4D8-DB02-4DC6-A0A2-4F2EBAE1DC90}</a:tableStyleId>
              </a:tblPr>
              <a:tblGrid>
                <a:gridCol w="1126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8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8696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/>
                        <a:t>Transmission</a:t>
                      </a:r>
                      <a:endParaRPr lang="en-US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/>
                        <a:t>Simulated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/>
                        <a:t>Experimental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RFQ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98 %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rgbClr val="FF0000"/>
                          </a:solidFill>
                        </a:rPr>
                        <a:t>96 %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19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89773FA0-20D1-0842-A581-5285089740DA}"/>
              </a:ext>
            </a:extLst>
          </p:cNvPr>
          <p:cNvGrpSpPr/>
          <p:nvPr/>
        </p:nvGrpSpPr>
        <p:grpSpPr>
          <a:xfrm rot="21182926">
            <a:off x="6458715" y="3578625"/>
            <a:ext cx="448415" cy="385964"/>
            <a:chOff x="1343809" y="5109260"/>
            <a:chExt cx="448415" cy="385964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2FE17673-0EB5-3247-A33D-D1730D2C8F5B}"/>
                </a:ext>
              </a:extLst>
            </p:cNvPr>
            <p:cNvCxnSpPr>
              <a:cxnSpLocks/>
            </p:cNvCxnSpPr>
            <p:nvPr/>
          </p:nvCxnSpPr>
          <p:spPr>
            <a:xfrm>
              <a:off x="1478128" y="5109260"/>
              <a:ext cx="314096" cy="21864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D15B3A61-8BC1-2D4B-9028-EE851C4DAE57}"/>
                </a:ext>
              </a:extLst>
            </p:cNvPr>
            <p:cNvCxnSpPr/>
            <p:nvPr/>
          </p:nvCxnSpPr>
          <p:spPr>
            <a:xfrm>
              <a:off x="1343809" y="5276580"/>
              <a:ext cx="314096" cy="21864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E3AEDAC5-9DC6-824F-B753-F8E56A57D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2017 &amp; 2018 </a:t>
            </a:r>
            <a:r>
              <a:rPr lang="fr-FR" dirty="0" err="1"/>
              <a:t>experimental</a:t>
            </a:r>
            <a:r>
              <a:rPr lang="fr-FR" dirty="0"/>
              <a:t> setups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77DA07E-CC1F-4544-B386-CCBC22629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9DB04F-6516-A744-96CC-D768827E3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19DC8EE-A675-6C4E-A1C7-B2BE2EDF5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11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97BEB1F-0F7A-D74D-BFE3-6AC1ED666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69" y="1541259"/>
            <a:ext cx="9800844" cy="4091178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FE1990FE-A4D3-E247-B2CB-02D7CC389E6D}"/>
              </a:ext>
            </a:extLst>
          </p:cNvPr>
          <p:cNvGrpSpPr/>
          <p:nvPr/>
        </p:nvGrpSpPr>
        <p:grpSpPr>
          <a:xfrm>
            <a:off x="7028481" y="3959817"/>
            <a:ext cx="774828" cy="487669"/>
            <a:chOff x="7028481" y="3959817"/>
            <a:chExt cx="774828" cy="487669"/>
          </a:xfrm>
        </p:grpSpPr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83C45D36-548E-7542-A02F-E18A523A851C}"/>
                </a:ext>
              </a:extLst>
            </p:cNvPr>
            <p:cNvCxnSpPr>
              <a:cxnSpLocks/>
            </p:cNvCxnSpPr>
            <p:nvPr/>
          </p:nvCxnSpPr>
          <p:spPr>
            <a:xfrm>
              <a:off x="7028481" y="3959817"/>
              <a:ext cx="495946" cy="25572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94681DA-3C8F-E645-9A08-5D7EE0EC08A2}"/>
                </a:ext>
              </a:extLst>
            </p:cNvPr>
            <p:cNvSpPr/>
            <p:nvPr/>
          </p:nvSpPr>
          <p:spPr>
            <a:xfrm rot="1737901">
              <a:off x="7469957" y="4116894"/>
              <a:ext cx="333352" cy="3305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9" name="Image 18">
            <a:extLst>
              <a:ext uri="{FF2B5EF4-FFF2-40B4-BE49-F238E27FC236}">
                <a16:creationId xmlns:a16="http://schemas.microsoft.com/office/drawing/2014/main" id="{B100EFD5-CDB9-A645-A197-7F4E98DC40D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4" t="8430"/>
          <a:stretch/>
        </p:blipFill>
        <p:spPr>
          <a:xfrm>
            <a:off x="5358437" y="1358257"/>
            <a:ext cx="1918017" cy="13752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6D420BA-5887-0240-B486-16E1952F1F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3902" y="1516777"/>
            <a:ext cx="1433576" cy="107518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BDFF468-92C9-4E4E-980D-7FF5764B8E4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5" t="12628" r="1305" b="14890"/>
          <a:stretch/>
        </p:blipFill>
        <p:spPr>
          <a:xfrm>
            <a:off x="8043989" y="4310684"/>
            <a:ext cx="1296612" cy="184196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270BEEC-D355-1646-9976-F88DE758DE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8615" y="4351832"/>
            <a:ext cx="2019808" cy="151485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726FDB98-9241-6C48-89CC-39F86CB4905E}"/>
              </a:ext>
            </a:extLst>
          </p:cNvPr>
          <p:cNvSpPr txBox="1"/>
          <p:nvPr/>
        </p:nvSpPr>
        <p:spPr>
          <a:xfrm>
            <a:off x="1024228" y="1279790"/>
            <a:ext cx="2550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FF0000"/>
                </a:solidFill>
              </a:rPr>
              <a:t>Neutron production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C93E041-F75E-864B-8D58-951AA01C6393}"/>
              </a:ext>
            </a:extLst>
          </p:cNvPr>
          <p:cNvSpPr txBox="1"/>
          <p:nvPr/>
        </p:nvSpPr>
        <p:spPr>
          <a:xfrm>
            <a:off x="4692926" y="5893906"/>
            <a:ext cx="2583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Be </a:t>
            </a:r>
            <a:r>
              <a:rPr lang="fr-FR" b="1" dirty="0" err="1"/>
              <a:t>target</a:t>
            </a:r>
            <a:r>
              <a:rPr lang="fr-FR" b="1" dirty="0"/>
              <a:t> + </a:t>
            </a:r>
            <a:r>
              <a:rPr lang="fr-FR" b="1" dirty="0" err="1"/>
              <a:t>moderator</a:t>
            </a:r>
            <a:endParaRPr lang="fr-FR" b="1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9118CAF-9149-4A4E-B20B-35DE052DB50E}"/>
              </a:ext>
            </a:extLst>
          </p:cNvPr>
          <p:cNvSpPr txBox="1"/>
          <p:nvPr/>
        </p:nvSpPr>
        <p:spPr>
          <a:xfrm>
            <a:off x="8262766" y="1145129"/>
            <a:ext cx="2303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baseline="30000" dirty="0"/>
              <a:t>3</a:t>
            </a:r>
            <a:r>
              <a:rPr lang="fr-FR" b="1" dirty="0"/>
              <a:t>He n TOF detector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2D30981-0D1D-7948-9CCB-4B421AF72599}"/>
              </a:ext>
            </a:extLst>
          </p:cNvPr>
          <p:cNvSpPr txBox="1"/>
          <p:nvPr/>
        </p:nvSpPr>
        <p:spPr>
          <a:xfrm>
            <a:off x="7763189" y="6187351"/>
            <a:ext cx="17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nBLM</a:t>
            </a:r>
            <a:r>
              <a:rPr lang="fr-FR" b="1" dirty="0"/>
              <a:t> detector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E673993-9BCC-884E-A61B-A7A69ECA7839}"/>
              </a:ext>
            </a:extLst>
          </p:cNvPr>
          <p:cNvSpPr txBox="1"/>
          <p:nvPr/>
        </p:nvSpPr>
        <p:spPr>
          <a:xfrm>
            <a:off x="5756657" y="975316"/>
            <a:ext cx="1070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MCP IPM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1CE5D0E-68FF-B342-AF11-5BB3840BE149}"/>
              </a:ext>
            </a:extLst>
          </p:cNvPr>
          <p:cNvSpPr txBox="1"/>
          <p:nvPr/>
        </p:nvSpPr>
        <p:spPr>
          <a:xfrm>
            <a:off x="1061097" y="4755317"/>
            <a:ext cx="2476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</a:rPr>
              <a:t>Diagnostic tests</a:t>
            </a:r>
          </a:p>
          <a:p>
            <a:pPr algn="ctr"/>
            <a:r>
              <a:rPr lang="fr-FR" sz="2000" dirty="0"/>
              <a:t>(prototypes for ESS)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7A72C6E-83C4-9246-B0A3-4B648A68A7B7}"/>
              </a:ext>
            </a:extLst>
          </p:cNvPr>
          <p:cNvGrpSpPr/>
          <p:nvPr/>
        </p:nvGrpSpPr>
        <p:grpSpPr>
          <a:xfrm>
            <a:off x="6658814" y="3062221"/>
            <a:ext cx="2848463" cy="1098175"/>
            <a:chOff x="6658814" y="3062221"/>
            <a:chExt cx="2848463" cy="1098175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4160706C-3BF1-E94B-B95F-47459B4D3152}"/>
                </a:ext>
              </a:extLst>
            </p:cNvPr>
            <p:cNvGrpSpPr/>
            <p:nvPr/>
          </p:nvGrpSpPr>
          <p:grpSpPr>
            <a:xfrm>
              <a:off x="6658814" y="3062221"/>
              <a:ext cx="2848463" cy="1098175"/>
              <a:chOff x="6658814" y="3062221"/>
              <a:chExt cx="2848463" cy="1098175"/>
            </a:xfrm>
          </p:grpSpPr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CE742F64-54E8-0540-9BB7-9BE5B16BB1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1986" y="3381345"/>
                <a:ext cx="2255004" cy="5474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A4D0E40-E358-C541-B3B0-AA0C6DF60E71}"/>
                  </a:ext>
                </a:extLst>
              </p:cNvPr>
              <p:cNvSpPr/>
              <p:nvPr/>
            </p:nvSpPr>
            <p:spPr>
              <a:xfrm rot="20686790">
                <a:off x="9173925" y="3062221"/>
                <a:ext cx="333352" cy="54240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478EF3B4-E65E-C248-9F71-013392E1BEE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60737"/>
              <a:stretch/>
            </p:blipFill>
            <p:spPr>
              <a:xfrm rot="1801845">
                <a:off x="6658814" y="3668906"/>
                <a:ext cx="603604" cy="491490"/>
              </a:xfrm>
              <a:prstGeom prst="rect">
                <a:avLst/>
              </a:prstGeom>
            </p:spPr>
          </p:pic>
        </p:grp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B8916F02-A0E1-4F48-9963-FED52F084FF6}"/>
                </a:ext>
              </a:extLst>
            </p:cNvPr>
            <p:cNvSpPr txBox="1"/>
            <p:nvPr/>
          </p:nvSpPr>
          <p:spPr>
            <a:xfrm rot="20681296">
              <a:off x="7975173" y="3307667"/>
              <a:ext cx="587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0070C0"/>
                  </a:solidFill>
                </a:rPr>
                <a:t>8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827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/>
      <p:bldP spid="27" grpId="0"/>
      <p:bldP spid="28" grpId="0"/>
      <p:bldP spid="29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F09363-2FF8-3B44-9DEC-0C9EB9554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Neutron production </a:t>
            </a:r>
            <a:r>
              <a:rPr lang="fr-FR" dirty="0" err="1"/>
              <a:t>runs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6E48B3B-B6CA-8846-B67F-61AF0A3A3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E3453E-E76A-5246-8E71-4DC4AE917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5C4D47-6F5D-3B47-8ED7-FB5EDCAC7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12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13144C-A62E-3146-A858-CF5067FC8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298" y="1127608"/>
            <a:ext cx="5157216" cy="153403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AE1EA46-3E5E-3A40-A3A1-5387B87EAD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7274" y="2953456"/>
            <a:ext cx="4779264" cy="2837688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4C7BB510-93B7-7D47-80C1-B6D198976018}"/>
              </a:ext>
            </a:extLst>
          </p:cNvPr>
          <p:cNvGrpSpPr/>
          <p:nvPr/>
        </p:nvGrpSpPr>
        <p:grpSpPr>
          <a:xfrm>
            <a:off x="6404156" y="887467"/>
            <a:ext cx="4282713" cy="5422901"/>
            <a:chOff x="6404156" y="712656"/>
            <a:chExt cx="4282713" cy="5422901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36D9EC1E-C5C7-DB45-AED2-4972CF901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38557" y="1188789"/>
              <a:ext cx="3533140" cy="244602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B9E80363-FF4F-FF44-A5F7-40F56D572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32105" y="3992813"/>
              <a:ext cx="3339592" cy="2142744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A12C139E-C280-C749-A2AC-53314C5FAD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8088"/>
            <a:stretch/>
          </p:blipFill>
          <p:spPr>
            <a:xfrm>
              <a:off x="6927533" y="712656"/>
              <a:ext cx="3235960" cy="823636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6A257A23-A8E8-7444-823F-F33EBFA9B5E5}"/>
                </a:ext>
              </a:extLst>
            </p:cNvPr>
            <p:cNvSpPr txBox="1"/>
            <p:nvPr/>
          </p:nvSpPr>
          <p:spPr>
            <a:xfrm>
              <a:off x="6404156" y="3622277"/>
              <a:ext cx="4282713" cy="615553"/>
            </a:xfrm>
            <a:prstGeom prst="rect">
              <a:avLst/>
            </a:prstGeom>
            <a:solidFill>
              <a:srgbClr val="F0F5FB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/>
                <a:t>Neutron </a:t>
              </a:r>
              <a:r>
                <a:rPr lang="fr-FR" sz="1600" dirty="0" err="1"/>
                <a:t>angular</a:t>
              </a:r>
              <a:r>
                <a:rPr lang="fr-FR" sz="1600" dirty="0"/>
                <a:t> </a:t>
              </a:r>
              <a:r>
                <a:rPr lang="fr-FR" sz="1600" dirty="0" err="1"/>
                <a:t>anisotropy</a:t>
              </a:r>
              <a:endParaRPr lang="fr-FR" sz="1600" dirty="0"/>
            </a:p>
            <a:p>
              <a:pPr algn="ctr"/>
              <a:r>
                <a:rPr lang="fr-FR" sz="1600" dirty="0"/>
                <a:t> </a:t>
              </a:r>
              <a:r>
                <a:rPr lang="fr-FR" sz="1600" dirty="0" err="1"/>
                <a:t>measured</a:t>
              </a:r>
              <a:r>
                <a:rPr lang="fr-FR" sz="1600" dirty="0"/>
                <a:t> by </a:t>
              </a:r>
              <a:r>
                <a:rPr lang="fr-FR" sz="1600" dirty="0" err="1"/>
                <a:t>nBLM</a:t>
              </a:r>
              <a:r>
                <a:rPr lang="fr-FR" sz="1600" dirty="0"/>
                <a:t> </a:t>
              </a:r>
              <a:r>
                <a:rPr lang="fr-FR" sz="1600" dirty="0" err="1"/>
                <a:t>without</a:t>
              </a:r>
              <a:r>
                <a:rPr lang="fr-FR" sz="1600" dirty="0"/>
                <a:t> </a:t>
              </a:r>
              <a:r>
                <a:rPr lang="fr-FR" sz="1600" dirty="0" err="1"/>
                <a:t>moderator</a:t>
              </a:r>
              <a:r>
                <a:rPr lang="fr-FR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335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B33894-6E16-1648-8F87-B47395986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nBLM</a:t>
            </a:r>
            <a:r>
              <a:rPr lang="fr-FR" dirty="0"/>
              <a:t> diagnostic tests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025C981-FDDA-2F4E-901B-C85CA17B4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57D87A-79DD-254D-BB9A-DCAAE41C6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0F92D52-F3C5-F041-BF8F-E16E782A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13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142412-7802-7943-855F-66726E9E4C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09" y="3814221"/>
            <a:ext cx="2143760" cy="2453640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870E7EAF-09AB-894E-A9C7-10CEE1A4DA99}"/>
              </a:ext>
            </a:extLst>
          </p:cNvPr>
          <p:cNvGrpSpPr/>
          <p:nvPr/>
        </p:nvGrpSpPr>
        <p:grpSpPr>
          <a:xfrm>
            <a:off x="7119791" y="1057929"/>
            <a:ext cx="3395809" cy="2427122"/>
            <a:chOff x="5421846" y="4160121"/>
            <a:chExt cx="3395809" cy="2427122"/>
          </a:xfrm>
        </p:grpSpPr>
        <p:pic>
          <p:nvPicPr>
            <p:cNvPr id="9" name="Picture 31">
              <a:extLst>
                <a:ext uri="{FF2B5EF4-FFF2-40B4-BE49-F238E27FC236}">
                  <a16:creationId xmlns:a16="http://schemas.microsoft.com/office/drawing/2014/main" id="{FF345A73-99D8-5948-B00A-3EA26DDAC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1846" y="4491001"/>
              <a:ext cx="3277594" cy="209624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D8E74E-B5D0-554C-80EB-6ECD81EF073D}"/>
                </a:ext>
              </a:extLst>
            </p:cNvPr>
            <p:cNvSpPr/>
            <p:nvPr/>
          </p:nvSpPr>
          <p:spPr>
            <a:xfrm>
              <a:off x="5421847" y="4160121"/>
              <a:ext cx="33958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1400" b="1" dirty="0">
                  <a:solidFill>
                    <a:srgbClr val="FF0000"/>
                  </a:solidFill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nBLM station: fast (top) and  slow nBLM</a:t>
              </a:r>
              <a:endParaRPr lang="en-US" sz="1400" b="1" dirty="0">
                <a:solidFill>
                  <a:srgbClr val="FF000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id="{24075575-35BD-034C-8094-1618D7D457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338" y="3955939"/>
            <a:ext cx="987552" cy="2180844"/>
          </a:xfrm>
          <a:prstGeom prst="rect">
            <a:avLst/>
          </a:prstGeom>
        </p:spPr>
      </p:pic>
      <p:grpSp>
        <p:nvGrpSpPr>
          <p:cNvPr id="16" name="Group 5">
            <a:extLst>
              <a:ext uri="{FF2B5EF4-FFF2-40B4-BE49-F238E27FC236}">
                <a16:creationId xmlns:a16="http://schemas.microsoft.com/office/drawing/2014/main" id="{BFDE22FD-53EB-2D49-8B70-028ABE9D6A93}"/>
              </a:ext>
            </a:extLst>
          </p:cNvPr>
          <p:cNvGrpSpPr/>
          <p:nvPr/>
        </p:nvGrpSpPr>
        <p:grpSpPr>
          <a:xfrm>
            <a:off x="214596" y="1385492"/>
            <a:ext cx="6560094" cy="2331695"/>
            <a:chOff x="492659" y="672066"/>
            <a:chExt cx="7912296" cy="2812318"/>
          </a:xfrm>
        </p:grpSpPr>
        <p:sp>
          <p:nvSpPr>
            <p:cNvPr id="17" name="ZoneTexte 5">
              <a:extLst>
                <a:ext uri="{FF2B5EF4-FFF2-40B4-BE49-F238E27FC236}">
                  <a16:creationId xmlns:a16="http://schemas.microsoft.com/office/drawing/2014/main" id="{B60C0F56-23CF-6145-8673-6E0A3C1AF507}"/>
                </a:ext>
              </a:extLst>
            </p:cNvPr>
            <p:cNvSpPr txBox="1"/>
            <p:nvPr/>
          </p:nvSpPr>
          <p:spPr>
            <a:xfrm>
              <a:off x="1689205" y="672066"/>
              <a:ext cx="1580707" cy="371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400" b="1" u="sng" dirty="0">
                  <a:solidFill>
                    <a:srgbClr val="002060"/>
                  </a:solidFill>
                </a:rPr>
                <a:t>SLOW </a:t>
              </a:r>
              <a:r>
                <a:rPr lang="fr-FR" sz="1400" b="1" u="sng" dirty="0" err="1">
                  <a:solidFill>
                    <a:srgbClr val="002060"/>
                  </a:solidFill>
                </a:rPr>
                <a:t>nBLM</a:t>
              </a:r>
              <a:endParaRPr lang="fr-FR" sz="1400" b="1" u="sng" dirty="0">
                <a:solidFill>
                  <a:srgbClr val="002060"/>
                </a:solidFill>
              </a:endParaRPr>
            </a:p>
          </p:txBody>
        </p:sp>
        <p:sp>
          <p:nvSpPr>
            <p:cNvPr id="18" name="ZoneTexte 7">
              <a:extLst>
                <a:ext uri="{FF2B5EF4-FFF2-40B4-BE49-F238E27FC236}">
                  <a16:creationId xmlns:a16="http://schemas.microsoft.com/office/drawing/2014/main" id="{6ACB531C-5A37-9B46-967C-9729D2125F34}"/>
                </a:ext>
              </a:extLst>
            </p:cNvPr>
            <p:cNvSpPr txBox="1"/>
            <p:nvPr/>
          </p:nvSpPr>
          <p:spPr>
            <a:xfrm>
              <a:off x="5775405" y="750721"/>
              <a:ext cx="1485347" cy="371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fr-FR" sz="1400" b="1" u="sng" dirty="0">
                  <a:solidFill>
                    <a:srgbClr val="002060"/>
                  </a:solidFill>
                </a:rPr>
                <a:t>FAST </a:t>
              </a:r>
              <a:r>
                <a:rPr lang="fr-FR" sz="1400" b="1" u="sng" dirty="0" err="1">
                  <a:solidFill>
                    <a:srgbClr val="002060"/>
                  </a:solidFill>
                </a:rPr>
                <a:t>nBLM</a:t>
              </a:r>
              <a:endParaRPr lang="fr-FR" sz="1400" b="1" u="sng" dirty="0">
                <a:solidFill>
                  <a:srgbClr val="002060"/>
                </a:solidFill>
              </a:endParaRPr>
            </a:p>
          </p:txBody>
        </p:sp>
        <p:sp>
          <p:nvSpPr>
            <p:cNvPr id="19" name="ZoneTexte 8">
              <a:extLst>
                <a:ext uri="{FF2B5EF4-FFF2-40B4-BE49-F238E27FC236}">
                  <a16:creationId xmlns:a16="http://schemas.microsoft.com/office/drawing/2014/main" id="{C34798E4-8548-F44C-BDE2-AB2D168BEC10}"/>
                </a:ext>
              </a:extLst>
            </p:cNvPr>
            <p:cNvSpPr txBox="1"/>
            <p:nvPr/>
          </p:nvSpPr>
          <p:spPr>
            <a:xfrm>
              <a:off x="4561977" y="1088407"/>
              <a:ext cx="3842978" cy="2134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/>
                <a:t>Recoil protons (</a:t>
              </a:r>
              <a:r>
                <a:rPr lang="en-US" sz="1400" dirty="0" err="1"/>
                <a:t>n,p</a:t>
              </a:r>
              <a:r>
                <a:rPr lang="en-US" sz="1400" dirty="0"/>
                <a:t>) on mylar</a:t>
              </a:r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/>
                <a:t>Fast neutrons directly measured</a:t>
              </a:r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 err="1"/>
                <a:t>En</a:t>
              </a:r>
              <a:r>
                <a:rPr lang="en-US" sz="1400" dirty="0"/>
                <a:t> &gt; 1 MeV</a:t>
              </a:r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/>
                <a:t>10 to 100 less efficient</a:t>
              </a:r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/>
                <a:t>Time response: ~10 </a:t>
              </a:r>
              <a:r>
                <a:rPr lang="en-US" sz="1400" dirty="0" err="1">
                  <a:latin typeface="Symbol" pitchFamily="2" charset="2"/>
                </a:rPr>
                <a:t>m</a:t>
              </a:r>
              <a:r>
                <a:rPr lang="en-US" sz="1400" dirty="0" err="1"/>
                <a:t>s</a:t>
              </a:r>
              <a:endParaRPr lang="en-US" sz="1400" dirty="0"/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FF0000"/>
                  </a:solidFill>
                </a:rPr>
                <a:t>Mainly MPS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0D934EF-AC41-E940-870B-D3747A03B48C}"/>
                </a:ext>
              </a:extLst>
            </p:cNvPr>
            <p:cNvSpPr/>
            <p:nvPr/>
          </p:nvSpPr>
          <p:spPr>
            <a:xfrm>
              <a:off x="2298700" y="2212732"/>
              <a:ext cx="914400" cy="219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1" name="ZoneTexte 26">
              <a:extLst>
                <a:ext uri="{FF2B5EF4-FFF2-40B4-BE49-F238E27FC236}">
                  <a16:creationId xmlns:a16="http://schemas.microsoft.com/office/drawing/2014/main" id="{FB3042F3-6155-A944-A16A-E6892CE4ED0A}"/>
                </a:ext>
              </a:extLst>
            </p:cNvPr>
            <p:cNvSpPr txBox="1"/>
            <p:nvPr/>
          </p:nvSpPr>
          <p:spPr>
            <a:xfrm>
              <a:off x="492659" y="1090033"/>
              <a:ext cx="4265327" cy="2394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/>
                <a:t>(n, α) </a:t>
              </a:r>
              <a:r>
                <a:rPr lang="en-US" sz="1400" baseline="30000" dirty="0"/>
                <a:t>10</a:t>
              </a:r>
              <a:r>
                <a:rPr lang="en-US" sz="1400" dirty="0"/>
                <a:t>B reaction  on B</a:t>
              </a:r>
              <a:r>
                <a:rPr lang="en-US" sz="1400" baseline="-25000" dirty="0"/>
                <a:t>4</a:t>
              </a:r>
              <a:r>
                <a:rPr lang="en-US" sz="1400" dirty="0"/>
                <a:t>C</a:t>
              </a:r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/>
                <a:t>Detection of fast neutrons after moderation in polyethylene (~4cm)</a:t>
              </a:r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/>
                <a:t>10-6 &lt; </a:t>
              </a:r>
              <a:r>
                <a:rPr lang="en-US" sz="1400" dirty="0" err="1"/>
                <a:t>En</a:t>
              </a:r>
              <a:r>
                <a:rPr lang="en-US" sz="1400" dirty="0"/>
                <a:t> &lt; 100 MeV</a:t>
              </a:r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/>
                <a:t>Efficiency: few n.cm2.s-1</a:t>
              </a:r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/>
                <a:t>Time response: &gt;200 </a:t>
              </a:r>
              <a:r>
                <a:rPr lang="en-US" sz="1400" dirty="0" err="1">
                  <a:latin typeface="Symbol" pitchFamily="2" charset="2"/>
                </a:rPr>
                <a:t>m</a:t>
              </a:r>
              <a:r>
                <a:rPr lang="en-US" sz="1400" dirty="0" err="1"/>
                <a:t>s</a:t>
              </a:r>
              <a:endParaRPr lang="en-US" sz="1400" dirty="0"/>
            </a:p>
            <a:p>
              <a:pPr marL="285750" indent="-285750">
                <a:lnSpc>
                  <a:spcPct val="100000"/>
                </a:lnSpc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sz="1400" dirty="0">
                  <a:solidFill>
                    <a:srgbClr val="FF0000"/>
                  </a:solidFill>
                </a:rPr>
                <a:t>Monitoring of small bean losses</a:t>
              </a:r>
            </a:p>
          </p:txBody>
        </p: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01A35553-5DBE-2C4A-9766-15D1CDF4DDD1}"/>
              </a:ext>
            </a:extLst>
          </p:cNvPr>
          <p:cNvGrpSpPr/>
          <p:nvPr/>
        </p:nvGrpSpPr>
        <p:grpSpPr>
          <a:xfrm>
            <a:off x="7173924" y="1170531"/>
            <a:ext cx="3159236" cy="2276845"/>
            <a:chOff x="6034650" y="4498375"/>
            <a:chExt cx="3159236" cy="2276845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35BF8BD0-2916-BC45-AEB8-69DBF50CBF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1" t="6150" r="4760" b="2712"/>
            <a:stretch/>
          </p:blipFill>
          <p:spPr>
            <a:xfrm>
              <a:off x="6034650" y="4711598"/>
              <a:ext cx="3159236" cy="2063622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427D1A1-930D-704D-A02E-5A86419221B2}"/>
                </a:ext>
              </a:extLst>
            </p:cNvPr>
            <p:cNvSpPr/>
            <p:nvPr/>
          </p:nvSpPr>
          <p:spPr>
            <a:xfrm>
              <a:off x="6294759" y="4498375"/>
              <a:ext cx="280719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Time response of the </a:t>
              </a:r>
              <a:r>
                <a:rPr lang="en-GB" sz="1200" dirty="0">
                  <a:solidFill>
                    <a:srgbClr val="C00000"/>
                  </a:solidFill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slow nBLM</a:t>
              </a:r>
              <a:r>
                <a:rPr lang="en-GB" sz="1200" dirty="0"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detector</a:t>
              </a:r>
              <a:endParaRPr lang="en-US" sz="1200" dirty="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102AFB97-C261-064A-AF20-12190F7A9CDA}"/>
              </a:ext>
            </a:extLst>
          </p:cNvPr>
          <p:cNvSpPr txBox="1"/>
          <p:nvPr/>
        </p:nvSpPr>
        <p:spPr>
          <a:xfrm>
            <a:off x="2202322" y="885056"/>
            <a:ext cx="3230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neutron </a:t>
            </a:r>
            <a:r>
              <a:rPr lang="fr-FR" b="1" dirty="0" err="1"/>
              <a:t>Beam</a:t>
            </a:r>
            <a:r>
              <a:rPr lang="fr-FR" b="1" dirty="0"/>
              <a:t> </a:t>
            </a:r>
            <a:r>
              <a:rPr lang="fr-FR" b="1" dirty="0" err="1"/>
              <a:t>Loss</a:t>
            </a:r>
            <a:r>
              <a:rPr lang="fr-FR" b="1" dirty="0"/>
              <a:t> Monitors</a:t>
            </a:r>
          </a:p>
        </p:txBody>
      </p:sp>
      <p:grpSp>
        <p:nvGrpSpPr>
          <p:cNvPr id="26" name="Group 3">
            <a:extLst>
              <a:ext uri="{FF2B5EF4-FFF2-40B4-BE49-F238E27FC236}">
                <a16:creationId xmlns:a16="http://schemas.microsoft.com/office/drawing/2014/main" id="{F84603E5-4C8A-444C-98C3-61A1631AD134}"/>
              </a:ext>
            </a:extLst>
          </p:cNvPr>
          <p:cNvGrpSpPr/>
          <p:nvPr/>
        </p:nvGrpSpPr>
        <p:grpSpPr>
          <a:xfrm>
            <a:off x="6971700" y="3716204"/>
            <a:ext cx="3613401" cy="2510644"/>
            <a:chOff x="487456" y="4334148"/>
            <a:chExt cx="3938900" cy="2408034"/>
          </a:xfrm>
        </p:grpSpPr>
        <p:pic>
          <p:nvPicPr>
            <p:cNvPr id="27" name="Image 10">
              <a:extLst>
                <a:ext uri="{FF2B5EF4-FFF2-40B4-BE49-F238E27FC236}">
                  <a16:creationId xmlns:a16="http://schemas.microsoft.com/office/drawing/2014/main" id="{0207D363-CA3A-5A4F-AA8D-852C3A61F7A5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456" y="4648278"/>
              <a:ext cx="3826535" cy="2093904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DB8DC89-2041-F04C-9ABB-A982CCFB9E0B}"/>
                </a:ext>
              </a:extLst>
            </p:cNvPr>
            <p:cNvSpPr/>
            <p:nvPr/>
          </p:nvSpPr>
          <p:spPr>
            <a:xfrm>
              <a:off x="671778" y="4334148"/>
              <a:ext cx="3754578" cy="44279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dirty="0"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Time response of the </a:t>
              </a:r>
              <a:r>
                <a:rPr lang="en-GB" sz="1200" dirty="0">
                  <a:solidFill>
                    <a:srgbClr val="C00000"/>
                  </a:solidFill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fast </a:t>
              </a:r>
              <a:r>
                <a:rPr lang="en-GB" sz="1200" dirty="0" err="1">
                  <a:solidFill>
                    <a:srgbClr val="C00000"/>
                  </a:solidFill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nBLM</a:t>
              </a:r>
              <a:r>
                <a:rPr lang="en-GB" sz="1200" dirty="0">
                  <a:solidFill>
                    <a:srgbClr val="C00000"/>
                  </a:solidFill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200" dirty="0"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detector</a:t>
              </a:r>
            </a:p>
            <a:p>
              <a:pPr algn="ctr">
                <a:spcAft>
                  <a:spcPts val="0"/>
                </a:spcAft>
              </a:pPr>
              <a:r>
                <a:rPr lang="en-GB" sz="1200" dirty="0">
                  <a:latin typeface="Times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and beam current on target</a:t>
              </a:r>
              <a:endParaRPr lang="en-US" sz="1200" dirty="0"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430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B33894-6E16-1648-8F87-B47395986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IPM diagnostic tests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025C981-FDDA-2F4E-901B-C85CA17B4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57D87A-79DD-254D-BB9A-DCAAE41C6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0F92D52-F3C5-F041-BF8F-E16E782A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14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C825D31-18A4-E24F-BD4E-81505B6D47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" r="12877"/>
          <a:stretch/>
        </p:blipFill>
        <p:spPr>
          <a:xfrm rot="5400000">
            <a:off x="8256318" y="1522753"/>
            <a:ext cx="2409096" cy="159554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A80E9496-8BDE-694C-815F-3A5308D823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972" y="4294437"/>
            <a:ext cx="3100578" cy="2025777"/>
          </a:xfrm>
          <a:prstGeom prst="rect">
            <a:avLst/>
          </a:prstGeom>
        </p:spPr>
      </p:pic>
      <p:grpSp>
        <p:nvGrpSpPr>
          <p:cNvPr id="81" name="Groupe 80">
            <a:extLst>
              <a:ext uri="{FF2B5EF4-FFF2-40B4-BE49-F238E27FC236}">
                <a16:creationId xmlns:a16="http://schemas.microsoft.com/office/drawing/2014/main" id="{D6B79996-7642-5F4F-A02E-6D07EFD963FF}"/>
              </a:ext>
            </a:extLst>
          </p:cNvPr>
          <p:cNvGrpSpPr/>
          <p:nvPr/>
        </p:nvGrpSpPr>
        <p:grpSpPr>
          <a:xfrm>
            <a:off x="8465977" y="3792708"/>
            <a:ext cx="1782566" cy="2395798"/>
            <a:chOff x="3613114" y="4178000"/>
            <a:chExt cx="1782566" cy="2395798"/>
          </a:xfrm>
        </p:grpSpPr>
        <p:pic>
          <p:nvPicPr>
            <p:cNvPr id="82" name="Image 81">
              <a:extLst>
                <a:ext uri="{FF2B5EF4-FFF2-40B4-BE49-F238E27FC236}">
                  <a16:creationId xmlns:a16="http://schemas.microsoft.com/office/drawing/2014/main" id="{EBB90099-8505-BD4A-938A-A325321F1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3114" y="4454999"/>
              <a:ext cx="1782566" cy="2118799"/>
            </a:xfrm>
            <a:prstGeom prst="rect">
              <a:avLst/>
            </a:prstGeom>
          </p:spPr>
        </p:pic>
        <p:sp>
          <p:nvSpPr>
            <p:cNvPr id="83" name="ZoneTexte 82">
              <a:extLst>
                <a:ext uri="{FF2B5EF4-FFF2-40B4-BE49-F238E27FC236}">
                  <a16:creationId xmlns:a16="http://schemas.microsoft.com/office/drawing/2014/main" id="{040E1C6E-2211-654E-B51F-5EA679F4027A}"/>
                </a:ext>
              </a:extLst>
            </p:cNvPr>
            <p:cNvSpPr txBox="1"/>
            <p:nvPr/>
          </p:nvSpPr>
          <p:spPr>
            <a:xfrm>
              <a:off x="3810954" y="4178000"/>
              <a:ext cx="13868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fr-FR" sz="1200" dirty="0"/>
                <a:t>MCP Hamamatsu</a:t>
              </a:r>
            </a:p>
          </p:txBody>
        </p: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6DEEDBCE-A399-E94C-9413-B4FCE47355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9815" y="1650179"/>
            <a:ext cx="2816352" cy="26918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EDB1B74-CFAD-1E4B-9DB7-D695C3AE5AB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98"/>
          <a:stretch/>
        </p:blipFill>
        <p:spPr>
          <a:xfrm>
            <a:off x="4697204" y="4164171"/>
            <a:ext cx="3180032" cy="2286307"/>
          </a:xfrm>
          <a:prstGeom prst="rect">
            <a:avLst/>
          </a:prstGeom>
        </p:spPr>
      </p:pic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74B42AA5-CAD9-5743-9E3C-E0B0C3070DE8}"/>
              </a:ext>
            </a:extLst>
          </p:cNvPr>
          <p:cNvSpPr txBox="1">
            <a:spLocks/>
          </p:cNvSpPr>
          <p:nvPr/>
        </p:nvSpPr>
        <p:spPr>
          <a:xfrm>
            <a:off x="0" y="886036"/>
            <a:ext cx="8653882" cy="689651"/>
          </a:xfrm>
          <a:prstGeom prst="rect">
            <a:avLst/>
          </a:prstGeom>
        </p:spPr>
        <p:txBody>
          <a:bodyPr vert="horz" lIns="0" tIns="45720" rIns="91440" bIns="45720" rtlCol="0">
            <a:normAutofit fontScale="92500"/>
          </a:bodyPr>
          <a:lstStyle/>
          <a:p>
            <a:pPr algn="ctr">
              <a:spcBef>
                <a:spcPts val="1200"/>
              </a:spcBef>
            </a:pPr>
            <a:r>
              <a:rPr lang="en-GB" b="1" dirty="0"/>
              <a:t>Goal: to measure the beam transversal profile at high energy and very low residual gas pressure with a non intrusive technique based on residual gas ionization</a:t>
            </a:r>
            <a:endParaRPr lang="en-US" sz="2000" b="1" dirty="0"/>
          </a:p>
          <a:p>
            <a:pPr marL="1349375" lvl="2"/>
            <a:endParaRPr lang="en-US" dirty="0">
              <a:solidFill>
                <a:srgbClr val="002060"/>
              </a:solidFill>
            </a:endParaRPr>
          </a:p>
          <a:p>
            <a:pPr marL="1349375" lvl="2"/>
            <a:endParaRPr lang="en-US" sz="1600" dirty="0">
              <a:sym typeface="Wingdings" panose="05000000000000000000" pitchFamily="2" charset="2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885E65C-9188-F84B-AB93-4FABE705D8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7693" y="1648773"/>
            <a:ext cx="2314956" cy="2645664"/>
          </a:xfrm>
          <a:prstGeom prst="rect">
            <a:avLst/>
          </a:prstGeom>
        </p:spPr>
      </p:pic>
      <p:grpSp>
        <p:nvGrpSpPr>
          <p:cNvPr id="25" name="Groupe 24">
            <a:extLst>
              <a:ext uri="{FF2B5EF4-FFF2-40B4-BE49-F238E27FC236}">
                <a16:creationId xmlns:a16="http://schemas.microsoft.com/office/drawing/2014/main" id="{332CF863-5042-4744-A285-C779C2A4E997}"/>
              </a:ext>
            </a:extLst>
          </p:cNvPr>
          <p:cNvGrpSpPr/>
          <p:nvPr/>
        </p:nvGrpSpPr>
        <p:grpSpPr>
          <a:xfrm>
            <a:off x="4787792" y="4416563"/>
            <a:ext cx="3519098" cy="2086943"/>
            <a:chOff x="4527671" y="3681675"/>
            <a:chExt cx="3519098" cy="2086943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E14CD9E3-608A-DB48-87AF-DD71A86192BE}"/>
                </a:ext>
              </a:extLst>
            </p:cNvPr>
            <p:cNvGrpSpPr/>
            <p:nvPr/>
          </p:nvGrpSpPr>
          <p:grpSpPr>
            <a:xfrm>
              <a:off x="4527671" y="3681675"/>
              <a:ext cx="3519098" cy="1855700"/>
              <a:chOff x="5488807" y="2929543"/>
              <a:chExt cx="3519098" cy="1855700"/>
            </a:xfrm>
            <a:solidFill>
              <a:schemeClr val="bg1"/>
            </a:solidFill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BCEA4FFF-4ECD-D648-AF55-00884F3792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31" t="6866" r="6325" b="11449"/>
              <a:stretch/>
            </p:blipFill>
            <p:spPr>
              <a:xfrm>
                <a:off x="5623212" y="2929543"/>
                <a:ext cx="3384693" cy="1855700"/>
              </a:xfrm>
              <a:prstGeom prst="rect">
                <a:avLst/>
              </a:prstGeom>
              <a:grpFill/>
            </p:spPr>
          </p:pic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E0461C13-8B53-9C40-AAB1-12CF954CC05F}"/>
                  </a:ext>
                </a:extLst>
              </p:cNvPr>
              <p:cNvSpPr txBox="1"/>
              <p:nvPr/>
            </p:nvSpPr>
            <p:spPr>
              <a:xfrm rot="16200000">
                <a:off x="4996204" y="3673400"/>
                <a:ext cx="1231427" cy="24622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fr-FR" sz="1000" b="1" dirty="0" err="1"/>
                  <a:t>dX</a:t>
                </a:r>
                <a:r>
                  <a:rPr lang="fr-FR" sz="1000" b="1" dirty="0"/>
                  <a:t> (IPM/BPM) mm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67F3FBD-D009-2449-8096-AD0CF7C9FA3D}"/>
                </a:ext>
              </a:extLst>
            </p:cNvPr>
            <p:cNvSpPr/>
            <p:nvPr/>
          </p:nvSpPr>
          <p:spPr>
            <a:xfrm>
              <a:off x="4846977" y="5535236"/>
              <a:ext cx="3065387" cy="2333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896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B33894-6E16-1648-8F87-B47395986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Ongoing</a:t>
            </a:r>
            <a:r>
              <a:rPr lang="fr-FR" dirty="0"/>
              <a:t> RF upgrades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025C981-FDDA-2F4E-901B-C85CA17B4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57D87A-79DD-254D-BB9A-DCAAE41C6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0F92D52-F3C5-F041-BF8F-E16E782A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15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027DC5B-6E38-8C42-9FFA-DE3985C498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51" t="13578" r="15933" b="5512"/>
          <a:stretch/>
        </p:blipFill>
        <p:spPr>
          <a:xfrm>
            <a:off x="1610033" y="1463992"/>
            <a:ext cx="6081979" cy="4624007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8C5C9374-1B12-E346-B0A9-91FB1CDCE493}"/>
              </a:ext>
            </a:extLst>
          </p:cNvPr>
          <p:cNvGrpSpPr/>
          <p:nvPr/>
        </p:nvGrpSpPr>
        <p:grpSpPr>
          <a:xfrm>
            <a:off x="521934" y="5166267"/>
            <a:ext cx="5466585" cy="1022350"/>
            <a:chOff x="521934" y="5166267"/>
            <a:chExt cx="5466585" cy="1022350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47E01602-6545-0644-ADA8-6096706BB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-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428199" y="5166267"/>
              <a:ext cx="2560320" cy="1022350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E7A3703-C3CA-3443-BAC9-5A79CDF55E47}"/>
                </a:ext>
              </a:extLst>
            </p:cNvPr>
            <p:cNvSpPr txBox="1"/>
            <p:nvPr/>
          </p:nvSpPr>
          <p:spPr>
            <a:xfrm>
              <a:off x="521934" y="5292552"/>
              <a:ext cx="28548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/>
                <a:t>SAT new K2 CW klystron</a:t>
              </a:r>
            </a:p>
            <a:p>
              <a:pPr algn="ctr"/>
              <a:r>
                <a:rPr lang="fr-FR" b="1" dirty="0"/>
                <a:t>(end of </a:t>
              </a:r>
              <a:r>
                <a:rPr lang="fr-FR" b="1" dirty="0" err="1"/>
                <a:t>june</a:t>
              </a:r>
              <a:r>
                <a:rPr lang="fr-FR" b="1" dirty="0"/>
                <a:t> 2018)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3D9A468E-CFBD-4C49-BFF4-997311ACC7F4}"/>
              </a:ext>
            </a:extLst>
          </p:cNvPr>
          <p:cNvGrpSpPr/>
          <p:nvPr/>
        </p:nvGrpSpPr>
        <p:grpSpPr>
          <a:xfrm>
            <a:off x="242627" y="1254486"/>
            <a:ext cx="3203121" cy="1774803"/>
            <a:chOff x="242627" y="1254486"/>
            <a:chExt cx="3203121" cy="177480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082DDD2-2234-6D4C-8E59-850E651E4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77572" y="1254486"/>
              <a:ext cx="2779776" cy="1109980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0F7D9F68-C69A-C948-814E-3CEC5E6A3062}"/>
                </a:ext>
              </a:extLst>
            </p:cNvPr>
            <p:cNvSpPr txBox="1"/>
            <p:nvPr/>
          </p:nvSpPr>
          <p:spPr>
            <a:xfrm>
              <a:off x="242627" y="2382958"/>
              <a:ext cx="32031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>
                  <a:solidFill>
                    <a:srgbClr val="FF0000"/>
                  </a:solidFill>
                </a:rPr>
                <a:t>Connect</a:t>
              </a:r>
              <a:r>
                <a:rPr lang="fr-FR" b="1" dirty="0">
                  <a:solidFill>
                    <a:srgbClr val="FF0000"/>
                  </a:solidFill>
                </a:rPr>
                <a:t> K3 </a:t>
              </a:r>
              <a:r>
                <a:rPr lang="fr-FR" b="1" dirty="0" err="1">
                  <a:solidFill>
                    <a:srgbClr val="FF0000"/>
                  </a:solidFill>
                </a:rPr>
                <a:t>pulsed</a:t>
              </a:r>
              <a:r>
                <a:rPr lang="fr-FR" b="1" dirty="0">
                  <a:solidFill>
                    <a:srgbClr val="FF0000"/>
                  </a:solidFill>
                </a:rPr>
                <a:t> klystron </a:t>
              </a:r>
            </a:p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(-&gt; </a:t>
              </a:r>
              <a:r>
                <a:rPr lang="fr-FR" b="1" dirty="0" err="1">
                  <a:solidFill>
                    <a:srgbClr val="FF0000"/>
                  </a:solidFill>
                </a:rPr>
                <a:t>september</a:t>
              </a:r>
              <a:r>
                <a:rPr lang="fr-FR" b="1" dirty="0">
                  <a:solidFill>
                    <a:srgbClr val="FF0000"/>
                  </a:solidFill>
                </a:rPr>
                <a:t> 2018)</a:t>
              </a: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96C0A0D9-BE50-BC4F-83F7-41B714EBABAF}"/>
              </a:ext>
            </a:extLst>
          </p:cNvPr>
          <p:cNvGrpSpPr/>
          <p:nvPr/>
        </p:nvGrpSpPr>
        <p:grpSpPr>
          <a:xfrm>
            <a:off x="7692012" y="1059256"/>
            <a:ext cx="3325923" cy="5028743"/>
            <a:chOff x="7692012" y="1059256"/>
            <a:chExt cx="3325923" cy="5028743"/>
          </a:xfrm>
        </p:grpSpPr>
        <p:pic>
          <p:nvPicPr>
            <p:cNvPr id="87" name="Image 86">
              <a:extLst>
                <a:ext uri="{FF2B5EF4-FFF2-40B4-BE49-F238E27FC236}">
                  <a16:creationId xmlns:a16="http://schemas.microsoft.com/office/drawing/2014/main" id="{1E696F7F-38FA-1941-AB3D-D9C7DEDF6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92012" y="1774394"/>
              <a:ext cx="3272028" cy="1788033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23049F4-9018-0C49-A8A3-F15E655CFD5B}"/>
                </a:ext>
              </a:extLst>
            </p:cNvPr>
            <p:cNvSpPr txBox="1"/>
            <p:nvPr/>
          </p:nvSpPr>
          <p:spPr>
            <a:xfrm>
              <a:off x="8055264" y="1059256"/>
              <a:ext cx="296267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/>
                <a:t>New </a:t>
              </a:r>
              <a:r>
                <a:rPr lang="fr-FR" b="1" dirty="0" err="1"/>
                <a:t>analog</a:t>
              </a:r>
              <a:r>
                <a:rPr lang="fr-FR" b="1" dirty="0"/>
                <a:t> LLRF (</a:t>
              </a:r>
              <a:r>
                <a:rPr lang="fr-FR" b="1" dirty="0" err="1"/>
                <a:t>pulsed</a:t>
              </a:r>
              <a:r>
                <a:rPr lang="fr-FR" b="1" dirty="0"/>
                <a:t>)</a:t>
              </a:r>
            </a:p>
            <a:p>
              <a:pPr algn="ctr"/>
              <a:r>
                <a:rPr lang="fr-FR" b="1" dirty="0"/>
                <a:t>(-&gt;</a:t>
              </a:r>
              <a:r>
                <a:rPr lang="fr-FR" b="1" dirty="0" err="1"/>
                <a:t>september</a:t>
              </a:r>
              <a:r>
                <a:rPr lang="fr-FR" b="1" dirty="0"/>
                <a:t> 2018)</a:t>
              </a:r>
            </a:p>
          </p:txBody>
        </p: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0AD574C5-9F2E-6946-8A1A-C5B447DCF5CA}"/>
                </a:ext>
              </a:extLst>
            </p:cNvPr>
            <p:cNvGrpSpPr/>
            <p:nvPr/>
          </p:nvGrpSpPr>
          <p:grpSpPr>
            <a:xfrm>
              <a:off x="8347756" y="2309484"/>
              <a:ext cx="2133600" cy="3778515"/>
              <a:chOff x="8347756" y="2309484"/>
              <a:chExt cx="2133600" cy="3778515"/>
            </a:xfrm>
          </p:grpSpPr>
          <p:pic>
            <p:nvPicPr>
              <p:cNvPr id="89" name="Image 88">
                <a:extLst>
                  <a:ext uri="{FF2B5EF4-FFF2-40B4-BE49-F238E27FC236}">
                    <a16:creationId xmlns:a16="http://schemas.microsoft.com/office/drawing/2014/main" id="{BC5254F4-1DFF-0A44-8F8A-093FB951A7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harpenSoften amount="-4000"/>
                        </a14:imgEffect>
                        <a14:imgEffect>
                          <a14:brightnessContrast bright="-9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347756" y="3954399"/>
                <a:ext cx="2133600" cy="2133600"/>
              </a:xfrm>
              <a:prstGeom prst="rect">
                <a:avLst/>
              </a:prstGeom>
            </p:spPr>
          </p:pic>
          <p:cxnSp>
            <p:nvCxnSpPr>
              <p:cNvPr id="14" name="Connecteur droit avec flèche 13">
                <a:extLst>
                  <a:ext uri="{FF2B5EF4-FFF2-40B4-BE49-F238E27FC236}">
                    <a16:creationId xmlns:a16="http://schemas.microsoft.com/office/drawing/2014/main" id="{70DACEC3-93D5-FC42-B5B2-E094D38E12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11920" y="3479800"/>
                <a:ext cx="142240" cy="74676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avec flèche 18">
                <a:extLst>
                  <a:ext uri="{FF2B5EF4-FFF2-40B4-BE49-F238E27FC236}">
                    <a16:creationId xmlns:a16="http://schemas.microsoft.com/office/drawing/2014/main" id="{F5209706-D8EA-0147-9C45-25CBA93585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15400" y="2309484"/>
                <a:ext cx="553720" cy="2983068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4591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32E6CA-E7FC-7048-9B3F-56C48F8E4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848" y="208709"/>
            <a:ext cx="9600442" cy="474133"/>
          </a:xfrm>
        </p:spPr>
        <p:txBody>
          <a:bodyPr>
            <a:normAutofit fontScale="90000"/>
          </a:bodyPr>
          <a:lstStyle/>
          <a:p>
            <a:r>
              <a:rPr lang="fr-FR" dirty="0"/>
              <a:t>Roadmap </a:t>
            </a:r>
            <a:r>
              <a:rPr lang="fr-FR" dirty="0" err="1"/>
              <a:t>towards</a:t>
            </a:r>
            <a:r>
              <a:rPr lang="fr-FR" dirty="0"/>
              <a:t> CW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B07F7F9-2E0C-5945-A09B-0B7E8C1A7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D623B70-E164-8946-9C37-4FDB99E16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B91AE4-FA30-7643-9C67-1B0D9243F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16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6EA37EB-40F6-CD42-BB53-4B8A09F11847}"/>
              </a:ext>
            </a:extLst>
          </p:cNvPr>
          <p:cNvSpPr txBox="1">
            <a:spLocks/>
          </p:cNvSpPr>
          <p:nvPr/>
        </p:nvSpPr>
        <p:spPr>
          <a:xfrm>
            <a:off x="1737403" y="1282283"/>
            <a:ext cx="8596668" cy="30702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</a:rPr>
              <a:t>Low </a:t>
            </a:r>
            <a:r>
              <a:rPr lang="en-US" sz="2000" dirty="0" err="1">
                <a:solidFill>
                  <a:schemeClr val="tx1"/>
                </a:solidFill>
              </a:rPr>
              <a:t>d.c.</a:t>
            </a:r>
            <a:r>
              <a:rPr lang="en-US" sz="2000" dirty="0">
                <a:solidFill>
                  <a:schemeClr val="tx1"/>
                </a:solidFill>
              </a:rPr>
              <a:t> beam run Sept. 2018 with pulsed klystron</a:t>
            </a:r>
          </a:p>
          <a:p>
            <a:r>
              <a:rPr lang="en-US" sz="2000" dirty="0">
                <a:solidFill>
                  <a:schemeClr val="tx1"/>
                </a:solidFill>
              </a:rPr>
              <a:t>Conditioning of RFQ to ESS </a:t>
            </a:r>
            <a:r>
              <a:rPr lang="en-US" sz="2000" dirty="0" err="1">
                <a:solidFill>
                  <a:schemeClr val="tx1"/>
                </a:solidFill>
              </a:rPr>
              <a:t>d.c.</a:t>
            </a:r>
            <a:r>
              <a:rPr lang="en-US" sz="2000" dirty="0">
                <a:solidFill>
                  <a:schemeClr val="tx1"/>
                </a:solidFill>
              </a:rPr>
              <a:t> (4%)</a:t>
            </a:r>
          </a:p>
          <a:p>
            <a:r>
              <a:rPr lang="en-US" sz="2000" dirty="0">
                <a:solidFill>
                  <a:schemeClr val="tx1"/>
                </a:solidFill>
              </a:rPr>
              <a:t>First tests for IPHI-neutrons at 7 kW end of 2018</a:t>
            </a:r>
          </a:p>
          <a:p>
            <a:r>
              <a:rPr lang="en-US" sz="2000" dirty="0">
                <a:solidFill>
                  <a:schemeClr val="tx1"/>
                </a:solidFill>
              </a:rPr>
              <a:t>Deliver pulsed beam for ARIES TNA</a:t>
            </a:r>
          </a:p>
          <a:p>
            <a:r>
              <a:rPr lang="en-US" sz="2000" dirty="0">
                <a:solidFill>
                  <a:schemeClr val="tx1"/>
                </a:solidFill>
              </a:rPr>
              <a:t>Second tests for IPHI-neutrons at 50 kW for SONATE project</a:t>
            </a:r>
          </a:p>
          <a:p>
            <a:r>
              <a:rPr lang="en-US" sz="2000" dirty="0">
                <a:solidFill>
                  <a:schemeClr val="tx1"/>
                </a:solidFill>
              </a:rPr>
              <a:t>Push conditioning to full CW with increased instrumentation</a:t>
            </a:r>
          </a:p>
          <a:p>
            <a:endParaRPr lang="en-US" sz="2200" dirty="0"/>
          </a:p>
          <a:p>
            <a:endParaRPr lang="en-US" sz="2000" dirty="0"/>
          </a:p>
          <a:p>
            <a:endParaRPr lang="en-US" sz="2000" dirty="0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0942B6F-6A68-F04D-928F-6B0062ED6861}"/>
              </a:ext>
            </a:extLst>
          </p:cNvPr>
          <p:cNvGrpSpPr/>
          <p:nvPr/>
        </p:nvGrpSpPr>
        <p:grpSpPr>
          <a:xfrm>
            <a:off x="1659582" y="4215867"/>
            <a:ext cx="8518974" cy="1700661"/>
            <a:chOff x="1659582" y="4215867"/>
            <a:chExt cx="8518974" cy="1700661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76B2494-16A5-BD4B-98A8-11E09B9B53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9582" y="4691547"/>
              <a:ext cx="8518974" cy="1224981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BE1F3CF5-019B-BE44-8AE5-1A738E65A814}"/>
                </a:ext>
              </a:extLst>
            </p:cNvPr>
            <p:cNvSpPr txBox="1"/>
            <p:nvPr/>
          </p:nvSpPr>
          <p:spPr>
            <a:xfrm>
              <a:off x="3843461" y="4215867"/>
              <a:ext cx="32318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err="1"/>
                <a:t>Preliminary</a:t>
              </a:r>
              <a:r>
                <a:rPr lang="fr-FR" sz="2000" dirty="0"/>
                <a:t> SONATE </a:t>
              </a:r>
              <a:r>
                <a:rPr lang="fr-FR" sz="2000" dirty="0" err="1"/>
                <a:t>layout</a:t>
              </a:r>
              <a:endParaRPr lang="fr-FR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8086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F304A4-B995-754F-93F4-05571D6E2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1B5D42-987D-BB45-8E72-1842BBEE6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A3F4D9-7F0C-9640-851D-16F168C9E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2</a:t>
            </a:fld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8A9E1FB-A2FB-8C40-A71F-E7BECB1AC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Content of talk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23DDE59E-6BD6-2344-AEAF-A48D74865A88}"/>
              </a:ext>
            </a:extLst>
          </p:cNvPr>
          <p:cNvSpPr txBox="1">
            <a:spLocks/>
          </p:cNvSpPr>
          <p:nvPr/>
        </p:nvSpPr>
        <p:spPr>
          <a:xfrm>
            <a:off x="1478128" y="1955600"/>
            <a:ext cx="8596668" cy="38807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Goals and history</a:t>
            </a:r>
          </a:p>
          <a:p>
            <a:r>
              <a:rPr lang="en-US" sz="2200" dirty="0"/>
              <a:t>IPHI layout description</a:t>
            </a:r>
          </a:p>
          <a:p>
            <a:r>
              <a:rPr lang="en-US" sz="2200" dirty="0"/>
              <a:t>RFQ conditioning and first beam (2014/2016)</a:t>
            </a:r>
          </a:p>
          <a:p>
            <a:r>
              <a:rPr lang="en-US" sz="2200" dirty="0"/>
              <a:t>Neutron production and beam diagnostic tests (2017/2018)</a:t>
            </a:r>
          </a:p>
          <a:p>
            <a:r>
              <a:rPr lang="en-US" sz="2200" dirty="0"/>
              <a:t>Present upgrades</a:t>
            </a:r>
          </a:p>
          <a:p>
            <a:r>
              <a:rPr lang="en-US" sz="2200" dirty="0"/>
              <a:t>Roadmap towards CW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194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contenu 2">
            <a:extLst>
              <a:ext uri="{FF2B5EF4-FFF2-40B4-BE49-F238E27FC236}">
                <a16:creationId xmlns:a16="http://schemas.microsoft.com/office/drawing/2014/main" id="{75F0E835-9AD1-514F-9E46-84D3460780FF}"/>
              </a:ext>
            </a:extLst>
          </p:cNvPr>
          <p:cNvSpPr txBox="1">
            <a:spLocks/>
          </p:cNvSpPr>
          <p:nvPr/>
        </p:nvSpPr>
        <p:spPr>
          <a:xfrm>
            <a:off x="922167" y="3773714"/>
            <a:ext cx="9668046" cy="217283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LucidaGrande" panose="020B0600040502020204" pitchFamily="34" charset="0"/>
              <a:buChar char="►"/>
            </a:pPr>
            <a:r>
              <a:rPr lang="en-US" sz="2000" dirty="0"/>
              <a:t>Initial layout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(PAC’97 Vancouver, PAC 2000 Vienna) </a:t>
            </a:r>
            <a:r>
              <a:rPr lang="en-US" sz="2000" dirty="0"/>
              <a:t>inspired by LEDA design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SILHI source + LEBT+ RFQ (8m, 5 MeV) + DTL (11 MeV) + MEBT (CEA/CNRS)</a:t>
            </a:r>
          </a:p>
          <a:p>
            <a:pPr>
              <a:buFont typeface="LucidaGrande" panose="020B0600040502020204" pitchFamily="34" charset="0"/>
              <a:buChar char="►"/>
            </a:pPr>
            <a:r>
              <a:rPr lang="en-US" sz="2000" dirty="0"/>
              <a:t>Actual layout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(HIHBB 2004)</a:t>
            </a:r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Rescoping in 2002 in framework of CEA/CNRS/CERN collaboration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IPHI limited to SILHI+LEBT+RFQ (6m, </a:t>
            </a:r>
            <a:r>
              <a:rPr lang="en-US" sz="1800" dirty="0">
                <a:solidFill>
                  <a:srgbClr val="FF0000"/>
                </a:solidFill>
              </a:rPr>
              <a:t>3 MeV</a:t>
            </a:r>
            <a:r>
              <a:rPr lang="en-US" sz="1800" dirty="0"/>
              <a:t>)+MEBT, DTL descoped</a:t>
            </a:r>
          </a:p>
          <a:p>
            <a:pPr lvl="1">
              <a:buFont typeface="Wingdings" pitchFamily="2" charset="2"/>
              <a:buChar char="Ø"/>
            </a:pPr>
            <a:endParaRPr lang="en-US" sz="1800" dirty="0"/>
          </a:p>
          <a:p>
            <a:pPr lvl="1">
              <a:buFont typeface="Wingdings" pitchFamily="2" charset="2"/>
              <a:buChar char="Ø"/>
            </a:pPr>
            <a:endParaRPr lang="en-US" sz="1800" dirty="0"/>
          </a:p>
          <a:p>
            <a:pPr lvl="1">
              <a:buFont typeface="Wingdings" pitchFamily="2" charset="2"/>
              <a:buChar char="Ø"/>
            </a:pPr>
            <a:endParaRPr lang="en-US" sz="18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5B706C8-4422-8A45-A5B0-2D185A652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IPHI goals and</a:t>
            </a:r>
            <a:r>
              <a:rPr lang="en-US" b="1" dirty="0"/>
              <a:t> history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8F78B0A-2C42-F74D-A2E4-8804C4CF9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16EAAD6-F868-FD46-8307-75228338A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C. Marchand - ARIES </a:t>
            </a:r>
            <a:r>
              <a:rPr lang="fr-FR" dirty="0" err="1"/>
              <a:t>Annual</a:t>
            </a:r>
            <a:r>
              <a:rPr lang="fr-FR" dirty="0"/>
              <a:t>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C4101A1-76C0-1145-8517-6FC63393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3</a:t>
            </a:fld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A44F80D-B32E-AF4C-BAF0-968699F91A1F}"/>
              </a:ext>
            </a:extLst>
          </p:cNvPr>
          <p:cNvSpPr txBox="1">
            <a:spLocks/>
          </p:cNvSpPr>
          <p:nvPr/>
        </p:nvSpPr>
        <p:spPr>
          <a:xfrm>
            <a:off x="477572" y="1116827"/>
            <a:ext cx="10311168" cy="222290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Goal: Develop R&amp;D in France on High Intensity Proton Injector technology 			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100 mA CW proton beam up to 11 MeV (352 MHz RF)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Develop expertise for future proton accelerator projects (IFMIF, SPL, ESS, …)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Develop compact neutrons sources to replace phased out R&amp;D nuclear reactors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/>
              <a:t>Provide facility to test and develop novel non intercepting beam diagnostics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FFB15CDF-46D7-BC4B-9F8D-74DE8C42B452}"/>
              </a:ext>
            </a:extLst>
          </p:cNvPr>
          <p:cNvSpPr txBox="1">
            <a:spLocks/>
          </p:cNvSpPr>
          <p:nvPr/>
        </p:nvSpPr>
        <p:spPr>
          <a:xfrm>
            <a:off x="977850" y="3137567"/>
            <a:ext cx="8596668" cy="38807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346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7474F9-54D7-344C-8AEC-06CCA6340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Overview of IPHI installation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C44ED5-B961-3E40-B33C-FC590F6AF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211609-2376-C64B-84A5-1B71287D9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50933DA-FB48-7447-ABB6-09A1D089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4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A047654-8D0F-4049-BD22-DAE111503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850" y="1137177"/>
            <a:ext cx="10789920" cy="5379974"/>
          </a:xfrm>
          <a:prstGeom prst="rect">
            <a:avLst/>
          </a:prstGeom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217FCA1A-5D13-A04A-BBF0-F3631E459C9E}"/>
              </a:ext>
            </a:extLst>
          </p:cNvPr>
          <p:cNvGrpSpPr>
            <a:grpSpLocks noChangeAspect="1"/>
          </p:cNvGrpSpPr>
          <p:nvPr/>
        </p:nvGrpSpPr>
        <p:grpSpPr>
          <a:xfrm>
            <a:off x="-2243934" y="1286549"/>
            <a:ext cx="4487867" cy="1404900"/>
            <a:chOff x="1312482" y="2827938"/>
            <a:chExt cx="5288539" cy="1655546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FEA61CB-A7E5-9944-BE6A-790FCD43A03F}"/>
                </a:ext>
              </a:extLst>
            </p:cNvPr>
            <p:cNvSpPr txBox="1"/>
            <p:nvPr/>
          </p:nvSpPr>
          <p:spPr>
            <a:xfrm>
              <a:off x="6070106" y="3028781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latin typeface="Arial Black" panose="020B0A04020102020204" pitchFamily="34" charset="0"/>
                </a:rPr>
                <a:t>K1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371AF06F-012A-A44B-AACD-FB9923D2F286}"/>
                </a:ext>
              </a:extLst>
            </p:cNvPr>
            <p:cNvSpPr txBox="1"/>
            <p:nvPr/>
          </p:nvSpPr>
          <p:spPr>
            <a:xfrm>
              <a:off x="6070106" y="342244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latin typeface="Arial Black" panose="020B0A04020102020204" pitchFamily="34" charset="0"/>
                </a:defRPr>
              </a:lvl1pPr>
            </a:lstStyle>
            <a:p>
              <a:r>
                <a:rPr lang="fr-FR" dirty="0"/>
                <a:t>K2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2DF9EF51-1D2A-3D42-A1DE-CDA621CABC1A}"/>
                </a:ext>
              </a:extLst>
            </p:cNvPr>
            <p:cNvSpPr txBox="1"/>
            <p:nvPr/>
          </p:nvSpPr>
          <p:spPr>
            <a:xfrm>
              <a:off x="4089284" y="4120797"/>
              <a:ext cx="2165162" cy="3626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1,3MW @352MHz </a:t>
              </a:r>
              <a:r>
                <a:rPr lang="fr-FR" sz="1400" b="1" dirty="0">
                  <a:solidFill>
                    <a:srgbClr val="FF0000"/>
                  </a:solidFill>
                </a:rPr>
                <a:t>CW</a:t>
              </a:r>
            </a:p>
          </p:txBody>
        </p:sp>
        <p:pic>
          <p:nvPicPr>
            <p:cNvPr id="21" name="Picture 3">
              <a:extLst>
                <a:ext uri="{FF2B5EF4-FFF2-40B4-BE49-F238E27FC236}">
                  <a16:creationId xmlns:a16="http://schemas.microsoft.com/office/drawing/2014/main" id="{36C37677-3C3B-B240-8BDA-5D0E9D9FF2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4183" y="2827938"/>
              <a:ext cx="1737852" cy="1235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9A051E8A-4155-5B48-8B03-9B5971F6345D}"/>
                </a:ext>
              </a:extLst>
            </p:cNvPr>
            <p:cNvSpPr txBox="1"/>
            <p:nvPr/>
          </p:nvSpPr>
          <p:spPr>
            <a:xfrm>
              <a:off x="1312482" y="3532311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A3F7693-988A-514E-9EC2-BA6D3C8BEAD5}"/>
              </a:ext>
            </a:extLst>
          </p:cNvPr>
          <p:cNvGrpSpPr/>
          <p:nvPr/>
        </p:nvGrpSpPr>
        <p:grpSpPr>
          <a:xfrm>
            <a:off x="5988519" y="957039"/>
            <a:ext cx="4505310" cy="1015663"/>
            <a:chOff x="3186360" y="4869502"/>
            <a:chExt cx="4505310" cy="1015663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D1033B49-33F0-3944-94FB-451F82A6CAAA}"/>
                </a:ext>
              </a:extLst>
            </p:cNvPr>
            <p:cNvSpPr txBox="1"/>
            <p:nvPr/>
          </p:nvSpPr>
          <p:spPr>
            <a:xfrm>
              <a:off x="5148875" y="4869502"/>
              <a:ext cx="25427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      </a:t>
              </a:r>
              <a:r>
                <a:rPr lang="fr-FR" sz="1400" dirty="0"/>
                <a:t>2.8MW @352MHz </a:t>
              </a:r>
              <a:r>
                <a:rPr lang="fr-FR" sz="1400" b="1" dirty="0" err="1">
                  <a:solidFill>
                    <a:srgbClr val="FF0000"/>
                  </a:solidFill>
                </a:rPr>
                <a:t>pulsed</a:t>
              </a:r>
              <a:endParaRPr lang="fr-FR" sz="1400" b="1" dirty="0">
                <a:solidFill>
                  <a:srgbClr val="FF0000"/>
                </a:solidFill>
              </a:endParaRPr>
            </a:p>
            <a:p>
              <a:pPr marL="742950" lvl="1" indent="-285750">
                <a:buFont typeface="Wingdings" panose="05000000000000000000" pitchFamily="2" charset="2"/>
                <a:buChar char="§"/>
              </a:pPr>
              <a:r>
                <a:rPr lang="fr-FR" sz="1400" dirty="0"/>
                <a:t>240kW </a:t>
              </a:r>
              <a:r>
                <a:rPr lang="fr-FR" sz="1400" dirty="0" err="1"/>
                <a:t>average</a:t>
              </a:r>
              <a:endParaRPr lang="fr-FR" sz="1400" dirty="0"/>
            </a:p>
            <a:p>
              <a:pPr marL="742950" lvl="1" indent="-285750">
                <a:buFont typeface="Wingdings" panose="05000000000000000000" pitchFamily="2" charset="2"/>
                <a:buChar char="§"/>
              </a:pPr>
              <a:r>
                <a:rPr lang="fr-FR" sz="1400" dirty="0"/>
                <a:t>10µs  &lt;</a:t>
              </a:r>
              <a:r>
                <a:rPr lang="fr-FR" sz="1400" dirty="0" err="1"/>
                <a:t>Tp</a:t>
              </a:r>
              <a:r>
                <a:rPr lang="fr-FR" sz="1400" dirty="0"/>
                <a:t>&lt; 3600µs</a:t>
              </a:r>
            </a:p>
            <a:p>
              <a:pPr marL="742950" lvl="1" indent="-285750">
                <a:buFont typeface="Wingdings" panose="05000000000000000000" pitchFamily="2" charset="2"/>
                <a:buChar char="§"/>
              </a:pPr>
              <a:r>
                <a:rPr lang="fr-FR" sz="1400" dirty="0"/>
                <a:t>1Hz&lt; </a:t>
              </a:r>
              <a:r>
                <a:rPr lang="fr-FR" sz="1400" dirty="0" err="1"/>
                <a:t>Freq</a:t>
              </a:r>
              <a:r>
                <a:rPr lang="fr-FR" sz="1400" dirty="0"/>
                <a:t> &lt; 50Hz</a:t>
              </a:r>
            </a:p>
          </p:txBody>
        </p:sp>
        <p:pic>
          <p:nvPicPr>
            <p:cNvPr id="25" name="Picture 2">
              <a:extLst>
                <a:ext uri="{FF2B5EF4-FFF2-40B4-BE49-F238E27FC236}">
                  <a16:creationId xmlns:a16="http://schemas.microsoft.com/office/drawing/2014/main" id="{085532CE-ECC0-1A46-BA02-85798C00977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" t="59587" r="58170" b="2553"/>
            <a:stretch/>
          </p:blipFill>
          <p:spPr bwMode="auto">
            <a:xfrm>
              <a:off x="3717275" y="4874123"/>
              <a:ext cx="1680515" cy="1011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CF06CD03-4E28-864C-89A2-83D7797F4004}"/>
                </a:ext>
              </a:extLst>
            </p:cNvPr>
            <p:cNvSpPr txBox="1"/>
            <p:nvPr/>
          </p:nvSpPr>
          <p:spPr>
            <a:xfrm>
              <a:off x="3186360" y="5116616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latin typeface="Arial Black" panose="020B0A04020102020204" pitchFamily="34" charset="0"/>
                </a:defRPr>
              </a:lvl1pPr>
            </a:lstStyle>
            <a:p>
              <a:r>
                <a:rPr lang="fr-FR" dirty="0"/>
                <a:t>K3</a:t>
              </a:r>
            </a:p>
          </p:txBody>
        </p:sp>
      </p:grpSp>
      <p:pic>
        <p:nvPicPr>
          <p:cNvPr id="17" name="Picture 3" descr="tout2">
            <a:extLst>
              <a:ext uri="{FF2B5EF4-FFF2-40B4-BE49-F238E27FC236}">
                <a16:creationId xmlns:a16="http://schemas.microsoft.com/office/drawing/2014/main" id="{8737544C-26F6-F14E-B862-E4FF9162A2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5" r="3356" b="19499"/>
          <a:stretch/>
        </p:blipFill>
        <p:spPr bwMode="auto">
          <a:xfrm>
            <a:off x="108000" y="3355420"/>
            <a:ext cx="3852000" cy="249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3B6E106-FC71-0E46-A3CC-AC6F1F9EB9C3}"/>
              </a:ext>
            </a:extLst>
          </p:cNvPr>
          <p:cNvSpPr txBox="1"/>
          <p:nvPr/>
        </p:nvSpPr>
        <p:spPr>
          <a:xfrm>
            <a:off x="7714726" y="1996702"/>
            <a:ext cx="1800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>
                <a:solidFill>
                  <a:srgbClr val="FF0000"/>
                </a:solidFill>
              </a:rPr>
              <a:t>NEW (Sept 2018)</a:t>
            </a:r>
          </a:p>
        </p:txBody>
      </p:sp>
    </p:spTree>
    <p:extLst>
      <p:ext uri="{BB962C8B-B14F-4D97-AF65-F5344CB8AC3E}">
        <p14:creationId xmlns:p14="http://schemas.microsoft.com/office/powerpoint/2010/main" val="216695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7474F9-54D7-344C-8AEC-06CCA6340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IPHI beam line components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CC44ED5-B961-3E40-B33C-FC590F6AF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211609-2376-C64B-84A5-1B71287D9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50933DA-FB48-7447-ABB6-09A1D089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5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B81E126-96BA-C64C-8996-9279C07F5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69" y="1541259"/>
            <a:ext cx="9800844" cy="409117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A9DEE23-6E17-784A-A021-B16DC23262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590" y="3629740"/>
            <a:ext cx="2034032" cy="201168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2659804-2EC9-484B-A3C0-E783DB1E7A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01694" y="1089710"/>
            <a:ext cx="2876550" cy="161925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E7268FE-536E-F440-A310-E9698740F8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2941" y="2708960"/>
            <a:ext cx="3924300" cy="17557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3BE947D-73B1-C644-B9E4-8D5B9102770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0435" b="26832"/>
          <a:stretch/>
        </p:blipFill>
        <p:spPr>
          <a:xfrm>
            <a:off x="477572" y="2283916"/>
            <a:ext cx="2577973" cy="134325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F3F52B3-B6AB-AC45-A750-46AE7B33129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6854"/>
          <a:stretch/>
        </p:blipFill>
        <p:spPr>
          <a:xfrm>
            <a:off x="5286425" y="4519882"/>
            <a:ext cx="5085080" cy="135415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3ACE7A9-2161-6D42-84D8-C6463DAC1473}"/>
              </a:ext>
            </a:extLst>
          </p:cNvPr>
          <p:cNvSpPr txBox="1"/>
          <p:nvPr/>
        </p:nvSpPr>
        <p:spPr>
          <a:xfrm>
            <a:off x="3112704" y="2931162"/>
            <a:ext cx="6896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LEBT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D97576-F906-504D-BB80-34EB9435481C}"/>
              </a:ext>
            </a:extLst>
          </p:cNvPr>
          <p:cNvSpPr/>
          <p:nvPr/>
        </p:nvSpPr>
        <p:spPr>
          <a:xfrm>
            <a:off x="3352650" y="3250313"/>
            <a:ext cx="2175555" cy="544765"/>
          </a:xfrm>
          <a:prstGeom prst="rect">
            <a:avLst/>
          </a:prstGeom>
          <a:solidFill>
            <a:srgbClr val="D5E2F4"/>
          </a:solidFill>
        </p:spPr>
        <p:txBody>
          <a:bodyPr wrap="square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sz="1400" dirty="0">
                <a:latin typeface="+mj-lt"/>
                <a:cs typeface="Arial" panose="020B0604020202020204" pitchFamily="34" charset="0"/>
              </a:rPr>
              <a:t>900kW dissipated power</a:t>
            </a:r>
          </a:p>
          <a:p>
            <a:pPr algn="ctr">
              <a:spcBef>
                <a:spcPct val="10000"/>
              </a:spcBef>
            </a:pPr>
            <a:r>
              <a:rPr lang="en-US" sz="1400" dirty="0">
                <a:latin typeface="+mj-lt"/>
                <a:cs typeface="Arial" panose="020B0604020202020204" pitchFamily="34" charset="0"/>
              </a:rPr>
              <a:t>300kW (100mA,3MeV)</a:t>
            </a:r>
          </a:p>
        </p:txBody>
      </p:sp>
    </p:spTree>
    <p:extLst>
      <p:ext uri="{BB962C8B-B14F-4D97-AF65-F5344CB8AC3E}">
        <p14:creationId xmlns:p14="http://schemas.microsoft.com/office/powerpoint/2010/main" val="299413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4C073-DF47-4A47-9068-A921DD5EE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RFQ specifications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FDFF0D0-A510-9F4E-9C83-FBA3CC341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324321C-3BF2-1444-A987-772219399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831152-BD82-AB48-9D3F-27E338083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6</a:t>
            </a:fld>
            <a:endParaRPr lang="fr-FR"/>
          </a:p>
        </p:txBody>
      </p:sp>
      <p:pic>
        <p:nvPicPr>
          <p:cNvPr id="6" name="Picture 2" descr="RFQ">
            <a:extLst>
              <a:ext uri="{FF2B5EF4-FFF2-40B4-BE49-F238E27FC236}">
                <a16:creationId xmlns:a16="http://schemas.microsoft.com/office/drawing/2014/main" id="{B0E76358-DB34-6745-A4F0-8242345DD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493" y="1036638"/>
            <a:ext cx="6977063" cy="534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8102A746-86B4-7E4A-9BCA-A970F7F8D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064" y="3968122"/>
            <a:ext cx="4792662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10000"/>
              </a:spcBef>
            </a:pPr>
            <a:r>
              <a:rPr lang="en-US" sz="2000" b="1" dirty="0">
                <a:latin typeface="Comic Sans MS" pitchFamily="66" charset="0"/>
              </a:rPr>
              <a:t>6 sections (3 segments)</a:t>
            </a:r>
          </a:p>
          <a:p>
            <a:pPr>
              <a:spcBef>
                <a:spcPct val="10000"/>
              </a:spcBef>
            </a:pPr>
            <a:r>
              <a:rPr lang="en-US" sz="2000" b="1" dirty="0">
                <a:latin typeface="Comic Sans MS" pitchFamily="66" charset="0"/>
              </a:rPr>
              <a:t>2 end plates</a:t>
            </a:r>
          </a:p>
          <a:p>
            <a:pPr>
              <a:spcBef>
                <a:spcPct val="10000"/>
              </a:spcBef>
            </a:pPr>
            <a:r>
              <a:rPr lang="en-US" sz="2000" b="1" dirty="0">
                <a:latin typeface="Comic Sans MS" pitchFamily="66" charset="0"/>
              </a:rPr>
              <a:t>2 coupling plates</a:t>
            </a:r>
          </a:p>
          <a:p>
            <a:pPr>
              <a:spcBef>
                <a:spcPct val="10000"/>
              </a:spcBef>
            </a:pPr>
            <a:r>
              <a:rPr lang="en-US" sz="2000" b="1" dirty="0">
                <a:latin typeface="Comic Sans MS" pitchFamily="66" charset="0"/>
              </a:rPr>
              <a:t>60 pumping ports</a:t>
            </a:r>
          </a:p>
          <a:p>
            <a:pPr>
              <a:spcBef>
                <a:spcPct val="10000"/>
              </a:spcBef>
            </a:pPr>
            <a:r>
              <a:rPr lang="en-US" sz="2000" b="1" dirty="0">
                <a:latin typeface="Comic Sans MS" pitchFamily="66" charset="0"/>
              </a:rPr>
              <a:t>4 RF injections on 4</a:t>
            </a:r>
            <a:r>
              <a:rPr lang="en-US" sz="2000" b="1" baseline="30000" dirty="0">
                <a:latin typeface="Comic Sans MS" pitchFamily="66" charset="0"/>
              </a:rPr>
              <a:t>th</a:t>
            </a:r>
            <a:r>
              <a:rPr lang="en-US" sz="2000" b="1" dirty="0">
                <a:latin typeface="Comic Sans MS" pitchFamily="66" charset="0"/>
              </a:rPr>
              <a:t> section</a:t>
            </a:r>
          </a:p>
          <a:p>
            <a:pPr>
              <a:spcBef>
                <a:spcPct val="10000"/>
              </a:spcBef>
            </a:pPr>
            <a:r>
              <a:rPr lang="en-US" sz="2000" b="1" dirty="0">
                <a:latin typeface="Comic Sans MS" pitchFamily="66" charset="0"/>
              </a:rPr>
              <a:t>96 RF stub tuners </a:t>
            </a:r>
          </a:p>
          <a:p>
            <a:pPr>
              <a:spcBef>
                <a:spcPct val="10000"/>
              </a:spcBef>
            </a:pPr>
            <a:r>
              <a:rPr lang="en-US" sz="2000" b="1" dirty="0">
                <a:latin typeface="Comic Sans MS" pitchFamily="66" charset="0"/>
              </a:rPr>
              <a:t>268 water cooling channels</a:t>
            </a:r>
          </a:p>
        </p:txBody>
      </p:sp>
      <p:grpSp>
        <p:nvGrpSpPr>
          <p:cNvPr id="8" name="Groupe 12">
            <a:extLst>
              <a:ext uri="{FF2B5EF4-FFF2-40B4-BE49-F238E27FC236}">
                <a16:creationId xmlns:a16="http://schemas.microsoft.com/office/drawing/2014/main" id="{ED02D622-6B80-484F-A05C-9A56FAB4DD0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6896" y="935242"/>
            <a:ext cx="3104987" cy="1859696"/>
            <a:chOff x="4941095" y="785794"/>
            <a:chExt cx="3889707" cy="2330670"/>
          </a:xfrm>
        </p:grpSpPr>
        <p:pic>
          <p:nvPicPr>
            <p:cNvPr id="9" name="Picture 2" descr="F:\Manip TRASCO\TUPLT053f2.jpg">
              <a:extLst>
                <a:ext uri="{FF2B5EF4-FFF2-40B4-BE49-F238E27FC236}">
                  <a16:creationId xmlns:a16="http://schemas.microsoft.com/office/drawing/2014/main" id="{DA3D4E81-84D8-DF4E-8F62-F3AF96EA67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7" y="785794"/>
              <a:ext cx="3830175" cy="233067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 descr="F:\Manip TRASCO\TUPLT053f2.jpg">
              <a:extLst>
                <a:ext uri="{FF2B5EF4-FFF2-40B4-BE49-F238E27FC236}">
                  <a16:creationId xmlns:a16="http://schemas.microsoft.com/office/drawing/2014/main" id="{7F16DD5C-9614-8F4C-83A3-1CFE0F2FD9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941095" y="785794"/>
              <a:ext cx="2000264" cy="233067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2E6D368-2E34-DF4B-8702-2A341E04E771}"/>
              </a:ext>
            </a:extLst>
          </p:cNvPr>
          <p:cNvGrpSpPr/>
          <p:nvPr/>
        </p:nvGrpSpPr>
        <p:grpSpPr>
          <a:xfrm>
            <a:off x="1956718" y="1911282"/>
            <a:ext cx="5326583" cy="2123237"/>
            <a:chOff x="1956718" y="1911282"/>
            <a:chExt cx="5326583" cy="2123237"/>
          </a:xfrm>
        </p:grpSpPr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E80FBFD1-78B8-B749-9FDC-99E5DAEF8E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6718" y="1911282"/>
              <a:ext cx="2248140" cy="2090519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26E9B040-0F7C-B545-B2E6-E5BE39A5B2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9687" y="2788698"/>
              <a:ext cx="3531021" cy="1245821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074B6B88-5903-B948-BCFD-42C0F93934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96070" y="3690485"/>
              <a:ext cx="4787231" cy="340738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BDBA7226-A12C-AC4D-A1B0-70F7EEB1DAA9}"/>
              </a:ext>
            </a:extLst>
          </p:cNvPr>
          <p:cNvGrpSpPr/>
          <p:nvPr/>
        </p:nvGrpSpPr>
        <p:grpSpPr>
          <a:xfrm>
            <a:off x="2437493" y="1510991"/>
            <a:ext cx="5800345" cy="3034647"/>
            <a:chOff x="3134259" y="437262"/>
            <a:chExt cx="5800345" cy="3034647"/>
          </a:xfrm>
        </p:grpSpPr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4FF06745-C34B-D343-ADF6-E749461861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34259" y="437262"/>
              <a:ext cx="1319253" cy="296215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3ECCDE97-BCCB-4148-B85A-C994C730F9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34259" y="3278201"/>
              <a:ext cx="5800345" cy="19370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876F8FEA-8CAA-E74E-BE83-C780869C0C2A}"/>
              </a:ext>
            </a:extLst>
          </p:cNvPr>
          <p:cNvCxnSpPr>
            <a:cxnSpLocks/>
          </p:cNvCxnSpPr>
          <p:nvPr/>
        </p:nvCxnSpPr>
        <p:spPr>
          <a:xfrm flipV="1">
            <a:off x="3159889" y="2721532"/>
            <a:ext cx="2358302" cy="2625972"/>
          </a:xfrm>
          <a:prstGeom prst="straightConnector1">
            <a:avLst/>
          </a:prstGeom>
          <a:ln w="25400">
            <a:solidFill>
              <a:srgbClr val="DF760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86FA1D7E-B4F9-EB49-A3DA-85FFBF549AA1}"/>
              </a:ext>
            </a:extLst>
          </p:cNvPr>
          <p:cNvGrpSpPr/>
          <p:nvPr/>
        </p:nvGrpSpPr>
        <p:grpSpPr>
          <a:xfrm>
            <a:off x="2954053" y="2430162"/>
            <a:ext cx="3825688" cy="2465605"/>
            <a:chOff x="3134259" y="1006304"/>
            <a:chExt cx="3825688" cy="2465605"/>
          </a:xfrm>
        </p:grpSpPr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412ACF4C-7EF4-DE44-9251-71CB264932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34259" y="1006304"/>
              <a:ext cx="2255675" cy="239311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>
              <a:extLst>
                <a:ext uri="{FF2B5EF4-FFF2-40B4-BE49-F238E27FC236}">
                  <a16:creationId xmlns:a16="http://schemas.microsoft.com/office/drawing/2014/main" id="{9549E958-F565-0D4A-860B-C884944712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34259" y="1938838"/>
              <a:ext cx="3825688" cy="153307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8C1FEB28-C638-584D-A9B4-643708E05555}"/>
              </a:ext>
            </a:extLst>
          </p:cNvPr>
          <p:cNvGrpSpPr/>
          <p:nvPr/>
        </p:nvGrpSpPr>
        <p:grpSpPr>
          <a:xfrm>
            <a:off x="68734" y="961880"/>
            <a:ext cx="2468893" cy="1794129"/>
            <a:chOff x="68734" y="961880"/>
            <a:chExt cx="2468893" cy="1794129"/>
          </a:xfrm>
        </p:grpSpPr>
        <p:pic>
          <p:nvPicPr>
            <p:cNvPr id="11" name="Picture 5" descr="E_RFQ">
              <a:extLst>
                <a:ext uri="{FF2B5EF4-FFF2-40B4-BE49-F238E27FC236}">
                  <a16:creationId xmlns:a16="http://schemas.microsoft.com/office/drawing/2014/main" id="{9CC1FFF1-7EFF-DD4C-B154-D176507032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34" y="961880"/>
              <a:ext cx="2435352" cy="1794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38E61BCC-8D1F-1744-AD29-4324119E89D8}"/>
                </a:ext>
              </a:extLst>
            </p:cNvPr>
            <p:cNvSpPr txBox="1"/>
            <p:nvPr/>
          </p:nvSpPr>
          <p:spPr>
            <a:xfrm>
              <a:off x="148608" y="1021778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FFFF00"/>
                  </a:solidFill>
                </a:rPr>
                <a:t>Q</a:t>
              </a:r>
              <a:r>
                <a:rPr lang="fr-FR" b="1" baseline="-25000" dirty="0">
                  <a:solidFill>
                    <a:srgbClr val="FFFF00"/>
                  </a:solidFill>
                </a:rPr>
                <a:t>1</a:t>
              </a: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38E39A74-E312-774B-A3C3-A876756E6CEB}"/>
                </a:ext>
              </a:extLst>
            </p:cNvPr>
            <p:cNvSpPr txBox="1"/>
            <p:nvPr/>
          </p:nvSpPr>
          <p:spPr>
            <a:xfrm>
              <a:off x="2058130" y="103985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FFFF00"/>
                  </a:solidFill>
                </a:rPr>
                <a:t>Q</a:t>
              </a:r>
              <a:r>
                <a:rPr lang="fr-FR" b="1" baseline="-25000" dirty="0">
                  <a:solidFill>
                    <a:srgbClr val="FFFF00"/>
                  </a:solidFill>
                </a:rPr>
                <a:t>2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B212861A-8E7F-C349-A529-A1FDBD2C6F5D}"/>
                </a:ext>
              </a:extLst>
            </p:cNvPr>
            <p:cNvSpPr txBox="1"/>
            <p:nvPr/>
          </p:nvSpPr>
          <p:spPr>
            <a:xfrm>
              <a:off x="148608" y="224549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FFFF00"/>
                  </a:solidFill>
                </a:rPr>
                <a:t>Q</a:t>
              </a:r>
              <a:r>
                <a:rPr lang="fr-FR" b="1" baseline="-25000" dirty="0">
                  <a:solidFill>
                    <a:srgbClr val="FFFF00"/>
                  </a:solidFill>
                </a:rPr>
                <a:t>3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6CECF4E8-759F-A64C-BF96-E9BB01F8D4D2}"/>
                </a:ext>
              </a:extLst>
            </p:cNvPr>
            <p:cNvSpPr txBox="1"/>
            <p:nvPr/>
          </p:nvSpPr>
          <p:spPr>
            <a:xfrm>
              <a:off x="2099687" y="2245496"/>
              <a:ext cx="437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>
                  <a:solidFill>
                    <a:srgbClr val="FFFF00"/>
                  </a:solidFill>
                </a:rPr>
                <a:t>Q</a:t>
              </a:r>
              <a:r>
                <a:rPr lang="fr-FR" b="1" baseline="-25000" dirty="0">
                  <a:solidFill>
                    <a:srgbClr val="FFFF00"/>
                  </a:solidFill>
                </a:rPr>
                <a:t>4</a:t>
              </a: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96E03BB4-3C9E-CD4F-8CCF-490D14524ED1}"/>
              </a:ext>
            </a:extLst>
          </p:cNvPr>
          <p:cNvGrpSpPr/>
          <p:nvPr/>
        </p:nvGrpSpPr>
        <p:grpSpPr>
          <a:xfrm>
            <a:off x="1770927" y="2430162"/>
            <a:ext cx="4248291" cy="2727326"/>
            <a:chOff x="1770927" y="2430162"/>
            <a:chExt cx="4248291" cy="2727326"/>
          </a:xfrm>
        </p:grpSpPr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8CCE8F85-0122-C04F-9DA6-DFD054E2B5CB}"/>
                </a:ext>
              </a:extLst>
            </p:cNvPr>
            <p:cNvCxnSpPr/>
            <p:nvPr/>
          </p:nvCxnSpPr>
          <p:spPr>
            <a:xfrm flipV="1">
              <a:off x="1770927" y="2430162"/>
              <a:ext cx="92597" cy="2616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>
              <a:extLst>
                <a:ext uri="{FF2B5EF4-FFF2-40B4-BE49-F238E27FC236}">
                  <a16:creationId xmlns:a16="http://schemas.microsoft.com/office/drawing/2014/main" id="{BAD71A16-B382-BC4F-B722-098A966283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0901" y="3395489"/>
              <a:ext cx="3008317" cy="176199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266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419D3B-313C-AA45-86C7-3E730CF0B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RFQ cooling system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EDFD2F-93EF-CE45-A708-14F29F421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23A7652-C2EC-7344-AAE0-36DEDB00F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2C113C-9B94-3C49-8AE1-806C02952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D83F-0D1B-6348-8738-CFF1629DC1C2}" type="slidenum">
              <a:rPr lang="fr-FR" smtClean="0"/>
              <a:t>7</a:t>
            </a:fld>
            <a:endParaRPr lang="fr-FR"/>
          </a:p>
        </p:txBody>
      </p:sp>
      <p:pic>
        <p:nvPicPr>
          <p:cNvPr id="14" name="Image 13" descr="ridge 1ensemble">
            <a:extLst>
              <a:ext uri="{FF2B5EF4-FFF2-40B4-BE49-F238E27FC236}">
                <a16:creationId xmlns:a16="http://schemas.microsoft.com/office/drawing/2014/main" id="{3B4E287D-7D87-B245-816E-274F8EF01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7348" y="5340567"/>
            <a:ext cx="1559052" cy="95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Photo 1 - ensemble Piston">
            <a:extLst>
              <a:ext uri="{FF2B5EF4-FFF2-40B4-BE49-F238E27FC236}">
                <a16:creationId xmlns:a16="http://schemas.microsoft.com/office/drawing/2014/main" id="{7EE5B8EF-856A-014B-B8E1-836C5F59F1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2643" y="4040487"/>
            <a:ext cx="835152" cy="1430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bride de fermeture simplifie">
            <a:extLst>
              <a:ext uri="{FF2B5EF4-FFF2-40B4-BE49-F238E27FC236}">
                <a16:creationId xmlns:a16="http://schemas.microsoft.com/office/drawing/2014/main" id="{858DED18-797E-1946-B044-E579A40643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669" y="2386855"/>
            <a:ext cx="1106424" cy="116814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2">
            <a:extLst>
              <a:ext uri="{FF2B5EF4-FFF2-40B4-BE49-F238E27FC236}">
                <a16:creationId xmlns:a16="http://schemas.microsoft.com/office/drawing/2014/main" id="{51E15499-54BB-3E42-8D50-6C8500F20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572" y="-1703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D3E6951D-A26E-5340-9DFF-7275599627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42759" y="1373132"/>
            <a:ext cx="929679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D3E73AB9-8F1E-DE4F-BE1F-7B90DB81852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 amt="50000"/>
          </a:blip>
          <a:srcRect t="49544" b="940"/>
          <a:stretch/>
        </p:blipFill>
        <p:spPr>
          <a:xfrm>
            <a:off x="3278327" y="1991302"/>
            <a:ext cx="4645025" cy="1512077"/>
          </a:xfrm>
          <a:prstGeom prst="rect">
            <a:avLst/>
          </a:prstGeom>
        </p:spPr>
      </p:pic>
      <p:pic>
        <p:nvPicPr>
          <p:cNvPr id="16" name="Image 15" descr="plaque de couplage (3)">
            <a:extLst>
              <a:ext uri="{FF2B5EF4-FFF2-40B4-BE49-F238E27FC236}">
                <a16:creationId xmlns:a16="http://schemas.microsoft.com/office/drawing/2014/main" id="{F01518A7-C653-A34D-BD66-B21D810C85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297" y="1178823"/>
            <a:ext cx="1034796" cy="1088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21E9F9BF-6B6D-DF4C-9E17-0AEDE0AEA37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alphaModFix amt="50000"/>
          </a:blip>
          <a:srcRect t="55031" b="250"/>
          <a:stretch/>
        </p:blipFill>
        <p:spPr>
          <a:xfrm>
            <a:off x="3117201" y="4755751"/>
            <a:ext cx="4973955" cy="1288068"/>
          </a:xfrm>
          <a:prstGeom prst="rect">
            <a:avLst/>
          </a:prstGeom>
        </p:spPr>
      </p:pic>
      <p:pic>
        <p:nvPicPr>
          <p:cNvPr id="28" name="Picture 2" descr="D:\IPHI\Images_Photos\Photos\T6 Brasage\P1010207.JPG">
            <a:extLst>
              <a:ext uri="{FF2B5EF4-FFF2-40B4-BE49-F238E27FC236}">
                <a16:creationId xmlns:a16="http://schemas.microsoft.com/office/drawing/2014/main" id="{44514E37-CB52-B841-B4A9-CA0835D1B6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/>
          <a:srcRect l="40386" t="-1" r="28068" b="62033"/>
          <a:stretch/>
        </p:blipFill>
        <p:spPr bwMode="auto">
          <a:xfrm>
            <a:off x="9693467" y="4378577"/>
            <a:ext cx="1128904" cy="96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 11" descr="vue de face du tronçon 5 sans bride">
            <a:extLst>
              <a:ext uri="{FF2B5EF4-FFF2-40B4-BE49-F238E27FC236}">
                <a16:creationId xmlns:a16="http://schemas.microsoft.com/office/drawing/2014/main" id="{C5A07576-6FEC-7B48-9B50-84B5DE98D4D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" r="11419"/>
          <a:stretch/>
        </p:blipFill>
        <p:spPr bwMode="auto">
          <a:xfrm>
            <a:off x="527215" y="1593065"/>
            <a:ext cx="1815766" cy="1854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" name="Groupe 43">
            <a:extLst>
              <a:ext uri="{FF2B5EF4-FFF2-40B4-BE49-F238E27FC236}">
                <a16:creationId xmlns:a16="http://schemas.microsoft.com/office/drawing/2014/main" id="{8AE95CFD-1DC0-6F45-BC4D-1A7FAAF1D09B}"/>
              </a:ext>
            </a:extLst>
          </p:cNvPr>
          <p:cNvGrpSpPr/>
          <p:nvPr/>
        </p:nvGrpSpPr>
        <p:grpSpPr>
          <a:xfrm>
            <a:off x="1026866" y="2075610"/>
            <a:ext cx="831021" cy="845155"/>
            <a:chOff x="1026866" y="2075610"/>
            <a:chExt cx="831021" cy="845155"/>
          </a:xfrm>
        </p:grpSpPr>
        <p:sp>
          <p:nvSpPr>
            <p:cNvPr id="6" name="Bouée 5">
              <a:extLst>
                <a:ext uri="{FF2B5EF4-FFF2-40B4-BE49-F238E27FC236}">
                  <a16:creationId xmlns:a16="http://schemas.microsoft.com/office/drawing/2014/main" id="{2E77E3A5-5F38-C948-BD4E-5BDB339CCD0B}"/>
                </a:ext>
              </a:extLst>
            </p:cNvPr>
            <p:cNvSpPr/>
            <p:nvPr/>
          </p:nvSpPr>
          <p:spPr>
            <a:xfrm>
              <a:off x="1026866" y="2110468"/>
              <a:ext cx="831021" cy="810297"/>
            </a:xfrm>
            <a:prstGeom prst="donut">
              <a:avLst>
                <a:gd name="adj" fmla="val 2198"/>
              </a:avLst>
            </a:prstGeom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EDAE6C1D-BA0F-8C4F-8E78-628018FC484C}"/>
                </a:ext>
              </a:extLst>
            </p:cNvPr>
            <p:cNvSpPr txBox="1"/>
            <p:nvPr/>
          </p:nvSpPr>
          <p:spPr>
            <a:xfrm>
              <a:off x="1202951" y="2217584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>
                  <a:solidFill>
                    <a:srgbClr val="FFFF00"/>
                  </a:solidFill>
                  <a:latin typeface="+mj-lt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4E7B3C29-5EC2-BE4E-9DA6-0E9F26D2F527}"/>
                </a:ext>
              </a:extLst>
            </p:cNvPr>
            <p:cNvSpPr txBox="1"/>
            <p:nvPr/>
          </p:nvSpPr>
          <p:spPr>
            <a:xfrm>
              <a:off x="1202962" y="2075610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>
                  <a:solidFill>
                    <a:srgbClr val="FFFF00"/>
                  </a:solidFill>
                  <a:latin typeface="+mj-lt"/>
                  <a:cs typeface="Arial" panose="020B0604020202020204" pitchFamily="34" charset="0"/>
                </a:rPr>
                <a:t>2</a:t>
              </a:r>
            </a:p>
          </p:txBody>
        </p:sp>
      </p:grpSp>
      <p:pic>
        <p:nvPicPr>
          <p:cNvPr id="32" name="Image 31" descr="vue de face du tronçon 5 sans bride">
            <a:extLst>
              <a:ext uri="{FF2B5EF4-FFF2-40B4-BE49-F238E27FC236}">
                <a16:creationId xmlns:a16="http://schemas.microsoft.com/office/drawing/2014/main" id="{D319780B-5FC1-2647-BED6-9362DDE61D8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" r="11419"/>
          <a:stretch/>
        </p:blipFill>
        <p:spPr bwMode="auto">
          <a:xfrm>
            <a:off x="534493" y="4312374"/>
            <a:ext cx="1815766" cy="1854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B45E105B-0BD2-8F44-9952-9D2B153C3E85}"/>
              </a:ext>
            </a:extLst>
          </p:cNvPr>
          <p:cNvGrpSpPr/>
          <p:nvPr/>
        </p:nvGrpSpPr>
        <p:grpSpPr>
          <a:xfrm>
            <a:off x="921325" y="4384297"/>
            <a:ext cx="868715" cy="1183432"/>
            <a:chOff x="921325" y="4384297"/>
            <a:chExt cx="868715" cy="1183432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D04875CA-9319-2F4B-BA06-7D7233143E9B}"/>
                </a:ext>
              </a:extLst>
            </p:cNvPr>
            <p:cNvSpPr/>
            <p:nvPr/>
          </p:nvSpPr>
          <p:spPr>
            <a:xfrm>
              <a:off x="1103907" y="4874615"/>
              <a:ext cx="686133" cy="6931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438E53C9-2738-E943-B093-380DC6CF6466}"/>
                </a:ext>
              </a:extLst>
            </p:cNvPr>
            <p:cNvSpPr txBox="1"/>
            <p:nvPr/>
          </p:nvSpPr>
          <p:spPr>
            <a:xfrm>
              <a:off x="1188298" y="4632641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>
                  <a:solidFill>
                    <a:srgbClr val="FFFF00"/>
                  </a:solidFill>
                  <a:latin typeface="+mj-lt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BAEDFEDB-3CBD-9649-887D-BB1E520CE125}"/>
                </a:ext>
              </a:extLst>
            </p:cNvPr>
            <p:cNvSpPr txBox="1"/>
            <p:nvPr/>
          </p:nvSpPr>
          <p:spPr>
            <a:xfrm>
              <a:off x="1083211" y="4511976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>
                  <a:solidFill>
                    <a:srgbClr val="FFFF00"/>
                  </a:solidFill>
                  <a:latin typeface="+mj-lt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2B23E810-5564-4947-965F-E8B6D4D63468}"/>
                </a:ext>
              </a:extLst>
            </p:cNvPr>
            <p:cNvSpPr txBox="1"/>
            <p:nvPr/>
          </p:nvSpPr>
          <p:spPr>
            <a:xfrm>
              <a:off x="921325" y="4384297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>
                  <a:solidFill>
                    <a:srgbClr val="FFFF00"/>
                  </a:solidFill>
                  <a:latin typeface="+mj-lt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0" name="ZoneTexte 39">
            <a:extLst>
              <a:ext uri="{FF2B5EF4-FFF2-40B4-BE49-F238E27FC236}">
                <a16:creationId xmlns:a16="http://schemas.microsoft.com/office/drawing/2014/main" id="{ABAD7B8C-BEF5-E84F-B3E3-8991F2819BE5}"/>
              </a:ext>
            </a:extLst>
          </p:cNvPr>
          <p:cNvSpPr txBox="1"/>
          <p:nvPr/>
        </p:nvSpPr>
        <p:spPr>
          <a:xfrm>
            <a:off x="3889791" y="930918"/>
            <a:ext cx="39148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One « cold » </a:t>
            </a:r>
            <a:r>
              <a:rPr lang="fr-FR" b="1" dirty="0" err="1"/>
              <a:t>loop</a:t>
            </a:r>
            <a:r>
              <a:rPr lang="fr-FR" b="1" dirty="0"/>
              <a:t>: (11-&gt;30°C)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Channels</a:t>
            </a:r>
            <a:r>
              <a:rPr lang="fr-FR" dirty="0"/>
              <a:t> 1,2 of all RFQ segments</a:t>
            </a:r>
          </a:p>
          <a:p>
            <a:r>
              <a:rPr lang="fr-FR" dirty="0"/>
              <a:t>       + </a:t>
            </a:r>
            <a:r>
              <a:rPr lang="fr-FR" dirty="0" err="1"/>
              <a:t>Coupling</a:t>
            </a:r>
            <a:r>
              <a:rPr lang="fr-FR" dirty="0"/>
              <a:t> plates+ end plates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3FD0954-9AEC-BE4E-BAE0-E1609E095987}"/>
              </a:ext>
            </a:extLst>
          </p:cNvPr>
          <p:cNvSpPr txBox="1"/>
          <p:nvPr/>
        </p:nvSpPr>
        <p:spPr>
          <a:xfrm>
            <a:off x="3383225" y="3614345"/>
            <a:ext cx="4769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Three</a:t>
            </a:r>
            <a:r>
              <a:rPr lang="fr-FR" b="1" dirty="0"/>
              <a:t> « warm » </a:t>
            </a:r>
            <a:r>
              <a:rPr lang="fr-FR" b="1" dirty="0" err="1"/>
              <a:t>loops</a:t>
            </a:r>
            <a:r>
              <a:rPr lang="fr-FR" b="1" dirty="0"/>
              <a:t> (1/segment):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Channels</a:t>
            </a:r>
            <a:r>
              <a:rPr lang="fr-FR" dirty="0"/>
              <a:t> 3,4,5 of one RFQ segment</a:t>
            </a:r>
          </a:p>
          <a:p>
            <a:r>
              <a:rPr lang="fr-FR" dirty="0"/>
              <a:t>  + Slug tuners + vacuum ports (+ RF </a:t>
            </a:r>
            <a:r>
              <a:rPr lang="fr-FR" dirty="0" err="1"/>
              <a:t>ridges</a:t>
            </a:r>
            <a:r>
              <a:rPr lang="fr-FR" dirty="0"/>
              <a:t>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7CC151-B645-DB4B-92E5-248096C3AEC2}"/>
              </a:ext>
            </a:extLst>
          </p:cNvPr>
          <p:cNvSpPr/>
          <p:nvPr/>
        </p:nvSpPr>
        <p:spPr>
          <a:xfrm>
            <a:off x="5988519" y="995393"/>
            <a:ext cx="1209803" cy="266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942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419D3B-313C-AA45-86C7-3E730CF0B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RFQ cooling system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EDFD2F-93EF-CE45-A708-14F29F421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23A7652-C2EC-7344-AAE0-36DEDB00F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2C113C-9B94-3C49-8AE1-806C02952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51E15499-54BB-3E42-8D50-6C8500F20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572" y="-1703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D3E6951D-A26E-5340-9DFF-7275599627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42759" y="1373132"/>
            <a:ext cx="929679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21E9F9BF-6B6D-DF4C-9E17-0AEDE0AEA3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t="55031" b="250"/>
          <a:stretch/>
        </p:blipFill>
        <p:spPr>
          <a:xfrm>
            <a:off x="3117201" y="4755751"/>
            <a:ext cx="4973955" cy="1288068"/>
          </a:xfrm>
          <a:prstGeom prst="rect">
            <a:avLst/>
          </a:prstGeom>
        </p:spPr>
      </p:pic>
      <p:pic>
        <p:nvPicPr>
          <p:cNvPr id="32" name="Image 31" descr="vue de face du tronçon 5 sans bride">
            <a:extLst>
              <a:ext uri="{FF2B5EF4-FFF2-40B4-BE49-F238E27FC236}">
                <a16:creationId xmlns:a16="http://schemas.microsoft.com/office/drawing/2014/main" id="{D319780B-5FC1-2647-BED6-9362DDE61D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" r="11419"/>
          <a:stretch/>
        </p:blipFill>
        <p:spPr bwMode="auto">
          <a:xfrm>
            <a:off x="534493" y="4312374"/>
            <a:ext cx="1815766" cy="1854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B45E105B-0BD2-8F44-9952-9D2B153C3E85}"/>
              </a:ext>
            </a:extLst>
          </p:cNvPr>
          <p:cNvGrpSpPr/>
          <p:nvPr/>
        </p:nvGrpSpPr>
        <p:grpSpPr>
          <a:xfrm>
            <a:off x="1083211" y="4511976"/>
            <a:ext cx="706829" cy="1055753"/>
            <a:chOff x="1083211" y="4511976"/>
            <a:chExt cx="706829" cy="1055753"/>
          </a:xfrm>
        </p:grpSpPr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D04875CA-9319-2F4B-BA06-7D7233143E9B}"/>
                </a:ext>
              </a:extLst>
            </p:cNvPr>
            <p:cNvSpPr/>
            <p:nvPr/>
          </p:nvSpPr>
          <p:spPr>
            <a:xfrm>
              <a:off x="1103907" y="4874615"/>
              <a:ext cx="686133" cy="6931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BAEDFEDB-3CBD-9649-887D-BB1E520CE125}"/>
                </a:ext>
              </a:extLst>
            </p:cNvPr>
            <p:cNvSpPr txBox="1"/>
            <p:nvPr/>
          </p:nvSpPr>
          <p:spPr>
            <a:xfrm>
              <a:off x="1083211" y="4511976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>
                  <a:solidFill>
                    <a:srgbClr val="FFFF00"/>
                  </a:solidFill>
                  <a:latin typeface="+mj-lt"/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53FD0954-9AEC-BE4E-BAE0-E1609E095987}"/>
              </a:ext>
            </a:extLst>
          </p:cNvPr>
          <p:cNvSpPr txBox="1"/>
          <p:nvPr/>
        </p:nvSpPr>
        <p:spPr>
          <a:xfrm>
            <a:off x="3383225" y="3614345"/>
            <a:ext cx="46057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Three</a:t>
            </a:r>
            <a:r>
              <a:rPr lang="fr-FR" b="1" dirty="0"/>
              <a:t> « warm » </a:t>
            </a:r>
            <a:r>
              <a:rPr lang="fr-FR" b="1" dirty="0" err="1"/>
              <a:t>loops</a:t>
            </a:r>
            <a:r>
              <a:rPr lang="fr-FR" b="1" dirty="0"/>
              <a:t> (1/segment): 25°C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Channels</a:t>
            </a:r>
            <a:r>
              <a:rPr lang="fr-FR" dirty="0"/>
              <a:t> 4 of one RFQ segment</a:t>
            </a:r>
          </a:p>
          <a:p>
            <a:r>
              <a:rPr lang="fr-FR" dirty="0"/>
              <a:t> 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B30D75F-3DE8-B84E-B71D-E7516F3568B4}"/>
              </a:ext>
            </a:extLst>
          </p:cNvPr>
          <p:cNvSpPr txBox="1"/>
          <p:nvPr/>
        </p:nvSpPr>
        <p:spPr>
          <a:xfrm>
            <a:off x="2523051" y="2859213"/>
            <a:ext cx="6162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</a:rPr>
              <a:t>Minimal </a:t>
            </a:r>
            <a:r>
              <a:rPr lang="fr-FR" sz="2000" b="1" dirty="0" err="1">
                <a:solidFill>
                  <a:srgbClr val="FF0000"/>
                </a:solidFill>
              </a:rPr>
              <a:t>cooling</a:t>
            </a:r>
            <a:r>
              <a:rPr lang="fr-FR" sz="2000" b="1" dirty="0">
                <a:solidFill>
                  <a:srgbClr val="FF0000"/>
                </a:solidFill>
              </a:rPr>
              <a:t> for RFQ </a:t>
            </a:r>
            <a:r>
              <a:rPr lang="fr-FR" sz="2000" b="1" dirty="0" err="1">
                <a:solidFill>
                  <a:srgbClr val="FF0000"/>
                </a:solidFill>
              </a:rPr>
              <a:t>conditioning</a:t>
            </a:r>
            <a:r>
              <a:rPr lang="fr-FR" sz="2000" b="1" dirty="0">
                <a:solidFill>
                  <a:srgbClr val="FF0000"/>
                </a:solidFill>
              </a:rPr>
              <a:t> (2014-2016)</a:t>
            </a:r>
          </a:p>
          <a:p>
            <a:pPr algn="ctr"/>
            <a:r>
              <a:rPr lang="fr-FR" sz="2000" b="1" dirty="0">
                <a:solidFill>
                  <a:srgbClr val="FF0000"/>
                </a:solidFill>
              </a:rPr>
              <a:t>-&gt; </a:t>
            </a:r>
            <a:r>
              <a:rPr lang="fr-FR" sz="2000" b="1" dirty="0" err="1">
                <a:solidFill>
                  <a:srgbClr val="FF0000"/>
                </a:solidFill>
              </a:rPr>
              <a:t>d.c.</a:t>
            </a:r>
            <a:r>
              <a:rPr lang="fr-FR" sz="2000" b="1" dirty="0">
                <a:solidFill>
                  <a:srgbClr val="FF0000"/>
                </a:solidFill>
              </a:rPr>
              <a:t> </a:t>
            </a:r>
            <a:r>
              <a:rPr lang="fr-FR" sz="2000" b="1" dirty="0" err="1">
                <a:solidFill>
                  <a:srgbClr val="FF0000"/>
                </a:solidFill>
              </a:rPr>
              <a:t>limited</a:t>
            </a:r>
            <a:r>
              <a:rPr lang="fr-FR" sz="2000" b="1" dirty="0">
                <a:solidFill>
                  <a:srgbClr val="FF0000"/>
                </a:solidFill>
              </a:rPr>
              <a:t> to &lt; 1%</a:t>
            </a:r>
          </a:p>
        </p:txBody>
      </p:sp>
    </p:spTree>
    <p:extLst>
      <p:ext uri="{BB962C8B-B14F-4D97-AF65-F5344CB8AC3E}">
        <p14:creationId xmlns:p14="http://schemas.microsoft.com/office/powerpoint/2010/main" val="3283242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419D3B-313C-AA45-86C7-3E730CF0B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Initial RFQ conditioning (2014-2015)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EDFD2F-93EF-CE45-A708-14F29F421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24/05/2018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23A7652-C2EC-7344-AAE0-36DEDB00F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Marchand - ARIES Annual Meeting - Riga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72C113C-9B94-3C49-8AE1-806C02952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8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908DF2A9-72AC-D048-ACCD-D429B36F6967}"/>
              </a:ext>
            </a:extLst>
          </p:cNvPr>
          <p:cNvGrpSpPr/>
          <p:nvPr/>
        </p:nvGrpSpPr>
        <p:grpSpPr>
          <a:xfrm>
            <a:off x="725019" y="1666630"/>
            <a:ext cx="4160520" cy="4238683"/>
            <a:chOff x="725019" y="1666630"/>
            <a:chExt cx="4160520" cy="4238683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146F933-54F8-6747-94AE-DDD4A2857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5019" y="1666630"/>
              <a:ext cx="4160520" cy="3269742"/>
            </a:xfrm>
            <a:prstGeom prst="rect">
              <a:avLst/>
            </a:prstGeom>
          </p:spPr>
        </p:pic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5D564811-6890-A84C-9EAB-2A01828BE763}"/>
                </a:ext>
              </a:extLst>
            </p:cNvPr>
            <p:cNvSpPr txBox="1"/>
            <p:nvPr/>
          </p:nvSpPr>
          <p:spPr>
            <a:xfrm>
              <a:off x="1120644" y="5258982"/>
              <a:ext cx="3603872" cy="64633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rgbClr val="FF0000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fr-FR" b="1" dirty="0" err="1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Frequency</a:t>
              </a:r>
              <a:r>
                <a:rPr lang="fr-FR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 shift: ~ -80 kHz</a:t>
              </a:r>
            </a:p>
            <a:p>
              <a:r>
                <a:rPr lang="fr-FR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Fluctuations in </a:t>
              </a:r>
              <a:r>
                <a:rPr lang="fr-FR" b="1" dirty="0" err="1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reflected</a:t>
              </a:r>
              <a:r>
                <a:rPr lang="fr-FR" b="1" dirty="0">
                  <a:ln>
                    <a:solidFill>
                      <a:schemeClr val="accent1">
                        <a:shade val="50000"/>
                      </a:schemeClr>
                    </a:solidFill>
                  </a:ln>
                </a:rPr>
                <a:t> power</a:t>
              </a:r>
            </a:p>
          </p:txBody>
        </p: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7AA59783-10F0-E344-BB2D-09570590454E}"/>
                </a:ext>
              </a:extLst>
            </p:cNvPr>
            <p:cNvCxnSpPr/>
            <p:nvPr/>
          </p:nvCxnSpPr>
          <p:spPr>
            <a:xfrm flipV="1">
              <a:off x="3125165" y="4143737"/>
              <a:ext cx="567159" cy="111524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87EF28DE-EC80-904F-A119-C86CA9B9A8F0}"/>
              </a:ext>
            </a:extLst>
          </p:cNvPr>
          <p:cNvGrpSpPr/>
          <p:nvPr/>
        </p:nvGrpSpPr>
        <p:grpSpPr>
          <a:xfrm>
            <a:off x="5510704" y="1015779"/>
            <a:ext cx="4048915" cy="4992915"/>
            <a:chOff x="5510704" y="1015779"/>
            <a:chExt cx="4048915" cy="4992915"/>
          </a:xfrm>
        </p:grpSpPr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BCF5273A-B3C4-BD4A-807F-97E9D00F8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1628" y="1015779"/>
              <a:ext cx="2852928" cy="2125980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9ABA3ABC-7CAE-BD43-9816-4D817DF3E7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29037" y="3670974"/>
              <a:ext cx="2535809" cy="1968246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3348CC9A-A865-7340-9DCC-D49C4C287CD7}"/>
                </a:ext>
              </a:extLst>
            </p:cNvPr>
            <p:cNvSpPr txBox="1"/>
            <p:nvPr/>
          </p:nvSpPr>
          <p:spPr>
            <a:xfrm>
              <a:off x="6617788" y="3096710"/>
              <a:ext cx="2941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err="1"/>
                <a:t>Loss</a:t>
              </a:r>
              <a:r>
                <a:rPr lang="fr-FR" sz="1400" b="1" dirty="0"/>
                <a:t> of 10% voltage in segment 2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3A9EB1AC-FA02-8045-8FD5-E028CAE5EFEC}"/>
                </a:ext>
              </a:extLst>
            </p:cNvPr>
            <p:cNvSpPr txBox="1"/>
            <p:nvPr/>
          </p:nvSpPr>
          <p:spPr>
            <a:xfrm>
              <a:off x="6617788" y="5700917"/>
              <a:ext cx="28664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err="1"/>
                <a:t>Heat</a:t>
              </a:r>
              <a:r>
                <a:rPr lang="fr-FR" sz="1400" b="1" dirty="0"/>
                <a:t> up on RF entries in Q</a:t>
              </a:r>
              <a:r>
                <a:rPr lang="fr-FR" sz="1400" b="1" baseline="-25000" dirty="0"/>
                <a:t>2</a:t>
              </a:r>
              <a:r>
                <a:rPr lang="fr-FR" sz="1400" b="1" dirty="0"/>
                <a:t>, Q</a:t>
              </a:r>
              <a:r>
                <a:rPr lang="fr-FR" sz="1400" b="1" baseline="-25000" dirty="0"/>
                <a:t>3</a:t>
              </a:r>
            </a:p>
          </p:txBody>
        </p:sp>
        <p:sp>
          <p:nvSpPr>
            <p:cNvPr id="13" name="Flèche vers la droite 12">
              <a:extLst>
                <a:ext uri="{FF2B5EF4-FFF2-40B4-BE49-F238E27FC236}">
                  <a16:creationId xmlns:a16="http://schemas.microsoft.com/office/drawing/2014/main" id="{7D02C7B5-C5E9-574E-BA96-912F9ABE15EA}"/>
                </a:ext>
              </a:extLst>
            </p:cNvPr>
            <p:cNvSpPr/>
            <p:nvPr/>
          </p:nvSpPr>
          <p:spPr>
            <a:xfrm>
              <a:off x="5510704" y="3202724"/>
              <a:ext cx="719336" cy="67699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35104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te">
  <a:themeElements>
    <a:clrScheme name="Bleu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IES" id="{A27CD40D-6552-B14C-BBEA-C125EA73CF20}" vid="{FF5DB268-14E0-2F49-8FAE-43E8FCF3AD1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Facette</Template>
  <TotalTime>981</TotalTime>
  <Words>1082</Words>
  <Application>Microsoft Macintosh PowerPoint</Application>
  <PresentationFormat>Grand écran</PresentationFormat>
  <Paragraphs>247</Paragraphs>
  <Slides>18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30" baseType="lpstr">
      <vt:lpstr>Arial</vt:lpstr>
      <vt:lpstr>Arial Black</vt:lpstr>
      <vt:lpstr>Calibri</vt:lpstr>
      <vt:lpstr>Comic Sans MS</vt:lpstr>
      <vt:lpstr>LucidaGrande</vt:lpstr>
      <vt:lpstr>Symbol</vt:lpstr>
      <vt:lpstr>Times</vt:lpstr>
      <vt:lpstr>Times New Roman</vt:lpstr>
      <vt:lpstr>Trebuchet MS</vt:lpstr>
      <vt:lpstr>Wingdings</vt:lpstr>
      <vt:lpstr>Wingdings 3</vt:lpstr>
      <vt:lpstr>Facette</vt:lpstr>
      <vt:lpstr>Présentation PowerPoint</vt:lpstr>
      <vt:lpstr>Content of talk</vt:lpstr>
      <vt:lpstr>IPHI goals and history</vt:lpstr>
      <vt:lpstr>Overview of IPHI installation</vt:lpstr>
      <vt:lpstr>IPHI beam line components</vt:lpstr>
      <vt:lpstr>RFQ specifications</vt:lpstr>
      <vt:lpstr>RFQ cooling system</vt:lpstr>
      <vt:lpstr>RFQ cooling system</vt:lpstr>
      <vt:lpstr>Initial RFQ conditioning (2014-2015)</vt:lpstr>
      <vt:lpstr>Initial RFQ conditioning (2014-2015)</vt:lpstr>
      <vt:lpstr> RFQ conditioning (2016)</vt:lpstr>
      <vt:lpstr> IPHI beam (low d.c.)</vt:lpstr>
      <vt:lpstr>2017 &amp; 2018 experimental setups</vt:lpstr>
      <vt:lpstr>Neutron production runs</vt:lpstr>
      <vt:lpstr>nBLM diagnostic tests</vt:lpstr>
      <vt:lpstr>IPM diagnostic tests</vt:lpstr>
      <vt:lpstr>Ongoing RF upgrades</vt:lpstr>
      <vt:lpstr>Roadmap towards CW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Utilisateur Microsoft Office</cp:lastModifiedBy>
  <cp:revision>139</cp:revision>
  <dcterms:created xsi:type="dcterms:W3CDTF">2018-05-19T19:23:35Z</dcterms:created>
  <dcterms:modified xsi:type="dcterms:W3CDTF">2018-05-24T06:19:19Z</dcterms:modified>
</cp:coreProperties>
</file>