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32"/>
  </p:notesMasterIdLst>
  <p:handoutMasterIdLst>
    <p:handoutMasterId r:id="rId33"/>
  </p:handoutMasterIdLst>
  <p:sldIdLst>
    <p:sldId id="286" r:id="rId4"/>
    <p:sldId id="279" r:id="rId5"/>
    <p:sldId id="259" r:id="rId6"/>
    <p:sldId id="290" r:id="rId7"/>
    <p:sldId id="294" r:id="rId8"/>
    <p:sldId id="292" r:id="rId9"/>
    <p:sldId id="315" r:id="rId10"/>
    <p:sldId id="314" r:id="rId11"/>
    <p:sldId id="312" r:id="rId12"/>
    <p:sldId id="317" r:id="rId13"/>
    <p:sldId id="313" r:id="rId14"/>
    <p:sldId id="318" r:id="rId15"/>
    <p:sldId id="319" r:id="rId16"/>
    <p:sldId id="363" r:id="rId17"/>
    <p:sldId id="304" r:id="rId18"/>
    <p:sldId id="320" r:id="rId19"/>
    <p:sldId id="359" r:id="rId20"/>
    <p:sldId id="361" r:id="rId21"/>
    <p:sldId id="362" r:id="rId22"/>
    <p:sldId id="321" r:id="rId23"/>
    <p:sldId id="296" r:id="rId24"/>
    <p:sldId id="364" r:id="rId25"/>
    <p:sldId id="302" r:id="rId26"/>
    <p:sldId id="307" r:id="rId27"/>
    <p:sldId id="365" r:id="rId28"/>
    <p:sldId id="303" r:id="rId29"/>
    <p:sldId id="309" r:id="rId30"/>
    <p:sldId id="310" r:id="rId3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9E7D636-1E0F-8742-9C96-3AC9442292FB}">
          <p14:sldIdLst>
            <p14:sldId id="286"/>
            <p14:sldId id="279"/>
            <p14:sldId id="259"/>
            <p14:sldId id="290"/>
            <p14:sldId id="294"/>
            <p14:sldId id="292"/>
            <p14:sldId id="315"/>
            <p14:sldId id="314"/>
            <p14:sldId id="312"/>
            <p14:sldId id="317"/>
            <p14:sldId id="313"/>
            <p14:sldId id="318"/>
            <p14:sldId id="319"/>
            <p14:sldId id="363"/>
            <p14:sldId id="304"/>
            <p14:sldId id="320"/>
            <p14:sldId id="359"/>
            <p14:sldId id="361"/>
            <p14:sldId id="362"/>
            <p14:sldId id="321"/>
            <p14:sldId id="296"/>
            <p14:sldId id="364"/>
            <p14:sldId id="302"/>
            <p14:sldId id="307"/>
            <p14:sldId id="365"/>
            <p14:sldId id="303"/>
            <p14:sldId id="309"/>
            <p14:sldId id="31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157A4"/>
    <a:srgbClr val="F8B13C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33" autoAdjust="0"/>
    <p:restoredTop sz="86385" autoAdjust="0"/>
  </p:normalViewPr>
  <p:slideViewPr>
    <p:cSldViewPr snapToObjects="1" showGuides="1">
      <p:cViewPr varScale="1">
        <p:scale>
          <a:sx n="59" d="100"/>
          <a:sy n="59" d="100"/>
        </p:scale>
        <p:origin x="1244" y="60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-405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24/05/2018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6236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24/05/2018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071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3002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1496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7711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83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0138" y="1239838"/>
            <a:ext cx="4468812" cy="33512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DC0D8-6F87-407E-AD4D-90943759FDB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1852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23492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3076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91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42988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8417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21259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9044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76119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248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67781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71859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065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841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0165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1268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F73C1-2BD6-684E-AA1B-49165E0DF4BD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534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3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12.png"/><Relationship Id="rId5" Type="http://schemas.openxmlformats.org/officeDocument/2006/relationships/image" Target="../media/image11.JPG"/><Relationship Id="rId4" Type="http://schemas.openxmlformats.org/officeDocument/2006/relationships/notesSlide" Target="../notesSlides/notesSlide11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11" Type="http://schemas.openxmlformats.org/officeDocument/2006/relationships/image" Target="../media/image19.jpeg"/><Relationship Id="rId5" Type="http://schemas.openxmlformats.org/officeDocument/2006/relationships/image" Target="../media/image15.png"/><Relationship Id="rId10" Type="http://schemas.openxmlformats.org/officeDocument/2006/relationships/image" Target="../media/image18.jpeg"/><Relationship Id="rId4" Type="http://schemas.microsoft.com/office/2007/relationships/hdphoto" Target="../media/hdphoto1.wdp"/><Relationship Id="rId9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4.emf"/><Relationship Id="rId4" Type="http://schemas.openxmlformats.org/officeDocument/2006/relationships/oleObject" Target="../embeddings/oleObject1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6.png"/><Relationship Id="rId4" Type="http://schemas.openxmlformats.org/officeDocument/2006/relationships/package" Target="../embeddings/Microsoft_Excel_Worksheet1.xlsx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7.png"/><Relationship Id="rId4" Type="http://schemas.openxmlformats.org/officeDocument/2006/relationships/package" Target="../embeddings/Microsoft_Excel_Worksheet2.xls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20605/1.0" TargetMode="External"/><Relationship Id="rId2" Type="http://schemas.openxmlformats.org/officeDocument/2006/relationships/hyperlink" Target="https://edms.cern.ch/document/1820600/1.1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1818311/1.0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71600" y="1511727"/>
            <a:ext cx="7924800" cy="1674305"/>
          </a:xfrm>
        </p:spPr>
        <p:txBody>
          <a:bodyPr/>
          <a:lstStyle/>
          <a:p>
            <a:r>
              <a:rPr lang="en-GB" dirty="0"/>
              <a:t>ARIES</a:t>
            </a:r>
          </a:p>
          <a:p>
            <a:r>
              <a:rPr lang="en-GB" dirty="0"/>
              <a:t>Promoting Innovation </a:t>
            </a:r>
          </a:p>
          <a:p>
            <a:r>
              <a:rPr lang="en-GB" dirty="0"/>
              <a:t>Report from WP14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Marcello Losasso, CERN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63937" y="4091166"/>
            <a:ext cx="8432463" cy="994018"/>
          </a:xfrm>
        </p:spPr>
        <p:txBody>
          <a:bodyPr/>
          <a:lstStyle/>
          <a:p>
            <a:r>
              <a:rPr lang="en-GB" sz="2400" dirty="0"/>
              <a:t>ARIES Annual Meeting  -</a:t>
            </a:r>
          </a:p>
          <a:p>
            <a:r>
              <a:rPr lang="en-GB" sz="2400" dirty="0"/>
              <a:t> Riga - May 24th, 2018 </a:t>
            </a:r>
          </a:p>
        </p:txBody>
      </p:sp>
    </p:spTree>
    <p:extLst>
      <p:ext uri="{BB962C8B-B14F-4D97-AF65-F5344CB8AC3E}">
        <p14:creationId xmlns:p14="http://schemas.microsoft.com/office/powerpoint/2010/main" val="3704566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18017E93-669D-AC47-B8C6-DABDC66ED4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196752"/>
            <a:ext cx="8991600" cy="342173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ARIES Annual meeting, May 24th, 2018 -  </a:t>
            </a:r>
            <a:r>
              <a:rPr lang="en-GB" dirty="0" err="1"/>
              <a:t>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3EEBDED-51E0-FE44-A9E0-DAFEEF8E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of evaluation process </a:t>
            </a:r>
          </a:p>
        </p:txBody>
      </p:sp>
    </p:spTree>
    <p:extLst>
      <p:ext uri="{BB962C8B-B14F-4D97-AF65-F5344CB8AC3E}">
        <p14:creationId xmlns:p14="http://schemas.microsoft.com/office/powerpoint/2010/main" val="3365228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51309"/>
            <a:ext cx="8229600" cy="4525963"/>
          </a:xfrm>
        </p:spPr>
        <p:txBody>
          <a:bodyPr/>
          <a:lstStyle/>
          <a:p>
            <a:r>
              <a:rPr lang="en-GB" b="1" i="1" dirty="0"/>
              <a:t>10 projects have been presented</a:t>
            </a:r>
          </a:p>
          <a:p>
            <a:endParaRPr lang="en-GB" dirty="0"/>
          </a:p>
          <a:p>
            <a:r>
              <a:rPr lang="en-GB" b="1" i="1" dirty="0"/>
              <a:t>9 projects have been considered eligible</a:t>
            </a:r>
          </a:p>
          <a:p>
            <a:endParaRPr lang="en-GB" dirty="0"/>
          </a:p>
          <a:p>
            <a:r>
              <a:rPr lang="en-GB" dirty="0"/>
              <a:t>The evaluation is currently </a:t>
            </a:r>
            <a:r>
              <a:rPr lang="en-GB" u="sng" dirty="0"/>
              <a:t>at the last steps of iteration</a:t>
            </a:r>
            <a:r>
              <a:rPr lang="en-GB" dirty="0"/>
              <a:t>. </a:t>
            </a:r>
          </a:p>
          <a:p>
            <a:pPr marL="0" indent="0">
              <a:buNone/>
            </a:pPr>
            <a:r>
              <a:rPr lang="en-GB" dirty="0"/>
              <a:t>   </a:t>
            </a:r>
          </a:p>
          <a:p>
            <a:r>
              <a:rPr lang="en-GB" dirty="0"/>
              <a:t>We are finalizing the report of evaluation and we will ask the STC to invite the first 4 projects to present in CERN, on June 15</a:t>
            </a:r>
            <a:r>
              <a:rPr lang="en-GB" baseline="30000" dirty="0"/>
              <a:t>th</a:t>
            </a:r>
            <a:r>
              <a:rPr lang="en-GB" dirty="0"/>
              <a:t>, their proposals for a formal and final awarding of the </a:t>
            </a:r>
            <a:r>
              <a:rPr lang="en-GB" dirty="0" err="1"/>
              <a:t>PoC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ARIES Annual meeting, May 24th, 2018 -  </a:t>
            </a:r>
            <a:r>
              <a:rPr lang="en-GB" dirty="0" err="1"/>
              <a:t>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3EEBDED-51E0-FE44-A9E0-DAFEEF8E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Projects presented</a:t>
            </a:r>
          </a:p>
        </p:txBody>
      </p:sp>
    </p:spTree>
    <p:extLst>
      <p:ext uri="{BB962C8B-B14F-4D97-AF65-F5344CB8AC3E}">
        <p14:creationId xmlns:p14="http://schemas.microsoft.com/office/powerpoint/2010/main" val="42585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ARIES Annual meeting, May 24th, 2018 -  </a:t>
            </a:r>
            <a:r>
              <a:rPr lang="en-GB" dirty="0" err="1"/>
              <a:t>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3EEBDED-51E0-FE44-A9E0-DAFEEF8EC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20562"/>
            <a:ext cx="8229600" cy="561974"/>
          </a:xfrm>
        </p:spPr>
        <p:txBody>
          <a:bodyPr/>
          <a:lstStyle/>
          <a:p>
            <a:pPr algn="ctr"/>
            <a:r>
              <a:rPr lang="en-US" dirty="0"/>
              <a:t> Eligible proposals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BDD62759-4123-6F44-A6E5-3DCF14A341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7318999"/>
              </p:ext>
            </p:extLst>
          </p:nvPr>
        </p:nvGraphicFramePr>
        <p:xfrm>
          <a:off x="457200" y="836612"/>
          <a:ext cx="8077200" cy="51846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4659">
                  <a:extLst>
                    <a:ext uri="{9D8B030D-6E8A-4147-A177-3AD203B41FA5}">
                      <a16:colId xmlns:a16="http://schemas.microsoft.com/office/drawing/2014/main" val="2050099929"/>
                    </a:ext>
                  </a:extLst>
                </a:gridCol>
                <a:gridCol w="3337059">
                  <a:extLst>
                    <a:ext uri="{9D8B030D-6E8A-4147-A177-3AD203B41FA5}">
                      <a16:colId xmlns:a16="http://schemas.microsoft.com/office/drawing/2014/main" val="3260588335"/>
                    </a:ext>
                  </a:extLst>
                </a:gridCol>
                <a:gridCol w="2265181">
                  <a:extLst>
                    <a:ext uri="{9D8B030D-6E8A-4147-A177-3AD203B41FA5}">
                      <a16:colId xmlns:a16="http://schemas.microsoft.com/office/drawing/2014/main" val="1296883562"/>
                    </a:ext>
                  </a:extLst>
                </a:gridCol>
                <a:gridCol w="1830301">
                  <a:extLst>
                    <a:ext uri="{9D8B030D-6E8A-4147-A177-3AD203B41FA5}">
                      <a16:colId xmlns:a16="http://schemas.microsoft.com/office/drawing/2014/main" val="2011548488"/>
                    </a:ext>
                  </a:extLst>
                </a:gridCol>
              </a:tblGrid>
              <a:tr h="1967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Proposal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Proposal title 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Lead Applicant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effectLst/>
                        </a:rPr>
                        <a:t>Name of coordinator: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extLst>
                  <a:ext uri="{0D108BD9-81ED-4DB2-BD59-A6C34878D82A}">
                    <a16:rowId xmlns:a16="http://schemas.microsoft.com/office/drawing/2014/main" val="3107511744"/>
                  </a:ext>
                </a:extLst>
              </a:tr>
              <a:tr h="1967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number</a:t>
                      </a:r>
                      <a:endParaRPr lang="en-US" sz="1100" b="1" i="0" u="none" strike="noStrike"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235816"/>
                  </a:ext>
                </a:extLst>
              </a:tr>
              <a:tr h="5582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#1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 Field Confined Radiofrequency ion Source for Medical and Industrial Applications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CIEMAT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Mr. Rodrigo Varela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extLst>
                  <a:ext uri="{0D108BD9-81ED-4DB2-BD59-A6C34878D82A}">
                    <a16:rowId xmlns:a16="http://schemas.microsoft.com/office/drawing/2014/main" val="494479140"/>
                  </a:ext>
                </a:extLst>
              </a:tr>
              <a:tr h="5582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#2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Fast closing UHV all-metal gate valve for use in particle accelerator systems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CH" sz="1200" u="none" strike="noStrike">
                          <a:effectLst/>
                        </a:rPr>
                        <a:t>GSI Helmholtzzentrum für Schwerionenforschung GmbH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AT" sz="1200" u="none" strike="noStrike">
                          <a:effectLst/>
                        </a:rPr>
                        <a:t> Dipl. –Phys. Ivan Prongrac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extLst>
                  <a:ext uri="{0D108BD9-81ED-4DB2-BD59-A6C34878D82A}">
                    <a16:rowId xmlns:a16="http://schemas.microsoft.com/office/drawing/2014/main" val="774989633"/>
                  </a:ext>
                </a:extLst>
              </a:tr>
              <a:tr h="56057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#3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Atomic Layer Deposition: an innovative approach for next generation particle accelerators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Laboratory CEA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Dr. Thomas </a:t>
                      </a:r>
                      <a:r>
                        <a:rPr lang="en-US" sz="1200" u="none" strike="noStrike" dirty="0" err="1">
                          <a:effectLst/>
                        </a:rPr>
                        <a:t>Proslier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extLst>
                  <a:ext uri="{0D108BD9-81ED-4DB2-BD59-A6C34878D82A}">
                    <a16:rowId xmlns:a16="http://schemas.microsoft.com/office/drawing/2014/main" val="996345279"/>
                  </a:ext>
                </a:extLst>
              </a:tr>
              <a:tr h="4222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#4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Accelerator Diagnostics using innovative Adaptive Optics (InnoAdo)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University of Liverpool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Prof. Carsten P Welsch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extLst>
                  <a:ext uri="{0D108BD9-81ED-4DB2-BD59-A6C34878D82A}">
                    <a16:rowId xmlns:a16="http://schemas.microsoft.com/office/drawing/2014/main" val="2747603670"/>
                  </a:ext>
                </a:extLst>
              </a:tr>
              <a:tr h="4222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#5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Compact Hybrid Quadrupole for Diffraction Limited Storage Ring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Synchrotron SOLEIL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Dr. Kitegi Charles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extLst>
                  <a:ext uri="{0D108BD9-81ED-4DB2-BD59-A6C34878D82A}">
                    <a16:rowId xmlns:a16="http://schemas.microsoft.com/office/drawing/2014/main" val="819454015"/>
                  </a:ext>
                </a:extLst>
              </a:tr>
              <a:tr h="6989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#6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Investigation of new methods for the manufacturing of Copper-Diamond Composites with tailored thermo-physical properties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RHP – Technology GmbH - SME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 err="1">
                          <a:effectLst/>
                        </a:rPr>
                        <a:t>Dr</a:t>
                      </a:r>
                      <a:r>
                        <a:rPr lang="en-US" sz="1200" u="none" strike="noStrike" dirty="0">
                          <a:effectLst/>
                        </a:rPr>
                        <a:t> Erich Neubauer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extLst>
                  <a:ext uri="{0D108BD9-81ED-4DB2-BD59-A6C34878D82A}">
                    <a16:rowId xmlns:a16="http://schemas.microsoft.com/office/drawing/2014/main" val="3138314408"/>
                  </a:ext>
                </a:extLst>
              </a:tr>
              <a:tr h="20685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#7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SRF Surfacing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Laboratory CEA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Dr Claire Antoine 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extLst>
                  <a:ext uri="{0D108BD9-81ED-4DB2-BD59-A6C34878D82A}">
                    <a16:rowId xmlns:a16="http://schemas.microsoft.com/office/drawing/2014/main" val="2286021776"/>
                  </a:ext>
                </a:extLst>
              </a:tr>
              <a:tr h="48789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#8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Eliminating the spread of antibiotic resistance through wastewater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>
                          <a:effectLst/>
                        </a:rPr>
                        <a:t>University of Huddersfield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Prof. Rob </a:t>
                      </a:r>
                      <a:r>
                        <a:rPr lang="en-US" sz="1200" u="none" strike="noStrike" dirty="0" err="1">
                          <a:effectLst/>
                        </a:rPr>
                        <a:t>Edgecock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extLst>
                  <a:ext uri="{0D108BD9-81ED-4DB2-BD59-A6C34878D82A}">
                    <a16:rowId xmlns:a16="http://schemas.microsoft.com/office/drawing/2014/main" val="3964426402"/>
                  </a:ext>
                </a:extLst>
              </a:tr>
              <a:tr h="67922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>
                          <a:effectLst/>
                        </a:rPr>
                        <a:t>#9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Development of hybrid electron accelerator system for the treatment of marine diesel exhaust gases 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RIGA TECHNICAL UNIVERSITY – center of high energy Physics and Accelerator Technologies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200" u="none" strike="noStrike" dirty="0">
                          <a:effectLst/>
                        </a:rPr>
                        <a:t>Prof. Toms TORIMS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extLst>
                  <a:ext uri="{0D108BD9-81ED-4DB2-BD59-A6C34878D82A}">
                    <a16:rowId xmlns:a16="http://schemas.microsoft.com/office/drawing/2014/main" val="4115245339"/>
                  </a:ext>
                </a:extLst>
              </a:tr>
              <a:tr h="19677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 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5533" marR="5533" marT="5533" marB="0"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682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9627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49362"/>
            <a:ext cx="8534400" cy="4525963"/>
          </a:xfrm>
        </p:spPr>
        <p:txBody>
          <a:bodyPr/>
          <a:lstStyle/>
          <a:p>
            <a:r>
              <a:rPr lang="en-GB" dirty="0"/>
              <a:t>Good mix of academia (3 Universities), laboratories (5 laboratories), industries (8 industries). </a:t>
            </a:r>
          </a:p>
          <a:p>
            <a:r>
              <a:rPr lang="en-GB" dirty="0"/>
              <a:t>All eligible proposals have reached the threshold for evaluation</a:t>
            </a:r>
          </a:p>
          <a:p>
            <a:r>
              <a:rPr lang="en-GB" dirty="0"/>
              <a:t>Are all high quality and promising interesting developments.</a:t>
            </a:r>
          </a:p>
          <a:p>
            <a:endParaRPr lang="en-GB" dirty="0"/>
          </a:p>
          <a:p>
            <a:endParaRPr lang="en-GB" dirty="0"/>
          </a:p>
          <a:p>
            <a:pPr marL="0" indent="0" algn="ctr">
              <a:buNone/>
            </a:pPr>
            <a:r>
              <a:rPr lang="en-GB" b="1" dirty="0"/>
              <a:t>I thank you all participants for their contributions !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ARIES Annual meeting, May 24th, 2018 -  </a:t>
            </a:r>
            <a:r>
              <a:rPr lang="en-GB" dirty="0" err="1"/>
              <a:t>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3EEBDED-51E0-FE44-A9E0-DAFEEF8E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PoC</a:t>
            </a:r>
            <a:r>
              <a:rPr lang="en-US" dirty="0"/>
              <a:t>: an exercise of co-innovation</a:t>
            </a:r>
          </a:p>
        </p:txBody>
      </p:sp>
    </p:spTree>
    <p:extLst>
      <p:ext uri="{BB962C8B-B14F-4D97-AF65-F5344CB8AC3E}">
        <p14:creationId xmlns:p14="http://schemas.microsoft.com/office/powerpoint/2010/main" val="920998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1912" y="237580"/>
            <a:ext cx="8812088" cy="561974"/>
          </a:xfrm>
        </p:spPr>
        <p:txBody>
          <a:bodyPr/>
          <a:lstStyle/>
          <a:p>
            <a:r>
              <a:rPr lang="en-GB" sz="2800" dirty="0"/>
              <a:t>WP14.3 highlights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90600"/>
            <a:ext cx="8534400" cy="5174704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W14.3 (</a:t>
            </a:r>
            <a:r>
              <a:rPr lang="en-US" sz="2200" dirty="0">
                <a:solidFill>
                  <a:srgbClr val="FF0000"/>
                </a:solidFill>
              </a:rPr>
              <a:t>Relation with industry) </a:t>
            </a:r>
            <a:r>
              <a:rPr lang="en-US" sz="2200" dirty="0"/>
              <a:t>aims to increasing</a:t>
            </a:r>
            <a:r>
              <a:rPr lang="en-GB" sz="2200" dirty="0"/>
              <a:t> synergies between laboratories, universities, specialized institutes and applied research institutes.</a:t>
            </a:r>
          </a:p>
          <a:p>
            <a:endParaRPr lang="en-US" sz="2200" dirty="0"/>
          </a:p>
          <a:p>
            <a:pPr lvl="1">
              <a:buFont typeface="Wingdings" pitchFamily="2" charset="2"/>
              <a:buChar char="ü"/>
            </a:pPr>
            <a:r>
              <a:rPr lang="en-US" sz="2200" dirty="0"/>
              <a:t>Jointly with WP3, TIARA and AMICI, acted </a:t>
            </a:r>
            <a:r>
              <a:rPr lang="en-US" sz="2200" i="1" dirty="0">
                <a:solidFill>
                  <a:srgbClr val="FF0000"/>
                </a:solidFill>
              </a:rPr>
              <a:t>to promote a pilot EC action</a:t>
            </a:r>
            <a:r>
              <a:rPr lang="en-US" sz="2200" dirty="0"/>
              <a:t> to finance a large program of accelerator relevant projects. Meeting organized on Feb 6/7 2018, in Brussels, with participation of industries and EC.</a:t>
            </a:r>
          </a:p>
          <a:p>
            <a:pPr lvl="1">
              <a:buFont typeface="Wingdings" pitchFamily="2" charset="2"/>
              <a:buChar char="ü"/>
            </a:pPr>
            <a:endParaRPr lang="en-US" sz="2200" dirty="0"/>
          </a:p>
          <a:p>
            <a:pPr lvl="1">
              <a:buFont typeface="Wingdings" pitchFamily="2" charset="2"/>
              <a:buChar char="ü"/>
            </a:pPr>
            <a:r>
              <a:rPr lang="en-US" sz="2200" dirty="0"/>
              <a:t>A workshop in CERN, on Dec 1, 2017, organized in cooperation among WP3 and WP14, on </a:t>
            </a:r>
            <a:r>
              <a:rPr lang="en-US" sz="2200" i="1" dirty="0">
                <a:solidFill>
                  <a:srgbClr val="FF0000"/>
                </a:solidFill>
              </a:rPr>
              <a:t>EB application for diesel motor exhaust gas purification</a:t>
            </a:r>
            <a:r>
              <a:rPr lang="en-US" sz="2200" dirty="0"/>
              <a:t>.</a:t>
            </a:r>
          </a:p>
          <a:p>
            <a:pPr lvl="1">
              <a:buFont typeface="Wingdings" pitchFamily="2" charset="2"/>
              <a:buChar char="ü"/>
            </a:pPr>
            <a:endParaRPr lang="en-US" sz="2200" dirty="0"/>
          </a:p>
          <a:p>
            <a:pPr lvl="1">
              <a:buFont typeface="Wingdings" pitchFamily="2" charset="2"/>
              <a:buChar char="ü"/>
            </a:pPr>
            <a:r>
              <a:rPr lang="en-US" sz="2200" dirty="0"/>
              <a:t>A workshop organized with AMICI in CERN, on May 16</a:t>
            </a:r>
            <a:r>
              <a:rPr lang="en-US" sz="2200" baseline="30000" dirty="0"/>
              <a:t>th</a:t>
            </a:r>
            <a:r>
              <a:rPr lang="en-US" sz="2200" dirty="0"/>
              <a:t> 2018, with participation of IPR experts from 4 EU laboratories, to </a:t>
            </a:r>
            <a:r>
              <a:rPr lang="en-US" sz="2200" i="1" dirty="0">
                <a:solidFill>
                  <a:srgbClr val="FF0000"/>
                </a:solidFill>
              </a:rPr>
              <a:t>address the problematic of IPR in collaborations.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4243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 tasks in partnership with industries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i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323528" y="1277963"/>
            <a:ext cx="7704856" cy="4392588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6200" i="1" dirty="0"/>
              <a:t> </a:t>
            </a:r>
            <a:r>
              <a:rPr lang="en-GB" sz="8800" b="1" dirty="0">
                <a:solidFill>
                  <a:srgbClr val="FF0000"/>
                </a:solidFill>
              </a:rPr>
              <a:t>Task 14.4. Industries for resistant materials </a:t>
            </a:r>
          </a:p>
          <a:p>
            <a:pPr marL="0" indent="0">
              <a:buNone/>
            </a:pPr>
            <a:endParaRPr lang="en-GB" sz="8800" b="1" i="1" dirty="0">
              <a:solidFill>
                <a:srgbClr val="FF0000"/>
              </a:solidFill>
            </a:endParaRPr>
          </a:p>
          <a:p>
            <a:pPr marL="400050" lvl="1" indent="0">
              <a:buNone/>
            </a:pPr>
            <a:r>
              <a:rPr lang="en-GB" sz="8400" b="1" dirty="0">
                <a:solidFill>
                  <a:schemeClr val="tx1"/>
                </a:solidFill>
              </a:rPr>
              <a:t>Task Leader is </a:t>
            </a:r>
            <a:r>
              <a:rPr lang="en-GB" sz="8400" b="1" dirty="0" err="1">
                <a:solidFill>
                  <a:schemeClr val="tx1"/>
                </a:solidFill>
              </a:rPr>
              <a:t>F.Carra</a:t>
            </a:r>
            <a:r>
              <a:rPr lang="en-GB" sz="8400" b="1" dirty="0">
                <a:solidFill>
                  <a:schemeClr val="tx1"/>
                </a:solidFill>
              </a:rPr>
              <a:t>. </a:t>
            </a:r>
            <a:endParaRPr lang="en-US" sz="8400" dirty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en-GB" sz="8800" dirty="0"/>
              <a:t> </a:t>
            </a:r>
            <a:endParaRPr lang="en-US" sz="8800" dirty="0"/>
          </a:p>
          <a:p>
            <a:pPr marL="0" indent="0">
              <a:buNone/>
            </a:pPr>
            <a:r>
              <a:rPr lang="en-GB" sz="8800" b="1" dirty="0">
                <a:solidFill>
                  <a:srgbClr val="FF0000"/>
                </a:solidFill>
              </a:rPr>
              <a:t>Task 14.5. HTS cable development for accelerators  magnets</a:t>
            </a:r>
          </a:p>
          <a:p>
            <a:pPr marL="400050" lvl="1" indent="0">
              <a:buNone/>
            </a:pPr>
            <a:r>
              <a:rPr lang="en-GB" sz="8400" b="1" dirty="0">
                <a:solidFill>
                  <a:schemeClr val="tx1"/>
                </a:solidFill>
              </a:rPr>
              <a:t>Task Leader is </a:t>
            </a:r>
            <a:r>
              <a:rPr lang="en-GB" sz="8400" b="1" dirty="0" err="1">
                <a:solidFill>
                  <a:schemeClr val="tx1"/>
                </a:solidFill>
              </a:rPr>
              <a:t>L.Rossi</a:t>
            </a:r>
            <a:r>
              <a:rPr lang="en-GB" sz="8400" b="1" dirty="0">
                <a:solidFill>
                  <a:schemeClr val="tx1"/>
                </a:solidFill>
              </a:rPr>
              <a:t>. </a:t>
            </a:r>
            <a:endParaRPr lang="en-US" sz="84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8800" i="1" dirty="0"/>
          </a:p>
          <a:p>
            <a:pPr marL="0" lvl="0" indent="0">
              <a:buNone/>
            </a:pPr>
            <a:r>
              <a:rPr lang="en-GB" sz="8800" b="1" dirty="0">
                <a:solidFill>
                  <a:srgbClr val="FF0000"/>
                </a:solidFill>
              </a:rPr>
              <a:t>Task 14.6. Accelerator Timing System</a:t>
            </a:r>
          </a:p>
          <a:p>
            <a:pPr marL="400050" lvl="1" indent="0">
              <a:buNone/>
            </a:pPr>
            <a:r>
              <a:rPr lang="en-GB" sz="8400" b="1" dirty="0">
                <a:solidFill>
                  <a:schemeClr val="tx1"/>
                </a:solidFill>
              </a:rPr>
              <a:t>Task Leader is </a:t>
            </a:r>
            <a:r>
              <a:rPr lang="en-GB" sz="8400" b="1" dirty="0" err="1">
                <a:solidFill>
                  <a:schemeClr val="tx1"/>
                </a:solidFill>
              </a:rPr>
              <a:t>J.Gutleber</a:t>
            </a:r>
            <a:endParaRPr lang="en-GB" sz="8400" dirty="0">
              <a:solidFill>
                <a:schemeClr val="tx1"/>
              </a:solidFill>
            </a:endParaRPr>
          </a:p>
          <a:p>
            <a:pPr lvl="0">
              <a:buFont typeface="Wingdings" charset="2"/>
              <a:buChar char="Ø"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US" sz="6500" i="1" dirty="0"/>
          </a:p>
          <a:p>
            <a:pPr marL="0" indent="0">
              <a:buNone/>
            </a:pPr>
            <a:endParaRPr lang="en-US" sz="6500" i="1" dirty="0"/>
          </a:p>
          <a:p>
            <a:endParaRPr lang="en-US" sz="6500" i="1" dirty="0"/>
          </a:p>
        </p:txBody>
      </p:sp>
    </p:spTree>
    <p:extLst>
      <p:ext uri="{BB962C8B-B14F-4D97-AF65-F5344CB8AC3E}">
        <p14:creationId xmlns:p14="http://schemas.microsoft.com/office/powerpoint/2010/main" val="1598915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WP14.4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i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228600" y="1340768"/>
            <a:ext cx="8763000" cy="24482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i="1" dirty="0"/>
              <a:t> </a:t>
            </a:r>
            <a:r>
              <a:rPr lang="en-GB" sz="2000" b="1" dirty="0">
                <a:solidFill>
                  <a:srgbClr val="FF0000"/>
                </a:solidFill>
              </a:rPr>
              <a:t>Task 14.4. </a:t>
            </a:r>
            <a:r>
              <a:rPr lang="en-GB" sz="2000" b="1" i="1" dirty="0">
                <a:solidFill>
                  <a:srgbClr val="FF0000"/>
                </a:solidFill>
              </a:rPr>
              <a:t>Industries for resistant materials – </a:t>
            </a:r>
            <a:r>
              <a:rPr lang="en-GB" sz="2000" b="1" i="1" dirty="0" err="1">
                <a:solidFill>
                  <a:srgbClr val="FF0000"/>
                </a:solidFill>
              </a:rPr>
              <a:t>F.Carra</a:t>
            </a:r>
            <a:r>
              <a:rPr lang="en-GB" sz="2000" b="1" i="1" dirty="0">
                <a:solidFill>
                  <a:srgbClr val="FF0000"/>
                </a:solidFill>
              </a:rPr>
              <a:t> </a:t>
            </a:r>
            <a:endParaRPr lang="en-US" sz="2000" i="1" dirty="0"/>
          </a:p>
          <a:p>
            <a:pPr>
              <a:buFont typeface="Wingdings" charset="2"/>
              <a:buChar char="Ø"/>
            </a:pPr>
            <a:r>
              <a:rPr lang="en-GB" sz="2000" i="1" dirty="0"/>
              <a:t>Contribute in material development in collaboration with WP17 (Material for extreme thermal management).</a:t>
            </a:r>
            <a:endParaRPr lang="en-US" sz="2000" i="1" dirty="0"/>
          </a:p>
          <a:p>
            <a:pPr>
              <a:buFont typeface="Wingdings" charset="2"/>
              <a:buChar char="Ø"/>
            </a:pPr>
            <a:r>
              <a:rPr lang="en-GB" sz="2000" i="1" dirty="0"/>
              <a:t>Produce samples for the R&amp;D (both for extreme T, than for AM)</a:t>
            </a:r>
            <a:endParaRPr lang="en-US" sz="2000" i="1" dirty="0"/>
          </a:p>
          <a:p>
            <a:pPr>
              <a:buFont typeface="Wingdings" charset="2"/>
              <a:buChar char="Ø"/>
            </a:pPr>
            <a:r>
              <a:rPr lang="en-GB" sz="2000" i="1" dirty="0"/>
              <a:t>Demonstrate feasibility of production for industrialisation (with large dimensions, small tolerances</a:t>
            </a:r>
            <a:r>
              <a:rPr lang="en-US" sz="2000" i="1" dirty="0"/>
              <a:t> </a:t>
            </a:r>
          </a:p>
          <a:p>
            <a:pPr marL="0" indent="0">
              <a:buNone/>
            </a:pPr>
            <a:endParaRPr lang="en-US" sz="2000" i="1" dirty="0"/>
          </a:p>
          <a:p>
            <a:pPr>
              <a:buFont typeface="Wingdings" charset="2"/>
              <a:buChar char="Ø"/>
            </a:pPr>
            <a:endParaRPr lang="en-US" sz="2000" i="1" dirty="0"/>
          </a:p>
          <a:p>
            <a:pPr marL="457200" lvl="1" indent="0">
              <a:buNone/>
            </a:pPr>
            <a:r>
              <a:rPr lang="en-GB" sz="2000" i="1" dirty="0"/>
              <a:t> ….materials for accelerator components, beam instrumentation, new applications</a:t>
            </a:r>
          </a:p>
          <a:p>
            <a:pPr marL="0" lvl="0" indent="0">
              <a:buNone/>
            </a:pPr>
            <a:r>
              <a:rPr lang="en-GB" sz="2000" b="1" dirty="0">
                <a:solidFill>
                  <a:schemeClr val="tx1"/>
                </a:solidFill>
              </a:rPr>
              <a:t>		</a:t>
            </a:r>
          </a:p>
          <a:p>
            <a:pPr marL="0" lvl="0" indent="0">
              <a:buNone/>
            </a:pPr>
            <a:r>
              <a:rPr lang="en-GB" sz="2000" b="1" dirty="0">
                <a:solidFill>
                  <a:schemeClr val="tx1"/>
                </a:solidFill>
              </a:rPr>
              <a:t>		Presentation to this AM by FC on Thursday plenary</a:t>
            </a:r>
            <a:endParaRPr lang="en-GB" sz="2000" i="1" dirty="0"/>
          </a:p>
          <a:p>
            <a:pPr lvl="0">
              <a:buFont typeface="Wingdings" charset="2"/>
              <a:buChar char="Ø"/>
            </a:pPr>
            <a:endParaRPr lang="en-GB" sz="2000" i="1" dirty="0"/>
          </a:p>
          <a:p>
            <a:pPr lvl="0">
              <a:buFont typeface="Wingdings" charset="2"/>
              <a:buChar char="Ø"/>
            </a:pPr>
            <a:endParaRPr lang="en-US" sz="2000" i="1" dirty="0"/>
          </a:p>
          <a:p>
            <a:pPr marL="0" indent="0">
              <a:buNone/>
            </a:pPr>
            <a:endParaRPr lang="en-US" sz="2000" i="1" dirty="0"/>
          </a:p>
          <a:p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65919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38149" y="100093"/>
            <a:ext cx="8610600" cy="902593"/>
          </a:xfrm>
        </p:spPr>
        <p:txBody>
          <a:bodyPr/>
          <a:lstStyle/>
          <a:p>
            <a:r>
              <a:rPr lang="en-GB" dirty="0"/>
              <a:t>WP14.4 highlights     </a:t>
            </a:r>
            <a:r>
              <a:rPr lang="en-GB" sz="2800" i="1" dirty="0"/>
              <a:t>courtesy of </a:t>
            </a:r>
            <a:r>
              <a:rPr lang="en-GB" sz="2800" i="1" dirty="0" err="1"/>
              <a:t>F.Carra</a:t>
            </a:r>
            <a:r>
              <a:rPr lang="en-GB" sz="2800" i="1" dirty="0"/>
              <a:t>, CERN</a:t>
            </a:r>
            <a:endParaRPr lang="en-GB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603" y="1213556"/>
            <a:ext cx="6496050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1</a:t>
            </a:r>
            <a:r>
              <a:rPr lang="en-GB" sz="1600" baseline="300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st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 year dedicated to the production of components for D14.3 (due by M24, but anticipated by 1 year to match WP17 milestones and deliverables)</a:t>
            </a:r>
          </a:p>
          <a:p>
            <a:pPr marL="342900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Production at RHP and Brevetti </a:t>
            </a:r>
            <a:r>
              <a:rPr lang="en-GB" sz="1600" dirty="0" err="1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Bizz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 included:</a:t>
            </a:r>
          </a:p>
          <a:p>
            <a:pPr marL="800100" lvl="1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25 threaded MoGr samples for dynamic tests at Politecnico di Torino</a:t>
            </a:r>
          </a:p>
          <a:p>
            <a:pPr marL="800100" lvl="1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35 </a:t>
            </a:r>
            <a:r>
              <a:rPr lang="en-GB" sz="1600" dirty="0" err="1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CrGr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 specimens for characterization at CERN </a:t>
            </a:r>
            <a:r>
              <a:rPr lang="en-GB" sz="1600" dirty="0" err="1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MechLab</a:t>
            </a:r>
            <a:endParaRPr lang="en-GB" sz="1600" dirty="0">
              <a:solidFill>
                <a:schemeClr val="tx2"/>
              </a:solidFill>
              <a:latin typeface="Arial"/>
              <a:cs typeface="Arial"/>
              <a:sym typeface="Wingdings" panose="05000000000000000000" pitchFamily="2" charset="2"/>
            </a:endParaRPr>
          </a:p>
          <a:p>
            <a:pPr marL="800100" lvl="1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10 CuCD rods installed in HiRadMat (HRMT36 – Multimat) </a:t>
            </a:r>
          </a:p>
          <a:p>
            <a:pPr marL="800100" lvl="1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10 CuCD specimens for characterization at CERN </a:t>
            </a:r>
            <a:r>
              <a:rPr lang="en-GB" sz="1600" dirty="0" err="1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MechLab</a:t>
            </a:r>
            <a:endParaRPr lang="en-GB" sz="1600" dirty="0">
              <a:solidFill>
                <a:schemeClr val="tx2"/>
              </a:solidFill>
              <a:latin typeface="Arial"/>
              <a:cs typeface="Arial"/>
              <a:sym typeface="Wingdings" panose="05000000000000000000" pitchFamily="2" charset="2"/>
            </a:endParaRPr>
          </a:p>
          <a:p>
            <a:pPr marL="800100" lvl="1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10 metal-diamond samples for luminescence studies at GSI and CERN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1" y="4412424"/>
            <a:ext cx="3254824" cy="244111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5575" y="1408703"/>
            <a:ext cx="2543175" cy="352081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46425" y="5136403"/>
            <a:ext cx="32221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defTabSz="457200">
              <a:spcBef>
                <a:spcPts val="600"/>
              </a:spcBef>
              <a:buClr>
                <a:srgbClr val="FFB125"/>
              </a:buClr>
              <a:buSzPct val="140000"/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Also, start of the R&amp;D at RHP for the MgB</a:t>
            </a:r>
            <a:r>
              <a:rPr lang="en-GB" sz="1600" baseline="-250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2</a:t>
            </a:r>
            <a:r>
              <a:rPr lang="en-GB" sz="1600" dirty="0">
                <a:solidFill>
                  <a:schemeClr val="tx2"/>
                </a:solidFill>
                <a:latin typeface="Arial"/>
                <a:cs typeface="Arial"/>
                <a:sym typeface="Wingdings" panose="05000000000000000000" pitchFamily="2" charset="2"/>
              </a:rPr>
              <a:t> deposition on metallic substrate</a:t>
            </a:r>
          </a:p>
        </p:txBody>
      </p:sp>
      <p:sp>
        <p:nvSpPr>
          <p:cNvPr id="20" name="Text Box 2"/>
          <p:cNvSpPr txBox="1">
            <a:spLocks noChangeArrowheads="1"/>
          </p:cNvSpPr>
          <p:nvPr/>
        </p:nvSpPr>
        <p:spPr bwMode="auto">
          <a:xfrm>
            <a:off x="1981201" y="6404468"/>
            <a:ext cx="2065318" cy="439064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889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69056" tIns="34529" rIns="69056" bIns="34529">
            <a:spAutoFit/>
          </a:bodyPr>
          <a:lstStyle/>
          <a:p>
            <a:pPr algn="ctr" defTabSz="342900">
              <a:spcBef>
                <a:spcPct val="0"/>
              </a:spcBef>
            </a:pPr>
            <a:r>
              <a:rPr lang="en-US" sz="1200" b="1" kern="0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CrGr</a:t>
            </a:r>
            <a:r>
              <a:rPr lang="en-US" sz="12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specimens for characterization at CERN</a:t>
            </a: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6505574" y="1408703"/>
            <a:ext cx="2543175" cy="254398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889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69056" tIns="34529" rIns="69056" bIns="34529">
            <a:spAutoFit/>
          </a:bodyPr>
          <a:lstStyle/>
          <a:p>
            <a:pPr algn="ctr" defTabSz="342900">
              <a:spcBef>
                <a:spcPct val="0"/>
              </a:spcBef>
            </a:pPr>
            <a:r>
              <a:rPr lang="en-US" sz="12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CuCD rods for tests in HiRadMat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236025" y="6174289"/>
            <a:ext cx="3474465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Courtesy of S. Bizzaro, Brevetti </a:t>
            </a:r>
            <a:r>
              <a:rPr lang="en-GB" i="1" dirty="0" err="1"/>
              <a:t>Bizz</a:t>
            </a:r>
            <a:r>
              <a:rPr lang="en-GB" i="1" dirty="0"/>
              <a:t> </a:t>
            </a:r>
          </a:p>
          <a:p>
            <a:pPr algn="ctr"/>
            <a:r>
              <a:rPr lang="en-GB" i="1" dirty="0"/>
              <a:t>and D. Grech, RHP</a:t>
            </a:r>
          </a:p>
        </p:txBody>
      </p:sp>
      <p:pic>
        <p:nvPicPr>
          <p:cNvPr id="13" name="CERN-FOOTAGE-2018-015-001">
            <a:hlinkClick r:id="" action="ppaction://media"/>
            <a:extLst>
              <a:ext uri="{FF2B5EF4-FFF2-40B4-BE49-F238E27FC236}">
                <a16:creationId xmlns:a16="http://schemas.microsoft.com/office/drawing/2014/main" id="{1B7A1B29-B355-084E-9218-FAF52793C39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30708" y="4686858"/>
            <a:ext cx="2210005" cy="1657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0564808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49141"/>
            <a:ext cx="8610600" cy="902593"/>
          </a:xfrm>
        </p:spPr>
        <p:txBody>
          <a:bodyPr/>
          <a:lstStyle/>
          <a:p>
            <a:r>
              <a:rPr lang="en-GB" dirty="0"/>
              <a:t>WP14.4 highlights    </a:t>
            </a:r>
            <a:r>
              <a:rPr lang="en-GB" sz="2800" i="1" dirty="0"/>
              <a:t>courtesy of </a:t>
            </a:r>
            <a:r>
              <a:rPr lang="en-GB" sz="2800" i="1" dirty="0" err="1"/>
              <a:t>F.Carra</a:t>
            </a:r>
            <a:r>
              <a:rPr lang="en-GB" sz="2800" i="1" dirty="0"/>
              <a:t>, CERN</a:t>
            </a:r>
            <a:endParaRPr lang="en-GB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grpSp>
        <p:nvGrpSpPr>
          <p:cNvPr id="9" name="Gruppieren 29"/>
          <p:cNvGrpSpPr/>
          <p:nvPr/>
        </p:nvGrpSpPr>
        <p:grpSpPr>
          <a:xfrm>
            <a:off x="749396" y="1439120"/>
            <a:ext cx="7467139" cy="2511473"/>
            <a:chOff x="959091" y="847693"/>
            <a:chExt cx="7467139" cy="2511473"/>
          </a:xfrm>
        </p:grpSpPr>
        <p:pic>
          <p:nvPicPr>
            <p:cNvPr id="10" name="Grafik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65990" y="919701"/>
              <a:ext cx="2160240" cy="2088232"/>
            </a:xfrm>
            <a:prstGeom prst="rect">
              <a:avLst/>
            </a:prstGeom>
          </p:spPr>
        </p:pic>
        <p:grpSp>
          <p:nvGrpSpPr>
            <p:cNvPr id="16" name="Gruppieren 9"/>
            <p:cNvGrpSpPr/>
            <p:nvPr/>
          </p:nvGrpSpPr>
          <p:grpSpPr>
            <a:xfrm>
              <a:off x="959091" y="913284"/>
              <a:ext cx="2100741" cy="2398720"/>
              <a:chOff x="2111219" y="853473"/>
              <a:chExt cx="2100741" cy="2398720"/>
            </a:xfrm>
          </p:grpSpPr>
          <p:pic>
            <p:nvPicPr>
              <p:cNvPr id="20" name="Grafik 5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2123728" y="853473"/>
                <a:ext cx="2088232" cy="2016224"/>
              </a:xfrm>
              <a:prstGeom prst="rect">
                <a:avLst/>
              </a:prstGeom>
            </p:spPr>
          </p:pic>
          <p:sp>
            <p:nvSpPr>
              <p:cNvPr id="21" name="Textfeld 21"/>
              <p:cNvSpPr txBox="1"/>
              <p:nvPr/>
            </p:nvSpPr>
            <p:spPr>
              <a:xfrm>
                <a:off x="2111219" y="2605862"/>
                <a:ext cx="20488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AT" dirty="0"/>
                  <a:t>IHP5231-A</a:t>
                </a:r>
              </a:p>
              <a:p>
                <a:pPr algn="ctr"/>
                <a:r>
                  <a:rPr lang="de-AT" dirty="0"/>
                  <a:t>900°C/5min/30MPa</a:t>
                </a:r>
                <a:endParaRPr lang="en-GB" dirty="0"/>
              </a:p>
            </p:txBody>
          </p:sp>
        </p:grpSp>
        <p:pic>
          <p:nvPicPr>
            <p:cNvPr id="17" name="Grafik 2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56836" y="847693"/>
              <a:ext cx="2160240" cy="2088232"/>
            </a:xfrm>
            <a:prstGeom prst="rect">
              <a:avLst/>
            </a:prstGeom>
          </p:spPr>
        </p:pic>
        <p:sp>
          <p:nvSpPr>
            <p:cNvPr id="18" name="Textfeld 25"/>
            <p:cNvSpPr txBox="1"/>
            <p:nvPr/>
          </p:nvSpPr>
          <p:spPr>
            <a:xfrm>
              <a:off x="3612647" y="2712835"/>
              <a:ext cx="2165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dirty="0"/>
                <a:t>IHP5232-A</a:t>
              </a:r>
            </a:p>
            <a:p>
              <a:pPr algn="ctr"/>
              <a:r>
                <a:rPr lang="de-AT" dirty="0"/>
                <a:t>900°C/15min/30MPa</a:t>
              </a:r>
              <a:endParaRPr lang="en-GB" dirty="0"/>
            </a:p>
          </p:txBody>
        </p:sp>
        <p:sp>
          <p:nvSpPr>
            <p:cNvPr id="19" name="Textfeld 26"/>
            <p:cNvSpPr txBox="1"/>
            <p:nvPr/>
          </p:nvSpPr>
          <p:spPr>
            <a:xfrm>
              <a:off x="6258843" y="2712834"/>
              <a:ext cx="2165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AT" dirty="0"/>
                <a:t>IHP5233-A</a:t>
              </a:r>
            </a:p>
            <a:p>
              <a:pPr algn="ctr"/>
              <a:r>
                <a:rPr lang="de-AT" dirty="0"/>
                <a:t>900°C/30min/30MPa</a:t>
              </a:r>
              <a:endParaRPr lang="en-GB" dirty="0"/>
            </a:p>
          </p:txBody>
        </p:sp>
      </p:grpSp>
      <p:pic>
        <p:nvPicPr>
          <p:cNvPr id="22" name="Grafik 2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684" y="4001672"/>
            <a:ext cx="2296673" cy="1973703"/>
          </a:xfrm>
          <a:prstGeom prst="rect">
            <a:avLst/>
          </a:prstGeom>
        </p:spPr>
      </p:pic>
      <p:pic>
        <p:nvPicPr>
          <p:cNvPr id="23" name="Grafik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997" y="3986091"/>
            <a:ext cx="2296672" cy="1973703"/>
          </a:xfrm>
          <a:prstGeom prst="rect">
            <a:avLst/>
          </a:prstGeom>
        </p:spPr>
      </p:pic>
      <p:pic>
        <p:nvPicPr>
          <p:cNvPr id="24" name="Grafik 3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7188" y="3961620"/>
            <a:ext cx="2349770" cy="2019334"/>
          </a:xfrm>
          <a:prstGeom prst="rect">
            <a:avLst/>
          </a:prstGeom>
        </p:spPr>
      </p:pic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4759017" y="1201839"/>
            <a:ext cx="2832408" cy="50062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889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69056" tIns="34529" rIns="69056" bIns="34529">
            <a:spAutoFit/>
          </a:bodyPr>
          <a:lstStyle/>
          <a:p>
            <a:pPr algn="ctr" defTabSz="342900">
              <a:spcBef>
                <a:spcPct val="0"/>
              </a:spcBef>
            </a:pPr>
            <a:r>
              <a:rPr lang="en-US" sz="1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Specimens for luminescence studies at GSI and CERN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396206" y="5886587"/>
            <a:ext cx="1779015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Courtesy of </a:t>
            </a:r>
          </a:p>
          <a:p>
            <a:pPr algn="ctr"/>
            <a:r>
              <a:rPr lang="en-GB" i="1" dirty="0"/>
              <a:t>D. Grech, RHP</a:t>
            </a:r>
          </a:p>
        </p:txBody>
      </p:sp>
    </p:spTree>
    <p:extLst>
      <p:ext uri="{BB962C8B-B14F-4D97-AF65-F5344CB8AC3E}">
        <p14:creationId xmlns:p14="http://schemas.microsoft.com/office/powerpoint/2010/main" val="5236391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45088" y="51985"/>
            <a:ext cx="8610600" cy="902593"/>
          </a:xfrm>
        </p:spPr>
        <p:txBody>
          <a:bodyPr/>
          <a:lstStyle/>
          <a:p>
            <a:r>
              <a:rPr lang="en-GB" dirty="0"/>
              <a:t>WP14.4 highlights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>
          <a:xfrm>
            <a:off x="1676400" y="6605098"/>
            <a:ext cx="5400000" cy="196850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F. Carra - 24 May 2018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276226" y="1386827"/>
            <a:ext cx="2114550" cy="500620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76200" dist="88900" dir="810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69056" tIns="34529" rIns="69056" bIns="34529">
            <a:spAutoFit/>
          </a:bodyPr>
          <a:lstStyle/>
          <a:p>
            <a:pPr algn="ctr" defTabSz="342900">
              <a:spcBef>
                <a:spcPct val="0"/>
              </a:spcBef>
            </a:pPr>
            <a:r>
              <a:rPr lang="en-US" sz="1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R&amp;D on MgB</a:t>
            </a:r>
            <a:r>
              <a:rPr lang="en-US" sz="1400" b="1" kern="0" baseline="-250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US" sz="14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additive manufacturing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025" y="1478361"/>
            <a:ext cx="4752975" cy="491714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66949"/>
            <a:ext cx="4036595" cy="2905125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940375" y="5482676"/>
            <a:ext cx="2641150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Courtesy of D. Grech, RHP</a:t>
            </a:r>
          </a:p>
        </p:txBody>
      </p:sp>
    </p:spTree>
    <p:extLst>
      <p:ext uri="{BB962C8B-B14F-4D97-AF65-F5344CB8AC3E}">
        <p14:creationId xmlns:p14="http://schemas.microsoft.com/office/powerpoint/2010/main" val="863820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 to WP14</a:t>
            </a:r>
          </a:p>
          <a:p>
            <a:r>
              <a:rPr lang="en-GB" dirty="0"/>
              <a:t>Status of WP14</a:t>
            </a:r>
          </a:p>
          <a:p>
            <a:pPr lvl="1"/>
            <a:r>
              <a:rPr lang="en-GB" dirty="0"/>
              <a:t>Partners &amp; Objectives</a:t>
            </a:r>
          </a:p>
          <a:p>
            <a:pPr lvl="1"/>
            <a:r>
              <a:rPr lang="en-GB" dirty="0"/>
              <a:t>Tasks highlights</a:t>
            </a:r>
          </a:p>
          <a:p>
            <a:pPr lvl="1"/>
            <a:r>
              <a:rPr lang="en-GB" dirty="0"/>
              <a:t>Deliverables/Milestones and future Timeline</a:t>
            </a:r>
          </a:p>
          <a:p>
            <a:r>
              <a:rPr lang="en-GB" dirty="0"/>
              <a:t>Conclusions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ARIES Annual meeting, May 24th, 2018 -  </a:t>
            </a:r>
            <a:r>
              <a:rPr lang="en-GB" dirty="0" err="1"/>
              <a:t>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WP14.5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i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249684" y="1315815"/>
            <a:ext cx="8763000" cy="4536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900" b="1" dirty="0">
                <a:solidFill>
                  <a:srgbClr val="FF0000"/>
                </a:solidFill>
              </a:rPr>
              <a:t>Task 14.5. </a:t>
            </a:r>
            <a:r>
              <a:rPr lang="en-GB" sz="1900" b="1" i="1" dirty="0">
                <a:solidFill>
                  <a:srgbClr val="FF0000"/>
                </a:solidFill>
              </a:rPr>
              <a:t>HTS cable development for accelerators  magnets- </a:t>
            </a:r>
            <a:r>
              <a:rPr lang="en-GB" sz="1900" b="1" i="1" dirty="0" err="1">
                <a:solidFill>
                  <a:srgbClr val="FF0000"/>
                </a:solidFill>
              </a:rPr>
              <a:t>L.Rossi</a:t>
            </a:r>
            <a:r>
              <a:rPr lang="en-GB" sz="1900" b="1" i="1" dirty="0">
                <a:solidFill>
                  <a:srgbClr val="FF0000"/>
                </a:solidFill>
              </a:rPr>
              <a:t>  </a:t>
            </a:r>
            <a:r>
              <a:rPr lang="en-GB" sz="1900" b="1" i="1" dirty="0">
                <a:solidFill>
                  <a:srgbClr val="FF0000"/>
                </a:solidFill>
                <a:sym typeface="Wingdings"/>
              </a:rPr>
              <a:t> </a:t>
            </a:r>
            <a:r>
              <a:rPr lang="en-GB" sz="1900" i="1" dirty="0"/>
              <a:t>Define the requirements of the new generation higher performance-lower cost HTS tape</a:t>
            </a:r>
            <a:endParaRPr lang="en-US" sz="1900" i="1" dirty="0"/>
          </a:p>
          <a:p>
            <a:pPr lvl="0">
              <a:buFont typeface="Wingdings" charset="2"/>
              <a:buChar char="Ø"/>
            </a:pPr>
            <a:r>
              <a:rPr lang="en-GB" sz="1900" i="1" dirty="0"/>
              <a:t>Define the new process for halving the production cost and doubling the </a:t>
            </a:r>
            <a:r>
              <a:rPr lang="en-GB" sz="1900" i="1" dirty="0" err="1"/>
              <a:t>Jc</a:t>
            </a:r>
            <a:r>
              <a:rPr lang="en-GB" sz="1900" i="1" dirty="0"/>
              <a:t> </a:t>
            </a:r>
            <a:r>
              <a:rPr lang="en-GB" sz="1900" i="1" dirty="0" err="1"/>
              <a:t>eng.</a:t>
            </a:r>
            <a:endParaRPr lang="en-US" sz="1900" i="1" dirty="0"/>
          </a:p>
          <a:p>
            <a:pPr lvl="0">
              <a:buFont typeface="Wingdings" charset="2"/>
              <a:buChar char="Ø"/>
            </a:pPr>
            <a:r>
              <a:rPr lang="en-GB" sz="1900" i="1" dirty="0"/>
              <a:t>Production of pilot production (5 to 15 m long) and verification of higher performance (</a:t>
            </a:r>
            <a:r>
              <a:rPr lang="en-GB" sz="1900" i="1" dirty="0" err="1"/>
              <a:t>Jc</a:t>
            </a:r>
            <a:r>
              <a:rPr lang="en-GB" sz="1900" i="1" dirty="0"/>
              <a:t> </a:t>
            </a:r>
            <a:r>
              <a:rPr lang="en-GB" sz="1900" i="1" dirty="0" err="1"/>
              <a:t>eng</a:t>
            </a:r>
            <a:r>
              <a:rPr lang="en-GB" sz="1900" i="1" dirty="0"/>
              <a:t> &gt; 600 A/mm2   - vs. 400 for Eucard2 - at 4.2 K and 20 T).</a:t>
            </a:r>
            <a:endParaRPr lang="en-US" sz="1900" i="1" dirty="0"/>
          </a:p>
          <a:p>
            <a:pPr lvl="0">
              <a:buFont typeface="Wingdings" charset="2"/>
              <a:buChar char="Ø"/>
            </a:pPr>
            <a:r>
              <a:rPr lang="en-GB" sz="1900" i="1" dirty="0"/>
              <a:t>Production of at least two long lengths (80-100 m) and verification of the electrical, mechanical and magnetic properties (see above).</a:t>
            </a:r>
            <a:endParaRPr lang="en-US" sz="1900" i="1" dirty="0"/>
          </a:p>
          <a:p>
            <a:pPr lvl="0">
              <a:buFont typeface="Wingdings" charset="2"/>
              <a:buChar char="Ø"/>
            </a:pPr>
            <a:r>
              <a:rPr lang="en-GB" sz="1900" i="1" dirty="0"/>
              <a:t>Test of the two long lengths in a dipole magnet capable of 5-8 T</a:t>
            </a:r>
          </a:p>
          <a:p>
            <a:pPr marL="0" lvl="0" indent="0">
              <a:buNone/>
            </a:pPr>
            <a:endParaRPr lang="en-GB" sz="6500" i="1" dirty="0"/>
          </a:p>
          <a:p>
            <a:pPr marL="0" indent="0" algn="ctr">
              <a:buNone/>
            </a:pPr>
            <a:r>
              <a:rPr lang="en-US" sz="2400" b="1" i="1" dirty="0"/>
              <a:t>Presentation from Carmine </a:t>
            </a:r>
            <a:r>
              <a:rPr lang="en-US" sz="2400" b="1" i="1" dirty="0" err="1"/>
              <a:t>Senatore</a:t>
            </a:r>
            <a:r>
              <a:rPr lang="en-US" sz="2400" b="1" i="1" dirty="0"/>
              <a:t> to this AM</a:t>
            </a:r>
          </a:p>
          <a:p>
            <a:pPr lvl="0">
              <a:buFont typeface="Wingdings" charset="2"/>
              <a:buChar char="Ø"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US" sz="6500" i="1" dirty="0"/>
          </a:p>
          <a:p>
            <a:pPr marL="0" indent="0">
              <a:buNone/>
            </a:pPr>
            <a:endParaRPr lang="en-US" sz="6500" i="1" dirty="0"/>
          </a:p>
          <a:p>
            <a:endParaRPr lang="en-US" sz="6500" i="1" dirty="0"/>
          </a:p>
        </p:txBody>
      </p:sp>
    </p:spTree>
    <p:extLst>
      <p:ext uri="{BB962C8B-B14F-4D97-AF65-F5344CB8AC3E}">
        <p14:creationId xmlns:p14="http://schemas.microsoft.com/office/powerpoint/2010/main" val="3490235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WP14.5 highlights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F59A01-E85D-424F-ABE3-AFFF02E39F7E}"/>
              </a:ext>
            </a:extLst>
          </p:cNvPr>
          <p:cNvSpPr txBox="1"/>
          <p:nvPr/>
        </p:nvSpPr>
        <p:spPr>
          <a:xfrm>
            <a:off x="195601" y="5085184"/>
            <a:ext cx="65407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The goal of</a:t>
            </a:r>
            <a:r>
              <a:rPr lang="en-GB" b="1" dirty="0"/>
              <a:t> MS45 </a:t>
            </a:r>
            <a:r>
              <a:rPr lang="en-GB" dirty="0"/>
              <a:t>had been fully achieved with two month advance </a:t>
            </a:r>
          </a:p>
          <a:p>
            <a:r>
              <a:rPr lang="en-GB" dirty="0"/>
              <a:t>(April 2018, M12, vs June 2018, M14). </a:t>
            </a:r>
          </a:p>
          <a:p>
            <a:r>
              <a:rPr lang="en-GB" dirty="0"/>
              <a:t>The progress of the technology is evident and steady. 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4BE393-C532-B649-9E2C-A75C2C7A2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15" y="836612"/>
            <a:ext cx="8834285" cy="4291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0573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WP14.6 highlights  :  MS45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i="1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B66D8A5-085A-9A4F-959F-4D8F084A21D5}"/>
              </a:ext>
            </a:extLst>
          </p:cNvPr>
          <p:cNvSpPr txBox="1">
            <a:spLocks/>
          </p:cNvSpPr>
          <p:nvPr/>
        </p:nvSpPr>
        <p:spPr>
          <a:xfrm>
            <a:off x="312068" y="1196752"/>
            <a:ext cx="8519864" cy="1872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en-GB" sz="1800" b="1" dirty="0">
                <a:solidFill>
                  <a:srgbClr val="FF0000"/>
                </a:solidFill>
              </a:rPr>
              <a:t>Task 14.6.Accelerator Timing System </a:t>
            </a:r>
            <a:r>
              <a:rPr lang="en-GB" sz="1800" b="1" i="1" dirty="0">
                <a:solidFill>
                  <a:srgbClr val="FF0000"/>
                </a:solidFill>
              </a:rPr>
              <a:t>–</a:t>
            </a:r>
            <a:r>
              <a:rPr lang="en-GB" sz="1800" b="1" i="1" dirty="0" err="1">
                <a:solidFill>
                  <a:srgbClr val="FF0000"/>
                </a:solidFill>
              </a:rPr>
              <a:t>J.Gutleber</a:t>
            </a:r>
            <a:r>
              <a:rPr lang="en-GB" sz="1800" b="1" i="1" dirty="0">
                <a:solidFill>
                  <a:srgbClr val="FF0000"/>
                </a:solidFill>
              </a:rPr>
              <a:t> </a:t>
            </a:r>
            <a:r>
              <a:rPr lang="en-GB" sz="1800" b="1" i="1" dirty="0">
                <a:solidFill>
                  <a:srgbClr val="FF0000"/>
                </a:solidFill>
                <a:sym typeface="Wingdings"/>
              </a:rPr>
              <a:t> </a:t>
            </a:r>
            <a:r>
              <a:rPr lang="en-GB" sz="1800" i="1" dirty="0"/>
              <a:t>Bring lifecycle and documentation to EN13485 level</a:t>
            </a:r>
          </a:p>
          <a:p>
            <a:pPr>
              <a:buFont typeface="Wingdings" charset="2"/>
              <a:buChar char="Ø"/>
              <a:tabLst>
                <a:tab pos="228600" algn="l"/>
              </a:tabLst>
            </a:pPr>
            <a:r>
              <a:rPr lang="en-GB" sz="1800" i="1" dirty="0"/>
              <a:t>Identify cost reduction levers, review architecture, design, BOM</a:t>
            </a:r>
          </a:p>
          <a:p>
            <a:pPr>
              <a:buFont typeface="Wingdings" charset="2"/>
              <a:buChar char="Ø"/>
              <a:tabLst>
                <a:tab pos="228600" algn="l"/>
              </a:tabLst>
            </a:pPr>
            <a:r>
              <a:rPr lang="en-GB" sz="1800" i="1" dirty="0"/>
              <a:t>Assess market opportunities, identify potential customers</a:t>
            </a:r>
          </a:p>
          <a:p>
            <a:pPr>
              <a:buFont typeface="Wingdings" charset="2"/>
              <a:buChar char="Ø"/>
              <a:tabLst>
                <a:tab pos="228600" algn="l"/>
              </a:tabLst>
            </a:pPr>
            <a:r>
              <a:rPr lang="en-GB" sz="1800" i="1" dirty="0"/>
              <a:t>Make specifications, BOM, user documentation openly accessible</a:t>
            </a:r>
          </a:p>
          <a:p>
            <a:pPr marL="0" lvl="0" indent="0">
              <a:buNone/>
            </a:pPr>
            <a:endParaRPr lang="en-GB" sz="6500" dirty="0"/>
          </a:p>
          <a:p>
            <a:pPr marL="0" lvl="0" indent="0">
              <a:buNone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GB" sz="6500" i="1" dirty="0"/>
          </a:p>
          <a:p>
            <a:pPr lvl="0">
              <a:buFont typeface="Wingdings" charset="2"/>
              <a:buChar char="Ø"/>
            </a:pPr>
            <a:endParaRPr lang="en-US" sz="6500" i="1" dirty="0"/>
          </a:p>
          <a:p>
            <a:pPr marL="0" indent="0">
              <a:buNone/>
            </a:pPr>
            <a:endParaRPr lang="en-US" sz="6500" i="1" dirty="0"/>
          </a:p>
          <a:p>
            <a:endParaRPr lang="en-US" sz="6500" i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D006A4-4903-804B-B1D4-5CDC40EE7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8810" y="2765886"/>
            <a:ext cx="4506590" cy="353349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65280A-173B-9B48-8ABD-3ED0951FCC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1210" y="2918286"/>
            <a:ext cx="4506590" cy="353349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66670BB-E5A8-4B41-99A7-A8D8D1C221CD}"/>
              </a:ext>
            </a:extLst>
          </p:cNvPr>
          <p:cNvSpPr txBox="1"/>
          <p:nvPr/>
        </p:nvSpPr>
        <p:spPr>
          <a:xfrm>
            <a:off x="157363" y="3275212"/>
            <a:ext cx="475341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This document captures the fundamental needs and requirements of a main timing system for small to medium sized particle accelerators.</a:t>
            </a:r>
          </a:p>
          <a:p>
            <a:endParaRPr lang="en-GB" dirty="0"/>
          </a:p>
          <a:p>
            <a:r>
              <a:rPr lang="en-GB" dirty="0"/>
              <a:t>It is the basis for the subsequent steps of a co-innovation between CERN and company </a:t>
            </a:r>
            <a:r>
              <a:rPr lang="en-GB" dirty="0" err="1"/>
              <a:t>Cosylab</a:t>
            </a:r>
            <a:r>
              <a:rPr lang="en-GB" dirty="0"/>
              <a:t>: the architecture, design and bill of material for a generally usable main timing system.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0301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Milestones / Deliverables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23</a:t>
            </a:fld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6130050"/>
              </p:ext>
            </p:extLst>
          </p:nvPr>
        </p:nvGraphicFramePr>
        <p:xfrm>
          <a:off x="1165225" y="1030288"/>
          <a:ext cx="6126163" cy="3119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1" name="Worksheet" r:id="rId4" imgW="5918200" imgH="2476500" progId="Excel.Sheet.12">
                  <p:embed/>
                </p:oleObj>
              </mc:Choice>
              <mc:Fallback>
                <p:oleObj name="Worksheet" r:id="rId4" imgW="5918200" imgH="24765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65225" y="1030288"/>
                        <a:ext cx="6126163" cy="31194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84504" y="4352160"/>
            <a:ext cx="8003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It is time to start preparing the first of the two industrial events  </a:t>
            </a:r>
          </a:p>
          <a:p>
            <a:r>
              <a:rPr lang="en-US" i="1" dirty="0"/>
              <a:t>these will be organized by Wigner and STCF, in H and UK.  </a:t>
            </a:r>
          </a:p>
          <a:p>
            <a:endParaRPr lang="en-US" i="1" dirty="0"/>
          </a:p>
          <a:p>
            <a:r>
              <a:rPr lang="en-US" b="1" i="1" dirty="0"/>
              <a:t>At this AM we will define a plan for this.</a:t>
            </a:r>
          </a:p>
        </p:txBody>
      </p:sp>
    </p:spTree>
    <p:extLst>
      <p:ext uri="{BB962C8B-B14F-4D97-AF65-F5344CB8AC3E}">
        <p14:creationId xmlns:p14="http://schemas.microsoft.com/office/powerpoint/2010/main" val="15193316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33499"/>
            <a:ext cx="8229600" cy="4525963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/>
              <a:t>WP14 has achieved in Y1 all the deliverables and milestones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/>
              <a:t>Few of these have been anticipated on the schedule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/>
              <a:t>The activity is progressing very well, with results all good, and in some cases remarkable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/>
              <a:t>In the next few weeks </a:t>
            </a:r>
            <a:r>
              <a:rPr lang="en-US" dirty="0" err="1"/>
              <a:t>PoC</a:t>
            </a:r>
            <a:r>
              <a:rPr lang="en-US" dirty="0"/>
              <a:t> project awards will be formalized and we will be getting ready for projects monitoring. </a:t>
            </a:r>
          </a:p>
          <a:p>
            <a:pPr>
              <a:buFont typeface="Wingdings" pitchFamily="2" charset="2"/>
              <a:buChar char="ü"/>
            </a:pP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/>
              <a:t>We will prepare discussing organization of industrial events.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474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91880" y="2636912"/>
            <a:ext cx="2818656" cy="1440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Backup</a:t>
            </a:r>
          </a:p>
          <a:p>
            <a:pPr marL="0" indent="0">
              <a:buNone/>
            </a:pPr>
            <a:r>
              <a:rPr lang="en-US" dirty="0"/>
              <a:t>Slides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471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Budget / CERN part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26</a:t>
            </a:fld>
            <a:endParaRPr lang="en-GB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6261713"/>
              </p:ext>
            </p:extLst>
          </p:nvPr>
        </p:nvGraphicFramePr>
        <p:xfrm>
          <a:off x="54947" y="1124744"/>
          <a:ext cx="9077613" cy="30243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Worksheet" r:id="rId3" imgW="9817100" imgH="2857500" progId="Excel.Sheet.12">
                  <p:embed/>
                </p:oleObj>
              </mc:Choice>
              <mc:Fallback>
                <p:oleObj name="Worksheet" r:id="rId3" imgW="9817100" imgH="28575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947" y="1124744"/>
                        <a:ext cx="9077613" cy="302433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328791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Total WP14 budget /breakdown for tasks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27</a:t>
            </a:fld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8924895"/>
              </p:ext>
            </p:extLst>
          </p:nvPr>
        </p:nvGraphicFramePr>
        <p:xfrm>
          <a:off x="201817" y="1052736"/>
          <a:ext cx="8507288" cy="19265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3" name="Worksheet" r:id="rId4" imgW="10718800" imgH="1917700" progId="Excel.Sheet.12">
                  <p:embed/>
                </p:oleObj>
              </mc:Choice>
              <mc:Fallback>
                <p:oleObj name="Worksheet" r:id="rId4" imgW="10718800" imgH="1917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01817" y="1052736"/>
                        <a:ext cx="8507288" cy="192656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048485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760" y="39594"/>
            <a:ext cx="8740080" cy="922114"/>
          </a:xfrm>
        </p:spPr>
        <p:txBody>
          <a:bodyPr>
            <a:normAutofit fontScale="90000"/>
          </a:bodyPr>
          <a:lstStyle/>
          <a:p>
            <a:r>
              <a:rPr lang="en-GB" dirty="0"/>
              <a:t>Total WP14 budget /breakdown for participants and beneficiaries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28</a:t>
            </a:fld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1737684"/>
              </p:ext>
            </p:extLst>
          </p:nvPr>
        </p:nvGraphicFramePr>
        <p:xfrm>
          <a:off x="107503" y="1556792"/>
          <a:ext cx="8920573" cy="244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7" name="Worksheet" r:id="rId4" imgW="10718800" imgH="2527300" progId="Excel.Sheet.12">
                  <p:embed/>
                </p:oleObj>
              </mc:Choice>
              <mc:Fallback>
                <p:oleObj name="Worksheet" r:id="rId4" imgW="10718800" imgH="25273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7503" y="1556792"/>
                        <a:ext cx="8920573" cy="2448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1298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WP14 – </a:t>
            </a:r>
            <a:r>
              <a:rPr lang="en-US" i="1" dirty="0"/>
              <a:t>promoting innovation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81B4523E-0E60-2F49-A1DB-8E66CE3DE81B}" type="slidenum">
              <a:rPr lang="en-GB">
                <a:solidFill>
                  <a:prstClr val="white"/>
                </a:solidFill>
              </a:rPr>
              <a:pPr defTabSz="457200"/>
              <a:t>3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5438" y="1225689"/>
            <a:ext cx="870850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Progress:</a:t>
            </a:r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r>
              <a:rPr lang="en-US" dirty="0"/>
              <a:t>T14.3 Production samples almost 100% completed: many months in advance.</a:t>
            </a:r>
          </a:p>
          <a:p>
            <a:pPr defTabSz="457200"/>
            <a:r>
              <a:rPr lang="en-US" dirty="0"/>
              <a:t>Sintering of the MgB</a:t>
            </a:r>
            <a:r>
              <a:rPr lang="en-US" baseline="-25000" dirty="0"/>
              <a:t>2</a:t>
            </a:r>
            <a:r>
              <a:rPr lang="en-US" dirty="0"/>
              <a:t> onto the Cu in progress.</a:t>
            </a:r>
          </a:p>
          <a:p>
            <a:pPr defTabSz="457200"/>
            <a:r>
              <a:rPr lang="en-US" dirty="0"/>
              <a:t>               </a:t>
            </a:r>
            <a:r>
              <a:rPr lang="en-US" i="1" dirty="0"/>
              <a:t>All MS and D in the reporting period achieved and/or anticipated.</a:t>
            </a:r>
          </a:p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Status of contractual obligations (Milestones, Deliverables):</a:t>
            </a:r>
          </a:p>
          <a:p>
            <a:pPr defTabSz="457200"/>
            <a:endParaRPr lang="en-GB" b="1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b="1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b="1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b="1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b="1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b="1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b="1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b="1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b="1" dirty="0">
              <a:solidFill>
                <a:prstClr val="black"/>
              </a:solidFill>
              <a:latin typeface="Calibri"/>
            </a:endParaRPr>
          </a:p>
          <a:p>
            <a:pPr defTabSz="457200"/>
            <a:endParaRPr lang="en-GB" b="1" dirty="0">
              <a:solidFill>
                <a:prstClr val="black"/>
              </a:solidFill>
              <a:latin typeface="Calibri"/>
            </a:endParaRPr>
          </a:p>
          <a:p>
            <a:pPr defTabSz="457200"/>
            <a:r>
              <a:rPr lang="en-GB" b="1" dirty="0">
                <a:solidFill>
                  <a:prstClr val="black"/>
                </a:solidFill>
                <a:latin typeface="Calibri"/>
              </a:rPr>
              <a:t>				Open issues, difficulties </a:t>
            </a:r>
            <a:r>
              <a:rPr lang="en-GB" b="1" i="1" dirty="0">
                <a:solidFill>
                  <a:prstClr val="black"/>
                </a:solidFill>
                <a:latin typeface="Calibri"/>
              </a:rPr>
              <a:t>(if any</a:t>
            </a:r>
            <a:r>
              <a:rPr lang="en-GB" b="1" dirty="0">
                <a:solidFill>
                  <a:prstClr val="black"/>
                </a:solidFill>
                <a:latin typeface="Calibri"/>
              </a:rPr>
              <a:t>) :      NA</a:t>
            </a:r>
          </a:p>
          <a:p>
            <a:pPr defTabSz="457200"/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2F92A6C-5C54-FE4F-BEEE-17EE4536891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5456" y="2996358"/>
          <a:ext cx="8733209" cy="518160"/>
        </p:xfrm>
        <a:graphic>
          <a:graphicData uri="http://schemas.openxmlformats.org/drawingml/2006/table">
            <a:tbl>
              <a:tblPr/>
              <a:tblGrid>
                <a:gridCol w="857626">
                  <a:extLst>
                    <a:ext uri="{9D8B030D-6E8A-4147-A177-3AD203B41FA5}">
                      <a16:colId xmlns:a16="http://schemas.microsoft.com/office/drawing/2014/main" val="643798872"/>
                    </a:ext>
                  </a:extLst>
                </a:gridCol>
                <a:gridCol w="2836359">
                  <a:extLst>
                    <a:ext uri="{9D8B030D-6E8A-4147-A177-3AD203B41FA5}">
                      <a16:colId xmlns:a16="http://schemas.microsoft.com/office/drawing/2014/main" val="537829912"/>
                    </a:ext>
                  </a:extLst>
                </a:gridCol>
                <a:gridCol w="748683">
                  <a:extLst>
                    <a:ext uri="{9D8B030D-6E8A-4147-A177-3AD203B41FA5}">
                      <a16:colId xmlns:a16="http://schemas.microsoft.com/office/drawing/2014/main" val="1093063813"/>
                    </a:ext>
                  </a:extLst>
                </a:gridCol>
                <a:gridCol w="676695">
                  <a:extLst>
                    <a:ext uri="{9D8B030D-6E8A-4147-A177-3AD203B41FA5}">
                      <a16:colId xmlns:a16="http://schemas.microsoft.com/office/drawing/2014/main" val="515130716"/>
                    </a:ext>
                  </a:extLst>
                </a:gridCol>
                <a:gridCol w="604707">
                  <a:extLst>
                    <a:ext uri="{9D8B030D-6E8A-4147-A177-3AD203B41FA5}">
                      <a16:colId xmlns:a16="http://schemas.microsoft.com/office/drawing/2014/main" val="2656879076"/>
                    </a:ext>
                  </a:extLst>
                </a:gridCol>
                <a:gridCol w="1195014">
                  <a:extLst>
                    <a:ext uri="{9D8B030D-6E8A-4147-A177-3AD203B41FA5}">
                      <a16:colId xmlns:a16="http://schemas.microsoft.com/office/drawing/2014/main" val="527639532"/>
                    </a:ext>
                  </a:extLst>
                </a:gridCol>
                <a:gridCol w="921457">
                  <a:extLst>
                    <a:ext uri="{9D8B030D-6E8A-4147-A177-3AD203B41FA5}">
                      <a16:colId xmlns:a16="http://schemas.microsoft.com/office/drawing/2014/main" val="500980874"/>
                    </a:ext>
                  </a:extLst>
                </a:gridCol>
                <a:gridCol w="892668">
                  <a:extLst>
                    <a:ext uri="{9D8B030D-6E8A-4147-A177-3AD203B41FA5}">
                      <a16:colId xmlns:a16="http://schemas.microsoft.com/office/drawing/2014/main" val="3436477317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dirty="0">
                          <a:effectLst/>
                        </a:rPr>
                        <a:t>MS42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dirty="0">
                          <a:effectLst/>
                        </a:rPr>
                        <a:t>Appointing of an Industrial Advisory Board, (IAB)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dirty="0">
                          <a:effectLst/>
                        </a:rPr>
                        <a:t>WP14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dirty="0">
                          <a:effectLst/>
                        </a:rPr>
                        <a:t>14.3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dirty="0">
                          <a:effectLst/>
                        </a:rPr>
                        <a:t>M12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dirty="0">
                          <a:effectLst/>
                        </a:rPr>
                        <a:t>09/04/2018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1" dirty="0">
                          <a:solidFill>
                            <a:srgbClr val="00B050"/>
                          </a:solidFill>
                          <a:effectLst/>
                        </a:rPr>
                        <a:t>Achieved</a:t>
                      </a:r>
                      <a:endParaRPr lang="en-US" sz="1400" dirty="0">
                        <a:solidFill>
                          <a:srgbClr val="00B050"/>
                        </a:solidFill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u="none" strike="noStrike" dirty="0">
                          <a:solidFill>
                            <a:srgbClr val="00008B"/>
                          </a:solidFill>
                          <a:effectLst/>
                          <a:hlinkClick r:id="rId2"/>
                        </a:rPr>
                        <a:t>Report</a:t>
                      </a:r>
                      <a:endParaRPr lang="en-US" sz="1400" dirty="0">
                        <a:effectLst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57129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1514F99-39C9-4447-A747-04FB5F031FB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93039" y="3669473"/>
          <a:ext cx="8785626" cy="304800"/>
        </p:xfrm>
        <a:graphic>
          <a:graphicData uri="http://schemas.openxmlformats.org/drawingml/2006/table">
            <a:tbl>
              <a:tblPr/>
              <a:tblGrid>
                <a:gridCol w="735252">
                  <a:extLst>
                    <a:ext uri="{9D8B030D-6E8A-4147-A177-3AD203B41FA5}">
                      <a16:colId xmlns:a16="http://schemas.microsoft.com/office/drawing/2014/main" val="2292663319"/>
                    </a:ext>
                  </a:extLst>
                </a:gridCol>
                <a:gridCol w="3024360">
                  <a:extLst>
                    <a:ext uri="{9D8B030D-6E8A-4147-A177-3AD203B41FA5}">
                      <a16:colId xmlns:a16="http://schemas.microsoft.com/office/drawing/2014/main" val="3926678310"/>
                    </a:ext>
                  </a:extLst>
                </a:gridCol>
                <a:gridCol w="695241">
                  <a:extLst>
                    <a:ext uri="{9D8B030D-6E8A-4147-A177-3AD203B41FA5}">
                      <a16:colId xmlns:a16="http://schemas.microsoft.com/office/drawing/2014/main" val="4012139102"/>
                    </a:ext>
                  </a:extLst>
                </a:gridCol>
                <a:gridCol w="695241">
                  <a:extLst>
                    <a:ext uri="{9D8B030D-6E8A-4147-A177-3AD203B41FA5}">
                      <a16:colId xmlns:a16="http://schemas.microsoft.com/office/drawing/2014/main" val="2569536862"/>
                    </a:ext>
                  </a:extLst>
                </a:gridCol>
                <a:gridCol w="593851">
                  <a:extLst>
                    <a:ext uri="{9D8B030D-6E8A-4147-A177-3AD203B41FA5}">
                      <a16:colId xmlns:a16="http://schemas.microsoft.com/office/drawing/2014/main" val="1554707035"/>
                    </a:ext>
                  </a:extLst>
                </a:gridCol>
                <a:gridCol w="1231157">
                  <a:extLst>
                    <a:ext uri="{9D8B030D-6E8A-4147-A177-3AD203B41FA5}">
                      <a16:colId xmlns:a16="http://schemas.microsoft.com/office/drawing/2014/main" val="3033956857"/>
                    </a:ext>
                  </a:extLst>
                </a:gridCol>
                <a:gridCol w="941472">
                  <a:extLst>
                    <a:ext uri="{9D8B030D-6E8A-4147-A177-3AD203B41FA5}">
                      <a16:colId xmlns:a16="http://schemas.microsoft.com/office/drawing/2014/main" val="798554689"/>
                    </a:ext>
                  </a:extLst>
                </a:gridCol>
                <a:gridCol w="869052">
                  <a:extLst>
                    <a:ext uri="{9D8B030D-6E8A-4147-A177-3AD203B41FA5}">
                      <a16:colId xmlns:a16="http://schemas.microsoft.com/office/drawing/2014/main" val="2242355108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MS47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Reviewed requirements document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WP14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14.6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M12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18/04/2018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Achieved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Report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148664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24230B0-C11B-F945-9ABA-BA2CDDB1EFF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0160" y="4113402"/>
          <a:ext cx="8783783" cy="518160"/>
        </p:xfrm>
        <a:graphic>
          <a:graphicData uri="http://schemas.openxmlformats.org/drawingml/2006/table">
            <a:tbl>
              <a:tblPr/>
              <a:tblGrid>
                <a:gridCol w="719059">
                  <a:extLst>
                    <a:ext uri="{9D8B030D-6E8A-4147-A177-3AD203B41FA5}">
                      <a16:colId xmlns:a16="http://schemas.microsoft.com/office/drawing/2014/main" val="1063348595"/>
                    </a:ext>
                  </a:extLst>
                </a:gridCol>
                <a:gridCol w="2848032">
                  <a:extLst>
                    <a:ext uri="{9D8B030D-6E8A-4147-A177-3AD203B41FA5}">
                      <a16:colId xmlns:a16="http://schemas.microsoft.com/office/drawing/2014/main" val="1527622219"/>
                    </a:ext>
                  </a:extLst>
                </a:gridCol>
                <a:gridCol w="690860">
                  <a:extLst>
                    <a:ext uri="{9D8B030D-6E8A-4147-A177-3AD203B41FA5}">
                      <a16:colId xmlns:a16="http://schemas.microsoft.com/office/drawing/2014/main" val="61658083"/>
                    </a:ext>
                  </a:extLst>
                </a:gridCol>
                <a:gridCol w="2309106">
                  <a:extLst>
                    <a:ext uri="{9D8B030D-6E8A-4147-A177-3AD203B41FA5}">
                      <a16:colId xmlns:a16="http://schemas.microsoft.com/office/drawing/2014/main" val="482379169"/>
                    </a:ext>
                  </a:extLst>
                </a:gridCol>
                <a:gridCol w="872836">
                  <a:extLst>
                    <a:ext uri="{9D8B030D-6E8A-4147-A177-3AD203B41FA5}">
                      <a16:colId xmlns:a16="http://schemas.microsoft.com/office/drawing/2014/main" val="927144417"/>
                    </a:ext>
                  </a:extLst>
                </a:gridCol>
                <a:gridCol w="1124174">
                  <a:extLst>
                    <a:ext uri="{9D8B030D-6E8A-4147-A177-3AD203B41FA5}">
                      <a16:colId xmlns:a16="http://schemas.microsoft.com/office/drawing/2014/main" val="3447871316"/>
                    </a:ext>
                  </a:extLst>
                </a:gridCol>
                <a:gridCol w="219716">
                  <a:extLst>
                    <a:ext uri="{9D8B030D-6E8A-4147-A177-3AD203B41FA5}">
                      <a16:colId xmlns:a16="http://schemas.microsoft.com/office/drawing/2014/main" val="1494983472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MS45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HTS Short Length produce via new process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WP14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14.5       M14</a:t>
                      </a:r>
                    </a:p>
                    <a:p>
                      <a:pPr marL="0" algn="l" defTabSz="457200" rtl="0" eaLnBrk="1" fontAlgn="base" latinLnBrk="0" hangingPunct="1"/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n-US" sz="14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Achieved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Report</a:t>
                      </a: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preparation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362677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52182FF-BDCC-9B41-9032-7EB2D55F1EA3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45455" y="4802344"/>
          <a:ext cx="8603671" cy="518160"/>
        </p:xfrm>
        <a:graphic>
          <a:graphicData uri="http://schemas.openxmlformats.org/drawingml/2006/table">
            <a:tbl>
              <a:tblPr/>
              <a:tblGrid>
                <a:gridCol w="686723">
                  <a:extLst>
                    <a:ext uri="{9D8B030D-6E8A-4147-A177-3AD203B41FA5}">
                      <a16:colId xmlns:a16="http://schemas.microsoft.com/office/drawing/2014/main" val="2156944102"/>
                    </a:ext>
                  </a:extLst>
                </a:gridCol>
                <a:gridCol w="2798618">
                  <a:extLst>
                    <a:ext uri="{9D8B030D-6E8A-4147-A177-3AD203B41FA5}">
                      <a16:colId xmlns:a16="http://schemas.microsoft.com/office/drawing/2014/main" val="2662662653"/>
                    </a:ext>
                  </a:extLst>
                </a:gridCol>
                <a:gridCol w="817419">
                  <a:extLst>
                    <a:ext uri="{9D8B030D-6E8A-4147-A177-3AD203B41FA5}">
                      <a16:colId xmlns:a16="http://schemas.microsoft.com/office/drawing/2014/main" val="1029366980"/>
                    </a:ext>
                  </a:extLst>
                </a:gridCol>
                <a:gridCol w="581890">
                  <a:extLst>
                    <a:ext uri="{9D8B030D-6E8A-4147-A177-3AD203B41FA5}">
                      <a16:colId xmlns:a16="http://schemas.microsoft.com/office/drawing/2014/main" val="862087019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8147739"/>
                    </a:ext>
                  </a:extLst>
                </a:gridCol>
                <a:gridCol w="1274619">
                  <a:extLst>
                    <a:ext uri="{9D8B030D-6E8A-4147-A177-3AD203B41FA5}">
                      <a16:colId xmlns:a16="http://schemas.microsoft.com/office/drawing/2014/main" val="3250090087"/>
                    </a:ext>
                  </a:extLst>
                </a:gridCol>
                <a:gridCol w="1004533">
                  <a:extLst>
                    <a:ext uri="{9D8B030D-6E8A-4147-A177-3AD203B41FA5}">
                      <a16:colId xmlns:a16="http://schemas.microsoft.com/office/drawing/2014/main" val="2647853379"/>
                    </a:ext>
                  </a:extLst>
                </a:gridCol>
                <a:gridCol w="830269">
                  <a:extLst>
                    <a:ext uri="{9D8B030D-6E8A-4147-A177-3AD203B41FA5}">
                      <a16:colId xmlns:a16="http://schemas.microsoft.com/office/drawing/2014/main" val="37761118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D14.1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Set-up of the Proof-of-Concept innovation-funding scheme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WP14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M12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23/04/2018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b="1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Achieved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fontAlgn="base" latinLnBrk="0" hangingPunct="1"/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Report</a:t>
                      </a:r>
                      <a:endParaRPr lang="en-US" sz="14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13527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2089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774"/>
            <a:ext cx="8229600" cy="561974"/>
          </a:xfrm>
        </p:spPr>
        <p:txBody>
          <a:bodyPr/>
          <a:lstStyle/>
          <a:p>
            <a:r>
              <a:rPr lang="en-GB" dirty="0"/>
              <a:t>WP14 objectives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Content Placeholder 1"/>
          <p:cNvSpPr txBox="1">
            <a:spLocks noGrp="1"/>
          </p:cNvSpPr>
          <p:nvPr>
            <p:ph idx="1"/>
          </p:nvPr>
        </p:nvSpPr>
        <p:spPr>
          <a:xfrm>
            <a:off x="457200" y="990599"/>
            <a:ext cx="8534400" cy="5534025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en-US" dirty="0"/>
          </a:p>
          <a:p>
            <a:pPr marL="0" indent="0">
              <a:buNone/>
            </a:pPr>
            <a:r>
              <a:rPr lang="en-GB" sz="4000" dirty="0"/>
              <a:t>The objectives of the WP14 are:</a:t>
            </a:r>
          </a:p>
          <a:p>
            <a:pPr marL="0" indent="0">
              <a:buNone/>
            </a:pPr>
            <a:endParaRPr lang="en-GB" sz="4000" dirty="0"/>
          </a:p>
          <a:p>
            <a:pPr marL="0" indent="0">
              <a:buNone/>
            </a:pPr>
            <a:r>
              <a:rPr lang="en-GB" sz="4000" dirty="0"/>
              <a:t>to ensure that technology developments inside ARIES are </a:t>
            </a:r>
            <a:r>
              <a:rPr lang="en-GB" sz="4000" i="1" dirty="0">
                <a:solidFill>
                  <a:srgbClr val="FF0000"/>
                </a:solidFill>
              </a:rPr>
              <a:t>properly evaluated and assessed </a:t>
            </a:r>
            <a:r>
              <a:rPr lang="en-GB" sz="4000" dirty="0"/>
              <a:t>with the final aim to provide society with identified commercial applications of the supported research potential. </a:t>
            </a:r>
          </a:p>
          <a:p>
            <a:pPr marL="0" indent="0">
              <a:buNone/>
            </a:pPr>
            <a:endParaRPr lang="en-GB" sz="4000" dirty="0"/>
          </a:p>
          <a:p>
            <a:pPr marL="0" indent="0" algn="just">
              <a:buNone/>
            </a:pPr>
            <a:r>
              <a:rPr lang="en-US" sz="4000" dirty="0">
                <a:solidFill>
                  <a:srgbClr val="FF0000"/>
                </a:solidFill>
              </a:rPr>
              <a:t>Relation with industry </a:t>
            </a:r>
            <a:r>
              <a:rPr lang="en-US" sz="4000" dirty="0"/>
              <a:t>(ARIES meets industry events) is key to coordination and joint research activities, increasing</a:t>
            </a:r>
            <a:r>
              <a:rPr lang="en-GB" sz="4000" dirty="0"/>
              <a:t> synergies between laboratories, universities, specialized institutes and applied research institutes in the consortium.</a:t>
            </a:r>
          </a:p>
          <a:p>
            <a:pPr marL="0" indent="0" algn="just">
              <a:buNone/>
            </a:pPr>
            <a:endParaRPr lang="en-GB" sz="4000" dirty="0"/>
          </a:p>
          <a:p>
            <a:pPr marL="0" indent="0" algn="just">
              <a:buNone/>
            </a:pPr>
            <a:r>
              <a:rPr lang="en-US" sz="4000" dirty="0"/>
              <a:t>Provide examples of innovative actions by </a:t>
            </a:r>
            <a:r>
              <a:rPr lang="en-US" sz="4000" dirty="0">
                <a:solidFill>
                  <a:srgbClr val="FF0000"/>
                </a:solidFill>
              </a:rPr>
              <a:t>implementing research projects to developing HTS cable with cost-performance impact, materials for extreme thermal management, and AM of MgB2</a:t>
            </a:r>
          </a:p>
          <a:p>
            <a:pPr marL="0" indent="0" algn="just">
              <a:buNone/>
            </a:pPr>
            <a:endParaRPr lang="en-US" sz="4000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n-US" sz="4000" dirty="0">
              <a:solidFill>
                <a:srgbClr val="FF0000"/>
              </a:solidFill>
            </a:endParaRPr>
          </a:p>
          <a:p>
            <a:pPr lvl="3"/>
            <a:r>
              <a:rPr lang="en-US" sz="4000" dirty="0"/>
              <a:t>CERN – Wigner – CNI – RHP - </a:t>
            </a:r>
            <a:r>
              <a:rPr lang="en-US" sz="4000" dirty="0" err="1"/>
              <a:t>BrevettiBizz</a:t>
            </a:r>
            <a:endParaRPr lang="en-US" sz="4000" dirty="0"/>
          </a:p>
          <a:p>
            <a:pPr lvl="3"/>
            <a:r>
              <a:rPr lang="en-US" sz="4000" dirty="0" err="1"/>
              <a:t>CosyLab</a:t>
            </a:r>
            <a:r>
              <a:rPr lang="en-US" sz="4000" dirty="0"/>
              <a:t> – Brucker – STFC - UNI Ge</a:t>
            </a:r>
            <a:endParaRPr lang="en-US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en-US" dirty="0"/>
          </a:p>
          <a:p>
            <a:pPr marL="0" indent="0" algn="just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58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IAB : MS42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657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Industry Advisory Board (IAB), appointed by STC, is a committee foreseen by CA, object of MS47.   It shall: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Give advice on industrial activities within the project</a:t>
            </a:r>
          </a:p>
          <a:p>
            <a:r>
              <a:rPr lang="en-US" dirty="0"/>
              <a:t> Contribute to selecting projects for funding</a:t>
            </a:r>
          </a:p>
          <a:p>
            <a:r>
              <a:rPr lang="en-US" dirty="0"/>
              <a:t> Help in setting up business plans. </a:t>
            </a:r>
          </a:p>
          <a:p>
            <a:r>
              <a:rPr lang="en-US" dirty="0"/>
              <a:t> Appoint the Evaluation Committee selecting projects for </a:t>
            </a:r>
            <a:r>
              <a:rPr lang="en-US" dirty="0" err="1"/>
              <a:t>PoC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Members of the IAB sign a NDA concerning information that they could access during their collaboration with ARIES.</a:t>
            </a:r>
          </a:p>
          <a:p>
            <a:endParaRPr lang="en-US" dirty="0"/>
          </a:p>
          <a:p>
            <a:pPr lvl="2"/>
            <a:r>
              <a:rPr lang="en-US" dirty="0"/>
              <a:t>J.L. Lancelot  (consortium PIGES, </a:t>
            </a:r>
            <a:r>
              <a:rPr lang="en-US" dirty="0" err="1"/>
              <a:t>Fr</a:t>
            </a:r>
            <a:r>
              <a:rPr lang="en-US" dirty="0"/>
              <a:t>)</a:t>
            </a:r>
          </a:p>
          <a:p>
            <a:pPr lvl="2"/>
            <a:r>
              <a:rPr lang="en-US" dirty="0" err="1"/>
              <a:t>J.Lucas</a:t>
            </a:r>
            <a:r>
              <a:rPr lang="en-US" dirty="0"/>
              <a:t> (</a:t>
            </a:r>
            <a:r>
              <a:rPr lang="en-US" dirty="0" err="1"/>
              <a:t>Elytt</a:t>
            </a:r>
            <a:r>
              <a:rPr lang="en-US" dirty="0"/>
              <a:t>, </a:t>
            </a:r>
            <a:r>
              <a:rPr lang="en-US" dirty="0" err="1"/>
              <a:t>Sp</a:t>
            </a:r>
            <a:r>
              <a:rPr lang="en-US" dirty="0"/>
              <a:t>)</a:t>
            </a:r>
          </a:p>
          <a:p>
            <a:pPr lvl="2"/>
            <a:r>
              <a:rPr lang="en-US" dirty="0" err="1"/>
              <a:t>J.Allen</a:t>
            </a:r>
            <a:r>
              <a:rPr lang="en-US" dirty="0"/>
              <a:t> (</a:t>
            </a:r>
            <a:r>
              <a:rPr lang="en-US" dirty="0" err="1"/>
              <a:t>Elekta</a:t>
            </a:r>
            <a:r>
              <a:rPr lang="en-US" dirty="0"/>
              <a:t>, UK)</a:t>
            </a:r>
          </a:p>
          <a:p>
            <a:pPr lvl="2"/>
            <a:r>
              <a:rPr lang="en-US" dirty="0" err="1"/>
              <a:t>T.Eriksson</a:t>
            </a:r>
            <a:r>
              <a:rPr lang="en-US" dirty="0"/>
              <a:t> (GE, Sweden)</a:t>
            </a:r>
          </a:p>
          <a:p>
            <a:pPr lvl="2"/>
            <a:r>
              <a:rPr lang="en-US" dirty="0" err="1"/>
              <a:t>I.Bland</a:t>
            </a:r>
            <a:r>
              <a:rPr lang="en-US" dirty="0"/>
              <a:t> (Comet, CH)</a:t>
            </a:r>
          </a:p>
        </p:txBody>
      </p:sp>
    </p:spTree>
    <p:extLst>
      <p:ext uri="{BB962C8B-B14F-4D97-AF65-F5344CB8AC3E}">
        <p14:creationId xmlns:p14="http://schemas.microsoft.com/office/powerpoint/2010/main" val="666190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WP14 tasks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Content Placeholder 1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6200" b="1" dirty="0">
                <a:solidFill>
                  <a:srgbClr val="FF0000"/>
                </a:solidFill>
              </a:rPr>
              <a:t>Task 14.1. </a:t>
            </a:r>
            <a:r>
              <a:rPr lang="en-GB" sz="6200" b="1" i="1" dirty="0">
                <a:solidFill>
                  <a:srgbClr val="FF0000"/>
                </a:solidFill>
              </a:rPr>
              <a:t>Coordination and Communication – </a:t>
            </a:r>
            <a:r>
              <a:rPr lang="en-GB" sz="6200" b="1" i="1" dirty="0" err="1">
                <a:solidFill>
                  <a:srgbClr val="FF0000"/>
                </a:solidFill>
              </a:rPr>
              <a:t>M.Losasso</a:t>
            </a:r>
            <a:r>
              <a:rPr lang="en-GB" sz="6200" b="1" dirty="0">
                <a:sym typeface="Wingdings"/>
              </a:rPr>
              <a:t> </a:t>
            </a:r>
            <a:r>
              <a:rPr lang="en-GB" sz="6200" dirty="0">
                <a:sym typeface="Wingdings"/>
              </a:rPr>
              <a:t>usual management task</a:t>
            </a:r>
            <a:endParaRPr lang="en-US" sz="6200" dirty="0"/>
          </a:p>
          <a:p>
            <a:pPr marL="0" indent="0">
              <a:buNone/>
            </a:pPr>
            <a:r>
              <a:rPr lang="en-GB" sz="6200" i="1" dirty="0"/>
              <a:t> </a:t>
            </a:r>
            <a:endParaRPr lang="en-US" sz="6200" dirty="0"/>
          </a:p>
          <a:p>
            <a:pPr marL="0" indent="0">
              <a:buNone/>
            </a:pPr>
            <a:r>
              <a:rPr lang="en-GB" sz="6200" b="1" dirty="0">
                <a:solidFill>
                  <a:srgbClr val="FF0000"/>
                </a:solidFill>
              </a:rPr>
              <a:t>Task 14.2. </a:t>
            </a:r>
            <a:r>
              <a:rPr lang="en-GB" sz="6200" b="1" i="1" dirty="0">
                <a:solidFill>
                  <a:srgbClr val="FF0000"/>
                </a:solidFill>
              </a:rPr>
              <a:t>Proof-of-Concept innovation fund - </a:t>
            </a:r>
            <a:r>
              <a:rPr lang="en-GB" sz="6200" b="1" i="1" dirty="0" err="1">
                <a:solidFill>
                  <a:srgbClr val="FF0000"/>
                </a:solidFill>
              </a:rPr>
              <a:t>M.Losasso</a:t>
            </a:r>
            <a:r>
              <a:rPr lang="en-GB" sz="6200" b="1" i="1" dirty="0">
                <a:sym typeface="Wingdings"/>
              </a:rPr>
              <a:t> </a:t>
            </a:r>
            <a:r>
              <a:rPr lang="en-US" sz="6200" dirty="0" err="1"/>
              <a:t>PoC</a:t>
            </a:r>
            <a:r>
              <a:rPr lang="en-US" sz="6200" dirty="0"/>
              <a:t> fund </a:t>
            </a:r>
            <a:r>
              <a:rPr lang="en-GB" sz="6200" dirty="0"/>
              <a:t>should be used to demonstrate commercial viability of </a:t>
            </a:r>
            <a:r>
              <a:rPr lang="en-GB" sz="6200" i="1" dirty="0">
                <a:solidFill>
                  <a:srgbClr val="FF0000"/>
                </a:solidFill>
              </a:rPr>
              <a:t>selected</a:t>
            </a:r>
            <a:r>
              <a:rPr lang="en-GB" sz="6200" dirty="0"/>
              <a:t> technologies investigated in the frame of EUCARD3, and supported by market assessments, evaluations and business plans. </a:t>
            </a:r>
            <a:endParaRPr lang="en-US" sz="6200" dirty="0"/>
          </a:p>
          <a:p>
            <a:pPr>
              <a:buFont typeface="Wingdings" charset="2"/>
              <a:buChar char="Ø"/>
            </a:pPr>
            <a:endParaRPr lang="en-US" sz="6200" dirty="0"/>
          </a:p>
          <a:p>
            <a:pPr>
              <a:buFont typeface="Wingdings" charset="2"/>
              <a:buChar char="Ø"/>
            </a:pPr>
            <a:r>
              <a:rPr lang="en-GB" sz="6600" i="1" dirty="0"/>
              <a:t>Set-up the innovation criteria for eligibility, selection and award of </a:t>
            </a:r>
            <a:r>
              <a:rPr lang="en-GB" sz="6600" i="1" dirty="0" err="1"/>
              <a:t>PoC</a:t>
            </a:r>
            <a:r>
              <a:rPr lang="en-GB" sz="6600" i="1" dirty="0"/>
              <a:t> fund  </a:t>
            </a:r>
            <a:endParaRPr lang="en-US" sz="6600" dirty="0"/>
          </a:p>
          <a:p>
            <a:pPr>
              <a:buFont typeface="Wingdings" charset="2"/>
              <a:buChar char="Ø"/>
            </a:pPr>
            <a:r>
              <a:rPr lang="en-GB" sz="6600" i="1" dirty="0"/>
              <a:t>Monitor the funded project developments.</a:t>
            </a:r>
            <a:endParaRPr lang="en-US" sz="6600" dirty="0"/>
          </a:p>
          <a:p>
            <a:pPr>
              <a:buFont typeface="Wingdings" charset="2"/>
              <a:buChar char="Ø"/>
            </a:pPr>
            <a:r>
              <a:rPr lang="en-GB" sz="6600" i="1" dirty="0"/>
              <a:t>Support the prior market assessment and the commercial viability of the technologies.</a:t>
            </a:r>
            <a:endParaRPr lang="en-US" sz="6600" dirty="0"/>
          </a:p>
          <a:p>
            <a:pPr>
              <a:buFont typeface="Wingdings" charset="2"/>
              <a:buChar char="Ø"/>
            </a:pPr>
            <a:r>
              <a:rPr lang="en-GB" sz="6600" i="1" dirty="0"/>
              <a:t>Support perspective studies on industrial application of EUCARD technology.</a:t>
            </a:r>
            <a:endParaRPr lang="en-US" sz="6600" dirty="0"/>
          </a:p>
          <a:p>
            <a:pPr marL="0" indent="0">
              <a:buNone/>
            </a:pPr>
            <a:r>
              <a:rPr lang="en-GB" sz="6200" i="1" dirty="0"/>
              <a:t> </a:t>
            </a:r>
            <a:endParaRPr lang="en-US" sz="6200" dirty="0"/>
          </a:p>
          <a:p>
            <a:pPr marL="0" indent="0">
              <a:buNone/>
            </a:pPr>
            <a:r>
              <a:rPr lang="en-GB" sz="6200" b="1" dirty="0">
                <a:solidFill>
                  <a:srgbClr val="FF0000"/>
                </a:solidFill>
              </a:rPr>
              <a:t>Task 14.3. </a:t>
            </a:r>
            <a:r>
              <a:rPr lang="en-GB" sz="6200" b="1" i="1" dirty="0">
                <a:solidFill>
                  <a:srgbClr val="FF0000"/>
                </a:solidFill>
              </a:rPr>
              <a:t>Collaboration with industry</a:t>
            </a:r>
            <a:r>
              <a:rPr lang="en-GB" sz="6200" dirty="0">
                <a:solidFill>
                  <a:srgbClr val="FF0000"/>
                </a:solidFill>
              </a:rPr>
              <a:t> - </a:t>
            </a:r>
            <a:r>
              <a:rPr lang="en-GB" sz="6200" b="1" i="1" dirty="0" err="1">
                <a:solidFill>
                  <a:srgbClr val="FF0000"/>
                </a:solidFill>
              </a:rPr>
              <a:t>M.Losasso</a:t>
            </a:r>
            <a:r>
              <a:rPr lang="en-GB" sz="6200" dirty="0">
                <a:sym typeface="Wingdings"/>
              </a:rPr>
              <a:t> should be the task linking the activity of the industrial partners and ARIES beneficiaries and also the task providing support actions for </a:t>
            </a:r>
            <a:r>
              <a:rPr lang="en-GB" sz="6200" dirty="0" err="1">
                <a:sym typeface="Wingdings"/>
              </a:rPr>
              <a:t>PoC</a:t>
            </a:r>
            <a:r>
              <a:rPr lang="en-GB" sz="6200" dirty="0">
                <a:sym typeface="Wingdings"/>
              </a:rPr>
              <a:t> management.</a:t>
            </a:r>
          </a:p>
          <a:p>
            <a:pPr marL="0" indent="0">
              <a:buNone/>
            </a:pPr>
            <a:endParaRPr lang="en-US" sz="6200" dirty="0"/>
          </a:p>
          <a:p>
            <a:pPr>
              <a:buFont typeface="Wingdings" charset="2"/>
              <a:buChar char="Ø"/>
            </a:pPr>
            <a:r>
              <a:rPr lang="en-GB" sz="6600" i="1" dirty="0"/>
              <a:t>Set-up an Industrial Advisory Board, defining its mandate and scope. </a:t>
            </a:r>
            <a:endParaRPr lang="en-US" sz="6600" dirty="0"/>
          </a:p>
          <a:p>
            <a:pPr>
              <a:buFont typeface="Wingdings" charset="2"/>
              <a:buChar char="Ø"/>
            </a:pPr>
            <a:r>
              <a:rPr lang="en-GB" sz="6600" i="1" dirty="0"/>
              <a:t>Organize and manage the ARIES meets industry event</a:t>
            </a:r>
            <a:endParaRPr lang="en-US" sz="6600" dirty="0"/>
          </a:p>
          <a:p>
            <a:pPr>
              <a:buFont typeface="Wingdings" charset="2"/>
              <a:buChar char="Ø"/>
            </a:pPr>
            <a:r>
              <a:rPr lang="en-GB" sz="6600" i="1" dirty="0"/>
              <a:t>Manage the possible IP in ARIES project(s), the licensees and the partnership with industries.</a:t>
            </a:r>
            <a:endParaRPr lang="en-US" sz="6600" dirty="0"/>
          </a:p>
          <a:p>
            <a:pPr>
              <a:buFont typeface="Wingdings" charset="2"/>
              <a:buChar char="Ø"/>
            </a:pPr>
            <a:r>
              <a:rPr lang="en-GB" sz="6600" i="1" dirty="0"/>
              <a:t>Implement Market pull actions.</a:t>
            </a:r>
            <a:endParaRPr lang="en-US" sz="6600" dirty="0"/>
          </a:p>
          <a:p>
            <a:pPr>
              <a:buFont typeface="Wingdings" charset="2"/>
              <a:buChar char="Ø"/>
            </a:pPr>
            <a:r>
              <a:rPr lang="en-GB" sz="6600" i="1" dirty="0"/>
              <a:t>Disseminate the output of R&amp;D developed in the project.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30861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WP14.2 </a:t>
            </a:r>
            <a:r>
              <a:rPr lang="en-GB" dirty="0" err="1"/>
              <a:t>PoC</a:t>
            </a:r>
            <a:r>
              <a:rPr lang="en-GB" dirty="0"/>
              <a:t> highlights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ARIES Annual meeting, May 24th, 2018 -  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Content Placeholder 1"/>
          <p:cNvSpPr txBox="1">
            <a:spLocks noGrp="1"/>
          </p:cNvSpPr>
          <p:nvPr>
            <p:ph idx="1"/>
          </p:nvPr>
        </p:nvSpPr>
        <p:spPr>
          <a:xfrm>
            <a:off x="457200" y="980728"/>
            <a:ext cx="8229600" cy="1819447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6200" b="1" dirty="0">
                <a:solidFill>
                  <a:srgbClr val="FF0000"/>
                </a:solidFill>
              </a:rPr>
              <a:t>Task 14.2. </a:t>
            </a:r>
            <a:r>
              <a:rPr lang="en-GB" sz="6200" b="1" i="1" dirty="0">
                <a:solidFill>
                  <a:srgbClr val="FF0000"/>
                </a:solidFill>
              </a:rPr>
              <a:t>Proof-of-Concept innovation fund</a:t>
            </a:r>
            <a:endParaRPr lang="en-GB" sz="6200" b="1" i="1" dirty="0">
              <a:sym typeface="Wingdings"/>
            </a:endParaRPr>
          </a:p>
          <a:p>
            <a:pPr marL="0" indent="0">
              <a:buNone/>
            </a:pPr>
            <a:endParaRPr lang="en-GB" sz="6200" b="1" i="1" dirty="0">
              <a:sym typeface="Wingdings"/>
            </a:endParaRPr>
          </a:p>
          <a:p>
            <a:pPr marL="0" indent="0">
              <a:buNone/>
            </a:pPr>
            <a:endParaRPr lang="en-GB" sz="6200" b="1" i="1" dirty="0">
              <a:sym typeface="Wingdings"/>
            </a:endParaRPr>
          </a:p>
          <a:p>
            <a:pPr marL="0" indent="0">
              <a:buNone/>
            </a:pPr>
            <a:endParaRPr lang="en-GB" sz="6200" b="1" i="1" dirty="0">
              <a:sym typeface="Wingdings"/>
            </a:endParaRPr>
          </a:p>
          <a:p>
            <a:pPr marL="0" indent="0">
              <a:buNone/>
            </a:pPr>
            <a:endParaRPr lang="en-GB" sz="6200" b="1" i="1" dirty="0">
              <a:sym typeface="Wingdings"/>
            </a:endParaRPr>
          </a:p>
          <a:p>
            <a:pPr marL="0" indent="0">
              <a:buNone/>
            </a:pPr>
            <a:endParaRPr lang="en-GB" sz="6200" b="1" i="1" dirty="0">
              <a:sym typeface="Wingdings"/>
            </a:endParaRPr>
          </a:p>
          <a:p>
            <a:pPr marL="0" indent="0">
              <a:buNone/>
            </a:pPr>
            <a:endParaRPr lang="en-GB" sz="6200" b="1" i="1" dirty="0">
              <a:sym typeface="Wingdings"/>
            </a:endParaRPr>
          </a:p>
          <a:p>
            <a:pPr>
              <a:buFontTx/>
              <a:buChar char="-"/>
            </a:pPr>
            <a:endParaRPr lang="en-GB" sz="6200" b="1" i="1" dirty="0">
              <a:sym typeface="Wingdings"/>
            </a:endParaRPr>
          </a:p>
          <a:p>
            <a:pPr marL="0" indent="0">
              <a:buNone/>
            </a:pPr>
            <a:r>
              <a:rPr lang="en-GB" sz="7200" dirty="0">
                <a:sym typeface="Wingdings"/>
              </a:rPr>
              <a:t>             </a:t>
            </a:r>
          </a:p>
          <a:p>
            <a:pPr marL="0" indent="0">
              <a:buNone/>
            </a:pPr>
            <a:endParaRPr lang="en-GB" sz="7200" dirty="0">
              <a:sym typeface="Wingdings"/>
            </a:endParaRPr>
          </a:p>
          <a:p>
            <a:pPr marL="0" indent="0">
              <a:buNone/>
            </a:pPr>
            <a:r>
              <a:rPr lang="en-GB" sz="7200" dirty="0">
                <a:sym typeface="Wingdings"/>
              </a:rPr>
              <a:t>   In Y1 we have:</a:t>
            </a:r>
          </a:p>
          <a:p>
            <a:pPr marL="0" indent="0">
              <a:buNone/>
            </a:pPr>
            <a:endParaRPr lang="en-GB" sz="7200" dirty="0">
              <a:sym typeface="Wingdings"/>
            </a:endParaRPr>
          </a:p>
          <a:p>
            <a:pPr>
              <a:buFontTx/>
              <a:buChar char="-"/>
            </a:pPr>
            <a:r>
              <a:rPr lang="en-GB" sz="7200" dirty="0">
                <a:sym typeface="Wingdings"/>
              </a:rPr>
              <a:t>Set-up criteria for eligibility, selection and award</a:t>
            </a:r>
          </a:p>
          <a:p>
            <a:pPr>
              <a:buFontTx/>
              <a:buChar char="-"/>
            </a:pPr>
            <a:r>
              <a:rPr lang="en-GB" sz="7200" dirty="0">
                <a:sym typeface="Wingdings"/>
              </a:rPr>
              <a:t>Set-up a body to perform evaluation of proposals (</a:t>
            </a:r>
            <a:r>
              <a:rPr lang="en-GB" sz="7200" dirty="0" err="1">
                <a:sym typeface="Wingdings"/>
              </a:rPr>
              <a:t>EvCo</a:t>
            </a:r>
            <a:r>
              <a:rPr lang="en-GB" sz="7200" dirty="0">
                <a:sym typeface="Wingdings"/>
              </a:rPr>
              <a:t>)</a:t>
            </a:r>
          </a:p>
          <a:p>
            <a:pPr>
              <a:buFontTx/>
              <a:buChar char="-"/>
            </a:pPr>
            <a:r>
              <a:rPr lang="en-GB" sz="7200" dirty="0">
                <a:sym typeface="Wingdings"/>
              </a:rPr>
              <a:t>Launched a call for proposals</a:t>
            </a:r>
          </a:p>
          <a:p>
            <a:pPr>
              <a:buFontTx/>
              <a:buChar char="-"/>
            </a:pPr>
            <a:r>
              <a:rPr lang="en-GB" sz="7200" dirty="0">
                <a:sym typeface="Wingdings"/>
              </a:rPr>
              <a:t>Collected valid proposals for assessment</a:t>
            </a:r>
          </a:p>
          <a:p>
            <a:pPr>
              <a:buFontTx/>
              <a:buChar char="-"/>
            </a:pPr>
            <a:r>
              <a:rPr lang="en-GB" sz="7200" dirty="0">
                <a:sym typeface="Wingdings"/>
              </a:rPr>
              <a:t>Performed the evaluation</a:t>
            </a:r>
          </a:p>
          <a:p>
            <a:pPr>
              <a:buFontTx/>
              <a:buChar char="-"/>
            </a:pPr>
            <a:endParaRPr lang="en-GB" sz="6200" b="1" i="1" dirty="0">
              <a:sym typeface="Wingdings"/>
            </a:endParaRPr>
          </a:p>
          <a:p>
            <a:pPr marL="0" indent="0">
              <a:buNone/>
            </a:pPr>
            <a:endParaRPr lang="en-GB" sz="6200" b="1" i="1" dirty="0">
              <a:sym typeface="Wingdings"/>
            </a:endParaRPr>
          </a:p>
          <a:p>
            <a:pPr marL="0" indent="0">
              <a:buNone/>
            </a:pPr>
            <a:endParaRPr lang="en-GB" sz="6200" b="1" i="1" dirty="0">
              <a:sym typeface="Wingdings"/>
            </a:endParaRP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D7FF7C7-04CC-9840-BE6E-7F3BFDDC52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885" y="2800175"/>
            <a:ext cx="2896715" cy="25730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A70F018-6050-4F47-BBE9-2A4FF54CF7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323" y="1248962"/>
            <a:ext cx="7919864" cy="13686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60E647-F326-144A-9E8C-A2C718B318DF}"/>
              </a:ext>
            </a:extLst>
          </p:cNvPr>
          <p:cNvSpPr txBox="1"/>
          <p:nvPr/>
        </p:nvSpPr>
        <p:spPr>
          <a:xfrm rot="20054884">
            <a:off x="6543557" y="5387971"/>
            <a:ext cx="2276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EDMS n 1818311 v.1.0</a:t>
            </a:r>
          </a:p>
          <a:p>
            <a:r>
              <a:rPr lang="en-US" dirty="0">
                <a:solidFill>
                  <a:srgbClr val="FF00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002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02696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The Evaluation Committee, appointed by IAB, is composed by: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ARIES Annual meeting, May 24th, 2018 -  </a:t>
            </a:r>
            <a:r>
              <a:rPr lang="en-GB" dirty="0" err="1"/>
              <a:t>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3EEBDED-51E0-FE44-A9E0-DAFEEF8E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EvCo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83661F3-F965-9947-80F5-C994ACE9349F}"/>
              </a:ext>
            </a:extLst>
          </p:cNvPr>
          <p:cNvSpPr txBox="1"/>
          <p:nvPr/>
        </p:nvSpPr>
        <p:spPr>
          <a:xfrm>
            <a:off x="436224" y="5110202"/>
            <a:ext cx="74546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IAB and </a:t>
            </a:r>
            <a:r>
              <a:rPr lang="en-US" sz="2000" dirty="0" err="1"/>
              <a:t>EvCo</a:t>
            </a:r>
            <a:r>
              <a:rPr lang="en-US" sz="2000" dirty="0"/>
              <a:t> have almost the same composition: many IAB members </a:t>
            </a:r>
          </a:p>
          <a:p>
            <a:r>
              <a:rPr lang="en-US" sz="2000" dirty="0"/>
              <a:t>have volunteered to be part of </a:t>
            </a:r>
            <a:r>
              <a:rPr lang="en-US" sz="2000" dirty="0" err="1"/>
              <a:t>EvCo</a:t>
            </a:r>
            <a:r>
              <a:rPr lang="en-US" sz="2000" dirty="0"/>
              <a:t>. </a:t>
            </a:r>
            <a:r>
              <a:rPr lang="en-US" sz="2000" b="1" i="1" dirty="0"/>
              <a:t>Thanks to them 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E3C48A6-C95B-624B-8239-4FE689E917B3}"/>
              </a:ext>
            </a:extLst>
          </p:cNvPr>
          <p:cNvSpPr txBox="1"/>
          <p:nvPr/>
        </p:nvSpPr>
        <p:spPr>
          <a:xfrm>
            <a:off x="1626197" y="1412776"/>
            <a:ext cx="62646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Marcello Losasso, chair - CERN</a:t>
            </a:r>
          </a:p>
          <a:p>
            <a:r>
              <a:rPr lang="en-US" sz="2200" dirty="0"/>
              <a:t>John Allen – Elekta</a:t>
            </a:r>
          </a:p>
          <a:p>
            <a:r>
              <a:rPr lang="en-US" sz="2200" dirty="0"/>
              <a:t>Jean-Luc Lancelot - </a:t>
            </a:r>
            <a:r>
              <a:rPr lang="en-US" sz="2200" dirty="0" err="1"/>
              <a:t>Sigmaphi</a:t>
            </a:r>
            <a:r>
              <a:rPr lang="en-US" sz="2200" dirty="0"/>
              <a:t>/PIGES</a:t>
            </a:r>
          </a:p>
          <a:p>
            <a:r>
              <a:rPr lang="en-US" sz="2200" dirty="0"/>
              <a:t>Francesco </a:t>
            </a:r>
            <a:r>
              <a:rPr lang="en-US" sz="2200" dirty="0" err="1"/>
              <a:t>Estraffalces</a:t>
            </a:r>
            <a:r>
              <a:rPr lang="en-US" sz="2200" dirty="0"/>
              <a:t> – Fondazione CNI</a:t>
            </a:r>
          </a:p>
          <a:p>
            <a:r>
              <a:rPr lang="en-US" sz="2200" dirty="0"/>
              <a:t>Francis Martin – International Irradiation Association</a:t>
            </a:r>
          </a:p>
          <a:p>
            <a:r>
              <a:rPr lang="en-US" sz="2200" dirty="0"/>
              <a:t>Julio Lucas – </a:t>
            </a:r>
            <a:r>
              <a:rPr lang="en-US" sz="2200" dirty="0" err="1"/>
              <a:t>Elytt</a:t>
            </a:r>
            <a:endParaRPr lang="en-US" sz="2200" dirty="0"/>
          </a:p>
          <a:p>
            <a:r>
              <a:rPr lang="en-US" sz="2200" dirty="0"/>
              <a:t>Tomas Eriksson – GE Healthcare</a:t>
            </a:r>
          </a:p>
          <a:p>
            <a:r>
              <a:rPr lang="en-US" sz="2200" dirty="0" err="1"/>
              <a:t>Hanspeter</a:t>
            </a:r>
            <a:r>
              <a:rPr lang="en-US" sz="2200" dirty="0"/>
              <a:t> Vogel – Research instruments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D9A610-8B22-4F4C-8C43-52B300586DFB}"/>
              </a:ext>
            </a:extLst>
          </p:cNvPr>
          <p:cNvSpPr txBox="1"/>
          <p:nvPr/>
        </p:nvSpPr>
        <p:spPr>
          <a:xfrm>
            <a:off x="414520" y="4633098"/>
            <a:ext cx="81592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/>
              <a:t>EvCo</a:t>
            </a:r>
            <a:r>
              <a:rPr lang="en-US" sz="2000" dirty="0"/>
              <a:t> representatives from industries, professional associations, laboratories </a:t>
            </a:r>
          </a:p>
        </p:txBody>
      </p:sp>
    </p:spTree>
    <p:extLst>
      <p:ext uri="{BB962C8B-B14F-4D97-AF65-F5344CB8AC3E}">
        <p14:creationId xmlns:p14="http://schemas.microsoft.com/office/powerpoint/2010/main" val="154447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412776"/>
            <a:ext cx="4978896" cy="3950568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/>
              <a:t>Sept 2017 </a:t>
            </a:r>
            <a:r>
              <a:rPr lang="en-GB" sz="2000" dirty="0">
                <a:sym typeface="Wingdings" pitchFamily="2" charset="2"/>
              </a:rPr>
              <a:t> STC approves the documents prepared by WP14 detailing criteria and management of </a:t>
            </a:r>
            <a:r>
              <a:rPr lang="en-GB" sz="2000" dirty="0" err="1">
                <a:sym typeface="Wingdings" pitchFamily="2" charset="2"/>
              </a:rPr>
              <a:t>PoC</a:t>
            </a:r>
            <a:r>
              <a:rPr lang="en-GB" sz="2000" dirty="0">
                <a:sym typeface="Wingdings" pitchFamily="2" charset="2"/>
              </a:rPr>
              <a:t>, including </a:t>
            </a:r>
            <a:r>
              <a:rPr lang="en-GB" sz="2000" dirty="0" err="1">
                <a:sym typeface="Wingdings" pitchFamily="2" charset="2"/>
              </a:rPr>
              <a:t>mrthod</a:t>
            </a:r>
            <a:r>
              <a:rPr lang="en-GB" sz="2000" dirty="0">
                <a:sym typeface="Wingdings" pitchFamily="2" charset="2"/>
              </a:rPr>
              <a:t> for project selection ( </a:t>
            </a:r>
            <a:r>
              <a:rPr lang="en-GB" sz="2000" b="1" dirty="0">
                <a:sym typeface="Wingdings" pitchFamily="2" charset="2"/>
              </a:rPr>
              <a:t>D14.1 )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Nov 2017  a </a:t>
            </a:r>
            <a:r>
              <a:rPr lang="en-GB" sz="2000" dirty="0" err="1">
                <a:sym typeface="Wingdings" pitchFamily="2" charset="2"/>
              </a:rPr>
              <a:t>PoC</a:t>
            </a:r>
            <a:r>
              <a:rPr lang="en-GB" sz="2000" dirty="0">
                <a:sym typeface="Wingdings" pitchFamily="2" charset="2"/>
              </a:rPr>
              <a:t> dedicated web site is made public according to a communication strategy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Dec 2017  the call is open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dirty="0">
                <a:sym typeface="Wingdings" pitchFamily="2" charset="2"/>
              </a:rPr>
              <a:t>End of March 2018  call is closed</a:t>
            </a:r>
          </a:p>
          <a:p>
            <a:endParaRPr lang="en-GB" sz="2000" dirty="0">
              <a:sym typeface="Wingdings" pitchFamily="2" charset="2"/>
            </a:endParaRPr>
          </a:p>
          <a:p>
            <a:r>
              <a:rPr lang="en-GB" sz="2000" u="sng" dirty="0">
                <a:sym typeface="Wingdings" pitchFamily="2" charset="2"/>
              </a:rPr>
              <a:t>We are in the final phase of the evaluation</a:t>
            </a:r>
            <a:r>
              <a:rPr lang="en-GB" sz="2000" dirty="0">
                <a:sym typeface="Wingdings" pitchFamily="2" charset="2"/>
              </a:rPr>
              <a:t>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ARIES Annual meeting, May 24th, 2018 -  </a:t>
            </a:r>
            <a:r>
              <a:rPr lang="en-GB" dirty="0" err="1"/>
              <a:t>M.Losasso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3EEBDED-51E0-FE44-A9E0-DAFEEF8EC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PoC</a:t>
            </a:r>
            <a:r>
              <a:rPr lang="en-US" dirty="0"/>
              <a:t>: where we are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F79CAD3-B624-CF42-8DE6-C3DB5EEDFC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1079651"/>
            <a:ext cx="3595248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093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4220</TotalTime>
  <Words>1795</Words>
  <Application>Microsoft Office PowerPoint</Application>
  <PresentationFormat>On-screen Show (4:3)</PresentationFormat>
  <Paragraphs>412</Paragraphs>
  <Slides>28</Slides>
  <Notes>21</Notes>
  <HiddenSlides>0</HiddenSlides>
  <MMClips>1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Times New Roman</vt:lpstr>
      <vt:lpstr>Wingdings</vt:lpstr>
      <vt:lpstr>Thème Office</vt:lpstr>
      <vt:lpstr>Thème ARIES</vt:lpstr>
      <vt:lpstr>Thème Office</vt:lpstr>
      <vt:lpstr>Worksheet</vt:lpstr>
      <vt:lpstr>PowerPoint Presentation</vt:lpstr>
      <vt:lpstr>Outline</vt:lpstr>
      <vt:lpstr>Status of WP14 – promoting innovation </vt:lpstr>
      <vt:lpstr>WP14 objectives</vt:lpstr>
      <vt:lpstr>IAB : MS42</vt:lpstr>
      <vt:lpstr>WP14 tasks</vt:lpstr>
      <vt:lpstr>WP14.2 PoC highlights</vt:lpstr>
      <vt:lpstr>EvCo</vt:lpstr>
      <vt:lpstr>PoC: where we are</vt:lpstr>
      <vt:lpstr>Timeline of evaluation process </vt:lpstr>
      <vt:lpstr>Projects presented</vt:lpstr>
      <vt:lpstr> Eligible proposals</vt:lpstr>
      <vt:lpstr>PoC: an exercise of co-innovation</vt:lpstr>
      <vt:lpstr>WP14.3 highlights</vt:lpstr>
      <vt:lpstr>3 tasks in partnership with industries</vt:lpstr>
      <vt:lpstr>WP14.4 </vt:lpstr>
      <vt:lpstr>WP14.4 highlights     courtesy of F.Carra, CERN</vt:lpstr>
      <vt:lpstr>WP14.4 highlights    courtesy of F.Carra, CERN</vt:lpstr>
      <vt:lpstr>WP14.4 highlights</vt:lpstr>
      <vt:lpstr>WP14.5 </vt:lpstr>
      <vt:lpstr>WP14.5 highlights</vt:lpstr>
      <vt:lpstr>WP14.6 highlights  :  MS45</vt:lpstr>
      <vt:lpstr>Milestones / Deliverables</vt:lpstr>
      <vt:lpstr>Conclusions</vt:lpstr>
      <vt:lpstr>PowerPoint Presentation</vt:lpstr>
      <vt:lpstr>Budget / CERN part</vt:lpstr>
      <vt:lpstr>Total WP14 budget /breakdown for tasks</vt:lpstr>
      <vt:lpstr>Total WP14 budget /breakdown for participants and beneficiaries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Valerie Brunner</cp:lastModifiedBy>
  <cp:revision>111</cp:revision>
  <cp:lastPrinted>2018-05-21T10:52:12Z</cp:lastPrinted>
  <dcterms:created xsi:type="dcterms:W3CDTF">2017-04-26T09:15:49Z</dcterms:created>
  <dcterms:modified xsi:type="dcterms:W3CDTF">2018-05-24T05:35:16Z</dcterms:modified>
</cp:coreProperties>
</file>