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92" r:id="rId2"/>
  </p:sldMasterIdLst>
  <p:notesMasterIdLst>
    <p:notesMasterId r:id="rId22"/>
  </p:notesMasterIdLst>
  <p:handoutMasterIdLst>
    <p:handoutMasterId r:id="rId23"/>
  </p:handoutMasterIdLst>
  <p:sldIdLst>
    <p:sldId id="256" r:id="rId3"/>
    <p:sldId id="272" r:id="rId4"/>
    <p:sldId id="345" r:id="rId5"/>
    <p:sldId id="263" r:id="rId6"/>
    <p:sldId id="346" r:id="rId7"/>
    <p:sldId id="347" r:id="rId8"/>
    <p:sldId id="348" r:id="rId9"/>
    <p:sldId id="354" r:id="rId10"/>
    <p:sldId id="349" r:id="rId11"/>
    <p:sldId id="350" r:id="rId12"/>
    <p:sldId id="351" r:id="rId13"/>
    <p:sldId id="352" r:id="rId14"/>
    <p:sldId id="353" r:id="rId15"/>
    <p:sldId id="355" r:id="rId16"/>
    <p:sldId id="356" r:id="rId17"/>
    <p:sldId id="357" r:id="rId18"/>
    <p:sldId id="343" r:id="rId19"/>
    <p:sldId id="339" r:id="rId20"/>
    <p:sldId id="358" r:id="rId2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C5B3"/>
    <a:srgbClr val="FE3734"/>
    <a:srgbClr val="FC8004"/>
    <a:srgbClr val="000000"/>
    <a:srgbClr val="FD6C50"/>
    <a:srgbClr val="C764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5" autoAdjust="0"/>
    <p:restoredTop sz="91205" autoAdjust="0"/>
  </p:normalViewPr>
  <p:slideViewPr>
    <p:cSldViewPr snapToGrid="0" snapToObjects="1">
      <p:cViewPr varScale="1">
        <p:scale>
          <a:sx n="101" d="100"/>
          <a:sy n="101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0C2FF-A175-4008-8038-95F8364DC3C5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C68B5-5400-4E53-916A-16A59614EA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575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1F00A-5FF9-4A16-91F7-8FAEED522212}" type="datetimeFigureOut">
              <a:rPr lang="en-GB" smtClean="0"/>
              <a:t>12/06/2018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0138" y="1239838"/>
            <a:ext cx="44688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3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FED88-695F-4074-AB1F-5C9CFFEAD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12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FED88-695F-4074-AB1F-5C9CFFEAD3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5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8860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050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252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0147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9730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197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566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Explain</a:t>
            </a:r>
            <a:r>
              <a:rPr lang="en-GB" baseline="0" smtClean="0"/>
              <a:t> quick summary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FED88-695F-4074-AB1F-5C9CFFEAD3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620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882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380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808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4560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981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42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981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4850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6535" y="6624000"/>
            <a:ext cx="504133" cy="216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numéro de diapositive 6"/>
          <p:cNvSpPr txBox="1">
            <a:spLocks/>
          </p:cNvSpPr>
          <p:nvPr userDrawn="1"/>
        </p:nvSpPr>
        <p:spPr>
          <a:xfrm>
            <a:off x="8576733" y="6624000"/>
            <a:ext cx="5588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GB" dirty="0" smtClean="0">
                <a:solidFill>
                  <a:prstClr val="white"/>
                </a:solidFill>
              </a:rPr>
              <a:t>of 21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89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29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505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605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7 December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  <a:prstGeom prst="rect">
            <a:avLst/>
          </a:prstGeo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45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0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55476"/>
            <a:ext cx="2698481" cy="17794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79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openxmlformats.org/officeDocument/2006/relationships/image" Target="../media/image39.jpeg"/><Relationship Id="rId5" Type="http://schemas.openxmlformats.org/officeDocument/2006/relationships/image" Target="../media/image35.png"/><Relationship Id="rId10" Type="http://schemas.openxmlformats.org/officeDocument/2006/relationships/image" Target="../media/image38.jpeg"/><Relationship Id="rId4" Type="http://schemas.microsoft.com/office/2007/relationships/hdphoto" Target="../media/hdphoto2.wdp"/><Relationship Id="rId9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2.jp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4"/>
          </p:nvPr>
        </p:nvSpPr>
        <p:spPr>
          <a:xfrm>
            <a:off x="759183" y="5301207"/>
            <a:ext cx="7924800" cy="1055143"/>
          </a:xfrm>
        </p:spPr>
        <p:txBody>
          <a:bodyPr/>
          <a:lstStyle/>
          <a:p>
            <a:r>
              <a:rPr lang="es-ES" dirty="0" smtClean="0"/>
              <a:t>Federico Carra, CERN</a:t>
            </a:r>
          </a:p>
          <a:p>
            <a:r>
              <a:rPr lang="es-ES" sz="1600" i="1" dirty="0" err="1" smtClean="0"/>
              <a:t>With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several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contributions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from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the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participants</a:t>
            </a:r>
            <a:r>
              <a:rPr lang="es-ES" sz="1600" i="1" dirty="0" smtClean="0"/>
              <a:t> to WP14 and WP17</a:t>
            </a:r>
            <a:endParaRPr lang="es-ES" sz="1600" i="1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759183" y="4299879"/>
            <a:ext cx="7924800" cy="753383"/>
          </a:xfrm>
        </p:spPr>
        <p:txBody>
          <a:bodyPr/>
          <a:lstStyle/>
          <a:p>
            <a:r>
              <a:rPr lang="en-US" sz="2000" dirty="0" smtClean="0"/>
              <a:t>ARIES 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Annual Meeting</a:t>
            </a:r>
          </a:p>
          <a:p>
            <a:r>
              <a:rPr lang="it-IT" sz="2000" dirty="0" smtClean="0"/>
              <a:t>24 </a:t>
            </a:r>
            <a:r>
              <a:rPr lang="it-IT" sz="2000" dirty="0" err="1" smtClean="0"/>
              <a:t>May</a:t>
            </a:r>
            <a:r>
              <a:rPr lang="it-IT" sz="2000" dirty="0" smtClean="0"/>
              <a:t> 2018 | Riga, Latvia</a:t>
            </a:r>
            <a:endParaRPr lang="es-ES" sz="2000" dirty="0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622827" y="2437902"/>
            <a:ext cx="8363352" cy="1210396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GB" sz="3600" dirty="0"/>
              <a:t>Development of metallic and ceramic composites for </a:t>
            </a:r>
            <a:r>
              <a:rPr lang="en-GB" sz="3600" dirty="0" smtClean="0"/>
              <a:t>particle accelerators</a:t>
            </a:r>
            <a:endParaRPr lang="es-E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99357"/>
            <a:ext cx="2233061" cy="315864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Accelerator applications: luminescence screens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5412" y="1415566"/>
            <a:ext cx="8972226" cy="268311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The addition of diamond particles to metallic substrates is a technique exploitable in the construction of beam instruments such as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luminescence screens 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Diamonds act </a:t>
            </a:r>
            <a:r>
              <a:rPr lang="en-GB" sz="1600" b="1" dirty="0">
                <a:solidFill>
                  <a:schemeClr val="tx2"/>
                </a:solidFill>
                <a:latin typeface="Arial"/>
                <a:cs typeface="Arial"/>
              </a:rPr>
              <a:t>as scintillators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upon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interaction with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incident high energy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beam. </a:t>
            </a: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Requirements: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Smaller diamond </a:t>
            </a:r>
            <a:r>
              <a:rPr lang="de-AT" sz="1600" dirty="0">
                <a:solidFill>
                  <a:schemeClr val="tx2"/>
                </a:solidFill>
                <a:latin typeface="Arial"/>
                <a:cs typeface="Arial"/>
              </a:rPr>
              <a:t>particle size -&gt; </a:t>
            </a: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higher resolution </a:t>
            </a:r>
            <a:r>
              <a:rPr lang="de-AT" sz="1600" dirty="0">
                <a:solidFill>
                  <a:schemeClr val="tx2"/>
                </a:solidFill>
                <a:latin typeface="Arial"/>
                <a:cs typeface="Arial"/>
              </a:rPr>
              <a:t>of the incident </a:t>
            </a: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beam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Smaller Z-number </a:t>
            </a:r>
            <a:r>
              <a:rPr lang="de-AT" sz="1600" dirty="0">
                <a:solidFill>
                  <a:schemeClr val="tx2"/>
                </a:solidFill>
                <a:latin typeface="Arial"/>
                <a:cs typeface="Arial"/>
              </a:rPr>
              <a:t>of the substrate -&gt; lesser interaction between high energy beam and substrate </a:t>
            </a: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material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Tougher </a:t>
            </a:r>
            <a:r>
              <a:rPr lang="de-AT" sz="1600" dirty="0">
                <a:solidFill>
                  <a:schemeClr val="tx2"/>
                </a:solidFill>
                <a:latin typeface="Arial"/>
                <a:cs typeface="Arial"/>
              </a:rPr>
              <a:t>substrate -&gt; higher resistance to induced heat / sputtering damage</a:t>
            </a: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67165" y="3852164"/>
            <a:ext cx="3755134" cy="1784036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de-AT" sz="1600" b="1" dirty="0" smtClean="0">
                <a:solidFill>
                  <a:schemeClr val="tx2"/>
                </a:solidFill>
                <a:latin typeface="Arial"/>
                <a:cs typeface="Arial"/>
              </a:rPr>
              <a:t>Production at RHP by induction hot pressing </a:t>
            </a: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in the scope of WP14.4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Substrates investigated: </a:t>
            </a:r>
            <a:r>
              <a:rPr lang="de-AT" sz="1600" b="1" dirty="0" smtClean="0">
                <a:solidFill>
                  <a:schemeClr val="tx2"/>
                </a:solidFill>
                <a:latin typeface="Arial"/>
                <a:cs typeface="Arial"/>
              </a:rPr>
              <a:t>Ti and Al alloys, Ti composites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Influence of </a:t>
            </a:r>
            <a:r>
              <a:rPr lang="de-AT" sz="1600" b="1" dirty="0" smtClean="0">
                <a:solidFill>
                  <a:schemeClr val="tx2"/>
                </a:solidFill>
                <a:latin typeface="Arial"/>
                <a:cs typeface="Arial"/>
              </a:rPr>
              <a:t>diamond powder size, type and purity</a:t>
            </a:r>
            <a:r>
              <a:rPr lang="de-AT" sz="1600" dirty="0" smtClean="0">
                <a:solidFill>
                  <a:schemeClr val="tx2"/>
                </a:solidFill>
                <a:latin typeface="Arial"/>
                <a:cs typeface="Arial"/>
              </a:rPr>
              <a:t> under study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3"/>
          <a:srcRect l="4267" r="3399"/>
          <a:stretch/>
        </p:blipFill>
        <p:spPr>
          <a:xfrm>
            <a:off x="2723989" y="3374484"/>
            <a:ext cx="2543176" cy="2975077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5035" r="4683"/>
          <a:stretch/>
        </p:blipFill>
        <p:spPr>
          <a:xfrm>
            <a:off x="0" y="3511864"/>
            <a:ext cx="2743200" cy="27722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4" name="Rectangle 93"/>
          <p:cNvSpPr/>
          <p:nvPr/>
        </p:nvSpPr>
        <p:spPr>
          <a:xfrm>
            <a:off x="4420182" y="6107998"/>
            <a:ext cx="265621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Courtesy </a:t>
            </a:r>
            <a:r>
              <a:rPr lang="en-GB" i="1" dirty="0"/>
              <a:t>of </a:t>
            </a:r>
            <a:r>
              <a:rPr lang="en-GB" i="1" dirty="0" smtClean="0"/>
              <a:t>D. Grech, RHP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89448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Accelerator applications: luminescence screens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774" y="1384058"/>
            <a:ext cx="8791251" cy="63524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Several specimens produced so far at RHP, 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10 of those under testing at GSI and CERN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grpSp>
        <p:nvGrpSpPr>
          <p:cNvPr id="8" name="Gruppieren 29"/>
          <p:cNvGrpSpPr/>
          <p:nvPr/>
        </p:nvGrpSpPr>
        <p:grpSpPr>
          <a:xfrm>
            <a:off x="969977" y="1862361"/>
            <a:ext cx="7467139" cy="2511473"/>
            <a:chOff x="959091" y="847693"/>
            <a:chExt cx="7467139" cy="2511473"/>
          </a:xfrm>
        </p:grpSpPr>
        <p:pic>
          <p:nvPicPr>
            <p:cNvPr id="10" name="Grafik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5990" y="919701"/>
              <a:ext cx="2160240" cy="2088232"/>
            </a:xfrm>
            <a:prstGeom prst="rect">
              <a:avLst/>
            </a:prstGeom>
          </p:spPr>
        </p:pic>
        <p:grpSp>
          <p:nvGrpSpPr>
            <p:cNvPr id="11" name="Gruppieren 9"/>
            <p:cNvGrpSpPr/>
            <p:nvPr/>
          </p:nvGrpSpPr>
          <p:grpSpPr>
            <a:xfrm>
              <a:off x="959091" y="913284"/>
              <a:ext cx="2100741" cy="2398720"/>
              <a:chOff x="2111219" y="853473"/>
              <a:chExt cx="2100741" cy="2398720"/>
            </a:xfrm>
          </p:grpSpPr>
          <p:pic>
            <p:nvPicPr>
              <p:cNvPr id="16" name="Grafik 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23728" y="853473"/>
                <a:ext cx="2088232" cy="2016224"/>
              </a:xfrm>
              <a:prstGeom prst="rect">
                <a:avLst/>
              </a:prstGeom>
            </p:spPr>
          </p:pic>
          <p:sp>
            <p:nvSpPr>
              <p:cNvPr id="17" name="Textfeld 21"/>
              <p:cNvSpPr txBox="1"/>
              <p:nvPr/>
            </p:nvSpPr>
            <p:spPr>
              <a:xfrm>
                <a:off x="2111219" y="2605862"/>
                <a:ext cx="20488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AT" dirty="0" smtClean="0"/>
                  <a:t>IHP5231-A</a:t>
                </a:r>
              </a:p>
              <a:p>
                <a:pPr algn="ctr"/>
                <a:r>
                  <a:rPr lang="de-AT" dirty="0" smtClean="0"/>
                  <a:t>900°C/5min/30MPa</a:t>
                </a:r>
                <a:endParaRPr lang="en-GB" dirty="0"/>
              </a:p>
            </p:txBody>
          </p:sp>
        </p:grpSp>
        <p:pic>
          <p:nvPicPr>
            <p:cNvPr id="13" name="Grafik 2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56836" y="847693"/>
              <a:ext cx="2160240" cy="2088232"/>
            </a:xfrm>
            <a:prstGeom prst="rect">
              <a:avLst/>
            </a:prstGeom>
          </p:spPr>
        </p:pic>
        <p:sp>
          <p:nvSpPr>
            <p:cNvPr id="14" name="Textfeld 25"/>
            <p:cNvSpPr txBox="1"/>
            <p:nvPr/>
          </p:nvSpPr>
          <p:spPr>
            <a:xfrm>
              <a:off x="3612647" y="2712835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IHP5232-A</a:t>
              </a:r>
            </a:p>
            <a:p>
              <a:pPr algn="ctr"/>
              <a:r>
                <a:rPr lang="de-AT" dirty="0" smtClean="0"/>
                <a:t>900°C/15min/30MPa</a:t>
              </a:r>
              <a:endParaRPr lang="en-GB" dirty="0"/>
            </a:p>
          </p:txBody>
        </p:sp>
        <p:sp>
          <p:nvSpPr>
            <p:cNvPr id="15" name="Textfeld 26"/>
            <p:cNvSpPr txBox="1"/>
            <p:nvPr/>
          </p:nvSpPr>
          <p:spPr>
            <a:xfrm>
              <a:off x="6258843" y="2712834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 smtClean="0"/>
                <a:t>IHP5233-A</a:t>
              </a:r>
            </a:p>
            <a:p>
              <a:pPr algn="ctr"/>
              <a:r>
                <a:rPr lang="de-AT" dirty="0" smtClean="0"/>
                <a:t>900°C/30min/30MPa</a:t>
              </a:r>
              <a:endParaRPr lang="en-GB" dirty="0"/>
            </a:p>
          </p:txBody>
        </p:sp>
      </p:grpSp>
      <p:pic>
        <p:nvPicPr>
          <p:cNvPr id="18" name="Grafik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65" y="4424913"/>
            <a:ext cx="2296673" cy="1973703"/>
          </a:xfrm>
          <a:prstGeom prst="rect">
            <a:avLst/>
          </a:prstGeom>
        </p:spPr>
      </p:pic>
      <p:pic>
        <p:nvPicPr>
          <p:cNvPr id="19" name="Grafik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578" y="4409332"/>
            <a:ext cx="2296672" cy="1973703"/>
          </a:xfrm>
          <a:prstGeom prst="rect">
            <a:avLst/>
          </a:prstGeom>
        </p:spPr>
      </p:pic>
      <p:pic>
        <p:nvPicPr>
          <p:cNvPr id="20" name="Grafik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7769" y="4384861"/>
            <a:ext cx="2349770" cy="201933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394805" y="6432616"/>
            <a:ext cx="2656218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Courtesy </a:t>
            </a:r>
            <a:r>
              <a:rPr lang="en-GB" i="1" dirty="0"/>
              <a:t>of </a:t>
            </a:r>
            <a:r>
              <a:rPr lang="en-GB" i="1" dirty="0" smtClean="0"/>
              <a:t>D. Grech, RHP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602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Accelerator applications: HTS thin films on metallic substrates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775" y="1488832"/>
            <a:ext cx="5800400" cy="346416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High Temperature Superconductors (HTS)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seem the best choice for future accelerators in need of high magnetic fields</a:t>
            </a:r>
          </a:p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Already adopted in the LHC for current leads, next step is to use them in “hybrid” configuration magnets</a:t>
            </a:r>
          </a:p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Thin-HTS deposition on metallic substrate: technology of interest for 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SRF cavities and beam pipes</a:t>
            </a:r>
          </a:p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Several fields of application also 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outside accelerators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(medicine, green energy, nuclear waste transmutation, wind turbines, …)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5975" y="1282292"/>
            <a:ext cx="3248025" cy="2710320"/>
          </a:xfrm>
          <a:prstGeom prst="rect">
            <a:avLst/>
          </a:prstGeom>
          <a:noFill/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901853"/>
            <a:ext cx="3048000" cy="274588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781425" y="5748296"/>
            <a:ext cx="244792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Courtesy </a:t>
            </a:r>
            <a:r>
              <a:rPr lang="en-GB" i="1" dirty="0"/>
              <a:t>of </a:t>
            </a:r>
            <a:r>
              <a:rPr lang="en-GB" i="1" dirty="0" smtClean="0"/>
              <a:t>M. Losasso, CERN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7697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Accelerator applications: HTS thin films on metallic substrates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953" y="1488832"/>
            <a:ext cx="8784872" cy="97814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At RHP (WP14.4): development of 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MgB</a:t>
            </a:r>
            <a:r>
              <a:rPr lang="en-GB" b="1" baseline="-25000" dirty="0" smtClean="0">
                <a:solidFill>
                  <a:schemeClr val="tx2"/>
                </a:solidFill>
                <a:latin typeface="Arial"/>
                <a:cs typeface="Arial"/>
              </a:rPr>
              <a:t>2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 layers on metal substrates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(</a:t>
            </a:r>
            <a:r>
              <a:rPr lang="en-GB" i="1" dirty="0" smtClean="0">
                <a:solidFill>
                  <a:schemeClr val="tx2"/>
                </a:solidFill>
                <a:latin typeface="Arial"/>
                <a:cs typeface="Arial"/>
              </a:rPr>
              <a:t>e.g.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 copper)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Aim is to synthetize the MgB</a:t>
            </a:r>
            <a:r>
              <a:rPr lang="en-GB" baseline="-25000" dirty="0" smtClean="0">
                <a:solidFill>
                  <a:schemeClr val="tx2"/>
                </a:solidFill>
                <a:latin typeface="Arial"/>
                <a:cs typeface="Arial"/>
              </a:rPr>
              <a:t>2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 powder, characterize it, and deposit it on a substrate by means of 3D printing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 Plasma Transferred Arc (PTA)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839" y="2670608"/>
            <a:ext cx="4375161" cy="3086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525" y="2670715"/>
            <a:ext cx="4759314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Direct synthesis of MgB</a:t>
            </a:r>
            <a:r>
              <a:rPr lang="en-GB" baseline="-250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2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from precursors: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Mg + 2B  stoichiometric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00000"/>
              <a:buFont typeface="+mj-lt"/>
              <a:buAutoNum type="arabicPeriod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Mg + 2B  5wt% excess of B</a:t>
            </a:r>
          </a:p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Procedure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Cold pressing of powders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Pellet preparation at 650°C, 2h under vacuum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Densification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XRD analysis of the phases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76400" y="5847577"/>
            <a:ext cx="287655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Courtesy </a:t>
            </a:r>
            <a:r>
              <a:rPr lang="en-GB" i="1" dirty="0"/>
              <a:t>of </a:t>
            </a:r>
            <a:r>
              <a:rPr lang="en-GB" i="1" dirty="0" smtClean="0"/>
              <a:t>D. Grech, RHP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64807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Accelerator applications: HTS thin films on metallic substrates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25" y="1489615"/>
            <a:ext cx="4381500" cy="3839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Better results obtained with the 2</a:t>
            </a:r>
            <a:r>
              <a:rPr lang="en-GB" b="1" baseline="30000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nd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method (excess of B)</a:t>
            </a:r>
          </a:p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However, no pure MgB</a:t>
            </a:r>
            <a:r>
              <a:rPr lang="en-GB" baseline="-25000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2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</a:t>
            </a:r>
            <a:r>
              <a:rPr lang="en-GB" dirty="0" err="1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shyntesis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(major phase is Mg, then MgB</a:t>
            </a:r>
            <a:r>
              <a:rPr lang="en-GB" baseline="-25000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2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, with traces of </a:t>
            </a:r>
            <a:r>
              <a:rPr lang="en-GB" dirty="0" err="1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MgO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and C)</a:t>
            </a:r>
          </a:p>
          <a:p>
            <a:pPr marL="342900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Next steps</a:t>
            </a:r>
          </a:p>
          <a:p>
            <a:pPr marL="800100" lvl="1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Increase the B content (10wt%)</a:t>
            </a:r>
          </a:p>
          <a:p>
            <a:pPr marL="800100" lvl="1" indent="-342900" algn="just" defTabSz="4572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Inductive hot pressing for the same T and t, under a pressure of 30 MPa</a:t>
            </a:r>
            <a:endParaRPr lang="en-GB" dirty="0">
              <a:solidFill>
                <a:schemeClr val="tx2"/>
              </a:solidFill>
              <a:latin typeface="Arial"/>
              <a:cs typeface="Arial"/>
              <a:sym typeface="Wingdings" panose="05000000000000000000" pitchFamily="2" charset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025" y="1478361"/>
            <a:ext cx="4752975" cy="4917140"/>
          </a:xfrm>
          <a:prstGeom prst="rect">
            <a:avLst/>
          </a:prstGeom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991475" y="1756627"/>
            <a:ext cx="895350" cy="254398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r" defTabSz="342900">
              <a:spcBef>
                <a:spcPct val="0"/>
              </a:spcBef>
            </a:pPr>
            <a:r>
              <a:rPr lang="en-US" sz="12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Method 1</a:t>
            </a:r>
            <a:endParaRPr lang="en-US" sz="12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020926" y="4175977"/>
            <a:ext cx="895350" cy="254398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r" defTabSz="342900">
              <a:spcBef>
                <a:spcPct val="0"/>
              </a:spcBef>
            </a:pPr>
            <a:r>
              <a:rPr lang="en-US" sz="12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Method 2</a:t>
            </a:r>
            <a:endParaRPr lang="en-US" sz="12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76075" y="5779499"/>
            <a:ext cx="287655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Courtesy </a:t>
            </a:r>
            <a:r>
              <a:rPr lang="en-GB" i="1" dirty="0"/>
              <a:t>of </a:t>
            </a:r>
            <a:r>
              <a:rPr lang="en-GB" i="1" dirty="0" smtClean="0"/>
              <a:t>D. Grech, RHP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76095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WP14.4 milestones and deliverables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25" y="1464755"/>
            <a:ext cx="88773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All the samples produced are part of D14.3</a:t>
            </a:r>
          </a:p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  <a:sym typeface="Wingdings" panose="05000000000000000000" pitchFamily="2" charset="2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5110006"/>
              </p:ext>
            </p:extLst>
          </p:nvPr>
        </p:nvGraphicFramePr>
        <p:xfrm>
          <a:off x="201491" y="1921400"/>
          <a:ext cx="8556596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47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7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79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9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61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Deliverable Number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Deliverable Title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Lead</a:t>
                      </a:r>
                      <a:r>
                        <a:rPr lang="en-GB" sz="1400" baseline="0" dirty="0" smtClean="0"/>
                        <a:t> beneficiary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Type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Dissemination level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Due Date</a:t>
                      </a:r>
                      <a:r>
                        <a:rPr lang="en-GB" sz="1400" baseline="0" dirty="0" smtClean="0"/>
                        <a:t> (in months)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D14.3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of material samples of carbon-based</a:t>
                      </a:r>
                    </a:p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composites and metal-diamond</a:t>
                      </a:r>
                    </a:p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composites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Demonstrator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Public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24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3" name="Freccia in giù 3"/>
          <p:cNvSpPr/>
          <p:nvPr/>
        </p:nvSpPr>
        <p:spPr>
          <a:xfrm>
            <a:off x="7804231" y="3505576"/>
            <a:ext cx="442435" cy="57606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4"/>
          <p:cNvSpPr txBox="1"/>
          <p:nvPr/>
        </p:nvSpPr>
        <p:spPr>
          <a:xfrm>
            <a:off x="6369012" y="4080991"/>
            <a:ext cx="2774988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/>
              <a:t>Our</a:t>
            </a:r>
            <a:r>
              <a:rPr lang="it-IT" dirty="0" smtClean="0"/>
              <a:t> goal: complete </a:t>
            </a:r>
            <a:r>
              <a:rPr lang="it-IT" dirty="0" err="1" smtClean="0"/>
              <a:t>it</a:t>
            </a:r>
            <a:r>
              <a:rPr lang="it-IT" dirty="0" smtClean="0"/>
              <a:t> by 2018, to match WP17 </a:t>
            </a:r>
            <a:r>
              <a:rPr lang="it-IT" dirty="0" err="1" smtClean="0"/>
              <a:t>milestones</a:t>
            </a:r>
            <a:r>
              <a:rPr lang="it-IT" dirty="0" smtClean="0"/>
              <a:t> and </a:t>
            </a:r>
            <a:r>
              <a:rPr lang="it-IT" dirty="0" err="1" smtClean="0"/>
              <a:t>deliverables</a:t>
            </a:r>
            <a:endParaRPr lang="it-IT" dirty="0"/>
          </a:p>
        </p:txBody>
      </p:sp>
      <p:sp>
        <p:nvSpPr>
          <p:cNvPr id="15" name="Rettangolo 17"/>
          <p:cNvSpPr/>
          <p:nvPr/>
        </p:nvSpPr>
        <p:spPr>
          <a:xfrm>
            <a:off x="276225" y="3971168"/>
            <a:ext cx="595149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</a:pPr>
            <a:r>
              <a:rPr lang="en-GB" sz="1600" b="1" dirty="0">
                <a:solidFill>
                  <a:srgbClr val="002060"/>
                </a:solidFill>
              </a:rPr>
              <a:t>D14.3 : Production of material samples of carbon-based composites and metal-diamond </a:t>
            </a:r>
            <a:r>
              <a:rPr lang="en-GB" sz="1600" b="1" dirty="0" smtClean="0">
                <a:solidFill>
                  <a:srgbClr val="002060"/>
                </a:solidFill>
              </a:rPr>
              <a:t>composites</a:t>
            </a:r>
            <a:endParaRPr lang="en-GB" sz="1600" b="1" dirty="0">
              <a:solidFill>
                <a:srgbClr val="002060"/>
              </a:solidFill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Production of: 50 samples of carbon-based composites with different production cycles and 30 samples of </a:t>
            </a:r>
            <a:r>
              <a:rPr lang="en-GB" sz="1600" dirty="0" smtClean="0">
                <a:solidFill>
                  <a:srgbClr val="002060"/>
                </a:solidFill>
              </a:rPr>
              <a:t>metal-diamond composites</a:t>
            </a:r>
            <a:r>
              <a:rPr lang="en-GB" sz="1600" dirty="0">
                <a:solidFill>
                  <a:srgbClr val="002060"/>
                </a:solidFill>
              </a:rPr>
              <a:t>, 20 for high energy impact studies and 10 for luminescence </a:t>
            </a:r>
            <a:r>
              <a:rPr lang="en-GB" sz="1600" dirty="0" smtClean="0">
                <a:solidFill>
                  <a:srgbClr val="002060"/>
                </a:solidFill>
              </a:rPr>
              <a:t>studies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CasellaDiTesto 4"/>
          <p:cNvSpPr txBox="1"/>
          <p:nvPr/>
        </p:nvSpPr>
        <p:spPr>
          <a:xfrm>
            <a:off x="3552825" y="5701319"/>
            <a:ext cx="5419725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 smtClean="0"/>
              <a:t>Almost</a:t>
            </a:r>
            <a:r>
              <a:rPr lang="it-IT" sz="2000" dirty="0" smtClean="0"/>
              <a:t> </a:t>
            </a:r>
            <a:r>
              <a:rPr lang="it-IT" sz="2000" dirty="0" err="1" smtClean="0"/>
              <a:t>completed</a:t>
            </a:r>
            <a:r>
              <a:rPr lang="it-IT" sz="2000" dirty="0" smtClean="0"/>
              <a:t>! </a:t>
            </a:r>
            <a:r>
              <a:rPr lang="it-IT" sz="2000" dirty="0" err="1" smtClean="0"/>
              <a:t>Only</a:t>
            </a:r>
            <a:r>
              <a:rPr lang="it-IT" sz="2000" dirty="0" smtClean="0"/>
              <a:t> </a:t>
            </a:r>
            <a:r>
              <a:rPr lang="it-IT" sz="2000" dirty="0" err="1" smtClean="0"/>
              <a:t>missing</a:t>
            </a:r>
            <a:r>
              <a:rPr lang="it-IT" sz="2000" dirty="0" smtClean="0"/>
              <a:t> 10 CuCD </a:t>
            </a:r>
            <a:r>
              <a:rPr lang="it-IT" sz="2000" dirty="0" err="1" smtClean="0"/>
              <a:t>samples</a:t>
            </a:r>
            <a:r>
              <a:rPr lang="it-IT" sz="2000" dirty="0" smtClean="0"/>
              <a:t>, </a:t>
            </a:r>
            <a:r>
              <a:rPr lang="it-IT" sz="2000" dirty="0" err="1" smtClean="0"/>
              <a:t>already</a:t>
            </a:r>
            <a:r>
              <a:rPr lang="it-IT" sz="2000" dirty="0" smtClean="0"/>
              <a:t> </a:t>
            </a:r>
            <a:r>
              <a:rPr lang="it-IT" sz="2000" dirty="0" err="1" smtClean="0"/>
              <a:t>produced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RHP, under </a:t>
            </a:r>
            <a:r>
              <a:rPr lang="it-IT" sz="2000" dirty="0" err="1" smtClean="0"/>
              <a:t>shipping</a:t>
            </a:r>
            <a:endParaRPr lang="it-IT" sz="2000" dirty="0"/>
          </a:p>
        </p:txBody>
      </p:sp>
      <p:sp>
        <p:nvSpPr>
          <p:cNvPr id="17" name="Freccia in giù 3"/>
          <p:cNvSpPr/>
          <p:nvPr/>
        </p:nvSpPr>
        <p:spPr>
          <a:xfrm>
            <a:off x="7735413" y="5064788"/>
            <a:ext cx="442435" cy="57606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130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76225" y="274637"/>
            <a:ext cx="8610600" cy="902593"/>
          </a:xfrm>
        </p:spPr>
        <p:txBody>
          <a:bodyPr/>
          <a:lstStyle/>
          <a:p>
            <a:r>
              <a:rPr lang="en-GB" dirty="0" smtClean="0"/>
              <a:t>WP14.4 milestones and deliverables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25" y="1464755"/>
            <a:ext cx="887730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The full scope of the production throughout 4 years include: </a:t>
            </a:r>
          </a:p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latin typeface="Arial"/>
              <a:cs typeface="Arial"/>
              <a:sym typeface="Wingdings" panose="05000000000000000000" pitchFamily="2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3314" y="2062245"/>
            <a:ext cx="7164735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Clr>
                <a:srgbClr val="FC8004"/>
              </a:buClr>
              <a:buSzPct val="95000"/>
              <a:buFont typeface="Wingdings" charset="2"/>
              <a:buChar char="§"/>
            </a:pPr>
            <a:r>
              <a:rPr lang="en-GB" sz="1600" b="1" dirty="0">
                <a:solidFill>
                  <a:srgbClr val="002060"/>
                </a:solidFill>
              </a:rPr>
              <a:t>Production objectives</a:t>
            </a:r>
            <a:r>
              <a:rPr lang="en-GB" sz="1600" dirty="0">
                <a:solidFill>
                  <a:srgbClr val="002060"/>
                </a:solidFill>
              </a:rPr>
              <a:t>:</a:t>
            </a:r>
          </a:p>
          <a:p>
            <a:pPr marL="685800" lvl="1" indent="-228600">
              <a:spcBef>
                <a:spcPts val="600"/>
              </a:spcBef>
              <a:buClr>
                <a:srgbClr val="FC8004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30 samples of MgB</a:t>
            </a:r>
            <a:r>
              <a:rPr lang="en-GB" sz="1600" baseline="-25000" dirty="0">
                <a:solidFill>
                  <a:srgbClr val="002060"/>
                </a:solidFill>
              </a:rPr>
              <a:t>2 </a:t>
            </a:r>
            <a:r>
              <a:rPr lang="en-GB" sz="1600" dirty="0">
                <a:solidFill>
                  <a:srgbClr val="002060"/>
                </a:solidFill>
              </a:rPr>
              <a:t>on metal </a:t>
            </a:r>
            <a:r>
              <a:rPr lang="en-GB" sz="1600" dirty="0" smtClean="0">
                <a:solidFill>
                  <a:srgbClr val="002060"/>
                </a:solidFill>
              </a:rPr>
              <a:t>substrate (0% – R&amp;D ongoing)</a:t>
            </a:r>
            <a:endParaRPr lang="en-GB" sz="1600" dirty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buClr>
                <a:srgbClr val="FC8004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30-50 samples of </a:t>
            </a:r>
            <a:r>
              <a:rPr lang="en-GB" sz="1600" dirty="0" smtClean="0">
                <a:solidFill>
                  <a:srgbClr val="002060"/>
                </a:solidFill>
              </a:rPr>
              <a:t>CuCD (40%)</a:t>
            </a:r>
            <a:endParaRPr lang="en-GB" sz="1600" dirty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buClr>
                <a:srgbClr val="FC8004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40 samples of metal-diamond composite for luminescence </a:t>
            </a:r>
            <a:r>
              <a:rPr lang="en-GB" sz="1600" dirty="0" smtClean="0">
                <a:solidFill>
                  <a:srgbClr val="002060"/>
                </a:solidFill>
              </a:rPr>
              <a:t>studies (25%)</a:t>
            </a:r>
            <a:endParaRPr lang="en-GB" sz="1600" dirty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buClr>
                <a:srgbClr val="FC8004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50 samples of carbide-graphite or metal-graphite </a:t>
            </a:r>
            <a:r>
              <a:rPr lang="en-GB" sz="1600" dirty="0" smtClean="0">
                <a:solidFill>
                  <a:srgbClr val="002060"/>
                </a:solidFill>
              </a:rPr>
              <a:t>composites (100%)</a:t>
            </a:r>
            <a:endParaRPr lang="en-GB" sz="1600" dirty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buClr>
                <a:srgbClr val="FC8004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1 large size </a:t>
            </a:r>
            <a:r>
              <a:rPr lang="en-GB" sz="1600" dirty="0" smtClean="0">
                <a:solidFill>
                  <a:srgbClr val="002060"/>
                </a:solidFill>
              </a:rPr>
              <a:t>block of </a:t>
            </a:r>
            <a:r>
              <a:rPr lang="en-GB" sz="1600" dirty="0">
                <a:solidFill>
                  <a:srgbClr val="002060"/>
                </a:solidFill>
              </a:rPr>
              <a:t>carbide-graphite or metal-graphite composite with tight mechanical </a:t>
            </a:r>
            <a:r>
              <a:rPr lang="en-GB" sz="1600" dirty="0" smtClean="0">
                <a:solidFill>
                  <a:srgbClr val="002060"/>
                </a:solidFill>
              </a:rPr>
              <a:t>tolerance to proof industrialisation (</a:t>
            </a:r>
            <a:r>
              <a:rPr lang="en-GB" sz="1600" dirty="0">
                <a:solidFill>
                  <a:srgbClr val="002060"/>
                </a:solidFill>
              </a:rPr>
              <a:t>0% – R&amp;D </a:t>
            </a:r>
            <a:r>
              <a:rPr lang="en-GB" sz="1600" dirty="0" smtClean="0">
                <a:solidFill>
                  <a:srgbClr val="002060"/>
                </a:solidFill>
              </a:rPr>
              <a:t>ongoing)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9" name="Right Brace 18"/>
          <p:cNvSpPr/>
          <p:nvPr/>
        </p:nvSpPr>
        <p:spPr>
          <a:xfrm>
            <a:off x="7262831" y="2409851"/>
            <a:ext cx="266330" cy="861134"/>
          </a:xfrm>
          <a:prstGeom prst="rightBrace">
            <a:avLst>
              <a:gd name="adj1" fmla="val 51666"/>
              <a:gd name="adj2" fmla="val 50000"/>
            </a:avLst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>
            <a:off x="7262831" y="3322472"/>
            <a:ext cx="266330" cy="861134"/>
          </a:xfrm>
          <a:prstGeom prst="rightBrace">
            <a:avLst>
              <a:gd name="adj1" fmla="val 51666"/>
              <a:gd name="adj2" fmla="val 50000"/>
            </a:avLst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206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09247" y="2665816"/>
            <a:ext cx="5389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95000"/>
            </a:pPr>
            <a:r>
              <a:rPr lang="en-GB" sz="1600" b="1" dirty="0" smtClean="0">
                <a:solidFill>
                  <a:srgbClr val="002060"/>
                </a:solidFill>
              </a:rPr>
              <a:t>RHP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09248" y="3543945"/>
            <a:ext cx="1177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95000"/>
            </a:pPr>
            <a:r>
              <a:rPr lang="en-GB" sz="1600" b="1" dirty="0" err="1" smtClean="0">
                <a:solidFill>
                  <a:srgbClr val="002060"/>
                </a:solidFill>
              </a:rPr>
              <a:t>BrevettiBizz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9525" y="4945861"/>
            <a:ext cx="88773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So far so good! </a:t>
            </a:r>
          </a:p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sz="2000" b="1" dirty="0">
              <a:solidFill>
                <a:schemeClr val="tx2"/>
              </a:solidFill>
              <a:latin typeface="Arial"/>
              <a:cs typeface="Arial"/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94" y="4345986"/>
            <a:ext cx="1744761" cy="174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50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0"/>
          </p:nvPr>
        </p:nvSpPr>
        <p:spPr>
          <a:xfrm>
            <a:off x="561476" y="3124200"/>
            <a:ext cx="7696200" cy="990600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0" y="6659563"/>
            <a:ext cx="5400675" cy="1968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883" y="4595914"/>
            <a:ext cx="2957209" cy="227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1600" y="257444"/>
            <a:ext cx="8229600" cy="902593"/>
          </a:xfrm>
        </p:spPr>
        <p:txBody>
          <a:bodyPr/>
          <a:lstStyle/>
          <a:p>
            <a:r>
              <a:rPr lang="en-GB" dirty="0"/>
              <a:t>Backup slides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6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6854" cy="71584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Budget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19672" y="6356350"/>
            <a:ext cx="2046762" cy="365125"/>
          </a:xfrm>
        </p:spPr>
        <p:txBody>
          <a:bodyPr/>
          <a:lstStyle/>
          <a:p>
            <a:r>
              <a:rPr lang="en-US" smtClean="0">
                <a:solidFill>
                  <a:srgbClr val="FFFF00"/>
                </a:solidFill>
              </a:rPr>
              <a:t>7 December 2017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FFFF00"/>
                </a:solidFill>
              </a:rPr>
              <a:pPr/>
              <a:t>19</a:t>
            </a:fld>
            <a:endParaRPr lang="en-US">
              <a:solidFill>
                <a:srgbClr val="FFFF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Federico </a:t>
            </a:r>
            <a:r>
              <a:rPr lang="en-GB" dirty="0" err="1" smtClean="0">
                <a:solidFill>
                  <a:srgbClr val="FFFF00"/>
                </a:solidFill>
              </a:rPr>
              <a:t>Carra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244332"/>
              </p:ext>
            </p:extLst>
          </p:nvPr>
        </p:nvGraphicFramePr>
        <p:xfrm>
          <a:off x="106131" y="2540149"/>
          <a:ext cx="8928992" cy="1537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46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6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4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2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52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7170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778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1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814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5135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470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Beneficiary 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short name*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Person - months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Monthly personnel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Personnel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Travel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Equipment and consumables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Other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Sub-contracting costs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Material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Total direct costs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Total indirect costs**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Total costs (direct + indirect)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EC requested funding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CERN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8'000.00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24'000.00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27'000.00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6'750.00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33'750.00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9'312.50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Bizz </a:t>
                      </a:r>
                      <a:r>
                        <a:rPr lang="en-GB" sz="1050" dirty="0" err="1" smtClean="0">
                          <a:effectLst/>
                        </a:rPr>
                        <a:t>Brevetti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3'500.00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21'000.00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50'000.00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10'000.00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65'000.00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86'000.00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21'500.00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107'500.00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RHP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3'500.00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21'000.00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5'000.00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110'000.00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125'000.00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146'000.00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36'500.00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182'500.00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91'250.00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32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Total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15.00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59'365.00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66'000.00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160'000.00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20'000.00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193'000.00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259'000.00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64'750.00</a:t>
                      </a:r>
                      <a:endParaRPr lang="en-GB" sz="105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323'750.00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160'562.50</a:t>
                      </a:r>
                      <a:endParaRPr lang="en-GB" sz="105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495" marR="4495" marT="449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11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29894" y="1642201"/>
            <a:ext cx="8229600" cy="3577499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Introduction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Accelerator applications of advanced composites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Beam absorbers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Luminescence screens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Superconductive thin films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Wrap-up on WP14.4 status</a:t>
            </a:r>
            <a:endParaRPr lang="en-US" dirty="0"/>
          </a:p>
        </p:txBody>
      </p:sp>
      <p:pic>
        <p:nvPicPr>
          <p:cNvPr id="9" name="Picture 4" descr="2015-01-13_CERN_ENdept 36% h32mm 300dpi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303" y="6026917"/>
            <a:ext cx="2050097" cy="783557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400" y="6038421"/>
            <a:ext cx="2225878" cy="818429"/>
          </a:xfrm>
          <a:prstGeom prst="rect">
            <a:avLst/>
          </a:prstGeom>
        </p:spPr>
      </p:pic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17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5209773" y="3477396"/>
            <a:ext cx="3733253" cy="2474328"/>
            <a:chOff x="625389" y="2845367"/>
            <a:chExt cx="4977670" cy="329910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098" y="2845367"/>
              <a:ext cx="4976961" cy="3299104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25389" y="5787770"/>
              <a:ext cx="2601013" cy="288147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050" kern="0" dirty="0">
                  <a:solidFill>
                    <a:srgbClr val="FFFFFF"/>
                  </a:solidFill>
                </a:rPr>
                <a:t>120 t Australian road train</a:t>
              </a:r>
            </a:p>
          </p:txBody>
        </p:sp>
        <p:sp>
          <p:nvSpPr>
            <p:cNvPr id="50" name="Text Box 2"/>
            <p:cNvSpPr txBox="1">
              <a:spLocks noChangeArrowheads="1"/>
            </p:cNvSpPr>
            <p:nvPr/>
          </p:nvSpPr>
          <p:spPr bwMode="auto">
            <a:xfrm>
              <a:off x="921017" y="2939112"/>
              <a:ext cx="3217950" cy="339197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alpha val="80000"/>
                  </a:srgbClr>
                </a:gs>
                <a:gs pos="100000">
                  <a:srgbClr val="FF7757"/>
                </a:gs>
              </a:gsLst>
              <a:lin ang="5400000" scaled="1"/>
              <a:tileRect/>
            </a:gradFill>
            <a:ln w="9525" algn="ctr">
              <a:noFill/>
              <a:miter lim="800000"/>
              <a:headEnd/>
              <a:tailEnd/>
            </a:ln>
            <a:effectLst>
              <a:outerShdw blurRad="76200" dist="88900" dir="810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lIns="69056" tIns="34529" rIns="69056" bIns="34529">
              <a:spAutoFit/>
            </a:bodyPr>
            <a:lstStyle/>
            <a:p>
              <a:pPr algn="r" defTabSz="342900">
                <a:spcBef>
                  <a:spcPct val="0"/>
                </a:spcBef>
              </a:pPr>
              <a:r>
                <a:rPr lang="en-US" sz="12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HL-LHC beam energy: </a:t>
              </a:r>
              <a:r>
                <a:rPr lang="en-US" sz="1200" b="1" kern="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700 </a:t>
              </a:r>
              <a:r>
                <a:rPr lang="en-US" sz="1200" b="1" kern="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MJ</a:t>
              </a:r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Advanced composites for accelerators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346510" y="1428346"/>
            <a:ext cx="8450981" cy="1797934"/>
          </a:xfrm>
        </p:spPr>
        <p:txBody>
          <a:bodyPr>
            <a:noAutofit/>
          </a:bodyPr>
          <a:lstStyle/>
          <a:p>
            <a:pPr algn="just"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The energy stored in particle accelerators is expected to significantly increase in the incoming years</a:t>
            </a:r>
            <a:endParaRPr lang="en-GB" sz="1800" b="1" dirty="0">
              <a:solidFill>
                <a:schemeClr val="tx2"/>
              </a:solidFill>
            </a:endParaRPr>
          </a:p>
          <a:p>
            <a:pPr algn="just"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2"/>
                </a:solidFill>
              </a:rPr>
              <a:t>With respect to the LHC, the </a:t>
            </a:r>
            <a:r>
              <a:rPr lang="en-GB" sz="1800" b="1" dirty="0" smtClean="0">
                <a:solidFill>
                  <a:schemeClr val="tx2"/>
                </a:solidFill>
              </a:rPr>
              <a:t>HL-LHC will store 2x energy </a:t>
            </a:r>
            <a:r>
              <a:rPr lang="en-GB" sz="1800" dirty="0" smtClean="0">
                <a:solidFill>
                  <a:schemeClr val="tx2"/>
                </a:solidFill>
              </a:rPr>
              <a:t>(700 MJ) and the </a:t>
            </a:r>
            <a:r>
              <a:rPr lang="en-GB" sz="1800" b="1" dirty="0" smtClean="0">
                <a:solidFill>
                  <a:schemeClr val="tx2"/>
                </a:solidFill>
              </a:rPr>
              <a:t>FCC-</a:t>
            </a:r>
            <a:r>
              <a:rPr lang="en-GB" sz="1800" b="1" dirty="0" err="1" smtClean="0">
                <a:solidFill>
                  <a:schemeClr val="tx2"/>
                </a:solidFill>
              </a:rPr>
              <a:t>hh</a:t>
            </a:r>
            <a:r>
              <a:rPr lang="en-GB" sz="1800" b="1" dirty="0" smtClean="0">
                <a:solidFill>
                  <a:schemeClr val="tx2"/>
                </a:solidFill>
              </a:rPr>
              <a:t> more than 20x energy </a:t>
            </a:r>
            <a:r>
              <a:rPr lang="en-GB" sz="1800" dirty="0" smtClean="0">
                <a:solidFill>
                  <a:schemeClr val="tx2"/>
                </a:solidFill>
              </a:rPr>
              <a:t>(8.5 GJ)</a:t>
            </a:r>
          </a:p>
          <a:p>
            <a:pPr algn="just"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tx2"/>
                </a:solidFill>
              </a:rPr>
              <a:t>Novel advanced composites </a:t>
            </a:r>
            <a:r>
              <a:rPr lang="en-GB" sz="1800" dirty="0" smtClean="0">
                <a:solidFill>
                  <a:schemeClr val="tx2"/>
                </a:solidFill>
              </a:rPr>
              <a:t>able to interact with such bright beams are being developed and produced in the scope of WP14 (task 4) and WP17 of ARIES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Left Arrow 15"/>
          <p:cNvSpPr/>
          <p:nvPr/>
        </p:nvSpPr>
        <p:spPr>
          <a:xfrm rot="21074401" flipH="1">
            <a:off x="6564973" y="5267117"/>
            <a:ext cx="1969976" cy="590997"/>
          </a:xfrm>
          <a:prstGeom prst="leftArrow">
            <a:avLst>
              <a:gd name="adj1" fmla="val 50000"/>
              <a:gd name="adj2" fmla="val 81996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>
              <a:rot lat="1800000" lon="2400000" rev="0"/>
            </a:camera>
            <a:lightRig rig="threePt" dir="t"/>
          </a:scene3d>
          <a:sp3d prstMaterial="plastic">
            <a:bevelT w="63500" h="44450"/>
            <a:bevelB w="635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FFFFFF"/>
                </a:solidFill>
              </a:rPr>
              <a:t>v = 390 km/h</a:t>
            </a:r>
            <a:endParaRPr lang="en-GB" sz="1500" b="1" dirty="0">
              <a:solidFill>
                <a:srgbClr val="FFFFFF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46" y="3463677"/>
            <a:ext cx="5129681" cy="2488047"/>
          </a:xfrm>
          <a:prstGeom prst="rect">
            <a:avLst/>
          </a:prstGeom>
        </p:spPr>
      </p:pic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87333" y="3547327"/>
            <a:ext cx="518354" cy="254398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r" defTabSz="342900">
              <a:spcBef>
                <a:spcPct val="0"/>
              </a:spcBef>
            </a:pPr>
            <a:r>
              <a:rPr lang="en-US" sz="12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FCC</a:t>
            </a:r>
            <a:endParaRPr lang="en-US" sz="12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45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Advanced composites for accelerators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530" y="1234139"/>
            <a:ext cx="2729345" cy="49677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673" y="1846583"/>
            <a:ext cx="3448327" cy="4842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362" y="4534962"/>
            <a:ext cx="3082076" cy="205207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3360" y="3502247"/>
            <a:ext cx="3066076" cy="2004742"/>
          </a:xfrm>
          <a:prstGeom prst="rect">
            <a:avLst/>
          </a:prstGeom>
        </p:spPr>
      </p:pic>
      <p:pic>
        <p:nvPicPr>
          <p:cNvPr id="33" name="Picture 2" descr="\\cern.ch\dfs\Departments\EN\Groups\MME_MechanicalEngineering\Alessandro.Bertarelli\Projects\Collimators\CollimationUpgrade\EuCARD\EuCARDMeetings\4thAnnualMeeting(2013)\Materials Pictures\CuCD\WP_20130606_018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20546"/>
          <a:stretch/>
        </p:blipFill>
        <p:spPr bwMode="auto">
          <a:xfrm>
            <a:off x="3236809" y="5491008"/>
            <a:ext cx="3389328" cy="11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7545" y="2407870"/>
            <a:ext cx="3423474" cy="2202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85484" y="4610490"/>
            <a:ext cx="2633663" cy="190101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3162" y="1451710"/>
            <a:ext cx="5111036" cy="3447873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Material production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takes place at </a:t>
            </a:r>
            <a:r>
              <a:rPr lang="en-GB" b="1" dirty="0">
                <a:solidFill>
                  <a:schemeClr val="tx2"/>
                </a:solidFill>
                <a:latin typeface="Arial"/>
                <a:cs typeface="Arial"/>
              </a:rPr>
              <a:t>RHP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b="1" dirty="0">
                <a:solidFill>
                  <a:schemeClr val="tx2"/>
                </a:solidFill>
                <a:latin typeface="Arial"/>
                <a:cs typeface="Arial"/>
              </a:rPr>
              <a:t>(AT)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and </a:t>
            </a:r>
            <a:r>
              <a:rPr lang="en-GB" b="1" dirty="0">
                <a:solidFill>
                  <a:schemeClr val="tx2"/>
                </a:solidFill>
                <a:latin typeface="Arial"/>
                <a:cs typeface="Arial"/>
              </a:rPr>
              <a:t>Brevetti </a:t>
            </a:r>
            <a:r>
              <a:rPr lang="en-GB" b="1" dirty="0" err="1">
                <a:solidFill>
                  <a:schemeClr val="tx2"/>
                </a:solidFill>
                <a:latin typeface="Arial"/>
                <a:cs typeface="Arial"/>
              </a:rPr>
              <a:t>Bizz</a:t>
            </a:r>
            <a:r>
              <a:rPr lang="en-GB" b="1" dirty="0">
                <a:solidFill>
                  <a:schemeClr val="tx2"/>
                </a:solidFill>
                <a:latin typeface="Arial"/>
                <a:cs typeface="Arial"/>
              </a:rPr>
              <a:t> (IT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)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State-of-the-art techniques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are adopted to manufacture the composites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Spark plasma sintering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Rapid hot pressing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Liquid-phase sintering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Additive manufacturing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…and more!</a:t>
            </a: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243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applications: beam absorbers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162" y="1328972"/>
            <a:ext cx="8606988" cy="200586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Beam absorbers and beam intercepting devices, such as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LHC collimators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, require materials with a wide set of properties (thermal shock resistance, thermal and electrical conductivity, radiation hardness, outgassing, …)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Materials currently adopted (graphite, CFC, high-</a:t>
            </a:r>
            <a:r>
              <a:rPr lang="en-GB" sz="1600" dirty="0" smtClean="0">
                <a:solidFill>
                  <a:schemeClr val="tx2"/>
                </a:solidFill>
                <a:latin typeface="Symbol" panose="05050102010706020507" pitchFamily="18" charset="2"/>
                <a:cs typeface="Arial"/>
              </a:rPr>
              <a:t>r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 metals)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cannot satisfy all these requirements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Composites built at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RHP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 and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Brevetti </a:t>
            </a:r>
            <a:r>
              <a:rPr lang="en-GB" sz="1600" b="1" dirty="0" err="1" smtClean="0">
                <a:solidFill>
                  <a:schemeClr val="tx2"/>
                </a:solidFill>
                <a:latin typeface="Arial"/>
                <a:cs typeface="Arial"/>
              </a:rPr>
              <a:t>Bizz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combine properties of carbon allotropes and metals: </a:t>
            </a:r>
            <a:r>
              <a:rPr lang="en-GB" sz="1600" b="1" dirty="0">
                <a:solidFill>
                  <a:schemeClr val="tx2"/>
                </a:solidFill>
                <a:latin typeface="Arial"/>
                <a:cs typeface="Arial"/>
              </a:rPr>
              <a:t>Molybdenum-graphite (MoGr)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and </a:t>
            </a:r>
            <a:r>
              <a:rPr lang="en-GB" sz="1600" b="1" dirty="0">
                <a:solidFill>
                  <a:schemeClr val="tx2"/>
                </a:solidFill>
                <a:latin typeface="Arial"/>
                <a:cs typeface="Arial"/>
              </a:rPr>
              <a:t>Copper-diamond (CuCD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)</a:t>
            </a:r>
            <a:endParaRPr lang="en-GB" sz="16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17632" y="3238501"/>
            <a:ext cx="4841031" cy="3100670"/>
            <a:chOff x="-17632" y="3238501"/>
            <a:chExt cx="4841031" cy="3100670"/>
          </a:xfrm>
        </p:grpSpPr>
        <p:sp>
          <p:nvSpPr>
            <p:cNvPr id="20" name="Rectangle 2"/>
            <p:cNvSpPr>
              <a:spLocks noChangeArrowheads="1"/>
            </p:cNvSpPr>
            <p:nvPr/>
          </p:nvSpPr>
          <p:spPr bwMode="auto">
            <a:xfrm>
              <a:off x="236790" y="3264703"/>
              <a:ext cx="4373310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it-IT" sz="1500" b="1" dirty="0">
                  <a:solidFill>
                    <a:srgbClr val="0070C0"/>
                  </a:solidFill>
                  <a:latin typeface="Calibri" pitchFamily="34" charset="0"/>
                </a:rPr>
                <a:t>MoGr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: </a:t>
              </a:r>
              <a:r>
                <a:rPr lang="el-GR" sz="1500" i="1" dirty="0" smtClean="0">
                  <a:solidFill>
                    <a:srgbClr val="0070C0"/>
                  </a:solidFill>
                  <a:latin typeface="Calibri" pitchFamily="34" charset="0"/>
                </a:rPr>
                <a:t>ρ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~2.5 g/cm</a:t>
              </a:r>
              <a:r>
                <a:rPr lang="it-IT" sz="1500" baseline="30000" dirty="0">
                  <a:solidFill>
                    <a:srgbClr val="0070C0"/>
                  </a:solidFill>
                  <a:latin typeface="Calibri" pitchFamily="34" charset="0"/>
                </a:rPr>
                <a:t>3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,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transverse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isotropy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with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respect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to the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sintering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plane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.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Outstanding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thermal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conductor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(800 W/m/K).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Easily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machinable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.</a:t>
              </a:r>
            </a:p>
          </p:txBody>
        </p:sp>
        <p:pic>
          <p:nvPicPr>
            <p:cNvPr id="23" name="Immagin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0265" y="4319170"/>
              <a:ext cx="2505502" cy="1881447"/>
            </a:xfrm>
            <a:prstGeom prst="rect">
              <a:avLst/>
            </a:prstGeom>
            <a:noFill/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01" r="1928"/>
            <a:stretch/>
          </p:blipFill>
          <p:spPr>
            <a:xfrm>
              <a:off x="0" y="4310448"/>
              <a:ext cx="3010988" cy="17665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" name="Rectangle 2"/>
            <p:cNvSpPr/>
            <p:nvPr/>
          </p:nvSpPr>
          <p:spPr>
            <a:xfrm>
              <a:off x="-17632" y="3238501"/>
              <a:ext cx="4841031" cy="3100670"/>
            </a:xfrm>
            <a:prstGeom prst="rect">
              <a:avLst/>
            </a:prstGeom>
            <a:noFill/>
            <a:ln w="127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72025" y="3243189"/>
            <a:ext cx="4371975" cy="3095982"/>
            <a:chOff x="4772025" y="3243189"/>
            <a:chExt cx="4371975" cy="3095982"/>
          </a:xfrm>
        </p:grpSpPr>
        <p:sp>
          <p:nvSpPr>
            <p:cNvPr id="15" name="Rectangle 2"/>
            <p:cNvSpPr>
              <a:spLocks noChangeArrowheads="1"/>
            </p:cNvSpPr>
            <p:nvPr/>
          </p:nvSpPr>
          <p:spPr bwMode="auto">
            <a:xfrm>
              <a:off x="4772025" y="3243189"/>
              <a:ext cx="4371975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it-IT" sz="1500" b="1" dirty="0">
                  <a:solidFill>
                    <a:srgbClr val="0070C0"/>
                  </a:solidFill>
                  <a:latin typeface="Calibri" pitchFamily="34" charset="0"/>
                </a:rPr>
                <a:t>CuCD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: </a:t>
              </a:r>
              <a:r>
                <a:rPr lang="el-GR" sz="1500" i="1" dirty="0">
                  <a:solidFill>
                    <a:srgbClr val="0070C0"/>
                  </a:solidFill>
                  <a:latin typeface="Calibri" pitchFamily="34" charset="0"/>
                </a:rPr>
                <a:t>ρ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~5 g/cm</a:t>
              </a:r>
              <a:r>
                <a:rPr lang="it-IT" sz="1500" baseline="30000" dirty="0">
                  <a:solidFill>
                    <a:srgbClr val="0070C0"/>
                  </a:solidFill>
                  <a:latin typeface="Calibri" pitchFamily="34" charset="0"/>
                </a:rPr>
                <a:t>3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,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isotropic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.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Copper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matrix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with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diamond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>
                  <a:solidFill>
                    <a:srgbClr val="0070C0"/>
                  </a:solidFill>
                  <a:latin typeface="Calibri" pitchFamily="34" charset="0"/>
                </a:rPr>
                <a:t>reinforcement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.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Very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good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thermal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and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electrical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conductor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. High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hardness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and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mechanical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properties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, </a:t>
              </a:r>
              <a:r>
                <a:rPr lang="it-IT" sz="1500" dirty="0" err="1" smtClean="0">
                  <a:solidFill>
                    <a:srgbClr val="0070C0"/>
                  </a:solidFill>
                  <a:latin typeface="Calibri" pitchFamily="34" charset="0"/>
                </a:rPr>
                <a:t>difficult</a:t>
              </a:r>
              <a:r>
                <a:rPr lang="it-IT" sz="15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it-IT" sz="1500" dirty="0">
                  <a:solidFill>
                    <a:srgbClr val="0070C0"/>
                  </a:solidFill>
                  <a:latin typeface="Calibri" pitchFamily="34" charset="0"/>
                </a:rPr>
                <a:t>to machine.</a:t>
              </a:r>
            </a:p>
          </p:txBody>
        </p:sp>
        <p:pic>
          <p:nvPicPr>
            <p:cNvPr id="16" name="Picture 5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3255" y="4319170"/>
              <a:ext cx="2660745" cy="1998023"/>
            </a:xfrm>
            <a:prstGeom prst="rect">
              <a:avLst/>
            </a:prstGeom>
            <a:noFill/>
          </p:spPr>
        </p:pic>
        <p:pic>
          <p:nvPicPr>
            <p:cNvPr id="25" name="Picture 5" descr="C:\Users\fcarra\AppData\Local\Microsoft\Windows\Temporary Internet Files\Content.Outlook\0K25HH0D\IMG_1558 (2)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823399" y="4310448"/>
              <a:ext cx="2173288" cy="2016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4823399" y="3245381"/>
              <a:ext cx="4320601" cy="3093790"/>
            </a:xfrm>
            <a:prstGeom prst="rect">
              <a:avLst/>
            </a:prstGeom>
            <a:noFill/>
            <a:ln w="1270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3036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applications: HL-LHC collimators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161" y="1328972"/>
            <a:ext cx="8845113" cy="1110407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MoGr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, thanks to its low density, is proposed to replace CFC in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primary and secondary collimators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. Other compositions are also under development.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CuCD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 is denser and represents a more robust option for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tertiaries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, currently in W-alloy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Both materials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can be coated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to further enhance the surface thermal and electrical exchange</a:t>
            </a:r>
          </a:p>
        </p:txBody>
      </p:sp>
      <p:pic>
        <p:nvPicPr>
          <p:cNvPr id="18" name="Immagin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r="3697"/>
          <a:stretch/>
        </p:blipFill>
        <p:spPr>
          <a:xfrm>
            <a:off x="0" y="2590381"/>
            <a:ext cx="4496467" cy="36994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Immagine 4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8767" y="3091149"/>
            <a:ext cx="4647533" cy="312873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4666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applications: HL-LHC collimators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774" y="1316708"/>
            <a:ext cx="8791251" cy="180475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MoGr</a:t>
            </a:r>
            <a:r>
              <a:rPr lang="en-GB" sz="1600" smtClean="0">
                <a:solidFill>
                  <a:schemeClr val="tx2"/>
                </a:solidFill>
                <a:latin typeface="Arial"/>
                <a:cs typeface="Arial"/>
              </a:rPr>
              <a:t>, similar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ceramic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graphite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and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CuCD are characterized in the frame of WP17: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Thermophysical characterization at the CERN mechanical lab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Dynamic testing at Politecnico di Torino</a:t>
            </a:r>
          </a:p>
          <a:p>
            <a:pPr marL="800100" lvl="1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Beam-impact response at HiRadMat (CERN)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Samples of complex shapes produced in the scope of WP14.4</a:t>
            </a: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982375"/>
            <a:ext cx="5143500" cy="38576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982375"/>
            <a:ext cx="413385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Graphite-ceramic </a:t>
            </a:r>
            <a:r>
              <a:rPr lang="en-GB" dirty="0"/>
              <a:t>specimens produced at </a:t>
            </a:r>
            <a:endParaRPr lang="en-GB" dirty="0" smtClean="0"/>
          </a:p>
          <a:p>
            <a:pPr algn="ctr"/>
            <a:r>
              <a:rPr lang="en-GB" dirty="0" smtClean="0"/>
              <a:t>Brevetti </a:t>
            </a:r>
            <a:r>
              <a:rPr lang="en-GB" dirty="0" err="1" smtClean="0"/>
              <a:t>Bizz</a:t>
            </a:r>
            <a:r>
              <a:rPr lang="en-GB" dirty="0" smtClean="0"/>
              <a:t>; </a:t>
            </a:r>
            <a:r>
              <a:rPr lang="en-GB" dirty="0"/>
              <a:t>characterization of the thermophysical properties at CERN</a:t>
            </a:r>
          </a:p>
        </p:txBody>
      </p:sp>
    </p:spTree>
    <p:extLst>
      <p:ext uri="{BB962C8B-B14F-4D97-AF65-F5344CB8AC3E}">
        <p14:creationId xmlns:p14="http://schemas.microsoft.com/office/powerpoint/2010/main" val="18081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applications: HL-LHC collimators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0392" y="1360669"/>
            <a:ext cx="855640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MoGr threaded specimens produced at Brevetti </a:t>
            </a:r>
            <a:r>
              <a:rPr lang="en-GB" sz="1600" dirty="0" err="1" smtClean="0">
                <a:solidFill>
                  <a:schemeClr val="tx2"/>
                </a:solidFill>
                <a:latin typeface="Arial"/>
                <a:cs typeface="Arial"/>
              </a:rPr>
              <a:t>Bizz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for </a:t>
            </a:r>
            <a:r>
              <a:rPr lang="en-GB" sz="1600" b="1" dirty="0">
                <a:solidFill>
                  <a:schemeClr val="tx2"/>
                </a:solidFill>
                <a:latin typeface="Arial"/>
                <a:cs typeface="Arial"/>
              </a:rPr>
              <a:t>dynamic testing with the Hopkinson </a:t>
            </a:r>
            <a:r>
              <a:rPr lang="en-GB" sz="1600" b="1" dirty="0" smtClean="0">
                <a:solidFill>
                  <a:schemeClr val="tx2"/>
                </a:solidFill>
                <a:latin typeface="Arial"/>
                <a:cs typeface="Arial"/>
              </a:rPr>
              <a:t>bar at Politecnico di Torino</a:t>
            </a:r>
            <a:endParaRPr lang="en-GB" sz="1600" b="1" dirty="0">
              <a:solidFill>
                <a:schemeClr val="tx2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Also tested at CERN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(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NDT: </a:t>
            </a:r>
            <a:r>
              <a:rPr lang="en-GB" sz="1600" b="1" dirty="0">
                <a:solidFill>
                  <a:schemeClr val="tx2"/>
                </a:solidFill>
                <a:latin typeface="Arial"/>
                <a:cs typeface="Arial"/>
              </a:rPr>
              <a:t>new </a:t>
            </a:r>
            <a:r>
              <a:rPr lang="en-GB" sz="1600" b="1" dirty="0" err="1">
                <a:solidFill>
                  <a:schemeClr val="tx2"/>
                </a:solidFill>
                <a:latin typeface="Arial"/>
                <a:cs typeface="Arial"/>
              </a:rPr>
              <a:t>tomograph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) </a:t>
            </a:r>
            <a:r>
              <a:rPr lang="en-GB" sz="1600" dirty="0" smtClean="0">
                <a:solidFill>
                  <a:schemeClr val="tx2"/>
                </a:solidFill>
                <a:latin typeface="Arial"/>
                <a:cs typeface="Arial"/>
              </a:rPr>
              <a:t>to 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</a:rPr>
              <a:t>detect internal defects, carbide clustering, etc.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03" b="16188"/>
          <a:stretch/>
        </p:blipFill>
        <p:spPr>
          <a:xfrm>
            <a:off x="5734683" y="3085187"/>
            <a:ext cx="3323591" cy="26709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79"/>
          <a:stretch/>
        </p:blipFill>
        <p:spPr>
          <a:xfrm>
            <a:off x="0" y="3085187"/>
            <a:ext cx="5620999" cy="23094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672" y="3079846"/>
            <a:ext cx="3448327" cy="48420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590914" y="5386789"/>
            <a:ext cx="3570972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Courtesy </a:t>
            </a:r>
            <a:r>
              <a:rPr lang="en-GB" i="1" dirty="0"/>
              <a:t>of M. </a:t>
            </a:r>
            <a:r>
              <a:rPr lang="en-GB" i="1" dirty="0" err="1" smtClean="0"/>
              <a:t>Jedrychowski</a:t>
            </a:r>
            <a:r>
              <a:rPr lang="en-GB" i="1" dirty="0" smtClean="0"/>
              <a:t>, CERN</a:t>
            </a:r>
            <a:endParaRPr lang="en-GB" i="1" dirty="0"/>
          </a:p>
        </p:txBody>
      </p:sp>
      <p:pic>
        <p:nvPicPr>
          <p:cNvPr id="11" name="CERN-FOOTAGE-2018-015-00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24083" y="1243553"/>
            <a:ext cx="7411193" cy="5558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82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applications: HL-LHC collimators</a:t>
            </a:r>
            <a:endParaRPr lang="en-GB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774" y="1335364"/>
            <a:ext cx="8791251" cy="180475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Slender rod specimens of MoGr and CuCD,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</a:rPr>
              <a:t>coated and uncoated,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 for beam-impact tests at HiRadMat (</a:t>
            </a:r>
            <a:r>
              <a:rPr lang="en-GB" b="1" dirty="0" smtClean="0">
                <a:solidFill>
                  <a:schemeClr val="tx2"/>
                </a:solidFill>
                <a:latin typeface="Arial"/>
                <a:cs typeface="Arial"/>
              </a:rPr>
              <a:t>HRMT36 – Multimat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</a:rPr>
              <a:t>)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see talk from </a:t>
            </a:r>
            <a:r>
              <a:rPr lang="en-GB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M. </a:t>
            </a:r>
            <a:r>
              <a:rPr lang="en-GB" dirty="0" smtClean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Pasquali</a:t>
            </a:r>
            <a:endParaRPr lang="en-GB" dirty="0">
              <a:solidFill>
                <a:schemeClr val="tx2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42900" indent="-342900" algn="just" defTabSz="457200">
              <a:spcBef>
                <a:spcPct val="200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92"/>
          <a:stretch/>
        </p:blipFill>
        <p:spPr>
          <a:xfrm>
            <a:off x="978688" y="1930201"/>
            <a:ext cx="3510300" cy="22877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901" y="1918991"/>
            <a:ext cx="2987309" cy="224048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5"/>
          <a:stretch/>
        </p:blipFill>
        <p:spPr>
          <a:xfrm>
            <a:off x="220921" y="4129748"/>
            <a:ext cx="3682528" cy="25050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3200" y="4392493"/>
            <a:ext cx="5230800" cy="2038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5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39153</TotalTime>
  <Words>1424</Words>
  <Application>Microsoft Office PowerPoint</Application>
  <PresentationFormat>On-screen Show (4:3)</PresentationFormat>
  <Paragraphs>253</Paragraphs>
  <Slides>19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Symbol</vt:lpstr>
      <vt:lpstr>Times New Roman</vt:lpstr>
      <vt:lpstr>Wingdings</vt:lpstr>
      <vt:lpstr>1_Thème Office</vt:lpstr>
      <vt:lpstr>Thème Office</vt:lpstr>
      <vt:lpstr>PowerPoint Presentation</vt:lpstr>
      <vt:lpstr>Outline</vt:lpstr>
      <vt:lpstr>Introduction: Advanced composites for accelerators</vt:lpstr>
      <vt:lpstr>Introduction: Advanced composites for accelerators</vt:lpstr>
      <vt:lpstr>Accelerator applications: beam absorbers</vt:lpstr>
      <vt:lpstr>Accelerator applications: HL-LHC collimators</vt:lpstr>
      <vt:lpstr>Accelerator applications: HL-LHC collimators</vt:lpstr>
      <vt:lpstr>Accelerator applications: HL-LHC collimators</vt:lpstr>
      <vt:lpstr>Accelerator applications: HL-LHC collimators</vt:lpstr>
      <vt:lpstr>Accelerator applications: luminescence screens</vt:lpstr>
      <vt:lpstr>Accelerator applications: luminescence screens</vt:lpstr>
      <vt:lpstr>Accelerator applications: HTS thin films on metallic substrates</vt:lpstr>
      <vt:lpstr>Accelerator applications: HTS thin films on metallic substrates</vt:lpstr>
      <vt:lpstr>Accelerator applications: HTS thin films on metallic substrates</vt:lpstr>
      <vt:lpstr>WP14.4 milestones and deliverables</vt:lpstr>
      <vt:lpstr>WP14.4 milestones and deliverables</vt:lpstr>
      <vt:lpstr>PowerPoint Presentation</vt:lpstr>
      <vt:lpstr>Backup slides</vt:lpstr>
      <vt:lpstr>Budget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Guardia Valenzuela</dc:creator>
  <cp:lastModifiedBy>Federico Carra</cp:lastModifiedBy>
  <cp:revision>522</cp:revision>
  <cp:lastPrinted>2016-02-19T10:27:15Z</cp:lastPrinted>
  <dcterms:created xsi:type="dcterms:W3CDTF">2015-11-26T11:19:43Z</dcterms:created>
  <dcterms:modified xsi:type="dcterms:W3CDTF">2018-06-12T08:03:59Z</dcterms:modified>
</cp:coreProperties>
</file>