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70" r:id="rId2"/>
    <p:sldId id="282" r:id="rId3"/>
    <p:sldId id="277" r:id="rId4"/>
    <p:sldId id="298" r:id="rId5"/>
    <p:sldId id="346" r:id="rId6"/>
    <p:sldId id="317" r:id="rId7"/>
    <p:sldId id="274" r:id="rId8"/>
    <p:sldId id="312" r:id="rId9"/>
    <p:sldId id="313" r:id="rId10"/>
    <p:sldId id="276" r:id="rId11"/>
    <p:sldId id="269" r:id="rId12"/>
    <p:sldId id="337" r:id="rId13"/>
    <p:sldId id="271" r:id="rId14"/>
    <p:sldId id="340" r:id="rId15"/>
    <p:sldId id="343" r:id="rId16"/>
    <p:sldId id="316" r:id="rId17"/>
    <p:sldId id="294" r:id="rId18"/>
    <p:sldId id="332" r:id="rId19"/>
    <p:sldId id="333" r:id="rId20"/>
    <p:sldId id="334" r:id="rId21"/>
    <p:sldId id="335" r:id="rId22"/>
    <p:sldId id="328" r:id="rId23"/>
    <p:sldId id="329" r:id="rId24"/>
    <p:sldId id="336" r:id="rId25"/>
    <p:sldId id="345" r:id="rId26"/>
    <p:sldId id="344" r:id="rId27"/>
    <p:sldId id="33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B0FF"/>
    <a:srgbClr val="6198B0"/>
    <a:srgbClr val="3034BC"/>
    <a:srgbClr val="000660"/>
    <a:srgbClr val="2E4E39"/>
    <a:srgbClr val="FFD651"/>
    <a:srgbClr val="FFFE68"/>
    <a:srgbClr val="504134"/>
    <a:srgbClr val="2521BC"/>
    <a:srgbClr val="C030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8"/>
    <p:restoredTop sz="95581"/>
  </p:normalViewPr>
  <p:slideViewPr>
    <p:cSldViewPr>
      <p:cViewPr varScale="1">
        <p:scale>
          <a:sx n="136" d="100"/>
          <a:sy n="136" d="100"/>
        </p:scale>
        <p:origin x="68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2335FC-44D2-0048-9EE5-835D80AE4F33}" type="datetimeFigureOut">
              <a:rPr lang="en-US" smtClean="0"/>
              <a:t>5/23/18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99D02-8518-AC44-A825-791FF6AF7A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2189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05E49A-2876-404F-A250-DFDA820C00AB}" type="datetimeFigureOut">
              <a:rPr lang="en-US" smtClean="0"/>
              <a:t>5/23/18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994330-6F7B-3040-B9BC-B28C97C9D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400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20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36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94330-6F7B-3040-B9BC-B28C97C9D3B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220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837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695030" indent="-267319">
              <a:defRPr sz="2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069277" indent="-213855">
              <a:defRPr sz="2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496987" indent="-213855">
              <a:defRPr sz="2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924698" indent="-213855">
              <a:defRPr sz="2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352408" indent="-21385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780119" indent="-21385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207830" indent="-21385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635540" indent="-21385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42F0F31B-31DE-AE44-AEAD-ABD8430FBE2A}" type="slidenum">
              <a:rPr lang="en-GB" sz="1200">
                <a:cs typeface="Arial" charset="0"/>
              </a:rPr>
              <a:pPr/>
              <a:t>14</a:t>
            </a:fld>
            <a:endParaRPr lang="en-GB" sz="120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627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672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306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913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3128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98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957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73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015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263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466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556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47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6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EFC4F-91BE-4ECE-8AAD-8F9AE14B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782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37.jpeg"/><Relationship Id="rId18" Type="http://schemas.openxmlformats.org/officeDocument/2006/relationships/image" Target="../media/image42.jpeg"/><Relationship Id="rId26" Type="http://schemas.openxmlformats.org/officeDocument/2006/relationships/image" Target="../media/image50.jpeg"/><Relationship Id="rId3" Type="http://schemas.openxmlformats.org/officeDocument/2006/relationships/notesSlide" Target="../notesSlides/notesSlide5.xml"/><Relationship Id="rId21" Type="http://schemas.openxmlformats.org/officeDocument/2006/relationships/image" Target="../media/image45.jpeg"/><Relationship Id="rId7" Type="http://schemas.openxmlformats.org/officeDocument/2006/relationships/image" Target="../media/image33.jpeg"/><Relationship Id="rId12" Type="http://schemas.openxmlformats.org/officeDocument/2006/relationships/image" Target="../media/image36.jpeg"/><Relationship Id="rId17" Type="http://schemas.openxmlformats.org/officeDocument/2006/relationships/image" Target="../media/image41.jpeg"/><Relationship Id="rId25" Type="http://schemas.openxmlformats.org/officeDocument/2006/relationships/image" Target="../media/image49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0.jpeg"/><Relationship Id="rId20" Type="http://schemas.openxmlformats.org/officeDocument/2006/relationships/image" Target="../media/image44.jpeg"/><Relationship Id="rId29" Type="http://schemas.openxmlformats.org/officeDocument/2006/relationships/image" Target="../media/image53.jpeg"/><Relationship Id="rId1" Type="http://schemas.openxmlformats.org/officeDocument/2006/relationships/vmlDrawing" Target="../drawings/vmlDrawing1.vml"/><Relationship Id="rId6" Type="http://schemas.openxmlformats.org/officeDocument/2006/relationships/image" Target="../media/image32.jpeg"/><Relationship Id="rId11" Type="http://schemas.openxmlformats.org/officeDocument/2006/relationships/image" Target="../media/image29.emf"/><Relationship Id="rId24" Type="http://schemas.openxmlformats.org/officeDocument/2006/relationships/image" Target="../media/image48.jpeg"/><Relationship Id="rId5" Type="http://schemas.openxmlformats.org/officeDocument/2006/relationships/image" Target="../media/image31.jpeg"/><Relationship Id="rId15" Type="http://schemas.openxmlformats.org/officeDocument/2006/relationships/image" Target="../media/image39.png"/><Relationship Id="rId23" Type="http://schemas.openxmlformats.org/officeDocument/2006/relationships/image" Target="../media/image47.jpeg"/><Relationship Id="rId28" Type="http://schemas.openxmlformats.org/officeDocument/2006/relationships/image" Target="../media/image52.jpeg"/><Relationship Id="rId10" Type="http://schemas.openxmlformats.org/officeDocument/2006/relationships/oleObject" Target="../embeddings/oleObject1.bin"/><Relationship Id="rId19" Type="http://schemas.openxmlformats.org/officeDocument/2006/relationships/image" Target="../media/image43.jpg"/><Relationship Id="rId4" Type="http://schemas.openxmlformats.org/officeDocument/2006/relationships/image" Target="../media/image30.png"/><Relationship Id="rId9" Type="http://schemas.openxmlformats.org/officeDocument/2006/relationships/image" Target="../media/image35.jpeg"/><Relationship Id="rId14" Type="http://schemas.openxmlformats.org/officeDocument/2006/relationships/image" Target="../media/image38.jpeg"/><Relationship Id="rId22" Type="http://schemas.openxmlformats.org/officeDocument/2006/relationships/image" Target="../media/image46.jpg"/><Relationship Id="rId27" Type="http://schemas.openxmlformats.org/officeDocument/2006/relationships/image" Target="../media/image5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jpeg"/><Relationship Id="rId7" Type="http://schemas.openxmlformats.org/officeDocument/2006/relationships/image" Target="../media/image59.jp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7" Type="http://schemas.openxmlformats.org/officeDocument/2006/relationships/image" Target="../media/image66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LightScree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86025"/>
          <a:stretch/>
        </p:blipFill>
        <p:spPr>
          <a:xfrm rot="5400000">
            <a:off x="4264200" y="1749599"/>
            <a:ext cx="615600" cy="9144000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dkEdge"/>
        </p:spPr>
      </p:pic>
      <p:sp>
        <p:nvSpPr>
          <p:cNvPr id="4" name="TextBox 3"/>
          <p:cNvSpPr txBox="1"/>
          <p:nvPr/>
        </p:nvSpPr>
        <p:spPr>
          <a:xfrm>
            <a:off x="152400" y="1524000"/>
            <a:ext cx="88392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dirty="0">
                <a:solidFill>
                  <a:srgbClr val="FFC000"/>
                </a:solidFill>
              </a:rPr>
              <a:t>Proposal for the South East Europe International Institute for Sustainable Technologies </a:t>
            </a:r>
          </a:p>
          <a:p>
            <a:pPr algn="ctr"/>
            <a:r>
              <a:rPr lang="en-US" sz="3400" dirty="0">
                <a:solidFill>
                  <a:srgbClr val="FFC000"/>
                </a:solidFill>
              </a:rPr>
              <a:t>(SEEIIST)</a:t>
            </a:r>
          </a:p>
        </p:txBody>
      </p:sp>
      <p:sp>
        <p:nvSpPr>
          <p:cNvPr id="15" name="Round Same Side Corner Rectangle 14"/>
          <p:cNvSpPr/>
          <p:nvPr/>
        </p:nvSpPr>
        <p:spPr>
          <a:xfrm>
            <a:off x="0" y="0"/>
            <a:ext cx="9144000" cy="533400"/>
          </a:xfrm>
          <a:prstGeom prst="round2SameRect">
            <a:avLst>
              <a:gd name="adj1" fmla="val 18309"/>
              <a:gd name="adj2" fmla="val 0"/>
            </a:avLst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schemeClr val="accent2">
                <a:lumMod val="60000"/>
                <a:lumOff val="40000"/>
                <a:alpha val="6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85800" y="6091535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ARIES Annual Meeting, 22-25 May 2018, Riga, Latvia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00300" y="3584395"/>
            <a:ext cx="43434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bg1"/>
                </a:solidFill>
              </a:rPr>
              <a:t>Dr</a:t>
            </a:r>
            <a:r>
              <a:rPr lang="en-US" sz="2700" dirty="0">
                <a:solidFill>
                  <a:schemeClr val="bg1"/>
                </a:solidFill>
              </a:rPr>
              <a:t> </a:t>
            </a:r>
            <a:r>
              <a:rPr lang="en-US" sz="2700" dirty="0" err="1">
                <a:solidFill>
                  <a:schemeClr val="bg1"/>
                </a:solidFill>
              </a:rPr>
              <a:t>Ing</a:t>
            </a:r>
            <a:r>
              <a:rPr lang="en-US" sz="2700" dirty="0">
                <a:solidFill>
                  <a:schemeClr val="bg1"/>
                </a:solidFill>
              </a:rPr>
              <a:t> Nicholas J. Sammut</a:t>
            </a:r>
          </a:p>
        </p:txBody>
      </p:sp>
    </p:spTree>
    <p:extLst>
      <p:ext uri="{BB962C8B-B14F-4D97-AF65-F5344CB8AC3E}">
        <p14:creationId xmlns:p14="http://schemas.microsoft.com/office/powerpoint/2010/main" val="3907812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1192" y="1752600"/>
            <a:ext cx="88216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dirty="0">
                <a:solidFill>
                  <a:srgbClr val="FFC000"/>
                </a:solidFill>
              </a:rPr>
              <a:t>How the common central facility would look like?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4254" y="3097496"/>
            <a:ext cx="77255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solidFill>
                  <a:schemeClr val="bg1"/>
                </a:solidFill>
              </a:rPr>
              <a:t>Two complementary options were proposed, </a:t>
            </a:r>
          </a:p>
          <a:p>
            <a:pPr algn="ctr"/>
            <a:r>
              <a:rPr lang="en-US" sz="3000" dirty="0">
                <a:solidFill>
                  <a:schemeClr val="bg1"/>
                </a:solidFill>
              </a:rPr>
              <a:t>both based on most advanced technologies</a:t>
            </a:r>
          </a:p>
        </p:txBody>
      </p:sp>
      <p:sp>
        <p:nvSpPr>
          <p:cNvPr id="7" name="Round Same Side Corner Rectangle 6"/>
          <p:cNvSpPr/>
          <p:nvPr/>
        </p:nvSpPr>
        <p:spPr>
          <a:xfrm>
            <a:off x="0" y="0"/>
            <a:ext cx="9144000" cy="533400"/>
          </a:xfrm>
          <a:prstGeom prst="round2SameRect">
            <a:avLst>
              <a:gd name="adj1" fmla="val 18309"/>
              <a:gd name="adj2" fmla="val 0"/>
            </a:avLst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schemeClr val="accent2">
                <a:lumMod val="60000"/>
                <a:lumOff val="40000"/>
                <a:alpha val="6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" y="26313"/>
            <a:ext cx="99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D651"/>
                </a:solidFill>
              </a:rPr>
              <a:t>SEEIIST</a:t>
            </a:r>
          </a:p>
        </p:txBody>
      </p:sp>
    </p:spTree>
    <p:extLst>
      <p:ext uri="{BB962C8B-B14F-4D97-AF65-F5344CB8AC3E}">
        <p14:creationId xmlns:p14="http://schemas.microsoft.com/office/powerpoint/2010/main" val="476040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Sterngraphik-reduzier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68" y="1420813"/>
            <a:ext cx="8993531" cy="534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572000"/>
            <a:ext cx="3036887" cy="217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255760" y="5197069"/>
            <a:ext cx="2693864" cy="1499170"/>
            <a:chOff x="77245" y="14266"/>
            <a:chExt cx="5691722" cy="3598008"/>
          </a:xfrm>
        </p:grpSpPr>
        <p:pic>
          <p:nvPicPr>
            <p:cNvPr id="7" name="Picture 5" descr="MT Aerospace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8992" y="14266"/>
              <a:ext cx="2339975" cy="414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7" descr="GSILogo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45" y="3074276"/>
              <a:ext cx="2572056" cy="537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6705600" y="1961346"/>
            <a:ext cx="22098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rgbClr val="FFFFFF"/>
                </a:solidFill>
              </a:rPr>
              <a:t>HIT Heidelberg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5800" y="0"/>
            <a:ext cx="78486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Option I: Facility for </a:t>
            </a:r>
            <a:r>
              <a:rPr lang="en-US" sz="2600" dirty="0" err="1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Tumour</a:t>
            </a:r>
            <a:r>
              <a:rPr lang="en-US" sz="26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Therapy and Biomedical Research with protons and heavier ions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11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892552"/>
            <a:ext cx="861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About 500 patients per year to be treated as needed for a population of 20M. In parallel, 50% of the beam time dedicated to biomedical research. About 1000 researchers, including a major number from outside the SEE region. Unique.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24200" y="5396086"/>
            <a:ext cx="2923669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lIns="0" tIns="36000" rIns="0" bIns="36000" rtlCol="0">
            <a:spAutoFit/>
          </a:bodyPr>
          <a:lstStyle/>
          <a:p>
            <a:r>
              <a:rPr lang="en-US" dirty="0"/>
              <a:t>Med. Director: Prof. J. Debus</a:t>
            </a:r>
          </a:p>
          <a:p>
            <a:r>
              <a:rPr lang="en-US" dirty="0"/>
              <a:t>Tech. Director: Prof. T. </a:t>
            </a:r>
            <a:r>
              <a:rPr lang="en-US" dirty="0" err="1"/>
              <a:t>Haberer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274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4667" y="3775978"/>
            <a:ext cx="4030133" cy="2929622"/>
          </a:xfrm>
          <a:prstGeom prst="rect">
            <a:avLst/>
          </a:prstGeom>
          <a:solidFill>
            <a:srgbClr val="3034B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198619"/>
            <a:ext cx="4330509" cy="2940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19"/>
          <p:cNvGrpSpPr>
            <a:grpSpLocks noChangeAspect="1"/>
          </p:cNvGrpSpPr>
          <p:nvPr/>
        </p:nvGrpSpPr>
        <p:grpSpPr bwMode="auto">
          <a:xfrm>
            <a:off x="4419600" y="3260725"/>
            <a:ext cx="4636000" cy="3420000"/>
            <a:chOff x="292100" y="1682718"/>
            <a:chExt cx="6289675" cy="4643470"/>
          </a:xfrm>
        </p:grpSpPr>
        <p:pic>
          <p:nvPicPr>
            <p:cNvPr id="5" name="Picture 4" descr="figure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100" y="1682718"/>
              <a:ext cx="6289675" cy="4643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3355448" y="4001125"/>
              <a:ext cx="1430228" cy="1318146"/>
            </a:xfrm>
            <a:prstGeom prst="ellipse">
              <a:avLst/>
            </a:prstGeom>
            <a:solidFill>
              <a:srgbClr val="FFC000">
                <a:alpha val="0"/>
              </a:srgbClr>
            </a:solidFill>
            <a:ln w="31750">
              <a:solidFill>
                <a:srgbClr val="FFD65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 rot="2383851">
              <a:off x="4418761" y="2682997"/>
              <a:ext cx="982668" cy="1424332"/>
            </a:xfrm>
            <a:prstGeom prst="ellipse">
              <a:avLst/>
            </a:prstGeom>
            <a:solidFill>
              <a:srgbClr val="FFCCFF">
                <a:alpha val="0"/>
              </a:srgbClr>
            </a:solidFill>
            <a:ln w="28575">
              <a:solidFill>
                <a:srgbClr val="00B05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de-DE" altLang="x-none"/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 rot="2767384">
              <a:off x="5260699" y="1826772"/>
              <a:ext cx="727626" cy="1751226"/>
            </a:xfrm>
            <a:prstGeom prst="ellipse">
              <a:avLst/>
            </a:prstGeom>
            <a:solidFill>
              <a:srgbClr val="FF99CC">
                <a:alpha val="0"/>
              </a:srgbClr>
            </a:solidFill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de-DE" altLang="x-none"/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1179765" y="4397612"/>
              <a:ext cx="3171292" cy="459668"/>
            </a:xfrm>
            <a:prstGeom prst="rect">
              <a:avLst/>
            </a:prstGeom>
            <a:noFill/>
            <a:ln w="12699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de-DE" sz="1600" b="1" dirty="0" err="1">
                  <a:solidFill>
                    <a:schemeClr val="accent5">
                      <a:lumMod val="50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rPr>
                <a:t>Conventional</a:t>
              </a:r>
              <a:r>
                <a:rPr lang="de-DE" sz="1600" b="1" dirty="0">
                  <a:solidFill>
                    <a:schemeClr val="accent5">
                      <a:lumMod val="50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rPr>
                <a:t> </a:t>
              </a:r>
              <a:r>
                <a:rPr lang="de-DE" sz="1600" b="1" dirty="0" err="1">
                  <a:solidFill>
                    <a:schemeClr val="accent5">
                      <a:lumMod val="50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rPr>
                <a:t>Therapy</a:t>
              </a:r>
              <a:endParaRPr lang="de-DE" sz="16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5085014" y="3857628"/>
              <a:ext cx="1300966" cy="459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699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de-DE" altLang="x-none" sz="1600" b="1" dirty="0">
                  <a:solidFill>
                    <a:srgbClr val="008000"/>
                  </a:solidFill>
                </a:rPr>
                <a:t>Protons</a:t>
              </a:r>
            </a:p>
          </p:txBody>
        </p:sp>
        <p:sp>
          <p:nvSpPr>
            <p:cNvPr id="11" name="Text Box 15"/>
            <p:cNvSpPr txBox="1">
              <a:spLocks noChangeArrowheads="1"/>
            </p:cNvSpPr>
            <p:nvPr/>
          </p:nvSpPr>
          <p:spPr bwMode="auto">
            <a:xfrm>
              <a:off x="4013870" y="1962596"/>
              <a:ext cx="1383608" cy="459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699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de-DE" altLang="x-none" sz="1600" b="1" baseline="30000" dirty="0">
                  <a:solidFill>
                    <a:srgbClr val="FF0000"/>
                  </a:solidFill>
                </a:rPr>
                <a:t>12</a:t>
              </a:r>
              <a:r>
                <a:rPr lang="de-DE" altLang="x-none" sz="1600" b="1" dirty="0">
                  <a:solidFill>
                    <a:srgbClr val="FF0000"/>
                  </a:solidFill>
                </a:rPr>
                <a:t>C  Ions</a:t>
              </a:r>
            </a:p>
          </p:txBody>
        </p:sp>
      </p:grp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4463069" y="2846457"/>
            <a:ext cx="4453971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700" dirty="0">
                <a:solidFill>
                  <a:schemeClr val="bg1"/>
                </a:solidFill>
              </a:rPr>
              <a:t>Survival probability 5 years </a:t>
            </a:r>
            <a:r>
              <a:rPr lang="en-US" altLang="x-none" sz="1700">
                <a:solidFill>
                  <a:schemeClr val="bg1"/>
                </a:solidFill>
              </a:rPr>
              <a:t>after treatment</a:t>
            </a:r>
            <a:endParaRPr lang="en-US" altLang="x-none" sz="1700" dirty="0">
              <a:solidFill>
                <a:schemeClr val="bg1"/>
              </a:solidFill>
            </a:endParaRPr>
          </a:p>
        </p:txBody>
      </p:sp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77208" y="3124200"/>
            <a:ext cx="41137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dirty="0">
                <a:solidFill>
                  <a:schemeClr val="bg1"/>
                </a:solidFill>
              </a:rPr>
              <a:t>Deposited dose along the tissue depth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4463068" y="2249269"/>
            <a:ext cx="45103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dirty="0">
                <a:solidFill>
                  <a:schemeClr val="bg1"/>
                </a:solidFill>
              </a:rPr>
              <a:t>Results of therapy:</a:t>
            </a:r>
          </a:p>
          <a:p>
            <a:pPr eaLnBrk="1" hangingPunct="1"/>
            <a:r>
              <a:rPr lang="en-US" altLang="x-none" sz="1800" dirty="0">
                <a:solidFill>
                  <a:schemeClr val="bg1"/>
                </a:solidFill>
              </a:rPr>
              <a:t>           </a:t>
            </a:r>
            <a:r>
              <a:rPr lang="en-US" altLang="x-none" sz="1800" dirty="0" err="1">
                <a:solidFill>
                  <a:srgbClr val="FFC000"/>
                </a:solidFill>
              </a:rPr>
              <a:t>Chordomas</a:t>
            </a:r>
            <a:r>
              <a:rPr lang="en-US" altLang="x-none" sz="1800" dirty="0">
                <a:solidFill>
                  <a:srgbClr val="FFC000"/>
                </a:solidFill>
              </a:rPr>
              <a:t> of the Skull Base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95800" y="216624"/>
            <a:ext cx="4510517" cy="15696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660"/>
                </a:solidFill>
              </a:rPr>
              <a:t>Hadron Cancer Radiation Therapy with protons and heavier ions - the most successful instrument for the treatment of many </a:t>
            </a:r>
            <a:r>
              <a:rPr lang="en-US" sz="2400" dirty="0" err="1">
                <a:solidFill>
                  <a:srgbClr val="000660"/>
                </a:solidFill>
              </a:rPr>
              <a:t>tumours</a:t>
            </a:r>
            <a:endParaRPr lang="en-US" sz="2400" dirty="0">
              <a:solidFill>
                <a:srgbClr val="00066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</p:spPr>
        <p:txBody>
          <a:bodyPr/>
          <a:lstStyle/>
          <a:p>
            <a:fld id="{324EFC4F-91BE-4ECE-8AAD-8F9AE14B2EEA}" type="slidenum">
              <a:rPr lang="en-US" smtClean="0"/>
              <a:t>12</a:t>
            </a:fld>
            <a:endParaRPr lang="en-US" dirty="0"/>
          </a:p>
        </p:txBody>
      </p:sp>
      <p:pic>
        <p:nvPicPr>
          <p:cNvPr id="1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186" y="4495800"/>
            <a:ext cx="3717214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5"/>
          <p:cNvSpPr txBox="1">
            <a:spLocks noChangeArrowheads="1"/>
          </p:cNvSpPr>
          <p:nvPr/>
        </p:nvSpPr>
        <p:spPr bwMode="auto">
          <a:xfrm>
            <a:off x="301121" y="3799305"/>
            <a:ext cx="3661279" cy="646331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Other use of ion beams: treatments of Heart Arrhythmia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3657600" y="2609805"/>
            <a:ext cx="0" cy="36000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3201311" y="2929833"/>
            <a:ext cx="1161929" cy="26161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100" dirty="0" err="1">
                <a:solidFill>
                  <a:srgbClr val="FF0000"/>
                </a:solidFill>
              </a:rPr>
              <a:t>Tumour</a:t>
            </a:r>
            <a:r>
              <a:rPr lang="en-US" altLang="x-none" sz="1100" dirty="0">
                <a:solidFill>
                  <a:srgbClr val="FF0000"/>
                </a:solidFill>
              </a:rPr>
              <a:t> region</a:t>
            </a:r>
          </a:p>
        </p:txBody>
      </p:sp>
    </p:spTree>
    <p:extLst>
      <p:ext uri="{BB962C8B-B14F-4D97-AF65-F5344CB8AC3E}">
        <p14:creationId xmlns:p14="http://schemas.microsoft.com/office/powerpoint/2010/main" val="464774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30158"/>
            <a:ext cx="8534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Option II: 4</a:t>
            </a:r>
            <a:r>
              <a:rPr lang="en-US" sz="2500" baseline="300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en-US" sz="25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Generation Synchrotron Light Source with a </a:t>
            </a:r>
            <a:br>
              <a:rPr lang="en-US" sz="25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25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new technique used for the first time in Lund, Sweden </a:t>
            </a:r>
            <a:endParaRPr lang="en-US" sz="2500" dirty="0">
              <a:solidFill>
                <a:srgbClr val="FFC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207" y="2206647"/>
            <a:ext cx="6015793" cy="43465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1940" y="2221500"/>
            <a:ext cx="3318725" cy="21949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1940" y="4416582"/>
            <a:ext cx="3318725" cy="213346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09800" y="2282848"/>
            <a:ext cx="2057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>
                <a:solidFill>
                  <a:schemeClr val="bg1"/>
                </a:solidFill>
              </a:rPr>
              <a:t>Max </a:t>
            </a:r>
            <a:r>
              <a:rPr lang="en-US" sz="2500" dirty="0">
                <a:solidFill>
                  <a:schemeClr val="bg1"/>
                </a:solidFill>
              </a:rPr>
              <a:t>IV Lund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1194137"/>
            <a:ext cx="87180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Science community of South-East Europe would be unified, more than 1000 Users, a broad spectrum of </a:t>
            </a:r>
            <a:r>
              <a:rPr lang="en-US" sz="20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research and applications in biology, chemistry, engineering, nanotechnology, archaeology and other industrial aspects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13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00200" y="6031468"/>
            <a:ext cx="3733800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Director Dr. Christoph </a:t>
            </a:r>
            <a:r>
              <a:rPr lang="en-US" dirty="0" err="1"/>
              <a:t>Quitmann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276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6840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grpSp>
        <p:nvGrpSpPr>
          <p:cNvPr id="15361" name="Group 22"/>
          <p:cNvGrpSpPr>
            <a:grpSpLocks/>
          </p:cNvGrpSpPr>
          <p:nvPr/>
        </p:nvGrpSpPr>
        <p:grpSpPr bwMode="auto">
          <a:xfrm>
            <a:off x="1115616" y="764704"/>
            <a:ext cx="5885824" cy="4185756"/>
            <a:chOff x="1025739" y="-207639"/>
            <a:chExt cx="5885355" cy="4185728"/>
          </a:xfrm>
        </p:grpSpPr>
        <p:grpSp>
          <p:nvGrpSpPr>
            <p:cNvPr id="15363" name="Group 19"/>
            <p:cNvGrpSpPr>
              <a:grpSpLocks/>
            </p:cNvGrpSpPr>
            <p:nvPr/>
          </p:nvGrpSpPr>
          <p:grpSpPr bwMode="auto">
            <a:xfrm>
              <a:off x="1025739" y="-207639"/>
              <a:ext cx="5885355" cy="4185728"/>
              <a:chOff x="915149" y="249580"/>
              <a:chExt cx="5885490" cy="4185507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2715023" y="1324847"/>
                <a:ext cx="2394187" cy="2236906"/>
              </a:xfrm>
              <a:prstGeom prst="ellipse">
                <a:avLst/>
              </a:prstGeom>
              <a:no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rgbClr val="FFFFFF"/>
                  </a:solidFill>
                  <a:ea typeface="ＭＳ Ｐゴシック" pitchFamily="-110" charset="-128"/>
                </a:endParaRPr>
              </a:p>
            </p:txBody>
          </p:sp>
          <p:cxnSp>
            <p:nvCxnSpPr>
              <p:cNvPr id="4" name="Straight Connector 3"/>
              <p:cNvCxnSpPr/>
              <p:nvPr/>
            </p:nvCxnSpPr>
            <p:spPr>
              <a:xfrm>
                <a:off x="4317167" y="1397228"/>
                <a:ext cx="1512083" cy="158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4965202" y="1942650"/>
                <a:ext cx="936053" cy="111225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flipH="1">
                <a:off x="3651296" y="3417747"/>
                <a:ext cx="864049" cy="72003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V="1">
                <a:off x="2715245" y="969618"/>
                <a:ext cx="72004" cy="122406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V="1">
                <a:off x="3357924" y="609599"/>
                <a:ext cx="1157420" cy="81396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H="1" flipV="1">
                <a:off x="1635187" y="2409691"/>
                <a:ext cx="1446900" cy="81364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5091376" y="2769712"/>
                <a:ext cx="144008" cy="115206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373" name="TextBox 23"/>
              <p:cNvSpPr txBox="1">
                <a:spLocks noChangeArrowheads="1"/>
              </p:cNvSpPr>
              <p:nvPr/>
            </p:nvSpPr>
            <p:spPr bwMode="auto">
              <a:xfrm>
                <a:off x="3507289" y="249580"/>
                <a:ext cx="1480622" cy="369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en-US" sz="1800">
                    <a:solidFill>
                      <a:srgbClr val="FF0000"/>
                    </a:solidFill>
                    <a:latin typeface="+mj-lt"/>
                  </a:rPr>
                  <a:t>Archaeology</a:t>
                </a:r>
              </a:p>
            </p:txBody>
          </p:sp>
          <p:sp>
            <p:nvSpPr>
              <p:cNvPr id="15375" name="TextBox 25"/>
              <p:cNvSpPr txBox="1">
                <a:spLocks noChangeArrowheads="1"/>
              </p:cNvSpPr>
              <p:nvPr/>
            </p:nvSpPr>
            <p:spPr bwMode="auto">
              <a:xfrm>
                <a:off x="4659351" y="3921770"/>
                <a:ext cx="1480422" cy="369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en-US" sz="1800">
                    <a:solidFill>
                      <a:srgbClr val="FF0000"/>
                    </a:solidFill>
                    <a:latin typeface="+mj-lt"/>
                  </a:rPr>
                  <a:t>Environment</a:t>
                </a:r>
              </a:p>
            </p:txBody>
          </p:sp>
          <p:sp>
            <p:nvSpPr>
              <p:cNvPr id="15376" name="TextBox 26"/>
              <p:cNvSpPr txBox="1">
                <a:spLocks noChangeArrowheads="1"/>
              </p:cNvSpPr>
              <p:nvPr/>
            </p:nvSpPr>
            <p:spPr bwMode="auto">
              <a:xfrm>
                <a:off x="5829249" y="2985723"/>
                <a:ext cx="915997" cy="369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en-US" sz="1800">
                    <a:solidFill>
                      <a:srgbClr val="FF0000"/>
                    </a:solidFill>
                    <a:latin typeface="+mj-lt"/>
                  </a:rPr>
                  <a:t>Energy</a:t>
                </a:r>
              </a:p>
            </p:txBody>
          </p:sp>
          <p:sp>
            <p:nvSpPr>
              <p:cNvPr id="15377" name="TextBox 27"/>
              <p:cNvSpPr txBox="1">
                <a:spLocks noChangeArrowheads="1"/>
              </p:cNvSpPr>
              <p:nvPr/>
            </p:nvSpPr>
            <p:spPr bwMode="auto">
              <a:xfrm>
                <a:off x="2427230" y="4065777"/>
                <a:ext cx="2313761" cy="369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en-US" sz="1800">
                    <a:solidFill>
                      <a:srgbClr val="FF0000"/>
                    </a:solidFill>
                    <a:latin typeface="+mj-lt"/>
                  </a:rPr>
                  <a:t>Chemistry&amp;Materials</a:t>
                </a:r>
              </a:p>
            </p:txBody>
          </p:sp>
          <p:sp>
            <p:nvSpPr>
              <p:cNvPr id="15379" name="TextBox 29"/>
              <p:cNvSpPr txBox="1">
                <a:spLocks noChangeArrowheads="1"/>
              </p:cNvSpPr>
              <p:nvPr/>
            </p:nvSpPr>
            <p:spPr bwMode="auto">
              <a:xfrm>
                <a:off x="2342775" y="609599"/>
                <a:ext cx="804493" cy="369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en-US" sz="1800">
                    <a:solidFill>
                      <a:srgbClr val="FF0000"/>
                    </a:solidFill>
                    <a:latin typeface="+mj-lt"/>
                  </a:rPr>
                  <a:t>Arts</a:t>
                </a:r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 flipH="1" flipV="1">
                <a:off x="2211218" y="3561751"/>
                <a:ext cx="1540108" cy="635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381" name="TextBox 32"/>
              <p:cNvSpPr txBox="1">
                <a:spLocks noChangeArrowheads="1"/>
              </p:cNvSpPr>
              <p:nvPr/>
            </p:nvSpPr>
            <p:spPr bwMode="auto">
              <a:xfrm>
                <a:off x="1275167" y="3417744"/>
                <a:ext cx="979901" cy="369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en-US" sz="1800">
                    <a:solidFill>
                      <a:srgbClr val="FF0000"/>
                    </a:solidFill>
                    <a:latin typeface="+mj-lt"/>
                  </a:rPr>
                  <a:t>Physics</a:t>
                </a:r>
              </a:p>
            </p:txBody>
          </p:sp>
          <p:sp>
            <p:nvSpPr>
              <p:cNvPr id="15378" name="TextBox 28"/>
              <p:cNvSpPr txBox="1">
                <a:spLocks noChangeArrowheads="1"/>
              </p:cNvSpPr>
              <p:nvPr/>
            </p:nvSpPr>
            <p:spPr bwMode="auto">
              <a:xfrm>
                <a:off x="915149" y="1617651"/>
                <a:ext cx="1416631" cy="369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en-US" sz="1800">
                    <a:solidFill>
                      <a:srgbClr val="FF0000"/>
                    </a:solidFill>
                    <a:latin typeface="+mj-lt"/>
                  </a:rPr>
                  <a:t>Engineering</a:t>
                </a:r>
              </a:p>
            </p:txBody>
          </p:sp>
          <p:sp>
            <p:nvSpPr>
              <p:cNvPr id="15374" name="TextBox 24"/>
              <p:cNvSpPr txBox="1">
                <a:spLocks noChangeArrowheads="1"/>
              </p:cNvSpPr>
              <p:nvPr/>
            </p:nvSpPr>
            <p:spPr bwMode="auto">
              <a:xfrm>
                <a:off x="5742860" y="1176337"/>
                <a:ext cx="1057779" cy="369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en-US" sz="1800">
                    <a:solidFill>
                      <a:srgbClr val="FF0000"/>
                    </a:solidFill>
                  </a:rPr>
                  <a:t>Medicine</a:t>
                </a:r>
              </a:p>
            </p:txBody>
          </p:sp>
        </p:grpSp>
        <p:sp>
          <p:nvSpPr>
            <p:cNvPr id="6149" name="TextBox 40"/>
            <p:cNvSpPr txBox="1">
              <a:spLocks noChangeArrowheads="1"/>
            </p:cNvSpPr>
            <p:nvPr/>
          </p:nvSpPr>
          <p:spPr bwMode="auto">
            <a:xfrm>
              <a:off x="3113804" y="1564716"/>
              <a:ext cx="1752460" cy="7078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SR</a:t>
              </a:r>
              <a:r>
                <a:rPr lang="tr-TR" sz="20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: </a:t>
              </a:r>
              <a:r>
                <a:rPr lang="tr-TR" sz="2000" dirty="0" err="1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wide</a:t>
              </a:r>
              <a:r>
                <a:rPr lang="tr-TR" sz="20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 </a:t>
              </a:r>
              <a:r>
                <a:rPr lang="tr-TR" sz="2000" dirty="0" err="1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community</a:t>
              </a:r>
              <a:endParaRPr lang="en-US" sz="20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3" name="Title 2"/>
          <p:cNvSpPr txBox="1">
            <a:spLocks/>
          </p:cNvSpPr>
          <p:nvPr/>
        </p:nvSpPr>
        <p:spPr>
          <a:xfrm>
            <a:off x="1192061" y="35406"/>
            <a:ext cx="6504139" cy="534201"/>
          </a:xfrm>
          <a:prstGeom prst="rect">
            <a:avLst/>
          </a:prstGeom>
          <a:solidFill>
            <a:srgbClr val="FFC000"/>
          </a:solidFill>
        </p:spPr>
        <p:txBody>
          <a:bodyPr lIns="0" tIns="0" rIns="0" bIns="0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dirty="0">
                <a:solidFill>
                  <a:srgbClr val="3333CC"/>
                </a:solidFill>
              </a:rPr>
              <a:t>   Applications of Synchrotron Light   </a:t>
            </a:r>
          </a:p>
        </p:txBody>
      </p:sp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492896"/>
            <a:ext cx="1164506" cy="789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1" descr="Volcano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28" y="4653136"/>
            <a:ext cx="1252736" cy="939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14" descr="saturn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365104"/>
            <a:ext cx="1152128" cy="864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2" descr="solar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005064"/>
            <a:ext cx="1512168" cy="1008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2522" y="5184601"/>
            <a:ext cx="903734" cy="1295352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</p:pic>
      <p:pic>
        <p:nvPicPr>
          <p:cNvPr id="33" name="Picture 9" descr="derwent175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8909" y="4797152"/>
            <a:ext cx="1003251" cy="1336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1" name="Object 2"/>
          <p:cNvGraphicFramePr>
            <a:graphicFrameLocks noChangeAspect="1"/>
          </p:cNvGraphicFramePr>
          <p:nvPr>
            <p:extLst/>
          </p:nvPr>
        </p:nvGraphicFramePr>
        <p:xfrm>
          <a:off x="7746060" y="1700808"/>
          <a:ext cx="1420469" cy="10981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3" name="Document" r:id="rId10" imgW="5135359" imgH="4493239" progId="Word.Document.8">
                  <p:embed/>
                </p:oleObj>
              </mc:Choice>
              <mc:Fallback>
                <p:oleObj name="Document" r:id="rId10" imgW="5135359" imgH="4493239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6060" y="1700808"/>
                        <a:ext cx="1420469" cy="10981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16" descr="muscle_build_2900_17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1556792"/>
            <a:ext cx="1037829" cy="87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7" descr="seattle-cows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2564904"/>
            <a:ext cx="980356" cy="139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21"/>
          <p:cNvPicPr>
            <a:picLocks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2001" y="5013176"/>
            <a:ext cx="1179959" cy="1173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123728" y="5373216"/>
            <a:ext cx="1008112" cy="1132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49" descr="top_banner_nanomaterials.jp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6093296"/>
            <a:ext cx="1554356" cy="645153"/>
          </a:xfrm>
          <a:prstGeom prst="rect">
            <a:avLst/>
          </a:prstGeom>
        </p:spPr>
      </p:pic>
      <p:pic>
        <p:nvPicPr>
          <p:cNvPr id="51" name="Picture 50" descr="nanotubes.jp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8836" y="6165304"/>
            <a:ext cx="1332107" cy="692696"/>
          </a:xfrm>
          <a:prstGeom prst="rect">
            <a:avLst/>
          </a:prstGeom>
        </p:spPr>
      </p:pic>
      <p:pic>
        <p:nvPicPr>
          <p:cNvPr id="52" name="Picture 19" descr="bluetongue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0392" y="980728"/>
            <a:ext cx="798115" cy="798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52" descr="vase2.jpg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5535" y="590538"/>
            <a:ext cx="1080665" cy="857670"/>
          </a:xfrm>
          <a:prstGeom prst="rect">
            <a:avLst/>
          </a:prstGeom>
        </p:spPr>
      </p:pic>
      <p:pic>
        <p:nvPicPr>
          <p:cNvPr id="54" name="Picture 53" descr="arch4.jpg"/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908721"/>
            <a:ext cx="1224136" cy="685516"/>
          </a:xfrm>
          <a:prstGeom prst="rect">
            <a:avLst/>
          </a:prstGeom>
        </p:spPr>
      </p:pic>
      <p:pic>
        <p:nvPicPr>
          <p:cNvPr id="55" name="Picture 54" descr="paper.jpg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268759"/>
            <a:ext cx="1080120" cy="639935"/>
          </a:xfrm>
          <a:prstGeom prst="rect">
            <a:avLst/>
          </a:prstGeom>
        </p:spPr>
      </p:pic>
      <p:pic>
        <p:nvPicPr>
          <p:cNvPr id="56" name="Picture 55" descr="env1.jpg"/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5728023"/>
            <a:ext cx="1161642" cy="1096268"/>
          </a:xfrm>
          <a:prstGeom prst="rect">
            <a:avLst/>
          </a:prstGeom>
        </p:spPr>
      </p:pic>
      <p:pic>
        <p:nvPicPr>
          <p:cNvPr id="57" name="Picture 56" descr="Degas_article.jpg"/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838" y="764704"/>
            <a:ext cx="1894946" cy="720080"/>
          </a:xfrm>
          <a:prstGeom prst="rect">
            <a:avLst/>
          </a:prstGeom>
        </p:spPr>
      </p:pic>
      <p:pic>
        <p:nvPicPr>
          <p:cNvPr id="58" name="Picture 57" descr="arts4.jpg"/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412776"/>
            <a:ext cx="1327284" cy="576064"/>
          </a:xfrm>
          <a:prstGeom prst="rect">
            <a:avLst/>
          </a:prstGeom>
        </p:spPr>
      </p:pic>
      <p:pic>
        <p:nvPicPr>
          <p:cNvPr id="59" name="Picture 58" descr="energy1.jpg"/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4653136"/>
            <a:ext cx="1099096" cy="777662"/>
          </a:xfrm>
          <a:prstGeom prst="rect">
            <a:avLst/>
          </a:prstGeom>
        </p:spPr>
      </p:pic>
      <p:pic>
        <p:nvPicPr>
          <p:cNvPr id="60" name="Picture 59" descr="energy2.jpg"/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9618" y="5373216"/>
            <a:ext cx="1854382" cy="543952"/>
          </a:xfrm>
          <a:prstGeom prst="rect">
            <a:avLst/>
          </a:prstGeom>
        </p:spPr>
      </p:pic>
      <p:pic>
        <p:nvPicPr>
          <p:cNvPr id="61" name="Picture 60" descr="arts1.jpg"/>
          <p:cNvPicPr>
            <a:picLocks noChangeAspect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340768"/>
            <a:ext cx="1187624" cy="791749"/>
          </a:xfrm>
          <a:prstGeom prst="rect">
            <a:avLst/>
          </a:prstGeom>
        </p:spPr>
      </p:pic>
      <p:pic>
        <p:nvPicPr>
          <p:cNvPr id="62" name="Picture 10" descr="RR Trent800"/>
          <p:cNvPicPr>
            <a:picLocks noChangeAspect="1" noChangeArrowheads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1237447" cy="874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Picture 13" descr="racingcar"/>
          <p:cNvPicPr>
            <a:picLocks noChangeAspect="1" noChangeArrowheads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76" y="2492896"/>
            <a:ext cx="1656099" cy="781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" name="TextBox 63"/>
          <p:cNvSpPr txBox="1"/>
          <p:nvPr/>
        </p:nvSpPr>
        <p:spPr>
          <a:xfrm>
            <a:off x="3202422" y="2185116"/>
            <a:ext cx="1849709" cy="147732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>
                <a:ln/>
                <a:solidFill>
                  <a:srgbClr val="BDC94B"/>
                </a:solidFill>
              </a:rPr>
              <a:t>Examples of possible research domains which are relevant for the region</a:t>
            </a:r>
          </a:p>
        </p:txBody>
      </p:sp>
    </p:spTree>
    <p:extLst>
      <p:ext uri="{BB962C8B-B14F-4D97-AF65-F5344CB8AC3E}">
        <p14:creationId xmlns:p14="http://schemas.microsoft.com/office/powerpoint/2010/main" val="10172416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707125"/>
            <a:ext cx="9144000" cy="5400600"/>
          </a:xfrm>
          <a:prstGeom prst="rect">
            <a:avLst/>
          </a:prstGeom>
          <a:solidFill>
            <a:srgbClr val="131F50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107502" y="3923253"/>
          <a:ext cx="8712970" cy="913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2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1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1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93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51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69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42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0083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129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129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7129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64033">
                <a:tc gridSpan="8"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2017</a:t>
                      </a:r>
                    </a:p>
                  </a:txBody>
                  <a:tcPr>
                    <a:solidFill>
                      <a:srgbClr val="2521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7464">
                <a:tc>
                  <a:txBody>
                    <a:bodyPr/>
                    <a:lstStyle/>
                    <a:p>
                      <a:r>
                        <a:rPr lang="en-US" sz="1400" dirty="0"/>
                        <a:t>Jun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August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Septemb</a:t>
                      </a:r>
                      <a:r>
                        <a:rPr lang="en-US" sz="1400" dirty="0"/>
                        <a:t>.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October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November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Decemb</a:t>
                      </a:r>
                      <a:r>
                        <a:rPr lang="en-US" sz="1400" dirty="0"/>
                        <a:t>.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January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February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March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22" name="Straight Connector 21"/>
          <p:cNvCxnSpPr/>
          <p:nvPr/>
        </p:nvCxnSpPr>
        <p:spPr>
          <a:xfrm>
            <a:off x="1295400" y="4836477"/>
            <a:ext cx="0" cy="537057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294921" y="5355807"/>
            <a:ext cx="1845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Editor committee meeting at CERN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796480" y="4926865"/>
            <a:ext cx="4680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2D050"/>
                </a:solidFill>
              </a:rPr>
              <a:t>Editor committees work on Concept Studies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147246" y="5354130"/>
            <a:ext cx="1931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Editor committee  meeting in </a:t>
            </a:r>
            <a:r>
              <a:rPr lang="en-US" sz="1600">
                <a:solidFill>
                  <a:schemeClr val="bg1"/>
                </a:solidFill>
              </a:rPr>
              <a:t>Budva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33613" y="4843787"/>
            <a:ext cx="17149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Scientific Forum</a:t>
            </a:r>
          </a:p>
          <a:p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ICTP, Trieste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8107120" y="5010224"/>
            <a:ext cx="936104" cy="0"/>
          </a:xfrm>
          <a:prstGeom prst="line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77820" y="0"/>
            <a:ext cx="82851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FFC000"/>
                </a:solidFill>
              </a:rPr>
              <a:t>The first preparatory steps during 2017 towards the      </a:t>
            </a:r>
            <a:br>
              <a:rPr lang="en-US" sz="3000" dirty="0">
                <a:solidFill>
                  <a:srgbClr val="FFC000"/>
                </a:solidFill>
              </a:rPr>
            </a:br>
            <a:r>
              <a:rPr lang="en-US" sz="3000" dirty="0">
                <a:solidFill>
                  <a:srgbClr val="FFC000"/>
                </a:solidFill>
              </a:rPr>
              <a:t>                  realization of a SEE Project 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3613" y="4870752"/>
            <a:ext cx="15003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Two international committees </a:t>
            </a:r>
          </a:p>
          <a:p>
            <a:r>
              <a:rPr lang="en-US" sz="1600" dirty="0">
                <a:solidFill>
                  <a:srgbClr val="FFC000"/>
                </a:solidFill>
              </a:rPr>
              <a:t>of experts </a:t>
            </a:r>
          </a:p>
          <a:p>
            <a:r>
              <a:rPr lang="en-US" sz="1600" dirty="0">
                <a:solidFill>
                  <a:srgbClr val="FFC000"/>
                </a:solidFill>
              </a:rPr>
              <a:t>for each of the two project options formed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08993" y="4299316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July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876800" y="5373534"/>
            <a:ext cx="1931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Editor committee  meeting at CERN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/>
          </p:nvPr>
        </p:nvGraphicFramePr>
        <p:xfrm>
          <a:off x="107501" y="990600"/>
          <a:ext cx="1290017" cy="8933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00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250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2016</a:t>
                      </a: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7622">
                <a:tc>
                  <a:txBody>
                    <a:bodyPr/>
                    <a:lstStyle/>
                    <a:p>
                      <a:r>
                        <a:rPr lang="en-US" sz="1400" dirty="0"/>
                        <a:t>     November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47850" y="1905000"/>
            <a:ext cx="15523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WAAS meeting, Dubrovnik, </a:t>
            </a:r>
          </a:p>
          <a:p>
            <a:r>
              <a:rPr lang="en-US" sz="1600" dirty="0">
                <a:solidFill>
                  <a:schemeClr val="bg1"/>
                </a:solidFill>
              </a:rPr>
              <a:t>proposal </a:t>
            </a:r>
          </a:p>
          <a:p>
            <a:r>
              <a:rPr lang="en-US" sz="1600" dirty="0">
                <a:solidFill>
                  <a:schemeClr val="bg1"/>
                </a:solidFill>
              </a:rPr>
              <a:t>H. </a:t>
            </a:r>
            <a:r>
              <a:rPr lang="en-US" sz="1600" dirty="0" err="1">
                <a:solidFill>
                  <a:schemeClr val="bg1"/>
                </a:solidFill>
              </a:rPr>
              <a:t>Schopper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</a:p>
          <a:p>
            <a:r>
              <a:rPr lang="en-US" sz="1600" dirty="0">
                <a:solidFill>
                  <a:schemeClr val="bg1"/>
                </a:solidFill>
              </a:rPr>
              <a:t>for a joint SEE International</a:t>
            </a:r>
          </a:p>
          <a:p>
            <a:r>
              <a:rPr lang="en-US" sz="1600" dirty="0">
                <a:solidFill>
                  <a:schemeClr val="bg1"/>
                </a:solidFill>
              </a:rPr>
              <a:t>Institute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447800" y="1935959"/>
            <a:ext cx="1765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Official support by </a:t>
            </a:r>
          </a:p>
          <a:p>
            <a:r>
              <a:rPr lang="en-US" sz="1600" dirty="0">
                <a:solidFill>
                  <a:schemeClr val="bg1"/>
                </a:solidFill>
              </a:rPr>
              <a:t>the Government of Montenegro</a:t>
            </a:r>
          </a:p>
        </p:txBody>
      </p:sp>
      <p:graphicFrame>
        <p:nvGraphicFramePr>
          <p:cNvPr id="42" name="Table 41"/>
          <p:cNvGraphicFramePr>
            <a:graphicFrameLocks noGrp="1"/>
          </p:cNvGraphicFramePr>
          <p:nvPr>
            <p:extLst/>
          </p:nvPr>
        </p:nvGraphicFramePr>
        <p:xfrm>
          <a:off x="1524000" y="1004126"/>
          <a:ext cx="7561424" cy="8878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5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51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51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51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51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68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35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4517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48813">
                <a:tc gridSpan="8"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2017</a:t>
                      </a:r>
                    </a:p>
                  </a:txBody>
                  <a:tcPr>
                    <a:solidFill>
                      <a:srgbClr val="303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303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303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303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303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2099">
                <a:tc>
                  <a:txBody>
                    <a:bodyPr/>
                    <a:lstStyle/>
                    <a:p>
                      <a:r>
                        <a:rPr lang="en-US" sz="1400" dirty="0"/>
                        <a:t>March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April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May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June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July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August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September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October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3499548" y="1935959"/>
            <a:ext cx="25202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Visit of all Science/</a:t>
            </a:r>
            <a:r>
              <a:rPr lang="en-US" sz="1600" dirty="0" err="1">
                <a:solidFill>
                  <a:schemeClr val="bg1"/>
                </a:solidFill>
              </a:rPr>
              <a:t>Corresp</a:t>
            </a:r>
            <a:r>
              <a:rPr lang="en-US" sz="1600" dirty="0">
                <a:solidFill>
                  <a:schemeClr val="bg1"/>
                </a:solidFill>
              </a:rPr>
              <a:t>. Ministers of the region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83708" y="1912203"/>
            <a:ext cx="1241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First </a:t>
            </a:r>
            <a:r>
              <a:rPr lang="en-US" sz="1600">
                <a:solidFill>
                  <a:schemeClr val="bg1"/>
                </a:solidFill>
              </a:rPr>
              <a:t>joint discussion</a:t>
            </a:r>
            <a:r>
              <a:rPr lang="en-US" sz="1600" dirty="0">
                <a:solidFill>
                  <a:schemeClr val="bg1"/>
                </a:solidFill>
              </a:rPr>
              <a:t>,</a:t>
            </a:r>
          </a:p>
          <a:p>
            <a:r>
              <a:rPr lang="en-US" sz="1600" dirty="0" err="1">
                <a:solidFill>
                  <a:schemeClr val="bg1"/>
                </a:solidFill>
              </a:rPr>
              <a:t>Budva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966829" y="1898615"/>
            <a:ext cx="12533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Ministerial meeting at CERN </a:t>
            </a:r>
            <a:r>
              <a:rPr lang="mr-IN" sz="1600" dirty="0">
                <a:solidFill>
                  <a:srgbClr val="FFC000"/>
                </a:solidFill>
              </a:rPr>
              <a:t>–</a:t>
            </a:r>
            <a:r>
              <a:rPr lang="en-US" sz="1600" dirty="0">
                <a:solidFill>
                  <a:srgbClr val="FFC000"/>
                </a:solidFill>
              </a:rPr>
              <a:t> Signature of Declaration </a:t>
            </a:r>
          </a:p>
          <a:p>
            <a:r>
              <a:rPr lang="en-US" sz="1600" dirty="0">
                <a:solidFill>
                  <a:srgbClr val="FFC000"/>
                </a:solidFill>
              </a:rPr>
              <a:t>of Intent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549318" y="2557899"/>
            <a:ext cx="2318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Initiative presented </a:t>
            </a:r>
          </a:p>
          <a:p>
            <a:r>
              <a:rPr lang="en-US" sz="1600" dirty="0">
                <a:solidFill>
                  <a:schemeClr val="bg1"/>
                </a:solidFill>
              </a:rPr>
              <a:t>to the EC, incl. Commissioner C. Moedas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705600" y="2732782"/>
            <a:ext cx="14212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Initiative presented to the IAEA, incl. DG Y. Amano</a:t>
            </a:r>
          </a:p>
        </p:txBody>
      </p:sp>
      <p:cxnSp>
        <p:nvCxnSpPr>
          <p:cNvPr id="50" name="Straight Connector 49"/>
          <p:cNvCxnSpPr/>
          <p:nvPr/>
        </p:nvCxnSpPr>
        <p:spPr>
          <a:xfrm>
            <a:off x="4191000" y="4834737"/>
            <a:ext cx="0" cy="537057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334000" y="4834737"/>
            <a:ext cx="0" cy="537057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406987" y="6096000"/>
            <a:ext cx="2127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Executive Summary</a:t>
            </a:r>
          </a:p>
          <a:p>
            <a:r>
              <a:rPr lang="en-US" sz="1600" dirty="0">
                <a:solidFill>
                  <a:schemeClr val="bg1"/>
                </a:solidFill>
              </a:rPr>
              <a:t>of the results prepared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0" y="2982218"/>
            <a:ext cx="1765989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Political  steps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524000" y="6178224"/>
            <a:ext cx="1765989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Scientific  steps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705600" y="5317436"/>
            <a:ext cx="2055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1</a:t>
            </a:r>
            <a:r>
              <a:rPr lang="en-US" sz="1600" baseline="30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</a:t>
            </a: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Intergovernmental Steering Committee meeting, Sofia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142860" y="5867400"/>
            <a:ext cx="1001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</a:t>
            </a:r>
            <a:r>
              <a:rPr lang="en-US" sz="1600" baseline="30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nd</a:t>
            </a: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SC meeting, Tirana </a:t>
            </a:r>
          </a:p>
        </p:txBody>
      </p:sp>
    </p:spTree>
    <p:extLst>
      <p:ext uri="{BB962C8B-B14F-4D97-AF65-F5344CB8AC3E}">
        <p14:creationId xmlns:p14="http://schemas.microsoft.com/office/powerpoint/2010/main" val="3799664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0" y="1176754"/>
            <a:ext cx="1981200" cy="20987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9000" y="3245058"/>
            <a:ext cx="2625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Prof. Ugo </a:t>
            </a:r>
            <a:r>
              <a:rPr lang="en-US" sz="1600" dirty="0" err="1">
                <a:solidFill>
                  <a:srgbClr val="FFC000"/>
                </a:solidFill>
              </a:rPr>
              <a:t>Amaldi</a:t>
            </a:r>
            <a:r>
              <a:rPr lang="en-US" sz="1600" dirty="0">
                <a:solidFill>
                  <a:schemeClr val="bg1"/>
                </a:solidFill>
              </a:rPr>
              <a:t>, President 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of TERA, Novara, Italy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79630" y="838200"/>
            <a:ext cx="12543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Chairman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600" y="989482"/>
            <a:ext cx="3086713" cy="18036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3731" y="2819400"/>
            <a:ext cx="23718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rgbClr val="FFC000"/>
                </a:solidFill>
              </a:rPr>
              <a:t>Dr</a:t>
            </a:r>
            <a:r>
              <a:rPr lang="en-US" sz="1600" dirty="0">
                <a:solidFill>
                  <a:srgbClr val="FFC000"/>
                </a:solidFill>
              </a:rPr>
              <a:t> Sandro Rossi</a:t>
            </a:r>
            <a:r>
              <a:rPr lang="en-US" sz="1600" dirty="0">
                <a:solidFill>
                  <a:schemeClr val="bg1"/>
                </a:solidFill>
              </a:rPr>
              <a:t>, Director 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of CNAO in Pavia, Italy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6124" y="1066800"/>
            <a:ext cx="1736675" cy="22278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70430" y="3294656"/>
            <a:ext cx="2321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Prof. </a:t>
            </a:r>
            <a:r>
              <a:rPr lang="en-US" sz="1600" dirty="0" err="1">
                <a:solidFill>
                  <a:srgbClr val="FFC000"/>
                </a:solidFill>
              </a:rPr>
              <a:t>Manjit</a:t>
            </a:r>
            <a:r>
              <a:rPr lang="en-US" sz="1600" dirty="0">
                <a:solidFill>
                  <a:srgbClr val="FFC000"/>
                </a:solidFill>
              </a:rPr>
              <a:t> </a:t>
            </a:r>
            <a:r>
              <a:rPr lang="en-US" sz="1600" dirty="0" err="1">
                <a:solidFill>
                  <a:srgbClr val="FFC000"/>
                </a:solidFill>
              </a:rPr>
              <a:t>Dosanjh</a:t>
            </a:r>
            <a:r>
              <a:rPr lang="en-US" sz="1600" dirty="0">
                <a:solidFill>
                  <a:schemeClr val="bg1"/>
                </a:solidFill>
              </a:rPr>
              <a:t>, Staff at CERN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180" y="3502095"/>
            <a:ext cx="1573200" cy="221290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5766137"/>
            <a:ext cx="26500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FFC000"/>
                </a:solidFill>
              </a:rPr>
              <a:t>Prof. Philippe </a:t>
            </a:r>
            <a:r>
              <a:rPr lang="en-US" sz="1500" dirty="0" err="1">
                <a:solidFill>
                  <a:srgbClr val="FFC000"/>
                </a:solidFill>
              </a:rPr>
              <a:t>Lambin</a:t>
            </a:r>
            <a:r>
              <a:rPr lang="en-US" sz="1500" dirty="0">
                <a:solidFill>
                  <a:srgbClr val="FFC000"/>
                </a:solidFill>
              </a:rPr>
              <a:t>, </a:t>
            </a:r>
            <a:endParaRPr lang="en-US" sz="1500" dirty="0">
              <a:solidFill>
                <a:schemeClr val="bg1"/>
              </a:solidFill>
            </a:endParaRPr>
          </a:p>
          <a:p>
            <a:r>
              <a:rPr lang="en-US" sz="1500" dirty="0">
                <a:solidFill>
                  <a:schemeClr val="bg1"/>
                </a:solidFill>
              </a:rPr>
              <a:t>Head of Radiation Oncology, University of Maastricht, Maastricht, Netherlands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34200" y="6044625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Prof. Dr. Jacques </a:t>
            </a:r>
            <a:r>
              <a:rPr lang="en-US" sz="1600" dirty="0" err="1">
                <a:solidFill>
                  <a:srgbClr val="FFC000"/>
                </a:solidFill>
              </a:rPr>
              <a:t>Balosso</a:t>
            </a:r>
            <a:r>
              <a:rPr lang="en-US" sz="1600" dirty="0">
                <a:solidFill>
                  <a:srgbClr val="FFC000"/>
                </a:solidFill>
              </a:rPr>
              <a:t>,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</a:p>
          <a:p>
            <a:r>
              <a:rPr lang="en-US" sz="1600" dirty="0">
                <a:solidFill>
                  <a:schemeClr val="bg1"/>
                </a:solidFill>
              </a:rPr>
              <a:t>CHU Grenoble </a:t>
            </a:r>
            <a:r>
              <a:rPr lang="en-US" sz="1600" dirty="0" err="1">
                <a:solidFill>
                  <a:schemeClr val="bg1"/>
                </a:solidFill>
              </a:rPr>
              <a:t>Alpes</a:t>
            </a:r>
            <a:r>
              <a:rPr lang="en-US" sz="1600" dirty="0">
                <a:solidFill>
                  <a:schemeClr val="bg1"/>
                </a:solidFill>
              </a:rPr>
              <a:t>, FR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8600" y="0"/>
            <a:ext cx="8763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rgbClr val="FFC000"/>
                </a:solidFill>
                <a:ea typeface="Calibri" charset="0"/>
                <a:cs typeface="Times New Roman" charset="0"/>
              </a:rPr>
              <a:t>Members of the Editor Committee </a:t>
            </a:r>
            <a:r>
              <a:rPr lang="en-US" sz="2500" dirty="0">
                <a:solidFill>
                  <a:schemeClr val="bg1"/>
                </a:solidFill>
                <a:ea typeface="Calibri" charset="0"/>
                <a:cs typeface="Times New Roman" charset="0"/>
              </a:rPr>
              <a:t>for </a:t>
            </a:r>
            <a:r>
              <a:rPr lang="en-US" sz="2500" dirty="0">
                <a:solidFill>
                  <a:srgbClr val="FFC000"/>
                </a:solidFill>
                <a:ea typeface="Calibri" charset="0"/>
                <a:cs typeface="Times New Roman" charset="0"/>
              </a:rPr>
              <a:t>Option I </a:t>
            </a:r>
            <a:r>
              <a:rPr lang="mr-IN" sz="2500" dirty="0">
                <a:solidFill>
                  <a:schemeClr val="bg1"/>
                </a:solidFill>
                <a:ea typeface="Calibri" charset="0"/>
                <a:cs typeface="Times New Roman" charset="0"/>
              </a:rPr>
              <a:t>–</a:t>
            </a:r>
            <a:r>
              <a:rPr lang="en-US" sz="2500" dirty="0">
                <a:solidFill>
                  <a:schemeClr val="bg1"/>
                </a:solidFill>
                <a:ea typeface="Calibri" charset="0"/>
                <a:cs typeface="Times New Roman" charset="0"/>
              </a:rPr>
              <a:t> Facility for </a:t>
            </a:r>
            <a:r>
              <a:rPr lang="en-US" sz="2500" dirty="0" err="1">
                <a:solidFill>
                  <a:schemeClr val="bg1"/>
                </a:solidFill>
                <a:ea typeface="Calibri" charset="0"/>
                <a:cs typeface="Times New Roman" charset="0"/>
              </a:rPr>
              <a:t>Tumour</a:t>
            </a:r>
            <a:r>
              <a:rPr lang="en-US" sz="2500" dirty="0">
                <a:solidFill>
                  <a:schemeClr val="bg1"/>
                </a:solidFill>
                <a:ea typeface="Calibri" charset="0"/>
                <a:cs typeface="Times New Roman" charset="0"/>
              </a:rPr>
              <a:t> Therapy and Biomedical Research with </a:t>
            </a:r>
            <a:r>
              <a:rPr lang="en-US" sz="2500" i="1" dirty="0">
                <a:solidFill>
                  <a:schemeClr val="bg1"/>
                </a:solidFill>
                <a:ea typeface="Calibri" charset="0"/>
                <a:cs typeface="Times New Roman" charset="0"/>
              </a:rPr>
              <a:t>p</a:t>
            </a:r>
            <a:r>
              <a:rPr lang="en-US" sz="2500" dirty="0">
                <a:solidFill>
                  <a:schemeClr val="bg1"/>
                </a:solidFill>
                <a:ea typeface="Calibri" charset="0"/>
                <a:cs typeface="Times New Roman" charset="0"/>
              </a:rPr>
              <a:t> and heavier ions</a:t>
            </a:r>
            <a:endParaRPr lang="en-GB" sz="2500" dirty="0">
              <a:solidFill>
                <a:schemeClr val="bg1"/>
              </a:solidFill>
              <a:ea typeface="Calibri" charset="0"/>
              <a:cs typeface="Times New Roman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725"/>
          <a:stretch/>
        </p:blipFill>
        <p:spPr>
          <a:xfrm>
            <a:off x="6926941" y="4172152"/>
            <a:ext cx="1914677" cy="181103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286001" y="5993260"/>
            <a:ext cx="249042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FFC000"/>
                </a:solidFill>
              </a:rPr>
              <a:t>Dr. Michael </a:t>
            </a:r>
            <a:r>
              <a:rPr lang="en-US" sz="1500" dirty="0" err="1">
                <a:solidFill>
                  <a:srgbClr val="FFC000"/>
                </a:solidFill>
              </a:rPr>
              <a:t>Scholz</a:t>
            </a:r>
            <a:r>
              <a:rPr lang="en-US" sz="1500" dirty="0">
                <a:solidFill>
                  <a:srgbClr val="FFC000"/>
                </a:solidFill>
              </a:rPr>
              <a:t>,</a:t>
            </a:r>
            <a:endParaRPr lang="en-US" sz="1500" dirty="0">
              <a:solidFill>
                <a:schemeClr val="bg1"/>
              </a:solidFill>
            </a:endParaRPr>
          </a:p>
          <a:p>
            <a:r>
              <a:rPr lang="en-US" sz="1500" dirty="0">
                <a:solidFill>
                  <a:schemeClr val="bg1"/>
                </a:solidFill>
              </a:rPr>
              <a:t>Scientific Head of Biophysics </a:t>
            </a:r>
            <a:br>
              <a:rPr lang="en-US" sz="1500" dirty="0">
                <a:solidFill>
                  <a:schemeClr val="bg1"/>
                </a:solidFill>
              </a:rPr>
            </a:br>
            <a:r>
              <a:rPr lang="en-US" sz="1500" dirty="0" err="1">
                <a:solidFill>
                  <a:schemeClr val="bg1"/>
                </a:solidFill>
              </a:rPr>
              <a:t>Departm</a:t>
            </a:r>
            <a:r>
              <a:rPr lang="en-US" sz="1500" dirty="0">
                <a:solidFill>
                  <a:schemeClr val="bg1"/>
                </a:solidFill>
              </a:rPr>
              <a:t>. GSI, Darmstadt, D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9061" y="4076055"/>
            <a:ext cx="1599104" cy="191720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800599" y="5773704"/>
            <a:ext cx="20406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Prof. Brita Singers Sorensen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Depar</a:t>
            </a:r>
            <a:r>
              <a:rPr lang="en-US" sz="1600" dirty="0">
                <a:solidFill>
                  <a:schemeClr val="bg1"/>
                </a:solidFill>
              </a:rPr>
              <a:t>. of Clinical Medicine, Denmark 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4135192"/>
            <a:ext cx="1600201" cy="160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219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7830" y="3878997"/>
            <a:ext cx="1773311" cy="20603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68506" y="3200400"/>
            <a:ext cx="23988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rgbClr val="FFC000"/>
                </a:solidFill>
              </a:rPr>
              <a:t>Dr</a:t>
            </a:r>
            <a:r>
              <a:rPr lang="en-US" sz="1600" dirty="0">
                <a:solidFill>
                  <a:srgbClr val="FFC000"/>
                </a:solidFill>
              </a:rPr>
              <a:t> Dieter </a:t>
            </a:r>
            <a:r>
              <a:rPr lang="en-US" sz="1600" dirty="0" err="1">
                <a:solidFill>
                  <a:srgbClr val="FFC000"/>
                </a:solidFill>
              </a:rPr>
              <a:t>Einfeld</a:t>
            </a:r>
            <a:r>
              <a:rPr lang="en-US" sz="1600" dirty="0">
                <a:solidFill>
                  <a:srgbClr val="FFC000"/>
                </a:solidFill>
              </a:rPr>
              <a:t>,</a:t>
            </a:r>
            <a:r>
              <a:rPr lang="en-US" sz="1600" dirty="0">
                <a:solidFill>
                  <a:schemeClr val="bg1"/>
                </a:solidFill>
              </a:rPr>
              <a:t> former Technical Director of </a:t>
            </a:r>
          </a:p>
          <a:p>
            <a:r>
              <a:rPr lang="en-US" sz="1600" dirty="0">
                <a:solidFill>
                  <a:schemeClr val="bg1"/>
                </a:solidFill>
              </a:rPr>
              <a:t>SESAME and ALBA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92264" y="838200"/>
            <a:ext cx="12543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Chairman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6968" y="2812260"/>
            <a:ext cx="3052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rgbClr val="FFC000"/>
                </a:solidFill>
              </a:rPr>
              <a:t>Dr</a:t>
            </a:r>
            <a:r>
              <a:rPr lang="en-US" sz="1600" dirty="0">
                <a:solidFill>
                  <a:srgbClr val="FFC000"/>
                </a:solidFill>
              </a:rPr>
              <a:t> Amor </a:t>
            </a:r>
            <a:r>
              <a:rPr lang="en-US" sz="1600" dirty="0" err="1">
                <a:solidFill>
                  <a:srgbClr val="FFC000"/>
                </a:solidFill>
              </a:rPr>
              <a:t>Nadji</a:t>
            </a:r>
            <a:r>
              <a:rPr lang="en-US" sz="1600" dirty="0">
                <a:solidFill>
                  <a:schemeClr val="bg1"/>
                </a:solidFill>
              </a:rPr>
              <a:t>, Director of </a:t>
            </a:r>
          </a:p>
          <a:p>
            <a:r>
              <a:rPr lang="en-US" sz="1600" dirty="0">
                <a:solidFill>
                  <a:schemeClr val="bg1"/>
                </a:solidFill>
              </a:rPr>
              <a:t>Sources and Accelerator Division of SOLEIL, France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24600" y="27432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Dr. Pedro Fernandez-</a:t>
            </a:r>
            <a:r>
              <a:rPr lang="en-US" sz="1600" dirty="0" err="1">
                <a:solidFill>
                  <a:srgbClr val="FFC000"/>
                </a:solidFill>
              </a:rPr>
              <a:t>Tavarez</a:t>
            </a:r>
            <a:r>
              <a:rPr lang="en-US" sz="1600" dirty="0">
                <a:solidFill>
                  <a:srgbClr val="FFC000"/>
                </a:solidFill>
              </a:rPr>
              <a:t>, </a:t>
            </a:r>
            <a:r>
              <a:rPr lang="en-US" sz="1600" dirty="0">
                <a:solidFill>
                  <a:schemeClr val="bg1"/>
                </a:solidFill>
              </a:rPr>
              <a:t>Machine-Director of MAX IV  Lund, Sweden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6019800"/>
            <a:ext cx="358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         Prof. Riccardo </a:t>
            </a:r>
            <a:r>
              <a:rPr lang="en-US" sz="1600" dirty="0" err="1">
                <a:solidFill>
                  <a:srgbClr val="FFC000"/>
                </a:solidFill>
              </a:rPr>
              <a:t>Bartolini</a:t>
            </a:r>
            <a:r>
              <a:rPr lang="en-US" sz="1600" dirty="0">
                <a:solidFill>
                  <a:srgbClr val="FFC000"/>
                </a:solidFill>
              </a:rPr>
              <a:t>, 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University Oxford and Diamond, UK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77000" y="60198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   Dr. Christoph </a:t>
            </a:r>
            <a:r>
              <a:rPr lang="en-US" sz="1600" dirty="0" err="1">
                <a:solidFill>
                  <a:srgbClr val="FFC000"/>
                </a:solidFill>
              </a:rPr>
              <a:t>Quitmann</a:t>
            </a:r>
            <a:r>
              <a:rPr lang="en-US" sz="1600" dirty="0">
                <a:solidFill>
                  <a:srgbClr val="FFC000"/>
                </a:solidFill>
              </a:rPr>
              <a:t>,</a:t>
            </a:r>
            <a:r>
              <a:rPr lang="en-US" sz="1600" dirty="0">
                <a:solidFill>
                  <a:schemeClr val="bg1"/>
                </a:solidFill>
              </a:rPr>
              <a:t> Director of MAX IV, Sweden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324600"/>
            <a:ext cx="2133600" cy="365125"/>
          </a:xfrm>
        </p:spPr>
        <p:txBody>
          <a:bodyPr/>
          <a:lstStyle/>
          <a:p>
            <a:fld id="{324EFC4F-91BE-4ECE-8AAD-8F9AE14B2EEA}" type="slidenum">
              <a:rPr lang="en-US" smtClean="0"/>
              <a:t>17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6974" y="1143000"/>
            <a:ext cx="1810051" cy="21257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660" y="732455"/>
            <a:ext cx="1787329" cy="20107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8463" y="3766800"/>
            <a:ext cx="1721338" cy="22706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6060" y="1068850"/>
            <a:ext cx="2629420" cy="165350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0" y="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rgbClr val="FFC000"/>
                </a:solidFill>
                <a:ea typeface="Calibri" charset="0"/>
                <a:cs typeface="Times New Roman" charset="0"/>
              </a:rPr>
              <a:t>     Members of the Editor Committee </a:t>
            </a:r>
            <a:r>
              <a:rPr lang="en-US" sz="2500" dirty="0">
                <a:solidFill>
                  <a:schemeClr val="bg1"/>
                </a:solidFill>
                <a:ea typeface="Calibri" charset="0"/>
                <a:cs typeface="Times New Roman" charset="0"/>
              </a:rPr>
              <a:t>for </a:t>
            </a:r>
            <a:r>
              <a:rPr lang="en-US" sz="2500" dirty="0">
                <a:solidFill>
                  <a:srgbClr val="FFC000"/>
                </a:solidFill>
                <a:ea typeface="Calibri" charset="0"/>
                <a:cs typeface="Times New Roman" charset="0"/>
              </a:rPr>
              <a:t>Option II </a:t>
            </a:r>
            <a:r>
              <a:rPr lang="mr-IN" sz="2500" dirty="0">
                <a:solidFill>
                  <a:schemeClr val="bg1"/>
                </a:solidFill>
                <a:ea typeface="Calibri" charset="0"/>
                <a:cs typeface="Times New Roman" charset="0"/>
              </a:rPr>
              <a:t>–</a:t>
            </a:r>
            <a:r>
              <a:rPr lang="en-US" sz="2500" dirty="0">
                <a:solidFill>
                  <a:schemeClr val="bg1"/>
                </a:solidFill>
                <a:ea typeface="Calibri" charset="0"/>
                <a:cs typeface="Times New Roman" charset="0"/>
              </a:rPr>
              <a:t> 4</a:t>
            </a:r>
            <a:r>
              <a:rPr lang="en-US" sz="2500" baseline="30000" dirty="0">
                <a:solidFill>
                  <a:schemeClr val="bg1"/>
                </a:solidFill>
                <a:ea typeface="Calibri" charset="0"/>
                <a:cs typeface="Times New Roman" charset="0"/>
              </a:rPr>
              <a:t>th</a:t>
            </a:r>
            <a:r>
              <a:rPr lang="en-US" sz="2500" dirty="0">
                <a:solidFill>
                  <a:schemeClr val="bg1"/>
                </a:solidFill>
                <a:ea typeface="Calibri" charset="0"/>
                <a:cs typeface="Times New Roman" charset="0"/>
              </a:rPr>
              <a:t> Generation   </a:t>
            </a:r>
            <a:br>
              <a:rPr lang="en-US" sz="2500" dirty="0">
                <a:solidFill>
                  <a:schemeClr val="bg1"/>
                </a:solidFill>
                <a:ea typeface="Calibri" charset="0"/>
                <a:cs typeface="Times New Roman" charset="0"/>
              </a:rPr>
            </a:br>
            <a:r>
              <a:rPr lang="en-US" sz="2500" dirty="0">
                <a:solidFill>
                  <a:schemeClr val="bg1"/>
                </a:solidFill>
                <a:ea typeface="Calibri" charset="0"/>
                <a:cs typeface="Times New Roman" charset="0"/>
              </a:rPr>
              <a:t>                                        Synchrotron Light Source</a:t>
            </a:r>
            <a:endParaRPr lang="en-GB" sz="2500" dirty="0">
              <a:solidFill>
                <a:schemeClr val="bg1"/>
              </a:solidFill>
              <a:ea typeface="Calibri" charset="0"/>
              <a:cs typeface="Times New Roman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9134" y="4040391"/>
            <a:ext cx="1587500" cy="205560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369272" y="6120825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        Dr. Trevor </a:t>
            </a:r>
            <a:r>
              <a:rPr lang="en-US" sz="1600" dirty="0" err="1">
                <a:solidFill>
                  <a:srgbClr val="FFC000"/>
                </a:solidFill>
              </a:rPr>
              <a:t>Rayment</a:t>
            </a:r>
            <a:r>
              <a:rPr lang="en-US" sz="1600" dirty="0">
                <a:solidFill>
                  <a:srgbClr val="FFC000"/>
                </a:solidFill>
              </a:rPr>
              <a:t>,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</a:p>
          <a:p>
            <a:r>
              <a:rPr lang="en-US" sz="1600" dirty="0">
                <a:solidFill>
                  <a:schemeClr val="bg1"/>
                </a:solidFill>
              </a:rPr>
              <a:t>University of Birmingham, UK</a:t>
            </a:r>
          </a:p>
        </p:txBody>
      </p:sp>
    </p:spTree>
    <p:extLst>
      <p:ext uri="{BB962C8B-B14F-4D97-AF65-F5344CB8AC3E}">
        <p14:creationId xmlns:p14="http://schemas.microsoft.com/office/powerpoint/2010/main" val="11667081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88" y="800963"/>
            <a:ext cx="4178770" cy="57095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544" y="76200"/>
            <a:ext cx="912745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900" dirty="0">
                <a:solidFill>
                  <a:srgbClr val="FFC000"/>
                </a:solidFill>
              </a:rPr>
              <a:t>Culmination of the large </a:t>
            </a:r>
            <a:r>
              <a:rPr lang="en-US" sz="2900">
                <a:solidFill>
                  <a:srgbClr val="FFC000"/>
                </a:solidFill>
              </a:rPr>
              <a:t>effort invested over the year 2017</a:t>
            </a:r>
            <a:endParaRPr lang="en-US" sz="2900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81106" y="789262"/>
            <a:ext cx="450569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bg1"/>
                </a:solidFill>
              </a:rPr>
              <a:t> - ICTP/Trieste on January 25-26, 2018</a:t>
            </a:r>
            <a:endParaRPr lang="en-US" sz="1700" dirty="0"/>
          </a:p>
        </p:txBody>
      </p:sp>
      <p:sp>
        <p:nvSpPr>
          <p:cNvPr id="10" name="TextBox 9"/>
          <p:cNvSpPr txBox="1"/>
          <p:nvPr/>
        </p:nvSpPr>
        <p:spPr>
          <a:xfrm>
            <a:off x="4204858" y="1083301"/>
            <a:ext cx="4939142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bg1"/>
                </a:solidFill>
              </a:rPr>
              <a:t>- &gt; 100 participants</a:t>
            </a:r>
          </a:p>
          <a:p>
            <a:r>
              <a:rPr lang="en-US" sz="1700" dirty="0">
                <a:solidFill>
                  <a:schemeClr val="bg1"/>
                </a:solidFill>
              </a:rPr>
              <a:t>-  DG for Research and Innovation (Robert Jan Smits)     </a:t>
            </a:r>
          </a:p>
          <a:p>
            <a:r>
              <a:rPr lang="en-US" sz="1700" dirty="0">
                <a:solidFill>
                  <a:schemeClr val="bg1"/>
                </a:solidFill>
              </a:rPr>
              <a:t>- Chair of the ESFRI (Giorgio Rossi)</a:t>
            </a:r>
          </a:p>
          <a:p>
            <a:r>
              <a:rPr lang="en-US" sz="1700" dirty="0">
                <a:solidFill>
                  <a:schemeClr val="bg1"/>
                </a:solidFill>
              </a:rPr>
              <a:t>- representatives of the IAEA</a:t>
            </a:r>
          </a:p>
          <a:p>
            <a:r>
              <a:rPr lang="en-US" sz="1700" dirty="0">
                <a:solidFill>
                  <a:schemeClr val="bg1"/>
                </a:solidFill>
              </a:rPr>
              <a:t>- Secretary General of the EPS</a:t>
            </a:r>
          </a:p>
          <a:p>
            <a:r>
              <a:rPr lang="en-US" sz="1700" dirty="0">
                <a:solidFill>
                  <a:schemeClr val="bg1"/>
                </a:solidFill>
              </a:rPr>
              <a:t>- representatives of the SEE Steering Committee</a:t>
            </a:r>
          </a:p>
          <a:p>
            <a:endParaRPr lang="en-US" sz="1700" dirty="0">
              <a:solidFill>
                <a:schemeClr val="bg1"/>
              </a:solidFill>
            </a:endParaRPr>
          </a:p>
          <a:p>
            <a:r>
              <a:rPr lang="en-US" sz="1700" dirty="0">
                <a:solidFill>
                  <a:schemeClr val="bg1"/>
                </a:solidFill>
              </a:rPr>
              <a:t>- representatives from the scientific community</a:t>
            </a:r>
          </a:p>
          <a:p>
            <a:r>
              <a:rPr lang="en-US" sz="1700" dirty="0">
                <a:solidFill>
                  <a:schemeClr val="bg1"/>
                </a:solidFill>
              </a:rPr>
              <a:t>- Medical and Technical Directors of HIT Heidelberg </a:t>
            </a:r>
          </a:p>
          <a:p>
            <a:r>
              <a:rPr lang="en-US" sz="1700" dirty="0">
                <a:solidFill>
                  <a:schemeClr val="bg1"/>
                </a:solidFill>
              </a:rPr>
              <a:t>- Director of CNAO</a:t>
            </a:r>
          </a:p>
          <a:p>
            <a:r>
              <a:rPr lang="en-US" sz="1700" dirty="0">
                <a:solidFill>
                  <a:schemeClr val="bg1"/>
                </a:solidFill>
              </a:rPr>
              <a:t>- Administrative Director of SESAME</a:t>
            </a:r>
          </a:p>
          <a:p>
            <a:r>
              <a:rPr lang="en-US" sz="1700" dirty="0">
                <a:solidFill>
                  <a:schemeClr val="bg1"/>
                </a:solidFill>
              </a:rPr>
              <a:t>- representatives from CERN including the Director of Accelerator and Technology </a:t>
            </a:r>
          </a:p>
          <a:p>
            <a:r>
              <a:rPr lang="en-US" sz="1700" dirty="0">
                <a:solidFill>
                  <a:schemeClr val="bg1"/>
                </a:solidFill>
              </a:rPr>
              <a:t>- the deputy Director of DESY </a:t>
            </a:r>
          </a:p>
          <a:p>
            <a:r>
              <a:rPr lang="en-US" sz="1700" dirty="0">
                <a:solidFill>
                  <a:schemeClr val="bg1"/>
                </a:solidFill>
              </a:rPr>
              <a:t>- the Research Director of GSI-FAIR.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67200" y="5486400"/>
            <a:ext cx="445984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bg1"/>
                </a:solidFill>
              </a:rPr>
              <a:t>Thanks to the financial help of the IAEA and some help from the EPS, more than 40 Users from the Region could participate in the Forum.</a:t>
            </a:r>
          </a:p>
        </p:txBody>
      </p:sp>
    </p:spTree>
    <p:extLst>
      <p:ext uri="{BB962C8B-B14F-4D97-AF65-F5344CB8AC3E}">
        <p14:creationId xmlns:p14="http://schemas.microsoft.com/office/powerpoint/2010/main" val="10067048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6544" y="5715"/>
            <a:ext cx="912745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900" dirty="0">
                <a:solidFill>
                  <a:srgbClr val="FFC000"/>
                </a:solidFill>
              </a:rPr>
              <a:t>Forum on New International Research Facilities in South East Europe, ICTP, Trieste 25-26 January 2018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872" y="914400"/>
            <a:ext cx="8940800" cy="32766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872" y="4267200"/>
            <a:ext cx="4648200" cy="25753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0672" y="4267200"/>
            <a:ext cx="3810000" cy="253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208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447800" y="5117068"/>
            <a:ext cx="612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positive reception by a number </a:t>
            </a:r>
            <a:r>
              <a:rPr lang="en-US">
                <a:solidFill>
                  <a:schemeClr val="bg1"/>
                </a:solidFill>
              </a:rPr>
              <a:t>of organizations and institutions 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15" name="Round Same Side Corner Rectangle 14"/>
          <p:cNvSpPr/>
          <p:nvPr/>
        </p:nvSpPr>
        <p:spPr>
          <a:xfrm>
            <a:off x="0" y="0"/>
            <a:ext cx="9144000" cy="533400"/>
          </a:xfrm>
          <a:prstGeom prst="round2SameRect">
            <a:avLst>
              <a:gd name="adj1" fmla="val 18309"/>
              <a:gd name="adj2" fmla="val 0"/>
            </a:avLst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schemeClr val="accent2">
                <a:lumMod val="60000"/>
                <a:lumOff val="40000"/>
                <a:alpha val="6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967597" y="2555186"/>
            <a:ext cx="5562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</a:rPr>
              <a:t>Autumn 2016 - meeting of the World Academy of Art and Science in Dubrovnik Croatia</a:t>
            </a:r>
          </a:p>
          <a:p>
            <a:endParaRPr lang="en-US" sz="2200" dirty="0">
              <a:solidFill>
                <a:schemeClr val="bg1"/>
              </a:solidFill>
            </a:endParaRPr>
          </a:p>
          <a:p>
            <a:r>
              <a:rPr lang="en-US" sz="2200" dirty="0">
                <a:solidFill>
                  <a:schemeClr val="bg1"/>
                </a:solidFill>
              </a:rPr>
              <a:t>Initiative first proposed by Prof. Herwig </a:t>
            </a:r>
            <a:r>
              <a:rPr lang="en-US" sz="2200" dirty="0" err="1">
                <a:solidFill>
                  <a:schemeClr val="bg1"/>
                </a:solidFill>
              </a:rPr>
              <a:t>Schopper</a:t>
            </a:r>
            <a:r>
              <a:rPr lang="en-US" sz="2200" dirty="0">
                <a:solidFill>
                  <a:schemeClr val="bg1"/>
                </a:solidFill>
              </a:rPr>
              <a:t>, former Director General of CERN </a:t>
            </a:r>
          </a:p>
          <a:p>
            <a:endParaRPr lang="en-US" sz="2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2617113"/>
            <a:ext cx="1704975" cy="21336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638354"/>
            <a:ext cx="883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solidFill>
                  <a:srgbClr val="FFC000"/>
                </a:solidFill>
              </a:rPr>
              <a:t>Joint South-East European International Institute for Sustainable Technologies (SEEIIST)</a:t>
            </a:r>
            <a:br>
              <a:rPr lang="en-US" sz="3000" dirty="0">
                <a:solidFill>
                  <a:srgbClr val="FFC000"/>
                </a:solidFill>
              </a:rPr>
            </a:br>
            <a:r>
              <a:rPr lang="en-US" sz="3000" dirty="0">
                <a:solidFill>
                  <a:srgbClr val="FFC000"/>
                </a:solidFill>
              </a:rPr>
              <a:t> in the spirit of ‘Science for Peace’</a:t>
            </a: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355677" y="5509200"/>
            <a:ext cx="8432646" cy="1044000"/>
            <a:chOff x="-241760" y="5334000"/>
            <a:chExt cx="9304988" cy="1152000"/>
          </a:xfrm>
        </p:grpSpPr>
        <p:grpSp>
          <p:nvGrpSpPr>
            <p:cNvPr id="6" name="Group 5"/>
            <p:cNvGrpSpPr>
              <a:grpSpLocks noChangeAspect="1"/>
            </p:cNvGrpSpPr>
            <p:nvPr/>
          </p:nvGrpSpPr>
          <p:grpSpPr>
            <a:xfrm>
              <a:off x="-241760" y="5334000"/>
              <a:ext cx="8090360" cy="1152000"/>
              <a:chOff x="746019" y="5169932"/>
              <a:chExt cx="9013961" cy="1283513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6019" y="5169932"/>
                <a:ext cx="1676400" cy="1271170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65539" y="5169933"/>
                <a:ext cx="1498383" cy="127117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007042" y="5169932"/>
                <a:ext cx="1273288" cy="1271170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3449" y="5169932"/>
                <a:ext cx="1910229" cy="1271170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573175" y="5189802"/>
                <a:ext cx="1186805" cy="1263643"/>
              </a:xfrm>
              <a:prstGeom prst="rect">
                <a:avLst/>
              </a:prstGeom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283058" y="5189802"/>
                <a:ext cx="1263643" cy="1263643"/>
              </a:xfrm>
              <a:prstGeom prst="rect">
                <a:avLst/>
              </a:prstGeom>
            </p:spPr>
          </p:pic>
        </p:grp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72361" y="5345078"/>
              <a:ext cx="1190867" cy="1140922"/>
            </a:xfrm>
            <a:prstGeom prst="rect">
              <a:avLst/>
            </a:prstGeom>
          </p:spPr>
        </p:pic>
      </p:grpSp>
      <p:sp>
        <p:nvSpPr>
          <p:cNvPr id="19" name="TextBox 18"/>
          <p:cNvSpPr txBox="1"/>
          <p:nvPr/>
        </p:nvSpPr>
        <p:spPr>
          <a:xfrm>
            <a:off x="76200" y="26313"/>
            <a:ext cx="99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D651"/>
                </a:solidFill>
              </a:rPr>
              <a:t>SEEIIST</a:t>
            </a:r>
          </a:p>
        </p:txBody>
      </p:sp>
    </p:spTree>
    <p:extLst>
      <p:ext uri="{BB962C8B-B14F-4D97-AF65-F5344CB8AC3E}">
        <p14:creationId xmlns:p14="http://schemas.microsoft.com/office/powerpoint/2010/main" val="4501608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20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2400" y="21771"/>
            <a:ext cx="876300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900" dirty="0">
                <a:solidFill>
                  <a:srgbClr val="FFC000"/>
                </a:solidFill>
              </a:rPr>
              <a:t>Central goal of the Forum: Concept Studies for the two options of the Institute created by the Editor Committees and presented for the first time to the public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" y="2875496"/>
            <a:ext cx="243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C000"/>
                </a:solidFill>
              </a:rPr>
              <a:t>Executive Summary </a:t>
            </a:r>
            <a:r>
              <a:rPr lang="en-US" sz="2200" dirty="0">
                <a:solidFill>
                  <a:schemeClr val="bg1"/>
                </a:solidFill>
              </a:rPr>
              <a:t>of the Concept Studies prepared </a:t>
            </a:r>
          </a:p>
          <a:p>
            <a:r>
              <a:rPr lang="en-US" sz="2200" dirty="0">
                <a:solidFill>
                  <a:schemeClr val="bg1"/>
                </a:solidFill>
              </a:rPr>
              <a:t>for the Forum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0800" y="1524000"/>
            <a:ext cx="3657600" cy="51974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24600" y="2438400"/>
            <a:ext cx="228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</a:rPr>
              <a:t>Main elements of</a:t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2200" dirty="0">
                <a:solidFill>
                  <a:schemeClr val="bg1"/>
                </a:solidFill>
              </a:rPr>
              <a:t> a </a:t>
            </a:r>
            <a:r>
              <a:rPr lang="en-US" sz="2200" dirty="0">
                <a:solidFill>
                  <a:srgbClr val="FFC000"/>
                </a:solidFill>
              </a:rPr>
              <a:t>Business Plan: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24600" y="4026931"/>
            <a:ext cx="2438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-  </a:t>
            </a:r>
            <a:r>
              <a:rPr lang="en-US" sz="2200" dirty="0">
                <a:solidFill>
                  <a:schemeClr val="bg1"/>
                </a:solidFill>
              </a:rPr>
              <a:t>time schedule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24600" y="4529554"/>
            <a:ext cx="2438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-  </a:t>
            </a:r>
            <a:r>
              <a:rPr lang="en-US" sz="2200" dirty="0">
                <a:solidFill>
                  <a:schemeClr val="bg1"/>
                </a:solidFill>
              </a:rPr>
              <a:t>investment costs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24600" y="4986754"/>
            <a:ext cx="2438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-  </a:t>
            </a:r>
            <a:r>
              <a:rPr lang="en-US" sz="2200" dirty="0">
                <a:solidFill>
                  <a:schemeClr val="bg1"/>
                </a:solidFill>
              </a:rPr>
              <a:t>operation costs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24600" y="3200400"/>
            <a:ext cx="281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</a:rPr>
              <a:t>-  technical parameters </a:t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2200" dirty="0">
                <a:solidFill>
                  <a:schemeClr val="bg1"/>
                </a:solidFill>
              </a:rPr>
              <a:t>   of the facilities</a:t>
            </a:r>
          </a:p>
        </p:txBody>
      </p:sp>
    </p:spTree>
    <p:extLst>
      <p:ext uri="{BB962C8B-B14F-4D97-AF65-F5344CB8AC3E}">
        <p14:creationId xmlns:p14="http://schemas.microsoft.com/office/powerpoint/2010/main" val="18351981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0" y="0"/>
            <a:ext cx="9144000" cy="533400"/>
          </a:xfrm>
          <a:prstGeom prst="round2SameRect">
            <a:avLst>
              <a:gd name="adj1" fmla="val 18309"/>
              <a:gd name="adj2" fmla="val 0"/>
            </a:avLst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schemeClr val="accent2">
                <a:lumMod val="60000"/>
                <a:lumOff val="40000"/>
                <a:alpha val="6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584" y="679847"/>
            <a:ext cx="88216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dirty="0">
                <a:solidFill>
                  <a:srgbClr val="FFC000"/>
                </a:solidFill>
              </a:rPr>
              <a:t>Outcome of the Forum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5396" y="1494472"/>
            <a:ext cx="8373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v"/>
            </a:pP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200" dirty="0">
                <a:solidFill>
                  <a:schemeClr val="bg1"/>
                </a:solidFill>
              </a:rPr>
              <a:t>The Forum was a great success in confirming the interest both </a:t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2200" dirty="0">
                <a:solidFill>
                  <a:schemeClr val="bg1"/>
                </a:solidFill>
              </a:rPr>
              <a:t> in the science-policy and the scientist communities</a:t>
            </a:r>
            <a:endParaRPr lang="x-none" sz="2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2900" y="2332672"/>
            <a:ext cx="7048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v"/>
            </a:pPr>
            <a:r>
              <a:rPr lang="en-US" sz="2400" dirty="0">
                <a:solidFill>
                  <a:schemeClr val="bg1"/>
                </a:solidFill>
              </a:rPr>
              <a:t> An </a:t>
            </a:r>
            <a:r>
              <a:rPr lang="en-US" sz="2200" dirty="0">
                <a:solidFill>
                  <a:schemeClr val="bg1"/>
                </a:solidFill>
              </a:rPr>
              <a:t>important basis for the next steps was provided:  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90599" y="2819400"/>
            <a:ext cx="78486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C000"/>
                </a:solidFill>
              </a:rPr>
              <a:t>- Support from the IAEA </a:t>
            </a:r>
            <a:r>
              <a:rPr lang="en-US" sz="2200" dirty="0">
                <a:solidFill>
                  <a:schemeClr val="bg1"/>
                </a:solidFill>
              </a:rPr>
              <a:t>for Capacity Building declared </a:t>
            </a:r>
            <a:r>
              <a:rPr lang="mr-IN" sz="2200" dirty="0">
                <a:solidFill>
                  <a:schemeClr val="bg1"/>
                </a:solidFill>
              </a:rPr>
              <a:t>–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>
                <a:solidFill>
                  <a:srgbClr val="FFC000"/>
                </a:solidFill>
              </a:rPr>
              <a:t>0.5  MEUR </a:t>
            </a:r>
            <a:br>
              <a:rPr lang="en-US" sz="2200" dirty="0">
                <a:solidFill>
                  <a:srgbClr val="FFC000"/>
                </a:solidFill>
              </a:rPr>
            </a:br>
            <a:r>
              <a:rPr lang="en-US" sz="2200" dirty="0">
                <a:solidFill>
                  <a:srgbClr val="FFC000"/>
                </a:solidFill>
              </a:rPr>
              <a:t>  offered to start the Training Program</a:t>
            </a:r>
            <a:endParaRPr lang="x-none" sz="22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90599" y="3764339"/>
            <a:ext cx="80059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</a:rPr>
              <a:t>-</a:t>
            </a:r>
            <a:r>
              <a:rPr lang="en-US" sz="2200" dirty="0">
                <a:solidFill>
                  <a:srgbClr val="FFC000"/>
                </a:solidFill>
              </a:rPr>
              <a:t> </a:t>
            </a:r>
            <a:r>
              <a:rPr lang="en-US" sz="2200" dirty="0">
                <a:solidFill>
                  <a:srgbClr val="FFD651"/>
                </a:solidFill>
              </a:rPr>
              <a:t>EC representatives</a:t>
            </a:r>
            <a:r>
              <a:rPr lang="en-US" sz="2200" dirty="0">
                <a:solidFill>
                  <a:schemeClr val="bg1"/>
                </a:solidFill>
              </a:rPr>
              <a:t> looked </a:t>
            </a:r>
            <a:r>
              <a:rPr lang="en-US" sz="2200" dirty="0" err="1">
                <a:solidFill>
                  <a:schemeClr val="bg1"/>
                </a:solidFill>
              </a:rPr>
              <a:t>favourably</a:t>
            </a:r>
            <a:r>
              <a:rPr lang="en-US" sz="2200" dirty="0">
                <a:solidFill>
                  <a:schemeClr val="bg1"/>
                </a:solidFill>
              </a:rPr>
              <a:t> at the project </a:t>
            </a:r>
            <a:r>
              <a:rPr lang="mr-IN" sz="2200" dirty="0">
                <a:solidFill>
                  <a:schemeClr val="bg1"/>
                </a:solidFill>
              </a:rPr>
              <a:t>–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</a:p>
          <a:p>
            <a:r>
              <a:rPr lang="en-US" sz="2200" dirty="0">
                <a:solidFill>
                  <a:schemeClr val="bg1"/>
                </a:solidFill>
              </a:rPr>
              <a:t>  </a:t>
            </a:r>
            <a:r>
              <a:rPr lang="en-US" sz="2200" dirty="0">
                <a:solidFill>
                  <a:srgbClr val="FFD651"/>
                </a:solidFill>
              </a:rPr>
              <a:t>potentially providing resources </a:t>
            </a:r>
            <a:r>
              <a:rPr lang="en-US" sz="2200" dirty="0">
                <a:solidFill>
                  <a:schemeClr val="bg1"/>
                </a:solidFill>
              </a:rPr>
              <a:t>to support the next step, the </a:t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2200" dirty="0">
                <a:solidFill>
                  <a:schemeClr val="bg1"/>
                </a:solidFill>
              </a:rPr>
              <a:t>  preparation of the Technical Design Report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200" y="26313"/>
            <a:ext cx="99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D651"/>
                </a:solidFill>
              </a:rPr>
              <a:t>SEEIIST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23F656-A46A-984B-BEE3-8BFEA5F507B1}"/>
              </a:ext>
            </a:extLst>
          </p:cNvPr>
          <p:cNvSpPr txBox="1"/>
          <p:nvPr/>
        </p:nvSpPr>
        <p:spPr>
          <a:xfrm>
            <a:off x="374510" y="5075872"/>
            <a:ext cx="83732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v"/>
            </a:pPr>
            <a:r>
              <a:rPr lang="en-US" sz="2200" dirty="0">
                <a:solidFill>
                  <a:schemeClr val="bg1"/>
                </a:solidFill>
              </a:rPr>
              <a:t>However, the EC informed us that before any further steps were taken, one of the two options had to be selected</a:t>
            </a:r>
            <a:endParaRPr lang="x-none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7158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22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6858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C000"/>
                </a:solidFill>
              </a:rPr>
              <a:t>The next political and scientific-technical steps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2743200"/>
            <a:ext cx="7086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v"/>
            </a:pPr>
            <a:r>
              <a:rPr lang="en-US" sz="2600" dirty="0">
                <a:solidFill>
                  <a:schemeClr val="bg1"/>
                </a:solidFill>
              </a:rPr>
              <a:t>Prepare proposals for funding requests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5496580"/>
            <a:ext cx="5638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v"/>
            </a:pPr>
            <a:r>
              <a:rPr lang="en-US" sz="2600" dirty="0">
                <a:solidFill>
                  <a:schemeClr val="bg1"/>
                </a:solidFill>
              </a:rPr>
              <a:t>Technical Design Report (TDR) 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914400" y="4048780"/>
            <a:ext cx="7848600" cy="1361420"/>
            <a:chOff x="914400" y="3972580"/>
            <a:chExt cx="7848600" cy="1361420"/>
          </a:xfrm>
        </p:grpSpPr>
        <p:sp>
          <p:nvSpPr>
            <p:cNvPr id="6" name="TextBox 5"/>
            <p:cNvSpPr txBox="1"/>
            <p:nvPr/>
          </p:nvSpPr>
          <p:spPr>
            <a:xfrm>
              <a:off x="914400" y="3972580"/>
              <a:ext cx="78486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charset="2"/>
                <a:buChar char="v"/>
              </a:pPr>
              <a:r>
                <a:rPr lang="en-US" sz="2600" dirty="0">
                  <a:solidFill>
                    <a:schemeClr val="bg1"/>
                  </a:solidFill>
                </a:rPr>
                <a:t>Start training programs for young people in 2018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47800" y="4441448"/>
              <a:ext cx="6019800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Tx/>
                <a:buChar char="-"/>
              </a:pPr>
              <a:r>
                <a:rPr lang="en-US" sz="2600" dirty="0">
                  <a:solidFill>
                    <a:schemeClr val="bg1"/>
                  </a:solidFill>
                </a:rPr>
                <a:t>for technical operation crew </a:t>
              </a:r>
            </a:p>
            <a:p>
              <a:pPr marL="342900" indent="-342900">
                <a:buFontTx/>
                <a:buChar char="-"/>
              </a:pPr>
              <a:r>
                <a:rPr lang="en-US" sz="2600" dirty="0">
                  <a:solidFill>
                    <a:schemeClr val="bg1"/>
                  </a:solidFill>
                </a:rPr>
                <a:t>for future users community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914400" y="6106180"/>
            <a:ext cx="6858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v"/>
            </a:pPr>
            <a:r>
              <a:rPr lang="en-US" sz="2600" dirty="0">
                <a:solidFill>
                  <a:schemeClr val="bg1"/>
                </a:solidFill>
              </a:rPr>
              <a:t>Establish Procedure of selection of sites  </a:t>
            </a:r>
          </a:p>
        </p:txBody>
      </p:sp>
      <p:sp>
        <p:nvSpPr>
          <p:cNvPr id="10" name="Round Same Side Corner Rectangle 9"/>
          <p:cNvSpPr/>
          <p:nvPr/>
        </p:nvSpPr>
        <p:spPr>
          <a:xfrm>
            <a:off x="0" y="0"/>
            <a:ext cx="9144000" cy="533400"/>
          </a:xfrm>
          <a:prstGeom prst="round2SameRect">
            <a:avLst>
              <a:gd name="adj1" fmla="val 18309"/>
              <a:gd name="adj2" fmla="val 0"/>
            </a:avLst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schemeClr val="accent2">
                <a:lumMod val="60000"/>
                <a:lumOff val="40000"/>
                <a:alpha val="6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14400" y="1676400"/>
            <a:ext cx="7772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v"/>
            </a:pPr>
            <a:r>
              <a:rPr lang="en-US" sz="2600" dirty="0">
                <a:solidFill>
                  <a:schemeClr val="bg1"/>
                </a:solidFill>
              </a:rPr>
              <a:t>Develop Intergovernmental Steering Committee to a leadership role in all future science-policy steps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14400" y="3429000"/>
            <a:ext cx="6858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v"/>
            </a:pPr>
            <a:r>
              <a:rPr lang="en-US" sz="2600" dirty="0">
                <a:solidFill>
                  <a:schemeClr val="bg1"/>
                </a:solidFill>
              </a:rPr>
              <a:t>Form an Executive (future Directors)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200" y="26313"/>
            <a:ext cx="99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D651"/>
                </a:solidFill>
              </a:rPr>
              <a:t>SEEIIST</a:t>
            </a:r>
          </a:p>
        </p:txBody>
      </p:sp>
    </p:spTree>
    <p:extLst>
      <p:ext uri="{BB962C8B-B14F-4D97-AF65-F5344CB8AC3E}">
        <p14:creationId xmlns:p14="http://schemas.microsoft.com/office/powerpoint/2010/main" val="20940040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981200"/>
            <a:ext cx="7239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>
                <a:solidFill>
                  <a:schemeClr val="bg1">
                    <a:lumMod val="95000"/>
                  </a:schemeClr>
                </a:solidFill>
              </a:rPr>
              <a:t>Politically widely accepted that the SEE region </a:t>
            </a:r>
          </a:p>
          <a:p>
            <a:pPr algn="just"/>
            <a:r>
              <a:rPr lang="en-US" sz="2800" dirty="0">
                <a:solidFill>
                  <a:schemeClr val="bg1">
                    <a:lumMod val="95000"/>
                  </a:schemeClr>
                </a:solidFill>
              </a:rPr>
              <a:t>needs economic help and further stabilization. </a:t>
            </a:r>
          </a:p>
          <a:p>
            <a:pPr algn="just"/>
            <a:r>
              <a:rPr lang="en-US" sz="2800" dirty="0">
                <a:solidFill>
                  <a:srgbClr val="FFD651"/>
                </a:solidFill>
              </a:rPr>
              <a:t>Europe needs SEE, and SEE needs Europe.</a:t>
            </a:r>
          </a:p>
          <a:p>
            <a:pPr algn="just"/>
            <a:r>
              <a:rPr lang="en-US" sz="2800" dirty="0">
                <a:solidFill>
                  <a:schemeClr val="bg1">
                    <a:lumMod val="95000"/>
                  </a:schemeClr>
                </a:solidFill>
              </a:rPr>
              <a:t>Hence main investment from EU programs</a:t>
            </a:r>
          </a:p>
          <a:p>
            <a:pPr algn="just"/>
            <a:r>
              <a:rPr lang="en-US" sz="2800" dirty="0">
                <a:solidFill>
                  <a:schemeClr val="bg1">
                    <a:lumMod val="95000"/>
                  </a:schemeClr>
                </a:solidFill>
              </a:rPr>
              <a:t>(EU members and Non-members) </a:t>
            </a:r>
            <a:endParaRPr lang="en-GB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984647"/>
            <a:ext cx="37338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dirty="0">
                <a:solidFill>
                  <a:srgbClr val="FFC000"/>
                </a:solidFill>
              </a:rPr>
              <a:t>Sources of funding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23</a:t>
            </a:fld>
            <a:endParaRPr lang="en-US"/>
          </a:p>
        </p:txBody>
      </p:sp>
      <p:sp>
        <p:nvSpPr>
          <p:cNvPr id="6" name="Round Same Side Corner Rectangle 5"/>
          <p:cNvSpPr/>
          <p:nvPr/>
        </p:nvSpPr>
        <p:spPr>
          <a:xfrm>
            <a:off x="0" y="0"/>
            <a:ext cx="9144000" cy="533400"/>
          </a:xfrm>
          <a:prstGeom prst="round2SameRect">
            <a:avLst>
              <a:gd name="adj1" fmla="val 18309"/>
              <a:gd name="adj2" fmla="val 0"/>
            </a:avLst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schemeClr val="accent2">
                <a:lumMod val="60000"/>
                <a:lumOff val="40000"/>
                <a:alpha val="6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38200" y="4470737"/>
            <a:ext cx="800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bg1">
                    <a:lumMod val="95000"/>
                  </a:schemeClr>
                </a:solidFill>
              </a:rPr>
              <a:t>EUR 150 - 200 million required per project</a:t>
            </a:r>
          </a:p>
          <a:p>
            <a:r>
              <a:rPr lang="en-US" sz="3000" dirty="0">
                <a:solidFill>
                  <a:schemeClr val="bg1">
                    <a:lumMod val="95000"/>
                  </a:schemeClr>
                </a:solidFill>
              </a:rPr>
              <a:t>guaranteeing competitivity in Europe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" y="26313"/>
            <a:ext cx="99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D651"/>
                </a:solidFill>
              </a:rPr>
              <a:t>SEEIIST</a:t>
            </a:r>
          </a:p>
        </p:txBody>
      </p:sp>
    </p:spTree>
    <p:extLst>
      <p:ext uri="{BB962C8B-B14F-4D97-AF65-F5344CB8AC3E}">
        <p14:creationId xmlns:p14="http://schemas.microsoft.com/office/powerpoint/2010/main" val="19642237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781" y="542092"/>
            <a:ext cx="878961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900" dirty="0">
                <a:solidFill>
                  <a:srgbClr val="FFC000"/>
                </a:solidFill>
              </a:rPr>
              <a:t>A few days after the Forum </a:t>
            </a:r>
            <a:r>
              <a:rPr lang="mr-IN" sz="2900" dirty="0">
                <a:solidFill>
                  <a:srgbClr val="FFC000"/>
                </a:solidFill>
              </a:rPr>
              <a:t>–</a:t>
            </a:r>
            <a:r>
              <a:rPr lang="en-US" sz="2900" dirty="0">
                <a:solidFill>
                  <a:srgbClr val="FFC000"/>
                </a:solidFill>
              </a:rPr>
              <a:t> First SEE Intergovernmental Steering Committee Meeting in Sofia, Bulgaria</a:t>
            </a:r>
          </a:p>
        </p:txBody>
      </p:sp>
      <p:sp>
        <p:nvSpPr>
          <p:cNvPr id="14" name="Round Same Side Corner Rectangle 13"/>
          <p:cNvSpPr/>
          <p:nvPr/>
        </p:nvSpPr>
        <p:spPr>
          <a:xfrm>
            <a:off x="0" y="0"/>
            <a:ext cx="9144000" cy="533400"/>
          </a:xfrm>
          <a:prstGeom prst="round2SameRect">
            <a:avLst>
              <a:gd name="adj1" fmla="val 18309"/>
              <a:gd name="adj2" fmla="val 0"/>
            </a:avLst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schemeClr val="accent2">
                <a:lumMod val="60000"/>
                <a:lumOff val="40000"/>
                <a:alpha val="6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3400" y="6016079"/>
            <a:ext cx="80772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>
                <a:solidFill>
                  <a:schemeClr val="bg1"/>
                </a:solidFill>
              </a:rPr>
              <a:t>Chairperson elected: Dr. Sanja Damjanovic, Minister of Science of Montenegro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" y="1761292"/>
            <a:ext cx="7696200" cy="38481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14400" y="5571292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Reception by the President of the Republic of Bulgaria, Mr. Rumen </a:t>
            </a:r>
            <a:r>
              <a:rPr lang="en-US" dirty="0" err="1">
                <a:solidFill>
                  <a:schemeClr val="bg1"/>
                </a:solidFill>
              </a:rPr>
              <a:t>Radev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" y="26313"/>
            <a:ext cx="99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D651"/>
                </a:solidFill>
              </a:rPr>
              <a:t>SEEIIST</a:t>
            </a:r>
          </a:p>
        </p:txBody>
      </p:sp>
    </p:spTree>
    <p:extLst>
      <p:ext uri="{BB962C8B-B14F-4D97-AF65-F5344CB8AC3E}">
        <p14:creationId xmlns:p14="http://schemas.microsoft.com/office/powerpoint/2010/main" val="14102601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781" y="615315"/>
            <a:ext cx="901821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dirty="0">
                <a:solidFill>
                  <a:srgbClr val="D9D9D9"/>
                </a:solidFill>
              </a:rPr>
              <a:t>ESFRI meeting followed by the conference on Research Infrastructures beyond 2020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43400" y="6324600"/>
            <a:ext cx="449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D9D9D9"/>
                </a:solidFill>
              </a:rPr>
              <a:t>22 and 23 March 2018 Sofia, Bulgaria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0" y="0"/>
            <a:ext cx="9144000" cy="533400"/>
            <a:chOff x="0" y="0"/>
            <a:chExt cx="9144000" cy="533400"/>
          </a:xfrm>
        </p:grpSpPr>
        <p:sp>
          <p:nvSpPr>
            <p:cNvPr id="12" name="Round Same Side Corner Rectangle 11"/>
            <p:cNvSpPr/>
            <p:nvPr/>
          </p:nvSpPr>
          <p:spPr>
            <a:xfrm>
              <a:off x="0" y="0"/>
              <a:ext cx="9144000" cy="533400"/>
            </a:xfrm>
            <a:prstGeom prst="round2SameRect">
              <a:avLst>
                <a:gd name="adj1" fmla="val 18309"/>
                <a:gd name="adj2" fmla="val 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50800" dist="38100" dir="5400000" algn="t" rotWithShape="0">
                <a:schemeClr val="accent2">
                  <a:lumMod val="60000"/>
                  <a:lumOff val="40000"/>
                  <a:alpha val="6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52400" y="89302"/>
              <a:ext cx="914400" cy="38472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900" dirty="0">
                  <a:solidFill>
                    <a:srgbClr val="FFC000"/>
                  </a:solidFill>
                </a:rPr>
                <a:t>SEEIIST</a:t>
              </a:r>
            </a:p>
          </p:txBody>
        </p:sp>
      </p:grpSp>
      <p:pic>
        <p:nvPicPr>
          <p:cNvPr id="6" name="Picture 5" descr="NIK_7184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1623442"/>
            <a:ext cx="3810000" cy="5114052"/>
          </a:xfrm>
          <a:prstGeom prst="rect">
            <a:avLst/>
          </a:prstGeom>
        </p:spPr>
      </p:pic>
      <p:pic>
        <p:nvPicPr>
          <p:cNvPr id="8" name="Picture 7" descr="NIK_661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600" y="2743200"/>
            <a:ext cx="4915030" cy="328043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419600" y="1676400"/>
            <a:ext cx="419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D9D9D9"/>
                </a:solidFill>
              </a:rPr>
              <a:t>Subtitle: Sustainable and effective ecosystem for science and society</a:t>
            </a:r>
          </a:p>
        </p:txBody>
      </p:sp>
    </p:spTree>
    <p:extLst>
      <p:ext uri="{BB962C8B-B14F-4D97-AF65-F5344CB8AC3E}">
        <p14:creationId xmlns:p14="http://schemas.microsoft.com/office/powerpoint/2010/main" val="18997358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781" y="506611"/>
            <a:ext cx="8789619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900" dirty="0">
                <a:solidFill>
                  <a:srgbClr val="FFC000"/>
                </a:solidFill>
              </a:rPr>
              <a:t>  The 2</a:t>
            </a:r>
            <a:r>
              <a:rPr lang="en-US" sz="2900" baseline="30000" dirty="0">
                <a:solidFill>
                  <a:srgbClr val="FFC000"/>
                </a:solidFill>
              </a:rPr>
              <a:t>nd</a:t>
            </a:r>
            <a:r>
              <a:rPr lang="en-US" sz="2900" dirty="0">
                <a:solidFill>
                  <a:srgbClr val="FFC000"/>
                </a:solidFill>
              </a:rPr>
              <a:t> Steering Committee Meeting held on 30 March, 2018, in Tirana, Albania </a:t>
            </a:r>
          </a:p>
          <a:p>
            <a:pPr algn="ctr"/>
            <a:endParaRPr lang="en-US" sz="2900" dirty="0">
              <a:solidFill>
                <a:srgbClr val="FFC000"/>
              </a:solidFill>
            </a:endParaRPr>
          </a:p>
          <a:p>
            <a:pPr algn="ctr"/>
            <a:r>
              <a:rPr lang="en-US" sz="2900" dirty="0">
                <a:solidFill>
                  <a:srgbClr val="FFC000"/>
                </a:solidFill>
              </a:rPr>
              <a:t>Unanimous decision to establish, as the core of the SEEIIST, a Regional Institute for </a:t>
            </a:r>
            <a:r>
              <a:rPr lang="en-US" sz="2900" dirty="0" err="1">
                <a:solidFill>
                  <a:srgbClr val="FFC000"/>
                </a:solidFill>
              </a:rPr>
              <a:t>Tumour</a:t>
            </a:r>
            <a:r>
              <a:rPr lang="en-US" sz="2900" dirty="0">
                <a:solidFill>
                  <a:srgbClr val="FFC000"/>
                </a:solidFill>
              </a:rPr>
              <a:t> Therapy and Biomedical Research with Protons and Heavier Ions</a:t>
            </a:r>
          </a:p>
        </p:txBody>
      </p:sp>
      <p:sp>
        <p:nvSpPr>
          <p:cNvPr id="14" name="Round Same Side Corner Rectangle 13"/>
          <p:cNvSpPr/>
          <p:nvPr/>
        </p:nvSpPr>
        <p:spPr>
          <a:xfrm>
            <a:off x="0" y="0"/>
            <a:ext cx="9144000" cy="533400"/>
          </a:xfrm>
          <a:prstGeom prst="round2SameRect">
            <a:avLst>
              <a:gd name="adj1" fmla="val 18309"/>
              <a:gd name="adj2" fmla="val 0"/>
            </a:avLst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schemeClr val="accent2">
                <a:lumMod val="60000"/>
                <a:lumOff val="40000"/>
                <a:alpha val="6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6200" y="26313"/>
            <a:ext cx="99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D651"/>
                </a:solidFill>
              </a:rPr>
              <a:t>SEEIIST</a:t>
            </a:r>
          </a:p>
        </p:txBody>
      </p:sp>
      <p:pic>
        <p:nvPicPr>
          <p:cNvPr id="3" name="Picture 2" descr="image-0-02-05-0cf6d6d8ee712f72767a2daaa2c9fe9031a722ced9c43fa09af9825615505753-V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8200" y="3266023"/>
            <a:ext cx="4457700" cy="3553877"/>
          </a:xfrm>
          <a:prstGeom prst="rect">
            <a:avLst/>
          </a:prstGeom>
        </p:spPr>
      </p:pic>
      <p:pic>
        <p:nvPicPr>
          <p:cNvPr id="5" name="Picture 4" descr="image-0-02-04-49daea71d7978a0cd6dc1f154a90180b36212f8d588dd8081f3575cb1b783fb1-V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3276600"/>
            <a:ext cx="4419600" cy="263948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52400" y="60198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Meeting at the Ministry of Education, Sports and Youth, Tirana, Albania</a:t>
            </a:r>
          </a:p>
        </p:txBody>
      </p:sp>
    </p:spTree>
    <p:extLst>
      <p:ext uri="{BB962C8B-B14F-4D97-AF65-F5344CB8AC3E}">
        <p14:creationId xmlns:p14="http://schemas.microsoft.com/office/powerpoint/2010/main" val="11203470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838200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C000"/>
                </a:solidFill>
              </a:rPr>
              <a:t>The next steps:</a:t>
            </a:r>
          </a:p>
        </p:txBody>
      </p:sp>
      <p:sp>
        <p:nvSpPr>
          <p:cNvPr id="9" name="Round Same Side Corner Rectangle 8"/>
          <p:cNvSpPr/>
          <p:nvPr/>
        </p:nvSpPr>
        <p:spPr>
          <a:xfrm>
            <a:off x="0" y="0"/>
            <a:ext cx="9144000" cy="533400"/>
          </a:xfrm>
          <a:prstGeom prst="round2SameRect">
            <a:avLst>
              <a:gd name="adj1" fmla="val 18309"/>
              <a:gd name="adj2" fmla="val 0"/>
            </a:avLst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schemeClr val="accent2">
                <a:lumMod val="60000"/>
                <a:lumOff val="40000"/>
                <a:alpha val="6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6200" y="26313"/>
            <a:ext cx="99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D651"/>
                </a:solidFill>
              </a:rPr>
              <a:t>SEEIIST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14B01D-36ED-B241-B3A4-0ED958A8596D}"/>
              </a:ext>
            </a:extLst>
          </p:cNvPr>
          <p:cNvSpPr txBox="1"/>
          <p:nvPr/>
        </p:nvSpPr>
        <p:spPr>
          <a:xfrm>
            <a:off x="228600" y="167765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C000"/>
                </a:solidFill>
              </a:rPr>
              <a:t>- </a:t>
            </a:r>
            <a:r>
              <a:rPr lang="en-US" sz="2800" dirty="0">
                <a:solidFill>
                  <a:srgbClr val="FFC000"/>
                </a:solidFill>
              </a:rPr>
              <a:t>Form an International Association as a legal entity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972D4C-0C28-FF43-BEFA-259D5C75FDDE}"/>
              </a:ext>
            </a:extLst>
          </p:cNvPr>
          <p:cNvSpPr txBox="1"/>
          <p:nvPr/>
        </p:nvSpPr>
        <p:spPr>
          <a:xfrm>
            <a:off x="228600" y="2363450"/>
            <a:ext cx="876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C000"/>
                </a:solidFill>
              </a:rPr>
              <a:t>- </a:t>
            </a:r>
            <a:r>
              <a:rPr lang="en-US" sz="2800" dirty="0">
                <a:solidFill>
                  <a:srgbClr val="FFC000"/>
                </a:solidFill>
              </a:rPr>
              <a:t>Officially ask CERN to be the headquarters for the SEEIIST </a:t>
            </a:r>
            <a:br>
              <a:rPr lang="en-US" sz="2800" dirty="0">
                <a:solidFill>
                  <a:srgbClr val="FFC000"/>
                </a:solidFill>
              </a:rPr>
            </a:br>
            <a:r>
              <a:rPr lang="en-US" sz="2800" dirty="0">
                <a:solidFill>
                  <a:srgbClr val="FFC000"/>
                </a:solidFill>
              </a:rPr>
              <a:t>  Association until the site for the Project is selected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2F0B49-D22F-A944-99BF-E9E4538F4D6A}"/>
              </a:ext>
            </a:extLst>
          </p:cNvPr>
          <p:cNvSpPr txBox="1"/>
          <p:nvPr/>
        </p:nvSpPr>
        <p:spPr>
          <a:xfrm>
            <a:off x="299357" y="3443406"/>
            <a:ext cx="85452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C000"/>
                </a:solidFill>
              </a:rPr>
              <a:t>- </a:t>
            </a:r>
            <a:r>
              <a:rPr lang="en-US" sz="2800" dirty="0">
                <a:solidFill>
                  <a:srgbClr val="FFC000"/>
                </a:solidFill>
              </a:rPr>
              <a:t>Prepare application for  EU financial support for the </a:t>
            </a:r>
            <a:br>
              <a:rPr lang="en-US" sz="2800" dirty="0">
                <a:solidFill>
                  <a:srgbClr val="FFC000"/>
                </a:solidFill>
              </a:rPr>
            </a:br>
            <a:r>
              <a:rPr lang="en-US" sz="2800" dirty="0">
                <a:solidFill>
                  <a:srgbClr val="FFC000"/>
                </a:solidFill>
              </a:rPr>
              <a:t>  Preparatory phase (work on Technical Design Report, </a:t>
            </a:r>
            <a:br>
              <a:rPr lang="en-US" sz="2800" dirty="0">
                <a:solidFill>
                  <a:srgbClr val="FFC000"/>
                </a:solidFill>
              </a:rPr>
            </a:br>
            <a:r>
              <a:rPr lang="en-US" sz="2800" dirty="0">
                <a:solidFill>
                  <a:srgbClr val="FFC000"/>
                </a:solidFill>
              </a:rPr>
              <a:t>  Business plan, Conditions for the site)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AFD8D7-1F01-7F48-9E9F-7870ABF755DA}"/>
              </a:ext>
            </a:extLst>
          </p:cNvPr>
          <p:cNvSpPr txBox="1"/>
          <p:nvPr/>
        </p:nvSpPr>
        <p:spPr>
          <a:xfrm>
            <a:off x="217714" y="4954250"/>
            <a:ext cx="8545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C000"/>
                </a:solidFill>
              </a:rPr>
              <a:t>- </a:t>
            </a:r>
            <a:r>
              <a:rPr lang="en-US" sz="2800" dirty="0">
                <a:solidFill>
                  <a:srgbClr val="FFC000"/>
                </a:solidFill>
              </a:rPr>
              <a:t>Prepare further applications for MC RISE and COST </a:t>
            </a:r>
            <a:br>
              <a:rPr lang="en-US" sz="2800" dirty="0">
                <a:solidFill>
                  <a:srgbClr val="FFC000"/>
                </a:solidFill>
              </a:rPr>
            </a:br>
            <a:r>
              <a:rPr lang="en-US" sz="2800" dirty="0">
                <a:solidFill>
                  <a:srgbClr val="FFC000"/>
                </a:solidFill>
              </a:rPr>
              <a:t>   projects for capacity building</a:t>
            </a:r>
          </a:p>
        </p:txBody>
      </p:sp>
    </p:spTree>
    <p:extLst>
      <p:ext uri="{BB962C8B-B14F-4D97-AF65-F5344CB8AC3E}">
        <p14:creationId xmlns:p14="http://schemas.microsoft.com/office/powerpoint/2010/main" val="1125368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762000"/>
            <a:ext cx="565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main objectives of the Project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55993" y="1269479"/>
            <a:ext cx="8382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/>
                </a:solidFill>
              </a:rPr>
              <a:t>To promote collaboration between science, technology and industry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/>
                </a:solidFill>
              </a:rPr>
              <a:t>To provide platforms for the education of young scientists and engineers based on knowledge and technology transfer from European laboratories like CERN and others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9860" y="3467849"/>
            <a:ext cx="8420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/>
                </a:solidFill>
              </a:rPr>
              <a:t>To form a research nucleus in the region of South-East Europe by bringing people from different countries to work together </a:t>
            </a:r>
            <a:r>
              <a:rPr lang="mr-IN" sz="2200" dirty="0">
                <a:solidFill>
                  <a:schemeClr val="bg1"/>
                </a:solidFill>
              </a:rPr>
              <a:t>–</a:t>
            </a:r>
            <a:r>
              <a:rPr lang="en-US" sz="2200" dirty="0">
                <a:solidFill>
                  <a:schemeClr val="bg1"/>
                </a:solidFill>
              </a:rPr>
              <a:t> not only scientists and engineers, but also industry and the public sector</a:t>
            </a:r>
          </a:p>
        </p:txBody>
      </p:sp>
      <p:sp>
        <p:nvSpPr>
          <p:cNvPr id="17" name="Round Same Side Corner Rectangle 16"/>
          <p:cNvSpPr/>
          <p:nvPr/>
        </p:nvSpPr>
        <p:spPr>
          <a:xfrm>
            <a:off x="0" y="0"/>
            <a:ext cx="9144000" cy="533400"/>
          </a:xfrm>
          <a:prstGeom prst="round2SameRect">
            <a:avLst>
              <a:gd name="adj1" fmla="val 18309"/>
              <a:gd name="adj2" fmla="val 0"/>
            </a:avLst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schemeClr val="accent2">
                <a:lumMod val="60000"/>
                <a:lumOff val="40000"/>
                <a:alpha val="6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81000" y="2963009"/>
            <a:ext cx="662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/>
                </a:solidFill>
              </a:rPr>
              <a:t>To mitigate tensions between countries in the region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0" y="5456011"/>
            <a:ext cx="8305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/>
                </a:solidFill>
              </a:rPr>
              <a:t>The goals can only be achieved with a Large Scale Facility based on the latest technologies to enable ‘first class research’ and thereby strongly revert brain drain and assure high competitiveness 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9860" y="4649798"/>
            <a:ext cx="830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/>
                </a:solidFill>
              </a:rPr>
              <a:t>The combination of all these tasks would imply another case of the </a:t>
            </a:r>
            <a:r>
              <a:rPr lang="en-US" sz="2200" dirty="0">
                <a:solidFill>
                  <a:srgbClr val="FFC000"/>
                </a:solidFill>
              </a:rPr>
              <a:t>‘CERN model’ </a:t>
            </a:r>
            <a:r>
              <a:rPr lang="en-US" sz="2200" dirty="0">
                <a:solidFill>
                  <a:schemeClr val="bg1"/>
                </a:solidFill>
              </a:rPr>
              <a:t>of</a:t>
            </a:r>
            <a:r>
              <a:rPr lang="en-US" sz="2200" dirty="0">
                <a:solidFill>
                  <a:srgbClr val="FFC000"/>
                </a:solidFill>
              </a:rPr>
              <a:t> ‘Science for Peace’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" y="26313"/>
            <a:ext cx="99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D651"/>
                </a:solidFill>
              </a:rPr>
              <a:t>SEEIIST</a:t>
            </a:r>
          </a:p>
        </p:txBody>
      </p:sp>
    </p:spTree>
    <p:extLst>
      <p:ext uri="{BB962C8B-B14F-4D97-AF65-F5344CB8AC3E}">
        <p14:creationId xmlns:p14="http://schemas.microsoft.com/office/powerpoint/2010/main" val="566007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685800"/>
            <a:ext cx="6781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Importance of the Project for the Region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" y="1981200"/>
            <a:ext cx="861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Real international cooperation, bringing people together in the spirit   </a:t>
            </a:r>
            <a:b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of ’Science for Peace’ could contribute to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2719195"/>
            <a:ext cx="495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v"/>
              <a:tabLst/>
              <a:defRPr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develop the economic situation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3252595"/>
            <a:ext cx="461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v"/>
              <a:tabLst/>
              <a:defRPr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improve the standard of living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3766885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v"/>
              <a:tabLst/>
              <a:defRPr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reduce unemployment (</a:t>
            </a:r>
            <a:r>
              <a:rPr lang="en-US"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 particular for young </a:t>
            </a: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people)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4253766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v"/>
              <a:tabLst/>
              <a:defRPr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reverse the brain drain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" y="5930954"/>
            <a:ext cx="78104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-	These types of projects represent an important pillar of the </a:t>
            </a:r>
            <a:r>
              <a:rPr lang="en-US" sz="2000" dirty="0">
                <a:solidFill>
                  <a:srgbClr val="FFC000"/>
                </a:solidFill>
                <a:latin typeface="Arial" charset="0"/>
                <a:ea typeface="Arial" charset="0"/>
                <a:cs typeface="Arial" charset="0"/>
              </a:rPr>
              <a:t>‘knowledge-based economy’</a:t>
            </a:r>
          </a:p>
        </p:txBody>
      </p:sp>
      <p:sp>
        <p:nvSpPr>
          <p:cNvPr id="14" name="Round Same Side Corner Rectangle 13"/>
          <p:cNvSpPr/>
          <p:nvPr/>
        </p:nvSpPr>
        <p:spPr>
          <a:xfrm>
            <a:off x="0" y="0"/>
            <a:ext cx="9144000" cy="533400"/>
          </a:xfrm>
          <a:prstGeom prst="round2SameRect">
            <a:avLst>
              <a:gd name="adj1" fmla="val 18309"/>
              <a:gd name="adj2" fmla="val 0"/>
            </a:avLst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schemeClr val="accent2">
                <a:lumMod val="60000"/>
                <a:lumOff val="40000"/>
                <a:alpha val="6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64770" y="5222280"/>
            <a:ext cx="6607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this would imply a certain ‘industrialization’ of the region based on sustainable technologies</a:t>
            </a:r>
            <a:endParaRPr lang="en-US" sz="2000" dirty="0">
              <a:solidFill>
                <a:srgbClr val="FFC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0" y="1447800"/>
            <a:ext cx="861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The project would be unique in the whole region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43000" y="4710966"/>
            <a:ext cx="632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v"/>
              <a:tabLst/>
              <a:defRPr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aim at excellence throughout    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2400" y="26313"/>
            <a:ext cx="99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D651"/>
                </a:solidFill>
              </a:rPr>
              <a:t>SEEIIST</a:t>
            </a:r>
          </a:p>
        </p:txBody>
      </p:sp>
    </p:spTree>
    <p:extLst>
      <p:ext uri="{BB962C8B-B14F-4D97-AF65-F5344CB8AC3E}">
        <p14:creationId xmlns:p14="http://schemas.microsoft.com/office/powerpoint/2010/main" val="970913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8-03-15 at 10.00.06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600" y="217539"/>
            <a:ext cx="5105400" cy="32114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62600" y="228600"/>
            <a:ext cx="2590800" cy="769441"/>
          </a:xfrm>
          <a:prstGeom prst="rect">
            <a:avLst/>
          </a:prstGeom>
          <a:noFill/>
          <a:ln>
            <a:solidFill>
              <a:srgbClr val="FFD651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D651"/>
                </a:solidFill>
              </a:rPr>
              <a:t>Distribution of Light Sources in Europe</a:t>
            </a:r>
          </a:p>
        </p:txBody>
      </p:sp>
      <p:pic>
        <p:nvPicPr>
          <p:cNvPr id="10" name="Content Placeholder 6" descr="../../Particle%20therapy%202017_B2.jpg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505200"/>
            <a:ext cx="5105400" cy="30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5562600" y="3276600"/>
            <a:ext cx="32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</a:rPr>
              <a:t>Big Empty Space in the SEE Region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62600" y="5783759"/>
            <a:ext cx="2590800" cy="769441"/>
          </a:xfrm>
          <a:prstGeom prst="rect">
            <a:avLst/>
          </a:prstGeom>
          <a:noFill/>
          <a:ln>
            <a:solidFill>
              <a:srgbClr val="FFD651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D651"/>
                </a:solidFill>
              </a:rPr>
              <a:t>Particle therapy centers in Europe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15000" y="1371600"/>
            <a:ext cx="32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More than 60  light sources in the world, 14 in Europe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91200" y="4419600"/>
            <a:ext cx="289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12 dual ion machines  in the world, 4 in Europe</a:t>
            </a:r>
          </a:p>
        </p:txBody>
      </p:sp>
      <p:sp>
        <p:nvSpPr>
          <p:cNvPr id="15" name="Oval 14"/>
          <p:cNvSpPr/>
          <p:nvPr/>
        </p:nvSpPr>
        <p:spPr>
          <a:xfrm rot="18843404">
            <a:off x="2950509" y="1887725"/>
            <a:ext cx="819761" cy="1560619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 rot="18468143">
            <a:off x="2913292" y="5461035"/>
            <a:ext cx="703532" cy="1173492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925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6800" y="2693313"/>
            <a:ext cx="3962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2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Scientific Excellence </a:t>
            </a:r>
          </a:p>
        </p:txBody>
      </p:sp>
      <p:sp>
        <p:nvSpPr>
          <p:cNvPr id="14" name="Round Same Side Corner Rectangle 13"/>
          <p:cNvSpPr/>
          <p:nvPr/>
        </p:nvSpPr>
        <p:spPr>
          <a:xfrm>
            <a:off x="0" y="0"/>
            <a:ext cx="9144000" cy="533400"/>
          </a:xfrm>
          <a:prstGeom prst="round2SameRect">
            <a:avLst>
              <a:gd name="adj1" fmla="val 18309"/>
              <a:gd name="adj2" fmla="val 0"/>
            </a:avLst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schemeClr val="accent2">
                <a:lumMod val="60000"/>
                <a:lumOff val="40000"/>
                <a:alpha val="6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066800" y="1981200"/>
            <a:ext cx="3352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2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Science for Peace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66800" y="3379113"/>
            <a:ext cx="434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2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International Collaboration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66800" y="4621887"/>
            <a:ext cx="2667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2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Education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66800" y="5257800"/>
            <a:ext cx="6477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2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Technology Transfer and Boost of Innovation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600" y="990600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Summary of the main mission of the SEE Project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66800" y="4012287"/>
            <a:ext cx="533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2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Sustainable development of society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66800" y="5893713"/>
            <a:ext cx="5867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2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Development of powerful digital network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6200" y="26313"/>
            <a:ext cx="99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D651"/>
                </a:solidFill>
              </a:rPr>
              <a:t>SEEIIST</a:t>
            </a:r>
          </a:p>
        </p:txBody>
      </p:sp>
    </p:spTree>
    <p:extLst>
      <p:ext uri="{BB962C8B-B14F-4D97-AF65-F5344CB8AC3E}">
        <p14:creationId xmlns:p14="http://schemas.microsoft.com/office/powerpoint/2010/main" val="996696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114181"/>
            <a:ext cx="8305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SESAME</a:t>
            </a:r>
            <a:r>
              <a:rPr lang="en-US" sz="23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‘</a:t>
            </a:r>
            <a:r>
              <a:rPr lang="en-US" sz="23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</a:t>
            </a:r>
            <a:r>
              <a:rPr lang="en-US" sz="23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ynchrotron Light</a:t>
            </a:r>
            <a:r>
              <a:rPr lang="x-none" sz="23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3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for </a:t>
            </a:r>
            <a:r>
              <a:rPr lang="en-US" sz="23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</a:t>
            </a:r>
            <a:r>
              <a:rPr lang="en-US" sz="23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xperimental </a:t>
            </a:r>
            <a:r>
              <a:rPr lang="en-US" sz="23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</a:t>
            </a:r>
            <a:r>
              <a:rPr lang="en-US" sz="23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cience and </a:t>
            </a:r>
            <a:br>
              <a:rPr lang="en-US" sz="23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23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      </a:t>
            </a:r>
            <a:r>
              <a:rPr lang="en-US" sz="23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r>
              <a:rPr lang="en-US" sz="23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pplications in the </a:t>
            </a:r>
            <a:r>
              <a:rPr lang="en-US" sz="23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</a:t>
            </a:r>
            <a:r>
              <a:rPr lang="en-US" sz="23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iddle </a:t>
            </a:r>
            <a:r>
              <a:rPr lang="en-US" sz="23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</a:t>
            </a:r>
            <a:r>
              <a:rPr lang="en-US" sz="23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ast’ </a:t>
            </a:r>
            <a:endParaRPr lang="en-US" sz="2300" dirty="0"/>
          </a:p>
        </p:txBody>
      </p:sp>
      <p:grpSp>
        <p:nvGrpSpPr>
          <p:cNvPr id="8" name="Group 7"/>
          <p:cNvGrpSpPr/>
          <p:nvPr/>
        </p:nvGrpSpPr>
        <p:grpSpPr>
          <a:xfrm>
            <a:off x="203199" y="990600"/>
            <a:ext cx="8788401" cy="2921000"/>
            <a:chOff x="203199" y="990600"/>
            <a:chExt cx="8788401" cy="2921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3199" y="990600"/>
              <a:ext cx="4114800" cy="2921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17999" y="990600"/>
              <a:ext cx="4673601" cy="292100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052033" y="2996996"/>
              <a:ext cx="1093666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dirty="0">
                  <a:solidFill>
                    <a:srgbClr val="3034BC"/>
                  </a:solidFill>
                </a:rPr>
                <a:t> </a:t>
              </a:r>
              <a:r>
                <a:rPr lang="en-US" sz="2000" dirty="0">
                  <a:solidFill>
                    <a:srgbClr val="2521BC"/>
                  </a:solidFill>
                </a:rPr>
                <a:t>Jordan</a:t>
              </a: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79635" y="1049961"/>
              <a:ext cx="1166064" cy="615108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0" y="3911600"/>
            <a:ext cx="3901263" cy="26006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91000" y="4495800"/>
            <a:ext cx="5105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built in Jordan</a:t>
            </a:r>
            <a:r>
              <a:rPr lang="x-none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,</a:t>
            </a:r>
            <a:r>
              <a:rPr lang="en-US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 unifies 9 member states of different political systems and religions in the Middle East: </a:t>
            </a:r>
            <a:r>
              <a:rPr lang="x-none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Bahr</a:t>
            </a:r>
            <a:r>
              <a:rPr lang="en-US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</a:t>
            </a:r>
            <a:r>
              <a:rPr lang="x-none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in</a:t>
            </a:r>
            <a:r>
              <a:rPr lang="en-US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, Cyprus, Egypt, Is</a:t>
            </a:r>
            <a:r>
              <a:rPr lang="x-none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rael</a:t>
            </a:r>
            <a:r>
              <a:rPr lang="en-US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, Iran, Jordan, Pakistan, </a:t>
            </a:r>
            <a:r>
              <a:rPr lang="en-US" dirty="0" err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Palesti</a:t>
            </a:r>
            <a:r>
              <a:rPr lang="x-none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n</a:t>
            </a:r>
            <a:r>
              <a:rPr lang="en-US" dirty="0" err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ian</a:t>
            </a:r>
            <a:r>
              <a:rPr lang="en-US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 Authority</a:t>
            </a:r>
            <a:r>
              <a:rPr lang="x-none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Turkey; has achieved all of them to peacefully work together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91001" y="3886200"/>
            <a:ext cx="4800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  <a:latin typeface="Calibri" charset="0"/>
                <a:ea typeface="Calibri" charset="0"/>
                <a:cs typeface="Calibri" charset="0"/>
              </a:rPr>
              <a:t>The success of such an initiative is being demonstrated by the SESAME project: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91001" y="594360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  <a:latin typeface="Calibri" charset="0"/>
                <a:ea typeface="Calibri" charset="0"/>
                <a:cs typeface="Calibri" charset="0"/>
              </a:rPr>
              <a:t>The first President of Council of SESAME: </a:t>
            </a:r>
          </a:p>
          <a:p>
            <a:r>
              <a:rPr lang="en-US" dirty="0">
                <a:solidFill>
                  <a:srgbClr val="FFC000"/>
                </a:solidFill>
                <a:latin typeface="Calibri" charset="0"/>
                <a:ea typeface="Calibri" charset="0"/>
                <a:cs typeface="Calibri" charset="0"/>
              </a:rPr>
              <a:t>Prof. Herwig </a:t>
            </a:r>
            <a:r>
              <a:rPr lang="en-US" dirty="0" err="1">
                <a:solidFill>
                  <a:srgbClr val="FFC000"/>
                </a:solidFill>
                <a:latin typeface="Calibri" charset="0"/>
                <a:ea typeface="Calibri" charset="0"/>
                <a:cs typeface="Calibri" charset="0"/>
              </a:rPr>
              <a:t>Schopper</a:t>
            </a:r>
            <a:endParaRPr lang="en-US" dirty="0">
              <a:solidFill>
                <a:srgbClr val="FFC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FC4F-91BE-4ECE-8AAD-8F9AE14B2EE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19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19600" y="1295400"/>
            <a:ext cx="3289200" cy="118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437790" y="1352490"/>
            <a:ext cx="3334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2D050"/>
                </a:solidFill>
              </a:rPr>
              <a:t>Signed a Declaration of Intent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37788" y="1733490"/>
            <a:ext cx="2926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Agreed ‘ad referendum’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651171" y="6400800"/>
            <a:ext cx="2133600" cy="365125"/>
          </a:xfrm>
        </p:spPr>
        <p:txBody>
          <a:bodyPr/>
          <a:lstStyle/>
          <a:p>
            <a:fld id="{324EFC4F-91BE-4ECE-8AAD-8F9AE14B2EEA}" type="slidenum">
              <a:rPr lang="en-US" smtClean="0"/>
              <a:t>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8600" y="152400"/>
            <a:ext cx="87485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C000"/>
                </a:solidFill>
              </a:rPr>
              <a:t>Members </a:t>
            </a:r>
            <a:r>
              <a:rPr lang="en-US" sz="2800" dirty="0">
                <a:solidFill>
                  <a:schemeClr val="bg1"/>
                </a:solidFill>
              </a:rPr>
              <a:t>for the South-East European  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       International Institute for Sustainable Technologies</a:t>
            </a: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239" y="1412557"/>
            <a:ext cx="313694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92D050"/>
                </a:solidFill>
              </a:rPr>
              <a:t>Republic of Albania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91241" y="4988891"/>
            <a:ext cx="2362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92D050"/>
                </a:solidFill>
              </a:rPr>
              <a:t>Montenegro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71601" y="2908189"/>
            <a:ext cx="30942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Republic of Croatia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32241" y="3997593"/>
            <a:ext cx="29930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92D050"/>
                </a:solidFill>
              </a:rPr>
              <a:t>Kosovo</a:t>
            </a:r>
            <a:r>
              <a:rPr lang="en-US" sz="2600" baseline="30000" dirty="0">
                <a:solidFill>
                  <a:srgbClr val="92D050"/>
                </a:solidFill>
              </a:rPr>
              <a:t>*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36786" y="5476354"/>
            <a:ext cx="27803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92D050"/>
                </a:solidFill>
              </a:rPr>
              <a:t>Republic of Serbia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62537" y="5984557"/>
            <a:ext cx="323030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92D050"/>
                </a:solidFill>
              </a:rPr>
              <a:t>Republic of Slovenia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24528" y="3500818"/>
            <a:ext cx="284781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Hellenic Republic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94973" y="4496448"/>
            <a:ext cx="28248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92D050"/>
                </a:solidFill>
              </a:rPr>
              <a:t>FYR of Macedonia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9751" y="1923303"/>
            <a:ext cx="3429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92D050"/>
                </a:solidFill>
              </a:rPr>
              <a:t>Bosnia and Herzegovina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53339" y="2415746"/>
            <a:ext cx="3124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92D050"/>
                </a:solidFill>
              </a:rPr>
              <a:t>Republic of Bulgaria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2814" y="6111875"/>
            <a:ext cx="3779586" cy="593725"/>
          </a:xfrm>
        </p:spPr>
        <p:txBody>
          <a:bodyPr/>
          <a:lstStyle/>
          <a:p>
            <a:pPr algn="l"/>
            <a:r>
              <a:rPr lang="en-GB" sz="1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* This designation is without prejudice to positions on status and is in line with UNSC 1244/1999 and the ICJ option on the Kosovo Declaration of Independence</a:t>
            </a:r>
            <a:endParaRPr lang="en-US" sz="11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06" y="2549267"/>
            <a:ext cx="2461873" cy="2974764"/>
          </a:xfrm>
          <a:prstGeom prst="rect">
            <a:avLst/>
          </a:prstGeom>
          <a:ln w="38100">
            <a:solidFill>
              <a:srgbClr val="000660"/>
            </a:solidFill>
          </a:ln>
        </p:spPr>
      </p:pic>
      <p:sp>
        <p:nvSpPr>
          <p:cNvPr id="6" name="Oval 5"/>
          <p:cNvSpPr/>
          <p:nvPr/>
        </p:nvSpPr>
        <p:spPr>
          <a:xfrm>
            <a:off x="7620000" y="4175075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512000" y="4572000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364528" y="4243814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620000" y="3831261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909121" y="3404164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7151281" y="3885261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6705600" y="3276600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7893000" y="4419600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8350200" y="4159200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816800" y="4845000"/>
            <a:ext cx="108000" cy="108000"/>
          </a:xfrm>
          <a:prstGeom prst="ellipse">
            <a:avLst/>
          </a:prstGeom>
          <a:solidFill>
            <a:srgbClr val="3034BC"/>
          </a:solidFill>
          <a:ln>
            <a:solidFill>
              <a:srgbClr val="303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419600" y="2114490"/>
            <a:ext cx="2926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Observer</a:t>
            </a:r>
          </a:p>
        </p:txBody>
      </p:sp>
    </p:spTree>
    <p:extLst>
      <p:ext uri="{BB962C8B-B14F-4D97-AF65-F5344CB8AC3E}">
        <p14:creationId xmlns:p14="http://schemas.microsoft.com/office/powerpoint/2010/main" val="1268592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781" y="304800"/>
            <a:ext cx="8789619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dirty="0">
                <a:solidFill>
                  <a:srgbClr val="FFC000"/>
                </a:solidFill>
              </a:rPr>
              <a:t>Declaration of Intent signed at CERN on October 25, 2017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03" y="3740776"/>
            <a:ext cx="5034786" cy="258382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832" y="1600200"/>
            <a:ext cx="5018762" cy="162777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227895" y="1447800"/>
            <a:ext cx="38701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Signed by eight parties: </a:t>
            </a:r>
          </a:p>
          <a:p>
            <a:r>
              <a:rPr lang="en-US" sz="2000" dirty="0">
                <a:solidFill>
                  <a:schemeClr val="bg1"/>
                </a:solidFill>
              </a:rPr>
              <a:t>Albania, Bosnian and Herzegovina, Bulgaria, Kosovo*, The FYR of Macedonia, Montenegro,  Serbia and Slovenia.</a:t>
            </a:r>
          </a:p>
          <a:p>
            <a:r>
              <a:rPr lang="en-US" sz="2000" dirty="0">
                <a:solidFill>
                  <a:schemeClr val="bg1"/>
                </a:solidFill>
              </a:rPr>
              <a:t>Croatia agreed ‘ad referendum’, Greece is  presently an observer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27895" y="3886200"/>
            <a:ext cx="35057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SEE Initiative now transformed into a Project with regional character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27895" y="5029200"/>
            <a:ext cx="35057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Intergovernmental Steering Committee formed for the further steps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5780" y="6347460"/>
            <a:ext cx="8789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SEE Ministers </a:t>
            </a:r>
            <a:r>
              <a:rPr lang="en-US" sz="2000" dirty="0">
                <a:solidFill>
                  <a:schemeClr val="bg1"/>
                </a:solidFill>
              </a:rPr>
              <a:t>of Science/Corresponding Ministers or their representatives at CERN </a:t>
            </a:r>
          </a:p>
        </p:txBody>
      </p:sp>
    </p:spTree>
    <p:extLst>
      <p:ext uri="{BB962C8B-B14F-4D97-AF65-F5344CB8AC3E}">
        <p14:creationId xmlns:p14="http://schemas.microsoft.com/office/powerpoint/2010/main" val="1233764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6639</TotalTime>
  <Words>1685</Words>
  <Application>Microsoft Macintosh PowerPoint</Application>
  <PresentationFormat>On-screen Show (4:3)</PresentationFormat>
  <Paragraphs>270</Paragraphs>
  <Slides>27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ＭＳ Ｐゴシック</vt:lpstr>
      <vt:lpstr>Arial</vt:lpstr>
      <vt:lpstr>Calibri</vt:lpstr>
      <vt:lpstr>Mangal</vt:lpstr>
      <vt:lpstr>Tahoma</vt:lpstr>
      <vt:lpstr>Times New Roman</vt:lpstr>
      <vt:lpstr>Wingdings</vt:lpstr>
      <vt:lpstr>Office Theme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Kabinet Ministarstva nauke</dc:creator>
  <cp:lastModifiedBy>Nicholas Sammut</cp:lastModifiedBy>
  <cp:revision>911</cp:revision>
  <cp:lastPrinted>2018-05-23T17:58:38Z</cp:lastPrinted>
  <dcterms:created xsi:type="dcterms:W3CDTF">2017-03-09T12:18:38Z</dcterms:created>
  <dcterms:modified xsi:type="dcterms:W3CDTF">2018-05-23T17:59:29Z</dcterms:modified>
</cp:coreProperties>
</file>