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57" r:id="rId4"/>
    <p:sldId id="345" r:id="rId5"/>
    <p:sldId id="347" r:id="rId6"/>
    <p:sldId id="350" r:id="rId7"/>
    <p:sldId id="351" r:id="rId8"/>
    <p:sldId id="352" r:id="rId9"/>
    <p:sldId id="353" r:id="rId10"/>
    <p:sldId id="349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66"/>
  </p:normalViewPr>
  <p:slideViewPr>
    <p:cSldViewPr snapToGrid="0" snapToObjects="1">
      <p:cViewPr varScale="1">
        <p:scale>
          <a:sx n="69" d="100"/>
          <a:sy n="69" d="100"/>
        </p:scale>
        <p:origin x="5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40250F-851C-3645-B4FC-1BE4E64C93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FB7DE15-1B8E-0646-B2CA-134AAC0905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2EDE8F-6AFE-974A-9F77-85F6283D1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6B7AFBD-C767-D246-92E9-E1DB025EB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2E1686E-A10F-174D-B07C-497856F01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6317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5384CC-99AD-EC46-BA88-66B56789FC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3814EE46-E744-7644-A78F-613A5934FD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C51E1F-F21D-D24D-98E7-277553853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C11BC91-C6A4-814B-9A70-C968E0FC1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0FF3261-BE00-9546-ABAC-E6D1ACDE3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979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44B69F3-1C32-454F-96D5-1313E342FB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1B8AB3-6DDE-9647-9564-F57E27B969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DF5B34A-66D0-3549-AA5E-487DA3B5B4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677941C-B6D1-5443-B909-2DF97F023C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9DE04F1-9C53-7444-932C-82D823DF7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3787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09600" y="1068388"/>
            <a:ext cx="109728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/remove footer: Insert -&gt; Header &amp;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609600" y="274638"/>
            <a:ext cx="109728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7869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/remove footer: Insert -&gt; Header &amp;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748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990601"/>
            <a:ext cx="53848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/remove footer: Insert -&gt; Header &amp; Footer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6197600" y="990601"/>
            <a:ext cx="53848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352876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066800"/>
            <a:ext cx="5386917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19812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/remove footer: Insert -&gt; Header &amp; Footer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609600" y="1828800"/>
            <a:ext cx="5386917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6202618" y="1828800"/>
            <a:ext cx="5386917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6205400" y="1066800"/>
            <a:ext cx="5386917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4600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09600" y="1066800"/>
            <a:ext cx="10972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5367338"/>
            <a:ext cx="73152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/remove footer: Insert -&gt; Header &amp; Footer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609600" y="274638"/>
            <a:ext cx="109728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75740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4BB3D4-548F-A942-AFF6-AF51F5C94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A76DD34-E455-204A-A93E-3D951CBE3C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5247D27-DC32-4F48-97A1-5457C2714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289F98-B669-6245-908E-3B2D3A27E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67828A-70A8-4E45-BAFF-6B37F2CAD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1815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6B0035-F8DF-1446-93C6-8685224539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3593BB7-CCF6-A349-A783-D8682281F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4FD9F6-B221-D741-83C7-3124F6FA6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11FCD5-D3B1-724B-ADD6-F3C372C1F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EF4FD6C-01E0-BB4B-B248-191EBF143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2315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D1B9EB-C570-1349-8609-2E58572AC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2397CAC-B51A-754B-B814-7476C9D521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EB773A-A2C1-D244-8B77-AAE1E590F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F7C9E9A-5B77-CF42-ADED-A2E249840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A2EAEBC-2800-4648-AFC7-BA191A9B3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61454F9-3D35-9842-9E51-461CA429D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90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D6AC4C-C3F8-3443-B547-2DC7F3B00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CCD90DA-2971-3846-A094-6440A96BC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A5EA3C6-6DDA-254F-B7EC-B383D46EC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33B6539-849E-D34D-B5EF-634EB82735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98EC157B-4F7C-DA43-AA2A-9F4EE2846C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AAB1FDE-52B8-0E44-B212-225B6AC59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BDDDD7D-E6E6-4D48-A9D7-81A527B4E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3FA83645-692B-2947-B0BA-9B3743217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3060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923413-648B-984E-85D5-5250176DFF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BFAAE12-77F6-9E42-8319-D117AC790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FB77EA7-DD30-914F-B467-B58E3A9E57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6873460-0770-D645-BBC5-ECB237E7B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4192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00A8AFA-7610-4A4A-8093-F2DC53FCB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BEE3260-1C8D-7A48-BCB2-F699F5C60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E343B69-0090-7344-AC56-E0A0219F0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516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A30B89-FBCE-D041-B0D7-052CF6BA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AD7EA4-9D07-F349-9D8D-6C38F29388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BE821E8-C886-064B-AC08-F4E0ADF483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6A575AA-D2A3-3D46-BA9A-89F60F368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D64D64-92B3-A849-9E1D-72166EC67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6948B2-AFBB-8E49-82B4-1D91773C2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7230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B2ACE2-B3A3-2C4F-85CC-76E63FF65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6070D90F-663D-D547-BCE9-1D2F8AF1E7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5ADA31D-0FD1-0549-BDE8-C63A8A8056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30DE05-D76C-4449-95A9-02F39B270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F0F2EBB-F290-054D-9F2F-247B06DEF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5B0D87D-A56F-BC49-875A-81D3B19EF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858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1FF7FE3-062B-B64D-8FEB-137C47239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EACD406-EBCB-454C-A256-D8D40FBB45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ja-JP" altLang="en-US"/>
              <a:t>マスター テキストの書式設定
第 </a:t>
            </a:r>
            <a:r>
              <a:rPr kumimoji="1" lang="en-US" altLang="ja-JP"/>
              <a:t>2 </a:t>
            </a:r>
            <a:r>
              <a:rPr kumimoji="1" lang="ja-JP" altLang="en-US"/>
              <a:t>レベル
第 </a:t>
            </a:r>
            <a:r>
              <a:rPr kumimoji="1" lang="en-US" altLang="ja-JP"/>
              <a:t>3 </a:t>
            </a:r>
            <a:r>
              <a:rPr kumimoji="1" lang="ja-JP" altLang="en-US"/>
              <a:t>レベル
第 </a:t>
            </a:r>
            <a:r>
              <a:rPr kumimoji="1" lang="en-US" altLang="ja-JP"/>
              <a:t>4 </a:t>
            </a:r>
            <a:r>
              <a:rPr kumimoji="1" lang="ja-JP" altLang="en-US"/>
              <a:t>レベル
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09E0D85-1938-7048-885A-0436ECF8E9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05959-4047-4A4B-BEC7-19AD0B8CF2B4}" type="datetimeFigureOut">
              <a:rPr kumimoji="1" lang="ja-JP" altLang="en-US" smtClean="0"/>
              <a:t>2018/5/25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4D67BF-A8E2-8044-A97F-AB66BCE339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76534D-DD1E-2943-A669-8D8ED073C3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D644BD-C105-CD47-B9EF-E69B6977BC5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817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9906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58928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To edit /remove footer: Insert -&gt; Header &amp;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" y="5867400"/>
            <a:ext cx="2031864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609600" y="836612"/>
            <a:ext cx="109728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4572000" y="67214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770534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CEB78F-2081-AA46-ACE5-A3A184008E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altLang="ja-JP" sz="4800" b="1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Report from</a:t>
            </a:r>
            <a:r>
              <a:rPr kumimoji="1" lang="en-US" altLang="ja-JP" sz="4800" b="1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/>
            </a:r>
            <a:br>
              <a:rPr kumimoji="1" lang="en-US" altLang="ja-JP" sz="4800" b="1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</a:br>
            <a:r>
              <a:rPr kumimoji="1" lang="en-US" altLang="ja-JP" sz="4800" b="1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Science Advisory Committee (SAC)</a:t>
            </a:r>
            <a:endParaRPr kumimoji="1" lang="ja-JP" altLang="en-US" sz="4800" b="1">
              <a:solidFill>
                <a:schemeClr val="accent6">
                  <a:lumMod val="50000"/>
                </a:schemeClr>
              </a:solidFill>
              <a:latin typeface="Helvetica" pitchFamily="2" charset="0"/>
            </a:endParaRP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075652E-2FDE-EF43-AAA1-E28852DD99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49485"/>
            <a:ext cx="9144000" cy="1422070"/>
          </a:xfrm>
        </p:spPr>
        <p:txBody>
          <a:bodyPr>
            <a:normAutofit/>
          </a:bodyPr>
          <a:lstStyle/>
          <a:p>
            <a:r>
              <a:rPr kumimoji="1" lang="en-US" altLang="ja-JP" dirty="0">
                <a:latin typeface="Helvetica" pitchFamily="2" charset="0"/>
              </a:rPr>
              <a:t>Akira Yamamoto</a:t>
            </a:r>
          </a:p>
          <a:p>
            <a:r>
              <a:rPr lang="en-US" altLang="ja-JP" dirty="0">
                <a:latin typeface="Helvetica" pitchFamily="2" charset="0"/>
              </a:rPr>
              <a:t>On behalf of SAC Members</a:t>
            </a:r>
          </a:p>
          <a:p>
            <a:r>
              <a:rPr kumimoji="1" lang="en-US" altLang="ja-JP" dirty="0">
                <a:latin typeface="Helvetica" pitchFamily="2" charset="0"/>
              </a:rPr>
              <a:t>The 1</a:t>
            </a:r>
            <a:r>
              <a:rPr kumimoji="1" lang="en-US" altLang="ja-JP" baseline="30000" dirty="0">
                <a:latin typeface="Helvetica" pitchFamily="2" charset="0"/>
              </a:rPr>
              <a:t>st</a:t>
            </a:r>
            <a:r>
              <a:rPr kumimoji="1" lang="en-US" altLang="ja-JP" dirty="0">
                <a:latin typeface="Helvetica" pitchFamily="2" charset="0"/>
              </a:rPr>
              <a:t> ARIES Annu</a:t>
            </a:r>
            <a:r>
              <a:rPr lang="en-US" altLang="ja-JP" dirty="0">
                <a:latin typeface="Helvetica" pitchFamily="2" charset="0"/>
              </a:rPr>
              <a:t>al Meeting, Riga, 23-25 May, 2018 </a:t>
            </a:r>
            <a:endParaRPr kumimoji="1" lang="ja-JP" altLang="en-US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087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E4D619-FFD6-2649-B809-BDF520C129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b="1" dirty="0">
                <a:latin typeface="Helvetica" pitchFamily="2" charset="0"/>
              </a:rPr>
              <a:t>Executive Summary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C2CBD6-011C-9B47-9AF6-901DA14BC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65764" y="1825624"/>
            <a:ext cx="8188036" cy="4503923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r>
              <a:rPr lang="en-US" altLang="ja-JP" sz="16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The committee congratulate the very successful progress in the ARIES collaboration activities accomplished in the 1</a:t>
            </a:r>
            <a:r>
              <a:rPr lang="en-US" altLang="ja-JP" sz="1600" baseline="30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st</a:t>
            </a:r>
            <a:r>
              <a:rPr lang="en-US" altLang="ja-JP" sz="16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 year.</a:t>
            </a:r>
          </a:p>
          <a:p>
            <a:r>
              <a:rPr lang="en-US" altLang="ja-JP" sz="16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We have been very much impressed with all the progress report well prepared and excellently presented.</a:t>
            </a:r>
          </a:p>
          <a:p>
            <a:r>
              <a:rPr lang="en-US" altLang="ja-JP" sz="16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We recognize every work package well organized and started to meet the ARIES scientific pillars/goals:</a:t>
            </a:r>
          </a:p>
          <a:p>
            <a:pPr lvl="1"/>
            <a:r>
              <a:rPr lang="en-US" altLang="ja-JP" sz="15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Excellence:  develop key Accelerator Technology and improve  European Accelerator Infrastructures </a:t>
            </a:r>
          </a:p>
          <a:p>
            <a:pPr lvl="1"/>
            <a:r>
              <a:rPr lang="en-US" altLang="ja-JP" sz="15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Access:  Trans national access opening  14  accelerator test facilities, and enlarging consortium with new partners and countries</a:t>
            </a:r>
          </a:p>
          <a:p>
            <a:pPr lvl="1"/>
            <a:r>
              <a:rPr lang="en-US" altLang="ja-JP" sz="15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Innovation:  enhance industrial participations with new co-innovation programs and develop social application programs</a:t>
            </a:r>
          </a:p>
          <a:p>
            <a:pPr lvl="1"/>
            <a:r>
              <a:rPr lang="en-US" altLang="ja-JP" sz="15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Sustainability: develop a model for sustainable accelerator science , and train new generation in accelerator science and technology</a:t>
            </a:r>
          </a:p>
          <a:p>
            <a:pPr lvl="1"/>
            <a:endParaRPr lang="en-US" altLang="ja-JP" sz="1200" dirty="0">
              <a:solidFill>
                <a:schemeClr val="accent6">
                  <a:lumMod val="50000"/>
                </a:schemeClr>
              </a:solidFill>
              <a:latin typeface="Helvetica" pitchFamily="2" charset="0"/>
            </a:endParaRPr>
          </a:p>
          <a:p>
            <a:r>
              <a:rPr lang="en-US" altLang="ja-JP" sz="16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We note that the EUCARD-II progress and spirit is extended with the ARIES collaboration.  </a:t>
            </a:r>
          </a:p>
          <a:p>
            <a:r>
              <a:rPr lang="en-US" altLang="ja-JP" sz="16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We hope that ARIES collaboration proceeds activities in the 2</a:t>
            </a:r>
            <a:r>
              <a:rPr lang="en-US" altLang="ja-JP" sz="1600" baseline="300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nd</a:t>
            </a:r>
            <a:r>
              <a:rPr lang="en-US" altLang="ja-JP" sz="16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 year, with well established work-packages, and encourage the activities to support possible new alternative ideas going in the direction of smaller footprint and lower cost, or of a better use of existing infrastructures, </a:t>
            </a:r>
          </a:p>
          <a:p>
            <a:r>
              <a:rPr lang="en-US" altLang="ja-JP" sz="1600" dirty="0">
                <a:solidFill>
                  <a:schemeClr val="accent6">
                    <a:lumMod val="50000"/>
                  </a:schemeClr>
                </a:solidFill>
                <a:latin typeface="Helvetica" pitchFamily="2" charset="0"/>
              </a:rPr>
              <a:t>It should be emphasized to encourage  further bi-beneficial cooperation between laboratories and industry to encourage the social application programs. </a:t>
            </a:r>
          </a:p>
          <a:p>
            <a:endParaRPr lang="en-US" altLang="ja-JP" sz="1600" dirty="0">
              <a:latin typeface="Helvetica" pitchFamily="2" charset="0"/>
            </a:endParaRPr>
          </a:p>
          <a:p>
            <a:endParaRPr lang="en-US" altLang="ja-JP" sz="1600" dirty="0">
              <a:latin typeface="Helvetica" pitchFamily="2" charset="0"/>
            </a:endParaRPr>
          </a:p>
        </p:txBody>
      </p:sp>
      <p:pic>
        <p:nvPicPr>
          <p:cNvPr id="4" name="439A33A1-C7DF-4B50-AE91-76461EEF9E33" descr="image001">
            <a:extLst>
              <a:ext uri="{FF2B5EF4-FFF2-40B4-BE49-F238E27FC236}">
                <a16:creationId xmlns:a16="http://schemas.microsoft.com/office/drawing/2014/main" id="{9FDB597F-ED17-E248-AE89-2BBC6005B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48" y="1825624"/>
            <a:ext cx="2369227" cy="3352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86694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ARIES Structure</a:t>
            </a:r>
            <a:endParaRPr lang="en-GB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81B4523E-0E60-2F49-A1DB-8E66CE3DE81B}" type="slidenum">
              <a:rPr kumimoji="0" lang="en-GB">
                <a:solidFill>
                  <a:prstClr val="white"/>
                </a:solidFill>
              </a:rPr>
              <a:pPr defTabSz="457200"/>
              <a:t>3</a:t>
            </a:fld>
            <a:endParaRPr kumimoji="0" lang="en-GB">
              <a:solidFill>
                <a:prstClr val="white"/>
              </a:solidFill>
            </a:endParaRPr>
          </a:p>
        </p:txBody>
      </p:sp>
      <p:pic>
        <p:nvPicPr>
          <p:cNvPr id="6" name="Picture 5" descr="C:\Users\vretenar\AppData\Local\Microsoft\Windows\Temporary Internet Files\Content.Outlook\UFYLW7UU\scheme-V3 (003)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1340768"/>
            <a:ext cx="84582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981200" y="4797153"/>
            <a:ext cx="8445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sz="2400" dirty="0">
                <a:solidFill>
                  <a:prstClr val="black"/>
                </a:solidFill>
                <a:latin typeface="Calibri"/>
              </a:rPr>
              <a:t>18 Workpackages: </a:t>
            </a:r>
          </a:p>
          <a:p>
            <a:pPr defTabSz="457200"/>
            <a:r>
              <a:rPr kumimoji="0" lang="en-US" sz="2400" dirty="0">
                <a:solidFill>
                  <a:prstClr val="black"/>
                </a:solidFill>
                <a:latin typeface="Calibri"/>
              </a:rPr>
              <a:t>8 </a:t>
            </a:r>
            <a:r>
              <a:rPr kumimoji="0" lang="en-US" sz="2400" b="1" dirty="0">
                <a:solidFill>
                  <a:srgbClr val="FF0000"/>
                </a:solidFill>
                <a:latin typeface="Calibri"/>
              </a:rPr>
              <a:t>Networks</a:t>
            </a:r>
            <a:r>
              <a:rPr kumimoji="0" lang="en-US" sz="2400" dirty="0">
                <a:solidFill>
                  <a:prstClr val="black"/>
                </a:solidFill>
                <a:latin typeface="Calibri"/>
              </a:rPr>
              <a:t> 5 </a:t>
            </a:r>
            <a:r>
              <a:rPr kumimoji="0" lang="en-US" sz="2400" b="1" dirty="0">
                <a:solidFill>
                  <a:srgbClr val="FF0000"/>
                </a:solidFill>
                <a:latin typeface="Calibri"/>
              </a:rPr>
              <a:t>Transnational Access</a:t>
            </a:r>
            <a:r>
              <a:rPr kumimoji="0" lang="en-US" sz="2400" dirty="0">
                <a:solidFill>
                  <a:prstClr val="black"/>
                </a:solidFill>
                <a:latin typeface="Calibri"/>
              </a:rPr>
              <a:t>, 5 </a:t>
            </a:r>
            <a:r>
              <a:rPr kumimoji="0" lang="en-US" sz="2400" b="1" dirty="0">
                <a:solidFill>
                  <a:srgbClr val="FF0000"/>
                </a:solidFill>
                <a:latin typeface="Calibri"/>
              </a:rPr>
              <a:t>Joint Research Activities</a:t>
            </a:r>
            <a:r>
              <a:rPr kumimoji="0" lang="en-US" sz="2400" dirty="0">
                <a:solidFill>
                  <a:prstClr val="black"/>
                </a:solidFill>
                <a:latin typeface="Calibri"/>
              </a:rPr>
              <a:t>.</a:t>
            </a:r>
            <a:endParaRPr kumimoji="0" lang="en-GB" sz="24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09886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44C078-AE01-E249-BA8C-0AD329612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b="1" dirty="0">
                <a:latin typeface="Helvetica" pitchFamily="2" charset="0"/>
              </a:rPr>
              <a:t>Comments and Advices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C39629-8653-6640-841F-0313E025FA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5668"/>
            <a:ext cx="10515600" cy="5023261"/>
          </a:xfrm>
        </p:spPr>
        <p:txBody>
          <a:bodyPr>
            <a:normAutofit/>
          </a:bodyPr>
          <a:lstStyle/>
          <a:p>
            <a:r>
              <a:rPr kumimoji="1" lang="en-US" altLang="ja-JP" dirty="0">
                <a:latin typeface="Helvetica" pitchFamily="2" charset="0"/>
              </a:rPr>
              <a:t>Communication and outreach activitie</a:t>
            </a:r>
            <a:r>
              <a:rPr lang="en-US" altLang="ja-JP" dirty="0">
                <a:latin typeface="Helvetica" pitchFamily="2" charset="0"/>
              </a:rPr>
              <a:t>s, in particular, </a:t>
            </a:r>
          </a:p>
          <a:p>
            <a:pPr lvl="1"/>
            <a:r>
              <a:rPr lang="en-US" altLang="ja-JP" dirty="0">
                <a:solidFill>
                  <a:srgbClr val="0070C0"/>
                </a:solidFill>
                <a:latin typeface="Helvetica" pitchFamily="2" charset="0"/>
              </a:rPr>
              <a:t>e-learning on accelerator science is very interesting and unique activities matched with the ARIES spirit, </a:t>
            </a:r>
            <a:endParaRPr kumimoji="1" lang="en-US" altLang="ja-JP" dirty="0">
              <a:solidFill>
                <a:srgbClr val="0070C0"/>
              </a:solidFill>
              <a:latin typeface="Helvetica" pitchFamily="2" charset="0"/>
            </a:endParaRPr>
          </a:p>
          <a:p>
            <a:r>
              <a:rPr kumimoji="1" lang="en-US" altLang="ja-JP" dirty="0">
                <a:latin typeface="Helvetica" pitchFamily="2" charset="0"/>
              </a:rPr>
              <a:t>Innovative </a:t>
            </a:r>
            <a:r>
              <a:rPr lang="en-US" altLang="ja-JP" dirty="0">
                <a:latin typeface="Helvetica" pitchFamily="2" charset="0"/>
              </a:rPr>
              <a:t>works material research and test facility </a:t>
            </a:r>
          </a:p>
          <a:p>
            <a:pPr lvl="1"/>
            <a:r>
              <a:rPr lang="en-US" altLang="ja-JP" dirty="0">
                <a:solidFill>
                  <a:srgbClr val="0070C0"/>
                </a:solidFill>
                <a:latin typeface="Helvetica" pitchFamily="2" charset="0"/>
              </a:rPr>
              <a:t>The networking in Europe best fit to the ARIES motivation,</a:t>
            </a:r>
          </a:p>
          <a:p>
            <a:r>
              <a:rPr lang="en-US" altLang="ja-JP" dirty="0">
                <a:latin typeface="Helvetica" pitchFamily="2" charset="0"/>
              </a:rPr>
              <a:t>Advanced accelerator science and technologies of  </a:t>
            </a:r>
          </a:p>
          <a:p>
            <a:pPr lvl="1"/>
            <a:r>
              <a:rPr lang="en-US" altLang="ja-JP" dirty="0">
                <a:solidFill>
                  <a:srgbClr val="0070C0"/>
                </a:solidFill>
                <a:latin typeface="Helvetica" pitchFamily="2" charset="0"/>
              </a:rPr>
              <a:t>High-performance beam, diagnostics, e-gun, </a:t>
            </a:r>
          </a:p>
          <a:p>
            <a:pPr lvl="1"/>
            <a:r>
              <a:rPr lang="en-US" altLang="ja-JP" dirty="0">
                <a:solidFill>
                  <a:srgbClr val="0070C0"/>
                </a:solidFill>
                <a:latin typeface="Helvetica" pitchFamily="2" charset="0"/>
              </a:rPr>
              <a:t>Superconducting magnet with HTS, </a:t>
            </a:r>
          </a:p>
          <a:p>
            <a:pPr lvl="1"/>
            <a:r>
              <a:rPr lang="en-US" altLang="ja-JP" dirty="0">
                <a:solidFill>
                  <a:srgbClr val="0070C0"/>
                </a:solidFill>
                <a:latin typeface="Helvetica" pitchFamily="2" charset="0"/>
              </a:rPr>
              <a:t>High-gradient NRF,  and SRF with thin-film should be very </a:t>
            </a:r>
            <a:r>
              <a:rPr lang="en-US" altLang="ja-JP" dirty="0" err="1">
                <a:solidFill>
                  <a:srgbClr val="0070C0"/>
                </a:solidFill>
                <a:latin typeface="Helvetica" pitchFamily="2" charset="0"/>
              </a:rPr>
              <a:t>adeautely</a:t>
            </a:r>
            <a:r>
              <a:rPr lang="en-US" altLang="ja-JP" dirty="0">
                <a:solidFill>
                  <a:srgbClr val="0070C0"/>
                </a:solidFill>
                <a:latin typeface="Helvetica" pitchFamily="2" charset="0"/>
              </a:rPr>
              <a:t> focused, </a:t>
            </a:r>
            <a:endParaRPr lang="en-US" altLang="ja-JP" dirty="0">
              <a:latin typeface="Helvetica" pitchFamily="2" charset="0"/>
            </a:endParaRPr>
          </a:p>
          <a:p>
            <a:r>
              <a:rPr lang="en-US" altLang="ja-JP" dirty="0">
                <a:latin typeface="Helvetica" pitchFamily="2" charset="0"/>
              </a:rPr>
              <a:t> Further advanced accelerator concepts studies:  </a:t>
            </a:r>
          </a:p>
          <a:p>
            <a:pPr lvl="1"/>
            <a:r>
              <a:rPr lang="en-US" altLang="ja-JP" dirty="0">
                <a:solidFill>
                  <a:srgbClr val="0070C0"/>
                </a:solidFill>
                <a:latin typeface="Helvetica" pitchFamily="2" charset="0"/>
              </a:rPr>
              <a:t>gamma-factory, muon colliders,  Linear Colliders are much encouraged. </a:t>
            </a:r>
          </a:p>
          <a:p>
            <a:endParaRPr kumimoji="1" lang="en-US" altLang="ja-JP" dirty="0"/>
          </a:p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1566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361E7680-53BB-DC44-AB0F-FDA2EC4E3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1661"/>
            <a:ext cx="10515600" cy="1325563"/>
          </a:xfrm>
        </p:spPr>
        <p:txBody>
          <a:bodyPr/>
          <a:lstStyle/>
          <a:p>
            <a:pPr algn="ctr"/>
            <a:r>
              <a:rPr kumimoji="1" lang="en-US" altLang="ja-JP" b="1" dirty="0">
                <a:latin typeface="Helvetica" pitchFamily="2" charset="0"/>
              </a:rPr>
              <a:t>Plenary Presentations: 23 May (p.m.)</a:t>
            </a:r>
            <a:br>
              <a:rPr kumimoji="1" lang="en-US" altLang="ja-JP" b="1" dirty="0">
                <a:latin typeface="Helvetica" pitchFamily="2" charset="0"/>
              </a:rPr>
            </a:br>
            <a:r>
              <a:rPr kumimoji="1" lang="en-US" altLang="ja-JP" sz="3200" b="1" dirty="0">
                <a:solidFill>
                  <a:srgbClr val="0070C0"/>
                </a:solidFill>
                <a:latin typeface="Helvetica" pitchFamily="2" charset="0"/>
              </a:rPr>
              <a:t>with my personal impression</a:t>
            </a:r>
            <a:endParaRPr kumimoji="1" lang="ja-JP" altLang="en-US" b="1">
              <a:solidFill>
                <a:srgbClr val="0070C0"/>
              </a:solidFill>
              <a:latin typeface="Helvetica" pitchFamily="2" charset="0"/>
            </a:endParaRPr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64BAC4FF-FD6C-B842-BB5A-948868BDC3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3196" y="1326218"/>
            <a:ext cx="9944596" cy="2241846"/>
          </a:xfrm>
          <a:prstGeom prst="rect">
            <a:avLst/>
          </a:prstGeo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4D9D75-D507-BD47-AAE9-BB71832DD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To edit /remove footer: Insert -&gt; Header &amp; Footer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BF4DF94-4F68-7F4A-91DF-3BFBC6702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50BE31CF-063E-2740-B8F8-B4F2844B9D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946" y="3568064"/>
            <a:ext cx="9879405" cy="2915863"/>
          </a:xfrm>
          <a:prstGeom prst="rect">
            <a:avLst/>
          </a:prstGeom>
        </p:spPr>
      </p:pic>
      <p:sp>
        <p:nvSpPr>
          <p:cNvPr id="10" name="円/楕円 9">
            <a:extLst>
              <a:ext uri="{FF2B5EF4-FFF2-40B4-BE49-F238E27FC236}">
                <a16:creationId xmlns:a16="http://schemas.microsoft.com/office/drawing/2014/main" id="{4BE94F4D-A774-4D4C-A66E-33A71337BCA4}"/>
              </a:ext>
            </a:extLst>
          </p:cNvPr>
          <p:cNvSpPr/>
          <p:nvPr/>
        </p:nvSpPr>
        <p:spPr>
          <a:xfrm>
            <a:off x="3075709" y="2755075"/>
            <a:ext cx="1199408" cy="3443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>
            <a:extLst>
              <a:ext uri="{FF2B5EF4-FFF2-40B4-BE49-F238E27FC236}">
                <a16:creationId xmlns:a16="http://schemas.microsoft.com/office/drawing/2014/main" id="{1066790F-A265-C241-8FF4-13A9D12495C0}"/>
              </a:ext>
            </a:extLst>
          </p:cNvPr>
          <p:cNvSpPr/>
          <p:nvPr/>
        </p:nvSpPr>
        <p:spPr>
          <a:xfrm>
            <a:off x="2208810" y="3615564"/>
            <a:ext cx="1425039" cy="3443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>
            <a:extLst>
              <a:ext uri="{FF2B5EF4-FFF2-40B4-BE49-F238E27FC236}">
                <a16:creationId xmlns:a16="http://schemas.microsoft.com/office/drawing/2014/main" id="{00C8EC6C-8C72-F843-9B4C-645BC35E9F24}"/>
              </a:ext>
            </a:extLst>
          </p:cNvPr>
          <p:cNvSpPr/>
          <p:nvPr/>
        </p:nvSpPr>
        <p:spPr>
          <a:xfrm>
            <a:off x="2476005" y="6020789"/>
            <a:ext cx="991590" cy="4215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ホームベース 12">
            <a:extLst>
              <a:ext uri="{FF2B5EF4-FFF2-40B4-BE49-F238E27FC236}">
                <a16:creationId xmlns:a16="http://schemas.microsoft.com/office/drawing/2014/main" id="{B237245A-F2A3-234D-8081-7E3E6A4A5D69}"/>
              </a:ext>
            </a:extLst>
          </p:cNvPr>
          <p:cNvSpPr/>
          <p:nvPr/>
        </p:nvSpPr>
        <p:spPr>
          <a:xfrm>
            <a:off x="273132" y="2755075"/>
            <a:ext cx="470064" cy="225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ホームベース 13">
            <a:extLst>
              <a:ext uri="{FF2B5EF4-FFF2-40B4-BE49-F238E27FC236}">
                <a16:creationId xmlns:a16="http://schemas.microsoft.com/office/drawing/2014/main" id="{F6CC3C19-6F53-F54B-8BC7-4FD1945BEC8E}"/>
              </a:ext>
            </a:extLst>
          </p:cNvPr>
          <p:cNvSpPr/>
          <p:nvPr/>
        </p:nvSpPr>
        <p:spPr>
          <a:xfrm>
            <a:off x="249382" y="3591814"/>
            <a:ext cx="470064" cy="225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ホームベース 14">
            <a:extLst>
              <a:ext uri="{FF2B5EF4-FFF2-40B4-BE49-F238E27FC236}">
                <a16:creationId xmlns:a16="http://schemas.microsoft.com/office/drawing/2014/main" id="{59CFDCFC-FF1D-6C49-85CF-96377EE36957}"/>
              </a:ext>
            </a:extLst>
          </p:cNvPr>
          <p:cNvSpPr/>
          <p:nvPr/>
        </p:nvSpPr>
        <p:spPr>
          <a:xfrm>
            <a:off x="261257" y="6044539"/>
            <a:ext cx="470064" cy="225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1912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9C57569-0D5D-3842-919C-504B228BF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34501"/>
            <a:ext cx="10515600" cy="596776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ja-JP" b="1" dirty="0">
                <a:latin typeface="Helvetica" pitchFamily="2" charset="0"/>
              </a:rPr>
              <a:t>Plenary Presentations: 24 May (a.m.)</a:t>
            </a:r>
            <a:endParaRPr kumimoji="1" lang="ja-JP" altLang="en-US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06C3F17E-BF7D-0E48-AAB1-774F7A8E5C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9403" y="935640"/>
            <a:ext cx="10344397" cy="326332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1FEAF356-2D1C-6848-A265-3EF1E92B2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9403" y="4198962"/>
            <a:ext cx="10344397" cy="2428691"/>
          </a:xfrm>
          <a:prstGeom prst="rect">
            <a:avLst/>
          </a:prstGeom>
        </p:spPr>
      </p:pic>
      <p:sp>
        <p:nvSpPr>
          <p:cNvPr id="6" name="円/楕円 5">
            <a:extLst>
              <a:ext uri="{FF2B5EF4-FFF2-40B4-BE49-F238E27FC236}">
                <a16:creationId xmlns:a16="http://schemas.microsoft.com/office/drawing/2014/main" id="{0425197A-526C-E247-9D33-BDA99BEA3500}"/>
              </a:ext>
            </a:extLst>
          </p:cNvPr>
          <p:cNvSpPr/>
          <p:nvPr/>
        </p:nvSpPr>
        <p:spPr>
          <a:xfrm>
            <a:off x="1644734" y="1270660"/>
            <a:ext cx="1407224" cy="4991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0CB511D4-1283-F544-A327-5F8CB913E1A9}"/>
              </a:ext>
            </a:extLst>
          </p:cNvPr>
          <p:cNvSpPr/>
          <p:nvPr/>
        </p:nvSpPr>
        <p:spPr>
          <a:xfrm>
            <a:off x="2743199" y="5232401"/>
            <a:ext cx="1676401" cy="4065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ホームベース 7">
            <a:extLst>
              <a:ext uri="{FF2B5EF4-FFF2-40B4-BE49-F238E27FC236}">
                <a16:creationId xmlns:a16="http://schemas.microsoft.com/office/drawing/2014/main" id="{8DD0CBE8-1031-074A-AAC2-974A5EF63903}"/>
              </a:ext>
            </a:extLst>
          </p:cNvPr>
          <p:cNvSpPr/>
          <p:nvPr/>
        </p:nvSpPr>
        <p:spPr>
          <a:xfrm>
            <a:off x="368136" y="5413307"/>
            <a:ext cx="470064" cy="225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ホームベース 8">
            <a:extLst>
              <a:ext uri="{FF2B5EF4-FFF2-40B4-BE49-F238E27FC236}">
                <a16:creationId xmlns:a16="http://schemas.microsoft.com/office/drawing/2014/main" id="{ABBA7C76-48C2-2F42-8E84-5BBB89A806EA}"/>
              </a:ext>
            </a:extLst>
          </p:cNvPr>
          <p:cNvSpPr/>
          <p:nvPr/>
        </p:nvSpPr>
        <p:spPr>
          <a:xfrm>
            <a:off x="368136" y="1391812"/>
            <a:ext cx="470064" cy="225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9887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654BC4-E07D-0347-85D6-D54557766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b="1" dirty="0">
                <a:latin typeface="Helvetica" pitchFamily="2" charset="0"/>
              </a:rPr>
              <a:t>Plenary Presentations: 24 May (p.m.)</a:t>
            </a:r>
            <a:endParaRPr kumimoji="1" lang="ja-JP" altLang="en-US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81318B63-31B8-B242-B311-C0DCF175D0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9941" y="1723901"/>
            <a:ext cx="10629801" cy="2109416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2DA9E8F0-0DE6-D449-AE58-201188D14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5558" y="3902348"/>
            <a:ext cx="10614184" cy="2493818"/>
          </a:xfrm>
          <a:prstGeom prst="rect">
            <a:avLst/>
          </a:prstGeom>
        </p:spPr>
      </p:pic>
      <p:sp>
        <p:nvSpPr>
          <p:cNvPr id="6" name="円/楕円 5">
            <a:extLst>
              <a:ext uri="{FF2B5EF4-FFF2-40B4-BE49-F238E27FC236}">
                <a16:creationId xmlns:a16="http://schemas.microsoft.com/office/drawing/2014/main" id="{C10D7DCF-3689-7249-BE3A-2D4B9B36AECF}"/>
              </a:ext>
            </a:extLst>
          </p:cNvPr>
          <p:cNvSpPr/>
          <p:nvPr/>
        </p:nvSpPr>
        <p:spPr>
          <a:xfrm>
            <a:off x="1442852" y="2169189"/>
            <a:ext cx="1435815" cy="463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>
            <a:extLst>
              <a:ext uri="{FF2B5EF4-FFF2-40B4-BE49-F238E27FC236}">
                <a16:creationId xmlns:a16="http://schemas.microsoft.com/office/drawing/2014/main" id="{A78098B6-7702-084B-BA39-8E4218527811}"/>
              </a:ext>
            </a:extLst>
          </p:cNvPr>
          <p:cNvSpPr/>
          <p:nvPr/>
        </p:nvSpPr>
        <p:spPr>
          <a:xfrm>
            <a:off x="2269067" y="4707465"/>
            <a:ext cx="2353733" cy="50800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>
            <a:extLst>
              <a:ext uri="{FF2B5EF4-FFF2-40B4-BE49-F238E27FC236}">
                <a16:creationId xmlns:a16="http://schemas.microsoft.com/office/drawing/2014/main" id="{BA90FA09-C17A-414E-820A-FFE23BB25920}"/>
              </a:ext>
            </a:extLst>
          </p:cNvPr>
          <p:cNvSpPr/>
          <p:nvPr/>
        </p:nvSpPr>
        <p:spPr>
          <a:xfrm>
            <a:off x="2878667" y="3323073"/>
            <a:ext cx="2184400" cy="43194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>
            <a:extLst>
              <a:ext uri="{FF2B5EF4-FFF2-40B4-BE49-F238E27FC236}">
                <a16:creationId xmlns:a16="http://schemas.microsoft.com/office/drawing/2014/main" id="{39F2C492-0CFA-3244-982C-DBE8E85DF2E9}"/>
              </a:ext>
            </a:extLst>
          </p:cNvPr>
          <p:cNvSpPr/>
          <p:nvPr/>
        </p:nvSpPr>
        <p:spPr>
          <a:xfrm>
            <a:off x="1632857" y="5494630"/>
            <a:ext cx="2075544" cy="5259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ホームベース 9">
            <a:extLst>
              <a:ext uri="{FF2B5EF4-FFF2-40B4-BE49-F238E27FC236}">
                <a16:creationId xmlns:a16="http://schemas.microsoft.com/office/drawing/2014/main" id="{2EE064A6-413F-6145-A586-9CB5056294BD}"/>
              </a:ext>
            </a:extLst>
          </p:cNvPr>
          <p:cNvSpPr/>
          <p:nvPr/>
        </p:nvSpPr>
        <p:spPr>
          <a:xfrm flipV="1">
            <a:off x="457202" y="2154901"/>
            <a:ext cx="527275" cy="249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ホームベース 10">
            <a:extLst>
              <a:ext uri="{FF2B5EF4-FFF2-40B4-BE49-F238E27FC236}">
                <a16:creationId xmlns:a16="http://schemas.microsoft.com/office/drawing/2014/main" id="{13272ED8-1DCA-BC4B-9211-B10D2F08696A}"/>
              </a:ext>
            </a:extLst>
          </p:cNvPr>
          <p:cNvSpPr/>
          <p:nvPr/>
        </p:nvSpPr>
        <p:spPr>
          <a:xfrm flipV="1">
            <a:off x="457201" y="3405508"/>
            <a:ext cx="527275" cy="249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ホームベース 11">
            <a:extLst>
              <a:ext uri="{FF2B5EF4-FFF2-40B4-BE49-F238E27FC236}">
                <a16:creationId xmlns:a16="http://schemas.microsoft.com/office/drawing/2014/main" id="{38925043-1BBD-1943-8537-B18626801360}"/>
              </a:ext>
            </a:extLst>
          </p:cNvPr>
          <p:cNvSpPr/>
          <p:nvPr/>
        </p:nvSpPr>
        <p:spPr>
          <a:xfrm flipV="1">
            <a:off x="457200" y="4791579"/>
            <a:ext cx="527275" cy="249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ホームベース 12">
            <a:extLst>
              <a:ext uri="{FF2B5EF4-FFF2-40B4-BE49-F238E27FC236}">
                <a16:creationId xmlns:a16="http://schemas.microsoft.com/office/drawing/2014/main" id="{528F428B-9F9C-AF4D-9B59-1E0D4A71F9DB}"/>
              </a:ext>
            </a:extLst>
          </p:cNvPr>
          <p:cNvSpPr/>
          <p:nvPr/>
        </p:nvSpPr>
        <p:spPr>
          <a:xfrm flipV="1">
            <a:off x="457199" y="5695767"/>
            <a:ext cx="527275" cy="249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9290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D5462E-8F18-BF4C-87F1-C30992CE8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ja-JP" b="1" dirty="0">
                <a:latin typeface="Helvetica" pitchFamily="2" charset="0"/>
              </a:rPr>
              <a:t>Plenary Presentations: 25 May (a.m.)</a:t>
            </a:r>
            <a:endParaRPr kumimoji="1" lang="ja-JP" altLang="en-US"/>
          </a:p>
        </p:txBody>
      </p:sp>
      <p:pic>
        <p:nvPicPr>
          <p:cNvPr id="4" name="コンテンツ プレースホルダー 3">
            <a:extLst>
              <a:ext uri="{FF2B5EF4-FFF2-40B4-BE49-F238E27FC236}">
                <a16:creationId xmlns:a16="http://schemas.microsoft.com/office/drawing/2014/main" id="{7617D98D-FE62-1842-A27E-7CF2CA0BA0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2865" y="1605964"/>
            <a:ext cx="10895019" cy="2174781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9B8C782-3C4C-C343-A6FF-B98F03F10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999" y="3969574"/>
            <a:ext cx="10914991" cy="1208067"/>
          </a:xfrm>
          <a:prstGeom prst="rect">
            <a:avLst/>
          </a:prstGeom>
        </p:spPr>
      </p:pic>
      <p:sp>
        <p:nvSpPr>
          <p:cNvPr id="6" name="ホームベース 5">
            <a:extLst>
              <a:ext uri="{FF2B5EF4-FFF2-40B4-BE49-F238E27FC236}">
                <a16:creationId xmlns:a16="http://schemas.microsoft.com/office/drawing/2014/main" id="{E44670B7-CB72-7F48-A73F-F36C3D7247D6}"/>
              </a:ext>
            </a:extLst>
          </p:cNvPr>
          <p:cNvSpPr/>
          <p:nvPr/>
        </p:nvSpPr>
        <p:spPr>
          <a:xfrm flipV="1">
            <a:off x="186265" y="2266421"/>
            <a:ext cx="527275" cy="249631"/>
          </a:xfrm>
          <a:prstGeom prst="homePlat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>
            <a:extLst>
              <a:ext uri="{FF2B5EF4-FFF2-40B4-BE49-F238E27FC236}">
                <a16:creationId xmlns:a16="http://schemas.microsoft.com/office/drawing/2014/main" id="{4B2BCC60-D2B9-BA4B-B460-E03624C93E46}"/>
              </a:ext>
            </a:extLst>
          </p:cNvPr>
          <p:cNvSpPr/>
          <p:nvPr/>
        </p:nvSpPr>
        <p:spPr>
          <a:xfrm>
            <a:off x="1849252" y="1647948"/>
            <a:ext cx="1435815" cy="463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>
            <a:extLst>
              <a:ext uri="{FF2B5EF4-FFF2-40B4-BE49-F238E27FC236}">
                <a16:creationId xmlns:a16="http://schemas.microsoft.com/office/drawing/2014/main" id="{D1B29CD0-B5A6-D24E-8E08-07877530F083}"/>
              </a:ext>
            </a:extLst>
          </p:cNvPr>
          <p:cNvSpPr/>
          <p:nvPr/>
        </p:nvSpPr>
        <p:spPr>
          <a:xfrm>
            <a:off x="1933917" y="2111086"/>
            <a:ext cx="1435815" cy="463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>
            <a:extLst>
              <a:ext uri="{FF2B5EF4-FFF2-40B4-BE49-F238E27FC236}">
                <a16:creationId xmlns:a16="http://schemas.microsoft.com/office/drawing/2014/main" id="{145FC75F-580B-B446-B66C-440A2CBAD54C}"/>
              </a:ext>
            </a:extLst>
          </p:cNvPr>
          <p:cNvSpPr/>
          <p:nvPr/>
        </p:nvSpPr>
        <p:spPr>
          <a:xfrm>
            <a:off x="2736489" y="2504147"/>
            <a:ext cx="1644295" cy="46313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6853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914E5F-EEB4-4D4E-8A3C-027C1773A7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53143"/>
            <a:ext cx="10515600" cy="1037545"/>
          </a:xfrm>
        </p:spPr>
        <p:txBody>
          <a:bodyPr/>
          <a:lstStyle/>
          <a:p>
            <a:pPr algn="ctr"/>
            <a:r>
              <a:rPr kumimoji="1" lang="en-US" altLang="ja-JP" b="1" dirty="0">
                <a:latin typeface="Helvetica" pitchFamily="2" charset="0"/>
              </a:rPr>
              <a:t>Advances </a:t>
            </a:r>
            <a:r>
              <a:rPr lang="en-US" altLang="ja-JP" b="1" dirty="0">
                <a:latin typeface="Helvetica" pitchFamily="2" charset="0"/>
              </a:rPr>
              <a:t>expected</a:t>
            </a:r>
            <a:r>
              <a:rPr kumimoji="1" lang="en-US" altLang="ja-JP" b="1" dirty="0">
                <a:latin typeface="Helvetica" pitchFamily="2" charset="0"/>
              </a:rPr>
              <a:t> in the 2</a:t>
            </a:r>
            <a:r>
              <a:rPr kumimoji="1" lang="en-US" altLang="ja-JP" b="1" baseline="30000" dirty="0">
                <a:latin typeface="Helvetica" pitchFamily="2" charset="0"/>
              </a:rPr>
              <a:t>nd</a:t>
            </a:r>
            <a:r>
              <a:rPr kumimoji="1" lang="en-US" altLang="ja-JP" b="1" dirty="0">
                <a:latin typeface="Helvetica" pitchFamily="2" charset="0"/>
              </a:rPr>
              <a:t> Year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38DD8B-3304-3543-853E-2372CB0CC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>
                <a:latin typeface="Helvetica" pitchFamily="2" charset="0"/>
              </a:rPr>
              <a:t>The 1</a:t>
            </a:r>
            <a:r>
              <a:rPr lang="en-US" altLang="ja-JP" baseline="30000" dirty="0">
                <a:latin typeface="Helvetica" pitchFamily="2" charset="0"/>
              </a:rPr>
              <a:t>st</a:t>
            </a:r>
            <a:r>
              <a:rPr lang="en-US" altLang="ja-JP" dirty="0">
                <a:latin typeface="Helvetica" pitchFamily="2" charset="0"/>
              </a:rPr>
              <a:t> annual meeting is for SAC to learn the starting of the real activities in each WG, and to prepare for observation and advances in the 2</a:t>
            </a:r>
            <a:r>
              <a:rPr lang="en-US" altLang="ja-JP" baseline="30000" dirty="0">
                <a:latin typeface="Helvetica" pitchFamily="2" charset="0"/>
              </a:rPr>
              <a:t>nd</a:t>
            </a:r>
            <a:r>
              <a:rPr lang="en-US" altLang="ja-JP" dirty="0">
                <a:latin typeface="Helvetica" pitchFamily="2" charset="0"/>
              </a:rPr>
              <a:t> annual meeting. </a:t>
            </a:r>
          </a:p>
          <a:p>
            <a:endParaRPr lang="en-US" altLang="ja-JP" dirty="0">
              <a:latin typeface="Helvetica" pitchFamily="2" charset="0"/>
            </a:endParaRPr>
          </a:p>
          <a:p>
            <a:r>
              <a:rPr lang="en-US" altLang="ja-JP" dirty="0">
                <a:latin typeface="Helvetica" pitchFamily="2" charset="0"/>
              </a:rPr>
              <a:t>We</a:t>
            </a:r>
            <a:r>
              <a:rPr kumimoji="1" lang="en-US" altLang="ja-JP" dirty="0">
                <a:latin typeface="Helvetica" pitchFamily="2" charset="0"/>
              </a:rPr>
              <a:t> anticipate to hear excellent year-2 advances with enhanced members of SAC, and </a:t>
            </a:r>
            <a:r>
              <a:rPr lang="en-US" altLang="ja-JP" dirty="0">
                <a:latin typeface="Helvetica" pitchFamily="2" charset="0"/>
              </a:rPr>
              <a:t>to enable useful advices in the next annual meeting 2019, and in the middle of the ARIES activities. </a:t>
            </a:r>
            <a:endParaRPr kumimoji="1" lang="en-US" altLang="ja-JP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783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446</Words>
  <Application>Microsoft Office PowerPoint</Application>
  <PresentationFormat>Widescreen</PresentationFormat>
  <Paragraphs>41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游ゴシック</vt:lpstr>
      <vt:lpstr>游ゴシック Light</vt:lpstr>
      <vt:lpstr>Arial</vt:lpstr>
      <vt:lpstr>Calibri</vt:lpstr>
      <vt:lpstr>Helvetica</vt:lpstr>
      <vt:lpstr>Office テーマ</vt:lpstr>
      <vt:lpstr>Thème Office</vt:lpstr>
      <vt:lpstr>Report from Science Advisory Committee (SAC)</vt:lpstr>
      <vt:lpstr>Executive Summary</vt:lpstr>
      <vt:lpstr>ARIES Structure</vt:lpstr>
      <vt:lpstr>Comments and Advices</vt:lpstr>
      <vt:lpstr>Plenary Presentations: 23 May (p.m.) with my personal impression</vt:lpstr>
      <vt:lpstr>Plenary Presentations: 24 May (a.m.)</vt:lpstr>
      <vt:lpstr>Plenary Presentations: 24 May (p.m.)</vt:lpstr>
      <vt:lpstr>Plenary Presentations: 25 May (a.m.)</vt:lpstr>
      <vt:lpstr>Advances expected in the 2nd Year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Science Advisory Committee (SAC)</dc:title>
  <dc:creator>Yamamoto Akira</dc:creator>
  <cp:lastModifiedBy>Valerie Brunner</cp:lastModifiedBy>
  <cp:revision>29</cp:revision>
  <dcterms:created xsi:type="dcterms:W3CDTF">2018-05-25T02:09:40Z</dcterms:created>
  <dcterms:modified xsi:type="dcterms:W3CDTF">2018-05-25T08:07:08Z</dcterms:modified>
</cp:coreProperties>
</file>