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57" r:id="rId3"/>
    <p:sldId id="258" r:id="rId4"/>
    <p:sldId id="271" r:id="rId5"/>
    <p:sldId id="272" r:id="rId6"/>
    <p:sldId id="273" r:id="rId7"/>
    <p:sldId id="259" r:id="rId8"/>
    <p:sldId id="275" r:id="rId9"/>
    <p:sldId id="274" r:id="rId10"/>
    <p:sldId id="261" r:id="rId11"/>
    <p:sldId id="263" r:id="rId12"/>
    <p:sldId id="264" r:id="rId13"/>
    <p:sldId id="277" r:id="rId14"/>
    <p:sldId id="265" r:id="rId15"/>
    <p:sldId id="266" r:id="rId16"/>
    <p:sldId id="267" r:id="rId17"/>
    <p:sldId id="260" r:id="rId18"/>
    <p:sldId id="268" r:id="rId19"/>
    <p:sldId id="270" r:id="rId20"/>
    <p:sldId id="27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4" autoAdjust="0"/>
    <p:restoredTop sz="94660"/>
  </p:normalViewPr>
  <p:slideViewPr>
    <p:cSldViewPr snapToGrid="0">
      <p:cViewPr varScale="1">
        <p:scale>
          <a:sx n="75" d="100"/>
          <a:sy n="75" d="100"/>
        </p:scale>
        <p:origin x="6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19542E-F421-4F12-BF83-B6E318D747B6}" type="datetimeFigureOut">
              <a:rPr lang="en-US" smtClean="0"/>
              <a:t>4/11/2018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911CF0-CF4E-48A9-BD7E-BB98FDCB9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153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11CF0-CF4E-48A9-BD7E-BB98FDCB90B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187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28E6-A68C-4305-8FD6-7D1CAD74AECA}" type="datetime1">
              <a:rPr lang="en-US" smtClean="0"/>
              <a:t>4/11/2018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F607-17A3-425B-AF26-3C10CF07A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086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4A1CC-4FD2-4188-B1E6-60A047EC7DB8}" type="datetime1">
              <a:rPr lang="en-US" smtClean="0"/>
              <a:t>4/11/2018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F607-17A3-425B-AF26-3C10CF07A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794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1AE6F-B130-46AB-9C4F-13480F93B772}" type="datetime1">
              <a:rPr lang="en-US" smtClean="0"/>
              <a:t>4/11/2018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F607-17A3-425B-AF26-3C10CF07A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166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8D9B9-EB60-4A07-9123-EEECBB92D861}" type="datetime1">
              <a:rPr lang="en-US" smtClean="0"/>
              <a:t>4/11/2018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F607-17A3-425B-AF26-3C10CF07A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869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63A91-AA72-4D50-A58E-9F2C3FF2AB9C}" type="datetime1">
              <a:rPr lang="en-US" smtClean="0"/>
              <a:t>4/11/2018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F607-17A3-425B-AF26-3C10CF07A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632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B087-EAC9-4E89-89FC-D37E2E2838C7}" type="datetime1">
              <a:rPr lang="en-US" smtClean="0"/>
              <a:t>4/11/2018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F607-17A3-425B-AF26-3C10CF07A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570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40C23-DFD3-40DB-936D-60C5B123034E}" type="datetime1">
              <a:rPr lang="en-US" smtClean="0"/>
              <a:t>4/11/2018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F607-17A3-425B-AF26-3C10CF07A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409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F3C6A-C1BB-4AA3-9077-33560341ED41}" type="datetime1">
              <a:rPr lang="en-US" smtClean="0"/>
              <a:t>4/11/2018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F607-17A3-425B-AF26-3C10CF07A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715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31F8-DFD3-4F8A-BB29-9917609B110B}" type="datetime1">
              <a:rPr lang="en-US" smtClean="0"/>
              <a:t>4/11/2018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F607-17A3-425B-AF26-3C10CF07A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275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1A607-D1F9-4D18-BF84-1BD326F136F8}" type="datetime1">
              <a:rPr lang="en-US" smtClean="0"/>
              <a:t>4/11/2018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F607-17A3-425B-AF26-3C10CF07A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673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370A8-B297-4F5B-AE6F-4101C770799B}" type="datetime1">
              <a:rPr lang="en-US" smtClean="0"/>
              <a:t>4/11/2018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F607-17A3-425B-AF26-3C10CF07A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37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3000">
              <a:srgbClr val="0070C0"/>
            </a:gs>
            <a:gs pos="93506">
              <a:srgbClr val="0070C0"/>
            </a:gs>
            <a:gs pos="74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79F01-D6EB-401A-A802-D725850D4332}" type="datetime1">
              <a:rPr lang="en-US" smtClean="0"/>
              <a:t>4/11/2018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AF607-17A3-425B-AF26-3C10CF07A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793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Inner Tracking Detector Upgrade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189162"/>
          </a:xfrm>
        </p:spPr>
        <p:txBody>
          <a:bodyPr>
            <a:normAutofit/>
          </a:bodyPr>
          <a:lstStyle/>
          <a:p>
            <a:r>
              <a:rPr lang="en-US" dirty="0" smtClean="0"/>
              <a:t>ABC130 Chip </a:t>
            </a:r>
            <a:r>
              <a:rPr lang="en-US" dirty="0" smtClean="0"/>
              <a:t>Irradiation </a:t>
            </a:r>
            <a:r>
              <a:rPr lang="en-US" dirty="0" smtClean="0"/>
              <a:t>and SEU Testing</a:t>
            </a:r>
          </a:p>
          <a:p>
            <a:r>
              <a:rPr lang="en-US" dirty="0" smtClean="0"/>
              <a:t>Silas K Grossberndt, Columbia University</a:t>
            </a:r>
          </a:p>
          <a:p>
            <a:r>
              <a:rPr lang="en-US" dirty="0" smtClean="0"/>
              <a:t>Dr. Richard </a:t>
            </a:r>
            <a:r>
              <a:rPr lang="en-US" dirty="0" err="1" smtClean="0"/>
              <a:t>Teuscher</a:t>
            </a:r>
            <a:r>
              <a:rPr lang="en-US" dirty="0" smtClean="0"/>
              <a:t>, University of Toronto</a:t>
            </a:r>
            <a:endParaRPr lang="en-US" dirty="0"/>
          </a:p>
          <a:p>
            <a:r>
              <a:rPr lang="en-US" dirty="0" smtClean="0"/>
              <a:t>Thanks to the Generous Support of the </a:t>
            </a:r>
            <a:r>
              <a:rPr lang="en-US" dirty="0" err="1"/>
              <a:t>Lounsbery</a:t>
            </a:r>
            <a:r>
              <a:rPr lang="en-US" dirty="0"/>
              <a:t> Foundation.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F607-17A3-425B-AF26-3C10CF07AE1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36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Post-Irradiation (Batch 2) &amp; Pre-Irradiation (Batch 3)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F607-17A3-425B-AF26-3C10CF07AE1B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866534"/>
            <a:ext cx="5899639" cy="42328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942" y="1866534"/>
            <a:ext cx="5432612" cy="4232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05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During </a:t>
            </a:r>
            <a:r>
              <a:rPr lang="en-US" dirty="0" smtClean="0"/>
              <a:t>Irradiation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F607-17A3-425B-AF26-3C10CF07AE1B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1613" y="1690688"/>
            <a:ext cx="5808670" cy="42328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613" y="1690688"/>
            <a:ext cx="5711897" cy="4232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33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Re-Irradiation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07" y="1690688"/>
            <a:ext cx="5932247" cy="435133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F607-17A3-425B-AF26-3C10CF07AE1B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7684" y="1753441"/>
            <a:ext cx="545123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61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Off Irradiation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723" y="1498407"/>
            <a:ext cx="8176846" cy="489695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F607-17A3-425B-AF26-3C10CF07AE1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29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 Rise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F607-17A3-425B-AF26-3C10CF07AE1B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461" y="1617399"/>
            <a:ext cx="5222057" cy="42328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4941" y="1617398"/>
            <a:ext cx="5629836" cy="4232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38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Regulated Voltage Failures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F607-17A3-425B-AF26-3C10CF07AE1B}" type="slidenum">
              <a:rPr lang="en-US" smtClean="0"/>
              <a:t>15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8629" y="2293158"/>
            <a:ext cx="5458032" cy="38476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81" y="2293158"/>
            <a:ext cx="5943600" cy="3847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47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3 Chip Issues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F607-17A3-425B-AF26-3C10CF07AE1B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526" y="1690686"/>
            <a:ext cx="5723736" cy="42432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5412" y="1690686"/>
            <a:ext cx="5797063" cy="4243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12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Work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F607-17A3-425B-AF26-3C10CF07AE1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58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TFileMerger</a:t>
            </a:r>
            <a:r>
              <a:rPr lang="en-US" dirty="0" smtClean="0"/>
              <a:t> and SEU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188" y="1331365"/>
            <a:ext cx="6172200" cy="4185744"/>
          </a:xfrm>
        </p:spPr>
      </p:pic>
      <p:sp>
        <p:nvSpPr>
          <p:cNvPr id="10" name="Text Placeholder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SEU package: Identifies Single Event Upsets—ionization caused readout errors—wrote a README file for proper use</a:t>
            </a:r>
          </a:p>
          <a:p>
            <a:endParaRPr lang="en-US" dirty="0"/>
          </a:p>
          <a:p>
            <a:r>
              <a:rPr lang="en-US" dirty="0" err="1" smtClean="0"/>
              <a:t>TFileMerger</a:t>
            </a:r>
            <a:r>
              <a:rPr lang="en-US" dirty="0" smtClean="0"/>
              <a:t>: main macro of “</a:t>
            </a:r>
            <a:r>
              <a:rPr lang="en-US" dirty="0" err="1" smtClean="0"/>
              <a:t>hadd</a:t>
            </a:r>
            <a:r>
              <a:rPr lang="en-US" dirty="0" smtClean="0"/>
              <a:t>” in ROOT.</a:t>
            </a:r>
          </a:p>
          <a:p>
            <a:r>
              <a:rPr lang="en-US" dirty="0"/>
              <a:t>n</a:t>
            </a:r>
            <a:r>
              <a:rPr lang="en-US" dirty="0" smtClean="0"/>
              <a:t>ew </a:t>
            </a:r>
            <a:r>
              <a:rPr lang="en-US" dirty="0" err="1" smtClean="0"/>
              <a:t>Verison</a:t>
            </a:r>
            <a:r>
              <a:rPr lang="en-US" dirty="0" smtClean="0"/>
              <a:t> was running slowly/incorrectly, so I tried to implement a few potential fixes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F607-17A3-425B-AF26-3C10CF07AE1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75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Miscellaneous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F607-17A3-425B-AF26-3C10CF07AE1B}" type="slidenum">
              <a:rPr lang="en-US" smtClean="0"/>
              <a:t>19</a:t>
            </a:fld>
            <a:endParaRPr lang="en-US"/>
          </a:p>
        </p:txBody>
      </p:sp>
      <p:pic>
        <p:nvPicPr>
          <p:cNvPr id="1026" name="Picture 2" descr="https://lh3.googleusercontent.com/85PlQPV6d0uS1FLKr376YhzxlZwqTleyPcckS8vVh0gFt6Fy1DaqDiGDe2LwgTfqBzOZ52aaVdbOJbsBRxNLL1-LFGjLF5pypOr0rj7487kzjuv3arAABkcLFH0sk7XIoASDOz_J6ER8z0czP5HjNKXm4-VmoHeOKamY5K8eB9JzqPB6pw3verPyvEyUTxlih8b9R2BWYXmhkSWmDsVaSmbwoMCYdxB1clswoLvb9w33_n4mYb3XLUrGSOGnOF_u58Lbg5PaRu-wGhh8EFuJJnqaoNuTTrwy7CEs6VtWnITxi3-T_P_wOpdiNPxBuWXqDQo1ROu-G-JvBFYwIhw55UdeEMbewHquIiXQ4wKUu9dZEaL5FU0mwktHqtNULXwqMQsepZcOFASGBOcc61n3Uy8rOZoEo_d8ypioLE4QTAnNg5FA-0y4fmPgHOLudTU8rk5hezlATBACHJfXCXid7RyFNMO7X2QAjOFHlNQoyiBs0q8ayDocN85yJQMMBoOtgl_nod-hk6s-CdMu6_DVQw6kdX7jSwDLo-SxMRr6LsELA8hTdfcv71Irx-wMv-vrwYCoO30MIyMgsjWApkNorJhsQB3kz87HraiBdFo=w517-h918-n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4" t="306" r="544" b="36368"/>
          <a:stretch/>
        </p:blipFill>
        <p:spPr bwMode="auto">
          <a:xfrm>
            <a:off x="325903" y="1791213"/>
            <a:ext cx="3295838" cy="371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lh3.googleusercontent.com/MaWPCWAO_mnDmlIjCCEi9lmH3ovRNWNTMbcfrg4TzPXB6BMags9KqRr3TsMeWCF7A_KSucmSDot04865tHZejoMWkGk1VcNYwaIVUtQItGWrWioZXhw8PrnYQshXII8VEuEi0QRqXyfFYxrZzUTUCTs0myAa_Bln5n13SVOv00e0ols-x9RCdkSvib2nQRks0bPRbiGnpFEFQ0LIGlbgo68YNPU-nOl8VZx_l9Zvxo7IDLLSafWW7ZQL0i8ymuq9i0-7WBYnBVbE0JGTpagMNtn9aKw9jeGhS64O7zvamIlK0hJd1JFs90NimW0xVX2T9lWx8T-jkxdD4NsHFYpDXZT5AJC1uqeD0dVZdBCeKVCTh1YDCsI-44P4aJ6FTnT6TSuGKMorxhsHiQNigwM1fEKlhCtEDJaHchah0TndsF9KIuIDtiaKSnycgdWbDPaWkB_--eZTuj52PcV8WjUD472klcVk_dgIcsi1Y2OtK5NK4TbX6hpVtmo1q6YfCr8-ink-ryq_DirH5izfY7H5yrHDkG_d4LiuNAd8SfP1wzkJiDrJGayQUVXfLTbkKAUngJwYxgDDSjtdOXcTanU682aaeJsD-ssgZmNAB5g=w1632-h918-n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6589" y="1791213"/>
            <a:ext cx="4732891" cy="266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832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Introduction </a:t>
            </a:r>
          </a:p>
          <a:p>
            <a:endParaRPr lang="en-US" dirty="0"/>
          </a:p>
          <a:p>
            <a:r>
              <a:rPr lang="en-US" dirty="0" smtClean="0"/>
              <a:t>ABC130 Chips</a:t>
            </a:r>
          </a:p>
          <a:p>
            <a:pPr lvl="1"/>
            <a:r>
              <a:rPr lang="en-US" dirty="0" smtClean="0"/>
              <a:t>Post </a:t>
            </a:r>
            <a:r>
              <a:rPr lang="en-US" dirty="0" smtClean="0"/>
              <a:t>Irradiation Measurements</a:t>
            </a:r>
            <a:endParaRPr lang="en-US" dirty="0" smtClean="0"/>
          </a:p>
          <a:p>
            <a:pPr lvl="1"/>
            <a:r>
              <a:rPr lang="en-US" dirty="0" smtClean="0"/>
              <a:t>Pre-and-during </a:t>
            </a:r>
            <a:r>
              <a:rPr lang="en-US" dirty="0" smtClean="0"/>
              <a:t>Irradiation Measurements</a:t>
            </a:r>
            <a:endParaRPr lang="en-US" dirty="0" smtClean="0"/>
          </a:p>
          <a:p>
            <a:pPr lvl="1"/>
            <a:r>
              <a:rPr lang="en-US" dirty="0" smtClean="0"/>
              <a:t>Re-irradiation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TFileMerger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F607-17A3-425B-AF26-3C10CF07AE1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09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This project and experience was funded by the generous support of the </a:t>
            </a:r>
            <a:r>
              <a:rPr lang="en-US" dirty="0" err="1"/>
              <a:t>Lounsbery</a:t>
            </a:r>
            <a:r>
              <a:rPr lang="en-US" dirty="0"/>
              <a:t> </a:t>
            </a:r>
            <a:r>
              <a:rPr lang="en-US" dirty="0" smtClean="0"/>
              <a:t>Foundation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Thanks to Steve Goldfarb and Jean Kirsch for their support and advice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Thanks as well to Dr. Olivier </a:t>
            </a:r>
            <a:r>
              <a:rPr lang="en-US" dirty="0" err="1" smtClean="0"/>
              <a:t>Arnez</a:t>
            </a:r>
            <a:r>
              <a:rPr lang="en-US" dirty="0" smtClean="0"/>
              <a:t> and </a:t>
            </a:r>
            <a:r>
              <a:rPr lang="en-US" dirty="0"/>
              <a:t>Kyle </a:t>
            </a:r>
            <a:r>
              <a:rPr lang="en-US" dirty="0" smtClean="0"/>
              <a:t>Cormier</a:t>
            </a:r>
            <a:r>
              <a:rPr lang="en-US" dirty="0"/>
              <a:t> </a:t>
            </a:r>
            <a:r>
              <a:rPr lang="en-US" dirty="0" smtClean="0"/>
              <a:t>for their mentorship and help on this project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F607-17A3-425B-AF26-3C10CF07AE1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96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F607-17A3-425B-AF26-3C10CF07AE1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22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ATLAS detector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detector is divided into a number of subdetectors which can be grouped as follows</a:t>
            </a:r>
          </a:p>
          <a:p>
            <a:pPr lvl="1"/>
            <a:r>
              <a:rPr lang="en-US" dirty="0" smtClean="0"/>
              <a:t>Tracker</a:t>
            </a:r>
          </a:p>
          <a:p>
            <a:pPr lvl="2"/>
            <a:r>
              <a:rPr lang="en-US" dirty="0" smtClean="0"/>
              <a:t>This is the area just outside of the beam pipe, it does not destroy any particles, but it can track charged particles</a:t>
            </a:r>
          </a:p>
          <a:p>
            <a:pPr lvl="1"/>
            <a:r>
              <a:rPr lang="en-US" dirty="0" smtClean="0"/>
              <a:t>Calorimeters (Electromagnetic and Hadronic)</a:t>
            </a:r>
          </a:p>
          <a:p>
            <a:pPr lvl="2"/>
            <a:r>
              <a:rPr lang="en-US" dirty="0"/>
              <a:t>I</a:t>
            </a:r>
            <a:r>
              <a:rPr lang="en-US" dirty="0" smtClean="0"/>
              <a:t>dentification to get Energy of particles</a:t>
            </a:r>
          </a:p>
          <a:p>
            <a:pPr lvl="1"/>
            <a:r>
              <a:rPr lang="en-US" dirty="0" smtClean="0"/>
              <a:t>Spectrometer </a:t>
            </a:r>
          </a:p>
          <a:p>
            <a:pPr lvl="2"/>
            <a:r>
              <a:rPr lang="en-US" dirty="0" smtClean="0"/>
              <a:t>Finds muons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18238" y="1855347"/>
            <a:ext cx="4937125" cy="400455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C2C0B-CBFB-44FB-BE48-384DBD29F00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00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Inner Detector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5581145" cy="4502312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 smtClean="0"/>
              <a:t>The Inner detector is made of three components: the pixel detector, the transition radiation tracker and the Semi-Conductor Tracker. </a:t>
            </a:r>
          </a:p>
          <a:p>
            <a:pPr marL="0" indent="0">
              <a:buNone/>
            </a:pPr>
            <a:r>
              <a:rPr lang="en-US" u="sng" dirty="0" smtClean="0"/>
              <a:t>Pixel Detector (55-150 mm)</a:t>
            </a:r>
            <a:endParaRPr lang="en-US" dirty="0" smtClean="0"/>
          </a:p>
          <a:p>
            <a:pPr>
              <a:lnSpc>
                <a:spcPct val="120000"/>
              </a:lnSpc>
            </a:pPr>
            <a:r>
              <a:rPr lang="en-US" sz="2200" dirty="0" smtClean="0"/>
              <a:t>Silicon pixels –each is 50 x 400 microns (1x8 human hairs)</a:t>
            </a:r>
          </a:p>
          <a:p>
            <a:pPr>
              <a:lnSpc>
                <a:spcPct val="120000"/>
              </a:lnSpc>
            </a:pPr>
            <a:r>
              <a:rPr lang="en-US" sz="2200" dirty="0" smtClean="0"/>
              <a:t>1750 modules (~50, 000 pixels/module + 16 readout boards)</a:t>
            </a:r>
          </a:p>
          <a:p>
            <a:pPr>
              <a:lnSpc>
                <a:spcPct val="120000"/>
              </a:lnSpc>
            </a:pPr>
            <a:r>
              <a:rPr lang="en-US" sz="2200" dirty="0" smtClean="0"/>
              <a:t>Total: ~80 million channels of readout</a:t>
            </a:r>
          </a:p>
          <a:p>
            <a:pPr marL="0" indent="0">
              <a:buNone/>
            </a:pPr>
            <a:r>
              <a:rPr lang="en-US" u="sng" dirty="0" smtClean="0"/>
              <a:t>Semi-Conductor Tracker (299-506 mm)</a:t>
            </a:r>
            <a:endParaRPr lang="en-US" b="1" u="sng" dirty="0" smtClean="0"/>
          </a:p>
          <a:p>
            <a:r>
              <a:rPr lang="en-US" sz="2200" dirty="0" smtClean="0"/>
              <a:t>SiPM micro-strip detector made of two sections </a:t>
            </a:r>
          </a:p>
          <a:p>
            <a:pPr lvl="1"/>
            <a:r>
              <a:rPr lang="en-US" sz="2000" dirty="0" smtClean="0"/>
              <a:t>Barrel—Long staves—2112 modules total</a:t>
            </a:r>
          </a:p>
          <a:p>
            <a:pPr lvl="1"/>
            <a:r>
              <a:rPr lang="en-US" sz="2000" dirty="0" smtClean="0"/>
              <a:t>End Cap—Composed of Petals each containing slices of Rings of detectors—2 endcaps with 988 modules each</a:t>
            </a:r>
          </a:p>
          <a:p>
            <a:r>
              <a:rPr lang="en-US" sz="2200" dirty="0" smtClean="0"/>
              <a:t>~6 million channels of readout</a:t>
            </a:r>
          </a:p>
          <a:p>
            <a:r>
              <a:rPr lang="en-US" sz="2200" dirty="0" smtClean="0"/>
              <a:t>Gives 8 measurements per particle for spatial positioning</a:t>
            </a:r>
          </a:p>
          <a:p>
            <a:pPr marL="0" indent="0">
              <a:buNone/>
            </a:pPr>
            <a:r>
              <a:rPr lang="en-US" dirty="0" smtClean="0"/>
              <a:t>Both of these work by detection of charged particles, measuring the small ionization caused by the particles passing through the strip</a:t>
            </a:r>
          </a:p>
          <a:p>
            <a:pPr marL="0" indent="0">
              <a:buNone/>
            </a:pPr>
            <a:r>
              <a:rPr lang="en-US" u="sng" dirty="0" smtClean="0"/>
              <a:t>Transition Radiation Tracker (563-1066 mm)</a:t>
            </a:r>
          </a:p>
          <a:p>
            <a:r>
              <a:rPr lang="en-US" dirty="0" smtClean="0"/>
              <a:t>Drift Tube + </a:t>
            </a:r>
            <a:r>
              <a:rPr lang="en-US" dirty="0" err="1" smtClean="0"/>
              <a:t>Radiatiors</a:t>
            </a:r>
            <a:r>
              <a:rPr lang="en-US" dirty="0" smtClean="0"/>
              <a:t> in 1 barrel &amp; 2 endcaps</a:t>
            </a:r>
            <a:endParaRPr lang="en-US" dirty="0"/>
          </a:p>
          <a:p>
            <a:pPr lvl="1"/>
            <a:r>
              <a:rPr lang="en-US" dirty="0" smtClean="0"/>
              <a:t>Barrel—3 layers of 32 </a:t>
            </a:r>
            <a:r>
              <a:rPr lang="en-US" dirty="0" err="1" smtClean="0"/>
              <a:t>modiules</a:t>
            </a:r>
            <a:endParaRPr lang="en-US" dirty="0" smtClean="0"/>
          </a:p>
          <a:p>
            <a:pPr lvl="1"/>
            <a:r>
              <a:rPr lang="en-US" dirty="0" smtClean="0"/>
              <a:t>Endcaps- 1 per side 18 modules tota</a:t>
            </a:r>
            <a:r>
              <a:rPr lang="en-US" dirty="0"/>
              <a:t>l</a:t>
            </a:r>
            <a:endParaRPr lang="en-US" dirty="0" smtClean="0"/>
          </a:p>
          <a:p>
            <a:r>
              <a:rPr lang="en-US" dirty="0" smtClean="0"/>
              <a:t>Particles ionize gas which then drift towards the wire for 30 position points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8425" y="1979519"/>
            <a:ext cx="5343525" cy="35623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950581" y="5418758"/>
            <a:ext cx="420509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Source: https</a:t>
            </a:r>
            <a:r>
              <a:rPr lang="en-US" sz="1000" dirty="0"/>
              <a:t>://cds.cern.ch/images/CERN-GE-0803014-01/file?size=medium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F607-17A3-425B-AF26-3C10CF07AE1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71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ITK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5336771" cy="4023360"/>
          </a:xfrm>
        </p:spPr>
        <p:txBody>
          <a:bodyPr>
            <a:normAutofit/>
          </a:bodyPr>
          <a:lstStyle/>
          <a:p>
            <a:r>
              <a:rPr lang="en-US" dirty="0" smtClean="0"/>
              <a:t>The ITK will be the all silicon detector replacing the whole Inner Detector for High Luminosity LHC</a:t>
            </a:r>
          </a:p>
          <a:p>
            <a:r>
              <a:rPr lang="en-US" dirty="0" smtClean="0"/>
              <a:t>Similar system to current SCT</a:t>
            </a:r>
          </a:p>
          <a:p>
            <a:r>
              <a:rPr lang="en-US" dirty="0" smtClean="0"/>
              <a:t>This </a:t>
            </a:r>
            <a:r>
              <a:rPr lang="en-US" dirty="0" smtClean="0"/>
              <a:t>“strip” detector will be replacing the pixel detector to increase pile up efficiency and jet identification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0059" y="2452643"/>
            <a:ext cx="4965928" cy="280954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F607-17A3-425B-AF26-3C10CF07AE1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59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ABC130 Chip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AF607-17A3-425B-AF26-3C10CF07AE1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15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ITK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3"/>
            <a:ext cx="3123028" cy="4185789"/>
          </a:xfrm>
        </p:spPr>
        <p:txBody>
          <a:bodyPr>
            <a:normAutofit/>
          </a:bodyPr>
          <a:lstStyle/>
          <a:p>
            <a:r>
              <a:rPr lang="en-US" dirty="0" smtClean="0"/>
              <a:t>driver board (FPGA)</a:t>
            </a:r>
          </a:p>
          <a:p>
            <a:r>
              <a:rPr lang="en-US" dirty="0" smtClean="0"/>
              <a:t>Hybrid Controller</a:t>
            </a:r>
            <a:endParaRPr lang="en-US" dirty="0" smtClean="0"/>
          </a:p>
          <a:p>
            <a:r>
              <a:rPr lang="en-US" dirty="0" smtClean="0"/>
              <a:t>Read</a:t>
            </a:r>
            <a:r>
              <a:rPr lang="en-US" dirty="0" smtClean="0"/>
              <a:t>out chip</a:t>
            </a:r>
          </a:p>
          <a:p>
            <a:r>
              <a:rPr lang="en-US" dirty="0" smtClean="0"/>
              <a:t> DC-DC converter</a:t>
            </a:r>
          </a:p>
          <a:p>
            <a:pPr lvl="1"/>
            <a:r>
              <a:rPr lang="en-US" dirty="0" smtClean="0"/>
              <a:t>Regulates Voltage down to 1.5 V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80" t="1368" r="31026" b="-1368"/>
          <a:stretch/>
        </p:blipFill>
        <p:spPr>
          <a:xfrm>
            <a:off x="4319953" y="2173897"/>
            <a:ext cx="3552093" cy="3857625"/>
          </a:xfrm>
          <a:prstGeom prst="rect">
            <a:avLst/>
          </a:prstGeom>
        </p:spPr>
      </p:pic>
      <p:pic>
        <p:nvPicPr>
          <p:cNvPr id="2050" name="Picture 2" descr="https://lh3.googleusercontent.com/MprMiqbk9U52qHdM2WfziCLnrKUV2ri3Fv8iarTfDvQvsXmSMvwX0RRvWXO4gq8UE1unADQvmw2uTWC28zDxM5N_oY5vw753h-6KYjmhqA2jQeaQ9U8lzPUwHwTP4EsbQX2WIpSE5sEcd-TnHTIfTEeK91ojA5tupe7eIoAWCxgLYN822GPOAxQNacFbXBUJ7Wel3uDuVFV9Wpa25TtAm4uKTosd2PtXAXVkMc1FWB1RTnbXeLc2tgOX8dkRMbRsDfIsFRqa3P8wHVS8gLiEnXWDrcrAdaN05QyyGLP2fob2YqXj5P4XbfA5sWd73Yxm8GBCKNkiWc8ZHu_pycT3f622LFceAgJAMtzYYPUbryN9wzg6E-wZPxGogFNnR6Xes0h2zQSGjwWEyRSBHagiZIHyei0fkYMmtLyfkmykhP29q3t4HW3ESaim4MuFgWXvt3w5ta5mcXR_SRdC7mNw5ontaS4fJ5dSvXiEt-raoGWEeW-OXrZW8Jfhzx7V4YBzNphV1hZvYRpB-c6r8E5G6u7udERjGFCgB6xHy1JbG9AWJpF8KPpOqMW9Ik8NVb5m2CwETv9LWIhQ7zkbUqcA0XqxbsSgxTAR1iJdppM=w124-h220-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858836" y="1286752"/>
            <a:ext cx="2291789" cy="4066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lh3.googleusercontent.com/IqSFy_2QwoIB7zOCTgyGNIohX8qLJa99BIuq5_YOwFa1l93r8Yk-D3lJ3Dr2FJgUoGD72ULCSnbjq6dmP5gL8Fom63ubhXscNP3TfLPwTYLl6HKHWkgrYQ_WilX7v6vzBRJ5-2wmfKf5DVHEEez5gF6zwAJoloibHKSMxOo_jnUW5olRMGUqwTyAUOLYY6KjdU_SNaHCAqD7cO7-uDsUvYd2T9qbfp_uOcYieS7Lc1eSoPvD0xPQOKcjADIh6iu-Y6ez444OePsu_O38218PGfJYC_TBxJN-prgbhKO1WCDvGq9ZeavboH0ApOH_cc6gYp4Qr5bdz9KnWtCXs0n6knNMn_SJxaGkqpzTPQCksxPU87c3gM5tgMD8yxdkw6dCyMu7x8Pbhq-9KBdWkcsJr4PExb6vMHSLekSOSoB0WJ68neBVcErQKCaBIL2A3E_diy-OsBrEZOLF-n90SQ57emGeAMU8jG94xuL-P4eYp_JRUn4cFsN9_c3aXgvmsx2-5YQ-Q1Zmx02GfiIG0_ehbondT72W3vzS_j68pWEFv8awAStlfnlj-xYoTV61qBtqfLKBXte5TQJX5Olssdyagg85jOc2B35JJAnvwts=w1632-h918-n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4792" y="4554634"/>
            <a:ext cx="3839876" cy="2159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48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707106" cy="1325563"/>
          </a:xfrm>
        </p:spPr>
        <p:txBody>
          <a:bodyPr/>
          <a:lstStyle/>
          <a:p>
            <a:r>
              <a:rPr lang="en-US" dirty="0" smtClean="0"/>
              <a:t>Total Ionizing Dose Bump and Annealing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791200" cy="4351338"/>
          </a:xfrm>
        </p:spPr>
        <p:txBody>
          <a:bodyPr/>
          <a:lstStyle/>
          <a:p>
            <a:r>
              <a:rPr lang="en-US" dirty="0" smtClean="0"/>
              <a:t>There is an increase in current consumption when the chip is exposed to ionizing radiation</a:t>
            </a:r>
          </a:p>
          <a:p>
            <a:r>
              <a:rPr lang="en-US" dirty="0" smtClean="0"/>
              <a:t>This effect is thought to be caused by damages to the chip</a:t>
            </a:r>
          </a:p>
          <a:p>
            <a:r>
              <a:rPr lang="en-US" dirty="0" smtClean="0"/>
              <a:t>These damages cause leakage current and significant temperature increases (few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°C per chip)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21"/>
          <a:stretch/>
        </p:blipFill>
        <p:spPr>
          <a:xfrm>
            <a:off x="7603169" y="365125"/>
            <a:ext cx="3747028" cy="27815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664"/>
          <a:stretch/>
        </p:blipFill>
        <p:spPr>
          <a:xfrm>
            <a:off x="7603169" y="3423463"/>
            <a:ext cx="3862754" cy="256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05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4951</TotalTime>
  <Words>541</Words>
  <Application>Microsoft Office PowerPoint</Application>
  <PresentationFormat>Widescreen</PresentationFormat>
  <Paragraphs>101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Office Theme</vt:lpstr>
      <vt:lpstr>Inner Tracking Detector Upgrade</vt:lpstr>
      <vt:lpstr>Overview</vt:lpstr>
      <vt:lpstr>Background</vt:lpstr>
      <vt:lpstr>The ATLAS detector</vt:lpstr>
      <vt:lpstr>The Inner Detector</vt:lpstr>
      <vt:lpstr>ITK Design </vt:lpstr>
      <vt:lpstr>ABC130 Chip</vt:lpstr>
      <vt:lpstr>ITK operations</vt:lpstr>
      <vt:lpstr>Total Ionizing Dose Bump and Annealing</vt:lpstr>
      <vt:lpstr>Post-Irradiation (Batch 2) &amp; Pre-Irradiation (Batch 3)</vt:lpstr>
      <vt:lpstr>During Irradiation</vt:lpstr>
      <vt:lpstr>Re-Irradiation</vt:lpstr>
      <vt:lpstr>Power Off Irradiation</vt:lpstr>
      <vt:lpstr>Temperature Rise</vt:lpstr>
      <vt:lpstr>Regulated Voltage Failures</vt:lpstr>
      <vt:lpstr>Batch 3 Chip Issues</vt:lpstr>
      <vt:lpstr>Other Work</vt:lpstr>
      <vt:lpstr>TFileMerger and SEU</vt:lpstr>
      <vt:lpstr>Miscellaneous</vt:lpstr>
      <vt:lpstr>Acknowledgements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Inner Tracking Detector Upgrade</dc:title>
  <dc:creator>Silas Grossberndt</dc:creator>
  <cp:lastModifiedBy>Silas Grossberndt</cp:lastModifiedBy>
  <cp:revision>24</cp:revision>
  <dcterms:created xsi:type="dcterms:W3CDTF">2018-04-08T20:41:16Z</dcterms:created>
  <dcterms:modified xsi:type="dcterms:W3CDTF">2018-04-12T13:13:23Z</dcterms:modified>
</cp:coreProperties>
</file>