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0" r:id="rId3"/>
    <p:sldMasterId id="2147483702" r:id="rId4"/>
  </p:sldMasterIdLst>
  <p:notesMasterIdLst>
    <p:notesMasterId r:id="rId10"/>
  </p:notesMasterIdLst>
  <p:sldIdLst>
    <p:sldId id="257" r:id="rId5"/>
    <p:sldId id="258" r:id="rId6"/>
    <p:sldId id="259" r:id="rId7"/>
    <p:sldId id="260" r:id="rId8"/>
    <p:sldId id="261" r:id="rId9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1" y="5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F42B8-0742-4652-8FBE-C06E60446EF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1E10C-4575-429F-A846-71AD3CE45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06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13B783-1437-4855-82EE-A30CE9A7D9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2044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721672-7434-4FCB-94A7-A91570EA1A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72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721672-7434-4FCB-94A7-A91570EA1A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8755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721672-7434-4FCB-94A7-A91570EA1A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2360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51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201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Arial" pitchFamily="34" charset="0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76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2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9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5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51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5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1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7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5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1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80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63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98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79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2" y="5551909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99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649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4629150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0" y="990600"/>
            <a:ext cx="4629150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44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29AFF-2CC0-4B8C-8135-DFABF937F5D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9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b="1"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FA482-2D62-4AF0-A071-13C1CF560B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49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4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2895600"/>
            <a:ext cx="8420100" cy="167639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4572000"/>
            <a:ext cx="8420100" cy="1295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6935E-2FBB-4254-9CC7-8D538E5953D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1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1" y="1295400"/>
            <a:ext cx="4648202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1" y="1295400"/>
            <a:ext cx="4724401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53CC0-4C92-49B2-B6AB-9A8B7FC8E4E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50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868362"/>
          </a:xfrm>
        </p:spPr>
        <p:txBody>
          <a:bodyPr/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978C-D577-4BF9-A113-31B9EC0AE30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6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0FAA2-8C91-410B-874F-482B9F331C2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6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1676B-D094-404A-9E92-B45DA11BF56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13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1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151D3-08F5-4815-B512-72ED44AF0C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21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8564A-E9FE-428A-996E-BFB43FCBC5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30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5A63-B02A-435A-8BA1-69E4D43770A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5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9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4E150-099C-44A2-8A25-EF227CB5C6D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57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29AFF-2CC0-4B8C-8135-DFABF937F5D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6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24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b="1"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FA482-2D62-4AF0-A071-13C1CF560B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4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2895600"/>
            <a:ext cx="8420100" cy="167639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4572000"/>
            <a:ext cx="8420100" cy="1295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6935E-2FBB-4254-9CC7-8D538E5953D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87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1" y="1295400"/>
            <a:ext cx="4648202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2" y="1295400"/>
            <a:ext cx="4724401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53CC0-4C92-49B2-B6AB-9A8B7FC8E4E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01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868362"/>
          </a:xfrm>
        </p:spPr>
        <p:txBody>
          <a:bodyPr/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978C-D577-4BF9-A113-31B9EC0AE30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85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0FAA2-8C91-410B-874F-482B9F331C2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59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1676B-D094-404A-9E92-B45DA11BF56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06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2" y="273060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151D3-08F5-4815-B512-72ED44AF0C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95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8564A-E9FE-428A-996E-BFB43FCBC5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5A63-B02A-435A-8BA1-69E4D43770A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90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4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4E150-099C-44A2-8A25-EF227CB5C6D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43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5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1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71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7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53D5E2D4-B14A-41E4-8067-B634B62E2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2515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30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1B3AD46F-EF61-415A-9AD5-5B53AD996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96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2895600"/>
            <a:ext cx="8420100" cy="167639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4572000"/>
            <a:ext cx="8420100" cy="1295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A04605B0-E793-42BD-B9F6-10C34B7AAC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5058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4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95F31815-9DDB-4AA6-8CBB-16B88B9E5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377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403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403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F8B60B0F-AE5D-411F-9DAE-9D4C6E867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123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58337CAC-F1C4-4F50-82CA-A9A27202CB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917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366AEFC4-E1B3-4274-96E1-00B3405A6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6958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10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2FA99EB6-45BC-4D15-B55D-0C0EFEF5A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023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E1E4C2B5-425F-4C61-B045-B9F477EC4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205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F05D071E-2A67-49CE-B315-6592279D7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7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0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8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4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448780D4-0DE5-4A5F-BAFB-C1E84EB5A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885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, full scree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1189037"/>
            <a:ext cx="8667750" cy="4525963"/>
          </a:xfrm>
        </p:spPr>
        <p:txBody>
          <a:bodyPr>
            <a:normAutofit/>
          </a:bodyPr>
          <a:lstStyle>
            <a:lvl1pPr>
              <a:buClr>
                <a:srgbClr val="FFC000"/>
              </a:buClr>
              <a:buFont typeface="Wingdings" pitchFamily="2" charset="2"/>
              <a:buChar char="u"/>
              <a:defRPr sz="2200">
                <a:solidFill>
                  <a:srgbClr val="FFD54F"/>
                </a:solidFill>
              </a:defRPr>
            </a:lvl1pPr>
            <a:lvl2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2pPr>
            <a:lvl3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3pPr>
            <a:lvl4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4pPr>
            <a:lvl5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2560" y="260698"/>
            <a:ext cx="7704856" cy="715089"/>
          </a:xfrm>
        </p:spPr>
        <p:txBody>
          <a:bodyPr>
            <a:normAutofit/>
          </a:bodyPr>
          <a:lstStyle>
            <a:lvl1pPr marL="57150" indent="0" algn="ctr">
              <a:defRPr sz="3600">
                <a:solidFill>
                  <a:srgbClr val="FFD5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94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C19E2F-681F-4B20-895A-926C390EA83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/>
              <a:t> – </a:t>
            </a:r>
            <a:fld id="{5A0B35D2-FBEF-4171-B389-326B3C4AB542}" type="datetime1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11/14/2017</a:t>
            </a:fld>
            <a:r>
              <a:rPr lang="en-US"/>
              <a:t>, © 2009 Internet2</a:t>
            </a:r>
          </a:p>
        </p:txBody>
      </p:sp>
    </p:spTree>
    <p:extLst>
      <p:ext uri="{BB962C8B-B14F-4D97-AF65-F5344CB8AC3E}">
        <p14:creationId xmlns:p14="http://schemas.microsoft.com/office/powerpoint/2010/main" val="3527381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8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51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1" y="273067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03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43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  <a:cs typeface="Arial" pitchFamily="34" charset="0"/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201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43477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7602" y="0"/>
            <a:ext cx="7137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2" y="1143000"/>
            <a:ext cx="9753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5200" y="65532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 smtClean="0">
                <a:latin typeface="+mn-lt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18DAF25F-D335-49FF-87D5-21A6FF280749}" type="slidenum">
              <a:rPr 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1430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201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507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7602" y="0"/>
            <a:ext cx="7137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2" y="1143000"/>
            <a:ext cx="9753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5200" y="65532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 smtClean="0">
                <a:latin typeface="+mn-lt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18DAF25F-D335-49FF-87D5-21A6FF280749}" type="slidenum">
              <a:rPr 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1430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202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6152" name="Picture 1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" y="0"/>
            <a:ext cx="11223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51247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7606" y="0"/>
            <a:ext cx="7550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7650" y="1219200"/>
            <a:ext cx="9493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5200" y="65532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FD9D0598-C4DB-4777-AD2C-307DA99AE4C2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1430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5532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200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23560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2230" y="152470"/>
            <a:ext cx="881858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457998" y="57817"/>
            <a:ext cx="2365453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4969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FFDF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1010970"/>
            <a:ext cx="9851990" cy="865707"/>
            <a:chOff x="27005" y="2996146"/>
            <a:chExt cx="9851990" cy="86570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005" y="2996146"/>
              <a:ext cx="9851990" cy="86570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63786" y="3043246"/>
              <a:ext cx="831814" cy="751446"/>
            </a:xfrm>
            <a:prstGeom prst="rect">
              <a:avLst/>
            </a:prstGeom>
          </p:spPr>
        </p:pic>
      </p:grp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98922" y="190573"/>
            <a:ext cx="9706461" cy="874637"/>
          </a:xfrm>
          <a:prstGeom prst="rect">
            <a:avLst/>
          </a:prstGeom>
          <a:solidFill>
            <a:srgbClr val="001D3A"/>
          </a:solidFill>
          <a:ln w="22225">
            <a:solidFill>
              <a:srgbClr val="FFDB0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1FFFF"/>
                </a:solidFill>
                <a:latin typeface="Arial"/>
              </a:rPr>
              <a:t> </a:t>
            </a:r>
            <a:r>
              <a:rPr lang="en-US" sz="2800" kern="0" dirty="0" err="1">
                <a:solidFill>
                  <a:srgbClr val="01FFFF"/>
                </a:solidFill>
                <a:latin typeface="Arial"/>
              </a:rPr>
              <a:t>NGenIA</a:t>
            </a:r>
            <a:r>
              <a:rPr lang="en-US" sz="2800" kern="0" dirty="0">
                <a:solidFill>
                  <a:srgbClr val="01FFFF"/>
                </a:solidFill>
                <a:latin typeface="Arial"/>
              </a:rPr>
              <a:t>: Next Generation SDN Integrated </a:t>
            </a:r>
            <a:br>
              <a:rPr lang="en-US" sz="2800" kern="0" dirty="0">
                <a:solidFill>
                  <a:srgbClr val="01FFFF"/>
                </a:solidFill>
                <a:latin typeface="Arial"/>
              </a:rPr>
            </a:br>
            <a:r>
              <a:rPr lang="en-US" sz="2800" kern="0" dirty="0">
                <a:solidFill>
                  <a:srgbClr val="01FFFF"/>
                </a:solidFill>
                <a:latin typeface="Arial"/>
              </a:rPr>
              <a:t>Architecture </a:t>
            </a:r>
            <a:r>
              <a:rPr lang="en-US" sz="2800" kern="0" dirty="0">
                <a:solidFill>
                  <a:srgbClr val="FFFFFF"/>
                </a:solidFill>
                <a:latin typeface="Arial"/>
              </a:rPr>
              <a:t>for LHC and </a:t>
            </a:r>
            <a:r>
              <a:rPr lang="en-US" sz="2800" kern="0" dirty="0" err="1">
                <a:solidFill>
                  <a:srgbClr val="FFFFFF"/>
                </a:solidFill>
                <a:latin typeface="Arial"/>
              </a:rPr>
              <a:t>Exascale</a:t>
            </a:r>
            <a:r>
              <a:rPr lang="en-US" sz="2800" kern="0" dirty="0">
                <a:solidFill>
                  <a:srgbClr val="FFFFFF"/>
                </a:solidFill>
                <a:latin typeface="Arial"/>
              </a:rPr>
              <a:t> Science</a:t>
            </a:r>
            <a:endParaRPr lang="en-US" sz="2800" i="1" kern="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b="2092"/>
          <a:stretch/>
        </p:blipFill>
        <p:spPr>
          <a:xfrm>
            <a:off x="115136" y="1889857"/>
            <a:ext cx="5516661" cy="34903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8927" y="1881608"/>
            <a:ext cx="1996655" cy="3574812"/>
          </a:xfrm>
          <a:prstGeom prst="rect">
            <a:avLst/>
          </a:prstGeom>
        </p:spPr>
      </p:pic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5610229" y="4990275"/>
            <a:ext cx="1954357" cy="345603"/>
          </a:xfrm>
          <a:prstGeom prst="rect">
            <a:avLst/>
          </a:prstGeom>
          <a:solidFill>
            <a:srgbClr val="001D3A"/>
          </a:solidFill>
          <a:ln w="22225">
            <a:solidFill>
              <a:srgbClr val="FFDB08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9pPr>
          </a:lstStyle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CCFFFF"/>
                </a:solidFill>
                <a:latin typeface="Arial"/>
              </a:rPr>
              <a:t>Joint Genome Institute</a:t>
            </a:r>
            <a:endParaRPr lang="en-US" sz="1400" i="1" kern="0" dirty="0">
              <a:solidFill>
                <a:srgbClr val="CCFFFF"/>
              </a:solidFill>
              <a:latin typeface="Arial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98922" y="5491220"/>
            <a:ext cx="8563298" cy="14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3000" b="1" kern="0" dirty="0">
                <a:solidFill>
                  <a:srgbClr val="CCECFF"/>
                </a:solidFill>
                <a:latin typeface="Arial"/>
                <a:cs typeface="Arial"/>
              </a:rPr>
              <a:t>   </a:t>
            </a:r>
            <a:r>
              <a:rPr lang="en-US" sz="3000" b="1" kern="0" dirty="0">
                <a:solidFill>
                  <a:srgbClr val="99F3F5"/>
                </a:solidFill>
                <a:latin typeface="Arial"/>
                <a:cs typeface="Arial"/>
              </a:rPr>
              <a:t>Harvey Newman, Caltech</a:t>
            </a:r>
          </a:p>
          <a:p>
            <a:pPr algn="ctr" fontAlgn="base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2800" b="1" kern="0" dirty="0">
                <a:solidFill>
                  <a:srgbClr val="FFF516"/>
                </a:solidFill>
                <a:latin typeface="Arial"/>
                <a:cs typeface="Arial"/>
              </a:rPr>
              <a:t>INDIS Panel on Data Intensive Sciences</a:t>
            </a:r>
          </a:p>
          <a:p>
            <a:pPr algn="ctr" fontAlgn="base">
              <a:lnSpc>
                <a:spcPct val="90000"/>
              </a:lnSpc>
              <a:spcAft>
                <a:spcPts val="300"/>
              </a:spcAft>
              <a:defRPr/>
            </a:pPr>
            <a:r>
              <a:rPr lang="en-US" sz="2800" b="1" kern="0" dirty="0">
                <a:solidFill>
                  <a:srgbClr val="FFFFFF"/>
                </a:solidFill>
                <a:latin typeface="Arial"/>
                <a:cs typeface="Arial"/>
              </a:rPr>
              <a:t>Denver, November 12 2017</a:t>
            </a:r>
            <a:endParaRPr lang="en-US" sz="2600" b="1" kern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9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76205" y="5715523"/>
            <a:ext cx="998965" cy="949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7559416" y="1887525"/>
            <a:ext cx="2277076" cy="2684476"/>
          </a:xfrm>
          <a:prstGeom prst="rect">
            <a:avLst/>
          </a:prstGeom>
          <a:solidFill>
            <a:srgbClr val="00004B"/>
          </a:solidFill>
          <a:ln w="19050">
            <a:solidFill>
              <a:srgbClr val="FFDE00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 fontAlgn="base">
              <a:spcBef>
                <a:spcPct val="0"/>
              </a:spcBef>
              <a:spcAft>
                <a:spcPts val="1200"/>
              </a:spcAft>
            </a:pPr>
            <a:r>
              <a:rPr lang="en-US" sz="2200" b="1" dirty="0">
                <a:solidFill>
                  <a:srgbClr val="B0FEFC"/>
                </a:solidFill>
                <a:latin typeface="Arial"/>
                <a:cs typeface="Arial"/>
              </a:rPr>
              <a:t>LHC </a:t>
            </a:r>
            <a: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  <a:t>Beyond </a:t>
            </a:r>
            <a:b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  <a:t>the Higgs Boson</a:t>
            </a:r>
          </a:p>
          <a:p>
            <a:pPr algn="ctr" fontAlgn="base">
              <a:spcBef>
                <a:spcPct val="0"/>
              </a:spcBef>
              <a:spcAft>
                <a:spcPts val="1200"/>
              </a:spcAft>
            </a:pPr>
            <a:r>
              <a:rPr lang="en-US" sz="2200" b="1" dirty="0">
                <a:solidFill>
                  <a:srgbClr val="B0FEFC"/>
                </a:solidFill>
                <a:latin typeface="Arial"/>
                <a:cs typeface="Arial"/>
              </a:rPr>
              <a:t>LSST   SKA</a:t>
            </a:r>
          </a:p>
          <a:p>
            <a:pPr algn="ctr" fontAlgn="base">
              <a:spcBef>
                <a:spcPct val="0"/>
              </a:spcBef>
              <a:spcAft>
                <a:spcPts val="1200"/>
              </a:spcAft>
            </a:pPr>
            <a:r>
              <a:rPr lang="en-US" sz="2200" b="1" dirty="0">
                <a:solidFill>
                  <a:srgbClr val="B0FEFC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FFFFFF"/>
                </a:solidFill>
                <a:latin typeface="Arial"/>
                <a:cs typeface="Arial"/>
              </a:rPr>
              <a:t>BioInformatics</a:t>
            </a:r>
            <a:endParaRPr lang="en-US" sz="22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 fontAlgn="base">
              <a:spcBef>
                <a:spcPct val="0"/>
              </a:spcBef>
              <a:spcAft>
                <a:spcPts val="1200"/>
              </a:spcAft>
            </a:pPr>
            <a:r>
              <a:rPr lang="en-US" sz="2200" b="1" dirty="0">
                <a:solidFill>
                  <a:srgbClr val="B0FEFC"/>
                </a:solidFill>
                <a:latin typeface="Arial"/>
                <a:cs typeface="Arial"/>
              </a:rPr>
              <a:t>Earth Observation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7559420" y="4578263"/>
            <a:ext cx="2278757" cy="757612"/>
          </a:xfrm>
          <a:prstGeom prst="rect">
            <a:avLst/>
          </a:prstGeom>
          <a:solidFill>
            <a:srgbClr val="00004B"/>
          </a:solidFill>
          <a:ln w="19050">
            <a:solidFill>
              <a:srgbClr val="FFDE00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b="1" i="1" dirty="0">
                <a:solidFill>
                  <a:srgbClr val="FFFFFF"/>
                </a:solidFill>
                <a:latin typeface="Arial"/>
                <a:cs typeface="Arial"/>
              </a:rPr>
              <a:t>Gateways</a:t>
            </a:r>
            <a:r>
              <a:rPr lang="en-US" sz="2400" b="1" i="1" dirty="0">
                <a:solidFill>
                  <a:srgbClr val="00FFFF"/>
                </a:solidFill>
                <a:latin typeface="Arial"/>
                <a:cs typeface="Arial"/>
              </a:rPr>
              <a:t/>
            </a:r>
            <a:br>
              <a:rPr lang="en-US" sz="2400" b="1" i="1" dirty="0">
                <a:solidFill>
                  <a:srgbClr val="00FFFF"/>
                </a:solidFill>
                <a:latin typeface="Arial"/>
                <a:cs typeface="Arial"/>
              </a:rPr>
            </a:br>
            <a:r>
              <a:rPr lang="en-US" sz="2400" b="1" i="1" dirty="0">
                <a:solidFill>
                  <a:srgbClr val="00FFFF"/>
                </a:solidFill>
                <a:latin typeface="Arial"/>
                <a:cs typeface="Arial"/>
              </a:rPr>
              <a:t>to a New Era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04524" y="184311"/>
            <a:ext cx="1900859" cy="8917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38776" y="1073459"/>
            <a:ext cx="598005" cy="73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96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 advClick="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950" y="76200"/>
            <a:ext cx="8983851" cy="823060"/>
          </a:xfr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99F3F5"/>
                </a:solidFill>
              </a:rPr>
              <a:t>A New Era of Challenges: </a:t>
            </a:r>
            <a:r>
              <a:rPr lang="en-US" dirty="0" smtClean="0">
                <a:solidFill>
                  <a:schemeClr val="tx1"/>
                </a:solidFill>
              </a:rPr>
              <a:t>Global Exabyte Data </a:t>
            </a:r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istribution, Processing, Access and Analysis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5410200" cy="5791200"/>
          </a:xfrm>
          <a:solidFill>
            <a:srgbClr val="001D3A"/>
          </a:solidFill>
          <a:ln>
            <a:solidFill>
              <a:srgbClr val="FFED13"/>
            </a:solidFill>
          </a:ln>
        </p:spPr>
        <p:txBody>
          <a:bodyPr/>
          <a:lstStyle/>
          <a:p>
            <a:pPr marL="230188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100" dirty="0" err="1">
                <a:solidFill>
                  <a:srgbClr val="43FFFF"/>
                </a:solidFill>
              </a:rPr>
              <a:t>Exascale</a:t>
            </a:r>
            <a:r>
              <a:rPr lang="en-US" sz="2100" dirty="0">
                <a:solidFill>
                  <a:srgbClr val="43FFFF"/>
                </a:solidFill>
              </a:rPr>
              <a:t> Data</a:t>
            </a:r>
          </a:p>
          <a:p>
            <a:pPr marL="630238" lvl="1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F516"/>
                </a:solidFill>
              </a:rPr>
              <a:t>0.5 EB now, 1 EB by end of LHC Run2</a:t>
            </a:r>
          </a:p>
          <a:p>
            <a:pPr marL="630238" lvl="1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F516"/>
                </a:solidFill>
              </a:rPr>
              <a:t>To ~100 EB during HL LHC Era</a:t>
            </a:r>
          </a:p>
          <a:p>
            <a:pPr marL="230188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43FFFF"/>
                </a:solidFill>
              </a:rPr>
              <a:t>Network Total Flow of &gt;1 EB this Year </a:t>
            </a:r>
          </a:p>
          <a:p>
            <a:pPr marL="630238" lvl="1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F516"/>
                </a:solidFill>
              </a:rPr>
              <a:t>850 </a:t>
            </a:r>
            <a:r>
              <a:rPr lang="en-US" dirty="0" err="1" smtClean="0">
                <a:solidFill>
                  <a:srgbClr val="FFF516"/>
                </a:solidFill>
              </a:rPr>
              <a:t>Pbytes</a:t>
            </a:r>
            <a:r>
              <a:rPr lang="en-US" dirty="0" smtClean="0">
                <a:solidFill>
                  <a:srgbClr val="FFF516"/>
                </a:solidFill>
              </a:rPr>
              <a:t> flowed over WLCG in 2016</a:t>
            </a:r>
          </a:p>
          <a:p>
            <a:pPr marL="230188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43FFFF"/>
                </a:solidFill>
              </a:rPr>
              <a:t>Projected Shortfalls by HL LHC</a:t>
            </a:r>
          </a:p>
          <a:p>
            <a:pPr marL="630238" lvl="1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FFF516"/>
                </a:solidFill>
              </a:rPr>
              <a:t>CPU ~4-12X, Storage ~3X, </a:t>
            </a:r>
            <a:r>
              <a:rPr lang="en-US" sz="2100" i="1" dirty="0">
                <a:solidFill>
                  <a:srgbClr val="00FFFF"/>
                </a:solidFill>
              </a:rPr>
              <a:t>Networks</a:t>
            </a:r>
          </a:p>
          <a:p>
            <a:pPr marL="230188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43FFFF"/>
                </a:solidFill>
              </a:rPr>
              <a:t>Network Dilemma: </a:t>
            </a:r>
            <a:br>
              <a:rPr lang="en-US" sz="2100" dirty="0">
                <a:solidFill>
                  <a:srgbClr val="43FFFF"/>
                </a:solidFill>
              </a:rPr>
            </a:br>
            <a:r>
              <a:rPr lang="en-US" sz="2100" dirty="0">
                <a:solidFill>
                  <a:srgbClr val="FFF516"/>
                </a:solidFill>
              </a:rPr>
              <a:t>Per technology generation (~8 years)</a:t>
            </a:r>
          </a:p>
          <a:p>
            <a:pPr marL="630238" lvl="1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100" dirty="0"/>
              <a:t>Capacity at same unit cost: 4X </a:t>
            </a:r>
          </a:p>
          <a:p>
            <a:pPr marL="630238" lvl="1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99F3F5"/>
                </a:solidFill>
              </a:rPr>
              <a:t>Bandwidth growth: 3</a:t>
            </a:r>
            <a:r>
              <a:rPr lang="en-US" sz="2100" dirty="0">
                <a:solidFill>
                  <a:srgbClr val="75FFFF"/>
                </a:solidFill>
              </a:rPr>
              <a:t>0X</a:t>
            </a:r>
            <a:r>
              <a:rPr lang="en-US" sz="2100" dirty="0"/>
              <a:t> (Internet2); </a:t>
            </a:r>
            <a:r>
              <a:rPr lang="en-US" sz="2100" dirty="0">
                <a:solidFill>
                  <a:srgbClr val="75FFFF"/>
                </a:solidFill>
              </a:rPr>
              <a:t>50X </a:t>
            </a:r>
            <a:r>
              <a:rPr lang="en-US" sz="2100" dirty="0"/>
              <a:t>(GEANT), </a:t>
            </a:r>
            <a:r>
              <a:rPr lang="en-US" sz="2100" dirty="0">
                <a:solidFill>
                  <a:srgbClr val="75FFFF"/>
                </a:solidFill>
              </a:rPr>
              <a:t>70X </a:t>
            </a:r>
            <a:r>
              <a:rPr lang="en-US" sz="2100" dirty="0"/>
              <a:t>(</a:t>
            </a:r>
            <a:r>
              <a:rPr lang="en-US" sz="2100" dirty="0" err="1"/>
              <a:t>ESnet</a:t>
            </a:r>
            <a:r>
              <a:rPr lang="en-US" sz="2100" dirty="0"/>
              <a:t>)</a:t>
            </a:r>
          </a:p>
          <a:p>
            <a:pPr marL="230188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100" i="1" dirty="0">
                <a:solidFill>
                  <a:srgbClr val="00FFFF"/>
                </a:solidFill>
              </a:rPr>
              <a:t>During LHC Run3 (~2022) </a:t>
            </a:r>
            <a:br>
              <a:rPr lang="en-US" sz="2100" i="1" dirty="0">
                <a:solidFill>
                  <a:srgbClr val="00FFFF"/>
                </a:solidFill>
              </a:rPr>
            </a:br>
            <a:r>
              <a:rPr lang="en-US" sz="2100" i="1" dirty="0">
                <a:solidFill>
                  <a:srgbClr val="FCFC04"/>
                </a:solidFill>
              </a:rPr>
              <a:t>we will likely reach a network limit</a:t>
            </a:r>
          </a:p>
          <a:p>
            <a:pPr marL="230188" indent="-230188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43FFFF"/>
                </a:solidFill>
              </a:rPr>
              <a:t>This is unlike the past</a:t>
            </a:r>
          </a:p>
          <a:p>
            <a:pPr marL="517525" lvl="1" indent="-228600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100" dirty="0"/>
              <a:t>Optical, switch advances are evolutionary; </a:t>
            </a:r>
            <a:r>
              <a:rPr lang="en-US" sz="2100" i="1" dirty="0">
                <a:solidFill>
                  <a:srgbClr val="00FFFF"/>
                </a:solidFill>
              </a:rPr>
              <a:t>physics barriers ahead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8062" y="66128"/>
            <a:ext cx="847449" cy="833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486404" y="999978"/>
            <a:ext cx="4204737" cy="2758966"/>
          </a:xfrm>
          <a:prstGeom prst="rect">
            <a:avLst/>
          </a:prstGeom>
          <a:solidFill>
            <a:srgbClr val="001D3A"/>
          </a:solidFill>
          <a:ln w="9525">
            <a:solidFill>
              <a:srgbClr val="FFED13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ts val="300"/>
              </a:spcBef>
              <a:spcAft>
                <a:spcPct val="0"/>
              </a:spcAft>
              <a:buChar char="•"/>
              <a:defRPr sz="20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ts val="3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ts val="3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ts val="3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4pPr>
            <a:lvl5pPr marL="2057400" indent="-228600" algn="l" rtl="0" fontAlgn="base">
              <a:spcBef>
                <a:spcPts val="3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9pPr>
          </a:lstStyle>
          <a:p>
            <a:pPr marL="55563" indent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kern="0" dirty="0">
                <a:solidFill>
                  <a:srgbClr val="99F3F5"/>
                </a:solidFill>
                <a:latin typeface="Arial"/>
                <a:cs typeface="Arial"/>
              </a:rPr>
              <a:t>New Levels of Challenge</a:t>
            </a:r>
          </a:p>
          <a:p>
            <a:pPr marL="230188" indent="-174625">
              <a:lnSpc>
                <a:spcPct val="88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FFF516"/>
                </a:solidFill>
                <a:latin typeface="Calibri" panose="020F0502020204030204" pitchFamily="34" charset="0"/>
                <a:cs typeface="Arial"/>
              </a:rPr>
              <a:t>Global data distribution, processing, access and analysis</a:t>
            </a:r>
          </a:p>
          <a:p>
            <a:pPr marL="230188" indent="-174625">
              <a:lnSpc>
                <a:spcPct val="88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A7FDF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Coordinated use of massive but </a:t>
            </a:r>
            <a:br>
              <a:rPr lang="en-US" sz="2100" dirty="0">
                <a:solidFill>
                  <a:srgbClr val="A7FDF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100" dirty="0">
                <a:solidFill>
                  <a:srgbClr val="A7FDF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still limited </a:t>
            </a:r>
            <a:r>
              <a:rPr lang="en-US" sz="2100" i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diverse</a:t>
            </a:r>
            <a:r>
              <a:rPr lang="en-US" sz="2100" dirty="0">
                <a:solidFill>
                  <a:srgbClr val="A7FDF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compute, storage and network resources</a:t>
            </a:r>
          </a:p>
          <a:p>
            <a:pPr marL="230188" indent="-174625">
              <a:lnSpc>
                <a:spcPct val="88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FFF516"/>
                </a:solidFill>
                <a:latin typeface="Calibri" panose="020F0502020204030204" pitchFamily="34" charset="0"/>
                <a:cs typeface="Arial"/>
              </a:rPr>
              <a:t>Coordinated operation and collaboration </a:t>
            </a:r>
            <a:r>
              <a:rPr lang="en-US" sz="2100" i="1" dirty="0">
                <a:solidFill>
                  <a:srgbClr val="FFFFFF"/>
                </a:solidFill>
                <a:latin typeface="Calibri" panose="020F0502020204030204" pitchFamily="34" charset="0"/>
                <a:cs typeface="Arial"/>
              </a:rPr>
              <a:t>within and among  </a:t>
            </a:r>
            <a:r>
              <a:rPr lang="en-US" sz="2100" dirty="0">
                <a:solidFill>
                  <a:srgbClr val="FFF516"/>
                </a:solidFill>
                <a:latin typeface="Calibri" panose="020F0502020204030204" pitchFamily="34" charset="0"/>
                <a:cs typeface="Arial"/>
              </a:rPr>
              <a:t>scientific enterprises </a:t>
            </a:r>
            <a:endParaRPr lang="en-US" sz="2100" dirty="0">
              <a:solidFill>
                <a:srgbClr val="FFF51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473503" y="3749570"/>
            <a:ext cx="4217634" cy="1008767"/>
            <a:chOff x="5469144" y="3091377"/>
            <a:chExt cx="4217634" cy="100876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t="1" r="349" b="42119"/>
            <a:stretch/>
          </p:blipFill>
          <p:spPr>
            <a:xfrm>
              <a:off x="5469144" y="3110133"/>
              <a:ext cx="2264677" cy="99001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t="53746"/>
            <a:stretch/>
          </p:blipFill>
          <p:spPr>
            <a:xfrm>
              <a:off x="7746718" y="3091377"/>
              <a:ext cx="1940060" cy="947223"/>
            </a:xfrm>
            <a:prstGeom prst="rect">
              <a:avLst/>
            </a:prstGeom>
          </p:spPr>
        </p:pic>
      </p:grp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473507" y="4696793"/>
            <a:ext cx="4204737" cy="2085011"/>
          </a:xfrm>
          <a:prstGeom prst="rect">
            <a:avLst/>
          </a:prstGeom>
          <a:solidFill>
            <a:srgbClr val="001D3A"/>
          </a:solidFill>
          <a:ln w="9525">
            <a:solidFill>
              <a:srgbClr val="FFED13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ts val="300"/>
              </a:spcBef>
              <a:spcAft>
                <a:spcPct val="0"/>
              </a:spcAft>
              <a:buChar char="•"/>
              <a:defRPr sz="20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ts val="3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ts val="3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ts val="3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4pPr>
            <a:lvl5pPr marL="2057400" indent="-228600" algn="l" rtl="0" fontAlgn="base">
              <a:spcBef>
                <a:spcPts val="3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9pPr>
          </a:lstStyle>
          <a:p>
            <a:pPr marL="230188" indent="-174625">
              <a:lnSpc>
                <a:spcPct val="88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100" kern="0" dirty="0">
                <a:solidFill>
                  <a:srgbClr val="99F3F5"/>
                </a:solidFill>
                <a:latin typeface="Arial"/>
                <a:cs typeface="Arial"/>
              </a:rPr>
              <a:t>HEP will experience increasing Competition from other data intensive programs</a:t>
            </a:r>
          </a:p>
          <a:p>
            <a:pPr marL="630238" lvl="1" indent="-230188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kern="0" dirty="0">
                <a:solidFill>
                  <a:srgbClr val="FFF516"/>
                </a:solidFill>
                <a:latin typeface="Arial"/>
                <a:cs typeface="Arial"/>
              </a:rPr>
              <a:t>Sky Surveys: LSST, </a:t>
            </a:r>
            <a:r>
              <a:rPr lang="en-US" kern="0" dirty="0">
                <a:solidFill>
                  <a:srgbClr val="FFFFFF"/>
                </a:solidFill>
                <a:latin typeface="Arial"/>
                <a:cs typeface="Arial"/>
              </a:rPr>
              <a:t>SKA</a:t>
            </a:r>
          </a:p>
          <a:p>
            <a:pPr marL="630238" lvl="1" indent="-230188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kern="0" dirty="0">
                <a:solidFill>
                  <a:srgbClr val="FFF516"/>
                </a:solidFill>
                <a:latin typeface="Arial"/>
                <a:cs typeface="Arial"/>
              </a:rPr>
              <a:t>Next Gen Light Sources</a:t>
            </a:r>
          </a:p>
          <a:p>
            <a:pPr marL="630238" lvl="1" indent="-230188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kern="0" dirty="0">
                <a:solidFill>
                  <a:srgbClr val="FFF516"/>
                </a:solidFill>
                <a:latin typeface="Arial"/>
                <a:cs typeface="Arial"/>
              </a:rPr>
              <a:t>Earth Observation</a:t>
            </a:r>
            <a:r>
              <a:rPr lang="en-US" kern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630238" lvl="1" indent="-230188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kern="0" dirty="0">
                <a:solidFill>
                  <a:srgbClr val="FFF516"/>
                </a:solidFill>
                <a:latin typeface="Arial"/>
                <a:cs typeface="Arial"/>
              </a:rPr>
              <a:t>Genomics</a:t>
            </a:r>
          </a:p>
          <a:p>
            <a:pPr marL="630238" lvl="1" indent="-230188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100" kern="0" dirty="0">
              <a:solidFill>
                <a:srgbClr val="CCFFFF"/>
              </a:solidFill>
              <a:latin typeface="Arial"/>
              <a:cs typeface="Arial"/>
            </a:endParaRPr>
          </a:p>
        </p:txBody>
      </p:sp>
      <p:sp>
        <p:nvSpPr>
          <p:cNvPr id="5" name="Bent Arrow 4"/>
          <p:cNvSpPr/>
          <p:nvPr/>
        </p:nvSpPr>
        <p:spPr>
          <a:xfrm rot="5400000">
            <a:off x="8115300" y="3482340"/>
            <a:ext cx="304800" cy="3810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1" y="275251"/>
            <a:ext cx="884381" cy="41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2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153404" y="-1"/>
            <a:ext cx="1752599" cy="1116672"/>
          </a:xfrm>
          <a:prstGeom prst="rect">
            <a:avLst/>
          </a:prstGeom>
          <a:solidFill>
            <a:srgbClr val="001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600" y="54245"/>
            <a:ext cx="7157517" cy="71219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FFED13"/>
                </a:solidFill>
              </a:rPr>
              <a:t>SC15-17: </a:t>
            </a:r>
            <a:r>
              <a:rPr lang="en-US" dirty="0" smtClean="0">
                <a:solidFill>
                  <a:srgbClr val="B0FEFC"/>
                </a:solidFill>
              </a:rPr>
              <a:t>SDN Next Generation </a:t>
            </a:r>
            <a:br>
              <a:rPr lang="en-US" dirty="0" smtClean="0">
                <a:solidFill>
                  <a:srgbClr val="B0FEFC"/>
                </a:solidFill>
              </a:rPr>
            </a:br>
            <a:r>
              <a:rPr lang="en-US" sz="2600" dirty="0">
                <a:solidFill>
                  <a:srgbClr val="FCFC04"/>
                </a:solidFill>
              </a:rPr>
              <a:t>Terabit/sec Ecosystem for </a:t>
            </a:r>
            <a:r>
              <a:rPr lang="en-US" sz="2600" dirty="0" err="1">
                <a:solidFill>
                  <a:srgbClr val="FCFC04"/>
                </a:solidFill>
              </a:rPr>
              <a:t>Exascale</a:t>
            </a:r>
            <a:r>
              <a:rPr lang="en-US" sz="2600" dirty="0">
                <a:solidFill>
                  <a:srgbClr val="FCFC04"/>
                </a:solidFill>
              </a:rPr>
              <a:t> Science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74246" y="2895604"/>
            <a:ext cx="2510692" cy="2012939"/>
          </a:xfrm>
          <a:prstGeom prst="rect">
            <a:avLst/>
          </a:prstGeom>
          <a:solidFill>
            <a:srgbClr val="000066"/>
          </a:solidFill>
          <a:ln w="25400">
            <a:solidFill>
              <a:srgbClr val="FFED13"/>
            </a:solidFill>
            <a:miter lim="800000"/>
            <a:headEnd/>
            <a:tailEnd/>
          </a:ln>
        </p:spPr>
        <p:txBody>
          <a:bodyPr vert="horz" wrap="square" lIns="91440" tIns="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000" kern="0" dirty="0" smtClean="0">
                <a:solidFill>
                  <a:srgbClr val="B0FEFC"/>
                </a:solidFill>
                <a:latin typeface="Arial"/>
                <a:cs typeface="Arial"/>
              </a:rPr>
              <a:t>SC17 </a:t>
            </a:r>
            <a:r>
              <a:rPr lang="en-US" sz="2000" kern="0" dirty="0">
                <a:solidFill>
                  <a:srgbClr val="B0FEFC"/>
                </a:solidFill>
                <a:latin typeface="Arial"/>
                <a:cs typeface="Arial"/>
              </a:rPr>
              <a:t>Consistent Operations with Agile Feedback</a:t>
            </a:r>
          </a:p>
          <a:p>
            <a:pPr algn="ctr">
              <a:lnSpc>
                <a:spcPct val="90000"/>
              </a:lnSpc>
            </a:pPr>
            <a: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  <a:t>Major Science Flow Classes </a:t>
            </a:r>
            <a:b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000" kern="0" dirty="0">
                <a:solidFill>
                  <a:srgbClr val="FFF11F"/>
                </a:solidFill>
                <a:latin typeface="Arial"/>
                <a:cs typeface="Arial"/>
              </a:rPr>
              <a:t>Up to High Water Marks</a:t>
            </a:r>
          </a:p>
        </p:txBody>
      </p:sp>
      <p:sp>
        <p:nvSpPr>
          <p:cNvPr id="3" name="Rectangle 2"/>
          <p:cNvSpPr/>
          <p:nvPr/>
        </p:nvSpPr>
        <p:spPr>
          <a:xfrm>
            <a:off x="1247704" y="722138"/>
            <a:ext cx="636713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  <a:t>supercomputing.caltech.edu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584938" y="6032923"/>
            <a:ext cx="7220802" cy="685282"/>
          </a:xfrm>
          <a:prstGeom prst="rect">
            <a:avLst/>
          </a:prstGeom>
          <a:solidFill>
            <a:srgbClr val="000066"/>
          </a:solidFill>
          <a:ln w="19050">
            <a:solidFill>
              <a:srgbClr val="FFED1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000" kern="0" dirty="0" err="1">
                <a:solidFill>
                  <a:srgbClr val="99F3F5"/>
                </a:solidFill>
                <a:latin typeface="Arial"/>
                <a:cs typeface="Arial"/>
              </a:rPr>
              <a:t>Tbps</a:t>
            </a:r>
            <a:r>
              <a:rPr lang="en-US" sz="2000" kern="0" dirty="0">
                <a:solidFill>
                  <a:srgbClr val="99F3F5"/>
                </a:solidFill>
                <a:latin typeface="Arial"/>
                <a:cs typeface="Arial"/>
              </a:rPr>
              <a:t> Ring </a:t>
            </a:r>
            <a:r>
              <a:rPr lang="en-US" sz="2000" kern="0" dirty="0" smtClean="0">
                <a:solidFill>
                  <a:srgbClr val="99F3F5"/>
                </a:solidFill>
                <a:latin typeface="Arial"/>
                <a:cs typeface="Arial"/>
              </a:rPr>
              <a:t>at </a:t>
            </a:r>
            <a:r>
              <a:rPr lang="en-US" sz="2000" kern="0" dirty="0">
                <a:solidFill>
                  <a:srgbClr val="99F3F5"/>
                </a:solidFill>
                <a:latin typeface="Arial"/>
                <a:cs typeface="Arial"/>
              </a:rPr>
              <a:t>SC17: Caltech, </a:t>
            </a:r>
            <a:r>
              <a:rPr lang="en-US" sz="2000" kern="0" dirty="0" err="1">
                <a:solidFill>
                  <a:srgbClr val="99F3F5"/>
                </a:solidFill>
                <a:latin typeface="Arial"/>
                <a:cs typeface="Arial"/>
              </a:rPr>
              <a:t>Ciena</a:t>
            </a:r>
            <a:r>
              <a:rPr lang="en-US" sz="2000" kern="0" dirty="0">
                <a:solidFill>
                  <a:srgbClr val="99F3F5"/>
                </a:solidFill>
                <a:latin typeface="Arial"/>
                <a:cs typeface="Arial"/>
              </a:rPr>
              <a:t>, </a:t>
            </a:r>
            <a:r>
              <a:rPr lang="en-US" sz="2000" kern="0" dirty="0" err="1">
                <a:solidFill>
                  <a:srgbClr val="99F3F5"/>
                </a:solidFill>
                <a:latin typeface="Arial"/>
                <a:cs typeface="Arial"/>
              </a:rPr>
              <a:t>Scinet</a:t>
            </a:r>
            <a:r>
              <a:rPr lang="en-US" sz="2000" kern="0" dirty="0">
                <a:solidFill>
                  <a:srgbClr val="99F3F5"/>
                </a:solidFill>
                <a:latin typeface="Arial"/>
                <a:cs typeface="Arial"/>
              </a:rPr>
              <a:t>, OCC/ </a:t>
            </a:r>
            <a:br>
              <a:rPr lang="en-US" sz="2000" kern="0" dirty="0">
                <a:solidFill>
                  <a:srgbClr val="99F3F5"/>
                </a:solidFill>
                <a:latin typeface="Arial"/>
                <a:cs typeface="Arial"/>
              </a:rPr>
            </a:br>
            <a:r>
              <a:rPr lang="en-US" sz="2000" kern="0" dirty="0" err="1">
                <a:solidFill>
                  <a:srgbClr val="99F3F5"/>
                </a:solidFill>
                <a:latin typeface="Arial"/>
                <a:cs typeface="Arial"/>
              </a:rPr>
              <a:t>StarLight</a:t>
            </a:r>
            <a:r>
              <a:rPr lang="en-US" sz="2000" kern="0" dirty="0">
                <a:solidFill>
                  <a:srgbClr val="99F3F5"/>
                </a:solidFill>
                <a:latin typeface="Arial"/>
                <a:cs typeface="Arial"/>
              </a:rPr>
              <a:t> </a:t>
            </a:r>
            <a: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  <a:t>+ Many HEP, Network, Industry Partners</a:t>
            </a:r>
          </a:p>
        </p:txBody>
      </p:sp>
      <p:sp>
        <p:nvSpPr>
          <p:cNvPr id="25" name="Slide Number Placeholder 3"/>
          <p:cNvSpPr txBox="1">
            <a:spLocks/>
          </p:cNvSpPr>
          <p:nvPr/>
        </p:nvSpPr>
        <p:spPr>
          <a:xfrm>
            <a:off x="9477256" y="6032927"/>
            <a:ext cx="342010" cy="21547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n-US" sz="1050" dirty="0">
                <a:solidFill>
                  <a:srgbClr val="FFFFFF"/>
                </a:solidFill>
              </a:rPr>
              <a:t>45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4246" y="1133235"/>
            <a:ext cx="2508738" cy="1762369"/>
          </a:xfrm>
          <a:prstGeom prst="rect">
            <a:avLst/>
          </a:prstGeom>
          <a:solidFill>
            <a:srgbClr val="000066"/>
          </a:solidFill>
          <a:ln w="25400">
            <a:solidFill>
              <a:srgbClr val="FFED1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000" kern="0" dirty="0">
                <a:solidFill>
                  <a:srgbClr val="B0FEFC"/>
                </a:solidFill>
                <a:latin typeface="Arial"/>
                <a:cs typeface="Arial"/>
              </a:rPr>
              <a:t>SDN-driven flow steering, load balancing, </a:t>
            </a:r>
            <a:r>
              <a:rPr lang="en-US" sz="2000" kern="0" dirty="0" smtClean="0">
                <a:solidFill>
                  <a:srgbClr val="B0FEFC"/>
                </a:solidFill>
                <a:latin typeface="Arial"/>
                <a:cs typeface="Arial"/>
              </a:rPr>
              <a:t>site and net orchestration</a:t>
            </a:r>
            <a:endParaRPr lang="en-US" sz="2000" kern="0" dirty="0">
              <a:solidFill>
                <a:srgbClr val="B0FEFC"/>
              </a:solidFill>
              <a:latin typeface="Arial"/>
              <a:cs typeface="Arial"/>
            </a:endParaRPr>
          </a:p>
          <a:p>
            <a:pPr algn="ctr">
              <a:lnSpc>
                <a:spcPct val="90000"/>
              </a:lnSpc>
            </a:pPr>
            <a: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  <a:t>Over Terabit/sec</a:t>
            </a:r>
            <a:b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  <a:t> Global Networks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583686" y="5411362"/>
            <a:ext cx="4654062" cy="619657"/>
          </a:xfrm>
          <a:prstGeom prst="rect">
            <a:avLst/>
          </a:prstGeom>
          <a:solidFill>
            <a:srgbClr val="000066"/>
          </a:solidFill>
          <a:ln w="19050">
            <a:solidFill>
              <a:srgbClr val="FFED1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1900" kern="0" dirty="0">
                <a:solidFill>
                  <a:srgbClr val="FFF11F"/>
                </a:solidFill>
                <a:latin typeface="Arial"/>
                <a:cs typeface="Arial"/>
              </a:rPr>
              <a:t>LHC at SC15: Asynchronous </a:t>
            </a:r>
            <a:r>
              <a:rPr lang="en-US" sz="1900" kern="0" dirty="0" err="1">
                <a:solidFill>
                  <a:srgbClr val="FFF11F"/>
                </a:solidFill>
                <a:latin typeface="Arial"/>
                <a:cs typeface="Arial"/>
              </a:rPr>
              <a:t>Stageout</a:t>
            </a:r>
            <a:r>
              <a:rPr lang="en-US" sz="1900" kern="0" dirty="0">
                <a:solidFill>
                  <a:srgbClr val="FFF11F"/>
                </a:solidFill>
                <a:latin typeface="Arial"/>
                <a:cs typeface="Arial"/>
              </a:rPr>
              <a:t> (ASO) with Caltech’s SDN Controller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825081"/>
            <a:ext cx="2566740" cy="30440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461756"/>
            <a:ext cx="2566740" cy="2626087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255" y="1143130"/>
            <a:ext cx="4630220" cy="426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 bwMode="auto">
          <a:xfrm>
            <a:off x="60726" y="4910618"/>
            <a:ext cx="2510691" cy="1807591"/>
          </a:xfrm>
          <a:prstGeom prst="rect">
            <a:avLst/>
          </a:prstGeom>
          <a:solidFill>
            <a:srgbClr val="000066"/>
          </a:solidFill>
          <a:ln w="25400">
            <a:solidFill>
              <a:srgbClr val="FFED13"/>
            </a:solidFill>
            <a:miter lim="800000"/>
            <a:headEnd/>
            <a:tailEnd/>
          </a:ln>
        </p:spPr>
        <p:txBody>
          <a:bodyPr vert="horz" wrap="square" lIns="91440" tIns="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000" kern="0" dirty="0">
                <a:solidFill>
                  <a:srgbClr val="B0FEFC"/>
                </a:solidFill>
                <a:latin typeface="Arial"/>
                <a:cs typeface="Arial"/>
              </a:rPr>
              <a:t>Preview </a:t>
            </a:r>
            <a:r>
              <a:rPr lang="en-US" sz="2000" kern="0" dirty="0" err="1">
                <a:solidFill>
                  <a:srgbClr val="B0FEFC"/>
                </a:solidFill>
                <a:latin typeface="Arial"/>
                <a:cs typeface="Arial"/>
              </a:rPr>
              <a:t>PetaByte</a:t>
            </a:r>
            <a:r>
              <a:rPr lang="en-US" sz="2000" kern="0" dirty="0">
                <a:solidFill>
                  <a:srgbClr val="B0FEFC"/>
                </a:solidFill>
                <a:latin typeface="Arial"/>
                <a:cs typeface="Arial"/>
              </a:rPr>
              <a:t> Transfers </a:t>
            </a:r>
            <a: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  <a:t>to/</a:t>
            </a:r>
            <a:b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  <a:t>from Site Edges of </a:t>
            </a:r>
            <a:r>
              <a:rPr lang="en-US" sz="2000" kern="0" dirty="0" err="1">
                <a:solidFill>
                  <a:srgbClr val="B0FEFC"/>
                </a:solidFill>
                <a:latin typeface="Arial"/>
                <a:cs typeface="Arial"/>
              </a:rPr>
              <a:t>Exascale</a:t>
            </a:r>
            <a:r>
              <a:rPr lang="en-US" sz="2000" kern="0" dirty="0">
                <a:solidFill>
                  <a:srgbClr val="B0FEFC"/>
                </a:solidFill>
                <a:latin typeface="Arial"/>
                <a:cs typeface="Arial"/>
              </a:rPr>
              <a:t> Facilities </a:t>
            </a:r>
            <a:r>
              <a:rPr lang="en-US" sz="2000" kern="0" dirty="0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lang="en-US" sz="2000" kern="0" dirty="0">
                <a:solidFill>
                  <a:srgbClr val="FFF516"/>
                </a:solidFill>
                <a:latin typeface="Arial"/>
                <a:cs typeface="Arial"/>
              </a:rPr>
              <a:t/>
            </a:r>
            <a:br>
              <a:rPr lang="en-US" sz="2000" kern="0" dirty="0">
                <a:solidFill>
                  <a:srgbClr val="FFF516"/>
                </a:solidFill>
                <a:latin typeface="Arial"/>
                <a:cs typeface="Arial"/>
              </a:rPr>
            </a:br>
            <a:r>
              <a:rPr lang="en-US" sz="2000" kern="0" dirty="0">
                <a:solidFill>
                  <a:srgbClr val="FFF516"/>
                </a:solidFill>
                <a:latin typeface="Arial"/>
                <a:cs typeface="Arial"/>
              </a:rPr>
              <a:t>100G -1000G DTNs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9118" y="140587"/>
            <a:ext cx="1501169" cy="72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21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8315526" cy="924679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43FFFF"/>
                </a:solidFill>
              </a:rPr>
              <a:t>Caltech and Partners at SC17</a:t>
            </a:r>
            <a:br>
              <a:rPr lang="en-US" sz="3200" dirty="0">
                <a:solidFill>
                  <a:srgbClr val="43FFFF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A Global </a:t>
            </a:r>
            <a:r>
              <a:rPr lang="en-US" sz="2400">
                <a:solidFill>
                  <a:schemeClr val="tx1"/>
                </a:solidFill>
              </a:rPr>
              <a:t>Collaborative Scientific </a:t>
            </a:r>
            <a:r>
              <a:rPr lang="en-US" sz="2400" dirty="0">
                <a:solidFill>
                  <a:schemeClr val="tx1"/>
                </a:solidFill>
              </a:rPr>
              <a:t>Enterprise</a:t>
            </a: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52400" y="924683"/>
            <a:ext cx="4422516" cy="5933319"/>
          </a:xfrm>
          <a:prstGeom prst="rect">
            <a:avLst/>
          </a:prstGeom>
          <a:solidFill>
            <a:schemeClr val="bg1"/>
          </a:solidFill>
          <a:ln w="222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 anchor="t"/>
          <a:lstStyle/>
          <a:p>
            <a:pPr marL="342900" indent="-342900" fontAlgn="base">
              <a:lnSpc>
                <a:spcPct val="94000"/>
              </a:lnSpc>
              <a:spcAft>
                <a:spcPts val="600"/>
              </a:spcAft>
              <a:buClr>
                <a:srgbClr val="FFF317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~3 </a:t>
            </a:r>
            <a:r>
              <a:rPr lang="en-US" sz="1900" b="1" dirty="0" err="1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Tbps</a:t>
            </a: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each </a:t>
            </a: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at the Caltech </a:t>
            </a:r>
            <a:b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</a:b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 and Starlight/OCC booths</a:t>
            </a:r>
          </a:p>
          <a:p>
            <a:pPr marL="342900" indent="-342900" fontAlgn="base">
              <a:lnSpc>
                <a:spcPct val="94000"/>
              </a:lnSpc>
              <a:spcAft>
                <a:spcPts val="600"/>
              </a:spcAft>
              <a:buClr>
                <a:srgbClr val="FFF317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1.8 </a:t>
            </a:r>
            <a:r>
              <a:rPr lang="en-US" sz="1900" b="1" dirty="0" err="1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Tbps</a:t>
            </a: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between the Booths </a:t>
            </a:r>
            <a:b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</a:b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and </a:t>
            </a: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~3Tbps </a:t>
            </a: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out to the WAN</a:t>
            </a:r>
          </a:p>
          <a:p>
            <a:pPr marL="342900" indent="-342900" fontAlgn="base">
              <a:lnSpc>
                <a:spcPct val="94000"/>
              </a:lnSpc>
              <a:spcAft>
                <a:spcPts val="600"/>
              </a:spcAft>
              <a:buClr>
                <a:srgbClr val="FFF317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900" b="1" i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Connections to the 2CRSI, </a:t>
            </a:r>
            <a:br>
              <a:rPr lang="en-US" sz="1900" b="1" i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</a:br>
            <a:r>
              <a:rPr lang="en-US" sz="1900" b="1" i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SDSC, UNESP booths</a:t>
            </a:r>
          </a:p>
          <a:p>
            <a:pPr marL="342900" indent="-342900" fontAlgn="base">
              <a:lnSpc>
                <a:spcPct val="94000"/>
              </a:lnSpc>
              <a:spcAft>
                <a:spcPts val="600"/>
              </a:spcAft>
              <a:buClr>
                <a:srgbClr val="FFF317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Caltech Booth: 200G dedicated </a:t>
            </a:r>
            <a:b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</a:b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to the Caltech campus;</a:t>
            </a:r>
            <a:b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</a:b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300G</a:t>
            </a:r>
            <a:r>
              <a:rPr lang="en-US" sz="1900" b="1" dirty="0">
                <a:solidFill>
                  <a:srgbClr val="99F3F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to</a:t>
            </a:r>
            <a:r>
              <a:rPr lang="en-US" sz="1900" b="1" dirty="0">
                <a:solidFill>
                  <a:srgbClr val="99F3F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PRP (UCSD, Stanford, UCSC, et al); </a:t>
            </a: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200G</a:t>
            </a:r>
            <a:r>
              <a:rPr lang="en-US" sz="19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to Brazil + Chile via Miami; </a:t>
            </a: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200G</a:t>
            </a:r>
            <a:r>
              <a:rPr lang="en-US" sz="1900" b="1" dirty="0">
                <a:solidFill>
                  <a:srgbClr val="99F3F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to </a:t>
            </a:r>
            <a:r>
              <a:rPr lang="en-US" sz="1900" b="1" dirty="0" err="1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ESnet</a:t>
            </a:r>
            <a:endParaRPr lang="en-US" sz="1900" b="1" dirty="0">
              <a:solidFill>
                <a:srgbClr val="FFF51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pPr marL="342900" indent="-342900" fontAlgn="base">
              <a:lnSpc>
                <a:spcPct val="94000"/>
              </a:lnSpc>
              <a:spcAft>
                <a:spcPts val="600"/>
              </a:spcAft>
              <a:buClr>
                <a:srgbClr val="FFF317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900" b="1" dirty="0" err="1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Waveserver</a:t>
            </a: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Ai + </a:t>
            </a:r>
            <a:r>
              <a:rPr lang="en-US" sz="1900" b="1" dirty="0" err="1" smtClean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Coriant</a:t>
            </a:r>
            <a:r>
              <a:rPr lang="en-US" sz="1900" b="1" dirty="0" smtClean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DCIs</a:t>
            </a:r>
            <a:br>
              <a:rPr lang="en-US" sz="1900" b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</a:br>
            <a:r>
              <a:rPr lang="en-US" sz="1900" b="1" dirty="0"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in the booths: </a:t>
            </a:r>
            <a:r>
              <a:rPr lang="en-US" sz="1900" b="1" i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N X 100GE </a:t>
            </a:r>
            <a:br>
              <a:rPr lang="en-US" sz="1900" b="1" i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</a:br>
            <a:r>
              <a:rPr lang="en-US" sz="1900" b="1" i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to 400G, 200G, 100G waves </a:t>
            </a:r>
          </a:p>
          <a:p>
            <a:pPr marL="342900" indent="-342900" fontAlgn="base">
              <a:lnSpc>
                <a:spcPct val="94000"/>
              </a:lnSpc>
              <a:spcAft>
                <a:spcPts val="600"/>
              </a:spcAft>
              <a:buClr>
                <a:srgbClr val="FFF317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900" b="1" i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Intel State of the Art SSDs </a:t>
            </a:r>
            <a:br>
              <a:rPr lang="en-US" sz="1900" b="1" i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</a:br>
            <a:r>
              <a:rPr lang="en-US" sz="19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(P4608, P4500, P4800X) </a:t>
            </a:r>
            <a:br>
              <a:rPr lang="en-US" sz="19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</a:br>
            <a:r>
              <a:rPr lang="en-US" sz="1900" b="1" i="1" dirty="0">
                <a:solidFill>
                  <a:srgbClr val="43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    at the heart of it 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152404"/>
            <a:ext cx="1646192" cy="7722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65438" y="6094392"/>
            <a:ext cx="651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C00000"/>
                </a:solidFill>
                <a:latin typeface="Arial"/>
                <a:cs typeface="Arial" charset="0"/>
                <a:sym typeface="Wingdings" panose="05000000000000000000" pitchFamily="2" charset="2"/>
              </a:rPr>
              <a:t></a:t>
            </a:r>
            <a:endParaRPr lang="en-US" sz="4000" dirty="0">
              <a:solidFill>
                <a:srgbClr val="C00000"/>
              </a:solidFill>
              <a:latin typeface="Arial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39" y="935011"/>
            <a:ext cx="5492355" cy="5183690"/>
          </a:xfrm>
          <a:prstGeom prst="rect">
            <a:avLst/>
          </a:prstGeom>
          <a:ln w="22225">
            <a:solidFill>
              <a:srgbClr val="FFFF00"/>
            </a:solidFill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6087708"/>
            <a:ext cx="9570992" cy="749628"/>
          </a:xfrm>
          <a:prstGeom prst="rect">
            <a:avLst/>
          </a:prstGeom>
          <a:solidFill>
            <a:schemeClr val="tx1"/>
          </a:solidFill>
          <a:ln w="222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 anchor="t"/>
          <a:lstStyle/>
          <a:p>
            <a:pPr algn="ctr" fontAlgn="base">
              <a:lnSpc>
                <a:spcPct val="92000"/>
              </a:lnSpc>
              <a:buClr>
                <a:srgbClr val="FFF317"/>
              </a:buClr>
              <a:buSzPct val="100000"/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Microcosm: Creating the Future </a:t>
            </a:r>
            <a:r>
              <a:rPr lang="en-US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SCinet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  <a:p>
            <a:pPr algn="ctr" fontAlgn="base">
              <a:lnSpc>
                <a:spcPct val="92000"/>
              </a:lnSpc>
              <a:buClr>
                <a:srgbClr val="FFF317"/>
              </a:buClr>
              <a:buSzPct val="100000"/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and the Future of Networks for Science</a:t>
            </a:r>
          </a:p>
        </p:txBody>
      </p:sp>
    </p:spTree>
    <p:extLst>
      <p:ext uri="{BB962C8B-B14F-4D97-AF65-F5344CB8AC3E}">
        <p14:creationId xmlns:p14="http://schemas.microsoft.com/office/powerpoint/2010/main" val="1745859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7703"/>
          <a:stretch/>
        </p:blipFill>
        <p:spPr>
          <a:xfrm>
            <a:off x="0" y="15240"/>
            <a:ext cx="9891740" cy="68427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00602" y="152401"/>
            <a:ext cx="5058387" cy="4645212"/>
          </a:xfrm>
          <a:prstGeom prst="rect">
            <a:avLst/>
          </a:prstGeom>
          <a:solidFill>
            <a:srgbClr val="0000CC">
              <a:alpha val="7000"/>
            </a:srgbClr>
          </a:solidFill>
          <a:ln w="22225">
            <a:solidFill>
              <a:srgbClr val="FFED13"/>
            </a:solidFill>
          </a:ln>
        </p:spPr>
        <p:txBody>
          <a:bodyPr wrap="square" tIns="13716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3000"/>
              </a:lnSpc>
              <a:spcBef>
                <a:spcPts val="0"/>
              </a:spcBef>
              <a:spcAft>
                <a:spcPts val="300"/>
              </a:spcAft>
              <a:buClr>
                <a:srgbClr val="800000"/>
              </a:buClr>
              <a:buSzPct val="900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New Paradigms 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for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Exascale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51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Science</a:t>
            </a:r>
          </a:p>
          <a:p>
            <a:pPr marL="342900" marR="0" lvl="0" indent="-227013" algn="l" defTabSz="914400" rtl="0" eaLnBrk="1" fontAlgn="base" latinLnBrk="0" hangingPunct="1">
              <a:lnSpc>
                <a:spcPct val="93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Tbps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SDN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Intercontinental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Steered Flows for LHC and LSST</a:t>
            </a:r>
          </a:p>
          <a:p>
            <a:pPr marL="800100" marR="0" lvl="1" indent="-227013" algn="l" defTabSz="914400" rtl="0" eaLnBrk="1" fontAlgn="base" latinLnBrk="0" hangingPunct="1">
              <a:lnSpc>
                <a:spcPct val="93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Kytos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Controller: LSST</a:t>
            </a:r>
          </a:p>
          <a:p>
            <a:pPr marL="800100" marR="0" lvl="1" indent="-227013" algn="l" defTabSz="914400" rtl="0" eaLnBrk="1" fontAlgn="base" latinLnBrk="0" hangingPunct="1">
              <a:lnSpc>
                <a:spcPct val="93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Multicontroller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Multi-Domain SDN</a:t>
            </a:r>
          </a:p>
          <a:p>
            <a:pPr marL="342900" marR="0" lvl="0" indent="-227013" algn="l" defTabSz="914400" rtl="0" eaLnBrk="1" fontAlgn="base" latinLnBrk="0" hangingPunct="1">
              <a:lnSpc>
                <a:spcPct val="93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SDN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NGenIA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and SENSE</a:t>
            </a:r>
          </a:p>
          <a:p>
            <a:pPr marL="800100" marR="0" lvl="1" indent="-227013" algn="l" defTabSz="914400" rtl="0" eaLnBrk="1" fontAlgn="base" latinLnBrk="0" hangingPunct="1">
              <a:lnSpc>
                <a:spcPct val="93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LHC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And Network Orchestrators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75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227013" algn="l" defTabSz="914400" rtl="0" eaLnBrk="1" fontAlgn="base" latinLnBrk="0" hangingPunct="1">
              <a:lnSpc>
                <a:spcPct val="93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HEPCloud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with Caching;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    Dynamic Paths</a:t>
            </a:r>
          </a:p>
          <a:p>
            <a:pPr marL="342900" marR="0" lvl="0" indent="-227013" algn="l" defTabSz="914400" rtl="0" eaLnBrk="1" fontAlgn="base" latinLnBrk="0" hangingPunct="1">
              <a:lnSpc>
                <a:spcPct val="93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Steering with Real-time Analytics +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Machine Learning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227013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Immersive VR with Ai Guide for HEP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6252700"/>
            <a:ext cx="9906000" cy="601000"/>
            <a:chOff x="131824" y="4754500"/>
            <a:chExt cx="9795197" cy="601000"/>
          </a:xfrm>
        </p:grpSpPr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31824" y="4754500"/>
              <a:ext cx="9795197" cy="601000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>
                  <a:srgbClr val="800000"/>
                </a:buClr>
                <a:buSzPct val="90000"/>
                <a:buFont typeface="Wingdings" pitchFamily="2" charset="2"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E724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>
                  <a:srgbClr val="800000"/>
                </a:buClr>
                <a:buSzPct val="90000"/>
                <a:buFont typeface="Wingdings" pitchFamily="2" charset="2"/>
                <a:buNone/>
                <a:tabLst/>
                <a:defRPr/>
              </a:pP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E72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3354" y="4816066"/>
              <a:ext cx="8023372" cy="4801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10000"/>
                </a:spcBef>
                <a:spcAft>
                  <a:spcPct val="0"/>
                </a:spcAft>
                <a:buClr>
                  <a:srgbClr val="800000"/>
                </a:buClr>
                <a:buSzPct val="90000"/>
                <a:buFont typeface="Wingdings" pitchFamily="-109" charset="2"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1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/>
                  <a:ea typeface="+mn-ea"/>
                  <a:cs typeface="Arial"/>
                </a:rPr>
                <a:t>Visit Caltech </a:t>
              </a: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1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/>
                  <a:ea typeface="+mn-ea"/>
                  <a:cs typeface="Arial"/>
                </a:rPr>
                <a:t>Booths 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1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/>
                  <a:ea typeface="+mn-ea"/>
                  <a:cs typeface="Arial"/>
                </a:rPr>
                <a:t>663, 763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1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 bwMode="auto">
          <a:xfrm>
            <a:off x="4800602" y="4797613"/>
            <a:ext cx="5058387" cy="1441358"/>
          </a:xfrm>
          <a:prstGeom prst="rect">
            <a:avLst/>
          </a:prstGeom>
          <a:solidFill>
            <a:srgbClr val="000066">
              <a:alpha val="13000"/>
            </a:srgbClr>
          </a:solidFill>
          <a:ln w="22225">
            <a:solidFill>
              <a:srgbClr val="FFED1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516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Partners: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BD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75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Fermilab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, PRP, USCD, Argonne,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75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StarLight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5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, NRL, FIU, UNESP, NERSC/LBL, CERN, ATT;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CFC0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SCinet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CFC0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,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CFC0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Ciena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CFC0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,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CFC0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ESnet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CFC0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, Internet2, CENIC,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CFC0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AmLight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CFC0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, RNP, ANSP;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A7FDFB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Dell, 2CRSI,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7FDFB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Arista,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7FDFB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Supermicro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7FDFB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A7FDFB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8200" y="6238971"/>
            <a:ext cx="1524000" cy="536402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1524000" y="5791201"/>
            <a:ext cx="533400" cy="457200"/>
          </a:xfrm>
          <a:prstGeom prst="upArrow">
            <a:avLst/>
          </a:prstGeom>
          <a:solidFill>
            <a:srgbClr val="00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2670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5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blipFill rotWithShape="1">
          <a:blip xmlns:r="http://schemas.openxmlformats.org/officeDocument/2006/relationships" r:embed="rId1" cstate="print"/>
          <a:stretch>
            <a:fillRect b="-3947"/>
          </a:stretch>
        </a:blipFill>
      </a:spPr>
      <a:bodyPr/>
      <a:lstStyle>
        <a:defPPr>
          <a:defRPr sz="3200">
            <a:noFill/>
          </a:defRPr>
        </a:defPPr>
      </a:lstStyle>
    </a:tx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1_USLHCNet Blu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1_USLHCNet Blu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6_ICFA Blu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287</Words>
  <Application>Microsoft Office PowerPoint</Application>
  <PresentationFormat>A4 Paper (210x297 mm)</PresentationFormat>
  <Paragraphs>69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Arial Unicode MS</vt:lpstr>
      <vt:lpstr>Calibri</vt:lpstr>
      <vt:lpstr>FermiLgo</vt:lpstr>
      <vt:lpstr>Times New Roman</vt:lpstr>
      <vt:lpstr>Wingdings</vt:lpstr>
      <vt:lpstr>15_Onsite template 2002</vt:lpstr>
      <vt:lpstr>11_USLHCNet Blue</vt:lpstr>
      <vt:lpstr>41_USLHCNet Blue</vt:lpstr>
      <vt:lpstr>26_ICFA Blue</vt:lpstr>
      <vt:lpstr>PowerPoint Presentation</vt:lpstr>
      <vt:lpstr>A New Era of Challenges: Global Exabyte Data Distribution, Processing, Access and Analysis</vt:lpstr>
      <vt:lpstr>SC15-17: SDN Next Generation  Terabit/sec Ecosystem for Exascale Science</vt:lpstr>
      <vt:lpstr>Caltech and Partners at SC17 A Global Collaborative Scientific Enterprise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Harvey Newman</dc:creator>
  <cp:lastModifiedBy>Harvey Newman</cp:lastModifiedBy>
  <cp:revision>6</cp:revision>
  <dcterms:created xsi:type="dcterms:W3CDTF">2017-11-12T03:15:03Z</dcterms:created>
  <dcterms:modified xsi:type="dcterms:W3CDTF">2017-11-14T15:38:14Z</dcterms:modified>
</cp:coreProperties>
</file>