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  <p:sldMasterId id="2147483689" r:id="rId2"/>
  </p:sldMasterIdLst>
  <p:notesMasterIdLst>
    <p:notesMasterId r:id="rId24"/>
  </p:notesMasterIdLst>
  <p:handoutMasterIdLst>
    <p:handoutMasterId r:id="rId25"/>
  </p:handoutMasterIdLst>
  <p:sldIdLst>
    <p:sldId id="1521" r:id="rId3"/>
    <p:sldId id="1522" r:id="rId4"/>
    <p:sldId id="1517" r:id="rId5"/>
    <p:sldId id="1524" r:id="rId6"/>
    <p:sldId id="1530" r:id="rId7"/>
    <p:sldId id="1531" r:id="rId8"/>
    <p:sldId id="1532" r:id="rId9"/>
    <p:sldId id="1536" r:id="rId10"/>
    <p:sldId id="1537" r:id="rId11"/>
    <p:sldId id="1527" r:id="rId12"/>
    <p:sldId id="1523" r:id="rId13"/>
    <p:sldId id="1528" r:id="rId14"/>
    <p:sldId id="1525" r:id="rId15"/>
    <p:sldId id="1526" r:id="rId16"/>
    <p:sldId id="1518" r:id="rId17"/>
    <p:sldId id="1519" r:id="rId18"/>
    <p:sldId id="1520" r:id="rId19"/>
    <p:sldId id="1529" r:id="rId20"/>
    <p:sldId id="1533" r:id="rId21"/>
    <p:sldId id="1534" r:id="rId22"/>
    <p:sldId id="153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00FFFF"/>
    <a:srgbClr val="00FF00"/>
    <a:srgbClr val="F76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83" autoAdjust="0"/>
    <p:restoredTop sz="94886" autoAdjust="0"/>
  </p:normalViewPr>
  <p:slideViewPr>
    <p:cSldViewPr>
      <p:cViewPr varScale="1">
        <p:scale>
          <a:sx n="85" d="100"/>
          <a:sy n="85" d="100"/>
        </p:scale>
        <p:origin x="952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2" d="100"/>
        <a:sy n="7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D96B4-BAC4-5842-83B5-2ECF6C53B7B9}" type="datetimeFigureOut">
              <a:rPr lang="en-US" smtClean="0"/>
              <a:t>1/24/18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B2D2C-CD4A-F548-B52F-BDD899420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986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C51F9-430A-184A-A4A3-DF39AB381A88}" type="datetimeFigureOut">
              <a:rPr lang="en-US" smtClean="0"/>
              <a:t>1/24/18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28C62-F0C2-9645-A5FA-46E4D2B40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93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4" Type="http://schemas.openxmlformats.org/officeDocument/2006/relationships/image" Target="../media/image3.png"/><Relationship Id="rId1" Type="http://schemas.microsoft.com/office/2007/relationships/media" Target="file:///\\cern.ch\dfs\Departments\AB\Projects\beaminterlocks\Individual_Folders\BTodd\presentations\TEMPLATE\BTODD_MOVIE_END_LOGO.wmv" TargetMode="External"/><Relationship Id="rId2" Type="http://schemas.openxmlformats.org/officeDocument/2006/relationships/video" Target="file:///\\cern.ch\dfs\Departments\AB\Projects\beaminterlocks\Individual_Folders\BTodd\presentations\TEMPLATE\BTODD_MOVIE_END_LOGO.wmv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gi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logue Linke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41674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85961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03535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02315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56009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of 15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bis-smp-team@cern.ch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SMP @ MPP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800" kern="0" dirty="0" smtClean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fin</a:t>
            </a: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837282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933FA-3DCA-AD4C-BA80-21333666CA8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214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2B427E-8560-E54F-9E1D-A5C164856E5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122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7A57A3-E02F-3241-A6CA-05140A88B0F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9011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08A45A-C82B-8544-B183-22382D0F1D7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965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8D24C-CE6F-8045-851D-24661097869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558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logue Animated Gi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76203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09D5AE-5656-6040-A56F-00E2B511D58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0157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DCD8BC-A237-5F44-BA2E-2399F536CD4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1534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13523-27EE-B742-9383-17A4F6BE66F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8844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2A5CA-8B87-2747-8F2C-14774E370B9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6437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9B090E-1930-CD4E-91A0-90F7D504195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8807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F9388F-C926-9643-830B-D0C15A34265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800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SMP @ MPP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</a:rPr>
              <a:t>TE/MPE/MI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</a:rPr>
              <a:t>March 2011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0v1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42925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lank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</a:rPr>
              <a:t>18</a:t>
            </a:r>
            <a:r>
              <a:rPr lang="en-US" sz="1200" baseline="30000" dirty="0" smtClean="0">
                <a:solidFill>
                  <a:srgbClr val="FFFFFF">
                    <a:lumMod val="50000"/>
                  </a:srgbClr>
                </a:solidFill>
              </a:rPr>
              <a:t>th  </a:t>
            </a:r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</a:rPr>
              <a:t>June 2012 – 0v3</a:t>
            </a:r>
            <a:endParaRPr lang="en-US" sz="1200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902872" y="2828836"/>
            <a:ext cx="5338321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Availability Working Group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Proposal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3491261" y="4452086"/>
            <a:ext cx="2161554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FFFF">
                    <a:lumMod val="65000"/>
                  </a:srgbClr>
                </a:solidFill>
              </a:rPr>
              <a:t>B. Todd   &amp;  L. Ponce</a:t>
            </a:r>
          </a:p>
        </p:txBody>
      </p:sp>
    </p:spTree>
    <p:extLst>
      <p:ext uri="{BB962C8B-B14F-4D97-AF65-F5344CB8AC3E}">
        <p14:creationId xmlns:p14="http://schemas.microsoft.com/office/powerpoint/2010/main" val="20786061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" grpId="0"/>
      <p:bldP spid="4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bis-smp-team@cern.ch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Evian Preparation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27967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28540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600" dirty="0">
                <a:solidFill>
                  <a:srgbClr val="3366FF"/>
                </a:solidFill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600" dirty="0">
                <a:solidFill>
                  <a:srgbClr val="3366FF"/>
                </a:solidFill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18502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52803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9015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7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81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ransition spd="med">
    <p:fade thruBlk="1"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BF03419-2290-5E4E-9721-7F87499A9940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6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17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18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9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20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21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9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10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11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2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3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14.tiff"/><Relationship Id="rId3" Type="http://schemas.openxmlformats.org/officeDocument/2006/relationships/image" Target="../media/image1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EDM 2018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Mike 24</a:t>
            </a:r>
            <a:r>
              <a:rPr lang="en-US" baseline="30000" dirty="0" smtClean="0"/>
              <a:t>th</a:t>
            </a:r>
            <a:r>
              <a:rPr lang="en-US" dirty="0" smtClean="0"/>
              <a:t> January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403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Cautious prototype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50" y="2362200"/>
            <a:ext cx="8039100" cy="3086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10200" y="6324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Richard </a:t>
            </a:r>
            <a:r>
              <a:rPr lang="en-US" dirty="0" err="1" smtClean="0"/>
              <a:t>Talman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648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Ambitious 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Reduced energy EDM ring on COSY footprint</a:t>
            </a:r>
          </a:p>
          <a:p>
            <a:r>
              <a:rPr lang="en-US" dirty="0"/>
              <a:t>Spin tunes in superimposed electric and magnetic </a:t>
            </a:r>
            <a:r>
              <a:rPr lang="en-US" dirty="0" smtClean="0"/>
              <a:t>fields</a:t>
            </a:r>
            <a:endParaRPr lang="en-US" dirty="0"/>
          </a:p>
          <a:p>
            <a:r>
              <a:rPr lang="en-US" dirty="0"/>
              <a:t>IRON-FREE </a:t>
            </a:r>
            <a:r>
              <a:rPr lang="en-US" dirty="0" smtClean="0"/>
              <a:t>strip-line </a:t>
            </a:r>
            <a:r>
              <a:rPr lang="en-US" dirty="0"/>
              <a:t>magnetic </a:t>
            </a:r>
            <a:r>
              <a:rPr lang="en-US" dirty="0" smtClean="0"/>
              <a:t> field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Frozen spin operation with weak vertical magnetic </a:t>
            </a:r>
            <a:r>
              <a:rPr lang="en-US" dirty="0" smtClean="0">
                <a:solidFill>
                  <a:srgbClr val="FF0000"/>
                </a:solidFill>
              </a:rPr>
              <a:t>field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Proton EDM measurement in ring matched to COSY footprint</a:t>
            </a:r>
          </a:p>
          <a:p>
            <a:r>
              <a:rPr lang="en-US" dirty="0"/>
              <a:t>Low energy p-helium and p-carbon polarimetry candidates</a:t>
            </a:r>
          </a:p>
          <a:p>
            <a:r>
              <a:rPr lang="en-US" dirty="0"/>
              <a:t>Electron EDM measurement in ring matched to COSY footprint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10200" y="6324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Richard </a:t>
            </a:r>
            <a:r>
              <a:rPr lang="en-US" dirty="0" err="1" smtClean="0"/>
              <a:t>Talman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643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" y="254000"/>
            <a:ext cx="8775700" cy="63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644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107950"/>
            <a:ext cx="8737600" cy="664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84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we continue</a:t>
            </a:r>
            <a:r>
              <a:rPr lang="mr-IN" dirty="0" smtClean="0"/>
              <a:t>…</a:t>
            </a:r>
            <a:r>
              <a:rPr lang="en-US" dirty="0" smtClean="0"/>
              <a:t> a prototype of some sort would appear inevitable</a:t>
            </a:r>
          </a:p>
          <a:p>
            <a:r>
              <a:rPr lang="en-US" dirty="0" smtClean="0"/>
              <a:t>To test:	</a:t>
            </a:r>
          </a:p>
          <a:p>
            <a:pPr lvl="1"/>
            <a:r>
              <a:rPr lang="en-US" dirty="0" smtClean="0"/>
              <a:t>Shielding, b-field compensation</a:t>
            </a:r>
          </a:p>
          <a:p>
            <a:pPr lvl="1"/>
            <a:r>
              <a:rPr lang="en-US" dirty="0" smtClean="0"/>
              <a:t>Components</a:t>
            </a:r>
          </a:p>
          <a:p>
            <a:pPr lvl="1"/>
            <a:r>
              <a:rPr lang="en-US" dirty="0" smtClean="0"/>
              <a:t>Instrumentation</a:t>
            </a:r>
          </a:p>
          <a:p>
            <a:pPr lvl="1"/>
            <a:r>
              <a:rPr lang="en-US" dirty="0" smtClean="0"/>
              <a:t>Measurement techniques </a:t>
            </a:r>
          </a:p>
          <a:p>
            <a:pPr lvl="1"/>
            <a:r>
              <a:rPr lang="en-US" dirty="0" smtClean="0"/>
              <a:t>Systematics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0834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axion</a:t>
            </a:r>
            <a:r>
              <a:rPr lang="en-US" dirty="0" smtClean="0"/>
              <a:t>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method uses a combination of B </a:t>
            </a:r>
            <a:r>
              <a:rPr lang="en-US" dirty="0" smtClean="0"/>
              <a:t>and E-fields </a:t>
            </a:r>
            <a:r>
              <a:rPr lang="en-US" dirty="0"/>
              <a:t>to produce a resonance between the g − 2 precession frequency and the </a:t>
            </a:r>
            <a:r>
              <a:rPr lang="en-US" dirty="0" smtClean="0"/>
              <a:t>background </a:t>
            </a:r>
            <a:r>
              <a:rPr lang="en-US" dirty="0" err="1" smtClean="0"/>
              <a:t>axion</a:t>
            </a:r>
            <a:r>
              <a:rPr lang="en-US" dirty="0" smtClean="0"/>
              <a:t> </a:t>
            </a:r>
            <a:r>
              <a:rPr lang="en-US" dirty="0"/>
              <a:t>field oscillation to greatly enhance the sensitivity to it.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418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Axion</a:t>
            </a:r>
            <a:r>
              <a:rPr lang="en-US" dirty="0" smtClean="0"/>
              <a:t> search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582023"/>
            <a:ext cx="9144000" cy="5298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771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Axion</a:t>
            </a:r>
            <a:r>
              <a:rPr lang="en-US" dirty="0" smtClean="0"/>
              <a:t> search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9088"/>
            <a:ext cx="9144000" cy="492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290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Ultra-weak focusing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417638"/>
            <a:ext cx="6019800" cy="49563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58000" y="4800600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Octupoles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Rolling spin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Resonant polarimetry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5581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Huge amount of work there in the EDM community</a:t>
            </a:r>
          </a:p>
          <a:p>
            <a:r>
              <a:rPr lang="en-US" dirty="0" smtClean="0"/>
              <a:t>However important questions still to be answered</a:t>
            </a:r>
          </a:p>
          <a:p>
            <a:pPr lvl="1"/>
            <a:r>
              <a:rPr lang="en-US" dirty="0" smtClean="0"/>
              <a:t>Focusing etc.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s the required level of accuracy achievable?</a:t>
            </a:r>
          </a:p>
          <a:p>
            <a:r>
              <a:rPr lang="en-US" dirty="0" smtClean="0"/>
              <a:t>Situation further muddied by options</a:t>
            </a:r>
          </a:p>
          <a:p>
            <a:pPr lvl="1"/>
            <a:r>
              <a:rPr lang="en-US" dirty="0" err="1" smtClean="0"/>
              <a:t>Axion</a:t>
            </a:r>
            <a:r>
              <a:rPr lang="en-US" dirty="0" smtClean="0"/>
              <a:t> search, frequency domain, ultra-weak focusing etc.</a:t>
            </a:r>
          </a:p>
          <a:p>
            <a:r>
              <a:rPr lang="en-US" dirty="0" smtClean="0"/>
              <a:t>Prototype seems inevitable (if</a:t>
            </a:r>
            <a:r>
              <a:rPr lang="mr-IN" dirty="0" smtClean="0"/>
              <a:t>…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Where to be decided</a:t>
            </a:r>
          </a:p>
          <a:p>
            <a:pPr lvl="1"/>
            <a:r>
              <a:rPr lang="en-US" dirty="0" smtClean="0"/>
              <a:t>(CSR possibilities also being explored)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739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19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2011 BNL proposal</a:t>
            </a:r>
          </a:p>
          <a:p>
            <a:r>
              <a:rPr lang="en-US" dirty="0" smtClean="0"/>
              <a:t>Considerable effort by community</a:t>
            </a:r>
          </a:p>
          <a:p>
            <a:pPr lvl="1"/>
            <a:r>
              <a:rPr lang="en-US" dirty="0" smtClean="0"/>
              <a:t>Components (shielding, deflectors</a:t>
            </a:r>
            <a:r>
              <a:rPr lang="mr-IN" dirty="0" smtClean="0"/>
              <a:t>…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Instrumentation (SQUIDs, Polarimetry</a:t>
            </a:r>
            <a:r>
              <a:rPr lang="mr-IN" dirty="0" smtClean="0"/>
              <a:t>…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Lattice</a:t>
            </a:r>
          </a:p>
          <a:p>
            <a:pPr lvl="1"/>
            <a:r>
              <a:rPr lang="en-US" dirty="0" smtClean="0"/>
              <a:t>Simulations</a:t>
            </a:r>
          </a:p>
          <a:p>
            <a:pPr lvl="1"/>
            <a:r>
              <a:rPr lang="en-US" dirty="0" smtClean="0"/>
              <a:t>Systematics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NB </a:t>
            </a:r>
            <a:r>
              <a:rPr lang="en-US" dirty="0" err="1" smtClean="0">
                <a:solidFill>
                  <a:srgbClr val="FF0000"/>
                </a:solidFill>
              </a:rPr>
              <a:t>Lebedev’s</a:t>
            </a:r>
            <a:r>
              <a:rPr lang="en-US" dirty="0" smtClean="0">
                <a:solidFill>
                  <a:srgbClr val="FF0000"/>
                </a:solidFill>
              </a:rPr>
              <a:t> evaluation</a:t>
            </a:r>
          </a:p>
          <a:p>
            <a:r>
              <a:rPr lang="en-US" dirty="0" smtClean="0"/>
              <a:t>CERN</a:t>
            </a:r>
          </a:p>
          <a:p>
            <a:pPr lvl="1"/>
            <a:r>
              <a:rPr lang="en-US" dirty="0" smtClean="0"/>
              <a:t>Sketch possible implementation</a:t>
            </a:r>
          </a:p>
          <a:p>
            <a:pPr lvl="1"/>
            <a:r>
              <a:rPr lang="en-US" dirty="0" smtClean="0"/>
              <a:t>Components</a:t>
            </a:r>
          </a:p>
          <a:p>
            <a:pPr lvl="1"/>
            <a:r>
              <a:rPr lang="en-US" dirty="0" smtClean="0"/>
              <a:t>Examine systematics</a:t>
            </a:r>
          </a:p>
          <a:p>
            <a:pPr lvl="1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6019801"/>
            <a:ext cx="784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Working assumption: it</a:t>
            </a:r>
            <a:r>
              <a:rPr lang="mr-IN" sz="2000" b="1" dirty="0" smtClean="0">
                <a:solidFill>
                  <a:srgbClr val="00B050"/>
                </a:solidFill>
              </a:rPr>
              <a:t>’</a:t>
            </a:r>
            <a:r>
              <a:rPr lang="en-US" sz="2000" b="1" dirty="0" smtClean="0">
                <a:solidFill>
                  <a:srgbClr val="00B050"/>
                </a:solidFill>
              </a:rPr>
              <a:t>s tough but doable</a:t>
            </a:r>
            <a:endParaRPr lang="en-US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8856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CP-EDM meeting 8-9 March</a:t>
            </a:r>
          </a:p>
          <a:p>
            <a:pPr lvl="1"/>
            <a:r>
              <a:rPr lang="en-US" dirty="0" smtClean="0"/>
              <a:t>Should be interesting</a:t>
            </a:r>
          </a:p>
          <a:p>
            <a:r>
              <a:rPr lang="en-US" dirty="0" smtClean="0"/>
              <a:t>Thereafter re-scope for ESPP</a:t>
            </a:r>
          </a:p>
          <a:p>
            <a:pPr lvl="1"/>
            <a:r>
              <a:rPr lang="en-US" dirty="0" smtClean="0"/>
              <a:t>At this </a:t>
            </a:r>
            <a:r>
              <a:rPr lang="en-US" dirty="0" smtClean="0"/>
              <a:t>stage </a:t>
            </a:r>
            <a:r>
              <a:rPr lang="en-US" dirty="0" smtClean="0"/>
              <a:t>imagine only a sketch of possible implementation at CERN/green field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5917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600" y="0"/>
            <a:ext cx="38544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850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on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Systematics </a:t>
            </a:r>
          </a:p>
          <a:p>
            <a:pPr lvl="1"/>
            <a:r>
              <a:rPr lang="en-US" dirty="0" smtClean="0"/>
              <a:t>In particular radial B-field </a:t>
            </a:r>
            <a:r>
              <a:rPr lang="mr-IN" dirty="0" smtClean="0"/>
              <a:t>–</a:t>
            </a:r>
            <a:r>
              <a:rPr lang="en-US" dirty="0" smtClean="0"/>
              <a:t> see Christian</a:t>
            </a:r>
          </a:p>
          <a:p>
            <a:r>
              <a:rPr lang="en-US" dirty="0" smtClean="0"/>
              <a:t>Simulations</a:t>
            </a:r>
          </a:p>
          <a:p>
            <a:pPr lvl="1"/>
            <a:r>
              <a:rPr lang="en-US" dirty="0" smtClean="0"/>
              <a:t>Consistent handling of KE changes in electric field?</a:t>
            </a:r>
          </a:p>
          <a:p>
            <a:r>
              <a:rPr lang="en-US" dirty="0" smtClean="0"/>
              <a:t>Focusing strength </a:t>
            </a:r>
          </a:p>
          <a:p>
            <a:pPr lvl="1"/>
            <a:r>
              <a:rPr lang="en-US" dirty="0"/>
              <a:t>Weak </a:t>
            </a:r>
            <a:endParaRPr lang="en-US" dirty="0" smtClean="0"/>
          </a:p>
          <a:p>
            <a:pPr lvl="2"/>
            <a:r>
              <a:rPr lang="en-US" dirty="0" smtClean="0"/>
              <a:t>“required </a:t>
            </a:r>
            <a:r>
              <a:rPr lang="en-US" dirty="0"/>
              <a:t>mechanical accuracies of bending </a:t>
            </a:r>
            <a:r>
              <a:rPr lang="en-US" dirty="0" smtClean="0"/>
              <a:t>plates manufacturing</a:t>
            </a:r>
            <a:r>
              <a:rPr lang="en-US" dirty="0"/>
              <a:t>, assembly and installation look too </a:t>
            </a:r>
            <a:r>
              <a:rPr lang="en-US" dirty="0" smtClean="0"/>
              <a:t>tight”</a:t>
            </a:r>
            <a:endParaRPr lang="en-US" dirty="0"/>
          </a:p>
          <a:p>
            <a:pPr lvl="1"/>
            <a:r>
              <a:rPr lang="en-US" dirty="0" smtClean="0"/>
              <a:t>Strong (AG)</a:t>
            </a:r>
          </a:p>
          <a:p>
            <a:pPr lvl="2"/>
            <a:r>
              <a:rPr lang="en-US" dirty="0" smtClean="0"/>
              <a:t>Reduced sensitivity to effect of Br on CW/CCW splitting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Strong focusing rules out 10</a:t>
            </a:r>
            <a:r>
              <a:rPr lang="en-US" baseline="30000" dirty="0" smtClean="0">
                <a:solidFill>
                  <a:srgbClr val="FF0000"/>
                </a:solidFill>
              </a:rPr>
              <a:t>-29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e.cm</a:t>
            </a:r>
            <a:r>
              <a:rPr lang="en-US" dirty="0" smtClean="0">
                <a:solidFill>
                  <a:srgbClr val="FF0000"/>
                </a:solidFill>
              </a:rPr>
              <a:t> (?)</a:t>
            </a:r>
          </a:p>
          <a:p>
            <a:pPr lvl="1"/>
            <a:r>
              <a:rPr lang="en-US" dirty="0" smtClean="0"/>
              <a:t>Back to weak?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072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20" y="0"/>
            <a:ext cx="88645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427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32" y="0"/>
            <a:ext cx="88763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021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034" y="0"/>
            <a:ext cx="88979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77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295400"/>
            <a:ext cx="5788201" cy="449389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Can you get down to order 10 </a:t>
            </a:r>
            <a:r>
              <a:rPr lang="en-US" sz="3600" dirty="0" err="1" smtClean="0"/>
              <a:t>aT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62484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Christian</a:t>
            </a:r>
            <a:r>
              <a:rPr lang="mr-IN" dirty="0" smtClean="0"/>
              <a:t>…</a:t>
            </a:r>
            <a:r>
              <a:rPr lang="en-US" dirty="0" smtClean="0"/>
              <a:t> it’s not obvious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53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79024"/>
            <a:ext cx="7886700" cy="3263504"/>
          </a:xfrm>
        </p:spPr>
        <p:txBody>
          <a:bodyPr/>
          <a:lstStyle/>
          <a:p>
            <a:r>
              <a:rPr lang="en-US" sz="2000" dirty="0" smtClean="0"/>
              <a:t>In  principle,  no  magnetic shielding will be required with continuous BPM measurement around  the  ring.  </a:t>
            </a:r>
          </a:p>
          <a:p>
            <a:r>
              <a:rPr lang="en-US" sz="2000" dirty="0" smtClean="0"/>
              <a:t>The  finite  number  of  detectors  limits  the magnetic  field  modes  to  which  the  system  is  sensitive  by the  Nyquist  sampling  theorem.  </a:t>
            </a:r>
          </a:p>
          <a:p>
            <a:r>
              <a:rPr lang="en-US" sz="2000" dirty="0" smtClean="0"/>
              <a:t>The  critical  parameter  is the  detected  average  radial  B-field  and  that  can  be  wrong only  when  the  mode  is  equal  to  the  number  of  the  BPM locations  around  the  ring  as  well  as  its  integer  multiples.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4747525"/>
            <a:ext cx="5976991" cy="160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470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906" y="1236002"/>
            <a:ext cx="6972300" cy="2952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331" y="4397928"/>
            <a:ext cx="7000875" cy="119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126563"/>
      </p:ext>
    </p:extLst>
  </p:cSld>
  <p:clrMapOvr>
    <a:masterClrMapping/>
  </p:clrMapOvr>
</p:sld>
</file>

<file path=ppt/theme/theme1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6454100</TotalTime>
  <Words>417</Words>
  <Application>Microsoft Macintosh PowerPoint</Application>
  <PresentationFormat>On-screen Show (4:3)</PresentationFormat>
  <Paragraphs>76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 Unicode MS</vt:lpstr>
      <vt:lpstr>Calibri</vt:lpstr>
      <vt:lpstr>Franklin Gothic Medium</vt:lpstr>
      <vt:lpstr>ＭＳ Ｐゴシック</vt:lpstr>
      <vt:lpstr>Times New Roman</vt:lpstr>
      <vt:lpstr>Arial</vt:lpstr>
      <vt:lpstr>BTODD primary master</vt:lpstr>
      <vt:lpstr>Default Design</vt:lpstr>
      <vt:lpstr>EDM 2018</vt:lpstr>
      <vt:lpstr>2017</vt:lpstr>
      <vt:lpstr>Questions on basics</vt:lpstr>
      <vt:lpstr>PowerPoint Presentation</vt:lpstr>
      <vt:lpstr>PowerPoint Presentation</vt:lpstr>
      <vt:lpstr>PowerPoint Presentation</vt:lpstr>
      <vt:lpstr>Can you get down to order 10 aT?</vt:lpstr>
      <vt:lpstr>PowerPoint Presentation</vt:lpstr>
      <vt:lpstr>PowerPoint Presentation</vt:lpstr>
      <vt:lpstr>Cautious prototype</vt:lpstr>
      <vt:lpstr>Ambitious Prototype</vt:lpstr>
      <vt:lpstr>PowerPoint Presentation</vt:lpstr>
      <vt:lpstr>PowerPoint Presentation</vt:lpstr>
      <vt:lpstr>Prototype</vt:lpstr>
      <vt:lpstr>Option – axion search</vt:lpstr>
      <vt:lpstr>Axion search</vt:lpstr>
      <vt:lpstr>Axion search</vt:lpstr>
      <vt:lpstr>Ultra-weak focusing</vt:lpstr>
      <vt:lpstr>Conclusions</vt:lpstr>
      <vt:lpstr>Next steps</vt:lpstr>
      <vt:lpstr>PowerPoint Presentation</vt:lpstr>
    </vt:vector>
  </TitlesOfParts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PresenterMedia.com</dc:creator>
  <cp:lastModifiedBy>Microsoft Office User</cp:lastModifiedBy>
  <cp:revision>3017</cp:revision>
  <cp:lastPrinted>2016-09-05T11:44:48Z</cp:lastPrinted>
  <dcterms:created xsi:type="dcterms:W3CDTF">2011-01-18T19:25:28Z</dcterms:created>
  <dcterms:modified xsi:type="dcterms:W3CDTF">2018-01-24T11:17:28Z</dcterms:modified>
</cp:coreProperties>
</file>