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3" r:id="rId1"/>
  </p:sldMasterIdLst>
  <p:notesMasterIdLst>
    <p:notesMasterId r:id="rId27"/>
  </p:notesMasterIdLst>
  <p:sldIdLst>
    <p:sldId id="256" r:id="rId2"/>
    <p:sldId id="275" r:id="rId3"/>
    <p:sldId id="257" r:id="rId4"/>
    <p:sldId id="263" r:id="rId5"/>
    <p:sldId id="262" r:id="rId6"/>
    <p:sldId id="277" r:id="rId7"/>
    <p:sldId id="259" r:id="rId8"/>
    <p:sldId id="260" r:id="rId9"/>
    <p:sldId id="269" r:id="rId10"/>
    <p:sldId id="266" r:id="rId11"/>
    <p:sldId id="283" r:id="rId12"/>
    <p:sldId id="264" r:id="rId13"/>
    <p:sldId id="270" r:id="rId14"/>
    <p:sldId id="272" r:id="rId15"/>
    <p:sldId id="279" r:id="rId16"/>
    <p:sldId id="280" r:id="rId17"/>
    <p:sldId id="273" r:id="rId18"/>
    <p:sldId id="281" r:id="rId19"/>
    <p:sldId id="285" r:id="rId20"/>
    <p:sldId id="261" r:id="rId21"/>
    <p:sldId id="282" r:id="rId22"/>
    <p:sldId id="287" r:id="rId23"/>
    <p:sldId id="288" r:id="rId24"/>
    <p:sldId id="274" r:id="rId25"/>
    <p:sldId id="27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74"/>
    <p:restoredTop sz="77822"/>
  </p:normalViewPr>
  <p:slideViewPr>
    <p:cSldViewPr snapToGrid="0" snapToObjects="1">
      <p:cViewPr>
        <p:scale>
          <a:sx n="62" d="100"/>
          <a:sy n="62" d="100"/>
        </p:scale>
        <p:origin x="712" y="632"/>
      </p:cViewPr>
      <p:guideLst/>
    </p:cSldViewPr>
  </p:slideViewPr>
  <p:outlineViewPr>
    <p:cViewPr>
      <p:scale>
        <a:sx n="33" d="100"/>
        <a:sy n="33" d="100"/>
      </p:scale>
      <p:origin x="0" y="-254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F2CE7-5494-494A-ACE0-861DCD750AA1}" type="datetimeFigureOut">
              <a:rPr lang="en-US" smtClean="0"/>
              <a:t>7/22/18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D3209-599B-A947-9279-788AC5E3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0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 \Delta T_21 = -300, not -500 </a:t>
            </a:r>
            <a:r>
              <a:rPr lang="en-US" dirty="0" err="1" smtClean="0"/>
              <a:t>mK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Cool with dark matter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33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baryon scattering constraints</a:t>
            </a:r>
          </a:p>
          <a:p>
            <a:endParaRPr lang="en-US" dirty="0"/>
          </a:p>
          <a:p>
            <a:r>
              <a:rPr lang="en-US" dirty="0" err="1"/>
              <a:t>Kovetz</a:t>
            </a:r>
            <a:r>
              <a:rPr lang="en-US" dirty="0"/>
              <a:t> et all</a:t>
            </a:r>
            <a:r>
              <a:rPr lang="en-US" baseline="0" dirty="0"/>
              <a:t> 2018 show </a:t>
            </a:r>
            <a:r>
              <a:rPr lang="mr-IN" baseline="0" dirty="0"/>
              <a:t>…</a:t>
            </a:r>
            <a:endParaRPr lang="en-US" dirty="0"/>
          </a:p>
          <a:p>
            <a:endParaRPr lang="en-US" dirty="0"/>
          </a:p>
          <a:p>
            <a:r>
              <a:rPr lang="en-US" dirty="0"/>
              <a:t>de</a:t>
            </a:r>
            <a:r>
              <a:rPr lang="en-US" baseline="0" dirty="0"/>
              <a:t> Putter et all 2018 </a:t>
            </a:r>
            <a:r>
              <a:rPr lang="hr-HR" dirty="0"/>
              <a:t>1805.11616: </a:t>
            </a:r>
            <a:r>
              <a:rPr lang="hr-HR" dirty="0" err="1"/>
              <a:t>shows</a:t>
            </a:r>
            <a:r>
              <a:rPr lang="hr-HR" dirty="0"/>
              <a:t> how </a:t>
            </a:r>
            <a:r>
              <a:rPr lang="hr-HR" dirty="0" err="1"/>
              <a:t>tightly</a:t>
            </a:r>
            <a:r>
              <a:rPr lang="hr-HR" dirty="0"/>
              <a:t> </a:t>
            </a:r>
            <a:r>
              <a:rPr lang="hr-HR" dirty="0" err="1"/>
              <a:t>coupled</a:t>
            </a:r>
            <a:r>
              <a:rPr lang="hr-HR" baseline="0" dirty="0"/>
              <a:t> dm </a:t>
            </a:r>
            <a:r>
              <a:rPr lang="hr-HR" baseline="0" dirty="0" err="1"/>
              <a:t>can</a:t>
            </a:r>
            <a:r>
              <a:rPr lang="hr-HR" baseline="0" dirty="0"/>
              <a:t> </a:t>
            </a:r>
            <a:r>
              <a:rPr lang="hr-HR" baseline="0" dirty="0" err="1"/>
              <a:t>leave</a:t>
            </a:r>
            <a:r>
              <a:rPr lang="hr-HR" baseline="0" dirty="0"/>
              <a:t> </a:t>
            </a:r>
            <a:r>
              <a:rPr lang="hr-HR" baseline="0" dirty="0" err="1"/>
              <a:t>an</a:t>
            </a:r>
            <a:r>
              <a:rPr lang="hr-HR" baseline="0" dirty="0"/>
              <a:t> </a:t>
            </a:r>
            <a:r>
              <a:rPr lang="hr-HR" baseline="0" dirty="0" err="1"/>
              <a:t>impact</a:t>
            </a:r>
            <a:r>
              <a:rPr lang="hr-HR" baseline="0" dirty="0"/>
              <a:t> on </a:t>
            </a:r>
            <a:r>
              <a:rPr lang="hr-HR" baseline="0" dirty="0" err="1"/>
              <a:t>the</a:t>
            </a:r>
            <a:r>
              <a:rPr lang="hr-HR" baseline="0" dirty="0"/>
              <a:t> CMB </a:t>
            </a:r>
            <a:r>
              <a:rPr lang="hr-HR" baseline="0" dirty="0" err="1"/>
              <a:t>through</a:t>
            </a:r>
            <a:r>
              <a:rPr lang="hr-HR" baseline="0" dirty="0"/>
              <a:t> a </a:t>
            </a:r>
            <a:r>
              <a:rPr lang="hr-HR" baseline="0" dirty="0" err="1"/>
              <a:t>changed</a:t>
            </a:r>
            <a:r>
              <a:rPr lang="hr-HR" baseline="0" dirty="0"/>
              <a:t> </a:t>
            </a:r>
            <a:r>
              <a:rPr lang="hr-HR" baseline="0" dirty="0" err="1"/>
              <a:t>helium</a:t>
            </a:r>
            <a:r>
              <a:rPr lang="hr-HR" baseline="0" dirty="0"/>
              <a:t> </a:t>
            </a:r>
            <a:r>
              <a:rPr lang="hr-HR" baseline="0" dirty="0" err="1"/>
              <a:t>fraction</a:t>
            </a:r>
            <a:endParaRPr lang="hr-HR" baseline="0" dirty="0"/>
          </a:p>
          <a:p>
            <a:r>
              <a:rPr lang="hr-HR" baseline="0" dirty="0"/>
              <a:t>	Dan Green </a:t>
            </a:r>
            <a:r>
              <a:rPr lang="hr-HR" baseline="0" dirty="0" err="1"/>
              <a:t>paper</a:t>
            </a:r>
            <a:endParaRPr lang="hr-HR" baseline="0" dirty="0"/>
          </a:p>
          <a:p>
            <a:endParaRPr lang="hr-HR" baseline="0" dirty="0"/>
          </a:p>
          <a:p>
            <a:r>
              <a:rPr lang="en-US" baseline="0" dirty="0"/>
              <a:t>B</a:t>
            </a:r>
            <a:r>
              <a:rPr lang="hr-HR" baseline="0" dirty="0" err="1"/>
              <a:t>oth</a:t>
            </a:r>
            <a:r>
              <a:rPr lang="hr-HR" baseline="0" dirty="0"/>
              <a:t> </a:t>
            </a:r>
            <a:r>
              <a:rPr lang="hr-HR" baseline="0" dirty="0" err="1"/>
              <a:t>require</a:t>
            </a:r>
            <a:r>
              <a:rPr lang="hr-HR" baseline="0" dirty="0"/>
              <a:t> f &lt; </a:t>
            </a:r>
            <a:r>
              <a:rPr lang="hr-HR" baseline="0" dirty="0" smtClean="0"/>
              <a:t>0.5</a:t>
            </a:r>
            <a:r>
              <a:rPr lang="hr-HR" baseline="0" dirty="0"/>
              <a:t>%</a:t>
            </a:r>
          </a:p>
          <a:p>
            <a:endParaRPr lang="hr-HR" baseline="0" dirty="0"/>
          </a:p>
          <a:p>
            <a:r>
              <a:rPr lang="hr-HR" baseline="0" dirty="0"/>
              <a:t>BBN </a:t>
            </a:r>
            <a:r>
              <a:rPr lang="hr-HR" baseline="0" dirty="0" err="1"/>
              <a:t>is</a:t>
            </a:r>
            <a:r>
              <a:rPr lang="hr-HR" baseline="0" dirty="0"/>
              <a:t> model </a:t>
            </a:r>
            <a:r>
              <a:rPr lang="hr-HR" baseline="0" dirty="0" err="1" smtClean="0"/>
              <a:t>dependent</a:t>
            </a:r>
            <a:endParaRPr lang="hr-HR" baseline="0" dirty="0" smtClean="0"/>
          </a:p>
          <a:p>
            <a:endParaRPr lang="hr-HR" baseline="0" dirty="0" smtClean="0"/>
          </a:p>
          <a:p>
            <a:r>
              <a:rPr lang="en-US" baseline="0" dirty="0" smtClean="0"/>
              <a:t>Most optimistic scenario, no astrophysics heating baryons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50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PLOT</a:t>
            </a:r>
            <a:r>
              <a:rPr lang="en-US" baseline="0" dirty="0"/>
              <a:t> WITHOUT </a:t>
            </a:r>
            <a:r>
              <a:rPr lang="en-US" baseline="0" dirty="0" smtClean="0"/>
              <a:t>ANNIHILATIONS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F = 10^-3, </a:t>
            </a:r>
            <a:r>
              <a:rPr lang="en-US" baseline="0" dirty="0" smtClean="0"/>
              <a:t>m=1 </a:t>
            </a:r>
            <a:r>
              <a:rPr lang="en-US" baseline="0" dirty="0" smtClean="0"/>
              <a:t>MeV</a:t>
            </a:r>
            <a:endParaRPr lang="en-US" dirty="0"/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</a:t>
            </a:r>
            <a:r>
              <a:rPr lang="en-US" dirty="0" smtClean="0"/>
              <a:t>dominate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</a:t>
            </a:r>
            <a:r>
              <a:rPr lang="en-US" baseline="0" dirty="0" smtClean="0"/>
              <a:t> Putter et all 2018 </a:t>
            </a:r>
            <a:r>
              <a:rPr lang="hr-HR" dirty="0" smtClean="0"/>
              <a:t>1805.11616: </a:t>
            </a:r>
            <a:r>
              <a:rPr lang="hr-HR" dirty="0" err="1" smtClean="0"/>
              <a:t>shows</a:t>
            </a:r>
            <a:r>
              <a:rPr lang="hr-HR" dirty="0" smtClean="0"/>
              <a:t> how </a:t>
            </a:r>
            <a:r>
              <a:rPr lang="hr-HR" dirty="0" err="1" smtClean="0"/>
              <a:t>tightly</a:t>
            </a:r>
            <a:r>
              <a:rPr lang="hr-HR" dirty="0" smtClean="0"/>
              <a:t> </a:t>
            </a:r>
            <a:r>
              <a:rPr lang="hr-HR" dirty="0" err="1" smtClean="0"/>
              <a:t>coupled</a:t>
            </a:r>
            <a:r>
              <a:rPr lang="hr-HR" baseline="0" dirty="0" smtClean="0"/>
              <a:t> dm </a:t>
            </a:r>
            <a:r>
              <a:rPr lang="hr-HR" baseline="0" dirty="0" err="1" smtClean="0"/>
              <a:t>can</a:t>
            </a:r>
            <a:r>
              <a:rPr lang="hr-HR" baseline="0" dirty="0" smtClean="0"/>
              <a:t> </a:t>
            </a:r>
            <a:r>
              <a:rPr lang="hr-HR" baseline="0" dirty="0" err="1" smtClean="0"/>
              <a:t>leave</a:t>
            </a:r>
            <a:r>
              <a:rPr lang="hr-HR" baseline="0" dirty="0" smtClean="0"/>
              <a:t> </a:t>
            </a:r>
            <a:r>
              <a:rPr lang="hr-HR" baseline="0" dirty="0" err="1" smtClean="0"/>
              <a:t>an</a:t>
            </a:r>
            <a:r>
              <a:rPr lang="hr-HR" baseline="0" dirty="0" smtClean="0"/>
              <a:t> </a:t>
            </a:r>
            <a:r>
              <a:rPr lang="hr-HR" baseline="0" dirty="0" err="1" smtClean="0"/>
              <a:t>impact</a:t>
            </a:r>
            <a:r>
              <a:rPr lang="hr-HR" baseline="0" dirty="0" smtClean="0"/>
              <a:t> on </a:t>
            </a:r>
            <a:r>
              <a:rPr lang="hr-HR" baseline="0" dirty="0" err="1" smtClean="0"/>
              <a:t>the</a:t>
            </a:r>
            <a:r>
              <a:rPr lang="hr-HR" baseline="0" dirty="0" smtClean="0"/>
              <a:t> CMB </a:t>
            </a:r>
            <a:r>
              <a:rPr lang="hr-HR" baseline="0" dirty="0" err="1" smtClean="0"/>
              <a:t>through</a:t>
            </a:r>
            <a:r>
              <a:rPr lang="hr-HR" baseline="0" dirty="0" smtClean="0"/>
              <a:t> a </a:t>
            </a:r>
            <a:r>
              <a:rPr lang="hr-HR" baseline="0" dirty="0" err="1" smtClean="0"/>
              <a:t>changed</a:t>
            </a:r>
            <a:r>
              <a:rPr lang="hr-HR" baseline="0" dirty="0" smtClean="0"/>
              <a:t> </a:t>
            </a:r>
            <a:r>
              <a:rPr lang="hr-HR" baseline="0" dirty="0" err="1" smtClean="0"/>
              <a:t>helium</a:t>
            </a:r>
            <a:r>
              <a:rPr lang="hr-HR" baseline="0" dirty="0" smtClean="0"/>
              <a:t> </a:t>
            </a:r>
            <a:r>
              <a:rPr lang="hr-HR" baseline="0" dirty="0" err="1" smtClean="0"/>
              <a:t>fraction</a:t>
            </a:r>
            <a:endParaRPr lang="hr-HR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82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in some annihilations</a:t>
            </a:r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99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in some annihilations</a:t>
            </a:r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28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in some annihilations</a:t>
            </a:r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557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 ruled out</a:t>
            </a:r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402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 ruled out</a:t>
            </a:r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89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in some annihilations</a:t>
            </a:r>
          </a:p>
          <a:p>
            <a:endParaRPr lang="en-US" dirty="0"/>
          </a:p>
          <a:p>
            <a:r>
              <a:rPr lang="en-US" dirty="0"/>
              <a:t>Scattering with baryons saturates for low fractions</a:t>
            </a:r>
          </a:p>
          <a:p>
            <a:endParaRPr lang="en-US" dirty="0"/>
          </a:p>
          <a:p>
            <a:r>
              <a:rPr lang="en-US" dirty="0"/>
              <a:t>MDM acts like baryons in this case</a:t>
            </a:r>
          </a:p>
          <a:p>
            <a:endParaRPr lang="en-US" dirty="0"/>
          </a:p>
          <a:p>
            <a:r>
              <a:rPr lang="en-US" dirty="0"/>
              <a:t>Allows annihilations to become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24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 </a:t>
            </a:r>
            <a:r>
              <a:rPr lang="en-US" baseline="0" dirty="0" smtClean="0"/>
              <a:t>1 </a:t>
            </a:r>
            <a:r>
              <a:rPr lang="en-US" baseline="0" dirty="0" err="1" smtClean="0"/>
              <a:t>meV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 e-3 =&gt; \sigma = 5.7e-33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1.3e-4 =&gt; \sigma = 1e-34</a:t>
            </a:r>
          </a:p>
          <a:p>
            <a:r>
              <a:rPr lang="en-US" baseline="0" dirty="0" smtClean="0"/>
              <a:t>\eps = 4e-5 =&gt; \sigma = 1e-35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2e-5 =&gt; \sigma = 2.6e-36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1.25e-5 =&gt; \sigma = 1e-36</a:t>
            </a:r>
          </a:p>
          <a:p>
            <a:r>
              <a:rPr lang="en-US" baseline="0" dirty="0" smtClean="0"/>
              <a:t>\eps = 1e-5 =&gt; \sigma = 6.7e-37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23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 </a:t>
            </a:r>
            <a:r>
              <a:rPr lang="en-US" baseline="0" dirty="0" smtClean="0"/>
              <a:t>1 </a:t>
            </a:r>
            <a:r>
              <a:rPr lang="en-US" baseline="0" dirty="0" err="1" smtClean="0"/>
              <a:t>meV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 e-3 =&gt; \sigma = 5.7e-33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1.3e-4 =&gt; \sigma = 1e-34</a:t>
            </a:r>
          </a:p>
          <a:p>
            <a:r>
              <a:rPr lang="en-US" baseline="0" dirty="0" smtClean="0"/>
              <a:t>\eps = 4e-5 =&gt; \sigma = 1e-35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2e-5 =&gt; \sigma = 2.6e-36 --------------------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1.25e-5 =&gt; \sigma = 1e-36</a:t>
            </a:r>
          </a:p>
          <a:p>
            <a:r>
              <a:rPr lang="en-US" baseline="0" dirty="0" smtClean="0"/>
              <a:t>\eps = 1e-5 =&gt; \sigma = 6.7e-37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86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Need to interact at late times to avoid CMB constraints</a:t>
                </a:r>
              </a:p>
              <a:p>
                <a:r>
                  <a:rPr lang="en-US" dirty="0"/>
                  <a:t>n=-4 is coulomb scatter, n=-2 is dipole, who knows about others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interaction allows stronger late time effects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Easiest way</a:t>
                </a:r>
                <a:r>
                  <a:rPr lang="en-US" baseline="0" dirty="0" smtClean="0"/>
                  <a:t> to get n=-4 is coulomb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Need to interact at late times to avoid CMB constraints</a:t>
                </a:r>
              </a:p>
              <a:p>
                <a:r>
                  <a:rPr lang="en-US" dirty="0"/>
                  <a:t>n=-4 is coulomb scatter, n=-2 is dipole, who knows about others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i="0">
                    <a:latin typeface="Cambria Math" panose="02040503050406030204" pitchFamily="18" charset="0"/>
                  </a:rPr>
                  <a:t>𝑣^(−4)</a:t>
                </a:r>
                <a:r>
                  <a:rPr lang="en-US" dirty="0"/>
                  <a:t> interaction allows stronger late time effects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31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baryon scattering constraints</a:t>
            </a:r>
          </a:p>
          <a:p>
            <a:endParaRPr lang="hr-HR" baseline="0" dirty="0"/>
          </a:p>
          <a:p>
            <a:r>
              <a:rPr lang="hr-HR" baseline="0" dirty="0"/>
              <a:t>BBN </a:t>
            </a:r>
            <a:r>
              <a:rPr lang="hr-HR" baseline="0" dirty="0" err="1"/>
              <a:t>is</a:t>
            </a:r>
            <a:r>
              <a:rPr lang="hr-HR" baseline="0" dirty="0"/>
              <a:t> model </a:t>
            </a:r>
            <a:r>
              <a:rPr lang="hr-HR" baseline="0" dirty="0" err="1" smtClean="0"/>
              <a:t>dependent</a:t>
            </a:r>
            <a:r>
              <a:rPr lang="hr-HR" baseline="0" dirty="0" smtClean="0"/>
              <a:t> </a:t>
            </a:r>
            <a:r>
              <a:rPr lang="hr-HR" baseline="0" dirty="0" err="1" smtClean="0"/>
              <a:t>this</a:t>
            </a:r>
            <a:r>
              <a:rPr lang="hr-HR" baseline="0" dirty="0" smtClean="0"/>
              <a:t> </a:t>
            </a:r>
            <a:r>
              <a:rPr lang="hr-HR" baseline="0" dirty="0" err="1" smtClean="0"/>
              <a:t>is</a:t>
            </a:r>
            <a:r>
              <a:rPr lang="hr-HR" baseline="0" dirty="0" smtClean="0"/>
              <a:t> </a:t>
            </a:r>
            <a:r>
              <a:rPr lang="hr-HR" baseline="0" dirty="0" err="1" smtClean="0"/>
              <a:t>freeze</a:t>
            </a:r>
            <a:r>
              <a:rPr lang="hr-HR" baseline="0" dirty="0" smtClean="0"/>
              <a:t> </a:t>
            </a:r>
            <a:r>
              <a:rPr lang="hr-HR" baseline="0" dirty="0" err="1" smtClean="0"/>
              <a:t>in</a:t>
            </a:r>
            <a:endParaRPr lang="hr-HR" baseline="0" dirty="0" smtClean="0"/>
          </a:p>
          <a:p>
            <a:endParaRPr lang="hr-HR" baseline="0" dirty="0" smtClean="0"/>
          </a:p>
          <a:p>
            <a:r>
              <a:rPr lang="en-US" baseline="0" dirty="0" smtClean="0"/>
              <a:t>Most optimistic scenario, no astrophysics heating baryons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959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baryon scattering constraints</a:t>
            </a:r>
          </a:p>
          <a:p>
            <a:endParaRPr lang="en-US" baseline="0" dirty="0" smtClean="0"/>
          </a:p>
          <a:p>
            <a:r>
              <a:rPr lang="hr-HR" baseline="0" dirty="0"/>
              <a:t>	Dan Green </a:t>
            </a:r>
            <a:r>
              <a:rPr lang="hr-HR" baseline="0" dirty="0" err="1"/>
              <a:t>paper</a:t>
            </a:r>
            <a:endParaRPr lang="hr-HR" baseline="0" dirty="0"/>
          </a:p>
          <a:p>
            <a:endParaRPr lang="hr-HR" baseline="0" dirty="0"/>
          </a:p>
          <a:p>
            <a:r>
              <a:rPr lang="en-US" baseline="0" dirty="0"/>
              <a:t>B</a:t>
            </a:r>
            <a:r>
              <a:rPr lang="hr-HR" baseline="0" dirty="0" err="1"/>
              <a:t>oth</a:t>
            </a:r>
            <a:r>
              <a:rPr lang="hr-HR" baseline="0" dirty="0"/>
              <a:t> </a:t>
            </a:r>
            <a:r>
              <a:rPr lang="hr-HR" baseline="0" dirty="0" err="1"/>
              <a:t>require</a:t>
            </a:r>
            <a:r>
              <a:rPr lang="hr-HR" baseline="0" dirty="0"/>
              <a:t> f &lt; 0.05%</a:t>
            </a:r>
          </a:p>
          <a:p>
            <a:endParaRPr lang="hr-HR" baseline="0" dirty="0"/>
          </a:p>
          <a:p>
            <a:r>
              <a:rPr lang="hr-HR" baseline="0" dirty="0"/>
              <a:t>BBN </a:t>
            </a:r>
            <a:r>
              <a:rPr lang="hr-HR" baseline="0" dirty="0" err="1"/>
              <a:t>is</a:t>
            </a:r>
            <a:r>
              <a:rPr lang="hr-HR" baseline="0" dirty="0"/>
              <a:t> model </a:t>
            </a:r>
            <a:r>
              <a:rPr lang="hr-HR" baseline="0" dirty="0" err="1" smtClean="0"/>
              <a:t>dependent</a:t>
            </a:r>
            <a:endParaRPr lang="hr-HR" baseline="0" dirty="0" smtClean="0"/>
          </a:p>
          <a:p>
            <a:endParaRPr lang="hr-HR" baseline="0" dirty="0" smtClean="0"/>
          </a:p>
          <a:p>
            <a:r>
              <a:rPr lang="en-US" baseline="0" dirty="0" smtClean="0"/>
              <a:t>Most optimistic scenario, no astrophysics heating baryons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25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U1, freeze-in, freeze-out, higher energy </a:t>
            </a:r>
            <a:r>
              <a:rPr lang="en-US" dirty="0" smtClean="0"/>
              <a:t>model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Just dark matter, not </a:t>
            </a:r>
            <a:r>
              <a:rPr lang="en-US" b="1" dirty="0" err="1" smtClean="0"/>
              <a:t>forcused</a:t>
            </a:r>
            <a:r>
              <a:rPr lang="en-US" b="1" dirty="0" smtClean="0"/>
              <a:t> on extra </a:t>
            </a:r>
            <a:r>
              <a:rPr lang="en-US" b="1" dirty="0" err="1" smtClean="0"/>
              <a:t>componants</a:t>
            </a:r>
            <a:endParaRPr lang="en-US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//Focus </a:t>
            </a:r>
            <a:r>
              <a:rPr lang="en-US" sz="2000" b="1" dirty="0" smtClean="0"/>
              <a:t>on just low fraction of dark matter</a:t>
            </a:r>
            <a:r>
              <a:rPr lang="en-US" sz="2000" b="1" baseline="0" dirty="0" smtClean="0"/>
              <a:t> being </a:t>
            </a:r>
            <a:r>
              <a:rPr lang="en-US" sz="2000" b="1" baseline="0" dirty="0" err="1" smtClean="0"/>
              <a:t>millicharged</a:t>
            </a:r>
            <a:endParaRPr lang="en-US" sz="2000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More then just scattering with baryons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2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Acts like any charged particle</a:t>
            </a:r>
          </a:p>
          <a:p>
            <a:r>
              <a:rPr lang="en-US" dirty="0" smtClean="0"/>
              <a:t>Annihilations depend on mass</a:t>
            </a:r>
          </a:p>
          <a:p>
            <a:r>
              <a:rPr lang="en-US" dirty="0" smtClean="0"/>
              <a:t>Photon</a:t>
            </a:r>
            <a:r>
              <a:rPr lang="en-US" baseline="0" dirty="0" smtClean="0"/>
              <a:t> scattering is weakest</a:t>
            </a:r>
          </a:p>
          <a:p>
            <a:r>
              <a:rPr lang="en-US" baseline="0" dirty="0" smtClean="0"/>
              <a:t>Annihilations second</a:t>
            </a:r>
          </a:p>
          <a:p>
            <a:r>
              <a:rPr lang="en-US" baseline="0" dirty="0" smtClean="0"/>
              <a:t>Baryon scattering strongest (v dependent)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32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Acts like any charged particle</a:t>
            </a:r>
          </a:p>
          <a:p>
            <a:r>
              <a:rPr lang="en-US" dirty="0"/>
              <a:t>Annihilations depend on mass</a:t>
            </a:r>
          </a:p>
          <a:p>
            <a:r>
              <a:rPr lang="en-US" dirty="0"/>
              <a:t>Photon</a:t>
            </a:r>
            <a:r>
              <a:rPr lang="en-US" baseline="0" dirty="0"/>
              <a:t> scattering is weakest</a:t>
            </a:r>
          </a:p>
          <a:p>
            <a:r>
              <a:rPr lang="en-US" baseline="0" dirty="0"/>
              <a:t>Annihilations </a:t>
            </a:r>
            <a:r>
              <a:rPr lang="en-US" baseline="0" dirty="0" smtClean="0"/>
              <a:t>second</a:t>
            </a:r>
            <a:endParaRPr lang="en-US" baseline="0" dirty="0"/>
          </a:p>
          <a:p>
            <a:r>
              <a:rPr lang="en-US" baseline="0" dirty="0"/>
              <a:t>Baryon scattering strongest (v 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656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Include all effects</a:t>
            </a:r>
          </a:p>
          <a:p>
            <a:endParaRPr lang="en-US" dirty="0" smtClean="0"/>
          </a:p>
          <a:p>
            <a:r>
              <a:rPr lang="en-US" dirty="0" smtClean="0"/>
              <a:t>B </a:t>
            </a:r>
            <a:r>
              <a:rPr lang="en-US" dirty="0" smtClean="0"/>
              <a:t>scattering dominates due to eps^2 and v^-4</a:t>
            </a:r>
          </a:p>
          <a:p>
            <a:endParaRPr lang="en-US" dirty="0" smtClean="0"/>
          </a:p>
          <a:p>
            <a:r>
              <a:rPr lang="en-US" dirty="0" smtClean="0"/>
              <a:t>At low fraction and high eps, dark matter behaves</a:t>
            </a:r>
            <a:r>
              <a:rPr lang="en-US" baseline="0" dirty="0" smtClean="0"/>
              <a:t> like baryons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Annihilations never saturate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58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SLAC was an</a:t>
            </a:r>
            <a:r>
              <a:rPr lang="en-US" baseline="0" dirty="0"/>
              <a:t> accelerator experiment that look for them directly</a:t>
            </a:r>
          </a:p>
          <a:p>
            <a:endParaRPr lang="en-US" baseline="0" dirty="0"/>
          </a:p>
          <a:p>
            <a:r>
              <a:rPr lang="en-US" baseline="0" dirty="0"/>
              <a:t>Stellar cooling says that if </a:t>
            </a:r>
            <a:r>
              <a:rPr lang="en-US" baseline="0" dirty="0" err="1"/>
              <a:t>mdm</a:t>
            </a:r>
            <a:r>
              <a:rPr lang="en-US" baseline="0" dirty="0"/>
              <a:t> exists that it should be produced in stellar objects and escape the object cooling it down</a:t>
            </a:r>
          </a:p>
          <a:p>
            <a:r>
              <a:rPr lang="en-US" baseline="0" dirty="0"/>
              <a:t>	Red giant, helium burning and white dwarf</a:t>
            </a:r>
          </a:p>
          <a:p>
            <a:endParaRPr lang="en-US" baseline="0" dirty="0"/>
          </a:p>
          <a:p>
            <a:r>
              <a:rPr lang="en-US" baseline="0" dirty="0"/>
              <a:t>Sn1987A says the same thing as stellar cooling.  There would be lost energy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52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Direct edges constraints, galaxy </a:t>
            </a:r>
            <a:r>
              <a:rPr lang="en-US" dirty="0" smtClean="0"/>
              <a:t>constraints</a:t>
            </a:r>
          </a:p>
          <a:p>
            <a:endParaRPr lang="en-US" dirty="0" smtClean="0"/>
          </a:p>
          <a:p>
            <a:r>
              <a:rPr lang="en-US" dirty="0" smtClean="0"/>
              <a:t>CMB</a:t>
            </a:r>
            <a:r>
              <a:rPr lang="en-US" baseline="0" dirty="0" smtClean="0"/>
              <a:t> Constraints only focus on baryon scattering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All found roughly the same thing right</a:t>
            </a:r>
            <a:r>
              <a:rPr lang="en-US" baseline="0" dirty="0"/>
              <a:t> after edges</a:t>
            </a:r>
            <a:endParaRPr lang="en-US" dirty="0"/>
          </a:p>
          <a:p>
            <a:endParaRPr lang="en-US" dirty="0"/>
          </a:p>
          <a:p>
            <a:r>
              <a:rPr lang="en-US" dirty="0"/>
              <a:t>Red \Delta Neff is light element abundances BBN</a:t>
            </a:r>
          </a:p>
          <a:p>
            <a:r>
              <a:rPr lang="en-US" dirty="0"/>
              <a:t>Purple is DM annihilations</a:t>
            </a:r>
          </a:p>
          <a:p>
            <a:r>
              <a:rPr lang="en-US" dirty="0"/>
              <a:t>Black region is allowed region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57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out what</a:t>
            </a:r>
            <a:r>
              <a:rPr lang="en-US" baseline="0" dirty="0" smtClean="0"/>
              <a:t> epsilons these correspond to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1 </a:t>
            </a:r>
            <a:r>
              <a:rPr lang="en-US" baseline="0" dirty="0" err="1" smtClean="0"/>
              <a:t>meV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 e-3 =&gt; \sigma = 5.7e-33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1.3e-4 =&gt; \sigma = 1e-34</a:t>
            </a:r>
          </a:p>
          <a:p>
            <a:r>
              <a:rPr lang="en-US" baseline="0" dirty="0" smtClean="0"/>
              <a:t>\eps = 4e-5 =&gt; \sigma = 1e-35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\eps = 1.25e-5 =&gt; \sigma = 1e-36</a:t>
            </a:r>
          </a:p>
          <a:p>
            <a:r>
              <a:rPr lang="en-US" baseline="0" dirty="0" smtClean="0"/>
              <a:t>\eps = 1e-5 =&gt; \sigma = 6.7e-37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3209-599B-A947-9279-788AC5E38C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28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3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41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679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479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474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051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001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415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2371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7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9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35448C89-9A8B-5349-A95A-9A1DCE17A18F}" type="datetimeFigureOut">
              <a:rPr lang="en-US" smtClean="0"/>
              <a:t>7/22/18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F3FA436C-249F-A345-B590-2CAD7B71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6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png"/><Relationship Id="rId5" Type="http://schemas.openxmlformats.org/officeDocument/2006/relationships/image" Target="../media/image25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png"/><Relationship Id="rId5" Type="http://schemas.openxmlformats.org/officeDocument/2006/relationships/image" Target="../media/image25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png"/><Relationship Id="rId5" Type="http://schemas.openxmlformats.org/officeDocument/2006/relationships/image" Target="../media/image25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0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0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9.png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emf"/><Relationship Id="rId10" Type="http://schemas.openxmlformats.org/officeDocument/2006/relationships/image" Target="../media/image110.png"/><Relationship Id="rId11" Type="http://schemas.openxmlformats.org/officeDocument/2006/relationships/image" Target="../media/image120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CMB </a:t>
            </a:r>
            <a:r>
              <a:rPr lang="en-US" b="1" dirty="0"/>
              <a:t>Constraints for </a:t>
            </a:r>
            <a:r>
              <a:rPr lang="en-US" b="1" dirty="0" err="1"/>
              <a:t>Millicharged</a:t>
            </a:r>
            <a:r>
              <a:rPr lang="en-US" b="1" dirty="0"/>
              <a:t> Dark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Daniel </a:t>
            </a:r>
            <a:r>
              <a:rPr lang="en-US" dirty="0" smtClean="0"/>
              <a:t>Pfeffer (Johns Hopkins University)</a:t>
            </a:r>
          </a:p>
          <a:p>
            <a:r>
              <a:rPr lang="en-US" dirty="0" smtClean="0"/>
              <a:t>with </a:t>
            </a:r>
            <a:r>
              <a:rPr lang="en-US" dirty="0"/>
              <a:t>Kimberly </a:t>
            </a:r>
            <a:r>
              <a:rPr lang="en-US" dirty="0" err="1" smtClean="0"/>
              <a:t>Boddy</a:t>
            </a:r>
            <a:r>
              <a:rPr lang="en-US" dirty="0" smtClean="0"/>
              <a:t> </a:t>
            </a:r>
            <a:r>
              <a:rPr lang="en-US" dirty="0"/>
              <a:t>and Vivian </a:t>
            </a:r>
            <a:r>
              <a:rPr lang="en-US" dirty="0" err="1" smtClean="0"/>
              <a:t>Poulin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IDM </a:t>
            </a:r>
            <a:r>
              <a:rPr lang="en-US" dirty="0" smtClean="0"/>
              <a:t>7/24/2018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06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Edges Constraints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61872" y="1828800"/>
                <a:ext cx="3206219" cy="4351337"/>
              </a:xfrm>
            </p:spPr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Need to cool baryons without </a:t>
                </a:r>
                <a:r>
                  <a:rPr lang="en-US" dirty="0" smtClean="0"/>
                  <a:t>violating CMB constraints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Requires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𝑓</m:t>
                    </m:r>
                    <m:r>
                      <a:rPr lang="en-US" b="0" i="1" smtClean="0">
                        <a:latin typeface="Cambria Math" charset="0"/>
                      </a:rPr>
                      <m:t> ≤1%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∼1 −80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charset="0"/>
                      </a:rPr>
                      <m:t>MeV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Munoz and Loeb 2018</a:t>
                </a:r>
              </a:p>
              <a:p>
                <a:pPr lvl="1"/>
                <a:r>
                  <a:rPr lang="en-US" dirty="0"/>
                  <a:t>Berlin et al 2018</a:t>
                </a:r>
              </a:p>
              <a:p>
                <a:pPr lvl="1"/>
                <a:r>
                  <a:rPr lang="en-US" dirty="0" err="1"/>
                  <a:t>Barkana</a:t>
                </a:r>
                <a:r>
                  <a:rPr lang="en-US" dirty="0"/>
                  <a:t> et al 2018 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61872" y="1828800"/>
                <a:ext cx="3206219" cy="4351337"/>
              </a:xfrm>
              <a:blipFill rotWithShape="0">
                <a:blip r:embed="rId3"/>
                <a:stretch>
                  <a:fillRect l="-760" r="-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936" y="1828800"/>
            <a:ext cx="5546437" cy="45354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6710" y="6364264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Berlin et al 2018</a:t>
            </a:r>
          </a:p>
        </p:txBody>
      </p:sp>
    </p:spTree>
    <p:extLst>
      <p:ext uri="{BB962C8B-B14F-4D97-AF65-F5344CB8AC3E}">
        <p14:creationId xmlns:p14="http://schemas.microsoft.com/office/powerpoint/2010/main" val="76136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</a:t>
            </a:r>
            <a:r>
              <a:rPr lang="en-US" dirty="0" err="1" smtClean="0"/>
              <a:t>v.s</a:t>
            </a:r>
            <a:r>
              <a:rPr lang="en-US" dirty="0" smtClean="0"/>
              <a:t>. Fraction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76" y="1691322"/>
            <a:ext cx="6397231" cy="471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2920" y="6419185"/>
            <a:ext cx="5301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Boddy</a:t>
            </a:r>
            <a:r>
              <a:rPr lang="en-US" sz="1200" dirty="0" smtClean="0"/>
              <a:t>, </a:t>
            </a:r>
            <a:r>
              <a:rPr lang="en-US" sz="1200" dirty="0" err="1" smtClean="0"/>
              <a:t>Gluscevic</a:t>
            </a:r>
            <a:r>
              <a:rPr lang="en-US" sz="1200" dirty="0"/>
              <a:t>, </a:t>
            </a:r>
            <a:r>
              <a:rPr lang="en-US" sz="1200" dirty="0" err="1"/>
              <a:t>Poulin</a:t>
            </a:r>
            <a:r>
              <a:rPr lang="en-US" sz="1200" dirty="0"/>
              <a:t>, </a:t>
            </a:r>
            <a:r>
              <a:rPr lang="en-US" sz="1200" dirty="0" err="1"/>
              <a:t>Kovetz</a:t>
            </a:r>
            <a:r>
              <a:rPr lang="en-US" sz="1200" dirty="0"/>
              <a:t>, </a:t>
            </a:r>
            <a:r>
              <a:rPr lang="en-US" sz="1200" dirty="0" err="1" smtClean="0"/>
              <a:t>Kamionkowski</a:t>
            </a:r>
            <a:r>
              <a:rPr lang="en-US" sz="1200" dirty="0"/>
              <a:t> and </a:t>
            </a:r>
            <a:r>
              <a:rPr lang="en-US" sz="1200" dirty="0" err="1"/>
              <a:t>Barkana</a:t>
            </a:r>
            <a:r>
              <a:rPr lang="en-US" sz="1200" dirty="0"/>
              <a:t> </a:t>
            </a:r>
            <a:r>
              <a:rPr lang="en-US" sz="1200" dirty="0"/>
              <a:t>(in prep)</a:t>
            </a:r>
            <a:endParaRPr lang="en-US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67963" y="2231136"/>
            <a:ext cx="1435522" cy="1173775"/>
            <a:chOff x="1367963" y="2175933"/>
            <a:chExt cx="1435522" cy="11737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2"/>
                <p:cNvSpPr txBox="1"/>
                <p:nvPr/>
              </p:nvSpPr>
              <p:spPr>
                <a:xfrm>
                  <a:off x="1367964" y="2175933"/>
                  <a:ext cx="143552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=1.3×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−4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4" y="2175933"/>
                  <a:ext cx="1435521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271" r="-1271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367963" y="2621243"/>
                  <a:ext cx="1435521" cy="28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=4.0×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3" y="2621243"/>
                  <a:ext cx="1435521" cy="2800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271" r="-1271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367963" y="3069631"/>
                  <a:ext cx="1435521" cy="28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=1.2×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3" y="3069631"/>
                  <a:ext cx="1435521" cy="28007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271" t="-2174" r="-127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9424553" y="2394756"/>
                <a:ext cx="1745671" cy="4020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402033"/>
              </a:xfrm>
              <a:prstGeom prst="rect">
                <a:avLst/>
              </a:prstGeom>
              <a:blipFill rotWithShape="0">
                <a:blip r:embed="rId7"/>
                <a:stretch>
                  <a:fillRect l="-4196" t="-25758" r="-9790" b="-34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2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426027"/>
            <a:ext cx="9692640" cy="963958"/>
          </a:xfrm>
        </p:spPr>
        <p:txBody>
          <a:bodyPr/>
          <a:lstStyle/>
          <a:p>
            <a:r>
              <a:rPr lang="en-US" dirty="0"/>
              <a:t>Baryon Scattering Constraints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419" y="1442993"/>
            <a:ext cx="6993546" cy="5029200"/>
          </a:xfrm>
        </p:spPr>
      </p:pic>
      <p:sp>
        <p:nvSpPr>
          <p:cNvPr id="5" name="TextBox 4"/>
          <p:cNvSpPr txBox="1"/>
          <p:nvPr/>
        </p:nvSpPr>
        <p:spPr>
          <a:xfrm>
            <a:off x="3592920" y="6419185"/>
            <a:ext cx="5301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Kovetz</a:t>
            </a:r>
            <a:r>
              <a:rPr lang="en-US" sz="1200" dirty="0"/>
              <a:t>, </a:t>
            </a:r>
            <a:r>
              <a:rPr lang="en-US" sz="1200" dirty="0" err="1"/>
              <a:t>Poulin</a:t>
            </a:r>
            <a:r>
              <a:rPr lang="en-US" sz="1200" dirty="0"/>
              <a:t>, </a:t>
            </a:r>
            <a:r>
              <a:rPr lang="en-US" sz="1200" dirty="0" err="1"/>
              <a:t>Gluscevic</a:t>
            </a:r>
            <a:r>
              <a:rPr lang="en-US" sz="1200" dirty="0"/>
              <a:t>, </a:t>
            </a:r>
            <a:r>
              <a:rPr lang="en-US" sz="1200" dirty="0" err="1"/>
              <a:t>Boddy</a:t>
            </a:r>
            <a:r>
              <a:rPr lang="en-US" sz="1200" dirty="0"/>
              <a:t>, </a:t>
            </a:r>
            <a:r>
              <a:rPr lang="en-US" sz="1200" dirty="0" err="1"/>
              <a:t>Barkana</a:t>
            </a:r>
            <a:r>
              <a:rPr lang="en-US" sz="1200" dirty="0"/>
              <a:t> and </a:t>
            </a:r>
            <a:r>
              <a:rPr lang="en-US" sz="1200" dirty="0" err="1"/>
              <a:t>Kamionkowski</a:t>
            </a:r>
            <a:r>
              <a:rPr lang="en-US" sz="1200" dirty="0"/>
              <a:t> </a:t>
            </a:r>
            <a:r>
              <a:rPr lang="en-US" sz="1200" dirty="0"/>
              <a:t>(in prep)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052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Baryon Scattering Saturation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83" y="1691322"/>
            <a:ext cx="7408870" cy="485827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blipFill rotWithShape="0">
                <a:blip r:embed="rId4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238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Annihilations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36" y="1725455"/>
            <a:ext cx="7304764" cy="479000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blipFill rotWithShape="0">
                <a:blip r:embed="rId4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098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</a:t>
            </a:r>
            <a:r>
              <a:rPr lang="en-US" dirty="0" smtClean="0"/>
              <a:t>Annihilations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36" y="1725455"/>
            <a:ext cx="7304763" cy="479000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blipFill rotWithShape="0">
                <a:blip r:embed="rId4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743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Annihilations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36" y="1725455"/>
            <a:ext cx="7304763" cy="479000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blipFill rotWithShape="0">
                <a:blip r:embed="rId4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363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Annihilation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88" y="1725942"/>
            <a:ext cx="7200659" cy="478903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blipFill rotWithShape="0">
                <a:blip r:embed="rId4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20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Annihilation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88" y="1725942"/>
            <a:ext cx="7200659" cy="4789036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87" y="1725942"/>
            <a:ext cx="7765079" cy="47890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97293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9353" y="2394756"/>
                <a:ext cx="1745671" cy="771365"/>
              </a:xfrm>
              <a:prstGeom prst="rect">
                <a:avLst/>
              </a:prstGeom>
              <a:blipFill rotWithShape="0">
                <a:blip r:embed="rId5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5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Annihilations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36" y="1725455"/>
            <a:ext cx="7304763" cy="4790008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=0.1%</m:t>
                      </m:r>
                    </m:oMath>
                  </m:oMathPara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𝜒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MeV</a:t>
                </a:r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553" y="2394756"/>
                <a:ext cx="1745671" cy="771365"/>
              </a:xfrm>
              <a:prstGeom prst="rect">
                <a:avLst/>
              </a:prstGeom>
              <a:blipFill rotWithShape="0">
                <a:blip r:embed="rId4"/>
                <a:stretch>
                  <a:fillRect l="-4196" r="-9790" b="-18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6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Why </a:t>
            </a:r>
            <a:r>
              <a:rPr lang="en-US" dirty="0" err="1" smtClean="0"/>
              <a:t>Millicharged</a:t>
            </a:r>
            <a:r>
              <a:rPr lang="en-US" dirty="0" smtClean="0"/>
              <a:t> Dark Matter?</a:t>
            </a:r>
          </a:p>
          <a:p>
            <a:endParaRPr lang="en-US" dirty="0"/>
          </a:p>
          <a:p>
            <a:r>
              <a:rPr lang="en-US" dirty="0" err="1" smtClean="0"/>
              <a:t>Millicharged</a:t>
            </a:r>
            <a:r>
              <a:rPr lang="en-US" dirty="0" smtClean="0"/>
              <a:t> Basics</a:t>
            </a:r>
          </a:p>
          <a:p>
            <a:endParaRPr lang="en-US" dirty="0"/>
          </a:p>
          <a:p>
            <a:r>
              <a:rPr lang="en-US" dirty="0" err="1" smtClean="0"/>
              <a:t>Millicharged</a:t>
            </a:r>
            <a:r>
              <a:rPr lang="en-US" dirty="0" smtClean="0"/>
              <a:t>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05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</a:t>
            </a:r>
            <a:r>
              <a:rPr lang="en-US" dirty="0" err="1" smtClean="0"/>
              <a:t>v.s</a:t>
            </a:r>
            <a:r>
              <a:rPr lang="en-US" dirty="0" smtClean="0"/>
              <a:t>. Fraction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76" y="1691322"/>
            <a:ext cx="6397231" cy="471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2920" y="6419185"/>
            <a:ext cx="5301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Boddy</a:t>
            </a:r>
            <a:r>
              <a:rPr lang="en-US" sz="1200" dirty="0" smtClean="0"/>
              <a:t>, </a:t>
            </a:r>
            <a:r>
              <a:rPr lang="en-US" sz="1200" dirty="0" err="1" smtClean="0"/>
              <a:t>Gluscevic</a:t>
            </a:r>
            <a:r>
              <a:rPr lang="en-US" sz="1200" dirty="0"/>
              <a:t>, </a:t>
            </a:r>
            <a:r>
              <a:rPr lang="en-US" sz="1200" dirty="0" err="1"/>
              <a:t>Poulin</a:t>
            </a:r>
            <a:r>
              <a:rPr lang="en-US" sz="1200" dirty="0"/>
              <a:t>, </a:t>
            </a:r>
            <a:r>
              <a:rPr lang="en-US" sz="1200" dirty="0" err="1"/>
              <a:t>Kovetz</a:t>
            </a:r>
            <a:r>
              <a:rPr lang="en-US" sz="1200" dirty="0"/>
              <a:t>, </a:t>
            </a:r>
            <a:r>
              <a:rPr lang="en-US" sz="1200" dirty="0" err="1" smtClean="0"/>
              <a:t>Kamionkowski</a:t>
            </a:r>
            <a:r>
              <a:rPr lang="en-US" sz="1200" dirty="0"/>
              <a:t> and </a:t>
            </a:r>
            <a:r>
              <a:rPr lang="en-US" sz="1200" dirty="0" err="1"/>
              <a:t>Barkana</a:t>
            </a:r>
            <a:r>
              <a:rPr lang="en-US" sz="1200" dirty="0"/>
              <a:t> </a:t>
            </a:r>
            <a:r>
              <a:rPr lang="en-US" sz="1200" dirty="0"/>
              <a:t>(in prep)</a:t>
            </a:r>
            <a:endParaRPr lang="en-US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367963" y="2231136"/>
            <a:ext cx="1435522" cy="1173775"/>
            <a:chOff x="1367963" y="2175933"/>
            <a:chExt cx="1435522" cy="11737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367964" y="2175933"/>
                  <a:ext cx="143552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=1.3×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−4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4" y="2175933"/>
                  <a:ext cx="1435521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271" r="-1271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367963" y="2621243"/>
                  <a:ext cx="1435521" cy="28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=4.0×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3" y="2621243"/>
                  <a:ext cx="1435521" cy="2800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271" r="-1271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367963" y="3069631"/>
                  <a:ext cx="1435521" cy="28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=1.2×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3" y="3069631"/>
                  <a:ext cx="1435521" cy="28007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271" t="-2174" r="-127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5782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</a:t>
            </a:r>
            <a:r>
              <a:rPr lang="en-US" dirty="0" err="1" smtClean="0"/>
              <a:t>v.s</a:t>
            </a:r>
            <a:r>
              <a:rPr lang="en-US" dirty="0" smtClean="0"/>
              <a:t>. Fraction </a:t>
            </a:r>
            <a:br>
              <a:rPr lang="en-US" dirty="0" smtClean="0"/>
            </a:br>
            <a:r>
              <a:rPr lang="en-US" dirty="0" smtClean="0"/>
              <a:t>with Annihilations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76" y="1691322"/>
            <a:ext cx="6397230" cy="471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2782" y="6437364"/>
            <a:ext cx="6345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Modified from </a:t>
            </a:r>
            <a:r>
              <a:rPr lang="en-US" sz="1200" dirty="0" err="1" smtClean="0"/>
              <a:t>Boddy</a:t>
            </a:r>
            <a:r>
              <a:rPr lang="en-US" sz="1200" dirty="0" smtClean="0"/>
              <a:t>, </a:t>
            </a:r>
            <a:r>
              <a:rPr lang="en-US" sz="1200" dirty="0" err="1" smtClean="0"/>
              <a:t>Gluscevic</a:t>
            </a:r>
            <a:r>
              <a:rPr lang="en-US" sz="1200" dirty="0"/>
              <a:t>, </a:t>
            </a:r>
            <a:r>
              <a:rPr lang="en-US" sz="1200" dirty="0" err="1"/>
              <a:t>Poulin</a:t>
            </a:r>
            <a:r>
              <a:rPr lang="en-US" sz="1200" dirty="0"/>
              <a:t>, </a:t>
            </a:r>
            <a:r>
              <a:rPr lang="en-US" sz="1200" dirty="0" err="1"/>
              <a:t>Kovetz</a:t>
            </a:r>
            <a:r>
              <a:rPr lang="en-US" sz="1200" dirty="0"/>
              <a:t>, </a:t>
            </a:r>
            <a:r>
              <a:rPr lang="en-US" sz="1200" dirty="0" err="1" smtClean="0"/>
              <a:t>Kamionkowski</a:t>
            </a:r>
            <a:r>
              <a:rPr lang="en-US" sz="1200" dirty="0"/>
              <a:t> and </a:t>
            </a:r>
            <a:r>
              <a:rPr lang="en-US" sz="1200" dirty="0" err="1"/>
              <a:t>Barkana</a:t>
            </a:r>
            <a:r>
              <a:rPr lang="en-US" sz="1200" dirty="0"/>
              <a:t> </a:t>
            </a:r>
            <a:r>
              <a:rPr lang="en-US" sz="1200" dirty="0"/>
              <a:t>(in prep)</a:t>
            </a:r>
            <a:endParaRPr lang="en-US" sz="1200" dirty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4105839" y="2438402"/>
            <a:ext cx="602484" cy="687274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4105835" y="2264723"/>
            <a:ext cx="660828" cy="711268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100712" y="2103008"/>
            <a:ext cx="754317" cy="79259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4111544" y="1955266"/>
            <a:ext cx="754317" cy="79259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4183582" y="1874875"/>
            <a:ext cx="759792" cy="80513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356508" y="1907538"/>
            <a:ext cx="658904" cy="677156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4436249" y="1862212"/>
            <a:ext cx="580845" cy="611293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4563478" y="1874876"/>
            <a:ext cx="475309" cy="499527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681331" y="1874874"/>
            <a:ext cx="389272" cy="41454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4808559" y="1874874"/>
            <a:ext cx="286594" cy="292984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4943374" y="1874874"/>
            <a:ext cx="151779" cy="14649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100712" y="1707840"/>
            <a:ext cx="994441" cy="172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4097318" y="2597327"/>
            <a:ext cx="594844" cy="65047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4097210" y="2736428"/>
            <a:ext cx="586327" cy="63258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515260" y="2049425"/>
            <a:ext cx="4208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Preliminary</a:t>
            </a:r>
            <a:endParaRPr lang="en-US" sz="4400" b="1" dirty="0"/>
          </a:p>
        </p:txBody>
      </p:sp>
      <p:grpSp>
        <p:nvGrpSpPr>
          <p:cNvPr id="53" name="Group 52"/>
          <p:cNvGrpSpPr/>
          <p:nvPr/>
        </p:nvGrpSpPr>
        <p:grpSpPr>
          <a:xfrm>
            <a:off x="1367963" y="2231978"/>
            <a:ext cx="1435522" cy="1173775"/>
            <a:chOff x="1367963" y="2175933"/>
            <a:chExt cx="1435522" cy="11737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1367964" y="2175933"/>
                  <a:ext cx="143552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=1.3×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−4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4" y="2175933"/>
                  <a:ext cx="1435521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271" r="-1271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1367963" y="2621243"/>
                  <a:ext cx="1435521" cy="28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=4.0×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3" y="2621243"/>
                  <a:ext cx="1435521" cy="2800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271" r="-1271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1367963" y="3069631"/>
                  <a:ext cx="1435521" cy="28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=1.2×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963" y="3069631"/>
                  <a:ext cx="1435521" cy="28007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271" t="-2174" r="-127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295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426027"/>
            <a:ext cx="9692640" cy="963958"/>
          </a:xfrm>
        </p:spPr>
        <p:txBody>
          <a:bodyPr/>
          <a:lstStyle/>
          <a:p>
            <a:r>
              <a:rPr lang="en-US" dirty="0"/>
              <a:t>Baryon Scattering Constraints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194" y="1529434"/>
            <a:ext cx="6789995" cy="4882822"/>
          </a:xfrm>
        </p:spPr>
      </p:pic>
      <p:sp>
        <p:nvSpPr>
          <p:cNvPr id="5" name="TextBox 4"/>
          <p:cNvSpPr txBox="1"/>
          <p:nvPr/>
        </p:nvSpPr>
        <p:spPr>
          <a:xfrm>
            <a:off x="3592920" y="6419185"/>
            <a:ext cx="5301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Kovetz</a:t>
            </a:r>
            <a:r>
              <a:rPr lang="en-US" sz="1200" dirty="0"/>
              <a:t>, </a:t>
            </a:r>
            <a:r>
              <a:rPr lang="en-US" sz="1200" dirty="0" err="1"/>
              <a:t>Poulin</a:t>
            </a:r>
            <a:r>
              <a:rPr lang="en-US" sz="1200" dirty="0"/>
              <a:t>, </a:t>
            </a:r>
            <a:r>
              <a:rPr lang="en-US" sz="1200" dirty="0" err="1"/>
              <a:t>Gluscevic</a:t>
            </a:r>
            <a:r>
              <a:rPr lang="en-US" sz="1200" dirty="0"/>
              <a:t>, </a:t>
            </a:r>
            <a:r>
              <a:rPr lang="en-US" sz="1200" dirty="0" err="1"/>
              <a:t>Boddy</a:t>
            </a:r>
            <a:r>
              <a:rPr lang="en-US" sz="1200" dirty="0"/>
              <a:t>, </a:t>
            </a:r>
            <a:r>
              <a:rPr lang="en-US" sz="1200" dirty="0" err="1"/>
              <a:t>Barkana</a:t>
            </a:r>
            <a:r>
              <a:rPr lang="en-US" sz="1200" dirty="0"/>
              <a:t> and </a:t>
            </a:r>
            <a:r>
              <a:rPr lang="en-US" sz="1200" dirty="0" err="1"/>
              <a:t>Kamionkowski</a:t>
            </a:r>
            <a:r>
              <a:rPr lang="en-US" sz="1200" dirty="0"/>
              <a:t> </a:t>
            </a:r>
            <a:r>
              <a:rPr lang="en-US" sz="1200" dirty="0"/>
              <a:t>(in prep)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5519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426027"/>
            <a:ext cx="9692640" cy="963958"/>
          </a:xfrm>
        </p:spPr>
        <p:txBody>
          <a:bodyPr/>
          <a:lstStyle/>
          <a:p>
            <a:r>
              <a:rPr lang="en-US" dirty="0"/>
              <a:t>Baryon Scattering Constraints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194" y="1517859"/>
            <a:ext cx="6789995" cy="4882822"/>
          </a:xfrm>
        </p:spPr>
      </p:pic>
      <p:sp>
        <p:nvSpPr>
          <p:cNvPr id="5" name="TextBox 4"/>
          <p:cNvSpPr txBox="1"/>
          <p:nvPr/>
        </p:nvSpPr>
        <p:spPr>
          <a:xfrm>
            <a:off x="3223044" y="6424260"/>
            <a:ext cx="6301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Modified from </a:t>
            </a:r>
            <a:r>
              <a:rPr lang="en-US" sz="1200" dirty="0" err="1" smtClean="0"/>
              <a:t>Kovetz</a:t>
            </a:r>
            <a:r>
              <a:rPr lang="en-US" sz="1200" dirty="0"/>
              <a:t>, </a:t>
            </a:r>
            <a:r>
              <a:rPr lang="en-US" sz="1200" dirty="0" err="1"/>
              <a:t>Poulin</a:t>
            </a:r>
            <a:r>
              <a:rPr lang="en-US" sz="1200" dirty="0"/>
              <a:t>, </a:t>
            </a:r>
            <a:r>
              <a:rPr lang="en-US" sz="1200" dirty="0" err="1"/>
              <a:t>Gluscevic</a:t>
            </a:r>
            <a:r>
              <a:rPr lang="en-US" sz="1200" dirty="0"/>
              <a:t>, </a:t>
            </a:r>
            <a:r>
              <a:rPr lang="en-US" sz="1200" dirty="0" err="1"/>
              <a:t>Boddy</a:t>
            </a:r>
            <a:r>
              <a:rPr lang="en-US" sz="1200" dirty="0"/>
              <a:t>, </a:t>
            </a:r>
            <a:r>
              <a:rPr lang="en-US" sz="1200" dirty="0" err="1"/>
              <a:t>Barkana</a:t>
            </a:r>
            <a:r>
              <a:rPr lang="en-US" sz="1200" dirty="0"/>
              <a:t> and </a:t>
            </a:r>
            <a:r>
              <a:rPr lang="en-US" sz="1200" dirty="0" err="1"/>
              <a:t>Kamionkowski</a:t>
            </a:r>
            <a:r>
              <a:rPr lang="en-US" sz="1200" dirty="0"/>
              <a:t> </a:t>
            </a:r>
            <a:r>
              <a:rPr lang="en-US" sz="1200" dirty="0" smtClean="0"/>
              <a:t>(in prep)</a:t>
            </a:r>
            <a:endParaRPr lang="en-US" sz="1200" dirty="0"/>
          </a:p>
        </p:txBody>
      </p:sp>
      <p:sp>
        <p:nvSpPr>
          <p:cNvPr id="3" name="5-Point Star 2"/>
          <p:cNvSpPr/>
          <p:nvPr/>
        </p:nvSpPr>
        <p:spPr>
          <a:xfrm>
            <a:off x="5911421" y="3893010"/>
            <a:ext cx="196770" cy="2083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6700429" y="2529127"/>
            <a:ext cx="196770" cy="2083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5472643" y="4532319"/>
            <a:ext cx="196770" cy="2083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8092232" y="2829706"/>
            <a:ext cx="196770" cy="2083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6700429" y="4468368"/>
            <a:ext cx="196770" cy="2083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6" idx="2"/>
          </p:cNvCxnSpPr>
          <p:nvPr/>
        </p:nvCxnSpPr>
        <p:spPr>
          <a:xfrm flipV="1">
            <a:off x="6009806" y="2737470"/>
            <a:ext cx="728203" cy="1259714"/>
          </a:xfrm>
          <a:prstGeom prst="line">
            <a:avLst/>
          </a:prstGeom>
          <a:ln w="3492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3" idx="4"/>
          </p:cNvCxnSpPr>
          <p:nvPr/>
        </p:nvCxnSpPr>
        <p:spPr>
          <a:xfrm flipV="1">
            <a:off x="5568768" y="3972590"/>
            <a:ext cx="539423" cy="666026"/>
          </a:xfrm>
          <a:prstGeom prst="line">
            <a:avLst/>
          </a:prstGeom>
          <a:ln w="3492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9" idx="2"/>
            <a:endCxn id="8" idx="2"/>
          </p:cNvCxnSpPr>
          <p:nvPr/>
        </p:nvCxnSpPr>
        <p:spPr>
          <a:xfrm flipV="1">
            <a:off x="6738009" y="3038049"/>
            <a:ext cx="1391803" cy="1638662"/>
          </a:xfrm>
          <a:prstGeom prst="line">
            <a:avLst/>
          </a:prstGeom>
          <a:ln w="3492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469751" y="4518040"/>
            <a:ext cx="364101" cy="629855"/>
          </a:xfrm>
          <a:prstGeom prst="line">
            <a:avLst/>
          </a:prstGeom>
          <a:ln w="3492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8515703">
            <a:off x="5498580" y="2948693"/>
            <a:ext cx="12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0.1%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 rot="18515703">
            <a:off x="6859709" y="3899875"/>
            <a:ext cx="12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0.4%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669413" y="1827062"/>
            <a:ext cx="4208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Preliminary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79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1"/>
            <a:ext cx="8595360" cy="1591055"/>
          </a:xfrm>
        </p:spPr>
        <p:txBody>
          <a:bodyPr/>
          <a:lstStyle/>
          <a:p>
            <a:r>
              <a:rPr lang="en-US" dirty="0" smtClean="0"/>
              <a:t>Constraints </a:t>
            </a:r>
            <a:r>
              <a:rPr lang="en-US" dirty="0"/>
              <a:t>weaken for baryon scattering for f &lt; </a:t>
            </a:r>
            <a:r>
              <a:rPr lang="en-US" dirty="0" smtClean="0"/>
              <a:t>0.3%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 annihilations still give constraining power </a:t>
            </a:r>
            <a:r>
              <a:rPr lang="en-US" dirty="0" smtClean="0"/>
              <a:t>for</a:t>
            </a:r>
            <a:r>
              <a:rPr lang="en-US" dirty="0" smtClean="0"/>
              <a:t> </a:t>
            </a:r>
            <a:r>
              <a:rPr lang="en-US" dirty="0"/>
              <a:t>f &lt; </a:t>
            </a:r>
            <a:r>
              <a:rPr lang="en-US" dirty="0" smtClean="0"/>
              <a:t>0.3%.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61872" y="2721294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61872" y="4316286"/>
            <a:ext cx="8595360" cy="1664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More realistic </a:t>
            </a:r>
            <a:r>
              <a:rPr lang="en-US" dirty="0" err="1" smtClean="0"/>
              <a:t>millicharged</a:t>
            </a:r>
            <a:r>
              <a:rPr lang="en-US" dirty="0" smtClean="0"/>
              <a:t> model</a:t>
            </a:r>
          </a:p>
          <a:p>
            <a:endParaRPr lang="en-US" dirty="0" smtClean="0"/>
          </a:p>
          <a:p>
            <a:r>
              <a:rPr lang="en-US" dirty="0" smtClean="0"/>
              <a:t>Effects of dark photons (</a:t>
            </a:r>
            <a:r>
              <a:rPr lang="en-US" dirty="0" err="1" smtClean="0"/>
              <a:t>N_eff</a:t>
            </a:r>
            <a:r>
              <a:rPr lang="en-US" dirty="0" smtClean="0"/>
              <a:t>, freeze-out constraints)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78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249168" cy="435133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21-cm Detection</a:t>
            </a:r>
          </a:p>
          <a:p>
            <a:endParaRPr lang="en-US" dirty="0"/>
          </a:p>
          <a:p>
            <a:r>
              <a:rPr lang="en-US" dirty="0"/>
              <a:t>Less then expected brightness temperature</a:t>
            </a:r>
          </a:p>
          <a:p>
            <a:endParaRPr lang="en-US" dirty="0"/>
          </a:p>
          <a:p>
            <a:r>
              <a:rPr lang="en-US" dirty="0"/>
              <a:t>Need a way to cool baryons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70248" y="867342"/>
            <a:ext cx="6858000" cy="5241924"/>
            <a:chOff x="4597400" y="282829"/>
            <a:chExt cx="6858000" cy="5241924"/>
          </a:xfrm>
        </p:grpSpPr>
        <p:pic>
          <p:nvPicPr>
            <p:cNvPr id="4" name="Content Placeholder 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597400" y="282829"/>
              <a:ext cx="6858000" cy="524192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461001" y="2770971"/>
              <a:ext cx="677333" cy="2065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 bwMode="auto">
          <a:xfrm>
            <a:off x="7189288" y="6264717"/>
            <a:ext cx="17579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+mn-lt"/>
              </a:rPr>
              <a:t>Bowman et al 2018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090293" y="3136392"/>
            <a:ext cx="5955919" cy="864902"/>
            <a:chOff x="5073016" y="3566160"/>
            <a:chExt cx="5955919" cy="864902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5073016" y="3566160"/>
              <a:ext cx="5955919" cy="1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646420" y="3705580"/>
              <a:ext cx="1631024" cy="725482"/>
              <a:chOff x="5646420" y="3705580"/>
              <a:chExt cx="1631024" cy="725482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646420" y="4154063"/>
                    <a:ext cx="163102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</a:rPr>
                            <m:t>=−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00 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charset="0"/>
                            </a:rPr>
                            <m:t>mK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46420" y="4154063"/>
                    <a:ext cx="1631024" cy="276999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2612" t="-142222" r="-2612" b="-18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Right Arrow 19"/>
              <p:cNvSpPr/>
              <p:nvPr/>
            </p:nvSpPr>
            <p:spPr>
              <a:xfrm rot="16200000">
                <a:off x="6202303" y="3680585"/>
                <a:ext cx="420287" cy="47027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293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Baryons with Dark Matter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619181" y="1723595"/>
                <a:ext cx="3891041" cy="4351337"/>
              </a:xfrm>
            </p:spPr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Want to transfer heat from baryons to dark matter</a:t>
                </a:r>
              </a:p>
              <a:p>
                <a:endParaRPr lang="en-US" dirty="0"/>
              </a:p>
              <a:p>
                <a:r>
                  <a:rPr lang="en-US" dirty="0"/>
                  <a:t>Needs to happen late time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∼17</m:t>
                    </m:r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charset="0"/>
                          </a:rPr>
                          <m:t>𝑣</m:t>
                        </m:r>
                      </m:e>
                      <m:sup>
                        <m:r>
                          <a:rPr lang="en-US" i="1" dirty="0">
                            <a:latin typeface="Cambria Math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 smtClean="0"/>
                  <a:t> interaction allows late time effects with minimal early time effects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19181" y="1723595"/>
                <a:ext cx="3891041" cy="4351337"/>
              </a:xfrm>
              <a:blipFill rotWithShape="0">
                <a:blip r:embed="rId3"/>
                <a:stretch>
                  <a:fillRect l="-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23" y="1809447"/>
            <a:ext cx="5622158" cy="41796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125094" y="6112864"/>
                <a:ext cx="11752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</a:rPr>
                        <m:t>𝜎</m:t>
                      </m:r>
                      <m:r>
                        <a:rPr lang="en-US" sz="2800" b="0" i="1" smtClean="0">
                          <a:latin typeface="Cambria Math" charset="0"/>
                        </a:rPr>
                        <m:t>∝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</a:rPr>
                            <m:t>𝑣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094" y="6112864"/>
                <a:ext cx="1175258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679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Millicharged</a:t>
            </a:r>
            <a:r>
              <a:rPr lang="en-US" dirty="0"/>
              <a:t> Basics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r>
                  <a:rPr lang="en-US" dirty="0"/>
                  <a:t>Dark matter with charge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𝜖</m:t>
                    </m:r>
                    <m:r>
                      <a:rPr lang="en-US" i="1">
                        <a:latin typeface="Cambria Math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Not one “</a:t>
                </a:r>
                <a:r>
                  <a:rPr lang="en-US" dirty="0" err="1"/>
                  <a:t>millicharged</a:t>
                </a:r>
                <a:r>
                  <a:rPr lang="en-US" dirty="0"/>
                  <a:t>” dark matter </a:t>
                </a:r>
                <a:r>
                  <a:rPr lang="en-US" dirty="0" smtClean="0"/>
                  <a:t>model</a:t>
                </a:r>
              </a:p>
              <a:p>
                <a:endParaRPr lang="en-US" dirty="0"/>
              </a:p>
              <a:p>
                <a:r>
                  <a:rPr lang="en-US" dirty="0"/>
                  <a:t>Allows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charset="0"/>
                          </a:rPr>
                          <m:t>𝑣</m:t>
                        </m:r>
                      </m:e>
                      <m:sup>
                        <m:r>
                          <a:rPr lang="en-US" i="1" dirty="0">
                            <a:latin typeface="Cambria Math" charset="0"/>
                          </a:rPr>
                          <m:t>−4</m:t>
                        </m:r>
                      </m:sup>
                    </m:sSup>
                    <m:r>
                      <a:rPr lang="en-US" i="1" dirty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/>
                  <a:t>interaction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Has increased late </a:t>
                </a:r>
                <a:r>
                  <a:rPr lang="en-US" dirty="0"/>
                  <a:t>time interactions with </a:t>
                </a:r>
                <a:r>
                  <a:rPr lang="en-US" dirty="0"/>
                  <a:t>baryons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6711696" y="2055071"/>
            <a:ext cx="3999592" cy="3124200"/>
            <a:chOff x="6671501" y="2514600"/>
            <a:chExt cx="3999592" cy="3124200"/>
          </a:xfrm>
        </p:grpSpPr>
        <p:pic>
          <p:nvPicPr>
            <p:cNvPr id="5" name="Content Placeholder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1501" y="2514600"/>
              <a:ext cx="3999592" cy="3124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6915501" y="2893856"/>
                  <a:ext cx="335861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latin typeface="Cambria Math" charset="0"/>
                          </a:rPr>
                          <m:t>𝜒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15501" y="2893856"/>
                  <a:ext cx="335861" cy="49244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6823169" y="4527850"/>
                  <a:ext cx="520527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latin typeface="Cambria Math" charset="0"/>
                          </a:rPr>
                          <m:t>𝜒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3169" y="4527850"/>
                  <a:ext cx="520527" cy="58477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9555060" y="3259122"/>
                  <a:ext cx="320409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𝛾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5060" y="3259122"/>
                  <a:ext cx="320409" cy="492443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135125" y="3366844"/>
                  <a:ext cx="536172" cy="76944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  <m:r>
                          <m:rPr>
                            <m:sty m:val="p"/>
                          </m:rPr>
                          <a:rPr lang="en-US" sz="3200" b="0" i="1" smtClean="0">
                            <a:latin typeface="Cambria Math" charset="0"/>
                          </a:rPr>
                          <m:t>ϵ</m:t>
                        </m:r>
                      </m:oMath>
                    </m:oMathPara>
                  </a14:m>
                  <a:endParaRPr lang="en-US" b="0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5125" y="3366844"/>
                  <a:ext cx="536172" cy="769441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3521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Non-gravitational </a:t>
            </a:r>
            <a:r>
              <a:rPr lang="en-US" dirty="0" smtClean="0"/>
              <a:t>Interactions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10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261872" y="1828801"/>
                <a:ext cx="4640164" cy="157941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3000" dirty="0" smtClean="0"/>
                  <a:t>Annihilations </a:t>
                </a:r>
                <a:r>
                  <a:rPr lang="en-US" sz="3000" dirty="0"/>
                  <a:t>into Standard Model particles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mr-IN" sz="26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 charset="0"/>
                          </a:rPr>
                          <m:t>𝑑𝐸</m:t>
                        </m:r>
                      </m:num>
                      <m:den>
                        <m:r>
                          <a:rPr lang="en-US" sz="2600" i="1">
                            <a:latin typeface="Cambria Math" charset="0"/>
                          </a:rPr>
                          <m:t>𝑑𝑉𝑑</m:t>
                        </m:r>
                        <m:r>
                          <a:rPr lang="en-US" sz="2600" b="0" i="1" smtClean="0">
                            <a:latin typeface="Cambria Math" charset="0"/>
                          </a:rPr>
                          <m:t>𝑡</m:t>
                        </m:r>
                      </m:den>
                    </m:f>
                    <m:r>
                      <a:rPr lang="en-US" sz="2600" i="1">
                        <a:latin typeface="Cambria Math" charset="0"/>
                      </a:rPr>
                      <m:t>∝</m:t>
                    </m:r>
                    <m:sSup>
                      <m:sSupPr>
                        <m:ctrlPr>
                          <a:rPr lang="en-US" sz="2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charset="0"/>
                          </a:rPr>
                          <m:t>𝜖</m:t>
                        </m:r>
                      </m:e>
                      <m:sup>
                        <m:r>
                          <a:rPr lang="en-US" sz="2600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261872" y="1828801"/>
                <a:ext cx="4640164" cy="1579418"/>
              </a:xfrm>
              <a:blipFill rotWithShape="0">
                <a:blip r:embed="rId3"/>
                <a:stretch>
                  <a:fillRect l="-1577" t="-5019" r="-6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8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902036" y="1828801"/>
                <a:ext cx="5052476" cy="157941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3500" dirty="0" smtClean="0"/>
                  <a:t>Scattering </a:t>
                </a:r>
                <a:r>
                  <a:rPr lang="en-US" sz="3500" dirty="0"/>
                  <a:t>with baryons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3000" i="1">
                        <a:latin typeface="Cambria Math" charset="0"/>
                      </a:rPr>
                      <m:t>𝜎</m:t>
                    </m:r>
                    <m:r>
                      <a:rPr lang="en-US" sz="3000" i="1">
                        <a:latin typeface="Cambria Math" charset="0"/>
                      </a:rPr>
                      <m:t>∝</m:t>
                    </m:r>
                    <m:f>
                      <m:fPr>
                        <m:ctrlPr>
                          <a:rPr lang="en-US" sz="30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30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3000" i="1">
                                <a:latin typeface="Cambria Math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902036" y="1828801"/>
                <a:ext cx="5052476" cy="1579418"/>
              </a:xfrm>
              <a:blipFill rotWithShape="0">
                <a:blip r:embed="rId4"/>
                <a:stretch>
                  <a:fillRect l="-1809" t="-6564" r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224" y="3219540"/>
            <a:ext cx="2247038" cy="3244068"/>
          </a:xfrm>
          <a:prstGeom prst="rect">
            <a:avLst/>
          </a:prstGeom>
        </p:spPr>
      </p:pic>
      <p:pic>
        <p:nvPicPr>
          <p:cNvPr id="15" name="Content Placeholder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2" y="3408219"/>
            <a:ext cx="4479925" cy="293304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619292" y="3940526"/>
            <a:ext cx="4331682" cy="1651112"/>
            <a:chOff x="6383795" y="3883013"/>
            <a:chExt cx="4331682" cy="16511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476127" y="3883013"/>
                  <a:ext cx="356701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𝜒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6127" y="3883013"/>
                  <a:ext cx="356701" cy="492443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6383795" y="4931992"/>
                  <a:ext cx="541367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latin typeface="Cambria Math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3795" y="4931992"/>
                  <a:ext cx="541367" cy="58477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7382687" y="4129234"/>
                  <a:ext cx="573042" cy="76944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  <m:r>
                          <m:rPr>
                            <m:sty m:val="p"/>
                          </m:rPr>
                          <a:rPr lang="en-US" sz="3200" b="0" i="1" smtClean="0">
                            <a:latin typeface="Cambria Math" charset="0"/>
                          </a:rPr>
                          <m:t>ϵ</m:t>
                        </m:r>
                      </m:oMath>
                    </m:oMathPara>
                  </a14:m>
                  <a:endParaRPr lang="en-US" sz="3200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2687" y="4129234"/>
                  <a:ext cx="573042" cy="769441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Rectangle 19"/>
                <p:cNvSpPr/>
                <p:nvPr/>
              </p:nvSpPr>
              <p:spPr>
                <a:xfrm>
                  <a:off x="8576814" y="4083068"/>
                  <a:ext cx="511102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6814" y="4083068"/>
                  <a:ext cx="511102" cy="58477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/>
            <p:cNvSpPr txBox="1"/>
            <p:nvPr/>
          </p:nvSpPr>
          <p:spPr>
            <a:xfrm>
              <a:off x="10046704" y="3913790"/>
              <a:ext cx="6687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SM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046703" y="5072460"/>
              <a:ext cx="6687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SM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466932" y="3648138"/>
            <a:ext cx="2109330" cy="2487822"/>
            <a:chOff x="7466932" y="3648138"/>
            <a:chExt cx="2109330" cy="24878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7466932" y="3648138"/>
                  <a:ext cx="356701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6932" y="3648138"/>
                  <a:ext cx="356701" cy="492443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9219561" y="3648138"/>
                  <a:ext cx="356701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9561" y="3648138"/>
                  <a:ext cx="356701" cy="492443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8149162" y="4434771"/>
                  <a:ext cx="291555" cy="4810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charset="0"/>
                        </a:rPr>
                        <m:t>𝛾</m:t>
                      </m:r>
                    </m:oMath>
                  </a14:m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9162" y="4434771"/>
                  <a:ext cx="291555" cy="48109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/>
            <p:cNvSpPr txBox="1"/>
            <p:nvPr/>
          </p:nvSpPr>
          <p:spPr>
            <a:xfrm>
              <a:off x="7504547" y="5674294"/>
              <a:ext cx="281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257176" y="5674295"/>
              <a:ext cx="281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8608674" y="4022874"/>
                  <a:ext cx="52116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  <m:r>
                          <a:rPr lang="en-US" sz="3200" b="0" i="1" smtClean="0">
                            <a:latin typeface="Cambria Math" charset="0"/>
                          </a:rPr>
                          <m:t>𝜖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8674" y="4022874"/>
                  <a:ext cx="521168" cy="492443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8551346" y="4940405"/>
                  <a:ext cx="326436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51346" y="4940405"/>
                  <a:ext cx="326436" cy="492443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0717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Non-gravitational </a:t>
            </a:r>
            <a:r>
              <a:rPr lang="en-US" dirty="0" smtClean="0"/>
              <a:t>Interactions II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802471" y="1761183"/>
                <a:ext cx="4611442" cy="1620335"/>
              </a:xfrm>
            </p:spPr>
            <p:txBody>
              <a:bodyPr>
                <a:normAutofit fontScale="77500" lnSpcReduction="20000"/>
              </a:bodyPr>
              <a:lstStyle/>
              <a:p>
                <a:endParaRPr lang="en-US" dirty="0"/>
              </a:p>
              <a:p>
                <a:r>
                  <a:rPr lang="en-US" sz="3800" dirty="0"/>
                  <a:t>Scattering with photons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3800" b="0" i="1" smtClean="0">
                        <a:latin typeface="Cambria Math" charset="0"/>
                      </a:rPr>
                      <m:t>𝜎</m:t>
                    </m:r>
                    <m:r>
                      <a:rPr lang="en-US" sz="3800" b="0" i="1" smtClean="0">
                        <a:latin typeface="Cambria Math" charset="0"/>
                      </a:rPr>
                      <m:t>∝</m:t>
                    </m:r>
                    <m:sSup>
                      <m:sSupPr>
                        <m:ctrlPr>
                          <a:rPr lang="en-US" sz="38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3800" b="0" i="1" smtClean="0">
                            <a:latin typeface="Cambria Math" charset="0"/>
                          </a:rPr>
                          <m:t>𝜖</m:t>
                        </m:r>
                      </m:e>
                      <m:sup>
                        <m:r>
                          <a:rPr lang="en-US" sz="3800" b="0" i="1" smtClean="0">
                            <a:latin typeface="Cambria Math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802471" y="1761183"/>
                <a:ext cx="4611442" cy="1620335"/>
              </a:xfrm>
              <a:blipFill rotWithShape="0">
                <a:blip r:embed="rId3"/>
                <a:stretch>
                  <a:fillRect l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369" y="2981560"/>
            <a:ext cx="2561378" cy="3576836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5321609" y="3683307"/>
            <a:ext cx="1775407" cy="2160530"/>
            <a:chOff x="7466932" y="3648138"/>
            <a:chExt cx="1775407" cy="2160530"/>
          </a:xfrm>
        </p:grpSpPr>
        <p:grpSp>
          <p:nvGrpSpPr>
            <p:cNvPr id="31" name="Group 30"/>
            <p:cNvGrpSpPr/>
            <p:nvPr/>
          </p:nvGrpSpPr>
          <p:grpSpPr>
            <a:xfrm>
              <a:off x="7466932" y="3648138"/>
              <a:ext cx="1775407" cy="2160530"/>
              <a:chOff x="7466932" y="3648138"/>
              <a:chExt cx="1775407" cy="216053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7466932" y="3648138"/>
                    <a:ext cx="356701" cy="4924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 charset="0"/>
                            </a:rPr>
                            <m:t>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66932" y="3648138"/>
                    <a:ext cx="356701" cy="492443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8289676" y="4334163"/>
                    <a:ext cx="356701" cy="4924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 charset="0"/>
                            </a:rPr>
                            <m:t>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7" name="TextBox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89676" y="4334163"/>
                    <a:ext cx="356701" cy="492443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8885638" y="5316225"/>
                    <a:ext cx="356701" cy="4924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 charset="0"/>
                            </a:rPr>
                            <m:t>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Text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85638" y="5316225"/>
                    <a:ext cx="356701" cy="492443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7466932" y="5198892"/>
                    <a:ext cx="341247" cy="4924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66932" y="5198892"/>
                    <a:ext cx="341247" cy="492443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8879853" y="3648138"/>
                    <a:ext cx="341247" cy="4924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3200" b="0" i="1" smtClean="0">
                              <a:latin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0" name="Text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79853" y="3648138"/>
                    <a:ext cx="341247" cy="492443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8307873" y="4009053"/>
                  <a:ext cx="52116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  <m:r>
                          <a:rPr lang="en-US" sz="3200" b="0" i="1" smtClean="0">
                            <a:latin typeface="Cambria Math" charset="0"/>
                          </a:rPr>
                          <m:t>𝜖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7873" y="4009053"/>
                  <a:ext cx="521168" cy="492443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8307873" y="4823782"/>
                  <a:ext cx="52116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charset="0"/>
                          </a:rPr>
                          <m:t>𝑒</m:t>
                        </m:r>
                        <m:r>
                          <a:rPr lang="en-US" sz="3200" b="0" i="1" smtClean="0">
                            <a:latin typeface="Cambria Math" charset="0"/>
                          </a:rPr>
                          <m:t>𝜖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7873" y="4823782"/>
                  <a:ext cx="521168" cy="492443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440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</a:t>
            </a:r>
            <a:r>
              <a:rPr lang="en-US" dirty="0"/>
              <a:t>on CMB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Baryon scattering usually dominates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Annihilations are </a:t>
            </a:r>
            <a:r>
              <a:rPr lang="en-US" dirty="0"/>
              <a:t>mostly subdominant to </a:t>
            </a:r>
            <a:r>
              <a:rPr lang="en-US" dirty="0" smtClean="0"/>
              <a:t>baryon scattering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Photon scattering is </a:t>
            </a:r>
            <a:r>
              <a:rPr lang="en-US" dirty="0" smtClean="0"/>
              <a:t>extremely subdominant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498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0" y="2202873"/>
            <a:ext cx="3863756" cy="2057399"/>
          </a:xfrm>
        </p:spPr>
        <p:txBody>
          <a:bodyPr/>
          <a:lstStyle/>
          <a:p>
            <a:r>
              <a:rPr lang="en-US" dirty="0"/>
              <a:t>Fraction Independent Constraints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7" y="293410"/>
            <a:ext cx="6912863" cy="6218959"/>
          </a:xfrm>
        </p:spPr>
      </p:pic>
    </p:spTree>
    <p:extLst>
      <p:ext uri="{BB962C8B-B14F-4D97-AF65-F5344CB8AC3E}">
        <p14:creationId xmlns:p14="http://schemas.microsoft.com/office/powerpoint/2010/main" val="7935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7210</TotalTime>
  <Words>1103</Words>
  <Application>Microsoft Macintosh PowerPoint</Application>
  <PresentationFormat>Widescreen</PresentationFormat>
  <Paragraphs>316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Calibri</vt:lpstr>
      <vt:lpstr>Cambria Math</vt:lpstr>
      <vt:lpstr>Century Schoolbook</vt:lpstr>
      <vt:lpstr>Mangal</vt:lpstr>
      <vt:lpstr>Wingdings 2</vt:lpstr>
      <vt:lpstr>Arial</vt:lpstr>
      <vt:lpstr>View</vt:lpstr>
      <vt:lpstr>CMB Constraints for Millicharged Dark Matter</vt:lpstr>
      <vt:lpstr>Overview</vt:lpstr>
      <vt:lpstr>EDGES</vt:lpstr>
      <vt:lpstr>Cool Baryons with Dark Matter</vt:lpstr>
      <vt:lpstr>Millicharged Basics</vt:lpstr>
      <vt:lpstr>Non-gravitational Interactions</vt:lpstr>
      <vt:lpstr>Non-gravitational Interactions II</vt:lpstr>
      <vt:lpstr>Impacts on CMB</vt:lpstr>
      <vt:lpstr>Fraction Independent Constraints</vt:lpstr>
      <vt:lpstr>Edges Constraints</vt:lpstr>
      <vt:lpstr>Cross Section v.s. Fraction </vt:lpstr>
      <vt:lpstr>Baryon Scattering Constraints</vt:lpstr>
      <vt:lpstr>Baryon Scattering Saturation</vt:lpstr>
      <vt:lpstr>Weak Annihilations</vt:lpstr>
      <vt:lpstr>Weak Annihilations</vt:lpstr>
      <vt:lpstr>Strong Annihilations</vt:lpstr>
      <vt:lpstr>Over Annihilation</vt:lpstr>
      <vt:lpstr>Over Annihilation</vt:lpstr>
      <vt:lpstr>Strong Annihilations</vt:lpstr>
      <vt:lpstr>Cross Section v.s. Fraction </vt:lpstr>
      <vt:lpstr>Cross Section v.s. Fraction  with Annihilations</vt:lpstr>
      <vt:lpstr>Baryon Scattering Constraints</vt:lpstr>
      <vt:lpstr>Baryon Scattering Constraints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CMB Constraints for Millicharged Dark Matter</dc:title>
  <dc:creator>Daniel Pfeffer</dc:creator>
  <cp:lastModifiedBy>Daniel Pfeffer</cp:lastModifiedBy>
  <cp:revision>253</cp:revision>
  <cp:lastPrinted>2018-07-24T19:06:40Z</cp:lastPrinted>
  <dcterms:created xsi:type="dcterms:W3CDTF">2018-07-18T14:10:58Z</dcterms:created>
  <dcterms:modified xsi:type="dcterms:W3CDTF">2018-07-24T19:12:38Z</dcterms:modified>
</cp:coreProperties>
</file>