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4" r:id="rId5"/>
    <p:sldId id="261" r:id="rId6"/>
    <p:sldId id="263" r:id="rId7"/>
    <p:sldId id="262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C0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8"/>
    <p:restoredTop sz="94697"/>
  </p:normalViewPr>
  <p:slideViewPr>
    <p:cSldViewPr snapToGrid="0" snapToObjects="1">
      <p:cViewPr>
        <p:scale>
          <a:sx n="83" d="100"/>
          <a:sy n="83" d="100"/>
        </p:scale>
        <p:origin x="168" y="1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B4E4C-281B-3447-A430-4603CECB99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919954-B3E2-DB40-9E75-729E478B87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D0CC5-B0F2-ED41-8BE4-ADE99A1C1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69AD-AEDE-C84C-8848-8F2C4A07A49D}" type="datetimeFigureOut">
              <a:rPr lang="en-US" smtClean="0"/>
              <a:t>7/18/18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F1F52-8C3B-F442-9D00-F54A8470C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99C28-6A81-D349-8B12-E61864F9C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2E1B4-63B6-0E44-ABFC-FF3B95DA1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27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D7DCA-600F-FC4C-AA1B-DD93C2D76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B93914-104A-8B4B-A6DC-98191DC88A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931170-61E8-5C4E-AAF4-C3E98E9A7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69AD-AEDE-C84C-8848-8F2C4A07A49D}" type="datetimeFigureOut">
              <a:rPr lang="en-US" smtClean="0"/>
              <a:t>7/18/18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248E3-BFF5-364D-88E8-BCCBD0A84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6E4C4-6992-D948-8352-64A21F760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2E1B4-63B6-0E44-ABFC-FF3B95DA1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128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77113D-0943-3B48-8C79-ED7BBD0F92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E3D524-7A52-6842-8219-BC9BEE5CBB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306D44-7A78-B449-8187-7AE03B343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69AD-AEDE-C84C-8848-8F2C4A07A49D}" type="datetimeFigureOut">
              <a:rPr lang="en-US" smtClean="0"/>
              <a:t>7/18/18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BF581-B8C1-4345-86ED-2C9B05918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5AF6D2-429E-9646-85B4-F6679EC96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2E1B4-63B6-0E44-ABFC-FF3B95DA1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80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3611A-0581-3A49-9ED6-7D9159DFA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A10F71-3D53-9A4C-BD70-56C1F676B8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39DDA-A98B-C346-9FBA-711790263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69AD-AEDE-C84C-8848-8F2C4A07A49D}" type="datetimeFigureOut">
              <a:rPr lang="en-US" smtClean="0"/>
              <a:t>7/18/18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DDE21-463E-9444-A60C-8B85042A4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4AF1A-3FD3-9A49-AEFF-5E2578EF5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2E1B4-63B6-0E44-ABFC-FF3B95DA1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58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E4DB8-8179-6E4A-9457-87F18B94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3B6D3-4AED-5C44-AD57-20E9A99E73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AC9B8-4B68-3F48-BC0D-67CB9F456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69AD-AEDE-C84C-8848-8F2C4A07A49D}" type="datetimeFigureOut">
              <a:rPr lang="en-US" smtClean="0"/>
              <a:t>7/18/18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98F122-23F0-3B4B-AD98-14D134076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0E521-95B2-9145-9B87-2D6C2BB95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2E1B4-63B6-0E44-ABFC-FF3B95DA1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2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3C43D-8CD2-D945-B233-291B25F41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54D30-59B9-B441-BCE3-D325F0DB19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40DFB-3BA9-8D46-B1CE-72239FAE39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898DFF-A336-6547-8865-F41B0E2A8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69AD-AEDE-C84C-8848-8F2C4A07A49D}" type="datetimeFigureOut">
              <a:rPr lang="en-US" smtClean="0"/>
              <a:t>7/18/18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82BE12-B672-494A-9D58-105FF7D97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6C17AF-7228-A248-9594-79B254621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2E1B4-63B6-0E44-ABFC-FF3B95DA1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191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7960A-01FD-6B4E-B72A-1C73BC9E1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F17D10-7B11-C34E-AFE5-4DC749252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F1A725-867E-664D-9FD9-2FCAB69047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907CD7-3D4A-2C41-B1F5-23ACE1C0D8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CF19ED-78A6-A541-A024-E83865F6E4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631119-27D3-F347-9402-1E99ED71B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69AD-AEDE-C84C-8848-8F2C4A07A49D}" type="datetimeFigureOut">
              <a:rPr lang="en-US" smtClean="0"/>
              <a:t>7/18/18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7CC201-CB00-5742-9CD2-41AAF8085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9D3CFC-9252-8D4D-8ADC-C29AAFCC5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2E1B4-63B6-0E44-ABFC-FF3B95DA1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9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CEC76-6B97-8F4F-9596-6E4ED62C2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FB66C8-7C87-1B4F-B754-36F434855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69AD-AEDE-C84C-8848-8F2C4A07A49D}" type="datetimeFigureOut">
              <a:rPr lang="en-US" smtClean="0"/>
              <a:t>7/18/18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B53294-944E-2E47-BACB-2EC319DEE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2DD7BD-2EB5-4544-8FCD-EC75F6028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2E1B4-63B6-0E44-ABFC-FF3B95DA1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707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D983FD-E74E-9843-816B-6460A44F2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69AD-AEDE-C84C-8848-8F2C4A07A49D}" type="datetimeFigureOut">
              <a:rPr lang="en-US" smtClean="0"/>
              <a:t>7/18/18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D461B-06B8-C24C-BF64-519877F89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9DB51-6497-0544-8E59-70B8EA640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2E1B4-63B6-0E44-ABFC-FF3B95DA1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07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F0E52-ACA9-CB45-86A0-486FC7C7A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F91015-F86B-8747-904B-375AD5098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193215-E2A3-6C46-93C9-017CDBE98A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23FA1-4C33-8343-A389-7BD408225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69AD-AEDE-C84C-8848-8F2C4A07A49D}" type="datetimeFigureOut">
              <a:rPr lang="en-US" smtClean="0"/>
              <a:t>7/18/18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886D3B-F5C2-C742-8053-7F38F618A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C446F-69A2-9A4B-9974-43F915AAB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2E1B4-63B6-0E44-ABFC-FF3B95DA1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D9732-2C07-0C4D-88D5-66EE192ED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E0693E-5B0C-1B4F-AC68-051713149C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20A82C-9D42-3646-9061-DCBA28A19D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E86DCD-3D65-6348-892D-B7490738A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69AD-AEDE-C84C-8848-8F2C4A07A49D}" type="datetimeFigureOut">
              <a:rPr lang="en-US" smtClean="0"/>
              <a:t>7/18/18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165ECE-03B0-9341-9606-A4F01D9D9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C49938-577A-DF45-83A0-4395FA882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2E1B4-63B6-0E44-ABFC-FF3B95DA1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1FDD99-1CC8-D34C-AFAA-6CDC06DB9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ABE465-0CEA-0D41-B1EB-A2775B306D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EB16F-3253-E348-92C5-05987193BF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669AD-AEDE-C84C-8848-8F2C4A07A49D}" type="datetimeFigureOut">
              <a:rPr lang="en-US" smtClean="0"/>
              <a:t>7/18/18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79F1D-06AF-624C-9500-00747BC394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E5D8BB-2DFA-F846-B326-692BA83EE1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2E1B4-63B6-0E44-ABFC-FF3B95DA1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963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951E3-0BF0-4241-BAB6-CE74856290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Gill Sans" panose="020B0502020104020203" pitchFamily="34" charset="-79"/>
                <a:cs typeface="Gill Sans" panose="020B0502020104020203" pitchFamily="34" charset="-79"/>
              </a:rPr>
              <a:t>Searching for Decaying and Annihilating Dark Matter with Line Intensity Mapping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CBD693-2C89-CF44-A8A5-FFA53A4F41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Cyril Creque-Sarbinowski, JHU</a:t>
            </a:r>
          </a:p>
          <a:p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IDM 2018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B27CC3-2E7E-EC49-BB30-0AA9D0CAECB5}"/>
              </a:ext>
            </a:extLst>
          </p:cNvPr>
          <p:cNvSpPr txBox="1"/>
          <p:nvPr/>
        </p:nvSpPr>
        <p:spPr>
          <a:xfrm>
            <a:off x="142875" y="6350040"/>
            <a:ext cx="1092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arXiv</a:t>
            </a:r>
            <a:r>
              <a:rPr lang="en-US" i="1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: 1806.11119 authors: Cyril Creque-Sarbinowski, Marc </a:t>
            </a:r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Kamionkowski</a:t>
            </a:r>
            <a:endParaRPr lang="en-US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4C84F7-1CD8-0743-918A-CA92B2BBB2EA}"/>
              </a:ext>
            </a:extLst>
          </p:cNvPr>
          <p:cNvSpPr txBox="1"/>
          <p:nvPr/>
        </p:nvSpPr>
        <p:spPr>
          <a:xfrm>
            <a:off x="9661358" y="8662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DE810-317F-6B47-989B-72A86F6CF7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592"/>
          <a:stretch/>
        </p:blipFill>
        <p:spPr>
          <a:xfrm>
            <a:off x="10848973" y="5797391"/>
            <a:ext cx="1271587" cy="106061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8F99BCA-3CAC-2246-8DDC-80506D5E5AB5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noFill/>
          <a:ln w="114300">
            <a:gradFill>
              <a:gsLst>
                <a:gs pos="0">
                  <a:schemeClr val="accent1"/>
                </a:gs>
                <a:gs pos="39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F9EC5CA7-0AB5-E846-A420-4AD69FAF59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592"/>
          <a:stretch/>
        </p:blipFill>
        <p:spPr>
          <a:xfrm>
            <a:off x="10848973" y="5797391"/>
            <a:ext cx="1271587" cy="10606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B27CC3-2E7E-EC49-BB30-0AA9D0CAECB5}"/>
              </a:ext>
            </a:extLst>
          </p:cNvPr>
          <p:cNvSpPr txBox="1"/>
          <p:nvPr/>
        </p:nvSpPr>
        <p:spPr>
          <a:xfrm>
            <a:off x="142875" y="6350040"/>
            <a:ext cx="1092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arXiv</a:t>
            </a:r>
            <a:r>
              <a:rPr lang="en-US" i="1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: 1806.11119 authors: Cyril Creque-Sarbinowski, Marc </a:t>
            </a:r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Kamionkowski</a:t>
            </a: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4C84F7-1CD8-0743-918A-CA92B2BBB2EA}"/>
              </a:ext>
            </a:extLst>
          </p:cNvPr>
          <p:cNvSpPr txBox="1"/>
          <p:nvPr/>
        </p:nvSpPr>
        <p:spPr>
          <a:xfrm>
            <a:off x="9661358" y="8662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F99BCA-3CAC-2246-8DDC-80506D5E5AB5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noFill/>
          <a:ln w="114300">
            <a:gradFill>
              <a:gsLst>
                <a:gs pos="0">
                  <a:schemeClr val="accent1"/>
                </a:gs>
                <a:gs pos="39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A3959E-BD17-2340-84A0-F85788E5649E}"/>
              </a:ext>
            </a:extLst>
          </p:cNvPr>
          <p:cNvSpPr txBox="1"/>
          <p:nvPr/>
        </p:nvSpPr>
        <p:spPr>
          <a:xfrm>
            <a:off x="273504" y="281499"/>
            <a:ext cx="92820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Gill Sans" panose="020B0502020104020203" pitchFamily="34" charset="-79"/>
                <a:cs typeface="Gill Sans" panose="020B0502020104020203" pitchFamily="34" charset="-79"/>
              </a:rPr>
              <a:t>What is Line Intensity Mapping (IM)?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C9E168-76C0-754F-9A5A-E0D04B5569DD}"/>
              </a:ext>
            </a:extLst>
          </p:cNvPr>
          <p:cNvSpPr txBox="1"/>
          <p:nvPr/>
        </p:nvSpPr>
        <p:spPr>
          <a:xfrm>
            <a:off x="298607" y="1296048"/>
            <a:ext cx="9085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Measures integrated emission from spectral lines in galaxies + diffuse IGM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5169ED6-1A10-3B47-B6FB-BE5A33B17F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607" y="1855687"/>
            <a:ext cx="6575147" cy="335145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4EE7494-7918-034E-9B4A-EDB739814ABC}"/>
              </a:ext>
            </a:extLst>
          </p:cNvPr>
          <p:cNvSpPr txBox="1"/>
          <p:nvPr/>
        </p:nvSpPr>
        <p:spPr>
          <a:xfrm>
            <a:off x="273504" y="5401786"/>
            <a:ext cx="2281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Image Source: </a:t>
            </a:r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Kovetz</a:t>
            </a:r>
            <a:r>
              <a:rPr lang="en-US" i="1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, et. al 1709.09066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BC47575-16D1-8740-99A7-77D99087F5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3666" y="5401786"/>
            <a:ext cx="3693320" cy="46166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E088815-DAD0-1F44-934F-7EE8B41411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5594" y="1761433"/>
            <a:ext cx="4863085" cy="354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754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F72FC45C-898A-AC4D-8930-FDF974BB89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592"/>
          <a:stretch/>
        </p:blipFill>
        <p:spPr>
          <a:xfrm>
            <a:off x="10848973" y="5797391"/>
            <a:ext cx="1271587" cy="10606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4E7B79F-AD8C-2240-A41B-4B3C38184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607" y="1855687"/>
            <a:ext cx="6575147" cy="33514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B27CC3-2E7E-EC49-BB30-0AA9D0CAECB5}"/>
              </a:ext>
            </a:extLst>
          </p:cNvPr>
          <p:cNvSpPr txBox="1"/>
          <p:nvPr/>
        </p:nvSpPr>
        <p:spPr>
          <a:xfrm>
            <a:off x="142875" y="6350040"/>
            <a:ext cx="1092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arXiv</a:t>
            </a:r>
            <a:r>
              <a:rPr lang="en-US" i="1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: 1806.11119 authors: Cyril Creque-Sarbinowski, Marc </a:t>
            </a:r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Kamionkowski</a:t>
            </a: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4C84F7-1CD8-0743-918A-CA92B2BBB2EA}"/>
              </a:ext>
            </a:extLst>
          </p:cNvPr>
          <p:cNvSpPr txBox="1"/>
          <p:nvPr/>
        </p:nvSpPr>
        <p:spPr>
          <a:xfrm>
            <a:off x="9661358" y="8662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F99BCA-3CAC-2246-8DDC-80506D5E5AB5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noFill/>
          <a:ln w="114300">
            <a:gradFill>
              <a:gsLst>
                <a:gs pos="0">
                  <a:schemeClr val="accent1"/>
                </a:gs>
                <a:gs pos="39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A3959E-BD17-2340-84A0-F85788E5649E}"/>
              </a:ext>
            </a:extLst>
          </p:cNvPr>
          <p:cNvSpPr txBox="1"/>
          <p:nvPr/>
        </p:nvSpPr>
        <p:spPr>
          <a:xfrm>
            <a:off x="273504" y="281499"/>
            <a:ext cx="103763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Gill Sans" panose="020B0502020104020203" pitchFamily="34" charset="-79"/>
                <a:cs typeface="Gill Sans" panose="020B0502020104020203" pitchFamily="34" charset="-79"/>
              </a:rPr>
              <a:t>What photons are we trying to observe?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BADDCC-0D66-3045-839D-4AB835A2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0224" y="1911843"/>
            <a:ext cx="4988455" cy="41606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99DE7F7-42AD-044A-A8EB-A2269B1087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5594" y="1761433"/>
            <a:ext cx="4863085" cy="35474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4BA49C-D744-6E47-B2F7-80E335C654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607" y="1855685"/>
            <a:ext cx="3405086" cy="33514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6B9E953-45E0-2943-B5A7-AD1546DC72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85217" y="1855686"/>
            <a:ext cx="3388537" cy="335145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EBBA5B3-D1A0-DF40-9B64-41057D1537A2}"/>
                  </a:ext>
                </a:extLst>
              </p:cNvPr>
              <p:cNvSpPr txBox="1"/>
              <p:nvPr/>
            </p:nvSpPr>
            <p:spPr>
              <a:xfrm>
                <a:off x="298607" y="1296048"/>
                <a:ext cx="690698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Gill Sans Light" panose="020B0302020104020203" pitchFamily="34" charset="-79"/>
                    <a:cs typeface="Gill Sans Light" panose="020B0302020104020203" pitchFamily="34" charset="-79"/>
                  </a:rPr>
                  <a:t>Monoenergetic photons from a DM(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Gill Sans Light" panose="020B0302020104020203" pitchFamily="34" charset="-79"/>
                      </a:rPr>
                      <m:t>𝜒</m:t>
                    </m:r>
                  </m:oMath>
                </a14:m>
                <a:r>
                  <a:rPr lang="en-US" sz="2400" dirty="0">
                    <a:latin typeface="Gill Sans Light" panose="020B0302020104020203" pitchFamily="34" charset="-79"/>
                    <a:cs typeface="Gill Sans Light" panose="020B0302020104020203" pitchFamily="34" charset="-79"/>
                  </a:rPr>
                  <a:t>)+photon(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Gill Sans Light" panose="020B0302020104020203" pitchFamily="34" charset="-79"/>
                      </a:rPr>
                      <m:t>𝛾</m:t>
                    </m:r>
                  </m:oMath>
                </a14:m>
                <a:r>
                  <a:rPr lang="en-US" sz="2400" dirty="0">
                    <a:latin typeface="Gill Sans Light" panose="020B0302020104020203" pitchFamily="34" charset="-79"/>
                    <a:cs typeface="Gill Sans Light" panose="020B0302020104020203" pitchFamily="34" charset="-79"/>
                  </a:rPr>
                  <a:t>) coupling</a:t>
                </a: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EBBA5B3-D1A0-DF40-9B64-41057D1537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07" y="1296048"/>
                <a:ext cx="6906987" cy="830997"/>
              </a:xfrm>
              <a:prstGeom prst="rect">
                <a:avLst/>
              </a:prstGeom>
              <a:blipFill>
                <a:blip r:embed="rId8"/>
                <a:stretch>
                  <a:fillRect l="-1657" t="-4545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9961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8F9D0D5C-0DEB-E641-AAAC-B41F5ECFFD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592"/>
          <a:stretch/>
        </p:blipFill>
        <p:spPr>
          <a:xfrm>
            <a:off x="10848973" y="5797391"/>
            <a:ext cx="1271587" cy="10606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B27CC3-2E7E-EC49-BB30-0AA9D0CAECB5}"/>
              </a:ext>
            </a:extLst>
          </p:cNvPr>
          <p:cNvSpPr txBox="1"/>
          <p:nvPr/>
        </p:nvSpPr>
        <p:spPr>
          <a:xfrm>
            <a:off x="142875" y="6350040"/>
            <a:ext cx="1092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arXiv</a:t>
            </a:r>
            <a:r>
              <a:rPr lang="en-US" i="1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: 1806.11119 authors: Cyril Creque-Sarbinowski, Marc </a:t>
            </a:r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Kamionkowski</a:t>
            </a: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4C84F7-1CD8-0743-918A-CA92B2BBB2EA}"/>
              </a:ext>
            </a:extLst>
          </p:cNvPr>
          <p:cNvSpPr txBox="1"/>
          <p:nvPr/>
        </p:nvSpPr>
        <p:spPr>
          <a:xfrm>
            <a:off x="9661358" y="8662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F99BCA-3CAC-2246-8DDC-80506D5E5AB5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noFill/>
          <a:ln w="114300">
            <a:gradFill>
              <a:gsLst>
                <a:gs pos="0">
                  <a:schemeClr val="accent1"/>
                </a:gs>
                <a:gs pos="39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A3959E-BD17-2340-84A0-F85788E5649E}"/>
              </a:ext>
            </a:extLst>
          </p:cNvPr>
          <p:cNvSpPr txBox="1"/>
          <p:nvPr/>
        </p:nvSpPr>
        <p:spPr>
          <a:xfrm>
            <a:off x="273504" y="281499"/>
            <a:ext cx="77598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Gill Sans" panose="020B0502020104020203" pitchFamily="34" charset="-79"/>
                <a:cs typeface="Gill Sans" panose="020B0502020104020203" pitchFamily="34" charset="-79"/>
              </a:rPr>
              <a:t>What contaminants are there?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29EA094-3011-874A-AFCE-845823E5E87B}"/>
                  </a:ext>
                </a:extLst>
              </p:cNvPr>
              <p:cNvSpPr txBox="1"/>
              <p:nvPr/>
            </p:nvSpPr>
            <p:spPr>
              <a:xfrm>
                <a:off x="298607" y="1296048"/>
                <a:ext cx="961102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Gill Sans Light" panose="020B0302020104020203" pitchFamily="34" charset="-79"/>
                    <a:cs typeface="Gill Sans Light" panose="020B0302020104020203" pitchFamily="34" charset="-79"/>
                  </a:rPr>
                  <a:t>Extragalactic Background Light, Galactic Synchrotron Radiation 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24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Gill Sans Light" panose="020B0302020104020203" pitchFamily="34" charset="-79"/>
                      </a:rPr>
                      <m:t>ν</m:t>
                    </m:r>
                    <m:r>
                      <m:rPr>
                        <m:nor/>
                      </m:rPr>
                      <a:rPr lang="en-US" sz="2400" smtClean="0">
                        <a:latin typeface="Gill Sans Light" panose="020B0302020104020203" pitchFamily="34" charset="-79"/>
                        <a:ea typeface="Cambria Math" panose="02040503050406030204" pitchFamily="18" charset="0"/>
                        <a:cs typeface="Gill Sans Light" panose="020B0302020104020203" pitchFamily="34" charset="-79"/>
                      </a:rPr>
                      <m:t> </m:t>
                    </m:r>
                    <m:r>
                      <m:rPr>
                        <m:nor/>
                      </m:rPr>
                      <a:rPr lang="en-US" sz="24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Gill Sans" panose="020B0502020104020203" pitchFamily="34" charset="-79"/>
                      </a:rPr>
                      <m:t>≤ </m:t>
                    </m:r>
                    <m:r>
                      <m:rPr>
                        <m:nor/>
                      </m:rPr>
                      <a:rPr lang="en-US" sz="2400" smtClean="0">
                        <a:latin typeface="Gill Sans Light" panose="020B0302020104020203" pitchFamily="34" charset="-79"/>
                        <a:ea typeface="Cambria Math" panose="02040503050406030204" pitchFamily="18" charset="0"/>
                        <a:cs typeface="Gill Sans Light" panose="020B0302020104020203" pitchFamily="34" charset="-79"/>
                      </a:rPr>
                      <m:t>100 </m:t>
                    </m:r>
                    <m:r>
                      <m:rPr>
                        <m:nor/>
                      </m:rPr>
                      <a:rPr lang="en-US" sz="2400" smtClean="0">
                        <a:latin typeface="Gill Sans Light" panose="020B0302020104020203" pitchFamily="34" charset="-79"/>
                        <a:ea typeface="Cambria Math" panose="02040503050406030204" pitchFamily="18" charset="0"/>
                        <a:cs typeface="Gill Sans Light" panose="020B0302020104020203" pitchFamily="34" charset="-79"/>
                      </a:rPr>
                      <m:t>GHz</m:t>
                    </m:r>
                    <m:r>
                      <m:rPr>
                        <m:nor/>
                      </m:rPr>
                      <a:rPr lang="en-US" sz="2400" smtClean="0">
                        <a:latin typeface="Gill Sans Light" panose="020B0302020104020203" pitchFamily="34" charset="-79"/>
                        <a:ea typeface="Cambria Math" panose="02040503050406030204" pitchFamily="18" charset="0"/>
                        <a:cs typeface="Gill Sans Light" panose="020B0302020104020203" pitchFamily="34" charset="-79"/>
                      </a:rPr>
                      <m:t>)</m:t>
                    </m:r>
                  </m:oMath>
                </a14:m>
                <a:endParaRPr lang="en-US" sz="2400" dirty="0">
                  <a:latin typeface="Gill Sans Light" panose="020B0302020104020203" pitchFamily="34" charset="-79"/>
                  <a:ea typeface="Cambria Math" panose="02040503050406030204" pitchFamily="18" charset="0"/>
                  <a:cs typeface="Gill Sans Light" panose="020B0302020104020203" pitchFamily="34" charset="-79"/>
                </a:endParaRPr>
              </a:p>
              <a:p>
                <a:r>
                  <a:rPr lang="en-US" sz="2400" dirty="0">
                    <a:latin typeface="Gill Sans Light" panose="020B0302020104020203" pitchFamily="34" charset="-79"/>
                    <a:cs typeface="Gill Sans Light" panose="020B0302020104020203" pitchFamily="34" charset="-79"/>
                  </a:rPr>
                  <a:t>Imperfect detector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29EA094-3011-874A-AFCE-845823E5E8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07" y="1296048"/>
                <a:ext cx="9611029" cy="830997"/>
              </a:xfrm>
              <a:prstGeom prst="rect">
                <a:avLst/>
              </a:prstGeom>
              <a:blipFill>
                <a:blip r:embed="rId3"/>
                <a:stretch>
                  <a:fillRect l="-1190" t="-4545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BA037FA3-D5EF-4049-9264-D057E8BB03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1866" y="1844615"/>
            <a:ext cx="5422900" cy="42291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4E51F6C-3765-A34C-97AC-B9656F451E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026" y="2304327"/>
            <a:ext cx="4324898" cy="372836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322B72AF-E219-9748-A08E-9AFDE1729B74}"/>
              </a:ext>
            </a:extLst>
          </p:cNvPr>
          <p:cNvSpPr/>
          <p:nvPr/>
        </p:nvSpPr>
        <p:spPr>
          <a:xfrm>
            <a:off x="6988629" y="2232490"/>
            <a:ext cx="1338942" cy="21260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36E64C03-0395-6841-983D-CBD5BBDB07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2837" y="3019557"/>
            <a:ext cx="3815590" cy="2711772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7BF2B69-0ADA-8142-87E3-8DD250D4DF14}"/>
              </a:ext>
            </a:extLst>
          </p:cNvPr>
          <p:cNvCxnSpPr>
            <a:cxnSpLocks/>
          </p:cNvCxnSpPr>
          <p:nvPr/>
        </p:nvCxnSpPr>
        <p:spPr>
          <a:xfrm flipV="1">
            <a:off x="2559583" y="2232490"/>
            <a:ext cx="4429046" cy="889347"/>
          </a:xfrm>
          <a:prstGeom prst="line">
            <a:avLst/>
          </a:prstGeom>
          <a:ln>
            <a:solidFill>
              <a:schemeClr val="tx1">
                <a:alpha val="3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C7B832B-EBE5-C245-B6C9-92FBCCDA907E}"/>
              </a:ext>
            </a:extLst>
          </p:cNvPr>
          <p:cNvCxnSpPr>
            <a:cxnSpLocks/>
          </p:cNvCxnSpPr>
          <p:nvPr/>
        </p:nvCxnSpPr>
        <p:spPr>
          <a:xfrm flipV="1">
            <a:off x="5750169" y="4358556"/>
            <a:ext cx="2577402" cy="996692"/>
          </a:xfrm>
          <a:prstGeom prst="line">
            <a:avLst/>
          </a:prstGeom>
          <a:ln>
            <a:solidFill>
              <a:schemeClr val="tx1">
                <a:alpha val="3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12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F91C7DA-C11B-0A4E-9052-5FFBBFD0F1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592"/>
          <a:stretch/>
        </p:blipFill>
        <p:spPr>
          <a:xfrm>
            <a:off x="10848973" y="5797391"/>
            <a:ext cx="1271587" cy="10606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B27CC3-2E7E-EC49-BB30-0AA9D0CAECB5}"/>
              </a:ext>
            </a:extLst>
          </p:cNvPr>
          <p:cNvSpPr txBox="1"/>
          <p:nvPr/>
        </p:nvSpPr>
        <p:spPr>
          <a:xfrm>
            <a:off x="142875" y="6350040"/>
            <a:ext cx="1092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arXiv</a:t>
            </a:r>
            <a:r>
              <a:rPr lang="en-US" i="1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: 1806.11119 authors: Cyril Creque-Sarbinowski, Marc </a:t>
            </a:r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Kamionkowski</a:t>
            </a: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4C84F7-1CD8-0743-918A-CA92B2BBB2EA}"/>
              </a:ext>
            </a:extLst>
          </p:cNvPr>
          <p:cNvSpPr txBox="1"/>
          <p:nvPr/>
        </p:nvSpPr>
        <p:spPr>
          <a:xfrm>
            <a:off x="9661358" y="8662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F99BCA-3CAC-2246-8DDC-80506D5E5AB5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noFill/>
          <a:ln w="114300">
            <a:gradFill>
              <a:gsLst>
                <a:gs pos="0">
                  <a:schemeClr val="accent1"/>
                </a:gs>
                <a:gs pos="39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A3959E-BD17-2340-84A0-F85788E5649E}"/>
              </a:ext>
            </a:extLst>
          </p:cNvPr>
          <p:cNvSpPr txBox="1"/>
          <p:nvPr/>
        </p:nvSpPr>
        <p:spPr>
          <a:xfrm>
            <a:off x="273504" y="281499"/>
            <a:ext cx="8815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Gill Sans" panose="020B0502020104020203" pitchFamily="34" charset="-79"/>
                <a:cs typeface="Gill Sans" panose="020B0502020104020203" pitchFamily="34" charset="-79"/>
              </a:rPr>
              <a:t>How to distinguish these photons?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732975-372B-DD4A-8A67-9D34C7AD1B83}"/>
              </a:ext>
            </a:extLst>
          </p:cNvPr>
          <p:cNvSpPr txBox="1"/>
          <p:nvPr/>
        </p:nvSpPr>
        <p:spPr>
          <a:xfrm>
            <a:off x="298607" y="1296048"/>
            <a:ext cx="5522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Cross correlating with a tracer (e.g. galaxies)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657A4E-188B-EF41-8C11-8C43398B6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9813" y="1090113"/>
            <a:ext cx="1926253" cy="87353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13003EC-3BFC-4347-9458-36B80E1433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37" y="1975616"/>
            <a:ext cx="5105400" cy="41402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2B51456-846B-E740-B2AC-8C6931C396A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5937" b="27497"/>
          <a:stretch/>
        </p:blipFill>
        <p:spPr>
          <a:xfrm>
            <a:off x="6665159" y="1963646"/>
            <a:ext cx="4425709" cy="3837590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AABC9C1-3CBF-4046-9D9D-154A0460BD93}"/>
              </a:ext>
            </a:extLst>
          </p:cNvPr>
          <p:cNvCxnSpPr/>
          <p:nvPr/>
        </p:nvCxnSpPr>
        <p:spPr>
          <a:xfrm flipV="1">
            <a:off x="4541003" y="3936569"/>
            <a:ext cx="557939" cy="4959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96D6FC8-CA47-834F-B5FF-6C40530CACBB}"/>
              </a:ext>
            </a:extLst>
          </p:cNvPr>
          <p:cNvCxnSpPr/>
          <p:nvPr/>
        </p:nvCxnSpPr>
        <p:spPr>
          <a:xfrm flipH="1">
            <a:off x="1456841" y="3146156"/>
            <a:ext cx="918892" cy="736285"/>
          </a:xfrm>
          <a:prstGeom prst="straightConnector1">
            <a:avLst/>
          </a:prstGeom>
          <a:ln>
            <a:solidFill>
              <a:srgbClr val="72C0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F785160-6342-B248-B6EE-CD050A8D9292}"/>
              </a:ext>
            </a:extLst>
          </p:cNvPr>
          <p:cNvSpPr txBox="1"/>
          <p:nvPr/>
        </p:nvSpPr>
        <p:spPr>
          <a:xfrm>
            <a:off x="2375733" y="2852539"/>
            <a:ext cx="1168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DM Decay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6C4B8F4-4E00-A44B-A12D-3FA10358A51B}"/>
              </a:ext>
            </a:extLst>
          </p:cNvPr>
          <p:cNvSpPr txBox="1"/>
          <p:nvPr/>
        </p:nvSpPr>
        <p:spPr>
          <a:xfrm>
            <a:off x="3771034" y="4373595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1759138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8E7BF34C-CA82-C04C-A736-95AA83E45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0052" y="1872900"/>
            <a:ext cx="5346700" cy="43385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1A2AD7-CB31-1D4A-B2DC-D84F412BE1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592"/>
          <a:stretch/>
        </p:blipFill>
        <p:spPr>
          <a:xfrm>
            <a:off x="10848973" y="5797391"/>
            <a:ext cx="1271587" cy="10606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B27CC3-2E7E-EC49-BB30-0AA9D0CAECB5}"/>
              </a:ext>
            </a:extLst>
          </p:cNvPr>
          <p:cNvSpPr txBox="1"/>
          <p:nvPr/>
        </p:nvSpPr>
        <p:spPr>
          <a:xfrm>
            <a:off x="142875" y="6350040"/>
            <a:ext cx="1092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arXiv</a:t>
            </a:r>
            <a:r>
              <a:rPr lang="en-US" i="1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: 1806.11119 authors: Cyril Creque-Sarbinowski, Marc </a:t>
            </a:r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Kamionkowski</a:t>
            </a: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4C84F7-1CD8-0743-918A-CA92B2BBB2EA}"/>
              </a:ext>
            </a:extLst>
          </p:cNvPr>
          <p:cNvSpPr txBox="1"/>
          <p:nvPr/>
        </p:nvSpPr>
        <p:spPr>
          <a:xfrm>
            <a:off x="9661358" y="8662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F99BCA-3CAC-2246-8DDC-80506D5E5AB5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noFill/>
          <a:ln w="114300">
            <a:gradFill>
              <a:gsLst>
                <a:gs pos="0">
                  <a:schemeClr val="accent1"/>
                </a:gs>
                <a:gs pos="39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A3959E-BD17-2340-84A0-F85788E5649E}"/>
              </a:ext>
            </a:extLst>
          </p:cNvPr>
          <p:cNvSpPr txBox="1"/>
          <p:nvPr/>
        </p:nvSpPr>
        <p:spPr>
          <a:xfrm>
            <a:off x="273504" y="281499"/>
            <a:ext cx="93927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Gill Sans" panose="020B0502020104020203" pitchFamily="34" charset="-79"/>
                <a:cs typeface="Gill Sans" panose="020B0502020104020203" pitchFamily="34" charset="-79"/>
              </a:rPr>
              <a:t>How do I know I have detected DM?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1ADCD2-6848-D64B-8777-8BD2F94C93B1}"/>
              </a:ext>
            </a:extLst>
          </p:cNvPr>
          <p:cNvSpPr txBox="1"/>
          <p:nvPr/>
        </p:nvSpPr>
        <p:spPr>
          <a:xfrm>
            <a:off x="298607" y="1296048"/>
            <a:ext cx="3015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Count enough photons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A1EA4F-4FA0-4A47-957B-5CFABBCA7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034" y="1246502"/>
            <a:ext cx="2843829" cy="52529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44D948B-9C16-B745-843B-FC85408F0B7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818" b="-7668"/>
          <a:stretch/>
        </p:blipFill>
        <p:spPr>
          <a:xfrm>
            <a:off x="4122521" y="1325352"/>
            <a:ext cx="3907574" cy="40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15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83E6E4B-8318-5D41-BDD2-0B77FBAE53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970"/>
          <a:stretch/>
        </p:blipFill>
        <p:spPr>
          <a:xfrm>
            <a:off x="3730334" y="1167109"/>
            <a:ext cx="4299761" cy="64521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83D7EF6-3FF8-9349-BC01-F969059F9D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592"/>
          <a:stretch/>
        </p:blipFill>
        <p:spPr>
          <a:xfrm>
            <a:off x="10848973" y="5797391"/>
            <a:ext cx="1271587" cy="10606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B27CC3-2E7E-EC49-BB30-0AA9D0CAECB5}"/>
              </a:ext>
            </a:extLst>
          </p:cNvPr>
          <p:cNvSpPr txBox="1"/>
          <p:nvPr/>
        </p:nvSpPr>
        <p:spPr>
          <a:xfrm>
            <a:off x="142875" y="6350040"/>
            <a:ext cx="1092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arXiv</a:t>
            </a:r>
            <a:r>
              <a:rPr lang="en-US" i="1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: 1806.11119 authors: Cyril Creque-Sarbinowski, Marc </a:t>
            </a:r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Kamionkowski</a:t>
            </a: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4C84F7-1CD8-0743-918A-CA92B2BBB2EA}"/>
              </a:ext>
            </a:extLst>
          </p:cNvPr>
          <p:cNvSpPr txBox="1"/>
          <p:nvPr/>
        </p:nvSpPr>
        <p:spPr>
          <a:xfrm>
            <a:off x="9661358" y="8662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F99BCA-3CAC-2246-8DDC-80506D5E5AB5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noFill/>
          <a:ln w="114300">
            <a:gradFill>
              <a:gsLst>
                <a:gs pos="0">
                  <a:schemeClr val="accent1"/>
                </a:gs>
                <a:gs pos="39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A3959E-BD17-2340-84A0-F85788E5649E}"/>
              </a:ext>
            </a:extLst>
          </p:cNvPr>
          <p:cNvSpPr txBox="1"/>
          <p:nvPr/>
        </p:nvSpPr>
        <p:spPr>
          <a:xfrm>
            <a:off x="273504" y="281499"/>
            <a:ext cx="108750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Gill Sans" panose="020B0502020104020203" pitchFamily="34" charset="-79"/>
                <a:cs typeface="Gill Sans" panose="020B0502020104020203" pitchFamily="34" charset="-79"/>
              </a:rPr>
              <a:t>What constraints can I put if no detection?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CB2B72-713D-4A47-90C5-5C844F71CC36}"/>
              </a:ext>
            </a:extLst>
          </p:cNvPr>
          <p:cNvSpPr txBox="1"/>
          <p:nvPr/>
        </p:nvSpPr>
        <p:spPr>
          <a:xfrm>
            <a:off x="298607" y="1296048"/>
            <a:ext cx="2444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Pretty good ones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1A2DB7-A721-2248-AC77-BB4DB5A085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0051" y="1812327"/>
            <a:ext cx="5346700" cy="44831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92331CC-C6EE-A24B-9D7E-F756D877B2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6350" y="1388152"/>
            <a:ext cx="274016" cy="19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15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53B1D1D-0D25-7744-B780-DA434E53BA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592"/>
          <a:stretch/>
        </p:blipFill>
        <p:spPr>
          <a:xfrm>
            <a:off x="10848973" y="5797391"/>
            <a:ext cx="1271587" cy="10606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B27CC3-2E7E-EC49-BB30-0AA9D0CAECB5}"/>
              </a:ext>
            </a:extLst>
          </p:cNvPr>
          <p:cNvSpPr txBox="1"/>
          <p:nvPr/>
        </p:nvSpPr>
        <p:spPr>
          <a:xfrm>
            <a:off x="142875" y="6350040"/>
            <a:ext cx="1092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arXiv</a:t>
            </a:r>
            <a:r>
              <a:rPr lang="en-US" i="1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: 1806.11119 authors: Cyril Creque-Sarbinowski, Marc </a:t>
            </a:r>
            <a:r>
              <a:rPr lang="en-US" i="1" dirty="0" err="1">
                <a:latin typeface="Gill Sans Light" panose="020B0302020104020203" pitchFamily="34" charset="-79"/>
                <a:cs typeface="Gill Sans Light" panose="020B0302020104020203" pitchFamily="34" charset="-79"/>
              </a:rPr>
              <a:t>Kamionkowski</a:t>
            </a:r>
            <a:r>
              <a:rPr lang="en-US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4C84F7-1CD8-0743-918A-CA92B2BBB2EA}"/>
              </a:ext>
            </a:extLst>
          </p:cNvPr>
          <p:cNvSpPr txBox="1"/>
          <p:nvPr/>
        </p:nvSpPr>
        <p:spPr>
          <a:xfrm>
            <a:off x="9661358" y="8662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F99BCA-3CAC-2246-8DDC-80506D5E5AB5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noFill/>
          <a:ln w="114300">
            <a:gradFill>
              <a:gsLst>
                <a:gs pos="0">
                  <a:schemeClr val="accent1"/>
                </a:gs>
                <a:gs pos="39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A3959E-BD17-2340-84A0-F85788E5649E}"/>
              </a:ext>
            </a:extLst>
          </p:cNvPr>
          <p:cNvSpPr txBox="1"/>
          <p:nvPr/>
        </p:nvSpPr>
        <p:spPr>
          <a:xfrm>
            <a:off x="273504" y="281499"/>
            <a:ext cx="25177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Gill Sans" panose="020B0502020104020203" pitchFamily="34" charset="-79"/>
                <a:cs typeface="Gill Sans" panose="020B0502020104020203" pitchFamily="34" charset="-79"/>
              </a:rPr>
              <a:t>Summary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58AD9F-5D80-5648-B9BB-75B86B13B531}"/>
              </a:ext>
            </a:extLst>
          </p:cNvPr>
          <p:cNvSpPr txBox="1"/>
          <p:nvPr/>
        </p:nvSpPr>
        <p:spPr>
          <a:xfrm>
            <a:off x="298607" y="1512175"/>
            <a:ext cx="558210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IM can detect DM decays and annihilation</a:t>
            </a:r>
          </a:p>
          <a:p>
            <a:endParaRPr lang="en-US" sz="2400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Negligible background contributions</a:t>
            </a:r>
          </a:p>
          <a:p>
            <a:endParaRPr lang="en-US" sz="2400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  <a:p>
            <a:endParaRPr lang="en-US" sz="2400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  <a:p>
            <a:endParaRPr lang="en-US" sz="2400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  <a:p>
            <a:endParaRPr lang="en-US" sz="2400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  <a:p>
            <a:r>
              <a:rPr lang="en-US" sz="2400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4EB138-442A-1146-B6B9-2F46167659CC}"/>
              </a:ext>
            </a:extLst>
          </p:cNvPr>
          <p:cNvSpPr txBox="1"/>
          <p:nvPr/>
        </p:nvSpPr>
        <p:spPr>
          <a:xfrm>
            <a:off x="6833482" y="1512175"/>
            <a:ext cx="46214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Not cosmic-variance limited</a:t>
            </a:r>
          </a:p>
          <a:p>
            <a:endParaRPr lang="en-US" sz="2400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  <a:p>
            <a:endParaRPr lang="en-US" sz="2400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Noise doesn’t ruin measurements</a:t>
            </a:r>
          </a:p>
          <a:p>
            <a:endParaRPr lang="en-US" sz="2400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67E110-58F7-DA4C-93AB-3C4425149BDE}"/>
              </a:ext>
            </a:extLst>
          </p:cNvPr>
          <p:cNvSpPr txBox="1"/>
          <p:nvPr/>
        </p:nvSpPr>
        <p:spPr>
          <a:xfrm>
            <a:off x="3559342" y="3894506"/>
            <a:ext cx="507331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Gill Sans Light" panose="020B0302020104020203" pitchFamily="34" charset="-79"/>
                <a:cs typeface="Gill Sans Light" panose="020B0302020104020203" pitchFamily="34" charset="-79"/>
              </a:rPr>
              <a:t>10^9 constraining improvement</a:t>
            </a:r>
          </a:p>
          <a:p>
            <a:endParaRPr lang="en-US" dirty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576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6164</TotalTime>
  <Words>233</Words>
  <Application>Microsoft Macintosh PowerPoint</Application>
  <PresentationFormat>Widescreen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Gill Sans</vt:lpstr>
      <vt:lpstr>Gill Sans Light</vt:lpstr>
      <vt:lpstr>Office Theme</vt:lpstr>
      <vt:lpstr>Searching for Decaying and Annihilating Dark Matter with Line Intensity Mapping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Searching for Decaying and Annihilating Dark Matter with Intensity Mapping</dc:title>
  <dc:creator>Cyril Creque-Sarbinowski</dc:creator>
  <cp:lastModifiedBy>Cyril Creque-Sarbinowski</cp:lastModifiedBy>
  <cp:revision>51</cp:revision>
  <dcterms:created xsi:type="dcterms:W3CDTF">2018-07-18T19:44:09Z</dcterms:created>
  <dcterms:modified xsi:type="dcterms:W3CDTF">2018-07-23T02:28:11Z</dcterms:modified>
</cp:coreProperties>
</file>