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6" r:id="rId2"/>
    <p:sldId id="353" r:id="rId3"/>
    <p:sldId id="489" r:id="rId4"/>
    <p:sldId id="494" r:id="rId5"/>
    <p:sldId id="473" r:id="rId6"/>
    <p:sldId id="470" r:id="rId7"/>
    <p:sldId id="471" r:id="rId8"/>
    <p:sldId id="472" r:id="rId9"/>
    <p:sldId id="474" r:id="rId10"/>
    <p:sldId id="475" r:id="rId11"/>
    <p:sldId id="476" r:id="rId12"/>
    <p:sldId id="477" r:id="rId13"/>
    <p:sldId id="488" r:id="rId14"/>
    <p:sldId id="478" r:id="rId15"/>
    <p:sldId id="487" r:id="rId16"/>
    <p:sldId id="479" r:id="rId17"/>
    <p:sldId id="480" r:id="rId18"/>
    <p:sldId id="481" r:id="rId19"/>
    <p:sldId id="482" r:id="rId20"/>
    <p:sldId id="483" r:id="rId21"/>
    <p:sldId id="374" r:id="rId22"/>
    <p:sldId id="373" r:id="rId23"/>
    <p:sldId id="365" r:id="rId24"/>
    <p:sldId id="366" r:id="rId25"/>
    <p:sldId id="367" r:id="rId26"/>
    <p:sldId id="372" r:id="rId27"/>
    <p:sldId id="364" r:id="rId28"/>
    <p:sldId id="426" r:id="rId29"/>
    <p:sldId id="469" r:id="rId30"/>
    <p:sldId id="490" r:id="rId31"/>
    <p:sldId id="497" r:id="rId32"/>
    <p:sldId id="486" r:id="rId33"/>
    <p:sldId id="495" r:id="rId34"/>
    <p:sldId id="496" r:id="rId35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ander Lucas Vogel" initials="ALV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CD04E-EE88-4D19-8A50-B2961A79A3C6}" type="datetimeFigureOut">
              <a:rPr lang="en-US" smtClean="0"/>
              <a:pPr/>
              <a:t>11/7/2016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0005D-1E02-4C45-8C27-F237E744397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728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A746E9E-CF19-45A0-A0A7-7CFAECFE2C19}" type="datetimeFigureOut">
              <a:rPr lang="en-US"/>
              <a:pPr>
                <a:defRPr/>
              </a:pPr>
              <a:t>11/7/2016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799C3A2-DD1C-4855-B056-74DF3753E6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2027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12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6CC4CC-0BB0-45AA-AA96-915F5B131D5F}" type="slidenum">
              <a:rPr lang="en-US"/>
              <a:pPr/>
              <a:t>11</a:t>
            </a:fld>
            <a:endParaRPr lang="en-U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/>
              <a:t>Primary Aerosol sources, meaning particles are directly emmitted into the atmosphere either from biogenic sources </a:t>
            </a:r>
          </a:p>
          <a:p>
            <a:endParaRPr lang="de-CH"/>
          </a:p>
          <a:p>
            <a:r>
              <a:rPr lang="de-CH"/>
              <a:t>Click</a:t>
            </a:r>
          </a:p>
          <a:p>
            <a:endParaRPr lang="de-CH"/>
          </a:p>
          <a:p>
            <a:r>
              <a:rPr lang="de-CH"/>
              <a:t>Or antrophogenic sources…</a:t>
            </a:r>
          </a:p>
          <a:p>
            <a:endParaRPr lang="de-CH"/>
          </a:p>
          <a:p>
            <a:r>
              <a:rPr lang="de-CH"/>
              <a:t>Actually there is a small misstake on the slide Volcanos don‘t emmit Sulfates, They emmit large amounts of SO2 emmitted as a gas which gets oxidized in the atmosphere to sulfuric acid which then forms particles.</a:t>
            </a:r>
          </a:p>
          <a:p>
            <a:endParaRPr lang="de-CH"/>
          </a:p>
          <a:p>
            <a:r>
              <a:rPr lang="de-CH"/>
              <a:t>Next slide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8972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2968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99C3A2-DD1C-4855-B056-74DF3753E698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682F0-AA59-4662-9243-A773165CD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9FFF6-F00C-45AB-85EF-69D43B8CC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4C80F-01BC-4E5D-B25E-12D2E6C85A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>
            <a:lvl1pPr>
              <a:defRPr sz="2800" baseline="0">
                <a:solidFill>
                  <a:schemeClr val="accent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6465" y="6619875"/>
            <a:ext cx="2860675" cy="174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90593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46174" y="6596111"/>
            <a:ext cx="2133600" cy="17863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25979-C8E3-4E9A-BB07-9F2A7F2B1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5CD7E-E069-4909-AFDC-89F9F1260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E9FA05-0863-4FF7-87F2-7805EBAB4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4B768-0F8F-4E0D-88A0-A84C97C57A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108394-4E90-46C4-A727-FBE2A90E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6B80B-453E-40F8-9FA1-24F3DAA6AD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D4A16C-90EC-412B-95D5-B9A5B6A05F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9907-73BD-4FBE-8FB2-D97C82E3F3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1734" y="6573838"/>
            <a:ext cx="2862263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/>
            </a:lvl1pPr>
          </a:lstStyle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10638" y="6572837"/>
            <a:ext cx="289560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46174" y="6569477"/>
            <a:ext cx="2133600" cy="17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fld id="{260119BB-311F-4E4E-BCD0-C3112A380DF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4" descr="cloud_logo_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28600" y="237478"/>
            <a:ext cx="762000" cy="417513"/>
          </a:xfrm>
          <a:prstGeom prst="rect">
            <a:avLst/>
          </a:prstGeom>
          <a:noFill/>
        </p:spPr>
      </p:pic>
      <p:pic>
        <p:nvPicPr>
          <p:cNvPr id="8" name="Picture 5" descr="CERN7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382000" y="152400"/>
            <a:ext cx="609600" cy="6096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80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e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EneDwu0Hr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12164" y="2971037"/>
            <a:ext cx="6803136" cy="1762887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sz="3600" b="1" dirty="0" smtClean="0">
                <a:solidFill>
                  <a:srgbClr val="002060"/>
                </a:solidFill>
              </a:rPr>
              <a:t>The </a:t>
            </a:r>
            <a:r>
              <a:rPr lang="en-US" sz="3600" b="1" dirty="0" smtClean="0">
                <a:solidFill>
                  <a:srgbClr val="FF0000"/>
                </a:solidFill>
              </a:rPr>
              <a:t>CLOUD</a:t>
            </a:r>
            <a:r>
              <a:rPr lang="en-US" sz="3600" b="1" dirty="0" smtClean="0">
                <a:solidFill>
                  <a:srgbClr val="002060"/>
                </a:solidFill>
              </a:rPr>
              <a:t> experiment</a:t>
            </a:r>
            <a:r>
              <a:rPr lang="en-US" sz="3200" dirty="0" smtClean="0">
                <a:solidFill>
                  <a:srgbClr val="002060"/>
                </a:solidFill>
              </a:rPr>
              <a:t/>
            </a:r>
            <a:br>
              <a:rPr lang="en-US" sz="3200" dirty="0" smtClean="0">
                <a:solidFill>
                  <a:srgbClr val="002060"/>
                </a:solidFill>
              </a:rPr>
            </a:br>
            <a:r>
              <a:rPr lang="en-US" dirty="0" err="1" smtClean="0">
                <a:solidFill>
                  <a:srgbClr val="FF0000"/>
                </a:solidFill>
              </a:rPr>
              <a:t>C</a:t>
            </a:r>
            <a:r>
              <a:rPr lang="en-US" dirty="0" err="1" smtClean="0">
                <a:solidFill>
                  <a:srgbClr val="002060"/>
                </a:solidFill>
              </a:rPr>
              <a:t>osmics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</a:t>
            </a:r>
            <a:r>
              <a:rPr lang="en-US" dirty="0" smtClean="0">
                <a:solidFill>
                  <a:srgbClr val="002060"/>
                </a:solidFill>
              </a:rPr>
              <a:t>eaving </a:t>
            </a:r>
            <a:r>
              <a:rPr lang="en-US" dirty="0" smtClean="0">
                <a:solidFill>
                  <a:srgbClr val="FF0000"/>
                </a:solidFill>
              </a:rPr>
              <a:t>Ou</a:t>
            </a:r>
            <a:r>
              <a:rPr lang="en-US" dirty="0" smtClean="0">
                <a:solidFill>
                  <a:srgbClr val="002060"/>
                </a:solidFill>
              </a:rPr>
              <a:t>tdoor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002060"/>
                </a:solidFill>
              </a:rPr>
              <a:t>roplets</a:t>
            </a:r>
            <a:endParaRPr lang="en-US" sz="1600" dirty="0" smtClean="0">
              <a:solidFill>
                <a:srgbClr val="0070C0"/>
              </a:solidFill>
            </a:endParaRPr>
          </a:p>
        </p:txBody>
      </p:sp>
      <p:sp>
        <p:nvSpPr>
          <p:cNvPr id="3076" name="Date Placeholder 4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chemeClr val="bg1"/>
                </a:solidFill>
              </a:rPr>
              <a:t>CLOUD - A.Onnela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>
                <a:solidFill>
                  <a:schemeClr val="bg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4690" y="4772025"/>
            <a:ext cx="81986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Studies the influence </a:t>
            </a:r>
            <a:r>
              <a:rPr lang="en-GB" sz="2000" dirty="0">
                <a:solidFill>
                  <a:schemeClr val="bg1"/>
                </a:solidFill>
              </a:rPr>
              <a:t>of </a:t>
            </a:r>
            <a:r>
              <a:rPr lang="en-GB" sz="2000" dirty="0" smtClean="0">
                <a:solidFill>
                  <a:schemeClr val="bg1"/>
                </a:solidFill>
              </a:rPr>
              <a:t/>
            </a:r>
            <a:br>
              <a:rPr lang="en-GB" sz="20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rgbClr val="FFFF00"/>
                </a:solidFill>
              </a:rPr>
              <a:t>galactic </a:t>
            </a:r>
            <a:r>
              <a:rPr lang="en-GB" sz="2000" dirty="0">
                <a:solidFill>
                  <a:srgbClr val="FFFF00"/>
                </a:solidFill>
              </a:rPr>
              <a:t>cosmic rays </a:t>
            </a:r>
            <a:r>
              <a:rPr lang="en-GB" sz="2000" dirty="0" smtClean="0">
                <a:solidFill>
                  <a:schemeClr val="bg1"/>
                </a:solidFill>
              </a:rPr>
              <a:t>on </a:t>
            </a:r>
            <a:r>
              <a:rPr lang="en-GB" sz="2000" dirty="0">
                <a:solidFill>
                  <a:srgbClr val="FFFF00"/>
                </a:solidFill>
              </a:rPr>
              <a:t>aerosols</a:t>
            </a:r>
            <a:r>
              <a:rPr lang="en-GB" sz="2000" dirty="0">
                <a:solidFill>
                  <a:schemeClr val="bg1"/>
                </a:solidFill>
              </a:rPr>
              <a:t> and </a:t>
            </a:r>
            <a:r>
              <a:rPr lang="en-GB" sz="2000" dirty="0">
                <a:solidFill>
                  <a:srgbClr val="FFFF00"/>
                </a:solidFill>
              </a:rPr>
              <a:t>clouds</a:t>
            </a:r>
            <a:r>
              <a:rPr lang="en-GB" sz="2000" dirty="0">
                <a:solidFill>
                  <a:schemeClr val="bg1"/>
                </a:solidFill>
              </a:rPr>
              <a:t>, </a:t>
            </a:r>
            <a:r>
              <a:rPr lang="en-GB" sz="2000" dirty="0" smtClean="0">
                <a:solidFill>
                  <a:schemeClr val="bg1"/>
                </a:solidFill>
              </a:rPr>
              <a:t/>
            </a:r>
            <a:br>
              <a:rPr lang="en-GB" sz="2000" dirty="0" smtClean="0">
                <a:solidFill>
                  <a:schemeClr val="bg1"/>
                </a:solidFill>
              </a:rPr>
            </a:br>
            <a:r>
              <a:rPr lang="en-GB" sz="2000" dirty="0" smtClean="0">
                <a:solidFill>
                  <a:schemeClr val="bg1"/>
                </a:solidFill>
              </a:rPr>
              <a:t>and </a:t>
            </a:r>
            <a:r>
              <a:rPr lang="en-GB" sz="2000" dirty="0">
                <a:solidFill>
                  <a:schemeClr val="bg1"/>
                </a:solidFill>
              </a:rPr>
              <a:t>their implications </a:t>
            </a:r>
            <a:r>
              <a:rPr lang="en-GB" sz="2000" dirty="0" smtClean="0">
                <a:solidFill>
                  <a:schemeClr val="bg1"/>
                </a:solidFill>
              </a:rPr>
              <a:t>for </a:t>
            </a:r>
            <a:r>
              <a:rPr lang="en-GB" sz="2000" dirty="0" smtClean="0">
                <a:solidFill>
                  <a:srgbClr val="FFFF00"/>
                </a:solidFill>
              </a:rPr>
              <a:t>climate</a:t>
            </a:r>
            <a:r>
              <a:rPr lang="en-US" sz="2000" i="1" dirty="0" smtClean="0">
                <a:solidFill>
                  <a:srgbClr val="FFFF00"/>
                </a:solidFill>
              </a:rPr>
              <a:t> </a:t>
            </a:r>
            <a:endParaRPr lang="en-US" sz="2000" i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125" y="6419850"/>
            <a:ext cx="18859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solidFill>
                  <a:schemeClr val="bg1"/>
                </a:solidFill>
              </a:rPr>
              <a:t>Photo: NASA ISS007E10807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1_polle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572250" y="4643438"/>
            <a:ext cx="2016125" cy="19796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37" name="Picture 5" descr="soot_b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01788" y="1873250"/>
            <a:ext cx="2581275" cy="2054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500813" y="4132263"/>
            <a:ext cx="2159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762000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Pollen:  10 - 100 </a:t>
            </a:r>
            <a:r>
              <a:rPr lang="el-GR" sz="160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μ</a:t>
            </a:r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</a:t>
            </a:r>
          </a:p>
        </p:txBody>
      </p:sp>
      <p:sp>
        <p:nvSpPr>
          <p:cNvPr id="69639" name="Text Box 7"/>
          <p:cNvSpPr txBox="1">
            <a:spLocks noChangeArrowheads="1"/>
          </p:cNvSpPr>
          <p:nvPr/>
        </p:nvSpPr>
        <p:spPr bwMode="auto">
          <a:xfrm>
            <a:off x="1685925" y="1404938"/>
            <a:ext cx="2376488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defTabSz="762000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Diesel soot:  ca. 0.1 </a:t>
            </a:r>
            <a:r>
              <a:rPr lang="el-GR" sz="160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μ</a:t>
            </a:r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</a:t>
            </a:r>
          </a:p>
        </p:txBody>
      </p:sp>
      <p:sp>
        <p:nvSpPr>
          <p:cNvPr id="69641" name="Text Box 9"/>
          <p:cNvSpPr txBox="1">
            <a:spLocks noChangeArrowheads="1"/>
          </p:cNvSpPr>
          <p:nvPr/>
        </p:nvSpPr>
        <p:spPr bwMode="auto">
          <a:xfrm>
            <a:off x="4498975" y="1404938"/>
            <a:ext cx="31686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762000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Ammonium sulfate:  ca. 0.1 </a:t>
            </a:r>
            <a:r>
              <a:rPr lang="el-GR" sz="160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μ</a:t>
            </a:r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</a:t>
            </a:r>
          </a:p>
        </p:txBody>
      </p:sp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668338" y="4133850"/>
            <a:ext cx="21605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just" defTabSz="762000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Sea salt: 0.2 - 10 </a:t>
            </a:r>
            <a:r>
              <a:rPr lang="el-GR" sz="160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μ</a:t>
            </a:r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</a:t>
            </a:r>
          </a:p>
        </p:txBody>
      </p:sp>
      <p:pic>
        <p:nvPicPr>
          <p:cNvPr id="69644" name="Picture 12"/>
          <p:cNvPicPr>
            <a:picLocks noChangeAspect="1" noChangeArrowheads="1"/>
          </p:cNvPicPr>
          <p:nvPr/>
        </p:nvPicPr>
        <p:blipFill>
          <a:blip r:embed="rId4" cstate="screen"/>
          <a:srcRect l="6224" t="365" r="9987" b="1331"/>
          <a:stretch>
            <a:fillRect/>
          </a:stretch>
        </p:blipFill>
        <p:spPr bwMode="auto">
          <a:xfrm>
            <a:off x="3548063" y="4638675"/>
            <a:ext cx="2266950" cy="1993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332163" y="4133850"/>
            <a:ext cx="26638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defTabSz="762000" eaLnBrk="0" hangingPunct="0"/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Mineral dust: 0.2 - 10 </a:t>
            </a:r>
            <a:r>
              <a:rPr lang="el-GR" sz="1600">
                <a:solidFill>
                  <a:srgbClr val="FF0000"/>
                </a:solidFill>
                <a:latin typeface="Palatino Linotype" pitchFamily="18" charset="0"/>
                <a:cs typeface="Times New Roman" pitchFamily="18" charset="0"/>
              </a:rPr>
              <a:t>μ</a:t>
            </a:r>
            <a:r>
              <a:rPr lang="en-US" sz="1600">
                <a:solidFill>
                  <a:srgbClr val="FF0000"/>
                </a:solidFill>
                <a:latin typeface="Arial Unicode MS" pitchFamily="34" charset="-128"/>
                <a:cs typeface="Times New Roman" pitchFamily="18" charset="0"/>
              </a:rPr>
              <a:t>m</a:t>
            </a:r>
          </a:p>
        </p:txBody>
      </p:sp>
      <p:sp>
        <p:nvSpPr>
          <p:cNvPr id="69646" name="Rectangle 14"/>
          <p:cNvSpPr>
            <a:spLocks noChangeArrowheads="1"/>
          </p:cNvSpPr>
          <p:nvPr/>
        </p:nvSpPr>
        <p:spPr bwMode="auto">
          <a:xfrm>
            <a:off x="1258888" y="751777"/>
            <a:ext cx="6635750" cy="53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lnSpc>
                <a:spcPct val="160000"/>
              </a:lnSpc>
            </a:pPr>
            <a:r>
              <a:rPr lang="en-US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34" charset="-128"/>
              </a:rPr>
              <a:t>Definition:</a:t>
            </a:r>
            <a:r>
              <a:rPr lang="en-US" b="1" dirty="0">
                <a:latin typeface="Arial Unicode MS" pitchFamily="34" charset="-128"/>
              </a:rPr>
              <a:t> Suspension of small (liquid or solid) particles in a gas</a:t>
            </a:r>
            <a:endParaRPr lang="en-US" b="1" dirty="0">
              <a:effectLst>
                <a:outerShdw blurRad="38100" dist="38100" dir="2700000" algn="tl">
                  <a:srgbClr val="FFFFFF"/>
                </a:outerShdw>
              </a:effectLst>
              <a:latin typeface="Arial Unicode MS" pitchFamily="34" charset="-128"/>
            </a:endParaRPr>
          </a:p>
        </p:txBody>
      </p:sp>
      <p:pic>
        <p:nvPicPr>
          <p:cNvPr id="69649" name="Picture 17" descr="seasalt2a"/>
          <p:cNvPicPr>
            <a:picLocks noChangeAspect="1" noChangeArrowheads="1"/>
          </p:cNvPicPr>
          <p:nvPr/>
        </p:nvPicPr>
        <p:blipFill>
          <a:blip r:embed="rId5" cstate="screen"/>
          <a:srcRect l="2420" t="-157" r="12204" b="1106"/>
          <a:stretch>
            <a:fillRect/>
          </a:stretch>
        </p:blipFill>
        <p:spPr bwMode="auto">
          <a:xfrm>
            <a:off x="523875" y="4641850"/>
            <a:ext cx="2520950" cy="1992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9650" name="Picture 18" descr="ammoniumsulfate1"/>
          <p:cNvPicPr>
            <a:picLocks noChangeAspect="1" noChangeArrowheads="1"/>
          </p:cNvPicPr>
          <p:nvPr/>
        </p:nvPicPr>
        <p:blipFill>
          <a:blip r:embed="rId6" cstate="screen"/>
          <a:srcRect l="1448" t="8904" b="758"/>
          <a:stretch>
            <a:fillRect/>
          </a:stretch>
        </p:blipFill>
        <p:spPr bwMode="auto">
          <a:xfrm>
            <a:off x="4824413" y="1857375"/>
            <a:ext cx="2555875" cy="207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457200" y="159228"/>
            <a:ext cx="8229600" cy="675273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What</a:t>
            </a:r>
            <a:r>
              <a:rPr kumimoji="0" lang="en-US" sz="2800" b="0" i="0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is an aerosol?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1106066" y="147281"/>
            <a:ext cx="7078663" cy="638175"/>
          </a:xfrm>
          <a:noFill/>
        </p:spPr>
        <p:txBody>
          <a:bodyPr lIns="54000" rIns="54000"/>
          <a:lstStyle/>
          <a:p>
            <a:r>
              <a:rPr lang="en-US" sz="2800" dirty="0">
                <a:solidFill>
                  <a:srgbClr val="FF0000"/>
                </a:solidFill>
              </a:rPr>
              <a:t>Primary</a:t>
            </a:r>
            <a:r>
              <a:rPr lang="en-US" sz="2800" dirty="0">
                <a:solidFill>
                  <a:schemeClr val="accent2"/>
                </a:solidFill>
              </a:rPr>
              <a:t> Aerosol Sources</a:t>
            </a:r>
            <a:endParaRPr lang="en-US" sz="2800" i="0" dirty="0">
              <a:solidFill>
                <a:schemeClr val="accent2"/>
              </a:solidFill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4925" y="1196975"/>
            <a:ext cx="2232025" cy="2519363"/>
            <a:chOff x="22" y="754"/>
            <a:chExt cx="1406" cy="1587"/>
          </a:xfrm>
        </p:grpSpPr>
        <p:pic>
          <p:nvPicPr>
            <p:cNvPr id="105478" name="Picture 6" descr="Brandung mit Gischt"/>
            <p:cNvPicPr>
              <a:picLocks noChangeArrowheads="1"/>
            </p:cNvPicPr>
            <p:nvPr/>
          </p:nvPicPr>
          <p:blipFill>
            <a:blip r:embed="rId3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68" y="754"/>
              <a:ext cx="1360" cy="1360"/>
            </a:xfrm>
            <a:prstGeom prst="rect">
              <a:avLst/>
            </a:prstGeom>
            <a:noFill/>
            <a:ln w="15875">
              <a:solidFill>
                <a:srgbClr val="336699"/>
              </a:solidFill>
              <a:miter lim="800000"/>
              <a:headEnd/>
              <a:tailEnd/>
            </a:ln>
          </p:spPr>
        </p:pic>
        <p:sp>
          <p:nvSpPr>
            <p:cNvPr id="105479" name="Text Box 7"/>
            <p:cNvSpPr txBox="1">
              <a:spLocks noChangeArrowheads="1"/>
            </p:cNvSpPr>
            <p:nvPr/>
          </p:nvSpPr>
          <p:spPr bwMode="auto">
            <a:xfrm>
              <a:off x="22" y="2110"/>
              <a:ext cx="764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effectLst/>
                </a:rPr>
                <a:t>Sea spray</a:t>
              </a:r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4643438" y="1198563"/>
            <a:ext cx="2316162" cy="2800350"/>
            <a:chOff x="2925" y="755"/>
            <a:chExt cx="1459" cy="1764"/>
          </a:xfrm>
        </p:grpSpPr>
        <p:sp>
          <p:nvSpPr>
            <p:cNvPr id="105477" name="Text Box 5"/>
            <p:cNvSpPr txBox="1">
              <a:spLocks noChangeArrowheads="1"/>
            </p:cNvSpPr>
            <p:nvPr/>
          </p:nvSpPr>
          <p:spPr bwMode="auto">
            <a:xfrm>
              <a:off x="2925" y="2115"/>
              <a:ext cx="1459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Volcano ► Sulfates, </a:t>
              </a:r>
            </a:p>
            <a:p>
              <a:r>
                <a:rPr lang="en-US">
                  <a:effectLst/>
                </a:rPr>
                <a:t>dust</a:t>
              </a:r>
            </a:p>
          </p:txBody>
        </p:sp>
        <p:pic>
          <p:nvPicPr>
            <p:cNvPr id="105481" name="Picture 9" descr="volcano_7big_montserrat_eruption"/>
            <p:cNvPicPr>
              <a:picLocks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2971" y="755"/>
              <a:ext cx="1360" cy="1360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2339975" y="1195388"/>
            <a:ext cx="2232025" cy="2528887"/>
            <a:chOff x="1474" y="753"/>
            <a:chExt cx="1406" cy="1593"/>
          </a:xfrm>
        </p:grpSpPr>
        <p:sp>
          <p:nvSpPr>
            <p:cNvPr id="105476" name="Text Box 4"/>
            <p:cNvSpPr txBox="1">
              <a:spLocks noChangeArrowheads="1"/>
            </p:cNvSpPr>
            <p:nvPr/>
          </p:nvSpPr>
          <p:spPr bwMode="auto">
            <a:xfrm>
              <a:off x="1474" y="2115"/>
              <a:ext cx="900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effectLst/>
                </a:rPr>
                <a:t>Mineral dust</a:t>
              </a:r>
            </a:p>
          </p:txBody>
        </p:sp>
        <p:pic>
          <p:nvPicPr>
            <p:cNvPr id="105482" name="Picture 10" descr="1351a-1-med"/>
            <p:cNvPicPr>
              <a:picLocks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520" y="753"/>
              <a:ext cx="1360" cy="1362"/>
            </a:xfrm>
            <a:prstGeom prst="rect">
              <a:avLst/>
            </a:prstGeom>
            <a:noFill/>
            <a:ln w="15875">
              <a:solidFill>
                <a:srgbClr val="C49308"/>
              </a:solidFill>
              <a:miter lim="800000"/>
              <a:headEnd/>
              <a:tailEnd/>
            </a:ln>
          </p:spPr>
        </p:pic>
      </p:grp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3851275" y="4076700"/>
            <a:ext cx="3348038" cy="2520950"/>
            <a:chOff x="2426" y="2568"/>
            <a:chExt cx="2109" cy="1588"/>
          </a:xfrm>
        </p:grpSpPr>
        <p:pic>
          <p:nvPicPr>
            <p:cNvPr id="105488" name="Picture 16" descr="Kohlekraftwerk new Mexico black smoke"/>
            <p:cNvPicPr>
              <a:picLocks noChangeAspect="1" noChangeArrowheads="1"/>
            </p:cNvPicPr>
            <p:nvPr/>
          </p:nvPicPr>
          <p:blipFill>
            <a:blip r:embed="rId6" cstate="screen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2472" y="2568"/>
              <a:ext cx="2063" cy="1359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89" name="Text Box 17"/>
            <p:cNvSpPr txBox="1">
              <a:spLocks noChangeArrowheads="1"/>
            </p:cNvSpPr>
            <p:nvPr/>
          </p:nvSpPr>
          <p:spPr bwMode="auto">
            <a:xfrm>
              <a:off x="2426" y="3925"/>
              <a:ext cx="1633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>
                  <a:effectLst/>
                </a:rPr>
                <a:t>Industrial Emissions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7019925" y="2636838"/>
            <a:ext cx="3482975" cy="2312987"/>
            <a:chOff x="4422" y="1661"/>
            <a:chExt cx="2194" cy="1457"/>
          </a:xfrm>
        </p:grpSpPr>
        <p:pic>
          <p:nvPicPr>
            <p:cNvPr id="105492" name="Picture 20" descr="feu_de_foret"/>
            <p:cNvPicPr>
              <a:picLocks noChangeAspect="1" noChangeArrowheads="1"/>
            </p:cNvPicPr>
            <p:nvPr/>
          </p:nvPicPr>
          <p:blipFill>
            <a:blip r:embed="rId7" cstate="screen">
              <a:lum bright="-6000"/>
            </a:blip>
            <a:srcRect/>
            <a:stretch>
              <a:fillRect/>
            </a:stretch>
          </p:blipFill>
          <p:spPr bwMode="auto">
            <a:xfrm>
              <a:off x="4422" y="1661"/>
              <a:ext cx="2194" cy="1457"/>
            </a:xfrm>
            <a:prstGeom prst="rect">
              <a:avLst/>
            </a:prstGeom>
            <a:noFill/>
            <a:ln w="15875">
              <a:solidFill>
                <a:schemeClr val="bg2"/>
              </a:solidFill>
              <a:miter lim="800000"/>
              <a:headEnd/>
              <a:tailEnd/>
            </a:ln>
          </p:spPr>
        </p:pic>
        <p:sp>
          <p:nvSpPr>
            <p:cNvPr id="105491" name="Text Box 19"/>
            <p:cNvSpPr txBox="1">
              <a:spLocks noChangeArrowheads="1"/>
            </p:cNvSpPr>
            <p:nvPr/>
          </p:nvSpPr>
          <p:spPr bwMode="auto">
            <a:xfrm>
              <a:off x="4499" y="2659"/>
              <a:ext cx="1261" cy="404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/>
              <a:r>
                <a:rPr lang="en-US">
                  <a:solidFill>
                    <a:schemeClr val="bg1"/>
                  </a:solidFill>
                  <a:effectLst/>
                </a:rPr>
                <a:t>Biomass burning ►</a:t>
              </a:r>
              <a:r>
                <a:rPr lang="en-US" b="1">
                  <a:solidFill>
                    <a:schemeClr val="bg1"/>
                  </a:solidFill>
                  <a:effectLst/>
                </a:rPr>
                <a:t> </a:t>
              </a:r>
              <a:r>
                <a:rPr lang="en-US">
                  <a:solidFill>
                    <a:schemeClr val="bg1"/>
                  </a:solidFill>
                  <a:effectLst/>
                </a:rPr>
                <a:t>Organics</a:t>
              </a:r>
            </a:p>
          </p:txBody>
        </p:sp>
      </p:grp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925" y="4076700"/>
            <a:ext cx="3816350" cy="2527300"/>
            <a:chOff x="22" y="2568"/>
            <a:chExt cx="2404" cy="1592"/>
          </a:xfrm>
        </p:grpSpPr>
        <p:sp>
          <p:nvSpPr>
            <p:cNvPr id="105490" name="Text Box 18"/>
            <p:cNvSpPr txBox="1">
              <a:spLocks noChangeArrowheads="1"/>
            </p:cNvSpPr>
            <p:nvPr/>
          </p:nvSpPr>
          <p:spPr bwMode="auto">
            <a:xfrm>
              <a:off x="22" y="3929"/>
              <a:ext cx="1715" cy="231"/>
            </a:xfrm>
            <a:prstGeom prst="rect">
              <a:avLst/>
            </a:prstGeom>
            <a:noFill/>
            <a:ln w="158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>
                  <a:effectLst/>
                </a:rPr>
                <a:t>Traffic emissions ► Soot</a:t>
              </a:r>
            </a:p>
          </p:txBody>
        </p:sp>
        <p:grpSp>
          <p:nvGrpSpPr>
            <p:cNvPr id="8" name="Group 21"/>
            <p:cNvGrpSpPr>
              <a:grpSpLocks/>
            </p:cNvGrpSpPr>
            <p:nvPr/>
          </p:nvGrpSpPr>
          <p:grpSpPr bwMode="auto">
            <a:xfrm>
              <a:off x="68" y="2568"/>
              <a:ext cx="2358" cy="1360"/>
              <a:chOff x="68" y="2568"/>
              <a:chExt cx="2358" cy="1416"/>
            </a:xfrm>
          </p:grpSpPr>
          <p:pic>
            <p:nvPicPr>
              <p:cNvPr id="105485" name="Picture 13" descr="A320 with 2 contrails"/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1247" y="2568"/>
                <a:ext cx="1179" cy="878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7" name="Picture 15" descr="car-emission"/>
              <p:cNvPicPr>
                <a:picLocks noChangeAspect="1" noChangeArrowheads="1"/>
              </p:cNvPicPr>
              <p:nvPr/>
            </p:nvPicPr>
            <p:blipFill>
              <a:blip r:embed="rId9" cstate="screen">
                <a:lum bright="6000" contrast="-6000"/>
              </a:blip>
              <a:srcRect/>
              <a:stretch>
                <a:fillRect/>
              </a:stretch>
            </p:blipFill>
            <p:spPr bwMode="auto">
              <a:xfrm>
                <a:off x="1202" y="3339"/>
                <a:ext cx="1222" cy="634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  <p:pic>
            <p:nvPicPr>
              <p:cNvPr id="105486" name="Picture 14" descr="turchetta1"/>
              <p:cNvPicPr>
                <a:picLocks noChangeAspect="1" noChangeArrowheads="1"/>
              </p:cNvPicPr>
              <p:nvPr/>
            </p:nvPicPr>
            <p:blipFill>
              <a:blip r:embed="rId10" cstate="screen"/>
              <a:srcRect/>
              <a:stretch>
                <a:fillRect/>
              </a:stretch>
            </p:blipFill>
            <p:spPr bwMode="auto">
              <a:xfrm>
                <a:off x="68" y="2568"/>
                <a:ext cx="1215" cy="1416"/>
              </a:xfrm>
              <a:prstGeom prst="rect">
                <a:avLst/>
              </a:prstGeom>
              <a:noFill/>
              <a:ln w="15875">
                <a:solidFill>
                  <a:srgbClr val="3366FF"/>
                </a:solidFill>
                <a:miter lim="800000"/>
                <a:headEnd/>
                <a:tailEnd/>
              </a:ln>
            </p:spPr>
          </p:pic>
        </p:grpSp>
      </p:grp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108394-4E90-46C4-A727-FBE2A90E767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0"/>
            <a:ext cx="8229600" cy="834501"/>
          </a:xfrm>
        </p:spPr>
        <p:txBody>
          <a:bodyPr/>
          <a:lstStyle/>
          <a:p>
            <a:r>
              <a:rPr lang="en-US" sz="2400" dirty="0" smtClean="0">
                <a:solidFill>
                  <a:srgbClr val="FF0000"/>
                </a:solidFill>
              </a:rPr>
              <a:t>Secondary</a:t>
            </a:r>
            <a:r>
              <a:rPr lang="en-US" sz="2400" dirty="0" smtClean="0"/>
              <a:t> aerosol production:</a:t>
            </a:r>
            <a:br>
              <a:rPr lang="en-US" sz="2400" dirty="0" smtClean="0"/>
            </a:br>
            <a:r>
              <a:rPr lang="en-US" sz="2400" dirty="0" smtClean="0"/>
              <a:t>Gas-to-particle conversion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724" y="3784474"/>
            <a:ext cx="5188839" cy="2259488"/>
          </a:xfrm>
        </p:spPr>
        <p:txBody>
          <a:bodyPr/>
          <a:lstStyle/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 smtClean="0">
                <a:ea typeface="Lucida Grande" charset="0"/>
                <a:cs typeface="Lucida Grande" charset="0"/>
              </a:rPr>
              <a:t>Trace condensable vapour → CN → CCN</a:t>
            </a:r>
            <a:endParaRPr lang="en-US" sz="1600" dirty="0" smtClean="0"/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 smtClean="0"/>
              <a:t>But contributing </a:t>
            </a:r>
            <a:r>
              <a:rPr lang="en-US" sz="1600" dirty="0" err="1" smtClean="0"/>
              <a:t>vapours</a:t>
            </a:r>
            <a:r>
              <a:rPr lang="en-US" sz="1600" dirty="0" smtClean="0"/>
              <a:t> and nucleation rates poorly known 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 smtClean="0"/>
              <a:t>H</a:t>
            </a:r>
            <a:r>
              <a:rPr lang="en-US" sz="1600" baseline="-6000" dirty="0" smtClean="0"/>
              <a:t>2</a:t>
            </a:r>
            <a:r>
              <a:rPr lang="en-US" sz="1600" dirty="0" smtClean="0"/>
              <a:t>SO</a:t>
            </a:r>
            <a:r>
              <a:rPr lang="en-US" sz="1600" baseline="-6000" dirty="0" smtClean="0"/>
              <a:t>4</a:t>
            </a:r>
            <a:r>
              <a:rPr lang="en-US" sz="1600" dirty="0" smtClean="0"/>
              <a:t> is thought to be the primary condensable </a:t>
            </a:r>
            <a:r>
              <a:rPr lang="en-US" sz="1600" dirty="0" err="1" smtClean="0"/>
              <a:t>vapour</a:t>
            </a:r>
            <a:r>
              <a:rPr lang="en-US" sz="1600" dirty="0" smtClean="0"/>
              <a:t> in atmosphere (sub </a:t>
            </a:r>
            <a:r>
              <a:rPr lang="en-US" sz="1600" dirty="0" err="1" smtClean="0"/>
              <a:t>ppt</a:t>
            </a:r>
            <a:r>
              <a:rPr lang="en-US" sz="1600" dirty="0" smtClean="0"/>
              <a:t>)</a:t>
            </a:r>
            <a:endParaRPr lang="en-US" sz="1600" dirty="0" smtClean="0">
              <a:solidFill>
                <a:srgbClr val="0000FF"/>
              </a:solidFill>
            </a:endParaRP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dirty="0" smtClean="0"/>
              <a:t>Ion-induced nucleation pathway is energetically </a:t>
            </a:r>
            <a:r>
              <a:rPr lang="en-US" sz="1600" dirty="0" err="1" smtClean="0"/>
              <a:t>favoured</a:t>
            </a:r>
            <a:r>
              <a:rPr lang="en-US" sz="1600" dirty="0" smtClean="0"/>
              <a:t> but limited by the ion production rate and ion lifetime</a:t>
            </a:r>
          </a:p>
          <a:p>
            <a:pPr marL="180975" indent="-180975" eaLnBrk="1" hangingPunct="1">
              <a:lnSpc>
                <a:spcPct val="90000"/>
              </a:lnSpc>
              <a:buClrTx/>
            </a:pPr>
            <a:r>
              <a:rPr lang="en-US" sz="1600" i="1" dirty="0" smtClean="0"/>
              <a:t>Candidate mechanism for solar-climate variability</a:t>
            </a:r>
          </a:p>
          <a:p>
            <a:endParaRPr lang="en-US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5293" y="3798338"/>
            <a:ext cx="3665451" cy="245964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16736" y="902223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1399032"/>
            <a:ext cx="96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Solar wind modulates</a:t>
            </a:r>
            <a:endParaRPr lang="en-US" sz="1200" dirty="0"/>
          </a:p>
        </p:txBody>
      </p:sp>
      <p:cxnSp>
        <p:nvCxnSpPr>
          <p:cNvPr id="17" name="Curved Connector 16"/>
          <p:cNvCxnSpPr/>
          <p:nvPr/>
        </p:nvCxnSpPr>
        <p:spPr>
          <a:xfrm flipV="1">
            <a:off x="1042416" y="1453896"/>
            <a:ext cx="429768" cy="175969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1159721" y="6006275"/>
            <a:ext cx="4304380" cy="6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1" indent="-180975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This secondary aerosol formation is the key object of study in CLOUD</a:t>
            </a:r>
            <a:endParaRPr kumimoji="0" lang="en-US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</a:t>
            </a:r>
            <a:r>
              <a:rPr lang="en-GB" dirty="0" smtClean="0"/>
              <a:t>rimary vs. secondary aerosols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314" y="1007390"/>
            <a:ext cx="8407190" cy="4314414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Origin of global cloud condensation nuclei, CCN, 500-1000 m above ground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02884" y="1450931"/>
            <a:ext cx="3767176" cy="339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99667" y="1450931"/>
            <a:ext cx="3666416" cy="3361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04317" y="4806479"/>
            <a:ext cx="2055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err="1" smtClean="0"/>
              <a:t>Merikanto</a:t>
            </a:r>
            <a:r>
              <a:rPr lang="en-GB" sz="1100" dirty="0" smtClean="0"/>
              <a:t> et al., ACP, 2009</a:t>
            </a:r>
            <a:endParaRPr lang="en-GB" sz="11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4370522" y="5824495"/>
            <a:ext cx="4339525" cy="73129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1" kern="0" dirty="0">
                <a:solidFill>
                  <a:srgbClr val="7030A0"/>
                </a:solidFill>
              </a:rPr>
              <a:t>S</a:t>
            </a:r>
            <a:r>
              <a:rPr kumimoji="0" lang="en-GB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econdary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 aerosol formation –</a:t>
            </a:r>
            <a:r>
              <a:rPr kumimoji="0" lang="en-GB" sz="1600" b="1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 nucleation 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is poorly understood</a:t>
            </a:r>
            <a:r>
              <a:rPr kumimoji="0" lang="en-GB" sz="1600" b="1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 and </a:t>
            </a:r>
            <a:br>
              <a:rPr kumimoji="0" lang="en-GB" sz="1600" b="1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</a:br>
            <a:r>
              <a:rPr kumimoji="0" lang="en-GB" sz="1600" b="1" i="1" u="none" strike="noStrike" kern="0" cap="none" spc="0" normalizeH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is </a:t>
            </a: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the key object of study in CLOUD</a:t>
            </a:r>
            <a:endParaRPr kumimoji="0" lang="en-US" sz="16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4664089" y="5178761"/>
            <a:ext cx="3844766" cy="53236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1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n-lt"/>
              </a:rPr>
              <a:t>About 50% of all cloud drops are formed on secondary aerosols</a:t>
            </a:r>
            <a:endParaRPr kumimoji="0" lang="en-US" sz="1600" b="1" i="1" u="none" strike="noStrike" kern="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4967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lowchart: Magnetic Disk 18"/>
          <p:cNvSpPr/>
          <p:nvPr/>
        </p:nvSpPr>
        <p:spPr>
          <a:xfrm>
            <a:off x="3247048" y="1791486"/>
            <a:ext cx="2537927" cy="2929813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experiment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508305" y="3051304"/>
            <a:ext cx="21367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Chamber</a:t>
            </a:r>
            <a:endParaRPr lang="en-US" b="1" dirty="0" smtClean="0"/>
          </a:p>
          <a:p>
            <a:pPr algn="ctr"/>
            <a:r>
              <a:rPr lang="en-GB" sz="1400" dirty="0" smtClean="0"/>
              <a:t>Controlled experimental ‘sample’ of Earth’s atmosphere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22302" y="1134373"/>
            <a:ext cx="22438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1. Fill chamber with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    clean air 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 + water vapour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8532" y="5243333"/>
            <a:ext cx="306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4. Expose to ionizing beam, 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and possibly to UV-light</a:t>
            </a:r>
            <a:endParaRPr lang="en-US" dirty="0" smtClean="0">
              <a:solidFill>
                <a:schemeClr val="accent2"/>
              </a:solidFill>
            </a:endParaRPr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6766" y="2515781"/>
            <a:ext cx="2194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2. Set temperature and pressure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736" y="3619687"/>
            <a:ext cx="35956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3. Add trace gases, 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dirty="0" smtClean="0">
                <a:solidFill>
                  <a:schemeClr val="accent2"/>
                </a:solidFill>
              </a:rPr>
              <a:t>condensable species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in atmospheric, extremely low concentrations</a:t>
            </a:r>
            <a:br>
              <a:rPr lang="en-GB" dirty="0" smtClean="0">
                <a:solidFill>
                  <a:schemeClr val="accent2"/>
                </a:solidFill>
              </a:rPr>
            </a:br>
            <a:r>
              <a:rPr lang="en-GB" sz="1600" dirty="0" smtClean="0">
                <a:solidFill>
                  <a:schemeClr val="accent2"/>
                </a:solidFill>
              </a:rPr>
              <a:t>~1 molecule in 10</a:t>
            </a:r>
            <a:r>
              <a:rPr lang="en-GB" sz="1600" baseline="30000" dirty="0" smtClean="0">
                <a:solidFill>
                  <a:schemeClr val="accent2"/>
                </a:solidFill>
              </a:rPr>
              <a:t>12</a:t>
            </a:r>
            <a:r>
              <a:rPr lang="en-GB" sz="1600" dirty="0">
                <a:solidFill>
                  <a:schemeClr val="accent2"/>
                </a:solidFill>
              </a:rPr>
              <a:t> </a:t>
            </a:r>
            <a:r>
              <a:rPr lang="en-GB" sz="1600" dirty="0" smtClean="0">
                <a:solidFill>
                  <a:schemeClr val="accent2"/>
                </a:solidFill>
              </a:rPr>
              <a:t>air molecules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05061" y="4836499"/>
            <a:ext cx="363893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5. Observe 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8000"/>
                </a:solidFill>
              </a:rPr>
              <a:t> Particle growth size distribution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8000"/>
                </a:solidFill>
              </a:rPr>
              <a:t> Electrical charge d</a:t>
            </a:r>
            <a:r>
              <a:rPr lang="fr-FR" sz="1400" dirty="0" err="1" smtClean="0">
                <a:solidFill>
                  <a:srgbClr val="008000"/>
                </a:solidFill>
              </a:rPr>
              <a:t>istribution</a:t>
            </a:r>
            <a:r>
              <a:rPr lang="fr-FR" sz="1400" dirty="0" smtClean="0">
                <a:solidFill>
                  <a:srgbClr val="0080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8000"/>
                </a:solidFill>
              </a:rPr>
              <a:t> Cloud </a:t>
            </a:r>
            <a:r>
              <a:rPr lang="fr-FR" sz="1400" dirty="0" err="1" smtClean="0">
                <a:solidFill>
                  <a:srgbClr val="008000"/>
                </a:solidFill>
              </a:rPr>
              <a:t>droplet</a:t>
            </a:r>
            <a:r>
              <a:rPr lang="fr-FR" sz="1400" dirty="0" smtClean="0">
                <a:solidFill>
                  <a:srgbClr val="008000"/>
                </a:solidFill>
              </a:rPr>
              <a:t>/</a:t>
            </a:r>
            <a:r>
              <a:rPr lang="fr-FR" sz="1400" dirty="0" err="1" smtClean="0">
                <a:solidFill>
                  <a:srgbClr val="008000"/>
                </a:solidFill>
              </a:rPr>
              <a:t>ice</a:t>
            </a:r>
            <a:r>
              <a:rPr lang="fr-FR" sz="1400" dirty="0" smtClean="0">
                <a:solidFill>
                  <a:srgbClr val="008000"/>
                </a:solidFill>
              </a:rPr>
              <a:t> </a:t>
            </a:r>
            <a:r>
              <a:rPr lang="fr-FR" sz="1400" dirty="0" err="1" smtClean="0">
                <a:solidFill>
                  <a:srgbClr val="008000"/>
                </a:solidFill>
              </a:rPr>
              <a:t>particle</a:t>
            </a:r>
            <a:r>
              <a:rPr lang="fr-FR" sz="1400" dirty="0" smtClean="0">
                <a:solidFill>
                  <a:srgbClr val="008000"/>
                </a:solidFill>
              </a:rPr>
              <a:t> concentrations, </a:t>
            </a:r>
          </a:p>
          <a:p>
            <a:pPr>
              <a:buFont typeface="Arial" pitchFamily="34" charset="0"/>
              <a:buChar char="•"/>
            </a:pPr>
            <a:r>
              <a:rPr lang="fr-FR" sz="1400" dirty="0" smtClean="0">
                <a:solidFill>
                  <a:srgbClr val="008000"/>
                </a:solidFill>
              </a:rPr>
              <a:t> etc.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94684" y="3002664"/>
            <a:ext cx="23481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6. Repeat experiment (typically some hours), possibly with varying parameters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161308" y="1069670"/>
            <a:ext cx="24527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7. Carefully flush the chamber and clean the chamber walls between experiments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23118" y="1884784"/>
            <a:ext cx="233266" cy="17728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774301" y="4086808"/>
            <a:ext cx="323462" cy="6842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4149908" y="4851997"/>
            <a:ext cx="62202" cy="25169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6200000" flipH="1">
            <a:off x="5353812" y="4695443"/>
            <a:ext cx="219459" cy="192027"/>
          </a:xfrm>
          <a:prstGeom prst="straightConnector1">
            <a:avLst/>
          </a:prstGeom>
          <a:ln w="19050">
            <a:solidFill>
              <a:srgbClr val="008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702766" y="2945364"/>
            <a:ext cx="311022" cy="21771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 Box 4"/>
          <p:cNvSpPr txBox="1">
            <a:spLocks noGrp="1" noChangeArrowheads="1"/>
          </p:cNvSpPr>
          <p:nvPr>
            <p:ph idx="1"/>
          </p:nvPr>
        </p:nvSpPr>
        <p:spPr bwMode="auto">
          <a:xfrm>
            <a:off x="1014984" y="1563624"/>
            <a:ext cx="7295745" cy="330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47675" indent="-266700">
              <a:buNone/>
            </a:pPr>
            <a:r>
              <a:rPr lang="de-DE" dirty="0" smtClean="0"/>
              <a:t>Unique </a:t>
            </a:r>
            <a:r>
              <a:rPr lang="de-DE" dirty="0"/>
              <a:t>capabilities: </a:t>
            </a:r>
          </a:p>
          <a:p>
            <a:pPr marL="447675" indent="-266700"/>
            <a:r>
              <a:rPr lang="de-DE" dirty="0" smtClean="0"/>
              <a:t>temperature </a:t>
            </a:r>
            <a:r>
              <a:rPr lang="de-DE" dirty="0"/>
              <a:t>stability: &lt;0.1°C</a:t>
            </a:r>
          </a:p>
          <a:p>
            <a:pPr marL="447675" indent="-266700"/>
            <a:r>
              <a:rPr lang="de-DE" dirty="0" smtClean="0"/>
              <a:t>temperature </a:t>
            </a:r>
            <a:r>
              <a:rPr lang="de-DE" dirty="0"/>
              <a:t>range: -90°C to +30°C; </a:t>
            </a:r>
            <a:r>
              <a:rPr lang="de-DE" dirty="0" smtClean="0"/>
              <a:t>cleaning at </a:t>
            </a:r>
            <a:r>
              <a:rPr lang="de-DE" dirty="0"/>
              <a:t>+100°C</a:t>
            </a:r>
          </a:p>
          <a:p>
            <a:pPr marL="447675" indent="-266700"/>
            <a:r>
              <a:rPr lang="de-DE" dirty="0" smtClean="0"/>
              <a:t>surface </a:t>
            </a:r>
            <a:r>
              <a:rPr lang="de-DE" dirty="0"/>
              <a:t>cleanliness: &lt;10 </a:t>
            </a:r>
            <a:r>
              <a:rPr lang="de-DE" dirty="0" smtClean="0"/>
              <a:t>pptv</a:t>
            </a:r>
            <a:r>
              <a:rPr lang="de-DE" baseline="30000" dirty="0" smtClean="0"/>
              <a:t>*)</a:t>
            </a:r>
            <a:r>
              <a:rPr lang="de-DE" dirty="0" smtClean="0"/>
              <a:t> </a:t>
            </a:r>
            <a:r>
              <a:rPr lang="de-DE" dirty="0"/>
              <a:t>organics contamination, </a:t>
            </a:r>
            <a:br>
              <a:rPr lang="de-DE" dirty="0"/>
            </a:br>
            <a:r>
              <a:rPr lang="de-DE" dirty="0" smtClean="0"/>
              <a:t>stainless steel (and gold), </a:t>
            </a:r>
            <a:r>
              <a:rPr lang="de-DE" dirty="0"/>
              <a:t>no teflon, no </a:t>
            </a:r>
            <a:r>
              <a:rPr lang="de-DE" dirty="0" smtClean="0"/>
              <a:t>O-rings </a:t>
            </a:r>
            <a:endParaRPr lang="de-DE" dirty="0"/>
          </a:p>
          <a:p>
            <a:pPr marL="447675" indent="-266700"/>
            <a:r>
              <a:rPr lang="de-DE" dirty="0" smtClean="0"/>
              <a:t>ultrapure </a:t>
            </a:r>
            <a:r>
              <a:rPr lang="de-DE" dirty="0"/>
              <a:t>gas supplies</a:t>
            </a:r>
          </a:p>
          <a:p>
            <a:pPr marL="447675" indent="-266700"/>
            <a:r>
              <a:rPr lang="de-DE" dirty="0" smtClean="0"/>
              <a:t>UV </a:t>
            </a:r>
            <a:r>
              <a:rPr lang="de-DE" dirty="0"/>
              <a:t>system: negligible heat load by use of fibre optics.</a:t>
            </a:r>
          </a:p>
          <a:p>
            <a:pPr marL="447675" indent="-266700"/>
            <a:r>
              <a:rPr lang="de-DE" dirty="0" smtClean="0"/>
              <a:t>field </a:t>
            </a:r>
            <a:r>
              <a:rPr lang="de-DE" dirty="0"/>
              <a:t>cage </a:t>
            </a:r>
            <a:r>
              <a:rPr lang="de-DE" dirty="0" smtClean="0"/>
              <a:t>30 </a:t>
            </a:r>
            <a:r>
              <a:rPr lang="de-DE" dirty="0"/>
              <a:t>kV/m</a:t>
            </a:r>
          </a:p>
          <a:p>
            <a:pPr marL="447675" indent="-266700">
              <a:buNone/>
            </a:pPr>
            <a:endParaRPr lang="de-DE" dirty="0" smtClean="0"/>
          </a:p>
          <a:p>
            <a:pPr marL="447675" indent="-266700">
              <a:buNone/>
            </a:pPr>
            <a:r>
              <a:rPr lang="de-DE" dirty="0" smtClean="0"/>
              <a:t>Highly </a:t>
            </a:r>
            <a:r>
              <a:rPr lang="de-DE" dirty="0"/>
              <a:t>advanced aerosol </a:t>
            </a:r>
            <a:r>
              <a:rPr lang="de-DE" dirty="0" smtClean="0"/>
              <a:t>chamber already as such!</a:t>
            </a:r>
            <a:endParaRPr 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6121830" y="6199322"/>
            <a:ext cx="2859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*) </a:t>
            </a:r>
            <a:r>
              <a:rPr lang="en-GB" sz="1400" dirty="0" err="1" smtClean="0"/>
              <a:t>pptv</a:t>
            </a:r>
            <a:r>
              <a:rPr lang="en-GB" sz="1400" dirty="0" smtClean="0"/>
              <a:t> = part per trillion, 1 / 10</a:t>
            </a:r>
            <a:r>
              <a:rPr lang="en-GB" sz="1400" baseline="30000" dirty="0" smtClean="0"/>
              <a:t>12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CLOUD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6700" y="666750"/>
            <a:ext cx="6193885" cy="5648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G:\Experiments\CLOUD\CLOUD-09\Main_drawings_and_models\3D_views\3D view 22.02.010\3D view7 22.02.01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1768" y="3767328"/>
            <a:ext cx="4142232" cy="2852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" y="969264"/>
            <a:ext cx="4773168" cy="3852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985" y="4011241"/>
            <a:ext cx="4918243" cy="25537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in CERN PS-T11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5126892" y="1935958"/>
            <a:ext cx="1648437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000000"/>
                </a:solidFill>
              </a:rPr>
              <a:t>PS East Hall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 flipH="1">
            <a:off x="2542032" y="2179547"/>
            <a:ext cx="2584860" cy="901982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flipH="1">
            <a:off x="6073802" y="3704491"/>
            <a:ext cx="577090" cy="728657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650892" y="3181271"/>
            <a:ext cx="1611861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000000"/>
                </a:solidFill>
              </a:rPr>
              <a:t>T11 </a:t>
            </a:r>
            <a:r>
              <a:rPr lang="en-US" sz="1600" dirty="0" smtClean="0">
                <a:solidFill>
                  <a:srgbClr val="000000"/>
                </a:solidFill>
              </a:rPr>
              <a:t>beam area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200" dirty="0" smtClean="0">
                <a:solidFill>
                  <a:srgbClr val="000000"/>
                </a:solidFill>
              </a:rPr>
              <a:t>(3.5 </a:t>
            </a:r>
            <a:r>
              <a:rPr lang="en-US" sz="1200" dirty="0" err="1" smtClean="0">
                <a:solidFill>
                  <a:srgbClr val="000000"/>
                </a:solidFill>
              </a:rPr>
              <a:t>GeV</a:t>
            </a:r>
            <a:r>
              <a:rPr lang="en-US" sz="1200" dirty="0" smtClean="0">
                <a:solidFill>
                  <a:srgbClr val="000000"/>
                </a:solidFill>
              </a:rPr>
              <a:t>/c)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206387" y="5135825"/>
            <a:ext cx="3510547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smtClean="0">
                <a:solidFill>
                  <a:srgbClr val="000000"/>
                </a:solidFill>
              </a:rPr>
              <a:t>Proton Synchrotron (PS) accelerator,</a:t>
            </a:r>
            <a:r>
              <a:rPr lang="en-GB" sz="1600" dirty="0">
                <a:solidFill>
                  <a:srgbClr val="000000"/>
                </a:solidFill>
              </a:rPr>
              <a:t/>
            </a:r>
            <a:br>
              <a:rPr lang="en-GB" sz="1600" dirty="0">
                <a:solidFill>
                  <a:srgbClr val="000000"/>
                </a:solidFill>
              </a:rPr>
            </a:br>
            <a:r>
              <a:rPr lang="en-GB" sz="1600" dirty="0" smtClean="0">
                <a:solidFill>
                  <a:srgbClr val="000000"/>
                </a:solidFill>
              </a:rPr>
              <a:t>first operation in 1959</a:t>
            </a:r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15" name="Line 8"/>
          <p:cNvSpPr>
            <a:spLocks noChangeShapeType="1"/>
          </p:cNvSpPr>
          <p:nvPr/>
        </p:nvSpPr>
        <p:spPr bwMode="auto">
          <a:xfrm flipH="1" flipV="1">
            <a:off x="1961660" y="3958315"/>
            <a:ext cx="273539" cy="1177509"/>
          </a:xfrm>
          <a:prstGeom prst="line">
            <a:avLst/>
          </a:prstGeom>
          <a:noFill/>
          <a:ln w="12700">
            <a:solidFill>
              <a:srgbClr val="000000"/>
            </a:solidFill>
            <a:miter lim="800000"/>
            <a:headEnd type="none" w="sm" len="sm"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143000"/>
            <a:ext cx="9143999" cy="571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in CERN PS-T11 beam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315076" y="6315075"/>
            <a:ext cx="800100" cy="369332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Here!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V="1">
            <a:off x="6086477" y="6105524"/>
            <a:ext cx="266701" cy="171453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Aerosol chamber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6" name="Picture 6" descr="CLOUD_chamber_01_12MAR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14401"/>
            <a:ext cx="5753100" cy="431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LOUD_chamber_09_12MAR0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6012" y="3669545"/>
            <a:ext cx="4247988" cy="3188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6200000">
            <a:off x="6176327" y="1229355"/>
            <a:ext cx="2644775" cy="1964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868680" y="5413248"/>
            <a:ext cx="3648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1600" dirty="0" smtClean="0"/>
              <a:t> 27 m</a:t>
            </a:r>
            <a:r>
              <a:rPr lang="en-GB" sz="1600" baseline="30000" dirty="0" smtClean="0"/>
              <a:t>3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Pressure: Atmospheric ± 0.3 bar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Only metallic seals</a:t>
            </a:r>
          </a:p>
          <a:p>
            <a:pPr>
              <a:buFont typeface="Arial" pitchFamily="34" charset="0"/>
              <a:buChar char="•"/>
            </a:pPr>
            <a:r>
              <a:rPr lang="en-GB" sz="1600" dirty="0" smtClean="0"/>
              <a:t> Electropolished inner surfaces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899" y="2105025"/>
            <a:ext cx="8021515" cy="4209352"/>
          </a:xfrm>
        </p:spPr>
        <p:txBody>
          <a:bodyPr/>
          <a:lstStyle/>
          <a:p>
            <a:pPr>
              <a:spcBef>
                <a:spcPts val="1800"/>
              </a:spcBef>
              <a:defRPr/>
            </a:pPr>
            <a:r>
              <a:rPr lang="en-GB" sz="2000" dirty="0" smtClean="0"/>
              <a:t>Background: Earth’s climate, cosmic rays, aerosols and clouds</a:t>
            </a:r>
          </a:p>
          <a:p>
            <a:pPr lvl="0">
              <a:spcBef>
                <a:spcPts val="1800"/>
              </a:spcBef>
              <a:defRPr/>
            </a:pPr>
            <a:r>
              <a:rPr lang="en-US" sz="2000" dirty="0" smtClean="0"/>
              <a:t>CLOUD </a:t>
            </a:r>
            <a:r>
              <a:rPr lang="en-GB" sz="2000" dirty="0" smtClean="0"/>
              <a:t>Experiment: Concept, methods, results</a:t>
            </a:r>
          </a:p>
          <a:p>
            <a:pPr lvl="0">
              <a:spcBef>
                <a:spcPts val="1800"/>
              </a:spcBef>
              <a:defRPr/>
            </a:pPr>
            <a:r>
              <a:rPr lang="en-GB" sz="2000" dirty="0" smtClean="0"/>
              <a:t>Visit to </a:t>
            </a:r>
            <a:r>
              <a:rPr lang="en-GB" sz="2000" dirty="0" smtClean="0"/>
              <a:t>CLOUD</a:t>
            </a:r>
            <a:endParaRPr lang="en-US" sz="2000" i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67175" y="3361138"/>
            <a:ext cx="5076825" cy="34968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Aerosol chamber in T11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235952" y="6488668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November 2009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8065" name="Picture 1" descr="G:\Experiments\CLOUD\Photos\2009-12-11--2009-09-21_CLOUD_installation\2009-10-05-002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4702" y="754761"/>
            <a:ext cx="3353308" cy="2521839"/>
          </a:xfrm>
          <a:prstGeom prst="rect">
            <a:avLst/>
          </a:prstGeom>
          <a:noFill/>
        </p:spPr>
      </p:pic>
      <p:pic>
        <p:nvPicPr>
          <p:cNvPr id="4098" name="Picture 2" descr="P1000090b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45618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94276" y="3275457"/>
            <a:ext cx="1197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July 2009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25237" y="2908935"/>
            <a:ext cx="190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September 2009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 descr="G:\Experiments\CLOUD\Photos\2009-05-25_Nitrogen_dewar_arrival\DSCN1256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2029968" cy="27052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Ultra-pure air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839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10240" t="15355" r="7815" b="17166"/>
          <a:stretch>
            <a:fillRect/>
          </a:stretch>
        </p:blipFill>
        <p:spPr bwMode="auto">
          <a:xfrm>
            <a:off x="3954753" y="3154680"/>
            <a:ext cx="5024655" cy="3310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 descr="G:\Experiments\CLOUD\Photos\2009-08-20_general\gas supply N2 and O2 b.JPG"/>
          <p:cNvPicPr>
            <a:picLocks noChangeAspect="1" noChangeArrowheads="1"/>
          </p:cNvPicPr>
          <p:nvPr/>
        </p:nvPicPr>
        <p:blipFill>
          <a:blip r:embed="rId4" cstate="print"/>
          <a:srcRect l="1816" t="9914" r="7601" b="2214"/>
          <a:stretch>
            <a:fillRect/>
          </a:stretch>
        </p:blipFill>
        <p:spPr bwMode="auto">
          <a:xfrm>
            <a:off x="969263" y="2815389"/>
            <a:ext cx="2907793" cy="37591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829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5068" t="11112" r="3775" b="12317"/>
          <a:stretch>
            <a:fillRect/>
          </a:stretch>
        </p:blipFill>
        <p:spPr bwMode="auto">
          <a:xfrm>
            <a:off x="193977" y="1148311"/>
            <a:ext cx="7186537" cy="482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6017" name="Picture 1" descr="G:\Experiments\CLOUD\Photos\2009-11-06_people_gas-system\DSC03064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76619" y="4376057"/>
            <a:ext cx="1645360" cy="2192694"/>
          </a:xfrm>
          <a:prstGeom prst="rect">
            <a:avLst/>
          </a:prstGeom>
          <a:noFill/>
        </p:spPr>
      </p:pic>
      <p:pic>
        <p:nvPicPr>
          <p:cNvPr id="86018" name="Picture 2" descr="G:\Experiments\CLOUD\Photos\2009-11-06_people_gas-system\DSC03063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4212" y="2127379"/>
            <a:ext cx="1635295" cy="2183364"/>
          </a:xfrm>
          <a:prstGeom prst="rect">
            <a:avLst/>
          </a:prstGeom>
          <a:noFill/>
        </p:spPr>
      </p:pic>
      <p:pic>
        <p:nvPicPr>
          <p:cNvPr id="86019" name="Picture 3" descr="G:\Experiments\CLOUD\Photos\2009-11-06_people_gas-system\DSC03069b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9844" y="800296"/>
            <a:ext cx="1632857" cy="1273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UV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3131" y="747523"/>
            <a:ext cx="3879893" cy="29099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1" descr="G:\Experiments\CLOUD\Photos\2009-12-11--2009-09-21_CLOUD_installation\2009-10-20-00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0" y="749071"/>
            <a:ext cx="3829748" cy="5109947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06824" y="3804172"/>
            <a:ext cx="4325112" cy="2870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2429" y="3790949"/>
            <a:ext cx="2004751" cy="289560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HV field cage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3150" y="768339"/>
            <a:ext cx="5085264" cy="38139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83972" name="Picture 4" descr="G:\Experiments\CLOUD\Photos\2009-12-11--2009-09-21_CLOUD_installation\2009-11-11-021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083" y="3876675"/>
            <a:ext cx="3977915" cy="2981324"/>
          </a:xfrm>
          <a:prstGeom prst="rect">
            <a:avLst/>
          </a:prstGeom>
          <a:noFill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774526"/>
            <a:ext cx="2247901" cy="380075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Mixing fan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2667" y="1261872"/>
            <a:ext cx="6315456" cy="47365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Thermal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aphicFrame>
        <p:nvGraphicFramePr>
          <p:cNvPr id="7" name="Object 1"/>
          <p:cNvGraphicFramePr>
            <a:graphicFrameLocks noChangeAspect="1"/>
          </p:cNvGraphicFramePr>
          <p:nvPr/>
        </p:nvGraphicFramePr>
        <p:xfrm>
          <a:off x="109728" y="878945"/>
          <a:ext cx="4278898" cy="46440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3" name="Visio" r:id="rId3" imgW="4221861" imgH="4582668" progId="Visio.Drawing.11">
                  <p:embed/>
                </p:oleObj>
              </mc:Choice>
              <mc:Fallback>
                <p:oleObj name="Visio" r:id="rId3" imgW="4221861" imgH="4582668" progId="Visio.Drawing.11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9728" y="878945"/>
                        <a:ext cx="4278898" cy="464403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t="4640" r="33120" b="20203"/>
          <a:stretch>
            <a:fillRect/>
          </a:stretch>
        </p:blipFill>
        <p:spPr bwMode="auto">
          <a:xfrm>
            <a:off x="4310402" y="868680"/>
            <a:ext cx="4678150" cy="36210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1" name="Picture 12" descr="G:\Experiments\CLOUD\Photos\2009-12-11--2009-09-21_CLOUD_installation\2009-12-02-034b.jpg"/>
          <p:cNvPicPr>
            <a:picLocks noChangeAspect="1" noChangeArrowheads="1"/>
          </p:cNvPicPr>
          <p:nvPr/>
        </p:nvPicPr>
        <p:blipFill>
          <a:blip r:embed="rId6" cstate="print"/>
          <a:srcRect t="4272" b="3535"/>
          <a:stretch>
            <a:fillRect/>
          </a:stretch>
        </p:blipFill>
        <p:spPr bwMode="auto">
          <a:xfrm>
            <a:off x="4764025" y="4709204"/>
            <a:ext cx="2633471" cy="1819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with the measurement instruments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471" y="1419225"/>
            <a:ext cx="6900479" cy="475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244953"/>
            <a:ext cx="8229600" cy="675273"/>
          </a:xfrm>
        </p:spPr>
        <p:txBody>
          <a:bodyPr/>
          <a:lstStyle/>
          <a:p>
            <a:r>
              <a:rPr lang="en-US" sz="2000" dirty="0" smtClean="0"/>
              <a:t>Aerosols from gas-to-particle conversion / Cosmic rays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2647" y="1373549"/>
            <a:ext cx="7068312" cy="279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95516" y="6575203"/>
            <a:ext cx="1772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Slide courtesy of </a:t>
            </a:r>
            <a:r>
              <a:rPr lang="en-US" sz="1000" dirty="0" err="1" smtClean="0"/>
              <a:t>J.Kirkby</a:t>
            </a:r>
            <a:endParaRPr lang="en-US" sz="1000" dirty="0"/>
          </a:p>
        </p:txBody>
      </p:sp>
      <p:grpSp>
        <p:nvGrpSpPr>
          <p:cNvPr id="3" name="Group 48"/>
          <p:cNvGrpSpPr/>
          <p:nvPr/>
        </p:nvGrpSpPr>
        <p:grpSpPr>
          <a:xfrm>
            <a:off x="328247" y="2211749"/>
            <a:ext cx="1295400" cy="3556575"/>
            <a:chOff x="0" y="1828800"/>
            <a:chExt cx="1295400" cy="3556575"/>
          </a:xfrm>
        </p:grpSpPr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-685800" y="2743200"/>
              <a:ext cx="2819400" cy="990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0" y="480060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PS Beam,</a:t>
              </a:r>
            </a:p>
            <a:p>
              <a:r>
                <a:rPr lang="en-US" sz="1600" dirty="0" err="1" smtClean="0"/>
                <a:t>Hodoscope</a:t>
              </a:r>
              <a:endParaRPr lang="en-US" sz="1600" dirty="0"/>
            </a:p>
          </p:txBody>
        </p:sp>
      </p:grpSp>
      <p:grpSp>
        <p:nvGrpSpPr>
          <p:cNvPr id="4" name="Group 50"/>
          <p:cNvGrpSpPr/>
          <p:nvPr/>
        </p:nvGrpSpPr>
        <p:grpSpPr>
          <a:xfrm>
            <a:off x="2157047" y="2364151"/>
            <a:ext cx="2362200" cy="3726596"/>
            <a:chOff x="1828800" y="1981202"/>
            <a:chExt cx="2362200" cy="3726596"/>
          </a:xfrm>
        </p:grpSpPr>
        <p:cxnSp>
          <p:nvCxnSpPr>
            <p:cNvPr id="18" name="Straight Arrow Connector 17"/>
            <p:cNvCxnSpPr/>
            <p:nvPr/>
          </p:nvCxnSpPr>
          <p:spPr>
            <a:xfrm rot="16200000" flipV="1">
              <a:off x="1638300" y="3543300"/>
              <a:ext cx="1524000" cy="11430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6200000" flipV="1">
              <a:off x="1295403" y="3124202"/>
              <a:ext cx="2514598" cy="99059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2667000" y="4876801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API-</a:t>
              </a:r>
              <a:r>
                <a:rPr lang="en-US" sz="1600" dirty="0" err="1" smtClean="0"/>
                <a:t>tof</a:t>
              </a:r>
              <a:r>
                <a:rPr lang="en-US" sz="1600" dirty="0" smtClean="0"/>
                <a:t>-MS, PTRMS (VOC)</a:t>
              </a:r>
              <a:endParaRPr lang="en-US" sz="1600" dirty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5400000" flipH="1" flipV="1">
              <a:off x="1714502" y="3314702"/>
              <a:ext cx="2971799" cy="30479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52"/>
          <p:cNvGrpSpPr/>
          <p:nvPr/>
        </p:nvGrpSpPr>
        <p:grpSpPr>
          <a:xfrm>
            <a:off x="3223849" y="3507151"/>
            <a:ext cx="2514598" cy="2091152"/>
            <a:chOff x="2895602" y="3124202"/>
            <a:chExt cx="2514598" cy="2091152"/>
          </a:xfrm>
        </p:grpSpPr>
        <p:cxnSp>
          <p:nvCxnSpPr>
            <p:cNvPr id="29" name="Straight Arrow Connector 28"/>
            <p:cNvCxnSpPr/>
            <p:nvPr/>
          </p:nvCxnSpPr>
          <p:spPr>
            <a:xfrm rot="16200000" flipV="1">
              <a:off x="2628902" y="3390902"/>
              <a:ext cx="1828798" cy="129539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038600" y="48768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CIMS</a:t>
              </a:r>
              <a:endParaRPr lang="en-US" sz="1600" dirty="0"/>
            </a:p>
          </p:txBody>
        </p:sp>
      </p:grpSp>
      <p:grpSp>
        <p:nvGrpSpPr>
          <p:cNvPr id="6" name="Group 51"/>
          <p:cNvGrpSpPr/>
          <p:nvPr/>
        </p:nvGrpSpPr>
        <p:grpSpPr>
          <a:xfrm>
            <a:off x="3147647" y="3126149"/>
            <a:ext cx="3352800" cy="2483822"/>
            <a:chOff x="2819400" y="2743200"/>
            <a:chExt cx="3352800" cy="2483822"/>
          </a:xfrm>
        </p:grpSpPr>
        <p:cxnSp>
          <p:nvCxnSpPr>
            <p:cNvPr id="33" name="Straight Arrow Connector 32"/>
            <p:cNvCxnSpPr/>
            <p:nvPr/>
          </p:nvCxnSpPr>
          <p:spPr>
            <a:xfrm rot="16200000" flipV="1">
              <a:off x="2781300" y="2781300"/>
              <a:ext cx="2133600" cy="2057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800600" y="4888468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err="1" smtClean="0"/>
                <a:t>DewPoint</a:t>
              </a:r>
              <a:endParaRPr lang="en-US" sz="1600" dirty="0"/>
            </a:p>
          </p:txBody>
        </p:sp>
      </p:grpSp>
      <p:grpSp>
        <p:nvGrpSpPr>
          <p:cNvPr id="7" name="Group 49"/>
          <p:cNvGrpSpPr/>
          <p:nvPr/>
        </p:nvGrpSpPr>
        <p:grpSpPr>
          <a:xfrm>
            <a:off x="1699847" y="2440349"/>
            <a:ext cx="1905000" cy="3404175"/>
            <a:chOff x="1371600" y="2057400"/>
            <a:chExt cx="1905000" cy="3404175"/>
          </a:xfrm>
        </p:grpSpPr>
        <p:cxnSp>
          <p:nvCxnSpPr>
            <p:cNvPr id="14" name="Straight Arrow Connector 13"/>
            <p:cNvCxnSpPr/>
            <p:nvPr/>
          </p:nvCxnSpPr>
          <p:spPr>
            <a:xfrm rot="16200000" flipV="1">
              <a:off x="647700" y="4000500"/>
              <a:ext cx="1600200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447800" y="487680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NAIS, </a:t>
              </a:r>
              <a:r>
                <a:rPr lang="en-US" sz="1600" dirty="0" err="1" smtClean="0"/>
                <a:t>Gerdien</a:t>
              </a:r>
              <a:endParaRPr lang="en-US" sz="1600" dirty="0" smtClean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1028700" y="2628900"/>
              <a:ext cx="2819400" cy="1676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53"/>
          <p:cNvGrpSpPr/>
          <p:nvPr/>
        </p:nvGrpSpPr>
        <p:grpSpPr>
          <a:xfrm>
            <a:off x="5052647" y="3278549"/>
            <a:ext cx="2895600" cy="2653843"/>
            <a:chOff x="4724400" y="2895600"/>
            <a:chExt cx="2895600" cy="2653843"/>
          </a:xfrm>
        </p:grpSpPr>
        <p:cxnSp>
          <p:nvCxnSpPr>
            <p:cNvPr id="40" name="Straight Arrow Connector 39"/>
            <p:cNvCxnSpPr/>
            <p:nvPr/>
          </p:nvCxnSpPr>
          <p:spPr>
            <a:xfrm rot="16200000" flipV="1">
              <a:off x="4457700" y="3162300"/>
              <a:ext cx="2133600" cy="16002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16200000" flipV="1">
              <a:off x="4762501" y="3467101"/>
              <a:ext cx="2133599" cy="990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16200000" flipV="1">
              <a:off x="5181601" y="3886201"/>
              <a:ext cx="2133599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6019800" y="4964668"/>
              <a:ext cx="1600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CPC, SMPS, Snapper, AMS</a:t>
              </a:r>
              <a:endParaRPr lang="en-US" sz="1600" dirty="0"/>
            </a:p>
          </p:txBody>
        </p:sp>
      </p:grpSp>
      <p:grpSp>
        <p:nvGrpSpPr>
          <p:cNvPr id="10" name="Group 54"/>
          <p:cNvGrpSpPr/>
          <p:nvPr/>
        </p:nvGrpSpPr>
        <p:grpSpPr>
          <a:xfrm>
            <a:off x="7948247" y="3278549"/>
            <a:ext cx="1371600" cy="2653843"/>
            <a:chOff x="7620000" y="2895600"/>
            <a:chExt cx="1371600" cy="2653843"/>
          </a:xfrm>
        </p:grpSpPr>
        <p:cxnSp>
          <p:nvCxnSpPr>
            <p:cNvPr id="47" name="Straight Arrow Connector 46"/>
            <p:cNvCxnSpPr/>
            <p:nvPr/>
          </p:nvCxnSpPr>
          <p:spPr>
            <a:xfrm rot="16200000" flipV="1">
              <a:off x="6705600" y="3886200"/>
              <a:ext cx="2133599" cy="1524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7620000" y="4964668"/>
              <a:ext cx="1371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CCNC, HTDMA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496" y="225903"/>
            <a:ext cx="8229600" cy="675273"/>
          </a:xfrm>
        </p:spPr>
        <p:txBody>
          <a:bodyPr/>
          <a:lstStyle/>
          <a:p>
            <a:r>
              <a:rPr lang="en-US" sz="2000" dirty="0" smtClean="0"/>
              <a:t>Example of a typical measurement “run”</a:t>
            </a:r>
            <a:endParaRPr lang="en-US" sz="2000" dirty="0"/>
          </a:p>
        </p:txBody>
      </p:sp>
      <p:sp>
        <p:nvSpPr>
          <p:cNvPr id="244" name="Date Placeholder 2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245" name="Slide Number Placeholder 2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121858" name="Picture 2"/>
          <p:cNvPicPr>
            <a:picLocks noChangeAspect="1" noChangeArrowheads="1"/>
          </p:cNvPicPr>
          <p:nvPr/>
        </p:nvPicPr>
        <p:blipFill>
          <a:blip r:embed="rId2" cstate="print"/>
          <a:srcRect l="5041" t="13887" r="5232" b="4761"/>
          <a:stretch>
            <a:fillRect/>
          </a:stretch>
        </p:blipFill>
        <p:spPr bwMode="auto">
          <a:xfrm>
            <a:off x="1429359" y="759163"/>
            <a:ext cx="6725945" cy="56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133351" y="5353051"/>
            <a:ext cx="26955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Further results available in:</a:t>
            </a:r>
          </a:p>
          <a:p>
            <a:r>
              <a:rPr lang="en-US" sz="1200" i="1" dirty="0" smtClean="0"/>
              <a:t>Role of </a:t>
            </a:r>
            <a:r>
              <a:rPr lang="en-US" sz="1200" i="1" dirty="0" err="1" smtClean="0"/>
              <a:t>sulphuric</a:t>
            </a:r>
            <a:r>
              <a:rPr lang="en-US" sz="1200" i="1" dirty="0" smtClean="0"/>
              <a:t> acid, ammonia and galactic cosmic rays in atmospheric aerosol nucleation, </a:t>
            </a:r>
            <a:br>
              <a:rPr lang="en-US" sz="1200" i="1" dirty="0" smtClean="0"/>
            </a:br>
            <a:r>
              <a:rPr lang="en-US" sz="1200" i="1" dirty="0" smtClean="0"/>
              <a:t>   </a:t>
            </a:r>
            <a:r>
              <a:rPr lang="en-US" sz="1200" dirty="0" smtClean="0"/>
              <a:t>nature, </a:t>
            </a:r>
            <a:r>
              <a:rPr lang="en-GB" sz="1200" dirty="0" smtClean="0"/>
              <a:t>24 August 2011,</a:t>
            </a:r>
            <a:endParaRPr lang="en-US" sz="1200" i="1" dirty="0" smtClean="0"/>
          </a:p>
          <a:p>
            <a:r>
              <a:rPr lang="en-US" sz="1200" dirty="0" smtClean="0"/>
              <a:t>   doi:10.1038/nature10343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Earth’s climate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73" y="1255235"/>
            <a:ext cx="7564539" cy="475757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750231" y="6204316"/>
            <a:ext cx="3592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Source: U.S. National Science Foundation, 2008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95783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</a:t>
            </a:r>
            <a:r>
              <a:rPr lang="en-GB" dirty="0" smtClean="0"/>
              <a:t>esults from CLOUD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pic>
        <p:nvPicPr>
          <p:cNvPr id="1239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39565" y="959544"/>
            <a:ext cx="6440209" cy="5398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6464" y="4076360"/>
            <a:ext cx="4865381" cy="255454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00" b="1" dirty="0" smtClean="0"/>
              <a:t>CLOUD now “in production”. Examples of the produced results: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J. Almeida et al., </a:t>
            </a:r>
            <a:r>
              <a:rPr lang="en-US" sz="1000" i="1" dirty="0"/>
              <a:t>Molecular understanding of amine-</a:t>
            </a:r>
            <a:r>
              <a:rPr lang="en-US" sz="1000" i="1" dirty="0" err="1"/>
              <a:t>sulphuric</a:t>
            </a:r>
            <a:r>
              <a:rPr lang="en-US" sz="1000" i="1" dirty="0"/>
              <a:t> acid particle nucleation in the atmosphere, </a:t>
            </a:r>
            <a:r>
              <a:rPr lang="en-US" sz="1000" dirty="0"/>
              <a:t>Nature, </a:t>
            </a:r>
            <a:r>
              <a:rPr lang="en-US" sz="1000" dirty="0" smtClean="0"/>
              <a:t>2013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 smtClean="0"/>
              <a:t>H</a:t>
            </a:r>
            <a:r>
              <a:rPr lang="en-US" sz="1000" dirty="0"/>
              <a:t>. Keskinen et al., </a:t>
            </a:r>
            <a:r>
              <a:rPr lang="en-US" sz="1000" i="1" dirty="0"/>
              <a:t>Evolution of particle composition in CLOUD nucleation experiments</a:t>
            </a:r>
            <a:r>
              <a:rPr lang="en-US" sz="1000" dirty="0"/>
              <a:t>, Atmospheric Chemistry and </a:t>
            </a:r>
            <a:r>
              <a:rPr lang="en-US" sz="1000" dirty="0" smtClean="0"/>
              <a:t>Physics, 2013</a:t>
            </a:r>
            <a:endParaRPr lang="en-GB" sz="1000" dirty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 smtClean="0"/>
              <a:t>S</a:t>
            </a:r>
            <a:r>
              <a:rPr lang="en-US" sz="1000" dirty="0"/>
              <a:t>. </a:t>
            </a:r>
            <a:r>
              <a:rPr lang="en-US" sz="1000" dirty="0" err="1"/>
              <a:t>Schobesberger</a:t>
            </a:r>
            <a:r>
              <a:rPr lang="en-US" sz="1000" dirty="0"/>
              <a:t> et al., </a:t>
            </a:r>
            <a:r>
              <a:rPr lang="en-US" sz="1000" i="1" dirty="0"/>
              <a:t>Molecular understanding of atmospheric particle formation from sulfuric acid and large oxidized organic molecules</a:t>
            </a:r>
            <a:r>
              <a:rPr lang="en-US" sz="1000" dirty="0"/>
              <a:t>, </a:t>
            </a:r>
            <a:r>
              <a:rPr lang="en-US" sz="1000" dirty="0" smtClean="0"/>
              <a:t>PNAS, </a:t>
            </a:r>
            <a:r>
              <a:rPr lang="en-US" sz="1000" dirty="0" smtClean="0"/>
              <a:t>2013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F. </a:t>
            </a:r>
            <a:r>
              <a:rPr lang="en-US" sz="1000" dirty="0" err="1"/>
              <a:t>Riccobono</a:t>
            </a:r>
            <a:r>
              <a:rPr lang="en-US" sz="1000" dirty="0"/>
              <a:t> et al., </a:t>
            </a:r>
            <a:r>
              <a:rPr lang="en-US" sz="1000" i="1" dirty="0"/>
              <a:t>Oxidation Products of Biogenic Emissions Contribute to Nucleation of Atmospheric Particles</a:t>
            </a:r>
            <a:r>
              <a:rPr lang="en-US" sz="1000" dirty="0"/>
              <a:t>, Science, </a:t>
            </a:r>
            <a:r>
              <a:rPr lang="en-US" sz="1000" dirty="0" smtClean="0"/>
              <a:t>2014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F. Bianchi et al., </a:t>
            </a:r>
            <a:r>
              <a:rPr lang="en-US" sz="1000" i="1" dirty="0"/>
              <a:t>Insight into acid-base nucleation experiments by comparison of the chemical composition of positive, negative and neutral clusters</a:t>
            </a:r>
            <a:r>
              <a:rPr lang="en-US" sz="1000" dirty="0"/>
              <a:t>, </a:t>
            </a:r>
            <a:r>
              <a:rPr lang="en-US" sz="1000" dirty="0" smtClean="0"/>
              <a:t>PNAS, 2014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J. </a:t>
            </a:r>
            <a:r>
              <a:rPr lang="en-US" sz="1000" dirty="0" err="1"/>
              <a:t>Kirkby</a:t>
            </a:r>
            <a:r>
              <a:rPr lang="en-US" sz="1000" dirty="0"/>
              <a:t> et al., </a:t>
            </a:r>
            <a:r>
              <a:rPr lang="en-US" sz="1000" i="1" dirty="0"/>
              <a:t>Ion-induced nucleation of pure biogenic particles</a:t>
            </a:r>
            <a:r>
              <a:rPr lang="en-US" sz="1000" dirty="0"/>
              <a:t>, Nature, </a:t>
            </a:r>
            <a:r>
              <a:rPr lang="en-US" sz="1000" dirty="0" smtClean="0"/>
              <a:t>2016</a:t>
            </a:r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J. </a:t>
            </a:r>
            <a:r>
              <a:rPr lang="en-US" sz="1000" dirty="0" err="1"/>
              <a:t>Tröstl</a:t>
            </a:r>
            <a:r>
              <a:rPr lang="en-US" sz="1000" dirty="0"/>
              <a:t> et al., </a:t>
            </a:r>
            <a:r>
              <a:rPr lang="en-US" sz="1000" i="1" dirty="0"/>
              <a:t>The role of low-volatility organic compounds in initial particle growth in the atmosphere</a:t>
            </a:r>
            <a:r>
              <a:rPr lang="en-US" sz="1000" dirty="0"/>
              <a:t>, Nature, 2016 </a:t>
            </a:r>
            <a:endParaRPr lang="en-US" sz="1000" dirty="0" smtClean="0"/>
          </a:p>
          <a:p>
            <a:pPr marL="171450" lvl="0" indent="-171450">
              <a:buFont typeface="Arial" pitchFamily="34" charset="0"/>
              <a:buChar char="•"/>
            </a:pPr>
            <a:r>
              <a:rPr lang="en-US" sz="1000" dirty="0"/>
              <a:t>E. Dunne et al., </a:t>
            </a:r>
            <a:r>
              <a:rPr lang="en-US" sz="1000" i="1" dirty="0"/>
              <a:t>Global particle formation from CERN CLOUD measurements</a:t>
            </a:r>
            <a:r>
              <a:rPr lang="en-US" sz="1000" dirty="0"/>
              <a:t>, Science, </a:t>
            </a:r>
            <a:r>
              <a:rPr lang="en-US" sz="1000" dirty="0" smtClean="0"/>
              <a:t>2016</a:t>
            </a:r>
            <a:endParaRPr lang="en-US" sz="1000" dirty="0" smtClean="0"/>
          </a:p>
        </p:txBody>
      </p:sp>
      <p:sp>
        <p:nvSpPr>
          <p:cNvPr id="3" name="Oval 2"/>
          <p:cNvSpPr/>
          <p:nvPr/>
        </p:nvSpPr>
        <p:spPr>
          <a:xfrm>
            <a:off x="6166340" y="975174"/>
            <a:ext cx="453292" cy="2909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963508" y="70382"/>
            <a:ext cx="143011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First major publication</a:t>
            </a:r>
          </a:p>
          <a:p>
            <a:r>
              <a:rPr lang="en-GB" sz="1000" dirty="0" smtClean="0"/>
              <a:t>5 years after CLOUD approved in CERN programme,</a:t>
            </a:r>
          </a:p>
          <a:p>
            <a:r>
              <a:rPr lang="en-GB" sz="1000" dirty="0" smtClean="0"/>
              <a:t>2 years after first run</a:t>
            </a:r>
            <a:endParaRPr lang="en-GB" sz="1000" dirty="0"/>
          </a:p>
        </p:txBody>
      </p:sp>
      <p:cxnSp>
        <p:nvCxnSpPr>
          <p:cNvPr id="9" name="Straight Connector 8"/>
          <p:cNvCxnSpPr>
            <a:stCxn id="3" idx="7"/>
          </p:cNvCxnSpPr>
          <p:nvPr/>
        </p:nvCxnSpPr>
        <p:spPr>
          <a:xfrm flipV="1">
            <a:off x="6553249" y="687754"/>
            <a:ext cx="410259" cy="3300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of on-going CLOUD measurements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07" y="3277147"/>
            <a:ext cx="5369665" cy="316163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8787" y="979765"/>
            <a:ext cx="4718463" cy="31389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89540" y="2021717"/>
            <a:ext cx="28526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Recreating of boreal </a:t>
            </a:r>
            <a:r>
              <a:rPr lang="en-GB" sz="1200" dirty="0"/>
              <a:t>forest conditions, to understand the observed </a:t>
            </a:r>
            <a:r>
              <a:rPr lang="en-GB" sz="1200" dirty="0" smtClean="0"/>
              <a:t>aerosol </a:t>
            </a:r>
            <a:r>
              <a:rPr lang="en-GB" sz="1200" dirty="0"/>
              <a:t>particle nucleation and </a:t>
            </a:r>
            <a:r>
              <a:rPr lang="en-GB" sz="1200" dirty="0" smtClean="0"/>
              <a:t>growth.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212534" y="6082567"/>
            <a:ext cx="1352020" cy="276999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Hyytiälä</a:t>
            </a:r>
            <a:r>
              <a:rPr lang="en-GB" sz="1200" dirty="0" smtClean="0"/>
              <a:t>, Finland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4363665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88066" name="Picture 2" descr="\\cern.ch\dfs\Users\a\antti\Desktop\1107201_01-A4-at-144-dpi.jpg"/>
          <p:cNvPicPr>
            <a:picLocks noChangeAspect="1" noChangeArrowheads="1"/>
          </p:cNvPicPr>
          <p:nvPr/>
        </p:nvPicPr>
        <p:blipFill>
          <a:blip r:embed="rId2" cstate="screen"/>
          <a:srcRect b="-1109"/>
          <a:stretch>
            <a:fillRect/>
          </a:stretch>
        </p:blipFill>
        <p:spPr bwMode="auto">
          <a:xfrm>
            <a:off x="1" y="799552"/>
            <a:ext cx="9144000" cy="613317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12462" y="278765"/>
            <a:ext cx="5119077" cy="646331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Further information on the </a:t>
            </a:r>
            <a:r>
              <a:rPr lang="en-GB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CLOUD experiment:</a:t>
            </a:r>
            <a:br>
              <a:rPr lang="en-GB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</a:br>
            <a:r>
              <a:rPr lang="en-GB" dirty="0">
                <a:ln>
                  <a:solidFill>
                    <a:schemeClr val="tx1"/>
                  </a:solidFill>
                </a:ln>
                <a:solidFill>
                  <a:srgbClr val="00B0F0"/>
                </a:solidFill>
              </a:rPr>
              <a:t>https://home.cern/about/experiments/cloud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83338" y="6258285"/>
            <a:ext cx="41773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Thank you for your attention!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6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History of CO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965" y="1446433"/>
            <a:ext cx="7554121" cy="4249193"/>
          </a:xfrm>
          <a:prstGeom prst="rect">
            <a:avLst/>
          </a:prstGeom>
        </p:spPr>
      </p:pic>
      <p:sp>
        <p:nvSpPr>
          <p:cNvPr id="7" name="Shape 27"/>
          <p:cNvSpPr/>
          <p:nvPr/>
        </p:nvSpPr>
        <p:spPr>
          <a:xfrm flipV="1">
            <a:off x="8060412" y="3231396"/>
            <a:ext cx="0" cy="1656153"/>
          </a:xfrm>
          <a:prstGeom prst="line">
            <a:avLst/>
          </a:prstGeom>
          <a:ln w="28575">
            <a:solidFill>
              <a:srgbClr val="FF2600"/>
            </a:solidFill>
            <a:miter lim="400000"/>
            <a:headEnd type="none"/>
            <a:tailEnd type="stealth"/>
          </a:ln>
        </p:spPr>
        <p:txBody>
          <a:bodyPr lIns="0" tIns="0" rIns="0" bIns="0"/>
          <a:lstStyle/>
          <a:p>
            <a:pPr lvl="0" algn="ctr" defTabSz="584200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8" name="Shape 29"/>
          <p:cNvSpPr/>
          <p:nvPr/>
        </p:nvSpPr>
        <p:spPr>
          <a:xfrm>
            <a:off x="7909146" y="3807461"/>
            <a:ext cx="615195" cy="21544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/>
            </a:pPr>
            <a:r>
              <a:rPr lang="en-GB" sz="1400" dirty="0" smtClean="0">
                <a:solidFill>
                  <a:srgbClr val="FF2600"/>
                </a:solidFill>
              </a:rPr>
              <a:t>+50%</a:t>
            </a:r>
            <a:endParaRPr sz="1400" dirty="0">
              <a:solidFill>
                <a:srgbClr val="FF2600"/>
              </a:solidFill>
            </a:endParaRPr>
          </a:p>
        </p:txBody>
      </p:sp>
      <p:sp>
        <p:nvSpPr>
          <p:cNvPr id="9" name="Shape 27"/>
          <p:cNvSpPr/>
          <p:nvPr/>
        </p:nvSpPr>
        <p:spPr>
          <a:xfrm flipV="1">
            <a:off x="8493345" y="1658318"/>
            <a:ext cx="0" cy="3229229"/>
          </a:xfrm>
          <a:prstGeom prst="line">
            <a:avLst/>
          </a:prstGeom>
          <a:ln w="28575">
            <a:solidFill>
              <a:srgbClr val="FF2600"/>
            </a:solidFill>
            <a:miter lim="400000"/>
            <a:headEnd type="none"/>
            <a:tailEnd type="stealth"/>
          </a:ln>
        </p:spPr>
        <p:txBody>
          <a:bodyPr lIns="0" tIns="0" rIns="0" bIns="0"/>
          <a:lstStyle/>
          <a:p>
            <a:pPr lvl="0" algn="ctr" defTabSz="584200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0" name="Shape 29"/>
          <p:cNvSpPr/>
          <p:nvPr/>
        </p:nvSpPr>
        <p:spPr>
          <a:xfrm>
            <a:off x="8342079" y="2846565"/>
            <a:ext cx="615195" cy="21544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/>
            </a:pPr>
            <a:r>
              <a:rPr lang="en-GB" sz="1400" dirty="0" smtClean="0">
                <a:solidFill>
                  <a:srgbClr val="FF2600"/>
                </a:solidFill>
              </a:rPr>
              <a:t>+100%</a:t>
            </a:r>
            <a:endParaRPr sz="1400" dirty="0">
              <a:solidFill>
                <a:srgbClr val="FF2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6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Global surface temperature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Shape 25"/>
          <p:cNvSpPr/>
          <p:nvPr/>
        </p:nvSpPr>
        <p:spPr>
          <a:xfrm>
            <a:off x="5184183" y="5753674"/>
            <a:ext cx="346387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rgbClr val="0433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lang="en-GB" sz="1200" dirty="0">
                <a:solidFill>
                  <a:schemeClr val="tx1"/>
                </a:solidFill>
              </a:rPr>
              <a:t>Source: IPCC, Summary for Policymakers, 2013</a:t>
            </a:r>
          </a:p>
        </p:txBody>
      </p:sp>
      <p:pic>
        <p:nvPicPr>
          <p:cNvPr id="9" name="ipcc_ar5_temperatures_jk_22JUN14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5359" y="1606455"/>
            <a:ext cx="7245003" cy="3650799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Shape 27"/>
          <p:cNvSpPr/>
          <p:nvPr/>
        </p:nvSpPr>
        <p:spPr>
          <a:xfrm flipV="1">
            <a:off x="7909467" y="2277707"/>
            <a:ext cx="0" cy="1974413"/>
          </a:xfrm>
          <a:prstGeom prst="line">
            <a:avLst/>
          </a:prstGeom>
          <a:ln w="38100">
            <a:solidFill>
              <a:srgbClr val="FF2600"/>
            </a:solidFill>
            <a:miter lim="400000"/>
            <a:headEnd type="stealth"/>
            <a:tailEnd type="stealth"/>
          </a:ln>
        </p:spPr>
        <p:txBody>
          <a:bodyPr lIns="0" tIns="0" rIns="0" bIns="0"/>
          <a:lstStyle/>
          <a:p>
            <a:pPr lvl="0" algn="ctr" defTabSz="584200">
              <a:defRPr sz="38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sp>
        <p:nvSpPr>
          <p:cNvPr id="12" name="Shape 29"/>
          <p:cNvSpPr/>
          <p:nvPr/>
        </p:nvSpPr>
        <p:spPr>
          <a:xfrm>
            <a:off x="8029416" y="3206887"/>
            <a:ext cx="1230391" cy="2154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>
              <a:defRPr sz="1800"/>
            </a:pPr>
            <a:r>
              <a:rPr sz="1400" dirty="0">
                <a:solidFill>
                  <a:srgbClr val="FF2600"/>
                </a:solidFill>
              </a:rPr>
              <a:t>ΔT = 0.8</a:t>
            </a:r>
            <a:r>
              <a:rPr sz="1400" baseline="31999" dirty="0">
                <a:solidFill>
                  <a:srgbClr val="FF2600"/>
                </a:solidFill>
              </a:rPr>
              <a:t>o</a:t>
            </a:r>
            <a:r>
              <a:rPr sz="1400" dirty="0">
                <a:solidFill>
                  <a:srgbClr val="FF2600"/>
                </a:solidFill>
              </a:rPr>
              <a:t>C</a:t>
            </a:r>
          </a:p>
        </p:txBody>
      </p:sp>
      <p:sp>
        <p:nvSpPr>
          <p:cNvPr id="13" name="Shape 30"/>
          <p:cNvSpPr/>
          <p:nvPr/>
        </p:nvSpPr>
        <p:spPr>
          <a:xfrm>
            <a:off x="4267860" y="5272891"/>
            <a:ext cx="506882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400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170415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1082" y="809359"/>
            <a:ext cx="5739262" cy="5091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Climate radiative </a:t>
            </a:r>
            <a:r>
              <a:rPr lang="en-US" dirty="0" err="1" smtClean="0"/>
              <a:t>forcings</a:t>
            </a:r>
            <a:r>
              <a:rPr lang="en-US" dirty="0" smtClean="0"/>
              <a:t> in Industrial Age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48918" y="3251923"/>
            <a:ext cx="280982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indent="-268288"/>
            <a:r>
              <a:rPr lang="en-GB" sz="1400" dirty="0" smtClean="0"/>
              <a:t>A. 	</a:t>
            </a:r>
            <a:r>
              <a:rPr lang="en-GB" sz="1400" dirty="0" smtClean="0">
                <a:solidFill>
                  <a:srgbClr val="FF0000"/>
                </a:solidFill>
              </a:rPr>
              <a:t>Anthropogenic aerosol </a:t>
            </a:r>
            <a:r>
              <a:rPr lang="en-GB" sz="1400" dirty="0" err="1" smtClean="0">
                <a:solidFill>
                  <a:srgbClr val="FF0000"/>
                </a:solidFill>
              </a:rPr>
              <a:t>forcings</a:t>
            </a:r>
            <a:r>
              <a:rPr lang="en-GB" sz="1400" dirty="0" smtClean="0">
                <a:solidFill>
                  <a:srgbClr val="FF0000"/>
                </a:solidFill>
              </a:rPr>
              <a:t> are poorly understood.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51191" y="4252582"/>
            <a:ext cx="2843784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68288" indent="-268288"/>
            <a:r>
              <a:rPr lang="en-GB" sz="1400" dirty="0" smtClean="0"/>
              <a:t>B. </a:t>
            </a:r>
            <a:r>
              <a:rPr lang="en-GB" sz="1600" dirty="0" smtClean="0"/>
              <a:t>	</a:t>
            </a:r>
            <a:r>
              <a:rPr lang="en-GB" sz="1400" dirty="0">
                <a:solidFill>
                  <a:srgbClr val="FF0000"/>
                </a:solidFill>
              </a:rPr>
              <a:t>N</a:t>
            </a:r>
            <a:r>
              <a:rPr lang="en-GB" sz="1400" dirty="0" smtClean="0">
                <a:solidFill>
                  <a:srgbClr val="FF0000"/>
                </a:solidFill>
              </a:rPr>
              <a:t>atural part is very small.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Is there a missing natural forcing? </a:t>
            </a:r>
            <a:br>
              <a:rPr lang="en-GB" sz="1400" dirty="0" smtClean="0">
                <a:solidFill>
                  <a:srgbClr val="FF0000"/>
                </a:solidFill>
              </a:rPr>
            </a:br>
            <a:r>
              <a:rPr lang="en-GB" sz="1400" dirty="0" smtClean="0">
                <a:solidFill>
                  <a:srgbClr val="FF0000"/>
                </a:solidFill>
              </a:rPr>
              <a:t>Is that from varying cosmic ray flux, modulated by sun?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8" name="Right Brace 17"/>
          <p:cNvSpPr/>
          <p:nvPr/>
        </p:nvSpPr>
        <p:spPr>
          <a:xfrm>
            <a:off x="6128061" y="3321148"/>
            <a:ext cx="185423" cy="623547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6128061" y="4422672"/>
            <a:ext cx="340112" cy="11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97351" y="5953991"/>
            <a:ext cx="3287306" cy="338554"/>
          </a:xfrm>
          <a:prstGeom prst="rect">
            <a:avLst/>
          </a:prstGeom>
          <a:solidFill>
            <a:srgbClr val="92D050"/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8288" indent="-268288" algn="ctr"/>
            <a:r>
              <a:rPr lang="en-GB" sz="1600" dirty="0" smtClean="0"/>
              <a:t>A + B </a:t>
            </a:r>
            <a:r>
              <a:rPr lang="en-GB" sz="1600" dirty="0" smtClean="0">
                <a:sym typeface="Wingdings" pitchFamily="2" charset="2"/>
              </a:rPr>
              <a:t></a:t>
            </a:r>
            <a:r>
              <a:rPr lang="en-GB" sz="1600" dirty="0" smtClean="0"/>
              <a:t> The </a:t>
            </a:r>
            <a:r>
              <a:rPr lang="en-GB" sz="1600" dirty="0" smtClean="0">
                <a:solidFill>
                  <a:schemeClr val="tx1"/>
                </a:solidFill>
              </a:rPr>
              <a:t>CLOUD experiment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6" name="Date Placeholder 3"/>
          <p:cNvSpPr txBox="1">
            <a:spLocks/>
          </p:cNvSpPr>
          <p:nvPr/>
        </p:nvSpPr>
        <p:spPr bwMode="auto">
          <a:xfrm>
            <a:off x="575415" y="5900444"/>
            <a:ext cx="3694897" cy="42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200" dirty="0" smtClean="0"/>
              <a:t>Source: IPCC, Summary for Policymakers, 2013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5916246" y="1000369"/>
            <a:ext cx="211815" cy="109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 between Cosmic rays and Climate 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579" y="1085620"/>
            <a:ext cx="8229600" cy="4973638"/>
          </a:xfrm>
        </p:spPr>
        <p:txBody>
          <a:bodyPr/>
          <a:lstStyle/>
          <a:p>
            <a:r>
              <a:rPr lang="en-US" dirty="0" smtClean="0"/>
              <a:t>Numerous correlations suggest GCR-climate connection.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But no established mechanism to explain this.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18090" y="2358237"/>
            <a:ext cx="3095625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600" dirty="0" smtClean="0"/>
              <a:t>Several recent </a:t>
            </a:r>
          </a:p>
          <a:p>
            <a:r>
              <a:rPr lang="en-GB" sz="1600" dirty="0" smtClean="0"/>
              <a:t>observations,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/>
              <a:t>e.g. </a:t>
            </a:r>
            <a:r>
              <a:rPr lang="de-DE" sz="1600" dirty="0"/>
              <a:t>by </a:t>
            </a:r>
          </a:p>
          <a:p>
            <a:r>
              <a:rPr lang="de-DE" sz="1600" dirty="0"/>
              <a:t>Eichler et al., </a:t>
            </a:r>
          </a:p>
          <a:p>
            <a:r>
              <a:rPr lang="de-DE" sz="1600" dirty="0"/>
              <a:t>ACP, 2009: </a:t>
            </a:r>
          </a:p>
          <a:p>
            <a:endParaRPr lang="de-DE" sz="800" dirty="0"/>
          </a:p>
          <a:p>
            <a:r>
              <a:rPr lang="de-DE" sz="1600" dirty="0"/>
              <a:t>Correlation </a:t>
            </a:r>
          </a:p>
          <a:p>
            <a:r>
              <a:rPr lang="de-DE" sz="1600" dirty="0"/>
              <a:t>between </a:t>
            </a:r>
            <a:br>
              <a:rPr lang="de-DE" sz="1600" dirty="0"/>
            </a:br>
            <a:r>
              <a:rPr lang="de-DE" sz="1600" dirty="0"/>
              <a:t>GCRs and </a:t>
            </a:r>
            <a:br>
              <a:rPr lang="de-DE" sz="1600" dirty="0"/>
            </a:br>
            <a:r>
              <a:rPr lang="de-DE" sz="1600" dirty="0"/>
              <a:t>temperature </a:t>
            </a:r>
          </a:p>
          <a:p>
            <a:r>
              <a:rPr lang="de-DE" sz="1600" dirty="0"/>
              <a:t>in Siberia </a:t>
            </a:r>
          </a:p>
          <a:p>
            <a:r>
              <a:rPr lang="de-DE" sz="1600" dirty="0"/>
              <a:t>from glacial </a:t>
            </a:r>
          </a:p>
          <a:p>
            <a:r>
              <a:rPr lang="de-DE" sz="1600" dirty="0"/>
              <a:t>ice core data.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87626" y="2179898"/>
            <a:ext cx="6846062" cy="4063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rays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2117" y="1071909"/>
            <a:ext cx="6940937" cy="2497139"/>
          </a:xfrm>
        </p:spPr>
        <p:txBody>
          <a:bodyPr/>
          <a:lstStyle/>
          <a:p>
            <a:pPr>
              <a:buNone/>
            </a:pPr>
            <a:r>
              <a:rPr lang="en-GB" dirty="0" smtClean="0"/>
              <a:t>High energy particles from outer space</a:t>
            </a:r>
            <a:endParaRPr lang="en-US" dirty="0" smtClean="0"/>
          </a:p>
          <a:p>
            <a:r>
              <a:rPr lang="en-US" dirty="0" smtClean="0"/>
              <a:t>Mostly protons; ~90%</a:t>
            </a:r>
          </a:p>
          <a:p>
            <a:r>
              <a:rPr lang="en-GB" dirty="0" smtClean="0"/>
              <a:t>Helium nuclei (alpha particles); ~9%</a:t>
            </a:r>
          </a:p>
          <a:p>
            <a:r>
              <a:rPr lang="en-GB" dirty="0" smtClean="0"/>
              <a:t>Others: Electrons, heavy nuclei; 1%</a:t>
            </a:r>
          </a:p>
          <a:p>
            <a:pPr>
              <a:buNone/>
            </a:pPr>
            <a:r>
              <a:rPr lang="en-GB" dirty="0" smtClean="0"/>
              <a:t>Earth atmosphere protects from the cosmic rays</a:t>
            </a:r>
          </a:p>
          <a:p>
            <a:r>
              <a:rPr lang="en-GB" dirty="0" smtClean="0"/>
              <a:t>Lacking protection against cosmic rays is a major problem for long space travels.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4451" name="Picture 3" descr="C:\Temp\500px-Atmospheric_Collision_sv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34038" y="3759663"/>
            <a:ext cx="4762501" cy="2343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653" y="192681"/>
            <a:ext cx="8229600" cy="675273"/>
          </a:xfrm>
        </p:spPr>
        <p:txBody>
          <a:bodyPr/>
          <a:lstStyle/>
          <a:p>
            <a:r>
              <a:rPr lang="en-GB" dirty="0" smtClean="0"/>
              <a:t>  Solar </a:t>
            </a:r>
            <a:r>
              <a:rPr lang="en-GB" dirty="0" smtClean="0">
                <a:sym typeface="Wingdings" pitchFamily="2" charset="2"/>
              </a:rPr>
              <a:t> Cosmic ray  Climate mechanism?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2186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2038" y="1271239"/>
            <a:ext cx="8197332" cy="283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452322" y="4527395"/>
            <a:ext cx="8229600" cy="1896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Higher solar activity → reduced GCRs → reduced cloud cover → warmer climate</a:t>
            </a:r>
          </a:p>
          <a:p>
            <a:pPr marL="177800" indent="-17780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/>
              <a:t>Satellite observations not yet settled:</a:t>
            </a:r>
            <a:br>
              <a:rPr lang="en-US" dirty="0" smtClean="0"/>
            </a:br>
            <a:r>
              <a:rPr lang="en-US" dirty="0" smtClean="0"/>
              <a:t>Significant GCR-cloud correlations reported by some (</a:t>
            </a:r>
            <a:r>
              <a:rPr lang="en-US" dirty="0" err="1" smtClean="0"/>
              <a:t>Svensmark</a:t>
            </a:r>
            <a:r>
              <a:rPr lang="en-US" dirty="0" smtClean="0"/>
              <a:t>, </a:t>
            </a:r>
            <a:r>
              <a:rPr lang="en-US" dirty="0" err="1" smtClean="0"/>
              <a:t>Laken</a:t>
            </a:r>
            <a:r>
              <a:rPr lang="en-US" dirty="0" smtClean="0"/>
              <a:t>...) and weak or excluded by others (</a:t>
            </a:r>
            <a:r>
              <a:rPr lang="en-US" dirty="0" err="1" smtClean="0"/>
              <a:t>Kristjansson</a:t>
            </a:r>
            <a:r>
              <a:rPr lang="en-US" dirty="0" smtClean="0"/>
              <a:t>, </a:t>
            </a:r>
            <a:r>
              <a:rPr lang="en-US" dirty="0" err="1" smtClean="0"/>
              <a:t>Wolfendale</a:t>
            </a:r>
            <a:r>
              <a:rPr lang="en-US" dirty="0" smtClean="0"/>
              <a:t>...)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05454" y="4337824"/>
            <a:ext cx="3679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?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3619"/>
            <a:ext cx="8229600" cy="596964"/>
          </a:xfrm>
        </p:spPr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ole of aerosols on sun’s radiative forcing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CLOUD - A.Onnela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A25979-C8E3-4E9A-BB07-9F2A7F2B183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77719" y="590365"/>
            <a:ext cx="6372225" cy="3086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15077" y="3888613"/>
            <a:ext cx="1504950" cy="23403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420027" y="3982611"/>
            <a:ext cx="6215975" cy="209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All cloud droplets form on aerosol “seeds” known as cloud condensation nuclei - CCN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Cloud properties are sensitive to number of droplets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More aerosols/CCN: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Brighter clouds, with longer lifetimes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Sources of atmospheric aerosols: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Primary (dust, sea salt, fires)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Secondary (gas-to-particle conversion)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618744" y="6289966"/>
            <a:ext cx="8764954" cy="329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See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</a:t>
            </a:r>
            <a:r>
              <a:rPr kumimoji="0" lang="en-US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youtube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:</a:t>
            </a:r>
            <a:r>
              <a:rPr lang="en-US" sz="1600" kern="0" dirty="0" smtClean="0">
                <a:latin typeface="+mn-lt"/>
              </a:rPr>
              <a:t> </a:t>
            </a:r>
            <a:r>
              <a:rPr lang="en-US" sz="1600" kern="0" dirty="0">
                <a:latin typeface="+mn-lt"/>
              </a:rPr>
              <a:t>“No particles no </a:t>
            </a:r>
            <a:r>
              <a:rPr lang="en-US" sz="1600" kern="0" dirty="0" smtClean="0">
                <a:latin typeface="+mn-lt"/>
              </a:rPr>
              <a:t>fog” </a:t>
            </a:r>
            <a:r>
              <a:rPr lang="en-US" sz="1600" kern="0" dirty="0" smtClean="0">
                <a:latin typeface="+mn-lt"/>
                <a:hlinkClick r:id="rId4"/>
              </a:rPr>
              <a:t>https</a:t>
            </a:r>
            <a:r>
              <a:rPr lang="en-US" sz="1600" kern="0" dirty="0">
                <a:latin typeface="+mn-lt"/>
                <a:hlinkClick r:id="rId4"/>
              </a:rPr>
              <a:t>://</a:t>
            </a:r>
            <a:r>
              <a:rPr lang="en-US" sz="1600" kern="0" dirty="0" smtClean="0">
                <a:latin typeface="+mn-lt"/>
                <a:hlinkClick r:id="rId4"/>
              </a:rPr>
              <a:t>www.youtube.com/watch?v=EneDwu0HrVg</a:t>
            </a:r>
            <a:r>
              <a:rPr lang="en-US" sz="1600" kern="0" dirty="0" smtClean="0">
                <a:latin typeface="+mn-lt"/>
              </a:rPr>
              <a:t> </a:t>
            </a:r>
            <a:endParaRPr kumimoji="0" lang="en-US" sz="16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15938</TotalTime>
  <Words>1171</Words>
  <Application>Microsoft Office PowerPoint</Application>
  <PresentationFormat>On-screen Show (4:3)</PresentationFormat>
  <Paragraphs>243</Paragraphs>
  <Slides>34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 Unicode MS</vt:lpstr>
      <vt:lpstr>Arial</vt:lpstr>
      <vt:lpstr>Calibri</vt:lpstr>
      <vt:lpstr>Lucida Grande</vt:lpstr>
      <vt:lpstr>Palatino Linotype</vt:lpstr>
      <vt:lpstr>Times New Roman</vt:lpstr>
      <vt:lpstr>Wingdings</vt:lpstr>
      <vt:lpstr>Default Design</vt:lpstr>
      <vt:lpstr>Visio</vt:lpstr>
      <vt:lpstr> The CLOUD experiment Cosmics Leaving Outdoor Droplets</vt:lpstr>
      <vt:lpstr>Agenda</vt:lpstr>
      <vt:lpstr>Earth’s climate</vt:lpstr>
      <vt:lpstr>Global surface temperature</vt:lpstr>
      <vt:lpstr>Climate radiative forcings in Industrial Age</vt:lpstr>
      <vt:lpstr>Link between Cosmic rays and Climate ?</vt:lpstr>
      <vt:lpstr>Cosmic rays</vt:lpstr>
      <vt:lpstr>  Solar  Cosmic ray  Climate mechanism?</vt:lpstr>
      <vt:lpstr>Role of aerosols on sun’s radiative forcing</vt:lpstr>
      <vt:lpstr>PowerPoint Presentation</vt:lpstr>
      <vt:lpstr>Primary Aerosol Sources</vt:lpstr>
      <vt:lpstr>Secondary aerosol production: Gas-to-particle conversion</vt:lpstr>
      <vt:lpstr>Primary vs. secondary aerosols</vt:lpstr>
      <vt:lpstr>CLOUD experiment concept</vt:lpstr>
      <vt:lpstr>CLOUD</vt:lpstr>
      <vt:lpstr>CLOUD</vt:lpstr>
      <vt:lpstr>CLOUD in CERN PS-T11 beam</vt:lpstr>
      <vt:lpstr>CLOUD in CERN PS-T11 beam</vt:lpstr>
      <vt:lpstr>CLOUD Aerosol chamber</vt:lpstr>
      <vt:lpstr>Aerosol chamber in T11</vt:lpstr>
      <vt:lpstr>Ultra-pure air</vt:lpstr>
      <vt:lpstr>Gas system</vt:lpstr>
      <vt:lpstr>UV system</vt:lpstr>
      <vt:lpstr>HV field cage</vt:lpstr>
      <vt:lpstr>Mixing fan</vt:lpstr>
      <vt:lpstr>Thermal system</vt:lpstr>
      <vt:lpstr>CLOUD with the measurement instruments</vt:lpstr>
      <vt:lpstr>Aerosols from gas-to-particle conversion / Cosmic rays</vt:lpstr>
      <vt:lpstr>Example of a typical measurement “run”</vt:lpstr>
      <vt:lpstr>Results from CLOUD</vt:lpstr>
      <vt:lpstr>Example of on-going CLOUD measurements</vt:lpstr>
      <vt:lpstr>PowerPoint Presentation</vt:lpstr>
      <vt:lpstr>Back-up slides</vt:lpstr>
      <vt:lpstr>History of CO2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Vue Aerosol Chamber MK2 T11 Beam line</dc:title>
  <dc:creator>pmingine</dc:creator>
  <cp:lastModifiedBy>Antti Onnela</cp:lastModifiedBy>
  <cp:revision>664</cp:revision>
  <dcterms:created xsi:type="dcterms:W3CDTF">2008-02-05T21:33:15Z</dcterms:created>
  <dcterms:modified xsi:type="dcterms:W3CDTF">2016-11-07T07:43:03Z</dcterms:modified>
</cp:coreProperties>
</file>