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2" r:id="rId1"/>
  </p:sldMasterIdLst>
  <p:notesMasterIdLst>
    <p:notesMasterId r:id="rId15"/>
  </p:notesMasterIdLst>
  <p:sldIdLst>
    <p:sldId id="365" r:id="rId2"/>
    <p:sldId id="494" r:id="rId3"/>
    <p:sldId id="535" r:id="rId4"/>
    <p:sldId id="498" r:id="rId5"/>
    <p:sldId id="499" r:id="rId6"/>
    <p:sldId id="502" r:id="rId7"/>
    <p:sldId id="517" r:id="rId8"/>
    <p:sldId id="518" r:id="rId9"/>
    <p:sldId id="519" r:id="rId10"/>
    <p:sldId id="520" r:id="rId11"/>
    <p:sldId id="333" r:id="rId12"/>
    <p:sldId id="534" r:id="rId13"/>
    <p:sldId id="335" r:id="rId14"/>
  </p:sldIdLst>
  <p:sldSz cx="9144000" cy="6858000" type="screen4x3"/>
  <p:notesSz cx="67945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476"/>
    <a:srgbClr val="CDC301"/>
    <a:srgbClr val="FFFFFF"/>
    <a:srgbClr val="003477"/>
    <a:srgbClr val="11C91A"/>
    <a:srgbClr val="FF7C8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65" autoAdjust="0"/>
    <p:restoredTop sz="94994" autoAdjust="0"/>
  </p:normalViewPr>
  <p:slideViewPr>
    <p:cSldViewPr>
      <p:cViewPr>
        <p:scale>
          <a:sx n="40" d="100"/>
          <a:sy n="40" d="100"/>
        </p:scale>
        <p:origin x="1104" y="672"/>
      </p:cViewPr>
      <p:guideLst>
        <p:guide orient="horz" pos="170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3" d="100"/>
        <a:sy n="73" d="100"/>
      </p:scale>
      <p:origin x="0" y="-312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27.06.2018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7947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2239" lvl="2" algn="just"/>
            <a:r>
              <a:rPr lang="de-DE" sz="800">
                <a:solidFill>
                  <a:srgbClr val="013476"/>
                </a:solidFill>
                <a:latin typeface="Arial Narrow" panose="020B0606020202030204" pitchFamily="34" charset="0"/>
              </a:rPr>
              <a:t>Abbildung:</a:t>
            </a:r>
          </a:p>
          <a:p>
            <a:pPr marL="622239" lvl="2" algn="just"/>
            <a:r>
              <a:rPr lang="de-DE" sz="800">
                <a:solidFill>
                  <a:srgbClr val="013476"/>
                </a:solidFill>
                <a:latin typeface="Arial Narrow" panose="020B0606020202030204" pitchFamily="34" charset="0"/>
              </a:rPr>
              <a:t>Kräfte als Funktion des Abstands der wechselwirkenden Teilchen. </a:t>
            </a:r>
          </a:p>
          <a:p>
            <a:pPr marL="622239" lvl="2" algn="just"/>
            <a:r>
              <a:rPr lang="de-DE" sz="800">
                <a:solidFill>
                  <a:srgbClr val="013476"/>
                </a:solidFill>
                <a:latin typeface="Arial Narrow" panose="020B0606020202030204" pitchFamily="34" charset="0"/>
              </a:rPr>
              <a:t>Für die elektromagnetische Kraft, schwache Kraft und Gravitationskraft ist jeweils die Kraft </a:t>
            </a:r>
          </a:p>
          <a:p>
            <a:pPr marL="622239" lvl="2" algn="just"/>
            <a:r>
              <a:rPr lang="de-DE" sz="800">
                <a:solidFill>
                  <a:srgbClr val="013476"/>
                </a:solidFill>
                <a:latin typeface="Arial Narrow" panose="020B0606020202030204" pitchFamily="34" charset="0"/>
              </a:rPr>
              <a:t>zwischen zwei Elektronen dargestellt. Für die </a:t>
            </a:r>
          </a:p>
          <a:p>
            <a:pPr marL="622239" lvl="2" algn="just"/>
            <a:r>
              <a:rPr lang="de-DE" sz="800">
                <a:solidFill>
                  <a:srgbClr val="013476"/>
                </a:solidFill>
                <a:latin typeface="Arial Narrow" panose="020B0606020202030204" pitchFamily="34" charset="0"/>
              </a:rPr>
              <a:t>starke Kraft wurde als Beispiel die Kraft zwischen Quark und Anti-Quark bzw. die kovalente Kraft  zwischen zwei Nukleonen gewählt.</a:t>
            </a:r>
          </a:p>
          <a:p>
            <a:endParaRPr lang="de-DE" baseline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1687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>
                <a:solidFill>
                  <a:srgbClr val="000000"/>
                </a:solidFill>
              </a:rPr>
              <a:pPr/>
              <a:t>7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46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>
                <a:solidFill>
                  <a:srgbClr val="000000"/>
                </a:solidFill>
              </a:rPr>
              <a:pPr/>
              <a:t>8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672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>
                <a:solidFill>
                  <a:srgbClr val="000000"/>
                </a:solidFill>
              </a:rPr>
              <a:pPr/>
              <a:t>9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56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>
                <a:solidFill>
                  <a:srgbClr val="000000"/>
                </a:solidFill>
              </a:rPr>
              <a:pPr/>
              <a:t>10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889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9.tif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01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>
          <a:xfrm>
            <a:off x="971550" y="2060848"/>
            <a:ext cx="7543800" cy="3960540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40352" y="6356361"/>
            <a:ext cx="774998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9910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25.06.2018</a:t>
            </a:r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23728" y="6356360"/>
            <a:ext cx="48554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Forschung trifft Schule - Lehrerfortbildung Teilchenphysik - Bad Wildbad</a:t>
            </a:r>
          </a:p>
        </p:txBody>
      </p:sp>
    </p:spTree>
    <p:extLst>
      <p:ext uri="{BB962C8B-B14F-4D97-AF65-F5344CB8AC3E}">
        <p14:creationId xmlns:p14="http://schemas.microsoft.com/office/powerpoint/2010/main" val="3795724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7608" y="663276"/>
            <a:ext cx="7650652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08" y="6392503"/>
            <a:ext cx="988088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47608" y="1772816"/>
            <a:ext cx="7670676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334462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720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2401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8519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1773237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8" y="4016239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53461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2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04040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5877273"/>
            <a:ext cx="1520825" cy="8442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27FAE731-CC86-4C28-A2A3-0A318174A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DE70D378-A46D-4FDF-BFD7-F60D0E2D5FB5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1D9485-2BC3-4F5A-A2EE-62C7B7FDCC5D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8E9C28E8-E841-4F19-8707-F031C4A38B2A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FE7F238E-CEFE-48AB-9B0F-3B2769829409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70985EA1-F7C6-4E06-8330-5012852C79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13496E03-50CD-41FA-98FE-BCF8A0A460F9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AD3784C-0F3B-41A3-AE9C-BA7A700A8A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0ABFCCFE-7137-4B66-A205-0BF20F2FCB50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D4F129E-7698-45B7-A60C-DDFF56A95883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0B48FEDC-D257-47D1-9BA5-7451D88812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id="{7A335748-B9DB-42E4-9140-AF852A5486C4}"/>
              </a:ext>
            </a:extLst>
          </p:cNvPr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1B979426-42DB-4465-868F-C99CDEA13FF3}"/>
              </a:ext>
            </a:extLst>
          </p:cNvPr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F61A3F3A-536D-4C90-903E-6237B0131B4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id="{8739F029-680B-4116-B960-AC2750AD7E82}"/>
              </a:ext>
            </a:extLst>
          </p:cNvPr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49" name="Grafik 48">
            <a:extLst>
              <a:ext uri="{FF2B5EF4-FFF2-40B4-BE49-F238E27FC236}">
                <a16:creationId xmlns:a16="http://schemas.microsoft.com/office/drawing/2014/main" id="{A0468F0C-B42E-4165-A664-E86095D822B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79B92958-E6A6-46F0-8F74-5161FCE8B60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352CAAB5-C6D3-48B1-A5D5-ED32441FD19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14508AD4-2E64-4370-9239-1E4AA4ACAE3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53" name="Textfeld 52">
            <a:extLst>
              <a:ext uri="{FF2B5EF4-FFF2-40B4-BE49-F238E27FC236}">
                <a16:creationId xmlns:a16="http://schemas.microsoft.com/office/drawing/2014/main" id="{45739834-9CBE-4B7F-9AC0-B1FF484C6630}"/>
              </a:ext>
            </a:extLst>
          </p:cNvPr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422019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A8EB42-C9B8-47A1-AD8E-5284CAC7A28F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AE1F986-7A65-42F6-854B-3B5382EF95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6FC88DF8-14A6-4FEC-8534-53691C9CD10E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D877C0DB-9CE2-4273-B2A6-CE883C9AFA4D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B3BDB0D2-AA47-4257-B73B-FF6EAE6C60A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484784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142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681037"/>
            <a:ext cx="7615758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9592" y="1825625"/>
            <a:ext cx="76157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8865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35696" y="6392503"/>
            <a:ext cx="6048672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743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5.pn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20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png"/><Relationship Id="rId11" Type="http://schemas.openxmlformats.org/officeDocument/2006/relationships/image" Target="../media/image19.PNG"/><Relationship Id="rId5" Type="http://schemas.openxmlformats.org/officeDocument/2006/relationships/image" Target="../media/image17.png"/><Relationship Id="rId10" Type="http://schemas.openxmlformats.org/officeDocument/2006/relationships/image" Target="../media/image14.wmf"/><Relationship Id="rId4" Type="http://schemas.openxmlformats.org/officeDocument/2006/relationships/image" Target="../media/image16.JPG"/><Relationship Id="rId9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70.png"/><Relationship Id="rId4" Type="http://schemas.openxmlformats.org/officeDocument/2006/relationships/image" Target="../media/image14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noProof="0" dirty="0">
                <a:latin typeface="+mj-lt"/>
                <a:cs typeface="Arial" panose="020B0604020202020204" pitchFamily="34" charset="0"/>
              </a:rPr>
              <a:t>Das Standardmodell </a:t>
            </a:r>
            <a:br>
              <a:rPr lang="de-DE" noProof="0" dirty="0">
                <a:latin typeface="+mj-lt"/>
                <a:cs typeface="Arial" panose="020B0604020202020204" pitchFamily="34" charset="0"/>
              </a:rPr>
            </a:br>
            <a:r>
              <a:rPr lang="de-DE" noProof="0" dirty="0">
                <a:latin typeface="+mj-lt"/>
                <a:cs typeface="Arial" panose="020B0604020202020204" pitchFamily="34" charset="0"/>
              </a:rPr>
              <a:t>der Teilchenphysik </a:t>
            </a:r>
            <a:br>
              <a:rPr lang="de-DE" noProof="0" dirty="0">
                <a:latin typeface="+mj-lt"/>
                <a:cs typeface="Arial" panose="020B0604020202020204" pitchFamily="34" charset="0"/>
              </a:rPr>
            </a:br>
            <a:r>
              <a:rPr lang="de-DE" noProof="0" dirty="0">
                <a:latin typeface="+mj-lt"/>
                <a:cs typeface="Arial" panose="020B0604020202020204" pitchFamily="34" charset="0"/>
              </a:rPr>
              <a:t>im Schulunterricht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noProof="0" dirty="0">
                <a:latin typeface="+mj-lt"/>
                <a:cs typeface="Arial" panose="020B0604020202020204" pitchFamily="34" charset="0"/>
              </a:rPr>
              <a:t>Fachvortrag</a:t>
            </a:r>
            <a:r>
              <a:rPr lang="de-DE" sz="3200" noProof="0" dirty="0">
                <a:solidFill>
                  <a:srgbClr val="C2C420"/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platzhalter 5"/>
          <p:cNvSpPr txBox="1">
            <a:spLocks/>
          </p:cNvSpPr>
          <p:nvPr/>
        </p:nvSpPr>
        <p:spPr>
          <a:xfrm>
            <a:off x="986528" y="3140968"/>
            <a:ext cx="7538988" cy="14365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 Narrow" panose="020B0606020202030204" pitchFamily="34" charset="0"/>
              <a:buNone/>
            </a:pPr>
            <a:endParaRPr lang="de-DE" sz="2000" dirty="0">
              <a:solidFill>
                <a:srgbClr val="C2C420"/>
              </a:solidFill>
            </a:endParaRPr>
          </a:p>
        </p:txBody>
      </p:sp>
      <p:sp>
        <p:nvSpPr>
          <p:cNvPr id="7" name="Textplatzhalter 5"/>
          <p:cNvSpPr txBox="1">
            <a:spLocks/>
          </p:cNvSpPr>
          <p:nvPr/>
        </p:nvSpPr>
        <p:spPr>
          <a:xfrm>
            <a:off x="986528" y="3140967"/>
            <a:ext cx="7538988" cy="14365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 Narrow" panose="020B0606020202030204" pitchFamily="34" charset="0"/>
              <a:buNone/>
            </a:pPr>
            <a:endParaRPr lang="de-DE" sz="2000" dirty="0">
              <a:solidFill>
                <a:srgbClr val="C2C42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2128294" y="6078027"/>
            <a:ext cx="49639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>Philipp Lindenau, Dr. Claudia Behnke</a:t>
            </a:r>
            <a:br>
              <a:rPr lang="de-DE" sz="24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</a:br>
            <a:r>
              <a:rPr lang="de-DE" sz="1600" dirty="0">
                <a:solidFill>
                  <a:srgbClr val="003477"/>
                </a:solidFill>
                <a:latin typeface="+mj-lt"/>
                <a:ea typeface="+mj-ea"/>
                <a:cs typeface="Arial" panose="020B0604020202020204" pitchFamily="34" charset="0"/>
              </a:rPr>
              <a:t>Bad Wildbad | 25. – 27.06.2018</a:t>
            </a:r>
            <a:endParaRPr lang="de-DE" dirty="0">
              <a:solidFill>
                <a:srgbClr val="00347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9038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DAA798-0D43-4348-9217-E3AABA834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Zustandsmischung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3326D8EF-DD39-47DD-821E-EF7A5B388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EA659588-CC63-496C-B050-178F8ED6A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E64F56FA-1A9B-4E03-8F75-2BEBC7CEE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>
                <a:extLst>
                  <a:ext uri="{FF2B5EF4-FFF2-40B4-BE49-F238E27FC236}">
                    <a16:creationId xmlns:a16="http://schemas.microsoft.com/office/drawing/2014/main" id="{F80812E5-ECB3-454B-BDDC-650D864738EC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de-DE" sz="1800" b="1" dirty="0"/>
                  <a:t>Die Mischungen der Quarks </a:t>
                </a:r>
                <a:r>
                  <a:rPr lang="de-DE" sz="1800" dirty="0"/>
                  <a:t>in der schwachen Wechselwirkung </a:t>
                </a:r>
                <a:r>
                  <a:rPr lang="de-DE" sz="1800" b="1" dirty="0"/>
                  <a:t>sind eher klein </a:t>
                </a:r>
              </a:p>
              <a:p>
                <a:pPr lvl="1"/>
                <a:r>
                  <a:rPr lang="de-DE" sz="1600" dirty="0"/>
                  <a:t>Größte Wahrscheinlichkeit für Umwandlung „innerhalb“ des jeweiligen </a:t>
                </a:r>
                <a:r>
                  <a:rPr lang="de-DE" sz="1600" dirty="0" err="1"/>
                  <a:t>Multipletts</a:t>
                </a:r>
                <a:endParaRPr lang="de-DE" sz="1600" dirty="0"/>
              </a:p>
              <a:p>
                <a:r>
                  <a:rPr lang="de-DE" sz="1800" b="1" dirty="0"/>
                  <a:t>Die Mischungen der Neutrinos </a:t>
                </a:r>
                <a:r>
                  <a:rPr lang="de-DE" sz="1800" dirty="0"/>
                  <a:t>in der schwachen Wechselwirkung </a:t>
                </a:r>
                <a:r>
                  <a:rPr lang="de-DE" sz="1800" b="1" dirty="0"/>
                  <a:t>sind dagegen fast maximal </a:t>
                </a:r>
              </a:p>
              <a:p>
                <a:pPr lvl="1"/>
                <a:r>
                  <a:rPr lang="de-DE" sz="1600" dirty="0" err="1"/>
                  <a:t>Pontecorvo</a:t>
                </a:r>
                <a:r>
                  <a:rPr lang="de-DE" sz="1600" dirty="0"/>
                  <a:t>-Maki-Nakagawa-</a:t>
                </a:r>
                <a:r>
                  <a:rPr lang="de-DE" sz="1600" dirty="0" err="1"/>
                  <a:t>Sakata</a:t>
                </a:r>
                <a:r>
                  <a:rPr lang="de-DE" sz="1600" dirty="0"/>
                  <a:t>-(PMNS)-Matrix</a:t>
                </a:r>
              </a:p>
              <a:p>
                <a:pPr lvl="1"/>
                <a:r>
                  <a:rPr lang="de-DE" sz="1600" dirty="0">
                    <a:sym typeface="Wingdings" panose="05000000000000000000" pitchFamily="2" charset="2"/>
                  </a:rPr>
                  <a:t> Möglichkeit der </a:t>
                </a:r>
                <a:r>
                  <a:rPr lang="de-DE" sz="1600" dirty="0"/>
                  <a:t>„Neutrino </a:t>
                </a:r>
                <a:r>
                  <a:rPr lang="de-DE" sz="1600" dirty="0" err="1"/>
                  <a:t>Flavor</a:t>
                </a:r>
                <a:r>
                  <a:rPr lang="de-DE" sz="1600" dirty="0"/>
                  <a:t>-Oszillation“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de-DE" sz="160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</m:t>
                    </m:r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de-DE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DE" sz="160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</m:t>
                    </m:r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endParaRPr lang="de-DE" sz="1600" dirty="0"/>
              </a:p>
            </p:txBody>
          </p:sp>
        </mc:Choice>
        <mc:Fallback xmlns="">
          <p:sp>
            <p:nvSpPr>
              <p:cNvPr id="4" name="Textplatzhalter 3">
                <a:extLst>
                  <a:ext uri="{FF2B5EF4-FFF2-40B4-BE49-F238E27FC236}">
                    <a16:creationId xmlns:a16="http://schemas.microsoft.com/office/drawing/2014/main" id="{F80812E5-ECB3-454B-BDDC-650D864738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323" t="-1387" r="-145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609653E1-895C-4533-8752-FF66EEF43313}"/>
                  </a:ext>
                </a:extLst>
              </p:cNvPr>
              <p:cNvSpPr txBox="1"/>
              <p:nvPr/>
            </p:nvSpPr>
            <p:spPr>
              <a:xfrm>
                <a:off x="2659156" y="4760879"/>
                <a:ext cx="3957686" cy="690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750"/>
                  </a:spcBef>
                  <a:buClr>
                    <a:srgbClr val="CCCC00"/>
                  </a:buClr>
                  <a:buSzPct val="9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i="1" smtClean="0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𝜐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𝜐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𝜐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de-DE" i="1">
                          <a:solidFill>
                            <a:srgbClr val="01347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,82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0,55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−0,15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−0,</m:t>
                                </m:r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33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73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46</m:t>
                                </m:r>
                              </m:e>
                              <m:e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58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de-DE" b="0" i="1" smtClean="0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𝜐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𝜐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𝜐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dirty="0">
                  <a:solidFill>
                    <a:srgbClr val="013476"/>
                  </a:solidFill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609653E1-895C-4533-8752-FF66EEF433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9156" y="4760879"/>
                <a:ext cx="3957686" cy="690702"/>
              </a:xfrm>
              <a:prstGeom prst="rect">
                <a:avLst/>
              </a:prstGeom>
              <a:blipFill>
                <a:blip r:embed="rId4"/>
                <a:stretch>
                  <a:fillRect t="-4425" b="-265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33A7AABE-C2C0-4D64-AC8D-FADE304BAE83}"/>
              </a:ext>
            </a:extLst>
          </p:cNvPr>
          <p:cNvCxnSpPr>
            <a:cxnSpLocks/>
          </p:cNvCxnSpPr>
          <p:nvPr/>
        </p:nvCxnSpPr>
        <p:spPr>
          <a:xfrm flipV="1">
            <a:off x="2277579" y="5212488"/>
            <a:ext cx="206189" cy="239093"/>
          </a:xfrm>
          <a:prstGeom prst="straightConnector1">
            <a:avLst/>
          </a:prstGeom>
          <a:ln w="19050"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id="{2CDE2951-5528-43BE-BB15-DE4ED8FF4026}"/>
              </a:ext>
            </a:extLst>
          </p:cNvPr>
          <p:cNvSpPr txBox="1"/>
          <p:nvPr/>
        </p:nvSpPr>
        <p:spPr>
          <a:xfrm>
            <a:off x="995763" y="5487585"/>
            <a:ext cx="1752403" cy="4662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CCCC00"/>
              </a:buClr>
              <a:buSzPct val="90000"/>
            </a:pP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Schwache Ladungs-</a:t>
            </a:r>
            <a:b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Eigenzustände</a:t>
            </a:r>
          </a:p>
        </p:txBody>
      </p: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3B878342-3FBE-4615-A146-CB29CABA8041}"/>
              </a:ext>
            </a:extLst>
          </p:cNvPr>
          <p:cNvCxnSpPr>
            <a:cxnSpLocks/>
          </p:cNvCxnSpPr>
          <p:nvPr/>
        </p:nvCxnSpPr>
        <p:spPr>
          <a:xfrm flipH="1" flipV="1">
            <a:off x="6588224" y="5292513"/>
            <a:ext cx="197172" cy="262565"/>
          </a:xfrm>
          <a:prstGeom prst="straightConnector1">
            <a:avLst/>
          </a:prstGeom>
          <a:ln w="19050"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20A527E1-3F24-4A29-9DE0-6059CA9536F9}"/>
              </a:ext>
            </a:extLst>
          </p:cNvPr>
          <p:cNvSpPr txBox="1"/>
          <p:nvPr/>
        </p:nvSpPr>
        <p:spPr>
          <a:xfrm>
            <a:off x="6798641" y="5487584"/>
            <a:ext cx="1329210" cy="4662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CCCC00"/>
              </a:buClr>
              <a:buSzPct val="90000"/>
            </a:pP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Massen</a:t>
            </a:r>
            <a:b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Eigenzustände</a:t>
            </a:r>
          </a:p>
        </p:txBody>
      </p:sp>
    </p:spTree>
    <p:extLst>
      <p:ext uri="{BB962C8B-B14F-4D97-AF65-F5344CB8AC3E}">
        <p14:creationId xmlns:p14="http://schemas.microsoft.com/office/powerpoint/2010/main" val="968100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 err="1"/>
              <a:t>Multipletts</a:t>
            </a:r>
            <a:r>
              <a:rPr lang="de-DE" noProof="0" dirty="0"/>
              <a:t> – Ladungen als Ordnungsprinzip</a:t>
            </a:r>
          </a:p>
        </p:txBody>
      </p:sp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0B474ADC-3619-4A3B-8160-4C9ADF7D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19" name="Datumsplatzhalter 18">
            <a:extLst>
              <a:ext uri="{FF2B5EF4-FFF2-40B4-BE49-F238E27FC236}">
                <a16:creationId xmlns:a16="http://schemas.microsoft.com/office/drawing/2014/main" id="{2165D028-C8B4-422B-AE1D-E41C4E9D4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8EC06424-E977-4C16-9F6A-5482E8AFE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944D77CB-5C5A-4AD7-9BD2-A868982DE99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0288" y="1988355"/>
            <a:ext cx="5213366" cy="3960925"/>
          </a:xfrm>
          <a:prstGeom prst="rect">
            <a:avLst/>
          </a:prstGeom>
        </p:spPr>
      </p:pic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3180063" y="5600407"/>
            <a:ext cx="4572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 defTabSz="457164"/>
            <a:endParaRPr lang="de-DE" sz="1200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2"/>
          <a:srcRect r="27234"/>
          <a:stretch/>
        </p:blipFill>
        <p:spPr>
          <a:xfrm>
            <a:off x="899592" y="1988355"/>
            <a:ext cx="3793582" cy="396092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3"/>
          <a:srcRect b="10513"/>
          <a:stretch/>
        </p:blipFill>
        <p:spPr>
          <a:xfrm>
            <a:off x="3469038" y="1836024"/>
            <a:ext cx="2778408" cy="334399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60175" t="77973" r="27234" b="5425"/>
          <a:stretch/>
        </p:blipFill>
        <p:spPr>
          <a:xfrm>
            <a:off x="4180734" y="5075634"/>
            <a:ext cx="656456" cy="657622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2"/>
          <a:srcRect l="60175" t="77973" r="35682" b="11090"/>
          <a:stretch/>
        </p:blipFill>
        <p:spPr>
          <a:xfrm>
            <a:off x="4837190" y="5085184"/>
            <a:ext cx="216024" cy="43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06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6D7266-F352-4980-BC1B-F05E3372C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Hadronen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9F7586F-8D29-4748-ABAD-358F0EE46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961BF1-3709-41A7-AB3B-F4A6924D7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BEF939-133F-4FB2-A2AC-5E1724E9A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BE10A4AE-4DB3-448E-9D1C-D3A39DFACE4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752528" cy="4824536"/>
          </a:xfrm>
        </p:spPr>
        <p:txBody>
          <a:bodyPr>
            <a:normAutofit/>
          </a:bodyPr>
          <a:lstStyle/>
          <a:p>
            <a:r>
              <a:rPr lang="de-DE" dirty="0"/>
              <a:t>Zusammengesetzte Zustände von Quarks und Antiquarks</a:t>
            </a:r>
          </a:p>
          <a:p>
            <a:pPr lvl="1"/>
            <a:r>
              <a:rPr lang="de-DE" dirty="0"/>
              <a:t>Baryonen: 3 Quarks </a:t>
            </a:r>
          </a:p>
          <a:p>
            <a:pPr lvl="2"/>
            <a:r>
              <a:rPr lang="de-DE" dirty="0"/>
              <a:t>Proton</a:t>
            </a:r>
          </a:p>
          <a:p>
            <a:pPr lvl="2"/>
            <a:r>
              <a:rPr lang="de-DE" dirty="0"/>
              <a:t>Neutron</a:t>
            </a:r>
          </a:p>
          <a:p>
            <a:pPr lvl="2"/>
            <a:r>
              <a:rPr lang="de-DE" dirty="0"/>
              <a:t>…..</a:t>
            </a:r>
          </a:p>
          <a:p>
            <a:pPr lvl="1"/>
            <a:r>
              <a:rPr lang="de-DE" dirty="0"/>
              <a:t>Mesonen: Quark Antiquark</a:t>
            </a:r>
          </a:p>
          <a:p>
            <a:pPr lvl="2"/>
            <a:r>
              <a:rPr lang="de-DE" dirty="0"/>
              <a:t>Pion</a:t>
            </a:r>
          </a:p>
          <a:p>
            <a:pPr lvl="2"/>
            <a:r>
              <a:rPr lang="de-DE" dirty="0" err="1"/>
              <a:t>Kaon</a:t>
            </a:r>
            <a:endParaRPr lang="de-DE" dirty="0"/>
          </a:p>
          <a:p>
            <a:pPr lvl="2"/>
            <a:r>
              <a:rPr lang="de-DE" dirty="0"/>
              <a:t>….</a:t>
            </a:r>
          </a:p>
          <a:p>
            <a:pPr lvl="1"/>
            <a:r>
              <a:rPr lang="de-DE" dirty="0"/>
              <a:t>Weitere Zustände</a:t>
            </a:r>
          </a:p>
          <a:p>
            <a:pPr lvl="2"/>
            <a:r>
              <a:rPr lang="de-DE" dirty="0" err="1"/>
              <a:t>Pentaquarks</a:t>
            </a:r>
            <a:endParaRPr lang="de-DE" dirty="0"/>
          </a:p>
          <a:p>
            <a:pPr lvl="2"/>
            <a:r>
              <a:rPr lang="de-DE" dirty="0" err="1"/>
              <a:t>Tetraquarks</a:t>
            </a:r>
            <a:endParaRPr lang="de-DE" dirty="0"/>
          </a:p>
          <a:p>
            <a:pPr lvl="2"/>
            <a:r>
              <a:rPr lang="de-DE" dirty="0" err="1"/>
              <a:t>Glue</a:t>
            </a:r>
            <a:r>
              <a:rPr lang="de-DE" dirty="0"/>
              <a:t> Balls</a:t>
            </a:r>
          </a:p>
        </p:txBody>
      </p:sp>
      <p:pic>
        <p:nvPicPr>
          <p:cNvPr id="15" name="Bildplatzhalter 14">
            <a:extLst>
              <a:ext uri="{FF2B5EF4-FFF2-40B4-BE49-F238E27FC236}">
                <a16:creationId xmlns:a16="http://schemas.microsoft.com/office/drawing/2014/main" id="{4E050857-5096-4428-953C-F85D17D4389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07" r="1627" b="4731"/>
          <a:stretch/>
        </p:blipFill>
        <p:spPr>
          <a:xfrm>
            <a:off x="5412057" y="278653"/>
            <a:ext cx="3332772" cy="2330570"/>
          </a:xfrm>
        </p:spPr>
      </p:pic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F6D0AE1E-1968-4FD5-BE0D-F6ACE1507F2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" r="-942" b="488"/>
          <a:stretch/>
        </p:blipFill>
        <p:spPr>
          <a:xfrm>
            <a:off x="6593662" y="2711820"/>
            <a:ext cx="2120621" cy="1869308"/>
          </a:xfr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738C75DC-E850-4AFE-A9E6-4E541ED5E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2258" y="4718668"/>
            <a:ext cx="4852519" cy="152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77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de-DE" sz="4000" noProof="0" dirty="0">
                <a:solidFill>
                  <a:srgbClr val="013476"/>
                </a:solidFill>
              </a:rPr>
              <a:t>Vielen Dank für Ihre Aufmerksamkeit!</a:t>
            </a:r>
          </a:p>
          <a:p>
            <a:r>
              <a:rPr lang="de-DE" sz="3400" noProof="0" dirty="0">
                <a:solidFill>
                  <a:srgbClr val="013476"/>
                </a:solidFill>
              </a:rPr>
              <a:t>		</a:t>
            </a:r>
            <a:r>
              <a:rPr lang="de-DE" sz="3000" noProof="0" dirty="0">
                <a:solidFill>
                  <a:srgbClr val="013476"/>
                </a:solidFill>
              </a:rPr>
              <a:t>www.teilchenwelt.de</a:t>
            </a:r>
          </a:p>
          <a:p>
            <a:endParaRPr lang="de-DE" sz="3400" noProof="0" dirty="0">
              <a:solidFill>
                <a:srgbClr val="013476"/>
              </a:solidFill>
            </a:endParaRPr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CB20BF6A-729B-4667-9FB4-74607132D8E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080375" y="6376988"/>
            <a:ext cx="1063625" cy="365125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253451" y="6459892"/>
            <a:ext cx="2767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cs typeface="Arial" panose="020B0604020202020204" pitchFamily="34" charset="0"/>
              </a:rPr>
              <a:t>www.facebook.de/teilchenwelt/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07999"/>
            <a:ext cx="2195736" cy="65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630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56108F-B69F-4293-BF6F-76F63DF67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de-DE" dirty="0" err="1"/>
              <a:t>iggs</a:t>
            </a:r>
            <a:r>
              <a:rPr lang="de-DE" dirty="0"/>
              <a:t> Feld</a:t>
            </a:r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E893621B-814B-4180-B9CA-DCA873C96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B35D3CCD-C237-4FE4-883B-6069232B4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491B6273-8182-4EA6-8042-4724F57FB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EC9006A-F7FA-4510-91D6-58E8E29A1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4000" y="249280"/>
            <a:ext cx="2094947" cy="135307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4498BD7-9F99-4323-9234-2F688FA380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722" y="1755762"/>
            <a:ext cx="2128550" cy="135170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997F954-72AC-4FF1-8B8F-0C9C821E30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9047" y="3255770"/>
            <a:ext cx="2109900" cy="133986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019EBF42-AEDC-4F33-9ECF-7211E98A7E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8264" y="4749040"/>
            <a:ext cx="2047925" cy="1300508"/>
          </a:xfrm>
          <a:prstGeom prst="rect">
            <a:avLst/>
          </a:prstGeom>
        </p:spPr>
      </p:pic>
      <p:graphicFrame>
        <p:nvGraphicFramePr>
          <p:cNvPr id="13" name="Object 2">
            <a:extLst>
              <a:ext uri="{FF2B5EF4-FFF2-40B4-BE49-F238E27FC236}">
                <a16:creationId xmlns:a16="http://schemas.microsoft.com/office/drawing/2014/main" id="{24303569-8E45-4568-8D22-23E11CCDD7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139055"/>
              </p:ext>
            </p:extLst>
          </p:nvPr>
        </p:nvGraphicFramePr>
        <p:xfrm>
          <a:off x="4900813" y="2276872"/>
          <a:ext cx="1174750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0" name="Formel" r:id="rId7" imgW="850680" imgH="457200" progId="Equation.3">
                  <p:embed/>
                </p:oleObj>
              </mc:Choice>
              <mc:Fallback>
                <p:oleObj name="Formel" r:id="rId7" imgW="850680" imgH="457200" progId="Equation.3">
                  <p:embed/>
                  <p:pic>
                    <p:nvPicPr>
                      <p:cNvPr id="13" name="Object 2">
                        <a:extLst>
                          <a:ext uri="{FF2B5EF4-FFF2-40B4-BE49-F238E27FC236}">
                            <a16:creationId xmlns:a16="http://schemas.microsoft.com/office/drawing/2014/main" id="{24303569-8E45-4568-8D22-23E11CCDD7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0813" y="2276872"/>
                        <a:ext cx="1174750" cy="630237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CDC30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">
            <a:extLst>
              <a:ext uri="{FF2B5EF4-FFF2-40B4-BE49-F238E27FC236}">
                <a16:creationId xmlns:a16="http://schemas.microsoft.com/office/drawing/2014/main" id="{464E33E7-506A-433B-BAE7-8DB2007473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3045948"/>
              </p:ext>
            </p:extLst>
          </p:nvPr>
        </p:nvGraphicFramePr>
        <p:xfrm>
          <a:off x="4890286" y="3433238"/>
          <a:ext cx="1509712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1" name="Formel" r:id="rId9" imgW="1117440" imgH="457200" progId="Equation.3">
                  <p:embed/>
                </p:oleObj>
              </mc:Choice>
              <mc:Fallback>
                <p:oleObj name="Formel" r:id="rId9" imgW="1117440" imgH="457200" progId="Equation.3">
                  <p:embed/>
                  <p:pic>
                    <p:nvPicPr>
                      <p:cNvPr id="14" name="Object 4">
                        <a:extLst>
                          <a:ext uri="{FF2B5EF4-FFF2-40B4-BE49-F238E27FC236}">
                            <a16:creationId xmlns:a16="http://schemas.microsoft.com/office/drawing/2014/main" id="{464E33E7-506A-433B-BAE7-8DB2007473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0286" y="3433238"/>
                        <a:ext cx="1509712" cy="615950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rgbClr val="CDC30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40B7CF88-66FC-4B02-ABC3-C8307BA2906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346" y="4622506"/>
            <a:ext cx="2466207" cy="14270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A1F9BA17-58BC-4454-845B-7BBEF48B9499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de-DE" sz="1600" dirty="0"/>
                  <a:t>Symmetriebrechung</a:t>
                </a:r>
              </a:p>
              <a:p>
                <a:pPr lvl="1"/>
                <a:r>
                  <a:rPr lang="de-DE" sz="1600" dirty="0"/>
                  <a:t>Symmetrisches Potential</a:t>
                </a:r>
                <a:br>
                  <a:rPr lang="de-DE" sz="1600" dirty="0"/>
                </a:br>
                <a:r>
                  <a:rPr lang="de-DE" sz="1600" dirty="0"/>
                  <a:t>Grundzustand symmetrisch</a:t>
                </a:r>
                <a:endParaRPr lang="en-US" sz="1600" dirty="0"/>
              </a:p>
              <a:p>
                <a:pPr lvl="1"/>
                <a:r>
                  <a:rPr lang="de-DE" sz="1600" dirty="0"/>
                  <a:t>Symmetrisches Potential</a:t>
                </a:r>
                <a:br>
                  <a:rPr lang="de-DE" sz="1600" dirty="0"/>
                </a:br>
                <a:r>
                  <a:rPr lang="de-DE" sz="1600" dirty="0"/>
                  <a:t>Grundzustand nichtsymmetrisch</a:t>
                </a:r>
              </a:p>
              <a:p>
                <a:r>
                  <a:rPr lang="de-DE" sz="1600" dirty="0">
                    <a:sym typeface="Wingdings" panose="05000000000000000000" pitchFamily="2" charset="2"/>
                  </a:rPr>
                  <a:t>Klassisch analog Dielektrikum :  </a:t>
                </a:r>
                <a:br>
                  <a:rPr lang="de-DE" sz="1600" dirty="0">
                    <a:sym typeface="Wingdings" panose="05000000000000000000" pitchFamily="2" charset="2"/>
                  </a:rPr>
                </a:br>
                <a:r>
                  <a:rPr lang="de-DE" sz="1600" dirty="0">
                    <a:sym typeface="Wingdings" panose="05000000000000000000" pitchFamily="2" charset="2"/>
                  </a:rPr>
                  <a:t>Abschirmung der Feldlinien</a:t>
                </a:r>
                <a14:m>
                  <m:oMath xmlns:m="http://schemas.openxmlformats.org/officeDocument/2006/math">
                    <m:r>
                      <a:rPr lang="de-DE" sz="16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endParaRPr lang="de-DE" sz="1600" dirty="0">
                  <a:sym typeface="Wingdings" panose="05000000000000000000" pitchFamily="2" charset="2"/>
                </a:endParaRPr>
              </a:p>
              <a:p>
                <a:pPr lvl="1"/>
                <a:r>
                  <a:rPr lang="de-DE" sz="1600" dirty="0">
                    <a:sym typeface="Wingdings" panose="05000000000000000000" pitchFamily="2" charset="2"/>
                  </a:rPr>
                  <a:t>Abschirmung „schwacher Felder“ </a:t>
                </a:r>
                <a:br>
                  <a:rPr lang="de-DE" sz="1600" dirty="0">
                    <a:sym typeface="Wingdings" panose="05000000000000000000" pitchFamily="2" charset="2"/>
                  </a:rPr>
                </a:br>
                <a:r>
                  <a:rPr lang="de-DE" sz="1600" dirty="0">
                    <a:sym typeface="Wingdings" panose="05000000000000000000" pitchFamily="2" charset="2"/>
                  </a:rPr>
                  <a:t>durch </a:t>
                </a:r>
                <a:r>
                  <a:rPr lang="de-DE" sz="1600" dirty="0" err="1">
                    <a:sym typeface="Wingdings" panose="05000000000000000000" pitchFamily="2" charset="2"/>
                  </a:rPr>
                  <a:t>BEHiggs</a:t>
                </a:r>
                <a:r>
                  <a:rPr lang="de-DE" sz="1600" dirty="0">
                    <a:sym typeface="Wingdings" panose="05000000000000000000" pitchFamily="2" charset="2"/>
                  </a:rPr>
                  <a:t>-Hintergrundfeld</a:t>
                </a:r>
                <a:br>
                  <a:rPr lang="de-DE" sz="1600" dirty="0">
                    <a:sym typeface="Wingdings" panose="05000000000000000000" pitchFamily="2" charset="2"/>
                  </a:rPr>
                </a:br>
                <a:r>
                  <a:rPr lang="de-DE" sz="1600" dirty="0">
                    <a:sym typeface="Wingdings" panose="05000000000000000000" pitchFamily="2" charset="2"/>
                  </a:rPr>
                  <a:t> = unendlicher See schwacher Ladung</a:t>
                </a:r>
                <a:endParaRPr lang="de-DE" sz="16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lvl="1"/>
                <a:r>
                  <a:rPr lang="de-DE" sz="1600" dirty="0">
                    <a:sym typeface="Wingdings" panose="05000000000000000000" pitchFamily="2" charset="2"/>
                  </a:rPr>
                  <a:t>Abschirmendes Feld</a:t>
                </a:r>
                <a:br>
                  <a:rPr lang="de-DE" sz="1600" dirty="0">
                    <a:sym typeface="Wingdings" panose="05000000000000000000" pitchFamily="2" charset="2"/>
                  </a:rPr>
                </a:br>
                <a:r>
                  <a:rPr lang="de-DE" sz="1600" dirty="0">
                    <a:sym typeface="Wingdings" panose="05000000000000000000" pitchFamily="2" charset="2"/>
                  </a:rPr>
                  <a:t>Duplett in schw. Ladung </a:t>
                </a:r>
                <a:br>
                  <a:rPr lang="de-DE" sz="1600" dirty="0">
                    <a:sym typeface="Wingdings" panose="05000000000000000000" pitchFamily="2" charset="2"/>
                  </a:rPr>
                </a:br>
                <a:r>
                  <a:rPr lang="de-DE" sz="1600" dirty="0">
                    <a:sym typeface="Wingdings" panose="05000000000000000000" pitchFamily="2" charset="2"/>
                  </a:rPr>
                  <a:t>Komponente</a:t>
                </a:r>
                <a:r>
                  <a:rPr lang="de-DE" sz="16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de-DE" sz="16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𝑣</m:t>
                    </m:r>
                  </m:oMath>
                </a14:m>
                <a:r>
                  <a:rPr lang="de-DE" sz="16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de-DE" sz="1600" dirty="0">
                    <a:sym typeface="Wingdings" panose="05000000000000000000" pitchFamily="2" charset="2"/>
                  </a:rPr>
                  <a:t>= 246 </a:t>
                </a:r>
                <a:r>
                  <a:rPr lang="de-DE" sz="1600" dirty="0" err="1">
                    <a:sym typeface="Wingdings" panose="05000000000000000000" pitchFamily="2" charset="2"/>
                  </a:rPr>
                  <a:t>GeV</a:t>
                </a:r>
                <a:r>
                  <a:rPr lang="de-DE" sz="1600" dirty="0">
                    <a:sym typeface="Wingdings" panose="05000000000000000000" pitchFamily="2" charset="2"/>
                  </a:rPr>
                  <a:t> im Vakuum                 </a:t>
                </a:r>
              </a:p>
              <a:p>
                <a:pPr lvl="1"/>
                <a:r>
                  <a:rPr lang="de-DE" sz="1600" dirty="0">
                    <a:sym typeface="Wingdings" panose="05000000000000000000" pitchFamily="2" charset="2"/>
                  </a:rPr>
                  <a:t>Anregung = </a:t>
                </a:r>
                <a:r>
                  <a:rPr lang="de-DE" sz="1600" dirty="0" err="1">
                    <a:sym typeface="Wingdings" panose="05000000000000000000" pitchFamily="2" charset="2"/>
                  </a:rPr>
                  <a:t>Higgs</a:t>
                </a:r>
                <a:r>
                  <a:rPr lang="de-DE" sz="1600" dirty="0">
                    <a:sym typeface="Wingdings" panose="05000000000000000000" pitchFamily="2" charset="2"/>
                  </a:rPr>
                  <a:t>-Teilchen</a:t>
                </a:r>
              </a:p>
              <a:p>
                <a:pPr marL="0" indent="0">
                  <a:buNone/>
                </a:pPr>
                <a:endParaRPr lang="de-DE" sz="2200" dirty="0"/>
              </a:p>
              <a:p>
                <a:endParaRPr lang="de-DE" sz="2200" dirty="0"/>
              </a:p>
              <a:p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A1F9BA17-58BC-4454-845B-7BBEF48B94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12"/>
                <a:stretch>
                  <a:fillRect l="-162" t="-107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0595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266E8A-B57A-4781-AEE2-0F5972E88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Higgs Teilchen - Messung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0A9C54C-AC31-40A3-9EFE-3D25A40C5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2CD4A5D-3B22-4648-954D-9650702AD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AD677B-85F6-46B0-8C09-98CF6FD0F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8991A8AB-4AEB-4962-B1F3-63FCA4F484C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331833" y="1773238"/>
            <a:ext cx="4702583" cy="4535487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42AFB9CD-16EF-4660-B8A4-310C6B067459}"/>
              </a:ext>
            </a:extLst>
          </p:cNvPr>
          <p:cNvSpPr/>
          <p:nvPr/>
        </p:nvSpPr>
        <p:spPr>
          <a:xfrm>
            <a:off x="4958462" y="-6683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/>
              <a:t>http://cms.web.cern.ch/news/observation-new-particle-mass-125-gev</a:t>
            </a:r>
          </a:p>
        </p:txBody>
      </p:sp>
    </p:spTree>
    <p:extLst>
      <p:ext uri="{BB962C8B-B14F-4D97-AF65-F5344CB8AC3E}">
        <p14:creationId xmlns:p14="http://schemas.microsoft.com/office/powerpoint/2010/main" val="471866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Einschub:</a:t>
            </a:r>
            <a:endParaRPr lang="de-DE" sz="2800" noProof="0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ED3AACF1-E07F-4001-807A-8491C0B9F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3F57CD2-6850-468C-9803-9859C1E95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787425-842F-46CF-AAA6-C484D9C02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sz="2000" noProof="0" dirty="0"/>
              <a:t>Alle Kraftgesetze beinhalten den Abstand r </a:t>
            </a:r>
          </a:p>
          <a:p>
            <a:pPr lvl="1"/>
            <a:r>
              <a:rPr lang="de-DE" sz="1600" noProof="0" dirty="0"/>
              <a:t>Bei kleinen Abständen F~1/r</a:t>
            </a:r>
            <a:r>
              <a:rPr lang="de-DE" sz="1600" baseline="30000" noProof="0" dirty="0"/>
              <a:t>2</a:t>
            </a:r>
            <a:endParaRPr lang="de-DE" sz="1600" noProof="0" dirty="0"/>
          </a:p>
          <a:p>
            <a:r>
              <a:rPr lang="de-DE" sz="2000" noProof="0" dirty="0"/>
              <a:t>Reichweiten sind Konsequenzen dieser Kraftgesetze </a:t>
            </a:r>
          </a:p>
          <a:p>
            <a:pPr lvl="1"/>
            <a:r>
              <a:rPr lang="de-DE" sz="1800" noProof="0" dirty="0"/>
              <a:t>Unendlich: im Alltag spürbar</a:t>
            </a:r>
          </a:p>
          <a:p>
            <a:pPr lvl="1"/>
            <a:r>
              <a:rPr lang="de-DE" sz="1800" noProof="0" dirty="0"/>
              <a:t>Endlich: nur subatomar  </a:t>
            </a:r>
          </a:p>
          <a:p>
            <a:r>
              <a:rPr lang="de-DE" sz="2000" noProof="0" dirty="0"/>
              <a:t>Reihenfolge der Stärken</a:t>
            </a:r>
          </a:p>
          <a:p>
            <a:pPr lvl="1"/>
            <a:r>
              <a:rPr lang="de-DE" sz="1800" noProof="0" dirty="0"/>
              <a:t>Kann für Kräfte nicht definiert werden wegen F(r) </a:t>
            </a:r>
          </a:p>
          <a:p>
            <a:pPr lvl="1"/>
            <a:r>
              <a:rPr lang="de-DE" sz="1800" noProof="0" dirty="0"/>
              <a:t>Kann nur für Wechselwirkungen definiert werden: </a:t>
            </a:r>
            <a:r>
              <a:rPr lang="de-DE" sz="1800" noProof="0" dirty="0">
                <a:latin typeface="Symbol" pitchFamily="18" charset="2"/>
              </a:rPr>
              <a:t>a !</a:t>
            </a:r>
          </a:p>
          <a:p>
            <a:r>
              <a:rPr lang="de-DE" sz="2000" noProof="0" dirty="0"/>
              <a:t>Stärken aller </a:t>
            </a:r>
            <a:r>
              <a:rPr lang="de-DE" sz="2000" b="1" noProof="0" dirty="0"/>
              <a:t>Wechselwirkungen sehr </a:t>
            </a:r>
            <a:r>
              <a:rPr lang="de-DE" sz="2000" noProof="0" dirty="0"/>
              <a:t>ähnlich </a:t>
            </a:r>
            <a:br>
              <a:rPr lang="de-DE" sz="2000" noProof="0" dirty="0"/>
            </a:br>
            <a:r>
              <a:rPr lang="de-DE" sz="2000" noProof="0" dirty="0"/>
              <a:t>(außer für Gravitation)</a:t>
            </a:r>
          </a:p>
          <a:p>
            <a:endParaRPr lang="de-DE" sz="2200" noProof="0" dirty="0"/>
          </a:p>
        </p:txBody>
      </p:sp>
      <p:grpSp>
        <p:nvGrpSpPr>
          <p:cNvPr id="12" name="Gruppieren 15"/>
          <p:cNvGrpSpPr/>
          <p:nvPr/>
        </p:nvGrpSpPr>
        <p:grpSpPr>
          <a:xfrm>
            <a:off x="6228184" y="258697"/>
            <a:ext cx="2592288" cy="1370103"/>
            <a:chOff x="6228184" y="260648"/>
            <a:chExt cx="2592288" cy="1800200"/>
          </a:xfrm>
        </p:grpSpPr>
        <p:sp>
          <p:nvSpPr>
            <p:cNvPr id="13" name="Abgerundetes Rechteck 12"/>
            <p:cNvSpPr/>
            <p:nvPr/>
          </p:nvSpPr>
          <p:spPr>
            <a:xfrm>
              <a:off x="6228184" y="260648"/>
              <a:ext cx="2592288" cy="1800200"/>
            </a:xfrm>
            <a:prstGeom prst="roundRect">
              <a:avLst/>
            </a:prstGeom>
            <a:solidFill>
              <a:srgbClr val="CDC30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6266306" y="329612"/>
              <a:ext cx="2516044" cy="15771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>
                  <a:solidFill>
                    <a:srgbClr val="013476"/>
                  </a:solidFill>
                  <a:latin typeface="Arial Narrow" panose="020B0606020202030204" pitchFamily="34" charset="0"/>
                </a:rPr>
                <a:t>Basiskonzept:</a:t>
              </a:r>
            </a:p>
            <a:p>
              <a:pPr algn="ctr"/>
              <a:r>
                <a:rPr lang="de-DE" b="1">
                  <a:solidFill>
                    <a:srgbClr val="013476"/>
                  </a:solidFill>
                  <a:latin typeface="Arial Narrow" panose="020B0606020202030204" pitchFamily="34" charset="0"/>
                </a:rPr>
                <a:t>Wechselwirkung</a:t>
              </a:r>
              <a:br>
                <a:rPr lang="de-DE" b="1">
                  <a:solidFill>
                    <a:srgbClr val="013476"/>
                  </a:solidFill>
                  <a:latin typeface="Arial Narrow" panose="020B0606020202030204" pitchFamily="34" charset="0"/>
                </a:rPr>
              </a:br>
              <a:r>
                <a:rPr lang="de-DE">
                  <a:solidFill>
                    <a:srgbClr val="013476"/>
                  </a:solidFill>
                  <a:latin typeface="Arial Narrow" panose="020B0606020202030204" pitchFamily="34" charset="0"/>
                </a:rPr>
                <a:t>= Kraft + Umwandlung + </a:t>
              </a:r>
              <a:br>
                <a:rPr lang="de-DE">
                  <a:solidFill>
                    <a:srgbClr val="013476"/>
                  </a:solidFill>
                  <a:latin typeface="Arial Narrow" panose="020B0606020202030204" pitchFamily="34" charset="0"/>
                </a:rPr>
              </a:br>
              <a:r>
                <a:rPr lang="de-DE">
                  <a:solidFill>
                    <a:srgbClr val="013476"/>
                  </a:solidFill>
                  <a:latin typeface="Arial Narrow" panose="020B0606020202030204" pitchFamily="34" charset="0"/>
                </a:rPr>
                <a:t>Erzeugung + Vernichtung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0564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Spekulationen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C133F4B-29D3-4E9E-A482-B18226E93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7FCB219C-5026-46CB-883C-614C6D047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FFEC968A-6BE8-4AA7-A934-29FAD356F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noProof="0" dirty="0"/>
              <a:t>Zusätzliche Dimensionen für Gravitation könnten die Kräfte „vereinigen“</a:t>
            </a:r>
          </a:p>
          <a:p>
            <a:endParaRPr lang="de-DE" noProof="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501" y="2665122"/>
            <a:ext cx="4937691" cy="3456384"/>
          </a:xfrm>
          <a:prstGeom prst="rect">
            <a:avLst/>
          </a:prstGeom>
        </p:spPr>
      </p:pic>
      <p:cxnSp>
        <p:nvCxnSpPr>
          <p:cNvPr id="9" name="Gerader Verbinder 8"/>
          <p:cNvCxnSpPr/>
          <p:nvPr/>
        </p:nvCxnSpPr>
        <p:spPr>
          <a:xfrm>
            <a:off x="2154589" y="4077072"/>
            <a:ext cx="2808312" cy="1440160"/>
          </a:xfrm>
          <a:prstGeom prst="line">
            <a:avLst/>
          </a:prstGeom>
          <a:ln w="15875">
            <a:solidFill>
              <a:srgbClr val="FFC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4330126" y="459966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>
                <a:solidFill>
                  <a:srgbClr val="FFC000"/>
                </a:solidFill>
              </a:rPr>
              <a:t>Gravitationskraft für 4 zusätzliche Dimensionen unterhalb 10 </a:t>
            </a:r>
            <a:r>
              <a:rPr lang="de-DE" sz="1200" err="1">
                <a:solidFill>
                  <a:srgbClr val="FFC000"/>
                </a:solidFill>
              </a:rPr>
              <a:t>fm</a:t>
            </a:r>
            <a:endParaRPr lang="de-DE" sz="1200">
              <a:solidFill>
                <a:srgbClr val="FFC000"/>
              </a:solidFill>
            </a:endParaRPr>
          </a:p>
        </p:txBody>
      </p:sp>
      <p:pic>
        <p:nvPicPr>
          <p:cNvPr id="14" name="Picture 2" descr="https://briankoberlein.com/wp-content/uploads/11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9573" y="2807107"/>
            <a:ext cx="2411760" cy="27821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6237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C4ED5-B4EE-4B9E-856E-E945CFCFF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Gluon Selbstwechselwirkung</a:t>
            </a:r>
          </a:p>
        </p:txBody>
      </p:sp>
      <p:sp>
        <p:nvSpPr>
          <p:cNvPr id="45" name="Foliennummernplatzhalter 44">
            <a:extLst>
              <a:ext uri="{FF2B5EF4-FFF2-40B4-BE49-F238E27FC236}">
                <a16:creationId xmlns:a16="http://schemas.microsoft.com/office/drawing/2014/main" id="{D748E49C-8EDE-494B-8C4C-DDE3E4CB3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1" name="Datumsplatzhalter 40">
            <a:extLst>
              <a:ext uri="{FF2B5EF4-FFF2-40B4-BE49-F238E27FC236}">
                <a16:creationId xmlns:a16="http://schemas.microsoft.com/office/drawing/2014/main" id="{AE7CFC77-81CA-46BB-B917-771171579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44" name="Fußzeilenplatzhalter 43">
            <a:extLst>
              <a:ext uri="{FF2B5EF4-FFF2-40B4-BE49-F238E27FC236}">
                <a16:creationId xmlns:a16="http://schemas.microsoft.com/office/drawing/2014/main" id="{D9AC537F-1489-473E-A70B-FCFDB193E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0E6E1B6-21BA-48AE-BAE4-0357D7CFD3C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Gluonen besitzen selbst starke Ladung</a:t>
            </a:r>
          </a:p>
          <a:p>
            <a:pPr lvl="1"/>
            <a:r>
              <a:rPr lang="de-DE" sz="2400" dirty="0"/>
              <a:t>Gluonen können selbst Gluonen abstrahlen</a:t>
            </a:r>
          </a:p>
          <a:p>
            <a:endParaRPr lang="de-DE" dirty="0"/>
          </a:p>
        </p:txBody>
      </p:sp>
      <p:grpSp>
        <p:nvGrpSpPr>
          <p:cNvPr id="7" name="Group 126">
            <a:extLst>
              <a:ext uri="{FF2B5EF4-FFF2-40B4-BE49-F238E27FC236}">
                <a16:creationId xmlns:a16="http://schemas.microsoft.com/office/drawing/2014/main" id="{7B11C9B6-B59F-493D-A0D5-C917C9E57F0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46806" y="3645024"/>
            <a:ext cx="1830648" cy="244332"/>
            <a:chOff x="804" y="3206"/>
            <a:chExt cx="2344" cy="314"/>
          </a:xfrm>
        </p:grpSpPr>
        <p:sp>
          <p:nvSpPr>
            <p:cNvPr id="8" name="Freeform 127">
              <a:extLst>
                <a:ext uri="{FF2B5EF4-FFF2-40B4-BE49-F238E27FC236}">
                  <a16:creationId xmlns:a16="http://schemas.microsoft.com/office/drawing/2014/main" id="{67A1BB97-1FC8-42AD-B376-BBAAD7E2DF3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" name="Freeform 128">
              <a:extLst>
                <a:ext uri="{FF2B5EF4-FFF2-40B4-BE49-F238E27FC236}">
                  <a16:creationId xmlns:a16="http://schemas.microsoft.com/office/drawing/2014/main" id="{726A2E34-A290-4406-A59C-64179976D1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" name="Freeform 129">
              <a:extLst>
                <a:ext uri="{FF2B5EF4-FFF2-40B4-BE49-F238E27FC236}">
                  <a16:creationId xmlns:a16="http://schemas.microsoft.com/office/drawing/2014/main" id="{6977B3DB-B32E-4BDD-B152-8EBA8D5DB85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" name="Freeform 130">
              <a:extLst>
                <a:ext uri="{FF2B5EF4-FFF2-40B4-BE49-F238E27FC236}">
                  <a16:creationId xmlns:a16="http://schemas.microsoft.com/office/drawing/2014/main" id="{CE660A3D-86A7-4650-B277-870634151CC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" name="Freeform 131">
              <a:extLst>
                <a:ext uri="{FF2B5EF4-FFF2-40B4-BE49-F238E27FC236}">
                  <a16:creationId xmlns:a16="http://schemas.microsoft.com/office/drawing/2014/main" id="{02F77B3F-8483-4251-8FD5-8EF743647FC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" name="Freeform 132">
              <a:extLst>
                <a:ext uri="{FF2B5EF4-FFF2-40B4-BE49-F238E27FC236}">
                  <a16:creationId xmlns:a16="http://schemas.microsoft.com/office/drawing/2014/main" id="{A01DCEA4-C217-4559-BF29-8E320174CF5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" name="Freeform 133">
              <a:extLst>
                <a:ext uri="{FF2B5EF4-FFF2-40B4-BE49-F238E27FC236}">
                  <a16:creationId xmlns:a16="http://schemas.microsoft.com/office/drawing/2014/main" id="{50328D31-3D96-4672-A91D-8D523AF8316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  <p:grpSp>
        <p:nvGrpSpPr>
          <p:cNvPr id="15" name="Group 126">
            <a:extLst>
              <a:ext uri="{FF2B5EF4-FFF2-40B4-BE49-F238E27FC236}">
                <a16:creationId xmlns:a16="http://schemas.microsoft.com/office/drawing/2014/main" id="{7B9AA0A4-CFCD-43CE-B789-A8D7CA16BD49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1369067" y="5345390"/>
            <a:ext cx="1830648" cy="244332"/>
            <a:chOff x="804" y="3206"/>
            <a:chExt cx="2344" cy="314"/>
          </a:xfrm>
        </p:grpSpPr>
        <p:sp>
          <p:nvSpPr>
            <p:cNvPr id="16" name="Freeform 127">
              <a:extLst>
                <a:ext uri="{FF2B5EF4-FFF2-40B4-BE49-F238E27FC236}">
                  <a16:creationId xmlns:a16="http://schemas.microsoft.com/office/drawing/2014/main" id="{6A1267FA-7A72-426B-A4A7-55A70D6F333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7" name="Freeform 128">
              <a:extLst>
                <a:ext uri="{FF2B5EF4-FFF2-40B4-BE49-F238E27FC236}">
                  <a16:creationId xmlns:a16="http://schemas.microsoft.com/office/drawing/2014/main" id="{3BE642FE-2F79-4AC5-9782-542381824B8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8" name="Freeform 129">
              <a:extLst>
                <a:ext uri="{FF2B5EF4-FFF2-40B4-BE49-F238E27FC236}">
                  <a16:creationId xmlns:a16="http://schemas.microsoft.com/office/drawing/2014/main" id="{ACF2972C-D36A-419F-93DC-944C335FA61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9" name="Freeform 130">
              <a:extLst>
                <a:ext uri="{FF2B5EF4-FFF2-40B4-BE49-F238E27FC236}">
                  <a16:creationId xmlns:a16="http://schemas.microsoft.com/office/drawing/2014/main" id="{73222235-DA08-4F7E-8CC5-9D4C65F425B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0" name="Freeform 131">
              <a:extLst>
                <a:ext uri="{FF2B5EF4-FFF2-40B4-BE49-F238E27FC236}">
                  <a16:creationId xmlns:a16="http://schemas.microsoft.com/office/drawing/2014/main" id="{2DAC862E-09A0-497A-862C-E654C10935E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" name="Freeform 132">
              <a:extLst>
                <a:ext uri="{FF2B5EF4-FFF2-40B4-BE49-F238E27FC236}">
                  <a16:creationId xmlns:a16="http://schemas.microsoft.com/office/drawing/2014/main" id="{2E247F0B-D04F-4C1D-80F8-396DF0B6657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2" name="Freeform 133">
              <a:extLst>
                <a:ext uri="{FF2B5EF4-FFF2-40B4-BE49-F238E27FC236}">
                  <a16:creationId xmlns:a16="http://schemas.microsoft.com/office/drawing/2014/main" id="{16712B3C-1364-417D-A694-64CF3F15403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  <p:grpSp>
        <p:nvGrpSpPr>
          <p:cNvPr id="23" name="Group 126">
            <a:extLst>
              <a:ext uri="{FF2B5EF4-FFF2-40B4-BE49-F238E27FC236}">
                <a16:creationId xmlns:a16="http://schemas.microsoft.com/office/drawing/2014/main" id="{653C79C6-66F0-4797-B6A9-BBE5BFDA50A3}"/>
              </a:ext>
            </a:extLst>
          </p:cNvPr>
          <p:cNvGrpSpPr>
            <a:grpSpLocks noChangeAspect="1"/>
          </p:cNvGrpSpPr>
          <p:nvPr/>
        </p:nvGrpSpPr>
        <p:grpSpPr bwMode="auto">
          <a:xfrm rot="15859359">
            <a:off x="1549258" y="4492873"/>
            <a:ext cx="1470268" cy="244332"/>
            <a:chOff x="804" y="3206"/>
            <a:chExt cx="2344" cy="314"/>
          </a:xfrm>
        </p:grpSpPr>
        <p:sp>
          <p:nvSpPr>
            <p:cNvPr id="24" name="Freeform 127">
              <a:extLst>
                <a:ext uri="{FF2B5EF4-FFF2-40B4-BE49-F238E27FC236}">
                  <a16:creationId xmlns:a16="http://schemas.microsoft.com/office/drawing/2014/main" id="{4C01CC9C-4F14-4164-80C1-B4A9D2EF088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" name="Freeform 128">
              <a:extLst>
                <a:ext uri="{FF2B5EF4-FFF2-40B4-BE49-F238E27FC236}">
                  <a16:creationId xmlns:a16="http://schemas.microsoft.com/office/drawing/2014/main" id="{0C739B62-C920-4789-B9AB-E09A212388F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6" name="Freeform 129">
              <a:extLst>
                <a:ext uri="{FF2B5EF4-FFF2-40B4-BE49-F238E27FC236}">
                  <a16:creationId xmlns:a16="http://schemas.microsoft.com/office/drawing/2014/main" id="{8BA1B1EB-01E5-47B2-B53F-4DBB0B72CED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71D7A7AA-537E-4D92-9F7D-79DFC9AC4FA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069DBC17-D764-4959-B471-90E8C42F0E9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id="{7300B3BE-166D-4112-8E55-3BD1DBEF59B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0" name="Freeform 133">
              <a:extLst>
                <a:ext uri="{FF2B5EF4-FFF2-40B4-BE49-F238E27FC236}">
                  <a16:creationId xmlns:a16="http://schemas.microsoft.com/office/drawing/2014/main" id="{80C73473-586E-49D5-8511-270E1243DE3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  <p:sp>
        <p:nvSpPr>
          <p:cNvPr id="31" name="Freeform 84">
            <a:extLst>
              <a:ext uri="{FF2B5EF4-FFF2-40B4-BE49-F238E27FC236}">
                <a16:creationId xmlns:a16="http://schemas.microsoft.com/office/drawing/2014/main" id="{8B715139-28A6-42FD-B7B5-8BC6F694B802}"/>
              </a:ext>
            </a:extLst>
          </p:cNvPr>
          <p:cNvSpPr>
            <a:spLocks/>
          </p:cNvSpPr>
          <p:nvPr/>
        </p:nvSpPr>
        <p:spPr bwMode="auto">
          <a:xfrm>
            <a:off x="4865511" y="3645024"/>
            <a:ext cx="2065338" cy="17303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9pPr>
          </a:lstStyle>
          <a:p>
            <a:endParaRPr lang="de-DE"/>
          </a:p>
        </p:txBody>
      </p:sp>
      <p:sp>
        <p:nvSpPr>
          <p:cNvPr id="32" name="Freeform 84">
            <a:extLst>
              <a:ext uri="{FF2B5EF4-FFF2-40B4-BE49-F238E27FC236}">
                <a16:creationId xmlns:a16="http://schemas.microsoft.com/office/drawing/2014/main" id="{B3C177E4-09C9-4F4A-B712-CC2A1D827E7C}"/>
              </a:ext>
            </a:extLst>
          </p:cNvPr>
          <p:cNvSpPr>
            <a:spLocks/>
          </p:cNvSpPr>
          <p:nvPr/>
        </p:nvSpPr>
        <p:spPr bwMode="auto">
          <a:xfrm>
            <a:off x="4929182" y="5289850"/>
            <a:ext cx="2065338" cy="17303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9pPr>
          </a:lstStyle>
          <a:p>
            <a:endParaRPr lang="de-DE"/>
          </a:p>
        </p:txBody>
      </p:sp>
      <p:sp>
        <p:nvSpPr>
          <p:cNvPr id="33" name="Freeform 84">
            <a:extLst>
              <a:ext uri="{FF2B5EF4-FFF2-40B4-BE49-F238E27FC236}">
                <a16:creationId xmlns:a16="http://schemas.microsoft.com/office/drawing/2014/main" id="{9DAF9A33-D1B0-433D-A294-C496EA05DC8B}"/>
              </a:ext>
            </a:extLst>
          </p:cNvPr>
          <p:cNvSpPr>
            <a:spLocks/>
          </p:cNvSpPr>
          <p:nvPr/>
        </p:nvSpPr>
        <p:spPr bwMode="auto">
          <a:xfrm rot="15736551">
            <a:off x="5173370" y="4489462"/>
            <a:ext cx="1480229" cy="15478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9pPr>
          </a:lstStyle>
          <a:p>
            <a:endParaRPr lang="de-DE"/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3C33805C-4088-4FCD-BB7F-AE32079AE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593" y="3591842"/>
            <a:ext cx="2540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B76F6ED9-260F-4494-95B3-FEC74545E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930" y="5283091"/>
            <a:ext cx="2540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A665F818-8717-47B8-83D7-F47275263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621" y="4369086"/>
            <a:ext cx="2540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1AB7E6AB-C6B4-49DC-9841-E89C82F27482}"/>
              </a:ext>
            </a:extLst>
          </p:cNvPr>
          <p:cNvSpPr txBox="1"/>
          <p:nvPr/>
        </p:nvSpPr>
        <p:spPr>
          <a:xfrm>
            <a:off x="971600" y="363339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10B0D4F1-3FAD-4301-9319-A9A0FA5AC0A6}"/>
              </a:ext>
            </a:extLst>
          </p:cNvPr>
          <p:cNvSpPr txBox="1"/>
          <p:nvPr/>
        </p:nvSpPr>
        <p:spPr>
          <a:xfrm>
            <a:off x="992575" y="5283091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F9BF57B5-816D-48E6-AF5F-64841933D444}"/>
              </a:ext>
            </a:extLst>
          </p:cNvPr>
          <p:cNvSpPr txBox="1"/>
          <p:nvPr/>
        </p:nvSpPr>
        <p:spPr>
          <a:xfrm>
            <a:off x="2443951" y="455894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4A7E09DF-B800-4392-8D5F-765C8CAF75ED}"/>
              </a:ext>
            </a:extLst>
          </p:cNvPr>
          <p:cNvCxnSpPr/>
          <p:nvPr/>
        </p:nvCxnSpPr>
        <p:spPr>
          <a:xfrm>
            <a:off x="4427984" y="3429000"/>
            <a:ext cx="2736304" cy="2376264"/>
          </a:xfrm>
          <a:prstGeom prst="line">
            <a:avLst/>
          </a:prstGeom>
          <a:ln w="28575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08A0FA70-B281-4B6C-8F33-AD300B45D42A}"/>
              </a:ext>
            </a:extLst>
          </p:cNvPr>
          <p:cNvCxnSpPr>
            <a:cxnSpLocks/>
          </p:cNvCxnSpPr>
          <p:nvPr/>
        </p:nvCxnSpPr>
        <p:spPr>
          <a:xfrm flipV="1">
            <a:off x="4692593" y="3501008"/>
            <a:ext cx="2301927" cy="2355680"/>
          </a:xfrm>
          <a:prstGeom prst="line">
            <a:avLst/>
          </a:prstGeom>
          <a:ln w="28575">
            <a:solidFill>
              <a:srgbClr val="CDC3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976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F12225-0402-41DC-A4B0-DC2EC40D2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Bisher ignoriert: Zustandsmischung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80A56A6E-93DC-4C4B-BAD6-114B20DB0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01D793F0-4FA0-42CD-99AD-897160A7A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AAFCBFC2-C5B6-4598-8168-E5F6D4D85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60D4778-7792-48C2-B6C9-CE57F8085B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sz="1500" dirty="0"/>
              <a:t>Makroskopisch messbare Teilchen: immer </a:t>
            </a:r>
            <a:r>
              <a:rPr lang="de-DE" sz="1500" b="1" dirty="0"/>
              <a:t>Massen-Eigenzustände</a:t>
            </a:r>
          </a:p>
          <a:p>
            <a:r>
              <a:rPr lang="de-DE" sz="1500" dirty="0"/>
              <a:t>Wechselwirkungen: immer </a:t>
            </a:r>
            <a:r>
              <a:rPr lang="de-DE" sz="1500" b="1" dirty="0"/>
              <a:t>Ladungs-Eigenzustände</a:t>
            </a:r>
          </a:p>
          <a:p>
            <a:r>
              <a:rPr lang="de-DE" sz="1500" dirty="0"/>
              <a:t>Umwandlungen nur innerhalb der Ladungs-Dupletts möglich</a:t>
            </a:r>
          </a:p>
          <a:p>
            <a:pPr lvl="1"/>
            <a:r>
              <a:rPr lang="de-DE" sz="1200" dirty="0"/>
              <a:t>Die </a:t>
            </a:r>
            <a:r>
              <a:rPr lang="de-DE" sz="1200" dirty="0" err="1"/>
              <a:t>Multipletts</a:t>
            </a:r>
            <a:r>
              <a:rPr lang="de-DE" sz="1200" dirty="0"/>
              <a:t> sind daher *nur* für </a:t>
            </a:r>
            <a:r>
              <a:rPr lang="de-DE" sz="1200" b="1" dirty="0"/>
              <a:t>Ladungs-Eigenzustände</a:t>
            </a:r>
            <a:r>
              <a:rPr lang="de-DE" sz="1200" dirty="0"/>
              <a:t> definiert</a:t>
            </a:r>
          </a:p>
          <a:p>
            <a:r>
              <a:rPr lang="de-DE" sz="1500" dirty="0"/>
              <a:t>Konsequenz des </a:t>
            </a:r>
            <a:r>
              <a:rPr lang="de-DE" sz="1500" dirty="0" err="1"/>
              <a:t>BEHiggs</a:t>
            </a:r>
            <a:r>
              <a:rPr lang="de-DE" sz="1500" dirty="0"/>
              <a:t> Feldes:</a:t>
            </a:r>
          </a:p>
          <a:p>
            <a:pPr lvl="1"/>
            <a:r>
              <a:rPr lang="de-DE" sz="1200" dirty="0"/>
              <a:t>die Masseneigenzustände von Quarks sind nicht identisch mit den schwachen Ladungs-Eigenzuständen, sondern eine Mischung aus diesen! </a:t>
            </a:r>
          </a:p>
          <a:p>
            <a:pPr lvl="1"/>
            <a:r>
              <a:rPr lang="de-DE" sz="1200" dirty="0">
                <a:sym typeface="Wingdings" panose="05000000000000000000" pitchFamily="2" charset="2"/>
              </a:rPr>
              <a:t> </a:t>
            </a:r>
            <a:r>
              <a:rPr lang="de-DE" sz="1200" dirty="0"/>
              <a:t>Masseneigenzustände haben i.a. keine definierte schwache Ladung</a:t>
            </a:r>
          </a:p>
          <a:p>
            <a:pPr lvl="1"/>
            <a:r>
              <a:rPr lang="de-DE" sz="1200" dirty="0">
                <a:sym typeface="Wingdings" panose="05000000000000000000" pitchFamily="2" charset="2"/>
              </a:rPr>
              <a:t> </a:t>
            </a:r>
            <a:r>
              <a:rPr lang="de-DE" sz="1200" dirty="0"/>
              <a:t>Schwache Ladungs-Eigenzustände haben i.a. keine definierte Masse</a:t>
            </a:r>
          </a:p>
          <a:p>
            <a:pPr marL="0" indent="0">
              <a:buNone/>
            </a:pPr>
            <a:r>
              <a:rPr lang="de-DE" sz="15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DFF1C363-9519-4E1A-964A-5891ED190572}"/>
                  </a:ext>
                </a:extLst>
              </p:cNvPr>
              <p:cNvSpPr txBox="1"/>
              <p:nvPr/>
            </p:nvSpPr>
            <p:spPr>
              <a:xfrm>
                <a:off x="3030924" y="4719924"/>
                <a:ext cx="3041025" cy="8025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750"/>
                  </a:spcBef>
                  <a:buClr>
                    <a:srgbClr val="CCCC00"/>
                  </a:buClr>
                  <a:buSzPct val="9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i="1">
                          <a:solidFill>
                            <a:srgbClr val="01347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dirty="0">
                  <a:solidFill>
                    <a:srgbClr val="013476"/>
                  </a:solidFill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DFF1C363-9519-4E1A-964A-5891ED1905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924" y="4719924"/>
                <a:ext cx="3041025" cy="802527"/>
              </a:xfrm>
              <a:prstGeom prst="rect">
                <a:avLst/>
              </a:prstGeom>
              <a:blipFill>
                <a:blip r:embed="rId3"/>
                <a:stretch>
                  <a:fillRect t="-5303" b="-30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6E14081F-20F1-4644-8369-88C0132F81A5}"/>
              </a:ext>
            </a:extLst>
          </p:cNvPr>
          <p:cNvCxnSpPr>
            <a:cxnSpLocks/>
          </p:cNvCxnSpPr>
          <p:nvPr/>
        </p:nvCxnSpPr>
        <p:spPr>
          <a:xfrm flipV="1">
            <a:off x="2770584" y="5121187"/>
            <a:ext cx="206189" cy="239093"/>
          </a:xfrm>
          <a:prstGeom prst="straightConnector1">
            <a:avLst/>
          </a:prstGeom>
          <a:ln w="19050"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DEE12E1D-F0A3-49E4-BAB2-6A67C03B557C}"/>
                  </a:ext>
                </a:extLst>
              </p:cNvPr>
              <p:cNvSpPr txBox="1"/>
              <p:nvPr/>
            </p:nvSpPr>
            <p:spPr>
              <a:xfrm>
                <a:off x="1238572" y="5343829"/>
                <a:ext cx="4103648" cy="867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750"/>
                  </a:spcBef>
                  <a:buClr>
                    <a:srgbClr val="CCCC00"/>
                  </a:buClr>
                  <a:buSzPct val="90000"/>
                </a:pPr>
                <a: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Schwache Ladungs- </a:t>
                </a:r>
                <a:b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Eigenzustände</a:t>
                </a:r>
              </a:p>
              <a:p>
                <a:pPr>
                  <a:lnSpc>
                    <a:spcPct val="90000"/>
                  </a:lnSpc>
                  <a:spcBef>
                    <a:spcPts val="750"/>
                  </a:spcBef>
                  <a:buClr>
                    <a:srgbClr val="CCCC00"/>
                  </a:buClr>
                  <a:buSzPct val="90000"/>
                </a:pPr>
                <a: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Also: Ladungs-</a:t>
                </a:r>
                <a:r>
                  <a:rPr lang="de-DE" sz="1350" dirty="0" err="1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Multipletts</a:t>
                </a:r>
                <a: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eigentlich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sz="1350" i="1">
                            <a:solidFill>
                              <a:srgbClr val="CDC30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sz="1350" i="1">
                                <a:solidFill>
                                  <a:srgbClr val="CDC30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𝑢</m:t>
                              </m:r>
                            </m:e>
                          </m:mr>
                          <m:mr>
                            <m:e>
                              <m: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𝑑</m:t>
                              </m:r>
                              <m: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′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sz="1350" i="1">
                            <a:solidFill>
                              <a:srgbClr val="CDC30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sz="1350" i="1">
                                <a:solidFill>
                                  <a:srgbClr val="CDC30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𝑐</m:t>
                              </m:r>
                            </m:e>
                          </m:mr>
                          <m:mr>
                            <m:e>
                              <m: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𝑠</m:t>
                              </m:r>
                              <m: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′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de-DE" sz="1350" dirty="0">
                    <a:solidFill>
                      <a:srgbClr val="CDC30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sz="1350" i="1">
                            <a:solidFill>
                              <a:srgbClr val="CDC30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sz="1350" i="1">
                                <a:solidFill>
                                  <a:srgbClr val="CDC30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</m:mr>
                          <m:mr>
                            <m:e>
                              <m: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𝑏</m:t>
                              </m:r>
                              <m:r>
                                <a:rPr lang="de-DE" sz="1350" i="1">
                                  <a:solidFill>
                                    <a:srgbClr val="CDC30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′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de-DE" sz="1350" dirty="0">
                  <a:solidFill>
                    <a:srgbClr val="CDC30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DEE12E1D-F0A3-49E4-BAB2-6A67C03B55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8572" y="5343829"/>
                <a:ext cx="4103648" cy="867097"/>
              </a:xfrm>
              <a:prstGeom prst="rect">
                <a:avLst/>
              </a:prstGeom>
              <a:blipFill>
                <a:blip r:embed="rId4"/>
                <a:stretch>
                  <a:fillRect l="-297" t="-3521" b="-211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8F3AC26C-F109-4BF1-A93F-9066AD726ACE}"/>
              </a:ext>
            </a:extLst>
          </p:cNvPr>
          <p:cNvCxnSpPr>
            <a:cxnSpLocks/>
          </p:cNvCxnSpPr>
          <p:nvPr/>
        </p:nvCxnSpPr>
        <p:spPr>
          <a:xfrm flipH="1" flipV="1">
            <a:off x="6153497" y="5144496"/>
            <a:ext cx="197172" cy="262565"/>
          </a:xfrm>
          <a:prstGeom prst="straightConnector1">
            <a:avLst/>
          </a:prstGeom>
          <a:ln w="19050"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CC6AA45F-5699-48B5-B4A7-D6FE5ACBF24C}"/>
              </a:ext>
            </a:extLst>
          </p:cNvPr>
          <p:cNvSpPr txBox="1"/>
          <p:nvPr/>
        </p:nvSpPr>
        <p:spPr>
          <a:xfrm>
            <a:off x="6261799" y="5348495"/>
            <a:ext cx="1329210" cy="4662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CCCC00"/>
              </a:buClr>
              <a:buSzPct val="90000"/>
            </a:pP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Massen</a:t>
            </a:r>
            <a:b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Eigenzustände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E3A14337-1F00-4246-8BF9-B2261FDF33D0}"/>
              </a:ext>
            </a:extLst>
          </p:cNvPr>
          <p:cNvSpPr/>
          <p:nvPr/>
        </p:nvSpPr>
        <p:spPr>
          <a:xfrm>
            <a:off x="3971485" y="4663228"/>
            <a:ext cx="1458162" cy="90059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Cabibbo</a:t>
            </a:r>
            <a:r>
              <a:rPr lang="de-DE" sz="135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-Kobayashi-</a:t>
            </a:r>
            <a:r>
              <a:rPr lang="de-DE" sz="135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Maskawa</a:t>
            </a:r>
            <a:r>
              <a:rPr lang="de-DE" sz="135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Matrix</a:t>
            </a:r>
            <a:br>
              <a:rPr lang="de-DE" sz="135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(CKM Matrix)</a:t>
            </a:r>
          </a:p>
        </p:txBody>
      </p:sp>
    </p:spTree>
    <p:extLst>
      <p:ext uri="{BB962C8B-B14F-4D97-AF65-F5344CB8AC3E}">
        <p14:creationId xmlns:p14="http://schemas.microsoft.com/office/powerpoint/2010/main" val="4291724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DAA798-0D43-4348-9217-E3AABA834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Zustandsmischung</a:t>
            </a:r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0D7CC4F5-045B-429D-8CE3-345E2FD45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3ECF776D-7D13-4BD0-BFE3-837C704EB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45E1F45F-A52F-4ECC-B915-A54634690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>
                <a:extLst>
                  <a:ext uri="{FF2B5EF4-FFF2-40B4-BE49-F238E27FC236}">
                    <a16:creationId xmlns:a16="http://schemas.microsoft.com/office/drawing/2014/main" id="{F80812E5-ECB3-454B-BDDC-650D864738EC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de-DE" sz="1500" dirty="0"/>
                  <a:t>Die Quadrate der Elemente </a:t>
                </a:r>
                <a:r>
                  <a:rPr lang="de-DE" sz="1500" i="1" dirty="0" err="1"/>
                  <a:t>V</a:t>
                </a:r>
                <a:r>
                  <a:rPr lang="de-DE" sz="1500" i="1" baseline="-25000" dirty="0" err="1"/>
                  <a:t>qq</a:t>
                </a:r>
                <a:r>
                  <a:rPr lang="de-DE" sz="1500" i="1" baseline="-25000" dirty="0"/>
                  <a:t>‘</a:t>
                </a:r>
                <a:r>
                  <a:rPr lang="de-DE" sz="1500" i="1" dirty="0"/>
                  <a:t> </a:t>
                </a:r>
                <a:r>
                  <a:rPr lang="de-DE" sz="1500" dirty="0"/>
                  <a:t>der unitären CKM Matrix bestimmen die Wahrscheinlichkeit der Umwandlungen.</a:t>
                </a:r>
                <a:br>
                  <a:rPr lang="de-DE" sz="1500" dirty="0"/>
                </a:br>
                <a:r>
                  <a:rPr lang="de-DE" sz="1500" dirty="0"/>
                  <a:t>z.B. </a:t>
                </a:r>
                <a:r>
                  <a:rPr lang="de-DE" sz="1500" dirty="0" err="1"/>
                  <a:t>s</a:t>
                </a:r>
                <a:r>
                  <a:rPr lang="de-DE" sz="1500" dirty="0" err="1">
                    <a:sym typeface="Wingdings" panose="05000000000000000000" pitchFamily="2" charset="2"/>
                  </a:rPr>
                  <a:t>u+W</a:t>
                </a:r>
                <a:r>
                  <a:rPr lang="de-DE" sz="1500" baseline="30000" dirty="0">
                    <a:sym typeface="Wingdings" panose="05000000000000000000" pitchFamily="2" charset="2"/>
                  </a:rPr>
                  <a:t>-</a:t>
                </a:r>
                <a:r>
                  <a:rPr lang="de-DE" sz="1500" dirty="0">
                    <a:sym typeface="Wingdings" panose="05000000000000000000" pitchFamily="2" charset="2"/>
                  </a:rPr>
                  <a:t> wird möglich wegen des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de-DE" sz="1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500" i="1">
                            <a:latin typeface="Cambria Math" panose="02040503050406030204" pitchFamily="18" charset="0"/>
                          </a:rPr>
                          <m:t> |</m:t>
                        </m:r>
                        <m:r>
                          <m:rPr>
                            <m:brk m:alnAt="7"/>
                          </m:rPr>
                          <a:rPr lang="de-DE" sz="15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de-DE" sz="1500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</m:oMath>
                </a14:m>
                <a:r>
                  <a:rPr lang="de-DE" sz="1500" dirty="0">
                    <a:sym typeface="Wingdings" panose="05000000000000000000" pitchFamily="2" charset="2"/>
                  </a:rPr>
                  <a:t>-Anteils in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de-DE" sz="1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5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de-DE" sz="15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de-DE" sz="1500" dirty="0">
                    <a:sym typeface="Wingdings" panose="05000000000000000000" pitchFamily="2" charset="2"/>
                  </a:rPr>
                  <a:t> </a:t>
                </a:r>
                <a:r>
                  <a:rPr lang="de-DE" sz="1500" dirty="0"/>
                  <a:t>   </a:t>
                </a:r>
              </a:p>
              <a:p>
                <a:endParaRPr lang="de-DE" sz="1500" dirty="0"/>
              </a:p>
              <a:p>
                <a:endParaRPr lang="de-DE" sz="1500" dirty="0"/>
              </a:p>
              <a:p>
                <a:pPr marL="0" indent="0">
                  <a:buNone/>
                </a:pPr>
                <a:endParaRPr lang="de-DE" sz="15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500" i="1">
                          <a:latin typeface="Cambria Math" panose="02040503050406030204" pitchFamily="18" charset="0"/>
                        </a:rPr>
                        <m:t>𝑎𝑙𝑠𝑜</m:t>
                      </m:r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r>
                        <a:rPr lang="de-DE" sz="15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𝑐𝑑</m:t>
                              </m:r>
                            </m:sub>
                          </m:sSub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brk m:alnAt="7"/>
                            </m:rPr>
                            <a:rPr lang="de-DE" sz="15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  +</m:t>
                          </m:r>
                          <m:sSub>
                            <m:sSub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𝑐𝑠</m:t>
                              </m:r>
                            </m:sub>
                          </m:sSub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de-DE" sz="1500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 +</m:t>
                          </m:r>
                          <m:sSub>
                            <m:sSub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𝑐𝑏</m:t>
                              </m:r>
                            </m:sub>
                          </m:sSub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         |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de-DE" sz="1500" i="1">
                          <a:latin typeface="Cambria Math" panose="02040503050406030204" pitchFamily="18" charset="0"/>
                        </a:rPr>
                        <m:t> =</m:t>
                      </m:r>
                      <m:sSubSup>
                        <m:sSubSupPr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𝑢𝑠</m:t>
                          </m:r>
                        </m:sub>
                        <m:sup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brk m:alnAt="7"/>
                            </m:rPr>
                            <a:rPr lang="de-DE" sz="15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 +</m:t>
                          </m:r>
                          <m:sSubSup>
                            <m:sSubSup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𝑐𝑠</m:t>
                              </m:r>
                            </m:sub>
                            <m:sup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r>
                        <a:rPr lang="de-DE" sz="1500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"/>
                          <m:endChr m:val="⟩"/>
                          <m:ctrlPr>
                            <a:rPr 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de-DE" sz="15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𝑡𝑠</m:t>
                              </m:r>
                            </m:sub>
                            <m:sup>
                              <m:r>
                                <a:rPr lang="de-DE" sz="15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 |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de-DE" sz="150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</m:oMath>
                  </m:oMathPara>
                </a14:m>
                <a:endParaRPr lang="de-DE" sz="1500" dirty="0"/>
              </a:p>
              <a:p>
                <a:r>
                  <a:rPr lang="de-DE" sz="1500" dirty="0"/>
                  <a:t>Die Mischungen der Quarks in der schwachen Wechselwirkung sind eher klein, d.h. die Mischungsmatrix ist „fast“ die Einheitsmatrix)</a:t>
                </a:r>
              </a:p>
            </p:txBody>
          </p:sp>
        </mc:Choice>
        <mc:Fallback xmlns="">
          <p:sp>
            <p:nvSpPr>
              <p:cNvPr id="4" name="Textplatzhalter 3">
                <a:extLst>
                  <a:ext uri="{FF2B5EF4-FFF2-40B4-BE49-F238E27FC236}">
                    <a16:creationId xmlns:a16="http://schemas.microsoft.com/office/drawing/2014/main" id="{F80812E5-ECB3-454B-BDDC-650D864738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81" t="-77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D7091B02-FF71-4836-96B4-F0694EDA689A}"/>
                  </a:ext>
                </a:extLst>
              </p:cNvPr>
              <p:cNvSpPr txBox="1"/>
              <p:nvPr/>
            </p:nvSpPr>
            <p:spPr>
              <a:xfrm>
                <a:off x="2793697" y="4854698"/>
                <a:ext cx="3945183" cy="690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750"/>
                  </a:spcBef>
                  <a:buClr>
                    <a:srgbClr val="CCCC00"/>
                  </a:buClr>
                  <a:buSzPct val="9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i="1">
                          <a:solidFill>
                            <a:srgbClr val="01347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𝟗𝟕𝟓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0,225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0,003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0,225</m:t>
                                </m:r>
                              </m:e>
                              <m:e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𝟗𝟕𝟒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0,041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0,009</m:t>
                                </m:r>
                              </m:e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0,040</m:t>
                                </m:r>
                              </m:e>
                              <m:e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de-DE" b="1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𝟗𝟗𝟗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dirty="0">
                  <a:solidFill>
                    <a:srgbClr val="013476"/>
                  </a:solidFill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D7091B02-FF71-4836-96B4-F0694EDA68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3697" y="4854698"/>
                <a:ext cx="3945183" cy="690702"/>
              </a:xfrm>
              <a:prstGeom prst="rect">
                <a:avLst/>
              </a:prstGeom>
              <a:blipFill>
                <a:blip r:embed="rId4"/>
                <a:stretch>
                  <a:fillRect t="-4386" b="-175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01D65F9D-D54E-4788-8D7E-5652399D0908}"/>
              </a:ext>
            </a:extLst>
          </p:cNvPr>
          <p:cNvCxnSpPr>
            <a:cxnSpLocks/>
          </p:cNvCxnSpPr>
          <p:nvPr/>
        </p:nvCxnSpPr>
        <p:spPr>
          <a:xfrm flipV="1">
            <a:off x="2411760" y="5431825"/>
            <a:ext cx="206189" cy="239093"/>
          </a:xfrm>
          <a:prstGeom prst="straightConnector1">
            <a:avLst/>
          </a:prstGeom>
          <a:ln w="19050"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F274C20D-C9F7-48A5-9127-26DDFB33B329}"/>
              </a:ext>
            </a:extLst>
          </p:cNvPr>
          <p:cNvSpPr txBox="1"/>
          <p:nvPr/>
        </p:nvSpPr>
        <p:spPr>
          <a:xfrm>
            <a:off x="1247526" y="5674080"/>
            <a:ext cx="1752403" cy="4662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CCCC00"/>
              </a:buClr>
              <a:buSzPct val="90000"/>
            </a:pP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Schwache Ladungs-</a:t>
            </a:r>
            <a:b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Eigenzustände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678E31C7-B894-4D51-A7A4-B73E7DD67581}"/>
              </a:ext>
            </a:extLst>
          </p:cNvPr>
          <p:cNvCxnSpPr>
            <a:cxnSpLocks/>
          </p:cNvCxnSpPr>
          <p:nvPr/>
        </p:nvCxnSpPr>
        <p:spPr>
          <a:xfrm flipH="1" flipV="1">
            <a:off x="6880560" y="5200049"/>
            <a:ext cx="197172" cy="262565"/>
          </a:xfrm>
          <a:prstGeom prst="straightConnector1">
            <a:avLst/>
          </a:prstGeom>
          <a:ln w="19050"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F2439038-E550-4A7C-B00C-D3CB21BFA832}"/>
              </a:ext>
            </a:extLst>
          </p:cNvPr>
          <p:cNvSpPr txBox="1"/>
          <p:nvPr/>
        </p:nvSpPr>
        <p:spPr>
          <a:xfrm>
            <a:off x="6868038" y="5551372"/>
            <a:ext cx="1329210" cy="4662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CCCC00"/>
              </a:buClr>
              <a:buSzPct val="90000"/>
            </a:pP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Massen</a:t>
            </a:r>
            <a:b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Eigenzustände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D7091B02-FF71-4836-96B4-F0694EDA689A}"/>
                  </a:ext>
                </a:extLst>
              </p:cNvPr>
              <p:cNvSpPr txBox="1"/>
              <p:nvPr/>
            </p:nvSpPr>
            <p:spPr>
              <a:xfrm>
                <a:off x="2999929" y="2511230"/>
                <a:ext cx="3041025" cy="8025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750"/>
                  </a:spcBef>
                  <a:buClr>
                    <a:srgbClr val="CCCC00"/>
                  </a:buClr>
                  <a:buSzPct val="9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i="1">
                          <a:solidFill>
                            <a:srgbClr val="01347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DE" i="1">
                                        <a:solidFill>
                                          <a:srgbClr val="01347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de-DE" i="1">
                              <a:solidFill>
                                <a:srgbClr val="01347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i="1">
                                  <a:solidFill>
                                    <a:srgbClr val="01347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i="1">
                                    <a:solidFill>
                                      <a:srgbClr val="013476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dirty="0">
                  <a:solidFill>
                    <a:srgbClr val="013476"/>
                  </a:solidFill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D7091B02-FF71-4836-96B4-F0694EDA68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929" y="2511230"/>
                <a:ext cx="3041025" cy="802527"/>
              </a:xfrm>
              <a:prstGeom prst="rect">
                <a:avLst/>
              </a:prstGeom>
              <a:blipFill>
                <a:blip r:embed="rId5"/>
                <a:stretch>
                  <a:fillRect t="-5303" b="-227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1173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feil: nach unten 31">
            <a:extLst>
              <a:ext uri="{FF2B5EF4-FFF2-40B4-BE49-F238E27FC236}">
                <a16:creationId xmlns:a16="http://schemas.microsoft.com/office/drawing/2014/main" id="{59FCC799-59C3-482B-A86D-62853ABF2EDE}"/>
              </a:ext>
            </a:extLst>
          </p:cNvPr>
          <p:cNvSpPr/>
          <p:nvPr/>
        </p:nvSpPr>
        <p:spPr>
          <a:xfrm rot="2547179">
            <a:off x="6615784" y="4757061"/>
            <a:ext cx="53846" cy="1060198"/>
          </a:xfrm>
          <a:prstGeom prst="downArrow">
            <a:avLst/>
          </a:prstGeom>
          <a:solidFill>
            <a:srgbClr val="CDC301"/>
          </a:solidFill>
          <a:ln>
            <a:solidFill>
              <a:srgbClr val="CDC3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de-DE" sz="825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6DAA798-0D43-4348-9217-E3AABA834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Quark-Umwandlungen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A2D7545-CDEF-4A47-8864-E6EFA5DE2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7AE0C9DD-DFEF-4686-B3B3-B8F01EA6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de-DE"/>
              <a:t>25.06.2018</a:t>
            </a:r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517724A8-2695-4778-ADFE-9E60C5BED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Bad Wildbad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80812E5-ECB3-454B-BDDC-650D864738E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sz="2000" dirty="0"/>
              <a:t>Beispiel: Wandelt sich ein c-Quark in einem schwachen Prozess um,</a:t>
            </a:r>
            <a:br>
              <a:rPr lang="de-DE" sz="2000" dirty="0"/>
            </a:br>
            <a:r>
              <a:rPr lang="de-DE" sz="2000" dirty="0"/>
              <a:t>entsteht daraus </a:t>
            </a:r>
            <a:r>
              <a:rPr lang="de-DE" sz="2000" b="1" dirty="0"/>
              <a:t>immer</a:t>
            </a:r>
            <a:r>
              <a:rPr lang="de-DE" sz="2000" dirty="0"/>
              <a:t> ein </a:t>
            </a:r>
            <a:r>
              <a:rPr lang="de-DE" sz="2000" dirty="0" err="1"/>
              <a:t>s‘</a:t>
            </a:r>
            <a:r>
              <a:rPr lang="de-DE" sz="2000" dirty="0"/>
              <a:t> Ladungs-Eigenzustand, den man mit Wahrscheinlichkeit |V</a:t>
            </a:r>
            <a:r>
              <a:rPr lang="de-DE" sz="2000" baseline="-25000" dirty="0"/>
              <a:t>cd</a:t>
            </a:r>
            <a:r>
              <a:rPr lang="de-DE" sz="2000" dirty="0"/>
              <a:t>|</a:t>
            </a:r>
            <a:r>
              <a:rPr lang="de-DE" sz="2000" baseline="30000" dirty="0"/>
              <a:t>2</a:t>
            </a:r>
            <a:r>
              <a:rPr lang="de-DE" sz="2000" dirty="0"/>
              <a:t>=0,05 aber als ein d-Quark Masse-EZ beobachtet</a:t>
            </a:r>
          </a:p>
          <a:p>
            <a:r>
              <a:rPr lang="de-DE" sz="2000" dirty="0"/>
              <a:t>Die Mischungsmatrix ist fast diagonal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Jeweils </a:t>
            </a:r>
            <a:r>
              <a:rPr lang="de-DE" sz="1800" dirty="0"/>
              <a:t>schwerere Massen-EZ (</a:t>
            </a:r>
            <a:r>
              <a:rPr lang="de-DE" sz="1800" dirty="0" err="1"/>
              <a:t>d,c,t</a:t>
            </a:r>
            <a:r>
              <a:rPr lang="de-DE" sz="1800" dirty="0"/>
              <a:t>) wandeln sich &gt;95% innerhalb derselben Teilchen-Generation um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/>
              <a:t>Für s- und b-Quarks sind nur Umwandlungen in die leichteren Generationen möglich, unterdrückt um Faktoren 40 (</a:t>
            </a:r>
            <a:r>
              <a:rPr lang="de-DE" sz="1800" dirty="0" err="1"/>
              <a:t>s</a:t>
            </a:r>
            <a:r>
              <a:rPr lang="de-DE" sz="1800" dirty="0" err="1">
                <a:sym typeface="Wingdings" panose="05000000000000000000" pitchFamily="2" charset="2"/>
              </a:rPr>
              <a:t>u</a:t>
            </a:r>
            <a:r>
              <a:rPr lang="de-DE" sz="1800" dirty="0">
                <a:sym typeface="Wingdings" panose="05000000000000000000" pitchFamily="2" charset="2"/>
              </a:rPr>
              <a:t>), 600 (</a:t>
            </a:r>
            <a:r>
              <a:rPr lang="de-DE" sz="1800" dirty="0" err="1">
                <a:sym typeface="Wingdings" panose="05000000000000000000" pitchFamily="2" charset="2"/>
              </a:rPr>
              <a:t>bc</a:t>
            </a:r>
            <a:r>
              <a:rPr lang="de-DE" sz="1800" dirty="0">
                <a:sym typeface="Wingdings" panose="05000000000000000000" pitchFamily="2" charset="2"/>
              </a:rPr>
              <a:t>) und 100.000 (</a:t>
            </a:r>
            <a:r>
              <a:rPr lang="de-DE" sz="1800" dirty="0" err="1">
                <a:sym typeface="Wingdings" panose="05000000000000000000" pitchFamily="2" charset="2"/>
              </a:rPr>
              <a:t>bu</a:t>
            </a:r>
            <a:r>
              <a:rPr lang="de-DE" sz="1800" dirty="0">
                <a:sym typeface="Wingdings" panose="05000000000000000000" pitchFamily="2" charset="2"/>
              </a:rPr>
              <a:t>),</a:t>
            </a:r>
            <a:r>
              <a:rPr lang="de-DE" sz="1800" dirty="0"/>
              <a:t>     </a:t>
            </a:r>
            <a:br>
              <a:rPr lang="de-DE" sz="1800" dirty="0"/>
            </a:br>
            <a:r>
              <a:rPr lang="de-DE" sz="1800" dirty="0"/>
              <a:t>ihre Lebensdauern sind entsprechend verlängert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/>
              <a:t>Der Term |V</a:t>
            </a:r>
            <a:r>
              <a:rPr lang="de-DE" sz="1800" baseline="-25000" dirty="0"/>
              <a:t>ud</a:t>
            </a:r>
            <a:r>
              <a:rPr lang="de-DE" sz="1800" dirty="0"/>
              <a:t>|</a:t>
            </a:r>
            <a:r>
              <a:rPr lang="de-DE" sz="1800" baseline="30000" dirty="0"/>
              <a:t>2</a:t>
            </a:r>
            <a:r>
              <a:rPr lang="de-DE" sz="1800" dirty="0"/>
              <a:t>=0,95 verlängert z.B. die </a:t>
            </a:r>
            <a:br>
              <a:rPr lang="de-DE" sz="1800" dirty="0"/>
            </a:br>
            <a:r>
              <a:rPr lang="de-DE" sz="1800" dirty="0"/>
              <a:t>Lebensdauern von freien Neutronen und </a:t>
            </a:r>
            <a:br>
              <a:rPr lang="de-DE" sz="1800" dirty="0"/>
            </a:br>
            <a:r>
              <a:rPr lang="de-DE" sz="1800" dirty="0"/>
              <a:t>elektr. geladenen Pionen um 5%     </a:t>
            </a:r>
            <a:endParaRPr lang="de-DE" dirty="0"/>
          </a:p>
          <a:p>
            <a:endParaRPr lang="de-DE" sz="20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6D17381-661A-48B7-A971-4656C6E623B4}"/>
              </a:ext>
            </a:extLst>
          </p:cNvPr>
          <p:cNvSpPr/>
          <p:nvPr/>
        </p:nvSpPr>
        <p:spPr>
          <a:xfrm>
            <a:off x="5964783" y="4506055"/>
            <a:ext cx="316580" cy="342197"/>
          </a:xfrm>
          <a:prstGeom prst="rect">
            <a:avLst/>
          </a:prstGeom>
          <a:solidFill>
            <a:srgbClr val="013476">
              <a:alpha val="41000"/>
            </a:srgbClr>
          </a:solidFill>
          <a:ln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>
                <a:solidFill>
                  <a:prstClr val="black"/>
                </a:solidFill>
              </a:rPr>
              <a:t>u</a:t>
            </a:r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82F6620-7F91-4A6B-9DA6-01B037198956}"/>
              </a:ext>
            </a:extLst>
          </p:cNvPr>
          <p:cNvSpPr/>
          <p:nvPr/>
        </p:nvSpPr>
        <p:spPr>
          <a:xfrm>
            <a:off x="5964783" y="5748193"/>
            <a:ext cx="316580" cy="342197"/>
          </a:xfrm>
          <a:prstGeom prst="rect">
            <a:avLst/>
          </a:prstGeom>
          <a:solidFill>
            <a:srgbClr val="013476">
              <a:alpha val="41000"/>
            </a:srgbClr>
          </a:solidFill>
          <a:ln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>
                <a:solidFill>
                  <a:prstClr val="black"/>
                </a:solidFill>
              </a:rPr>
              <a:t>d</a:t>
            </a:r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7F3EF984-933C-4876-86E8-4BE4588BAC32}"/>
              </a:ext>
            </a:extLst>
          </p:cNvPr>
          <p:cNvSpPr/>
          <p:nvPr/>
        </p:nvSpPr>
        <p:spPr>
          <a:xfrm>
            <a:off x="6987375" y="4509120"/>
            <a:ext cx="316580" cy="342197"/>
          </a:xfrm>
          <a:prstGeom prst="rect">
            <a:avLst/>
          </a:prstGeom>
          <a:solidFill>
            <a:srgbClr val="013476">
              <a:alpha val="41000"/>
            </a:srgbClr>
          </a:solidFill>
          <a:ln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prstClr val="black"/>
                </a:solidFill>
              </a:rPr>
              <a:t>c</a:t>
            </a:r>
            <a:endParaRPr lang="de-DE" sz="1350" dirty="0">
              <a:solidFill>
                <a:prstClr val="black"/>
              </a:solidFill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79AE59F-466B-4632-92D6-D4E279EBD695}"/>
              </a:ext>
            </a:extLst>
          </p:cNvPr>
          <p:cNvSpPr/>
          <p:nvPr/>
        </p:nvSpPr>
        <p:spPr>
          <a:xfrm>
            <a:off x="6981588" y="5751258"/>
            <a:ext cx="316580" cy="342197"/>
          </a:xfrm>
          <a:prstGeom prst="rect">
            <a:avLst/>
          </a:prstGeom>
          <a:solidFill>
            <a:srgbClr val="013476">
              <a:alpha val="41000"/>
            </a:srgbClr>
          </a:solidFill>
          <a:ln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>
                <a:solidFill>
                  <a:prstClr val="black"/>
                </a:solidFill>
              </a:rPr>
              <a:t>s</a:t>
            </a:r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CC76128-44F8-4800-BC5E-7EED6742F877}"/>
              </a:ext>
            </a:extLst>
          </p:cNvPr>
          <p:cNvSpPr/>
          <p:nvPr/>
        </p:nvSpPr>
        <p:spPr>
          <a:xfrm>
            <a:off x="7998393" y="4517968"/>
            <a:ext cx="316580" cy="342197"/>
          </a:xfrm>
          <a:prstGeom prst="rect">
            <a:avLst/>
          </a:prstGeom>
          <a:solidFill>
            <a:srgbClr val="013476">
              <a:alpha val="41000"/>
            </a:srgbClr>
          </a:solidFill>
          <a:ln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>
                <a:solidFill>
                  <a:prstClr val="black"/>
                </a:solidFill>
              </a:rPr>
              <a:t>t</a:t>
            </a:r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B9BD12D-6770-43B3-87A2-9459D59DC82C}"/>
              </a:ext>
            </a:extLst>
          </p:cNvPr>
          <p:cNvSpPr/>
          <p:nvPr/>
        </p:nvSpPr>
        <p:spPr>
          <a:xfrm>
            <a:off x="7998393" y="5760106"/>
            <a:ext cx="316580" cy="342197"/>
          </a:xfrm>
          <a:prstGeom prst="rect">
            <a:avLst/>
          </a:prstGeom>
          <a:solidFill>
            <a:srgbClr val="013476">
              <a:alpha val="41000"/>
            </a:srgbClr>
          </a:solidFill>
          <a:ln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>
                <a:solidFill>
                  <a:prstClr val="black"/>
                </a:solidFill>
              </a:rPr>
              <a:t>b</a:t>
            </a:r>
            <a:endParaRPr lang="de-DE" sz="1350">
              <a:solidFill>
                <a:prstClr val="black"/>
              </a:solidFill>
            </a:endParaRPr>
          </a:p>
        </p:txBody>
      </p:sp>
      <p:sp>
        <p:nvSpPr>
          <p:cNvPr id="21" name="Pfeil: nach unten 20">
            <a:extLst>
              <a:ext uri="{FF2B5EF4-FFF2-40B4-BE49-F238E27FC236}">
                <a16:creationId xmlns:a16="http://schemas.microsoft.com/office/drawing/2014/main" id="{F93A4305-FAFD-47D9-862E-92C8FCE60576}"/>
              </a:ext>
            </a:extLst>
          </p:cNvPr>
          <p:cNvSpPr/>
          <p:nvPr/>
        </p:nvSpPr>
        <p:spPr>
          <a:xfrm rot="10800000">
            <a:off x="5972239" y="4884096"/>
            <a:ext cx="316580" cy="810090"/>
          </a:xfrm>
          <a:prstGeom prst="downArrow">
            <a:avLst/>
          </a:prstGeom>
          <a:solidFill>
            <a:srgbClr val="CDC301"/>
          </a:solidFill>
          <a:ln>
            <a:solidFill>
              <a:srgbClr val="CDC3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z="8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95%</a:t>
            </a:r>
          </a:p>
        </p:txBody>
      </p:sp>
      <p:sp>
        <p:nvSpPr>
          <p:cNvPr id="24" name="Pfeil: nach unten 23">
            <a:extLst>
              <a:ext uri="{FF2B5EF4-FFF2-40B4-BE49-F238E27FC236}">
                <a16:creationId xmlns:a16="http://schemas.microsoft.com/office/drawing/2014/main" id="{026CE1B3-C327-4AAD-B550-B816ABE17243}"/>
              </a:ext>
            </a:extLst>
          </p:cNvPr>
          <p:cNvSpPr/>
          <p:nvPr/>
        </p:nvSpPr>
        <p:spPr>
          <a:xfrm rot="8162332">
            <a:off x="6596908" y="4720014"/>
            <a:ext cx="71557" cy="1159274"/>
          </a:xfrm>
          <a:prstGeom prst="downArrow">
            <a:avLst/>
          </a:prstGeom>
          <a:solidFill>
            <a:srgbClr val="CDC301"/>
          </a:solidFill>
          <a:ln>
            <a:solidFill>
              <a:srgbClr val="CDC3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8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5%</a:t>
            </a:r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45BD09C2-ADEE-4B14-98D3-6EA47F5095AD}"/>
              </a:ext>
            </a:extLst>
          </p:cNvPr>
          <p:cNvCxnSpPr>
            <a:cxnSpLocks/>
          </p:cNvCxnSpPr>
          <p:nvPr/>
        </p:nvCxnSpPr>
        <p:spPr>
          <a:xfrm flipH="1" flipV="1">
            <a:off x="6354244" y="4860164"/>
            <a:ext cx="1597566" cy="899942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7C18784C-7520-449A-BD06-8ECFF8507436}"/>
              </a:ext>
            </a:extLst>
          </p:cNvPr>
          <p:cNvSpPr txBox="1"/>
          <p:nvPr/>
        </p:nvSpPr>
        <p:spPr>
          <a:xfrm rot="1219200">
            <a:off x="6413051" y="4844878"/>
            <a:ext cx="365806" cy="206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CCCC00"/>
              </a:buClr>
              <a:buSzPct val="90000"/>
            </a:pPr>
            <a:r>
              <a:rPr lang="de-DE" sz="8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de-DE" sz="825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</a:p>
        </p:txBody>
      </p:sp>
      <p:sp>
        <p:nvSpPr>
          <p:cNvPr id="31" name="Pfeil: nach unten 30">
            <a:extLst>
              <a:ext uri="{FF2B5EF4-FFF2-40B4-BE49-F238E27FC236}">
                <a16:creationId xmlns:a16="http://schemas.microsoft.com/office/drawing/2014/main" id="{34E9CC75-836A-4621-8304-8378AD42DB52}"/>
              </a:ext>
            </a:extLst>
          </p:cNvPr>
          <p:cNvSpPr/>
          <p:nvPr/>
        </p:nvSpPr>
        <p:spPr>
          <a:xfrm>
            <a:off x="8009967" y="4934511"/>
            <a:ext cx="316580" cy="810090"/>
          </a:xfrm>
          <a:prstGeom prst="downArrow">
            <a:avLst/>
          </a:prstGeom>
          <a:solidFill>
            <a:srgbClr val="CDC301"/>
          </a:solidFill>
          <a:ln>
            <a:solidFill>
              <a:srgbClr val="CDC3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z="8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99%</a:t>
            </a: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9DCE90E5-E60D-465D-A3A8-A8FA6B47682C}"/>
              </a:ext>
            </a:extLst>
          </p:cNvPr>
          <p:cNvCxnSpPr>
            <a:cxnSpLocks/>
          </p:cNvCxnSpPr>
          <p:nvPr/>
        </p:nvCxnSpPr>
        <p:spPr>
          <a:xfrm flipH="1" flipV="1">
            <a:off x="7368938" y="4880505"/>
            <a:ext cx="568148" cy="864096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4E7E184-468C-43D9-917C-44C6E0FEB8FC}"/>
              </a:ext>
            </a:extLst>
          </p:cNvPr>
          <p:cNvCxnSpPr>
            <a:cxnSpLocks/>
          </p:cNvCxnSpPr>
          <p:nvPr/>
        </p:nvCxnSpPr>
        <p:spPr>
          <a:xfrm flipH="1">
            <a:off x="7293324" y="4882143"/>
            <a:ext cx="643761" cy="848890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DF834428-45AD-46D7-9F21-7C71AC52B2B8}"/>
              </a:ext>
            </a:extLst>
          </p:cNvPr>
          <p:cNvCxnSpPr>
            <a:cxnSpLocks/>
          </p:cNvCxnSpPr>
          <p:nvPr/>
        </p:nvCxnSpPr>
        <p:spPr>
          <a:xfrm flipH="1">
            <a:off x="6354243" y="4880505"/>
            <a:ext cx="1597565" cy="864096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feil: nach unten 29">
            <a:extLst>
              <a:ext uri="{FF2B5EF4-FFF2-40B4-BE49-F238E27FC236}">
                <a16:creationId xmlns:a16="http://schemas.microsoft.com/office/drawing/2014/main" id="{4AAC12CD-3314-4A85-9EEC-8437697E03E0}"/>
              </a:ext>
            </a:extLst>
          </p:cNvPr>
          <p:cNvSpPr/>
          <p:nvPr/>
        </p:nvSpPr>
        <p:spPr>
          <a:xfrm>
            <a:off x="6987375" y="4909304"/>
            <a:ext cx="316580" cy="810090"/>
          </a:xfrm>
          <a:prstGeom prst="downArrow">
            <a:avLst/>
          </a:prstGeom>
          <a:solidFill>
            <a:srgbClr val="CDC301"/>
          </a:solidFill>
          <a:ln>
            <a:solidFill>
              <a:srgbClr val="CDC3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z="8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95%</a:t>
            </a:r>
          </a:p>
        </p:txBody>
      </p:sp>
    </p:spTree>
    <p:extLst>
      <p:ext uri="{BB962C8B-B14F-4D97-AF65-F5344CB8AC3E}">
        <p14:creationId xmlns:p14="http://schemas.microsoft.com/office/powerpoint/2010/main" val="389452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1" grpId="0" animBg="1"/>
      <p:bldP spid="24" grpId="0" animBg="1"/>
      <p:bldP spid="29" grpId="0"/>
      <p:bldP spid="31" grpId="0" animBg="1"/>
      <p:bldP spid="31" grpId="1" animBg="1"/>
      <p:bldP spid="31" grpId="2" animBg="1"/>
      <p:bldP spid="30" grpId="0" animBg="1"/>
      <p:bldP spid="30" grpId="1" animBg="1"/>
      <p:bldP spid="30" grpId="2" animBg="1"/>
    </p:bldLst>
  </p:timing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72C79117-60FD-46E4-83BB-FB775D440E74}" vid="{952D439A-6C22-45E4-B8B4-822421DBF8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553</Words>
  <Application>Microsoft Office PowerPoint</Application>
  <PresentationFormat>Bildschirmpräsentation (4:3)</PresentationFormat>
  <Paragraphs>151</Paragraphs>
  <Slides>13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2" baseType="lpstr">
      <vt:lpstr>Arial</vt:lpstr>
      <vt:lpstr>Arial Narrow</vt:lpstr>
      <vt:lpstr>Calibri</vt:lpstr>
      <vt:lpstr>Cambria Math</vt:lpstr>
      <vt:lpstr>Symbol</vt:lpstr>
      <vt:lpstr>Times</vt:lpstr>
      <vt:lpstr>Wingdings</vt:lpstr>
      <vt:lpstr>NTW</vt:lpstr>
      <vt:lpstr>Formel</vt:lpstr>
      <vt:lpstr>Das Standardmodell  der Teilchenphysik  im Schulunterricht</vt:lpstr>
      <vt:lpstr>Higgs Feld</vt:lpstr>
      <vt:lpstr>Higgs Teilchen - Messung</vt:lpstr>
      <vt:lpstr>Einschub:</vt:lpstr>
      <vt:lpstr>Spekulationen</vt:lpstr>
      <vt:lpstr>Gluon Selbstwechselwirkung</vt:lpstr>
      <vt:lpstr>Bisher ignoriert: Zustandsmischung</vt:lpstr>
      <vt:lpstr>Zustandsmischung</vt:lpstr>
      <vt:lpstr>Quark-Umwandlungen</vt:lpstr>
      <vt:lpstr>Zustandsmischung</vt:lpstr>
      <vt:lpstr>Multipletts – Ladungen als Ordnungsprinzip</vt:lpstr>
      <vt:lpstr>Hadronen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Unterrichtsmaterialien zur Teilchenphysik  Philipp Lindenau Dresden | 12.03.2016  Herzlich willkommen!</dc:title>
  <dc:creator>Philipp Lindenau;Michael Kobel;Claudia Behnke</dc:creator>
  <cp:lastModifiedBy>Claudia Behnke</cp:lastModifiedBy>
  <cp:revision>467</cp:revision>
  <cp:lastPrinted>2018-02-12T14:54:47Z</cp:lastPrinted>
  <dcterms:created xsi:type="dcterms:W3CDTF">2016-08-22T11:14:34Z</dcterms:created>
  <dcterms:modified xsi:type="dcterms:W3CDTF">2018-06-27T09:57:12Z</dcterms:modified>
</cp:coreProperties>
</file>