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7" r:id="rId1"/>
  </p:sldMasterIdLst>
  <p:notesMasterIdLst>
    <p:notesMasterId r:id="rId14"/>
  </p:notesMasterIdLst>
  <p:handoutMasterIdLst>
    <p:handoutMasterId r:id="rId15"/>
  </p:handoutMasterIdLst>
  <p:sldIdLst>
    <p:sldId id="256" r:id="rId2"/>
    <p:sldId id="379" r:id="rId3"/>
    <p:sldId id="380" r:id="rId4"/>
    <p:sldId id="353" r:id="rId5"/>
    <p:sldId id="357" r:id="rId6"/>
    <p:sldId id="358" r:id="rId7"/>
    <p:sldId id="361" r:id="rId8"/>
    <p:sldId id="359" r:id="rId9"/>
    <p:sldId id="360" r:id="rId10"/>
    <p:sldId id="355" r:id="rId11"/>
    <p:sldId id="369" r:id="rId12"/>
    <p:sldId id="377" r:id="rId13"/>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002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75327" autoAdjust="0"/>
  </p:normalViewPr>
  <p:slideViewPr>
    <p:cSldViewPr>
      <p:cViewPr varScale="1">
        <p:scale>
          <a:sx n="110" d="100"/>
          <a:sy n="110" d="100"/>
        </p:scale>
        <p:origin x="1704" y="96"/>
      </p:cViewPr>
      <p:guideLst>
        <p:guide orient="horz" pos="2160"/>
        <p:guide pos="3016"/>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5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550" y="0"/>
            <a:ext cx="2881313" cy="493713"/>
          </a:xfrm>
          <a:prstGeom prst="rect">
            <a:avLst/>
          </a:prstGeom>
        </p:spPr>
        <p:txBody>
          <a:bodyPr vert="horz" lIns="91440" tIns="45720" rIns="91440" bIns="45720" rtlCol="0"/>
          <a:lstStyle>
            <a:lvl1pPr algn="r">
              <a:defRPr sz="1200"/>
            </a:lvl1pPr>
          </a:lstStyle>
          <a:p>
            <a:fld id="{3570FFFC-8081-441A-BF7B-EC88A3B29A57}" type="datetimeFigureOut">
              <a:rPr lang="de-DE" smtClean="0"/>
              <a:t>20.06.2018</a:t>
            </a:fld>
            <a:endParaRPr lang="de-DE"/>
          </a:p>
        </p:txBody>
      </p:sp>
      <p:sp>
        <p:nvSpPr>
          <p:cNvPr id="4" name="Fußzeilenplatzhalter 3"/>
          <p:cNvSpPr>
            <a:spLocks noGrp="1"/>
          </p:cNvSpPr>
          <p:nvPr>
            <p:ph type="ftr" sz="quarter" idx="2"/>
          </p:nvPr>
        </p:nvSpPr>
        <p:spPr>
          <a:xfrm>
            <a:off x="0" y="9356725"/>
            <a:ext cx="2881313"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550" y="9356725"/>
            <a:ext cx="2881313" cy="493713"/>
          </a:xfrm>
          <a:prstGeom prst="rect">
            <a:avLst/>
          </a:prstGeom>
        </p:spPr>
        <p:txBody>
          <a:bodyPr vert="horz" lIns="91440" tIns="45720" rIns="91440" bIns="45720" rtlCol="0" anchor="b"/>
          <a:lstStyle>
            <a:lvl1pPr algn="r">
              <a:defRPr sz="1200"/>
            </a:lvl1pPr>
          </a:lstStyle>
          <a:p>
            <a:fld id="{96C062E7-FDFC-4CAE-869A-A3BBA45CBCC6}" type="slidenum">
              <a:rPr lang="de-DE" smtClean="0"/>
              <a:t>‹Nr.›</a:t>
            </a:fld>
            <a:endParaRPr lang="de-DE"/>
          </a:p>
        </p:txBody>
      </p:sp>
    </p:spTree>
    <p:extLst>
      <p:ext uri="{BB962C8B-B14F-4D97-AF65-F5344CB8AC3E}">
        <p14:creationId xmlns:p14="http://schemas.microsoft.com/office/powerpoint/2010/main" val="2386052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4A6E73D9-09DC-4AAD-A2E8-54D9A456F590}" type="datetimeFigureOut">
              <a:rPr lang="de-DE" smtClean="0"/>
              <a:pPr/>
              <a:t>20.06.2018</a:t>
            </a:fld>
            <a:endParaRPr lang="de-DE"/>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589321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58033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dirty="0"/>
              <a:t>Neben den ganzen</a:t>
            </a:r>
            <a:r>
              <a:rPr lang="de-DE" baseline="0" dirty="0"/>
              <a:t> Veranstaltungsangeboten, haben wir im Netzwerk aber auch </a:t>
            </a:r>
            <a:r>
              <a:rPr lang="de-DE" b="1" baseline="0" dirty="0"/>
              <a:t>zahlreiche Materialien </a:t>
            </a:r>
            <a:r>
              <a:rPr lang="de-DE" baseline="0" dirty="0"/>
              <a:t>entwickelt, die zur Einführung in die Teilchenphysik verwendet werden können. </a:t>
            </a:r>
          </a:p>
          <a:p>
            <a:pPr>
              <a:lnSpc>
                <a:spcPct val="150000"/>
              </a:lnSpc>
            </a:pPr>
            <a:endParaRPr lang="de-DE" baseline="0" dirty="0"/>
          </a:p>
          <a:p>
            <a:pPr>
              <a:lnSpc>
                <a:spcPct val="150000"/>
              </a:lnSpc>
            </a:pPr>
            <a:r>
              <a:rPr lang="de-DE" dirty="0"/>
              <a:t>Die</a:t>
            </a:r>
            <a:r>
              <a:rPr lang="de-DE" baseline="0" dirty="0"/>
              <a:t> Materialsammlung </a:t>
            </a:r>
            <a:r>
              <a:rPr lang="de-DE" dirty="0"/>
              <a:t>enthält gesammelte Materialien des Netzwerks Teilchenwelt für Lehrkräfte, die zur Einführung in die Teilchenphysik verwendet werden können. Sie eignen sich insbesondere zur Vor- und Nachbereitung von Masterclasses, kann aber auch unabhängig davon eingesetzt werden.</a:t>
            </a:r>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168222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Seit September 2013 besteht zwischen der Joachim Herz Stiftung und dem Netzwerk Teilchenwelt eine Kooperation zum Projekt „Unterrichtsmaterial Teilchenphysik“. Neben der Überarbeitung des</a:t>
            </a:r>
            <a:r>
              <a:rPr lang="de-DE" sz="1200" kern="1200" baseline="0" dirty="0">
                <a:solidFill>
                  <a:schemeClr val="tx1"/>
                </a:solidFill>
                <a:effectLst/>
                <a:latin typeface="+mn-lt"/>
                <a:ea typeface="+mn-ea"/>
                <a:cs typeface="+mn-cs"/>
              </a:rPr>
              <a:t> Portals LEIFI Physik, </a:t>
            </a:r>
            <a:r>
              <a:rPr lang="de-DE" sz="1200" kern="1200" dirty="0">
                <a:solidFill>
                  <a:schemeClr val="tx1"/>
                </a:solidFill>
                <a:effectLst/>
                <a:latin typeface="+mn-lt"/>
                <a:ea typeface="+mn-ea"/>
                <a:cs typeface="+mn-cs"/>
              </a:rPr>
              <a:t>umfasst die Kooperation die Erstellung von umfangreichem Material für den Schulunterricht. In einer Reihe von Workshops mit Lehrkräften, die dem Netzwerk Teilchenwelt bereits verbunden sind,  sowie</a:t>
            </a:r>
            <a:r>
              <a:rPr lang="de-DE" sz="1200" kern="1200" baseline="0" dirty="0">
                <a:solidFill>
                  <a:schemeClr val="tx1"/>
                </a:solidFill>
                <a:effectLst/>
                <a:latin typeface="+mn-lt"/>
                <a:ea typeface="+mn-ea"/>
                <a:cs typeface="+mn-cs"/>
              </a:rPr>
              <a:t> Wissenschaftler/inne/n und Fachdidaktiker/inne/n haben NTW und JHS daran gearbeitet, Unterrichtsmaterial zu entwickeln, das Lehrkräften Ideen, Anregungen und Hintergrundinformationen zur Vermittlung der Teilchen- und Astroteilchenphysik geben soll: fachlich korrekt und gleichzeitig praktisch einsetzbar. Entstanden ist eine modulare Sammlung von Handreichungen für Lehrkräfte. Band 3 „Kosmische Strahlung“ sowie Band 4 „Mikrokurse“ sind bereits erschienen. Band 1 „Wechselwirkungen, Ladungen und Teilchen“ sowie Band 2 „Forschungsmethoden“ folgen im Laufe des Jahres.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a:solidFill>
                  <a:schemeClr val="tx1"/>
                </a:solidFill>
                <a:effectLst/>
                <a:latin typeface="+mn-lt"/>
                <a:ea typeface="+mn-ea"/>
                <a:cs typeface="+mn-cs"/>
              </a:rPr>
              <a:t>Alle Materialien stehen kostenfrei zur Verfügung und können online unter www.teilchenwelt.de/tp runtergeladen bzw. bestellt werden.</a:t>
            </a:r>
          </a:p>
          <a:p>
            <a:endParaRPr lang="de-DE" dirty="0"/>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a:p>
        </p:txBody>
      </p:sp>
    </p:spTree>
    <p:extLst>
      <p:ext uri="{BB962C8B-B14F-4D97-AF65-F5344CB8AC3E}">
        <p14:creationId xmlns:p14="http://schemas.microsoft.com/office/powerpoint/2010/main" val="1188724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a:p>
        </p:txBody>
      </p:sp>
    </p:spTree>
    <p:extLst>
      <p:ext uri="{BB962C8B-B14F-4D97-AF65-F5344CB8AC3E}">
        <p14:creationId xmlns:p14="http://schemas.microsoft.com/office/powerpoint/2010/main" val="1084456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a:t> </a:t>
            </a:r>
            <a:r>
              <a:rPr lang="de-DE" sz="1200" dirty="0"/>
              <a:t>sowie Ideen und Anregungen, wie sich das Thema in den Unterricht einbinden lässt. Außerdem enthält die Broschüre Fachtexte und</a:t>
            </a:r>
            <a:r>
              <a:rPr lang="de-DE" sz="1200" baseline="0" dirty="0"/>
              <a:t> Experimente </a:t>
            </a:r>
            <a:r>
              <a:rPr lang="de-DE" sz="1200" dirty="0"/>
              <a:t>für Schüler/innen</a:t>
            </a:r>
            <a:r>
              <a:rPr lang="de-DE" sz="1200" baseline="0" dirty="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8</a:t>
            </a:fld>
            <a:endParaRPr lang="de-DE" dirty="0"/>
          </a:p>
        </p:txBody>
      </p:sp>
    </p:spTree>
    <p:extLst>
      <p:ext uri="{BB962C8B-B14F-4D97-AF65-F5344CB8AC3E}">
        <p14:creationId xmlns:p14="http://schemas.microsoft.com/office/powerpoint/2010/main" val="3102438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3622058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t>Seit September 2013 kooperieren wir mit der Joachim Herz Stiftung. </a:t>
            </a:r>
          </a:p>
          <a:p>
            <a:pPr>
              <a:lnSpc>
                <a:spcPct val="150000"/>
              </a:lnSpc>
            </a:pPr>
            <a:r>
              <a:rPr lang="de-DE" sz="1300" dirty="0"/>
              <a:t>Im Rahmen dieser Kooperation wurde die Webseite </a:t>
            </a:r>
            <a:r>
              <a:rPr lang="de-DE" sz="1300" dirty="0" err="1"/>
              <a:t>LEIFIphysik</a:t>
            </a:r>
            <a:r>
              <a:rPr lang="de-DE" sz="1300" dirty="0"/>
              <a:t> von uns hinsichtlich der Kategorie „Teilchenphysik“ überarbeitet. </a:t>
            </a:r>
          </a:p>
          <a:p>
            <a:pPr>
              <a:lnSpc>
                <a:spcPct val="150000"/>
              </a:lnSpc>
            </a:pPr>
            <a:r>
              <a:rPr lang="de-DE" sz="1300" dirty="0"/>
              <a:t>Mit über 40 Seiten und in Tabellen verlinkten Unterseiten sowie einer Vielzahl an Abbildungen, Animationen, Tests und Aufgaben führt das Kapitel in den aktuellen Forschungsstand der Teilchenphysik ein. </a:t>
            </a:r>
          </a:p>
          <a:p>
            <a:pPr>
              <a:lnSpc>
                <a:spcPct val="150000"/>
              </a:lnSpc>
            </a:pPr>
            <a:r>
              <a:rPr lang="de-DE" sz="1300" dirty="0"/>
              <a:t>Die neuen Webseiten wurden im Mai 2014 freigeschaltet.</a:t>
            </a:r>
            <a:br>
              <a:rPr lang="de-DE" sz="1300" dirty="0"/>
            </a:br>
            <a:endParaRPr lang="de-DE" dirty="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10</a:t>
            </a:fld>
            <a:endParaRPr lang="de-DE"/>
          </a:p>
        </p:txBody>
      </p:sp>
    </p:spTree>
    <p:extLst>
      <p:ext uri="{BB962C8B-B14F-4D97-AF65-F5344CB8AC3E}">
        <p14:creationId xmlns:p14="http://schemas.microsoft.com/office/powerpoint/2010/main" val="689715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12</a:t>
            </a:fld>
            <a:endParaRPr lang="de-DE" dirty="0">
              <a:solidFill>
                <a:prstClr val="black"/>
              </a:solidFill>
            </a:endParaRPr>
          </a:p>
        </p:txBody>
      </p:sp>
    </p:spTree>
    <p:extLst>
      <p:ext uri="{BB962C8B-B14F-4D97-AF65-F5344CB8AC3E}">
        <p14:creationId xmlns:p14="http://schemas.microsoft.com/office/powerpoint/2010/main" val="15639969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11.pn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3871589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139081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2280725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Tree>
    <p:extLst>
      <p:ext uri="{BB962C8B-B14F-4D97-AF65-F5344CB8AC3E}">
        <p14:creationId xmlns:p14="http://schemas.microsoft.com/office/powerpoint/2010/main" val="4291784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326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2617491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2735026122"/>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a16="http://schemas.microsoft.com/office/drawing/2014/main" id="{CA98D21D-E112-4EDD-BF92-83BD032A8D1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a16="http://schemas.microsoft.com/office/drawing/2014/main" id="{3353D840-AF57-4350-AE88-9DE023D78CAF}"/>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46" name="Textfeld 45">
            <a:extLst>
              <a:ext uri="{FF2B5EF4-FFF2-40B4-BE49-F238E27FC236}">
                <a16:creationId xmlns:a16="http://schemas.microsoft.com/office/drawing/2014/main" id="{F50B51FB-F7E7-4300-9CDE-E4BE4A97B336}"/>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47" name="Grafik 46">
            <a:extLst>
              <a:ext uri="{FF2B5EF4-FFF2-40B4-BE49-F238E27FC236}">
                <a16:creationId xmlns:a16="http://schemas.microsoft.com/office/drawing/2014/main" id="{62A20839-FC9A-471E-85F8-BAFBFD0D472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a16="http://schemas.microsoft.com/office/drawing/2014/main" id="{8D851DAD-CE9F-45FA-B44D-7584CB598CE7}"/>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49" name="Grafik 48">
            <a:extLst>
              <a:ext uri="{FF2B5EF4-FFF2-40B4-BE49-F238E27FC236}">
                <a16:creationId xmlns:a16="http://schemas.microsoft.com/office/drawing/2014/main" id="{A79272ED-86C9-45E2-9C0D-93D9E0A81DD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a16="http://schemas.microsoft.com/office/drawing/2014/main" id="{9408798B-8A3D-4C86-B6F9-1E70C33FF81D}"/>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a16="http://schemas.microsoft.com/office/drawing/2014/main" id="{D5558467-CCBD-4202-8EEA-CA43DFA66F2C}"/>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a16="http://schemas.microsoft.com/office/drawing/2014/main" id="{4A3878CE-36FD-4D60-B6F9-A4BD0EFD567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a16="http://schemas.microsoft.com/office/drawing/2014/main" id="{21931C5F-6EE6-49DA-9E6E-67947A152135}"/>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376502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62B422B2-6E4F-498E-8BB5-EB9656B0490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38425" y="1462813"/>
            <a:ext cx="551918" cy="551918"/>
          </a:xfrm>
          <a:prstGeom prst="rect">
            <a:avLst/>
          </a:prstGeom>
        </p:spPr>
      </p:pic>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244199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353542887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s://www.leifiphysik.de/kern-teilchenphysik/teilchenphysik"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teilchenwelt.de/forum/"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hyperlink" Target="http://www.teilchenwelt.de/material/materialien-fuer-lehrkraefte/teilchensteckbriefe/"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teilchenwelt.de/materia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400" b="1" dirty="0">
                <a:solidFill>
                  <a:srgbClr val="013476"/>
                </a:solidFill>
                <a:latin typeface="Arial" panose="020B0604020202020204" pitchFamily="34" charset="0"/>
                <a:cs typeface="Arial" panose="020B0604020202020204" pitchFamily="34" charset="0"/>
              </a:rPr>
              <a:t>Materialen </a:t>
            </a:r>
            <a:br>
              <a:rPr lang="de-DE" sz="4400" b="1" dirty="0">
                <a:solidFill>
                  <a:srgbClr val="013476"/>
                </a:solidFill>
                <a:latin typeface="Arial" panose="020B0604020202020204" pitchFamily="34" charset="0"/>
                <a:cs typeface="Arial" panose="020B0604020202020204" pitchFamily="34" charset="0"/>
              </a:rPr>
            </a:br>
            <a:r>
              <a:rPr lang="de-DE" sz="4400" b="1" dirty="0">
                <a:solidFill>
                  <a:srgbClr val="013476"/>
                </a:solidFill>
                <a:latin typeface="Arial" panose="020B0604020202020204" pitchFamily="34" charset="0"/>
                <a:cs typeface="Arial" panose="020B0604020202020204" pitchFamily="34" charset="0"/>
              </a:rPr>
              <a:t>des Netzwerks Teilchenwelt</a:t>
            </a:r>
            <a:endParaRPr lang="de-DE" sz="3200" b="0" dirty="0">
              <a:solidFill>
                <a:srgbClr val="013476"/>
              </a:solidFill>
            </a:endParaRPr>
          </a:p>
        </p:txBody>
      </p:sp>
      <p:sp>
        <p:nvSpPr>
          <p:cNvPr id="4" name="Untertitel 3">
            <a:extLst>
              <a:ext uri="{FF2B5EF4-FFF2-40B4-BE49-F238E27FC236}">
                <a16:creationId xmlns:a16="http://schemas.microsoft.com/office/drawing/2014/main" id="{03C31A98-D041-4866-8470-C14BFE89C994}"/>
              </a:ext>
            </a:extLst>
          </p:cNvPr>
          <p:cNvSpPr>
            <a:spLocks noGrp="1"/>
          </p:cNvSpPr>
          <p:nvPr>
            <p:ph type="subTitle" idx="1"/>
          </p:nvPr>
        </p:nvSpPr>
        <p:spPr/>
        <p:txBody>
          <a:bodyPr/>
          <a:lstStyle/>
          <a:p>
            <a:r>
              <a:rPr lang="de-DE" dirty="0"/>
              <a:t>für den Unterricht</a:t>
            </a: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id="{5BB23A4F-265C-4B6A-867F-62499A0C68DC}"/>
              </a:ext>
            </a:extLst>
          </p:cNvPr>
          <p:cNvSpPr/>
          <p:nvPr/>
        </p:nvSpPr>
        <p:spPr>
          <a:xfrm>
            <a:off x="2090007"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Dr. Claudia Behnke</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Bad Wildbad | 25. – 27.06.2018</a:t>
            </a:r>
            <a:endParaRPr lang="de-DE" dirty="0">
              <a:solidFill>
                <a:srgbClr val="003477"/>
              </a:solidFill>
              <a:latin typeface="+mj-lt"/>
            </a:endParaRPr>
          </a:p>
        </p:txBody>
      </p:sp>
    </p:spTree>
    <p:extLst>
      <p:ext uri="{BB962C8B-B14F-4D97-AF65-F5344CB8AC3E}">
        <p14:creationId xmlns:p14="http://schemas.microsoft.com/office/powerpoint/2010/main" val="12917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LEIFI Physik Portal</a:t>
            </a:r>
          </a:p>
        </p:txBody>
      </p:sp>
      <p:sp>
        <p:nvSpPr>
          <p:cNvPr id="14" name="Foliennummernplatzhalter 13"/>
          <p:cNvSpPr>
            <a:spLocks noGrp="1"/>
          </p:cNvSpPr>
          <p:nvPr>
            <p:ph type="sldNum" sz="quarter" idx="12"/>
          </p:nvPr>
        </p:nvSpPr>
        <p:spPr/>
        <p:txBody>
          <a:bodyPr/>
          <a:lstStyle/>
          <a:p>
            <a:fld id="{13EBA283-81CD-428D-9703-4AE41BDC50AA}" type="slidenum">
              <a:rPr lang="de-DE" smtClean="0"/>
              <a:pPr/>
              <a:t>10</a:t>
            </a:fld>
            <a:endParaRPr lang="de-DE" dirty="0"/>
          </a:p>
        </p:txBody>
      </p:sp>
      <p:sp>
        <p:nvSpPr>
          <p:cNvPr id="2" name="Datumsplatzhalter 1"/>
          <p:cNvSpPr>
            <a:spLocks noGrp="1"/>
          </p:cNvSpPr>
          <p:nvPr>
            <p:ph type="dt" sz="half" idx="10"/>
          </p:nvPr>
        </p:nvSpPr>
        <p:spPr/>
        <p:txBody>
          <a:bodyPr/>
          <a:lstStyle/>
          <a:p>
            <a:r>
              <a:rPr lang="de-DE"/>
              <a:t>26.06.2018</a:t>
            </a:r>
            <a:endParaRPr lang="de-DE" dirty="0"/>
          </a:p>
        </p:txBody>
      </p:sp>
      <p:sp>
        <p:nvSpPr>
          <p:cNvPr id="13" name="Fußzeilenplatzhalter 12"/>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Textplatzhalter 2"/>
          <p:cNvSpPr>
            <a:spLocks noGrp="1"/>
          </p:cNvSpPr>
          <p:nvPr>
            <p:ph sz="quarter" idx="13"/>
          </p:nvPr>
        </p:nvSpPr>
        <p:spPr/>
        <p:txBody>
          <a:bodyPr/>
          <a:lstStyle/>
          <a:p>
            <a:r>
              <a:rPr lang="de-DE" dirty="0">
                <a:solidFill>
                  <a:srgbClr val="002060"/>
                </a:solidFill>
              </a:rPr>
              <a:t>seit 9/2013 mit </a:t>
            </a:r>
            <a:br>
              <a:rPr lang="de-DE" dirty="0">
                <a:solidFill>
                  <a:srgbClr val="002060"/>
                </a:solidFill>
              </a:rPr>
            </a:br>
            <a:r>
              <a:rPr lang="de-DE" dirty="0">
                <a:solidFill>
                  <a:srgbClr val="002060"/>
                </a:solidFill>
              </a:rPr>
              <a:t>Joachim Herz Stiftung</a:t>
            </a:r>
          </a:p>
          <a:p>
            <a:r>
              <a:rPr lang="de-DE" dirty="0">
                <a:solidFill>
                  <a:srgbClr val="002060"/>
                </a:solidFill>
              </a:rPr>
              <a:t>über 40 Seiten </a:t>
            </a:r>
            <a:br>
              <a:rPr lang="de-DE" dirty="0">
                <a:solidFill>
                  <a:srgbClr val="002060"/>
                </a:solidFill>
              </a:rPr>
            </a:br>
            <a:r>
              <a:rPr lang="de-DE" dirty="0">
                <a:solidFill>
                  <a:srgbClr val="002060"/>
                </a:solidFill>
              </a:rPr>
              <a:t>Texte u. Animationen</a:t>
            </a:r>
            <a:br>
              <a:rPr lang="de-DE" dirty="0">
                <a:solidFill>
                  <a:srgbClr val="002060"/>
                </a:solidFill>
              </a:rPr>
            </a:br>
            <a:r>
              <a:rPr lang="de-DE" dirty="0">
                <a:solidFill>
                  <a:srgbClr val="002060"/>
                </a:solidFill>
              </a:rPr>
              <a:t>nach NTW Konzept </a:t>
            </a:r>
          </a:p>
          <a:p>
            <a:r>
              <a:rPr lang="de-DE" dirty="0">
                <a:solidFill>
                  <a:srgbClr val="002060"/>
                </a:solidFill>
              </a:rPr>
              <a:t>Musteraufgaben</a:t>
            </a:r>
          </a:p>
          <a:p>
            <a:pPr marL="0" indent="0">
              <a:buNone/>
            </a:pPr>
            <a:endParaRPr lang="de-DE" sz="2000" dirty="0">
              <a:solidFill>
                <a:srgbClr val="002060"/>
              </a:solidFill>
            </a:endParaRPr>
          </a:p>
        </p:txBody>
      </p:sp>
      <p:pic>
        <p:nvPicPr>
          <p:cNvPr id="11" name="Grafik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94" y="5589240"/>
            <a:ext cx="1130763" cy="619505"/>
          </a:xfrm>
          <a:prstGeom prst="rect">
            <a:avLst/>
          </a:prstGeom>
        </p:spPr>
      </p:pic>
      <p:sp>
        <p:nvSpPr>
          <p:cNvPr id="16" name="Rechteck 15"/>
          <p:cNvSpPr/>
          <p:nvPr/>
        </p:nvSpPr>
        <p:spPr>
          <a:xfrm>
            <a:off x="5364088" y="63623"/>
            <a:ext cx="4519950" cy="646331"/>
          </a:xfrm>
          <a:prstGeom prst="rect">
            <a:avLst/>
          </a:prstGeom>
        </p:spPr>
        <p:txBody>
          <a:bodyPr wrap="square">
            <a:spAutoFit/>
          </a:bodyPr>
          <a:lstStyle/>
          <a:p>
            <a:pPr lvl="0">
              <a:lnSpc>
                <a:spcPct val="90000"/>
              </a:lnSpc>
              <a:buClr>
                <a:srgbClr val="CCCC00"/>
              </a:buClr>
              <a:buSzPct val="90000"/>
            </a:pPr>
            <a:r>
              <a:rPr lang="de-DE" sz="2000" dirty="0">
                <a:latin typeface="Arial" panose="020B0604020202020204" pitchFamily="34" charset="0"/>
                <a:cs typeface="Arial" panose="020B0604020202020204" pitchFamily="34" charset="0"/>
                <a:hlinkClick r:id="rId4"/>
              </a:rPr>
              <a:t>https://www.leifiphysik.de/kern-teilchenphysik/teilchenphysik</a:t>
            </a:r>
            <a:endParaRPr lang="de-DE" sz="2000" dirty="0">
              <a:solidFill>
                <a:srgbClr val="002060"/>
              </a:solidFill>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9840" y="3308733"/>
            <a:ext cx="3109595" cy="2496531"/>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8143" y="1093961"/>
            <a:ext cx="3141293" cy="2093089"/>
          </a:xfrm>
          <a:prstGeom prst="rect">
            <a:avLst/>
          </a:prstGeom>
        </p:spPr>
      </p:pic>
    </p:spTree>
    <p:extLst>
      <p:ext uri="{BB962C8B-B14F-4D97-AF65-F5344CB8AC3E}">
        <p14:creationId xmlns:p14="http://schemas.microsoft.com/office/powerpoint/2010/main" val="2769945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Forum</a:t>
            </a:r>
          </a:p>
        </p:txBody>
      </p:sp>
      <p:sp>
        <p:nvSpPr>
          <p:cNvPr id="9" name="Foliennummernplatzhalter 8"/>
          <p:cNvSpPr>
            <a:spLocks noGrp="1"/>
          </p:cNvSpPr>
          <p:nvPr>
            <p:ph type="sldNum" sz="quarter" idx="12"/>
          </p:nvPr>
        </p:nvSpPr>
        <p:spPr/>
        <p:txBody>
          <a:bodyPr/>
          <a:lstStyle/>
          <a:p>
            <a:fld id="{13EBA283-81CD-428D-9703-4AE41BDC50AA}" type="slidenum">
              <a:rPr lang="de-DE" smtClean="0"/>
              <a:pPr/>
              <a:t>11</a:t>
            </a:fld>
            <a:endParaRPr lang="de-DE" dirty="0"/>
          </a:p>
        </p:txBody>
      </p:sp>
      <p:sp>
        <p:nvSpPr>
          <p:cNvPr id="7" name="Datumsplatzhalter 6"/>
          <p:cNvSpPr>
            <a:spLocks noGrp="1"/>
          </p:cNvSpPr>
          <p:nvPr>
            <p:ph type="dt" sz="half" idx="10"/>
          </p:nvPr>
        </p:nvSpPr>
        <p:spPr/>
        <p:txBody>
          <a:bodyPr/>
          <a:lstStyle/>
          <a:p>
            <a:r>
              <a:rPr lang="de-DE"/>
              <a:t>26.06.2018</a:t>
            </a:r>
            <a:endParaRPr lang="de-DE" dirty="0"/>
          </a:p>
        </p:txBody>
      </p:sp>
      <p:sp>
        <p:nvSpPr>
          <p:cNvPr id="8" name="Fußzeilenplatzhalter 7"/>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Textplatzhalter 5"/>
          <p:cNvSpPr>
            <a:spLocks noGrp="1"/>
          </p:cNvSpPr>
          <p:nvPr>
            <p:ph sz="quarter" idx="13"/>
          </p:nvPr>
        </p:nvSpPr>
        <p:spPr/>
        <p:txBody>
          <a:bodyPr/>
          <a:lstStyle/>
          <a:p>
            <a:r>
              <a:rPr lang="de-DE" sz="2000" dirty="0"/>
              <a:t>Diskussion zu unseren Materialien</a:t>
            </a:r>
          </a:p>
          <a:p>
            <a:r>
              <a:rPr lang="de-DE" sz="2000" dirty="0"/>
              <a:t>Teilen und diskutieren eigener Unterrichtsideen</a:t>
            </a:r>
          </a:p>
          <a:p>
            <a:r>
              <a:rPr lang="de-DE" sz="2000" dirty="0"/>
              <a:t>Ideen und Anregungen zur Verbesserung </a:t>
            </a:r>
            <a:br>
              <a:rPr lang="de-DE" sz="2000" dirty="0"/>
            </a:br>
            <a:r>
              <a:rPr lang="de-DE" sz="2000" dirty="0"/>
              <a:t>der Arbeit von NTW</a:t>
            </a:r>
          </a:p>
          <a:p>
            <a:r>
              <a:rPr lang="de-DE" sz="2000" dirty="0"/>
              <a:t>Klärung von fachlichen Fragen</a:t>
            </a:r>
          </a:p>
          <a:p>
            <a:r>
              <a:rPr lang="de-DE" sz="2000" dirty="0"/>
              <a:t>Bitte </a:t>
            </a:r>
            <a:r>
              <a:rPr lang="de-DE" sz="2000" b="1"/>
              <a:t>selbständig registrieren</a:t>
            </a:r>
            <a:br>
              <a:rPr lang="de-DE" sz="1800" dirty="0"/>
            </a:br>
            <a:endParaRPr lang="de-DE" sz="1800"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88163" y="3212976"/>
            <a:ext cx="2996974" cy="3007768"/>
          </a:xfrm>
          <a:prstGeom prst="rect">
            <a:avLst/>
          </a:prstGeom>
        </p:spPr>
      </p:pic>
      <p:sp>
        <p:nvSpPr>
          <p:cNvPr id="12" name="Rechteck 11"/>
          <p:cNvSpPr/>
          <p:nvPr/>
        </p:nvSpPr>
        <p:spPr>
          <a:xfrm>
            <a:off x="5255820" y="88241"/>
            <a:ext cx="3888180" cy="424732"/>
          </a:xfrm>
          <a:prstGeom prst="rect">
            <a:avLst/>
          </a:prstGeom>
        </p:spPr>
        <p:txBody>
          <a:bodyPr wrap="none">
            <a:spAutoFit/>
          </a:bodyPr>
          <a:lstStyle/>
          <a:p>
            <a:pPr lvl="0" algn="ctr">
              <a:lnSpc>
                <a:spcPct val="90000"/>
              </a:lnSpc>
              <a:spcBef>
                <a:spcPts val="1000"/>
              </a:spcBef>
              <a:buClr>
                <a:srgbClr val="CCCC00"/>
              </a:buClr>
              <a:buSzPct val="90000"/>
            </a:pPr>
            <a:r>
              <a:rPr lang="de-DE" sz="2400" dirty="0">
                <a:solidFill>
                  <a:srgbClr val="013476"/>
                </a:solidFill>
                <a:latin typeface="Arial Narrow" panose="020B0606020202030204" pitchFamily="34" charset="0"/>
                <a:hlinkClick r:id="rId3"/>
              </a:rPr>
              <a:t>http://www.teilchenwelt.de/forum/</a:t>
            </a:r>
            <a:endParaRPr lang="de-DE" sz="2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84924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hlinkClick r:id="rId3"/>
              </a:rPr>
              <a:t>www.teilchenwelt.de</a:t>
            </a:r>
            <a:endParaRPr lang="de-DE" dirty="0">
              <a:latin typeface="Arial" panose="020B0604020202020204" pitchFamily="34" charset="0"/>
              <a:cs typeface="Arial" panose="020B0604020202020204" pitchFamily="34" charset="0"/>
            </a:endParaRPr>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5309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Materialen des Netzwerk Teilchenwelt </a:t>
            </a:r>
            <a:br>
              <a:rPr lang="de-DE" dirty="0"/>
            </a:br>
            <a:r>
              <a:rPr lang="de-DE" dirty="0"/>
              <a:t>für den Unterricht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p:cNvSpPr>
            <a:spLocks noGrp="1"/>
          </p:cNvSpPr>
          <p:nvPr>
            <p:ph type="dt" sz="half" idx="10"/>
          </p:nvPr>
        </p:nvSpPr>
        <p:spPr/>
        <p:txBody>
          <a:bodyPr/>
          <a:lstStyle/>
          <a:p>
            <a:r>
              <a:rPr lang="de-DE"/>
              <a:t>26.06.2018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Textplatzhalter 5"/>
          <p:cNvSpPr>
            <a:spLocks noGrp="1"/>
          </p:cNvSpPr>
          <p:nvPr>
            <p:ph sz="quarter" idx="13"/>
          </p:nvPr>
        </p:nvSpPr>
        <p:spPr/>
        <p:txBody>
          <a:bodyPr/>
          <a:lstStyle/>
          <a:p>
            <a:r>
              <a:rPr lang="de-DE" sz="2800" dirty="0"/>
              <a:t>Teilchensteckbriefe</a:t>
            </a:r>
          </a:p>
          <a:p>
            <a:r>
              <a:rPr lang="de-DE" dirty="0"/>
              <a:t> </a:t>
            </a:r>
            <a:r>
              <a:rPr lang="de-DE" sz="2800" dirty="0"/>
              <a:t>Materialsammlung</a:t>
            </a:r>
            <a:endParaRPr lang="de-DE" dirty="0"/>
          </a:p>
          <a:p>
            <a:r>
              <a:rPr lang="de-DE" sz="2800" dirty="0"/>
              <a:t>Unterrichtsmaterial </a:t>
            </a:r>
            <a:br>
              <a:rPr lang="de-DE" sz="2800" dirty="0"/>
            </a:br>
            <a:r>
              <a:rPr lang="de-DE" sz="2800" dirty="0"/>
              <a:t> Teilchenphysik</a:t>
            </a:r>
          </a:p>
          <a:p>
            <a:pPr lvl="1"/>
            <a:r>
              <a:rPr lang="de-DE" sz="2400" dirty="0"/>
              <a:t>4 Bände</a:t>
            </a:r>
          </a:p>
          <a:p>
            <a:r>
              <a:rPr lang="de-DE" sz="2800" dirty="0"/>
              <a:t>LEIFI Physik Portal</a:t>
            </a:r>
          </a:p>
          <a:p>
            <a:r>
              <a:rPr lang="de-DE" sz="2800" dirty="0"/>
              <a:t>Forum</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6518" y="1694264"/>
            <a:ext cx="1815403" cy="1202410"/>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7388" y="3131403"/>
            <a:ext cx="881980" cy="1246570"/>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40" y="3235382"/>
            <a:ext cx="881980" cy="1246570"/>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496" y="3163374"/>
            <a:ext cx="881980" cy="1246570"/>
          </a:xfrm>
          <a:prstGeom prst="rect">
            <a:avLst/>
          </a:prstGeom>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7183" y="3343943"/>
            <a:ext cx="881980" cy="1246570"/>
          </a:xfrm>
          <a:prstGeom prst="rect">
            <a:avLst/>
          </a:prstGeom>
        </p:spPr>
      </p:pic>
      <p:pic>
        <p:nvPicPr>
          <p:cNvPr id="13" name="Grafik 12"/>
          <p:cNvPicPr>
            <a:picLocks noChangeAspect="1"/>
          </p:cNvPicPr>
          <p:nvPr/>
        </p:nvPicPr>
        <p:blipFill>
          <a:blip r:embed="rId5"/>
          <a:stretch>
            <a:fillRect/>
          </a:stretch>
        </p:blipFill>
        <p:spPr>
          <a:xfrm>
            <a:off x="6812559" y="4748652"/>
            <a:ext cx="1603321" cy="1379179"/>
          </a:xfrm>
          <a:prstGeom prst="rect">
            <a:avLst/>
          </a:prstGeom>
        </p:spPr>
      </p:pic>
    </p:spTree>
    <p:extLst>
      <p:ext uri="{BB962C8B-B14F-4D97-AF65-F5344CB8AC3E}">
        <p14:creationId xmlns:p14="http://schemas.microsoft.com/office/powerpoint/2010/main" val="595656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Teilchensteckbriefe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Datumsplatzhalter 3"/>
          <p:cNvSpPr>
            <a:spLocks noGrp="1"/>
          </p:cNvSpPr>
          <p:nvPr>
            <p:ph type="dt" sz="half" idx="10"/>
          </p:nvPr>
        </p:nvSpPr>
        <p:spPr/>
        <p:txBody>
          <a:bodyPr/>
          <a:lstStyle/>
          <a:p>
            <a:r>
              <a:rPr lang="de-DE"/>
              <a:t>26.06.2018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Textplatzhalter 5"/>
          <p:cNvSpPr>
            <a:spLocks noGrp="1"/>
          </p:cNvSpPr>
          <p:nvPr>
            <p:ph sz="quarter" idx="13"/>
          </p:nvPr>
        </p:nvSpPr>
        <p:spPr/>
        <p:txBody>
          <a:bodyPr/>
          <a:lstStyle/>
          <a:p>
            <a:r>
              <a:rPr lang="de-DE" dirty="0"/>
              <a:t>Satz Teilchensteckbriefe bestehend </a:t>
            </a:r>
            <a:br>
              <a:rPr lang="de-DE" dirty="0"/>
            </a:br>
            <a:r>
              <a:rPr lang="de-DE" dirty="0"/>
              <a:t>aus 61 Karten: je 24 Materie- und Anti-Materieteilchen, 12 Botenteilchen </a:t>
            </a:r>
            <a:br>
              <a:rPr lang="de-DE" dirty="0"/>
            </a:br>
            <a:r>
              <a:rPr lang="de-DE" dirty="0"/>
              <a:t>sowie dem Higgs-Teilchen</a:t>
            </a:r>
          </a:p>
          <a:p>
            <a:r>
              <a:rPr lang="de-DE" dirty="0"/>
              <a:t>Steckbriefe im handlichen Spielkartenformat</a:t>
            </a:r>
          </a:p>
          <a:p>
            <a:r>
              <a:rPr lang="de-DE" dirty="0"/>
              <a:t>Erhältlich als</a:t>
            </a:r>
          </a:p>
          <a:p>
            <a:pPr lvl="1"/>
            <a:r>
              <a:rPr lang="de-DE" sz="2400" dirty="0"/>
              <a:t>als Druckvorlage (Deutsch und Englisch)</a:t>
            </a:r>
          </a:p>
          <a:p>
            <a:pPr lvl="1"/>
            <a:r>
              <a:rPr lang="de-DE" sz="2400" dirty="0"/>
              <a:t>Bestellbar bei Netzwerk Teilchenwelt</a:t>
            </a:r>
          </a:p>
          <a:p>
            <a:r>
              <a:rPr lang="de-DE" dirty="0"/>
              <a:t>Handreichung mit Ergänzungen und Vorschlägen</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1988840"/>
            <a:ext cx="2304256" cy="1526195"/>
          </a:xfrm>
          <a:prstGeom prst="rect">
            <a:avLst/>
          </a:prstGeom>
        </p:spPr>
      </p:pic>
      <p:sp>
        <p:nvSpPr>
          <p:cNvPr id="10" name="Rechteck 9"/>
          <p:cNvSpPr/>
          <p:nvPr/>
        </p:nvSpPr>
        <p:spPr>
          <a:xfrm>
            <a:off x="4427984" y="33714"/>
            <a:ext cx="4464496" cy="707886"/>
          </a:xfrm>
          <a:prstGeom prst="rect">
            <a:avLst/>
          </a:prstGeom>
        </p:spPr>
        <p:txBody>
          <a:bodyPr wrap="square">
            <a:spAutoFit/>
          </a:bodyPr>
          <a:lstStyle/>
          <a:p>
            <a:r>
              <a:rPr lang="de-DE" sz="2000" u="sng" dirty="0">
                <a:solidFill>
                  <a:schemeClr val="tx1">
                    <a:lumMod val="50000"/>
                    <a:lumOff val="50000"/>
                  </a:schemeClr>
                </a:solidFill>
                <a:latin typeface="Arial Narrow" panose="020B0606020202030204" pitchFamily="34" charset="0"/>
                <a:hlinkClick r:id="rId3"/>
              </a:rPr>
              <a:t>http://www.teilchenwelt.de/material/materialien-fuer-lehrkraefte/teilchensteckbriefe/</a:t>
            </a:r>
            <a:endParaRPr lang="de-DE" sz="2000" u="sng" dirty="0">
              <a:solidFill>
                <a:schemeClr val="tx1">
                  <a:lumMod val="50000"/>
                  <a:lumOff val="50000"/>
                </a:schemeClr>
              </a:solidFill>
              <a:latin typeface="Arial Narrow" panose="020B0606020202030204" pitchFamily="34" charset="0"/>
            </a:endParaRPr>
          </a:p>
        </p:txBody>
      </p:sp>
    </p:spTree>
    <p:extLst>
      <p:ext uri="{BB962C8B-B14F-4D97-AF65-F5344CB8AC3E}">
        <p14:creationId xmlns:p14="http://schemas.microsoft.com/office/powerpoint/2010/main" val="1908419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p:txBody>
          <a:bodyPr/>
          <a:lstStyle/>
          <a:p>
            <a:r>
              <a:rPr lang="de-DE" dirty="0"/>
              <a:t>Materialsammlung: Kontextmaterialien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4</a:t>
            </a:fld>
            <a:endParaRPr lang="de-DE" dirty="0"/>
          </a:p>
        </p:txBody>
      </p:sp>
      <p:sp>
        <p:nvSpPr>
          <p:cNvPr id="2" name="Datumsplatzhalter 1"/>
          <p:cNvSpPr>
            <a:spLocks noGrp="1"/>
          </p:cNvSpPr>
          <p:nvPr>
            <p:ph type="dt" sz="half" idx="10"/>
          </p:nvPr>
        </p:nvSpPr>
        <p:spPr/>
        <p:txBody>
          <a:bodyPr/>
          <a:lstStyle/>
          <a:p>
            <a:r>
              <a:rPr lang="de-DE"/>
              <a:t>26.06.2018</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2" name="Textplatzhalter 2"/>
          <p:cNvSpPr>
            <a:spLocks noGrp="1"/>
          </p:cNvSpPr>
          <p:nvPr>
            <p:ph sz="quarter" idx="13"/>
          </p:nvPr>
        </p:nvSpPr>
        <p:spPr>
          <a:ln>
            <a:noFill/>
          </a:ln>
        </p:spPr>
        <p:txBody>
          <a:bodyPr/>
          <a:lstStyle/>
          <a:p>
            <a:pPr marL="269875" indent="-269875"/>
            <a:r>
              <a:rPr lang="de-DE" dirty="0"/>
              <a:t>Hintergrundinformationen und </a:t>
            </a:r>
            <a:br>
              <a:rPr lang="de-DE" dirty="0"/>
            </a:br>
            <a:r>
              <a:rPr lang="de-DE" dirty="0"/>
              <a:t>Arbeitsblätter zu</a:t>
            </a:r>
          </a:p>
          <a:p>
            <a:pPr lvl="1">
              <a:buSzPct val="100000"/>
            </a:pPr>
            <a:r>
              <a:rPr lang="de-DE" sz="2400" dirty="0"/>
              <a:t>Teilchenphysik – </a:t>
            </a:r>
            <a:br>
              <a:rPr lang="de-DE" sz="2400" dirty="0"/>
            </a:br>
            <a:r>
              <a:rPr lang="de-DE" sz="2400" dirty="0"/>
              <a:t>Forschung und Anwendungen</a:t>
            </a:r>
          </a:p>
          <a:p>
            <a:pPr lvl="1">
              <a:buSzPct val="100000"/>
            </a:pPr>
            <a:r>
              <a:rPr lang="de-DE" sz="2400" dirty="0"/>
              <a:t>ATLAS - Detektor</a:t>
            </a:r>
          </a:p>
          <a:p>
            <a:pPr lvl="1">
              <a:buSzPct val="100000"/>
            </a:pPr>
            <a:r>
              <a:rPr lang="de-DE" sz="2400" dirty="0"/>
              <a:t>Handreichung zu Teilchensteckbriefen</a:t>
            </a:r>
          </a:p>
          <a:p>
            <a:r>
              <a:rPr lang="de-DE" dirty="0"/>
              <a:t>Erhältlich als</a:t>
            </a:r>
          </a:p>
          <a:p>
            <a:pPr lvl="1">
              <a:buSzPct val="100000"/>
            </a:pPr>
            <a:r>
              <a:rPr lang="de-DE" sz="2400" dirty="0"/>
              <a:t>Gedruckte Version</a:t>
            </a:r>
            <a:br>
              <a:rPr lang="de-DE" sz="2400" dirty="0"/>
            </a:br>
            <a:r>
              <a:rPr lang="de-DE" sz="2400" dirty="0"/>
              <a:t>Bestellbar bei Netzwerk Teilchenwelt </a:t>
            </a:r>
          </a:p>
          <a:p>
            <a:pPr lvl="1">
              <a:buSzPct val="100000"/>
            </a:pPr>
            <a:r>
              <a:rPr lang="de-DE" sz="2400" dirty="0"/>
              <a:t>Download als PDF </a:t>
            </a:r>
            <a:br>
              <a:rPr lang="de-DE" sz="2400" dirty="0">
                <a:solidFill>
                  <a:srgbClr val="002060"/>
                </a:solidFill>
              </a:rPr>
            </a:br>
            <a:r>
              <a:rPr lang="de-DE" sz="2400" kern="0" dirty="0">
                <a:solidFill>
                  <a:srgbClr val="002060"/>
                </a:solidFill>
                <a:hlinkClick r:id="rId3"/>
              </a:rPr>
              <a:t>www.teilchenwelt.de/material</a:t>
            </a:r>
            <a:endParaRPr lang="de-DE" sz="2400" kern="0" dirty="0">
              <a:solidFill>
                <a:srgbClr val="002060"/>
              </a:solidFill>
            </a:endParaRPr>
          </a:p>
        </p:txBody>
      </p:sp>
      <p:pic>
        <p:nvPicPr>
          <p:cNvPr id="13"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948264" y="1701602"/>
            <a:ext cx="1838453" cy="2609947"/>
          </a:xfrm>
          <a:prstGeom prst="rect">
            <a:avLst/>
          </a:prstGeom>
          <a:noFill/>
          <a:ln>
            <a:solidFill>
              <a:srgbClr val="013476"/>
            </a:solidFill>
          </a:ln>
        </p:spPr>
      </p:pic>
      <p:pic>
        <p:nvPicPr>
          <p:cNvPr id="1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4436284"/>
            <a:ext cx="1838453" cy="1524219"/>
          </a:xfrm>
          <a:prstGeom prst="rect">
            <a:avLst/>
          </a:prstGeom>
          <a:noFill/>
          <a:ln w="9525">
            <a:solidFill>
              <a:srgbClr val="002060"/>
            </a:solidFill>
            <a:miter lim="800000"/>
            <a:headEnd/>
            <a:tailEnd/>
          </a:ln>
        </p:spPr>
      </p:pic>
      <p:sp>
        <p:nvSpPr>
          <p:cNvPr id="16" name="Rechteck 15"/>
          <p:cNvSpPr/>
          <p:nvPr/>
        </p:nvSpPr>
        <p:spPr>
          <a:xfrm>
            <a:off x="5580112" y="89478"/>
            <a:ext cx="3449983" cy="461665"/>
          </a:xfrm>
          <a:prstGeom prst="rect">
            <a:avLst/>
          </a:prstGeom>
        </p:spPr>
        <p:txBody>
          <a:bodyPr wrap="none">
            <a:spAutoFit/>
          </a:bodyPr>
          <a:lstStyle/>
          <a:p>
            <a:r>
              <a:rPr lang="de-DE" sz="2400" kern="0" dirty="0">
                <a:solidFill>
                  <a:srgbClr val="002060"/>
                </a:solidFill>
                <a:latin typeface="Arial Narrow" panose="020B0606020202030204" pitchFamily="34" charset="0"/>
                <a:hlinkClick r:id="rId3"/>
              </a:rPr>
              <a:t>www.teilchenwelt.de/material</a:t>
            </a:r>
            <a:endParaRPr lang="de-DE" dirty="0"/>
          </a:p>
        </p:txBody>
      </p:sp>
    </p:spTree>
    <p:extLst>
      <p:ext uri="{BB962C8B-B14F-4D97-AF65-F5344CB8AC3E}">
        <p14:creationId xmlns:p14="http://schemas.microsoft.com/office/powerpoint/2010/main" val="2573200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t>Unterrichtsmaterial Teilchenphysik</a:t>
            </a:r>
            <a:br>
              <a:rPr lang="de-DE" sz="3200" dirty="0"/>
            </a:br>
            <a:endParaRPr lang="de-DE" sz="160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6</a:t>
            </a:fld>
            <a:endParaRPr lang="de-DE" dirty="0"/>
          </a:p>
        </p:txBody>
      </p:sp>
      <p:sp>
        <p:nvSpPr>
          <p:cNvPr id="4" name="Datumsplatzhalter 3"/>
          <p:cNvSpPr>
            <a:spLocks noGrp="1"/>
          </p:cNvSpPr>
          <p:nvPr>
            <p:ph type="dt" sz="half" idx="10"/>
          </p:nvPr>
        </p:nvSpPr>
        <p:spPr/>
        <p:txBody>
          <a:bodyPr/>
          <a:lstStyle/>
          <a:p>
            <a:r>
              <a:rPr lang="de-DE"/>
              <a:t>26.06.2018</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dirty="0">
                <a:solidFill>
                  <a:srgbClr val="013476"/>
                </a:solidFill>
              </a:rPr>
              <a:t>Kooperation mit der Joachim Herz Stiftung</a:t>
            </a:r>
          </a:p>
          <a:p>
            <a:pPr>
              <a:lnSpc>
                <a:spcPct val="100000"/>
              </a:lnSpc>
              <a:spcBef>
                <a:spcPts val="600"/>
              </a:spcBef>
            </a:pPr>
            <a:r>
              <a:rPr lang="de-DE" dirty="0">
                <a:solidFill>
                  <a:srgbClr val="013476"/>
                </a:solidFill>
              </a:rPr>
              <a:t>Laufzeit: 2013 – 2016</a:t>
            </a:r>
          </a:p>
          <a:p>
            <a:pPr>
              <a:lnSpc>
                <a:spcPct val="100000"/>
              </a:lnSpc>
              <a:spcBef>
                <a:spcPts val="600"/>
              </a:spcBef>
            </a:pPr>
            <a:r>
              <a:rPr lang="de-DE" dirty="0">
                <a:solidFill>
                  <a:srgbClr val="013476"/>
                </a:solidFill>
              </a:rPr>
              <a:t>enge Kooperation mit Lehrkräften (NTW-Alumni</a:t>
            </a:r>
            <a:endParaRPr lang="de-DE" sz="2000" dirty="0">
              <a:solidFill>
                <a:srgbClr val="013476"/>
              </a:solidFill>
            </a:endParaRPr>
          </a:p>
          <a:p>
            <a:pPr>
              <a:lnSpc>
                <a:spcPct val="100000"/>
              </a:lnSpc>
              <a:spcBef>
                <a:spcPts val="600"/>
              </a:spcBef>
            </a:pPr>
            <a:r>
              <a:rPr lang="de-DE" dirty="0">
                <a:solidFill>
                  <a:srgbClr val="013476"/>
                </a:solidFill>
              </a:rPr>
              <a:t>modulare Sammlung von Handreichungen für Lehrkräfte </a:t>
            </a:r>
          </a:p>
          <a:p>
            <a:pPr>
              <a:lnSpc>
                <a:spcPct val="100000"/>
              </a:lnSpc>
              <a:spcBef>
                <a:spcPts val="600"/>
              </a:spcBef>
            </a:pPr>
            <a:r>
              <a:rPr lang="de-DE" dirty="0">
                <a:solidFill>
                  <a:srgbClr val="013476"/>
                </a:solidFill>
              </a:rPr>
              <a:t>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solidFill>
                  <a:srgbClr val="013476"/>
                </a:solidFill>
              </a:rPr>
              <a:t>Online </a:t>
            </a:r>
            <a:r>
              <a:rPr lang="de-DE" sz="1800" dirty="0">
                <a:hlinkClick r:id="rId3"/>
              </a:rPr>
              <a:t>www.teilchenwelt.de/tp</a:t>
            </a:r>
            <a:endParaRPr lang="de-DE" sz="1800" dirty="0">
              <a:solidFill>
                <a:srgbClr val="013476"/>
              </a:solidFill>
            </a:endParaRPr>
          </a:p>
          <a:p>
            <a:pPr lvl="1">
              <a:lnSpc>
                <a:spcPct val="100000"/>
              </a:lnSpc>
              <a:spcBef>
                <a:spcPts val="600"/>
              </a:spcBef>
            </a:pPr>
            <a:r>
              <a:rPr lang="de-DE" sz="1800" dirty="0">
                <a:solidFill>
                  <a:srgbClr val="013476"/>
                </a:solidFill>
              </a:rPr>
              <a:t>Druckexemplar </a:t>
            </a:r>
            <a:r>
              <a:rPr lang="de-DE" sz="1800" dirty="0"/>
              <a:t>Bestellbar bei Netzwerk Teilchenwelt</a:t>
            </a:r>
            <a:r>
              <a:rPr lang="de-DE" sz="1800" dirty="0">
                <a:solidFill>
                  <a:srgbClr val="013476"/>
                </a:solidFill>
              </a:rPr>
              <a:t> </a:t>
            </a:r>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16814" y="3746063"/>
            <a:ext cx="722497" cy="1021161"/>
          </a:xfrm>
          <a:prstGeom prst="rect">
            <a:avLst/>
          </a:prstGeom>
        </p:spPr>
      </p:pic>
      <p:sp>
        <p:nvSpPr>
          <p:cNvPr id="9" name="Rechteck 8"/>
          <p:cNvSpPr/>
          <p:nvPr/>
        </p:nvSpPr>
        <p:spPr>
          <a:xfrm>
            <a:off x="6019733" y="40138"/>
            <a:ext cx="4572000" cy="400110"/>
          </a:xfrm>
          <a:prstGeom prst="rect">
            <a:avLst/>
          </a:prstGeom>
        </p:spPr>
        <p:txBody>
          <a:bodyPr>
            <a:spAutoFit/>
          </a:bodyPr>
          <a:lstStyle/>
          <a:p>
            <a:pPr marL="355600" lvl="1">
              <a:spcBef>
                <a:spcPts val="600"/>
              </a:spcBef>
              <a:buClr>
                <a:srgbClr val="013476"/>
              </a:buClr>
              <a:buSzPct val="120000"/>
            </a:pPr>
            <a:r>
              <a:rPr lang="de-DE" sz="2000" dirty="0">
                <a:solidFill>
                  <a:srgbClr val="013476"/>
                </a:solidFill>
                <a:latin typeface="Arial Narrow" panose="020B0606020202030204" pitchFamily="34" charset="0"/>
                <a:hlinkClick r:id="rId3"/>
              </a:rPr>
              <a:t>www.teilchenwelt.de/tp </a:t>
            </a:r>
            <a:endParaRPr lang="de-DE" sz="20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0964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63276"/>
            <a:ext cx="7992888" cy="972000"/>
          </a:xfrm>
        </p:spPr>
        <p:txBody>
          <a:bodyPr>
            <a:normAutofit fontScale="90000"/>
          </a:bodyPr>
          <a:lstStyle/>
          <a:p>
            <a:r>
              <a:rPr lang="de-DE" sz="3200" dirty="0">
                <a:solidFill>
                  <a:srgbClr val="013476"/>
                </a:solidFill>
              </a:rPr>
              <a:t>Band 1: </a:t>
            </a:r>
            <a:r>
              <a:rPr lang="de-DE" dirty="0"/>
              <a:t>Ladungen, Wechselwirkungen </a:t>
            </a:r>
            <a:r>
              <a:rPr lang="de-DE" sz="3200" dirty="0">
                <a:solidFill>
                  <a:srgbClr val="013476"/>
                </a:solidFill>
              </a:rPr>
              <a:t>und Teilchen</a:t>
            </a:r>
            <a:br>
              <a:rPr lang="de-DE" sz="3200" dirty="0">
                <a:solidFill>
                  <a:srgbClr val="013476"/>
                </a:solidFill>
              </a:rPr>
            </a:br>
            <a:endParaRPr lang="de-DE" sz="160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7</a:t>
            </a:fld>
            <a:endParaRPr lang="de-DE" dirty="0"/>
          </a:p>
        </p:txBody>
      </p:sp>
      <p:sp>
        <p:nvSpPr>
          <p:cNvPr id="4" name="Datumsplatzhalter 3"/>
          <p:cNvSpPr>
            <a:spLocks noGrp="1"/>
          </p:cNvSpPr>
          <p:nvPr>
            <p:ph type="dt" sz="half" idx="10"/>
          </p:nvPr>
        </p:nvSpPr>
        <p:spPr/>
        <p:txBody>
          <a:bodyPr/>
          <a:lstStyle/>
          <a:p>
            <a:r>
              <a:rPr lang="de-DE"/>
              <a:t>26.06.2018</a:t>
            </a:r>
            <a:endParaRPr lang="de-DE" dirty="0"/>
          </a:p>
        </p:txBody>
      </p:sp>
      <p:sp>
        <p:nvSpPr>
          <p:cNvPr id="7" name="Fußzeilenplatzhalter 6"/>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1" name="Text Placeholder 10"/>
          <p:cNvSpPr>
            <a:spLocks noGrp="1"/>
          </p:cNvSpPr>
          <p:nvPr>
            <p:ph sz="quarter" idx="13"/>
          </p:nvPr>
        </p:nvSpPr>
        <p:spPr>
          <a:xfrm>
            <a:off x="970622" y="1716375"/>
            <a:ext cx="7546684" cy="4535487"/>
          </a:xfr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online</a:t>
            </a:r>
          </a:p>
          <a:p>
            <a:pPr lvl="1">
              <a:lnSpc>
                <a:spcPct val="100000"/>
              </a:lnSpc>
              <a:spcBef>
                <a:spcPts val="600"/>
              </a:spcBef>
            </a:pPr>
            <a:endParaRPr lang="de-DE" sz="2200" dirty="0">
              <a:solidFill>
                <a:srgbClr val="013476"/>
              </a:solidFill>
            </a:endParaRPr>
          </a:p>
          <a:p>
            <a:pPr marL="355600" lvl="1" indent="0">
              <a:lnSpc>
                <a:spcPct val="100000"/>
              </a:lnSpc>
              <a:spcBef>
                <a:spcPts val="600"/>
              </a:spcBef>
              <a:buNone/>
            </a:pPr>
            <a:endParaRPr lang="de-DE" sz="2200" dirty="0">
              <a:solidFill>
                <a:srgbClr val="013476"/>
              </a:solidFill>
            </a:endParaRPr>
          </a:p>
          <a:p>
            <a:pPr>
              <a:lnSpc>
                <a:spcPct val="100000"/>
              </a:lnSpc>
              <a:spcBef>
                <a:spcPts val="600"/>
              </a:spcBef>
            </a:pPr>
            <a:r>
              <a:rPr lang="de-DE" dirty="0">
                <a:solidFill>
                  <a:srgbClr val="013476"/>
                </a:solidFill>
              </a:rPr>
              <a:t>Forschungsziele</a:t>
            </a:r>
          </a:p>
          <a:p>
            <a:pPr>
              <a:lnSpc>
                <a:spcPct val="100000"/>
              </a:lnSpc>
              <a:spcBef>
                <a:spcPts val="600"/>
              </a:spcBef>
            </a:pPr>
            <a:r>
              <a:rPr lang="de-DE" dirty="0">
                <a:solidFill>
                  <a:srgbClr val="013476"/>
                </a:solidFill>
              </a:rPr>
              <a:t>Beschleuniger &amp; Detektoren</a:t>
            </a:r>
          </a:p>
          <a:p>
            <a:pPr>
              <a:lnSpc>
                <a:spcPct val="100000"/>
              </a:lnSpc>
              <a:spcBef>
                <a:spcPts val="600"/>
              </a:spcBef>
            </a:pPr>
            <a:r>
              <a:rPr lang="de-DE" dirty="0">
                <a:solidFill>
                  <a:srgbClr val="013476"/>
                </a:solidFill>
              </a:rPr>
              <a:t>Zahlreiche Aufgaben</a:t>
            </a:r>
          </a:p>
          <a:p>
            <a:pPr>
              <a:lnSpc>
                <a:spcPct val="100000"/>
              </a:lnSpc>
              <a:spcBef>
                <a:spcPts val="600"/>
              </a:spcBef>
            </a:pPr>
            <a:r>
              <a:rPr lang="en-US" dirty="0"/>
              <a:t>D</a:t>
            </a:r>
            <a:r>
              <a:rPr lang="de-DE" dirty="0" err="1"/>
              <a:t>azu</a:t>
            </a:r>
            <a:r>
              <a:rPr lang="de-DE" dirty="0"/>
              <a:t> mehr morgen ;)</a:t>
            </a:r>
            <a:endParaRPr lang="de-DE" dirty="0">
              <a:solidFill>
                <a:srgbClr val="013476"/>
              </a:solidFill>
            </a:endParaRPr>
          </a:p>
          <a:p>
            <a:pPr marL="0" indent="0">
              <a:lnSpc>
                <a:spcPct val="100000"/>
              </a:lnSpc>
              <a:spcBef>
                <a:spcPts val="600"/>
              </a:spcBef>
              <a:buNone/>
            </a:pPr>
            <a:endParaRPr lang="de-DE" dirty="0">
              <a:solidFill>
                <a:srgbClr val="013476"/>
              </a:solidFill>
            </a:endParaRPr>
          </a:p>
          <a:p>
            <a:pPr lvl="1">
              <a:lnSpc>
                <a:spcPct val="100000"/>
              </a:lnSpc>
              <a:spcBef>
                <a:spcPts val="600"/>
              </a:spcBef>
            </a:pPr>
            <a:endParaRPr lang="de-DE" sz="2200" dirty="0">
              <a:solidFill>
                <a:srgbClr val="013476"/>
              </a:solidFill>
            </a:endParaRPr>
          </a:p>
        </p:txBody>
      </p:sp>
      <p:sp>
        <p:nvSpPr>
          <p:cNvPr id="6" name="Title 9"/>
          <p:cNvSpPr txBox="1">
            <a:spLocks/>
          </p:cNvSpPr>
          <p:nvPr/>
        </p:nvSpPr>
        <p:spPr>
          <a:xfrm>
            <a:off x="970622" y="3351108"/>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b="1" dirty="0">
                <a:solidFill>
                  <a:srgbClr val="013476"/>
                </a:solidFill>
                <a:latin typeface="+mj-lt"/>
                <a:cs typeface="Arial" panose="020B0604020202020204" pitchFamily="34" charset="0"/>
              </a:rPr>
              <a:t>Band 2: Forschungsmethoden</a:t>
            </a:r>
            <a:br>
              <a:rPr lang="de-DE" b="1" dirty="0">
                <a:solidFill>
                  <a:srgbClr val="013476"/>
                </a:solidFill>
                <a:latin typeface="+mj-lt"/>
                <a:cs typeface="Arial" panose="020B0604020202020204" pitchFamily="34" charset="0"/>
              </a:rPr>
            </a:br>
            <a:endParaRPr lang="de-DE" sz="1600" b="1" dirty="0">
              <a:latin typeface="+mj-lt"/>
              <a:cs typeface="Arial" panose="020B0604020202020204" pitchFamily="34" charset="0"/>
            </a:endParaRPr>
          </a:p>
        </p:txBody>
      </p:sp>
    </p:spTree>
    <p:extLst>
      <p:ext uri="{BB962C8B-B14F-4D97-AF65-F5344CB8AC3E}">
        <p14:creationId xmlns:p14="http://schemas.microsoft.com/office/powerpoint/2010/main" val="385145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3: Kosmische Strahlung</a:t>
            </a:r>
            <a:br>
              <a:rPr lang="de-DE" sz="3200" dirty="0"/>
            </a:br>
            <a:endParaRPr lang="de-DE" sz="1600" dirty="0"/>
          </a:p>
        </p:txBody>
      </p:sp>
      <p:sp>
        <p:nvSpPr>
          <p:cNvPr id="13" name="Foliennummernplatzhalter 12"/>
          <p:cNvSpPr>
            <a:spLocks noGrp="1"/>
          </p:cNvSpPr>
          <p:nvPr>
            <p:ph type="sldNum" sz="quarter" idx="12"/>
          </p:nvPr>
        </p:nvSpPr>
        <p:spPr/>
        <p:txBody>
          <a:bodyPr/>
          <a:lstStyle/>
          <a:p>
            <a:fld id="{13EBA283-81CD-428D-9703-4AE41BDC50AA}" type="slidenum">
              <a:rPr lang="de-DE" smtClean="0"/>
              <a:pPr/>
              <a:t>8</a:t>
            </a:fld>
            <a:endParaRPr lang="de-DE" dirty="0"/>
          </a:p>
        </p:txBody>
      </p:sp>
      <p:sp>
        <p:nvSpPr>
          <p:cNvPr id="4" name="Datumsplatzhalter 3"/>
          <p:cNvSpPr>
            <a:spLocks noGrp="1"/>
          </p:cNvSpPr>
          <p:nvPr>
            <p:ph type="dt" sz="half" idx="10"/>
          </p:nvPr>
        </p:nvSpPr>
        <p:spPr/>
        <p:txBody>
          <a:bodyPr/>
          <a:lstStyle/>
          <a:p>
            <a:r>
              <a:rPr lang="de-DE"/>
              <a:t>26.06.2018</a:t>
            </a:r>
            <a:endParaRPr lang="de-DE" dirty="0"/>
          </a:p>
        </p:txBody>
      </p:sp>
      <p:sp>
        <p:nvSpPr>
          <p:cNvPr id="12" name="Fußzeilenplatzhalter 11"/>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solidFill>
                  <a:srgbClr val="013476"/>
                </a:solidFill>
              </a:rPr>
              <a:t>32 Seiten</a:t>
            </a:r>
          </a:p>
          <a:p>
            <a:pPr>
              <a:lnSpc>
                <a:spcPct val="100000"/>
              </a:lnSpc>
              <a:spcBef>
                <a:spcPts val="600"/>
              </a:spcBef>
            </a:pPr>
            <a:r>
              <a:rPr lang="de-DE" sz="2600" dirty="0">
                <a:solidFill>
                  <a:srgbClr val="013476"/>
                </a:solidFill>
              </a:rPr>
              <a:t>Fokus: Untersuchung von Myonen</a:t>
            </a:r>
          </a:p>
          <a:p>
            <a:pPr>
              <a:lnSpc>
                <a:spcPct val="100000"/>
              </a:lnSpc>
              <a:spcBef>
                <a:spcPts val="600"/>
              </a:spcBef>
            </a:pPr>
            <a:r>
              <a:rPr lang="de-DE" sz="2600" dirty="0">
                <a:solidFill>
                  <a:srgbClr val="013476"/>
                </a:solidFill>
              </a:rPr>
              <a:t>Hintergrundinfos für Lehrkräfte</a:t>
            </a:r>
          </a:p>
          <a:p>
            <a:pPr>
              <a:lnSpc>
                <a:spcPct val="100000"/>
              </a:lnSpc>
              <a:spcBef>
                <a:spcPts val="600"/>
              </a:spcBef>
            </a:pPr>
            <a:r>
              <a:rPr lang="de-DE" sz="2600" dirty="0">
                <a:solidFill>
                  <a:srgbClr val="013476"/>
                </a:solidFill>
              </a:rPr>
              <a:t>Fachtext für Schüler/innen</a:t>
            </a:r>
          </a:p>
          <a:p>
            <a:pPr>
              <a:lnSpc>
                <a:spcPct val="100000"/>
              </a:lnSpc>
              <a:spcBef>
                <a:spcPts val="600"/>
              </a:spcBef>
            </a:pPr>
            <a:r>
              <a:rPr lang="de-DE" sz="2600" dirty="0">
                <a:solidFill>
                  <a:srgbClr val="013476"/>
                </a:solidFill>
              </a:rPr>
              <a:t>Aktivitäten</a:t>
            </a:r>
            <a:r>
              <a:rPr lang="de-DE" sz="2600">
                <a:solidFill>
                  <a:srgbClr val="013476"/>
                </a:solidFill>
              </a:rPr>
              <a:t>, Aufgaben </a:t>
            </a:r>
            <a:r>
              <a:rPr lang="de-DE" sz="2600" dirty="0">
                <a:solidFill>
                  <a:srgbClr val="013476"/>
                </a:solidFill>
              </a:rPr>
              <a:t>und </a:t>
            </a:r>
            <a:br>
              <a:rPr lang="de-DE" sz="2600" dirty="0">
                <a:solidFill>
                  <a:srgbClr val="013476"/>
                </a:solidFill>
              </a:rPr>
            </a:br>
            <a:r>
              <a:rPr lang="de-DE" sz="2600" dirty="0">
                <a:solidFill>
                  <a:srgbClr val="013476"/>
                </a:solidFill>
              </a:rPr>
              <a:t>Lösungen</a:t>
            </a:r>
          </a:p>
          <a:p>
            <a:pPr>
              <a:lnSpc>
                <a:spcPct val="100000"/>
              </a:lnSpc>
              <a:spcBef>
                <a:spcPts val="600"/>
              </a:spcBef>
            </a:pPr>
            <a:r>
              <a:rPr lang="en-US" sz="2800" dirty="0"/>
              <a:t>D</a:t>
            </a:r>
            <a:r>
              <a:rPr lang="de-DE" sz="2800" dirty="0" err="1"/>
              <a:t>azu</a:t>
            </a:r>
            <a:r>
              <a:rPr lang="de-DE" sz="2800" dirty="0"/>
              <a:t> mehr morgen ;)</a:t>
            </a:r>
          </a:p>
          <a:p>
            <a:pPr>
              <a:lnSpc>
                <a:spcPct val="100000"/>
              </a:lnSpc>
              <a:spcBef>
                <a:spcPts val="600"/>
              </a:spcBef>
            </a:pPr>
            <a:endParaRPr lang="de-DE" sz="2600" dirty="0">
              <a:solidFill>
                <a:srgbClr val="013476"/>
              </a:solidFill>
            </a:endParaRP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60649"/>
            <a:ext cx="1774704" cy="251840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1271" y="4149080"/>
            <a:ext cx="1444924" cy="1923082"/>
          </a:xfrm>
          <a:prstGeom prst="rect">
            <a:avLst/>
          </a:prstGeom>
          <a:ln>
            <a:solidFill>
              <a:srgbClr val="3CBDA1"/>
            </a:solidFill>
          </a:ln>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2261" y="4149080"/>
            <a:ext cx="1444723" cy="1923082"/>
          </a:xfrm>
          <a:prstGeom prst="rect">
            <a:avLst/>
          </a:prstGeom>
          <a:ln>
            <a:solidFill>
              <a:srgbClr val="3CBDA1"/>
            </a:solidFill>
          </a:ln>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00343" y="4149080"/>
            <a:ext cx="1447770" cy="1926869"/>
          </a:xfrm>
          <a:prstGeom prst="rect">
            <a:avLst/>
          </a:prstGeom>
          <a:ln>
            <a:solidFill>
              <a:srgbClr val="3CBDA1"/>
            </a:solidFill>
          </a:ln>
        </p:spPr>
      </p:pic>
    </p:spTree>
    <p:extLst>
      <p:ext uri="{BB962C8B-B14F-4D97-AF65-F5344CB8AC3E}">
        <p14:creationId xmlns:p14="http://schemas.microsoft.com/office/powerpoint/2010/main" val="3064504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4: Mikrokurse</a:t>
            </a:r>
            <a:br>
              <a:rPr lang="de-DE" sz="3200" dirty="0"/>
            </a:br>
            <a:endParaRPr lang="de-DE" sz="1600" dirty="0"/>
          </a:p>
        </p:txBody>
      </p:sp>
      <p:sp>
        <p:nvSpPr>
          <p:cNvPr id="12" name="Foliennummernplatzhalter 11"/>
          <p:cNvSpPr>
            <a:spLocks noGrp="1"/>
          </p:cNvSpPr>
          <p:nvPr>
            <p:ph type="sldNum" sz="quarter" idx="12"/>
          </p:nvPr>
        </p:nvSpPr>
        <p:spPr/>
        <p:txBody>
          <a:bodyPr/>
          <a:lstStyle/>
          <a:p>
            <a:fld id="{13EBA283-81CD-428D-9703-4AE41BDC50AA}" type="slidenum">
              <a:rPr lang="de-DE" smtClean="0"/>
              <a:pPr/>
              <a:t>9</a:t>
            </a:fld>
            <a:endParaRPr lang="de-DE" dirty="0"/>
          </a:p>
        </p:txBody>
      </p:sp>
      <p:sp>
        <p:nvSpPr>
          <p:cNvPr id="4" name="Datumsplatzhalter 3"/>
          <p:cNvSpPr>
            <a:spLocks noGrp="1"/>
          </p:cNvSpPr>
          <p:nvPr>
            <p:ph type="dt" sz="half" idx="10"/>
          </p:nvPr>
        </p:nvSpPr>
        <p:spPr/>
        <p:txBody>
          <a:bodyPr/>
          <a:lstStyle/>
          <a:p>
            <a:r>
              <a:rPr lang="de-DE"/>
              <a:t>26.06.2018</a:t>
            </a:r>
            <a:endParaRPr lang="de-DE" dirty="0"/>
          </a:p>
        </p:txBody>
      </p:sp>
      <p:sp>
        <p:nvSpPr>
          <p:cNvPr id="9" name="Fußzeilenplatzhalter 8"/>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solidFill>
                  <a:srgbClr val="013476"/>
                </a:solidFill>
              </a:rPr>
              <a:t>28 Seiten</a:t>
            </a:r>
          </a:p>
          <a:p>
            <a:pPr>
              <a:lnSpc>
                <a:spcPct val="100000"/>
              </a:lnSpc>
              <a:spcBef>
                <a:spcPts val="600"/>
              </a:spcBef>
            </a:pPr>
            <a:r>
              <a:rPr lang="de-DE" sz="2600" dirty="0">
                <a:solidFill>
                  <a:srgbClr val="013476"/>
                </a:solidFill>
              </a:rPr>
              <a:t>4 Kurse</a:t>
            </a:r>
          </a:p>
          <a:p>
            <a:pPr>
              <a:lnSpc>
                <a:spcPct val="100000"/>
              </a:lnSpc>
              <a:spcBef>
                <a:spcPts val="600"/>
              </a:spcBef>
            </a:pPr>
            <a:r>
              <a:rPr lang="de-DE" sz="2600" dirty="0">
                <a:solidFill>
                  <a:srgbClr val="013476"/>
                </a:solidFill>
              </a:rPr>
              <a:t>Zeitbedarf 1-2 Unterrichtsstunden</a:t>
            </a:r>
          </a:p>
          <a:p>
            <a:pPr>
              <a:lnSpc>
                <a:spcPct val="100000"/>
              </a:lnSpc>
              <a:spcBef>
                <a:spcPts val="600"/>
              </a:spcBef>
            </a:pPr>
            <a:r>
              <a:rPr lang="de-DE" sz="2600" dirty="0">
                <a:solidFill>
                  <a:srgbClr val="013476"/>
                </a:solidFill>
              </a:rPr>
              <a:t>Anknüpfung an klassische Lehrplanthemen, </a:t>
            </a:r>
            <a:br>
              <a:rPr lang="de-DE" sz="2600" dirty="0">
                <a:solidFill>
                  <a:srgbClr val="013476"/>
                </a:solidFill>
              </a:rPr>
            </a:br>
            <a:r>
              <a:rPr lang="de-DE" sz="2600" dirty="0">
                <a:solidFill>
                  <a:srgbClr val="013476"/>
                </a:solidFill>
              </a:rPr>
              <a:t>z.B. waagerechter Wurf </a:t>
            </a:r>
            <a:br>
              <a:rPr lang="de-DE" sz="2600" dirty="0">
                <a:solidFill>
                  <a:srgbClr val="013476"/>
                </a:solidFill>
              </a:rPr>
            </a:br>
            <a:r>
              <a:rPr lang="de-DE" sz="2600" dirty="0">
                <a:solidFill>
                  <a:srgbClr val="013476"/>
                </a:solidFill>
              </a:rPr>
              <a:t>mit Anti-Wasserstoff</a:t>
            </a:r>
          </a:p>
          <a:p>
            <a:pPr>
              <a:lnSpc>
                <a:spcPct val="100000"/>
              </a:lnSpc>
              <a:spcBef>
                <a:spcPts val="600"/>
              </a:spcBef>
            </a:pPr>
            <a:r>
              <a:rPr lang="de-DE" sz="2600" dirty="0">
                <a:solidFill>
                  <a:srgbClr val="013476"/>
                </a:solidFill>
              </a:rPr>
              <a:t>mit Aufgaben und                                                                     Lösungen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5120" y="270963"/>
            <a:ext cx="1781838" cy="251840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5316" y="3668789"/>
            <a:ext cx="1811642" cy="2562024"/>
          </a:xfrm>
          <a:prstGeom prst="rect">
            <a:avLst/>
          </a:prstGeom>
          <a:ln>
            <a:solidFill>
              <a:srgbClr val="3CBDA1"/>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6306" y="3668789"/>
            <a:ext cx="1811708" cy="2562024"/>
          </a:xfrm>
          <a:prstGeom prst="rect">
            <a:avLst/>
          </a:prstGeom>
          <a:ln>
            <a:solidFill>
              <a:srgbClr val="3CBDA1"/>
            </a:solidFill>
          </a:ln>
        </p:spPr>
      </p:pic>
    </p:spTree>
    <p:extLst>
      <p:ext uri="{BB962C8B-B14F-4D97-AF65-F5344CB8AC3E}">
        <p14:creationId xmlns:p14="http://schemas.microsoft.com/office/powerpoint/2010/main" val="3662824721"/>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NTW</Template>
  <TotalTime>0</TotalTime>
  <Words>1055</Words>
  <Application>Microsoft Office PowerPoint</Application>
  <PresentationFormat>Bildschirmpräsentation (4:3)</PresentationFormat>
  <Paragraphs>131</Paragraphs>
  <Slides>12</Slides>
  <Notes>9</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12</vt:i4>
      </vt:variant>
    </vt:vector>
  </HeadingPairs>
  <TitlesOfParts>
    <vt:vector size="18" baseType="lpstr">
      <vt:lpstr>Arial</vt:lpstr>
      <vt:lpstr>Arial Narrow</vt:lpstr>
      <vt:lpstr>Calibri</vt:lpstr>
      <vt:lpstr>Symbol</vt:lpstr>
      <vt:lpstr>Wingdings</vt:lpstr>
      <vt:lpstr>NTW</vt:lpstr>
      <vt:lpstr>Materialen  des Netzwerks Teilchenwelt</vt:lpstr>
      <vt:lpstr>Materialen des Netzwerk Teilchenwelt  für den Unterricht</vt:lpstr>
      <vt:lpstr>Teilchensteckbriefe</vt:lpstr>
      <vt:lpstr>Materialsammlung: Kontextmaterialien</vt:lpstr>
      <vt:lpstr>PowerPoint-Präsentation</vt:lpstr>
      <vt:lpstr>Unterrichtsmaterial Teilchenphysik </vt:lpstr>
      <vt:lpstr>Band 1: Ladungen, Wechselwirkungen und Teilchen </vt:lpstr>
      <vt:lpstr>Band 3: Kosmische Strahlung </vt:lpstr>
      <vt:lpstr>Band 4: Mikrokurse </vt:lpstr>
      <vt:lpstr>LEIFI Physik Portal</vt:lpstr>
      <vt:lpstr>Forum</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Claudia Behnke</cp:lastModifiedBy>
  <cp:revision>127</cp:revision>
  <cp:lastPrinted>2017-08-29T07:23:27Z</cp:lastPrinted>
  <dcterms:created xsi:type="dcterms:W3CDTF">2016-08-22T11:14:34Z</dcterms:created>
  <dcterms:modified xsi:type="dcterms:W3CDTF">2018-06-20T15:57:11Z</dcterms:modified>
</cp:coreProperties>
</file>