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7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373" r:id="rId4"/>
    <p:sldId id="374" r:id="rId5"/>
    <p:sldId id="372" r:id="rId6"/>
    <p:sldId id="343" r:id="rId7"/>
    <p:sldId id="342" r:id="rId8"/>
    <p:sldId id="379" r:id="rId9"/>
    <p:sldId id="345" r:id="rId10"/>
    <p:sldId id="347" r:id="rId11"/>
    <p:sldId id="346" r:id="rId12"/>
    <p:sldId id="349" r:id="rId13"/>
    <p:sldId id="351" r:id="rId14"/>
    <p:sldId id="378" r:id="rId15"/>
    <p:sldId id="377" r:id="rId16"/>
    <p:sldId id="362" r:id="rId17"/>
  </p:sldIdLst>
  <p:sldSz cx="9144000" cy="6858000" type="screen4x3"/>
  <p:notesSz cx="6648450" cy="98504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016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301"/>
    <a:srgbClr val="D3597C"/>
    <a:srgbClr val="013476"/>
    <a:srgbClr val="00206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77" autoAdjust="0"/>
    <p:restoredTop sz="75327" autoAdjust="0"/>
  </p:normalViewPr>
  <p:slideViewPr>
    <p:cSldViewPr>
      <p:cViewPr varScale="1">
        <p:scale>
          <a:sx n="110" d="100"/>
          <a:sy n="110" d="100"/>
        </p:scale>
        <p:origin x="1704" y="78"/>
      </p:cViewPr>
      <p:guideLst>
        <p:guide pos="3016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-15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6555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0FFFC-8081-441A-BF7B-EC88A3B29A57}" type="datetimeFigureOut">
              <a:rPr lang="de-DE" smtClean="0"/>
              <a:t>14.06.2018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6555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062E7-FDFC-4CAE-869A-A3BBA45CB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6052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73D9-09DC-4AAD-A2E8-54D9A456F590}" type="datetimeFigureOut">
              <a:rPr lang="de-DE" smtClean="0"/>
              <a:pPr/>
              <a:t>14.06.2018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38188"/>
            <a:ext cx="4924425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>
                <a:solidFill>
                  <a:srgbClr val="FF0000"/>
                </a:solidFill>
              </a:rPr>
              <a:t>Präsentation</a:t>
            </a:r>
            <a:r>
              <a:rPr lang="de-DE" b="1" baseline="0" dirty="0">
                <a:solidFill>
                  <a:srgbClr val="FF0000"/>
                </a:solidFill>
              </a:rPr>
              <a:t> mit Notizen hinterlegt!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9321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J nehmen im Basisprogramm z.B. an einer </a:t>
            </a:r>
            <a:r>
              <a:rPr lang="de-DE" baseline="0" dirty="0" err="1"/>
              <a:t>Masterclass</a:t>
            </a:r>
            <a:r>
              <a:rPr lang="de-DE" baseline="0" dirty="0"/>
              <a:t> (Teilchenphysik oder Astroteilchenphysik) teil. 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Im Qualifizierungsprogramm steht die Vermittlung ihres bereits erworbenen Wissens im Vordergrund. Das kann z.B. durch eine Präsentation in der Schule zum Thema Astro-/Teilchenphysik, eine Projektarbeit oder die Unterstützung als Tutor bei einer </a:t>
            </a:r>
            <a:r>
              <a:rPr lang="de-DE" baseline="0" dirty="0" err="1"/>
              <a:t>Masterclass</a:t>
            </a:r>
            <a:r>
              <a:rPr lang="de-DE" baseline="0" dirty="0"/>
              <a:t> geschehen. 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Aktive Mitglieder des Netzwerks Teilchenwelt können sich für </a:t>
            </a:r>
            <a:r>
              <a:rPr lang="de-DE" b="1" dirty="0"/>
              <a:t>Workshops am CERN</a:t>
            </a:r>
            <a:r>
              <a:rPr lang="de-DE" dirty="0"/>
              <a:t> bewerben, um neue Kenntnisse zu vertiefen und den Forscher/innen über die Schulter zu schauen. Reise und Unterkunft werden vom Netzwerk finanziert.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Nach den Workshops ist es möglich, Forschungsarbeiten für die Schule oder einen Wettbewerb wie Jugend forscht von Teilchenwelt-Vermittler/innen vor Ort betreuen zu lassen</a:t>
            </a:r>
            <a:r>
              <a:rPr lang="de-DE" baseline="0" dirty="0"/>
              <a:t> und einen Teil dieser Arbeit während der</a:t>
            </a:r>
            <a:r>
              <a:rPr lang="de-DE" dirty="0"/>
              <a:t> </a:t>
            </a:r>
            <a:r>
              <a:rPr lang="de-DE" b="1" dirty="0"/>
              <a:t>Projektwochen am CERN</a:t>
            </a:r>
            <a:r>
              <a:rPr lang="de-DE" dirty="0"/>
              <a:t> durchzuführen, wo ein Wissenschaftler die Jugendlichen unterstützt.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81340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 defTabSz="96076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sz="1300" dirty="0"/>
              <a:t>Im Basisprogramm haben Sie die Möglichkeit, an Fortbildungen in Teilchenphysik und Astroteilchenphysik oder einer </a:t>
            </a:r>
            <a:r>
              <a:rPr lang="de-DE" sz="1300" dirty="0" err="1"/>
              <a:t>Masterclass</a:t>
            </a:r>
            <a:r>
              <a:rPr lang="de-DE" sz="1300" dirty="0"/>
              <a:t> teilzunehmen. </a:t>
            </a:r>
          </a:p>
          <a:p>
            <a:pPr marL="180143" indent="-180143" defTabSz="96076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sz="1300" dirty="0"/>
              <a:t>Im Qualifizierungsprogramm steht die aktive Weitergabe von (Astro-) Teilchenphysik an Ihre Schüler im Mittelpunkt. Als Lehrkraft können Sie </a:t>
            </a:r>
            <a:r>
              <a:rPr lang="de-DE" sz="1300" b="1" dirty="0"/>
              <a:t>Teilchenphysik-Masterclasses</a:t>
            </a:r>
            <a:r>
              <a:rPr lang="de-DE" sz="1300" dirty="0"/>
              <a:t> oder </a:t>
            </a:r>
            <a:r>
              <a:rPr lang="de-DE" sz="1300" b="1" dirty="0"/>
              <a:t>Projekte zur Messung kosmischer Teilchen</a:t>
            </a:r>
            <a:r>
              <a:rPr lang="de-DE" sz="1300" dirty="0"/>
              <a:t> an Ihrer Einrichtung durchführen. </a:t>
            </a:r>
          </a:p>
          <a:p>
            <a:pPr marL="180143" indent="-180143" defTabSz="96076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Durch die aktive Mitarbeit im</a:t>
            </a:r>
            <a:r>
              <a:rPr lang="de-DE" baseline="0" dirty="0"/>
              <a:t> Netzwerk </a:t>
            </a:r>
            <a:r>
              <a:rPr lang="de-DE" dirty="0"/>
              <a:t>haben Sie in der Vertiefungsstufe dann die Möglichkeit</a:t>
            </a:r>
            <a:r>
              <a:rPr lang="de-DE" baseline="0" dirty="0"/>
              <a:t> an einem</a:t>
            </a:r>
            <a:r>
              <a:rPr lang="de-DE" dirty="0"/>
              <a:t> </a:t>
            </a:r>
            <a:r>
              <a:rPr lang="de-DE" b="1" dirty="0"/>
              <a:t>Workshop am CERN</a:t>
            </a:r>
            <a:r>
              <a:rPr lang="de-DE" dirty="0"/>
              <a:t> für Lehrkräfte teilzunehmen</a:t>
            </a:r>
            <a:r>
              <a:rPr lang="de-DE" baseline="0" dirty="0"/>
              <a:t>. Dieser wird </a:t>
            </a:r>
            <a:r>
              <a:rPr lang="de-DE" dirty="0"/>
              <a:t>vom Netzwerk Teilchenwelt finanziert.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8183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Im NTW wurden ca. 100 Experimentiersets</a:t>
            </a:r>
            <a:r>
              <a:rPr lang="de-DE" baseline="0" dirty="0"/>
              <a:t> gebaut und an die einzelnen Astroteilchen-Standorte verteilt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Experimente bestehen aus Komponenten wie sie auch in den originalen Forschungsgeräten, z.B. </a:t>
            </a:r>
            <a:r>
              <a:rPr lang="de-DE" dirty="0"/>
              <a:t>dem </a:t>
            </a:r>
            <a:r>
              <a:rPr lang="de-DE" dirty="0" err="1"/>
              <a:t>IceCube</a:t>
            </a:r>
            <a:r>
              <a:rPr lang="de-DE" dirty="0"/>
              <a:t>-Experiment am Südpol, verwendet werden.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err="1"/>
              <a:t>Datennahme</a:t>
            </a:r>
            <a:r>
              <a:rPr lang="de-DE" baseline="0" dirty="0"/>
              <a:t> und Auswertung kann selbstständig von Schülern durchgeführt werden. Wurde so konzipiert, dass das ohne schulisches Vorwissen möglich ist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Über die Experimente erfahren die J wie wissenschaftliches Arbeiten eins Physikers in all seinen Facetten funktioniert, erlernen neues Wissen und erhalten Einblick in aktuelle Forschungsfragen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4673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>
                <a:solidFill>
                  <a:prstClr val="black"/>
                </a:solidFill>
              </a:rPr>
              <a:pPr/>
              <a:t>15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9969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4610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Organisatorisch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5868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Organisatorisch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289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Organisatorisch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4423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Organisatorisch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1448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0760">
              <a:defRPr/>
            </a:pPr>
            <a:r>
              <a:rPr lang="de-DE" sz="1300" dirty="0"/>
              <a:t>Unser Ziel ist es, den jungen Menschen sowie Lehrkräften an Schulen, Schülerlaboren, Schülerforschungszentren, Museen etc. aktuelle Forschungsthemen aus der Astroteilchen-/Teilchenphysik zugänglich zu machen.</a:t>
            </a:r>
          </a:p>
          <a:p>
            <a:pPr defTabSz="960760">
              <a:defRPr/>
            </a:pPr>
            <a:r>
              <a:rPr lang="de-DE" sz="1300" dirty="0"/>
              <a:t>Mit echten Daten aus der Forschung am CERN und aus der Astroteilchenphysik laden wir alle ein, die faszinierende Welt der kleinsten Teilchen und großen Fragen mit unseren mobilen Angeboten kennenzulernen. </a:t>
            </a:r>
          </a:p>
          <a:p>
            <a:pPr defTabSz="960760">
              <a:defRPr/>
            </a:pPr>
            <a:r>
              <a:rPr lang="de-DE" sz="1300" dirty="0"/>
              <a:t>Wir wollen mit einfachen Experimenten die Forschung vor Ort in die Schulen und den Unterricht bringen.</a:t>
            </a:r>
          </a:p>
          <a:p>
            <a:pPr>
              <a:lnSpc>
                <a:spcPct val="100000"/>
              </a:lnSpc>
            </a:pPr>
            <a:r>
              <a:rPr lang="de-DE" sz="1300" dirty="0"/>
              <a:t>Von unseren 26 teilnehmende Institute (siehe Karte), bieten 21 Standorte Teilchenphysik-Masterclasses an, 19 Astroteilchen-Experimente, 20 International Masterclasses und 12 Fortbildungen für Lehrkräfte.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9525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de-DE" sz="1300" dirty="0"/>
              <a:t>NTW ist ein Projekt zur Vermittlung von Astroteilchen- und Teilchenphysik durch Wissenschaftler/innen an Jugendliche im Alter von 15 – 19 Jahren sowie Lehrkräfte</a:t>
            </a:r>
          </a:p>
          <a:p>
            <a:pPr>
              <a:lnSpc>
                <a:spcPct val="100000"/>
              </a:lnSpc>
              <a:buNone/>
            </a:pPr>
            <a:endParaRPr lang="de-DE" sz="1300" dirty="0"/>
          </a:p>
          <a:p>
            <a:pPr>
              <a:lnSpc>
                <a:spcPct val="100000"/>
              </a:lnSpc>
              <a:buNone/>
            </a:pPr>
            <a:r>
              <a:rPr lang="de-DE" sz="1300" dirty="0"/>
              <a:t>Im NTW haben sich </a:t>
            </a:r>
            <a:r>
              <a:rPr lang="de-DE" sz="1300" dirty="0" err="1"/>
              <a:t>WissenschaftlerInnen</a:t>
            </a:r>
            <a:r>
              <a:rPr lang="de-DE" sz="1300" dirty="0"/>
              <a:t> aus 26 Forschungsinstituten an 24 Standorten in ganz Deutschland und CERN zusammengeschlossen.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19394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de-DE" sz="1300" dirty="0"/>
              <a:t>NTW ist ein Projekt zur Vermittlung von Astroteilchen- und Teilchenphysik durch Wissenschaftler/innen an Jugendliche im Alter von 15 – 19 Jahren sowie Lehrkräfte</a:t>
            </a:r>
          </a:p>
          <a:p>
            <a:pPr>
              <a:lnSpc>
                <a:spcPct val="100000"/>
              </a:lnSpc>
              <a:buNone/>
            </a:pPr>
            <a:endParaRPr lang="de-DE" sz="1300" dirty="0"/>
          </a:p>
          <a:p>
            <a:pPr>
              <a:lnSpc>
                <a:spcPct val="100000"/>
              </a:lnSpc>
              <a:buNone/>
            </a:pPr>
            <a:r>
              <a:rPr lang="de-DE" sz="1300" dirty="0"/>
              <a:t>Im NTW haben sich </a:t>
            </a:r>
            <a:r>
              <a:rPr lang="de-DE" sz="1300" dirty="0" err="1"/>
              <a:t>WissenschaftlerInnen</a:t>
            </a:r>
            <a:r>
              <a:rPr lang="de-DE" sz="1300" dirty="0"/>
              <a:t> aus 26 Forschungsinstituten an 24 Standorten in ganz Deutschland und CERN zusammengeschlossen.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75014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Sowohl für LK + J bieten wir ein mehrstufiges Programm an. </a:t>
            </a:r>
            <a:r>
              <a:rPr lang="de-DE" sz="1300" b="1" dirty="0"/>
              <a:t>Stufenprogramm</a:t>
            </a:r>
            <a:r>
              <a:rPr lang="de-DE" sz="1300" dirty="0"/>
              <a:t> ermöglicht sowohl Breiten als auch Spitzenförderung. So haben beide Zielgruppen die Möglichkeit schrittweise tiefer in die Materie einzusteigen und schließlich eigene Forschungsarbeiten zu verfolgen.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="1" dirty="0"/>
              <a:t>Fakten</a:t>
            </a:r>
            <a:r>
              <a:rPr lang="de-DE" dirty="0"/>
              <a:t>: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/>
              <a:t>Wir erreichen im Basisprogramm pro Jahr ca. 400 Lehrer und 4.000 Jugendliche.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/>
              <a:t>In der Qualifizierungsstufe waren es im letzten Jahr</a:t>
            </a:r>
            <a:r>
              <a:rPr lang="de-DE" baseline="0" dirty="0"/>
              <a:t> ca. 180 Lehrer und 250 Schüler.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/>
              <a:t>Und im Vertiefungsprogramm 32 Lehrkräfte und 59 Jugendliche.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/>
              <a:t>In der Pyramidenspitze bei den Jugendlichen gab es insgesamt 13 Schülerforschungsarbeiten, wobei drei davon an den CERN-Projektwochen teilgenommen haben.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Der Besuch am CERN stellt also sozusagen das Sahnehäubchen dar.</a:t>
            </a:r>
          </a:p>
          <a:p>
            <a:pPr defTabSz="960760">
              <a:lnSpc>
                <a:spcPct val="150000"/>
              </a:lnSpc>
              <a:defRPr/>
            </a:pPr>
            <a:endParaRPr lang="de-DE" dirty="0"/>
          </a:p>
          <a:p>
            <a:pPr>
              <a:lnSpc>
                <a:spcPct val="150000"/>
              </a:lnSpc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5588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9.tif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288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3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</p:spPr>
        <p:txBody>
          <a:bodyPr anchor="b">
            <a:noAutofit/>
          </a:bodyPr>
          <a:lstStyle>
            <a:lvl1pPr algn="ctr">
              <a:defRPr sz="4800" b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</p:spPr>
        <p:txBody>
          <a:bodyPr anchor="t"/>
          <a:lstStyle>
            <a:lvl1pPr marL="0" indent="0" algn="ctr">
              <a:buNone/>
              <a:defRPr b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25.06.2018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378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25.06.2018</a:t>
            </a:r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/>
              <a:t>Forschung trifft Schule - Lehrerfortbildung Teilchenphysik -  Bad Wildbad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7538988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3476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04125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25.06.2018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Forschung trifft Schule - Lehrerfortbildung Teilchenphysik -  Bad Wildbad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7546684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81758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0622" y="663276"/>
            <a:ext cx="7527638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25.06.2018</a:t>
            </a:r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Forschung trifft Schule - Lehrerfortbildung Teilchenphysik - 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3634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AAD47575-8026-42E6-9FC2-098EB847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83EA1F1-69B6-44BC-A5CC-1015CB410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25.06.2018</a:t>
            </a:r>
            <a:endParaRPr lang="de-DE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03030FA-B9F0-426A-B653-EB60A2B91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 - Lehrerfortbildung Teilchenphysik - 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8063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anz_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2298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_2Bil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25.06.2018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Forschung trifft Schule - Lehrerfortbildung Teilchenphysik -  Bad Wildbad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4392488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CF19C38A-B708-41FE-8226-9488F93E26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24128" y="1773237"/>
            <a:ext cx="2774132" cy="178902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2B0AF6C5-57B8-401F-9145-93CD131EDF2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24128" y="4016239"/>
            <a:ext cx="2774132" cy="178902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699441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810000"/>
            <a:ext cx="6411416" cy="38884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440362"/>
            <a:ext cx="5486400" cy="7249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355BAD82-CD39-4E37-A681-160A3CEC7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18320E0-2DF9-4166-B479-52C4971B86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25.06.2018</a:t>
            </a:r>
            <a:endParaRPr lang="de-DE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5A36B48-9A65-4041-9B20-294F5382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Forschung trifft Schule - Lehrerfortbildung Teilchenphysik - 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322681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4680012" y="5877273"/>
            <a:ext cx="1520825" cy="84421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Instituts-logo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27FAE731-CC86-4C28-A2A3-0A318174A2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DE70D378-A46D-4FDF-BFD7-F60D0E2D5FB5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E1D9485-2BC3-4F5A-A2EE-62C7B7FDCC5D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873EBFFB-E874-4C33-A615-BE7BAC7443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8E9C28E8-E841-4F19-8707-F031C4A38B2A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062FACAF-5B01-4448-9994-50A953BA22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B3613F98-A9B7-4870-8155-A96CBC3269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425615DE-EC9F-4190-8D61-848906EE738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CC83CF8C-55BD-4842-AF4A-A0D952F2E8C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FE7F238E-CEFE-48AB-9B0F-3B2769829409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70985EA1-F7C6-4E06-8330-5012852C79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13496E03-50CD-41FA-98FE-BCF8A0A460F9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AD3784C-0F3B-41A3-AE9C-BA7A700A8A43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D6E39F72-2687-43FF-8621-B63CA33E03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38" name="Textfeld 37">
            <a:extLst>
              <a:ext uri="{FF2B5EF4-FFF2-40B4-BE49-F238E27FC236}">
                <a16:creationId xmlns:a16="http://schemas.microsoft.com/office/drawing/2014/main" id="{0ABFCCFE-7137-4B66-A205-0BF20F2FCB50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8BDACA06-8D35-41D3-9EC2-5BEA265903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A9FEF107-2CA8-4418-B049-48D3627EFF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B378259D-606B-47CA-BAB4-384D5F5C924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F7BC4E29-0F48-4C39-AB4F-7C004663244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43" name="Textfeld 42">
            <a:extLst>
              <a:ext uri="{FF2B5EF4-FFF2-40B4-BE49-F238E27FC236}">
                <a16:creationId xmlns:a16="http://schemas.microsoft.com/office/drawing/2014/main" id="{BD4F129E-7698-45B7-A60C-DDFF56A95883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44" name="Grafik 43">
            <a:extLst>
              <a:ext uri="{FF2B5EF4-FFF2-40B4-BE49-F238E27FC236}">
                <a16:creationId xmlns:a16="http://schemas.microsoft.com/office/drawing/2014/main" id="{BB74A9FC-4EFE-444F-957B-70BF13D84BA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45" name="Textfeld 44">
            <a:extLst>
              <a:ext uri="{FF2B5EF4-FFF2-40B4-BE49-F238E27FC236}">
                <a16:creationId xmlns:a16="http://schemas.microsoft.com/office/drawing/2014/main" id="{6687FE47-B71B-44FA-87AF-A84E96C188B4}"/>
              </a:ext>
            </a:extLst>
          </p:cNvPr>
          <p:cNvSpPr txBox="1"/>
          <p:nvPr userDrawn="1"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0EF06526-C971-4063-B79E-6D3D587C1554}"/>
              </a:ext>
            </a:extLst>
          </p:cNvPr>
          <p:cNvSpPr txBox="1"/>
          <p:nvPr userDrawn="1"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47" name="Grafik 46">
            <a:extLst>
              <a:ext uri="{FF2B5EF4-FFF2-40B4-BE49-F238E27FC236}">
                <a16:creationId xmlns:a16="http://schemas.microsoft.com/office/drawing/2014/main" id="{F86AF68E-F20A-4392-BB4E-A8451F2383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48" name="Textfeld 47">
            <a:extLst>
              <a:ext uri="{FF2B5EF4-FFF2-40B4-BE49-F238E27FC236}">
                <a16:creationId xmlns:a16="http://schemas.microsoft.com/office/drawing/2014/main" id="{241358A9-C47A-41FC-B016-8D04EBEF2CF8}"/>
              </a:ext>
            </a:extLst>
          </p:cNvPr>
          <p:cNvSpPr txBox="1"/>
          <p:nvPr userDrawn="1"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49" name="Grafik 48">
            <a:extLst>
              <a:ext uri="{FF2B5EF4-FFF2-40B4-BE49-F238E27FC236}">
                <a16:creationId xmlns:a16="http://schemas.microsoft.com/office/drawing/2014/main" id="{72B29B7C-6FB5-4AEB-9EB9-59CDA0D0167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D179B83F-5C7C-4167-9A50-1FA93002B3E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B75BA100-66F5-4853-8B1C-FA213288FDF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id="{2ECD10BA-0E4F-469B-BA3E-42A9D58E7F74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53" name="Textfeld 52">
            <a:extLst>
              <a:ext uri="{FF2B5EF4-FFF2-40B4-BE49-F238E27FC236}">
                <a16:creationId xmlns:a16="http://schemas.microsoft.com/office/drawing/2014/main" id="{2E8C70BA-A8F9-4C8B-A39C-5C6BD26B4CB8}"/>
              </a:ext>
            </a:extLst>
          </p:cNvPr>
          <p:cNvSpPr txBox="1"/>
          <p:nvPr userDrawn="1"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505245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AA8EB42-C9B8-47A1-AD8E-5284CAC7A28F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AE1F986-7A65-42F6-854B-3B5382EF9543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9F89A291-2C4A-4FAD-B182-92C1304E13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6FC88DF8-14A6-4FEC-8534-53691C9CD10E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B15C8A82-31C0-42FF-A4B1-9FB6B6CED1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379DA4E9-9A34-401A-A204-F6036B4A832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BB563B2B-2C67-4DEC-BE71-A2CC1F22B07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3C863F68-3F74-4517-8E04-2A533146864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D877C0DB-9CE2-4273-B2A6-CE883C9AFA4D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5" name="Grafik 34">
            <a:extLst>
              <a:ext uri="{FF2B5EF4-FFF2-40B4-BE49-F238E27FC236}">
                <a16:creationId xmlns:a16="http://schemas.microsoft.com/office/drawing/2014/main" id="{4944EF9B-5237-45EE-BFBC-70067DE26C0C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1484784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434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681037"/>
            <a:ext cx="754375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600" y="1825625"/>
            <a:ext cx="75437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F603AA6-9256-4A84-89B6-90C78D846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25.06.2018</a:t>
            </a:r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Forschung trifft Schule - Lehrerfortbildung Teilchenphysik - 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8575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003477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0001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0001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br>
              <a:rPr lang="de-DE" sz="2800" dirty="0">
                <a:solidFill>
                  <a:srgbClr val="013476"/>
                </a:solidFill>
              </a:rPr>
            </a:br>
            <a:r>
              <a:rPr lang="de-DE" sz="2800" dirty="0">
                <a:solidFill>
                  <a:srgbClr val="013476"/>
                </a:solidFill>
              </a:rPr>
              <a:t>   </a:t>
            </a:r>
            <a:endParaRPr lang="de-DE" sz="3200" b="0" dirty="0">
              <a:solidFill>
                <a:srgbClr val="013476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6" y="6039317"/>
            <a:ext cx="2095578" cy="73120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2128294" y="6078027"/>
            <a:ext cx="48017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Philipp Lindenau, Dr. Claudia Behnke</a:t>
            </a:r>
            <a:br>
              <a:rPr lang="de-DE" sz="2400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sz="1600" dirty="0">
                <a:solidFill>
                  <a:srgbClr val="CDC30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Bad Wildbad | 25. – 27.06.2018</a:t>
            </a:r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823573E-F37E-4763-8A26-DE6AA6BF92BD}"/>
              </a:ext>
            </a:extLst>
          </p:cNvPr>
          <p:cNvSpPr/>
          <p:nvPr/>
        </p:nvSpPr>
        <p:spPr>
          <a:xfrm>
            <a:off x="1960184" y="478210"/>
            <a:ext cx="567037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6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Forschung trifft Schule</a:t>
            </a:r>
            <a:br>
              <a:rPr lang="de-DE" sz="36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sz="20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Lehrerfortbildung</a:t>
            </a:r>
            <a:br>
              <a:rPr lang="de-DE" sz="36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sz="16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br>
              <a:rPr lang="de-DE" sz="36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sz="2400" b="1" dirty="0">
                <a:solidFill>
                  <a:srgbClr val="CDC30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Das Standardmodell der Teilchenphysik im Schulunterricht</a:t>
            </a:r>
            <a:br>
              <a:rPr lang="de-DE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br>
              <a:rPr lang="de-DE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sz="40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Herzlich </a:t>
            </a:r>
            <a:br>
              <a:rPr lang="de-DE" sz="40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sz="40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Willkommen!</a:t>
            </a:r>
            <a:br>
              <a:rPr lang="de-DE" sz="4800" dirty="0">
                <a:solidFill>
                  <a:srgbClr val="CDC30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176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Mehrstufiges Angebot für Jugendliche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25.06.2018</a:t>
            </a: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Bad Wildbad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0281811-00AB-4BD2-9990-C5F6191DE31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446" y="4514372"/>
            <a:ext cx="2275018" cy="151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N:\4groups\zn_exps\Archive\ab 2006 Fotoarchiv\Meetings_Veranstaltungen\1_PR-Veranstaltung\2014\Masterclass\2_Schüler\Auswahl\IMG_128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"/>
          <a:stretch/>
        </p:blipFill>
        <p:spPr bwMode="auto">
          <a:xfrm>
            <a:off x="1115616" y="4530604"/>
            <a:ext cx="2248650" cy="151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_MG_72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514372"/>
            <a:ext cx="2237611" cy="1519711"/>
          </a:xfrm>
          <a:prstGeom prst="rect">
            <a:avLst/>
          </a:prstGeom>
          <a:noFill/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3" t="8793" r="9838" b="57796"/>
          <a:stretch/>
        </p:blipFill>
        <p:spPr>
          <a:xfrm>
            <a:off x="906924" y="1826086"/>
            <a:ext cx="7920880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397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Mehrstufiges Angebot für Lehrkräfte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25.06.2018</a:t>
            </a: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Bad Wildbad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ECECB2B-010F-45A1-B429-F8A92242D51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Picture 5" descr="Gruppe von Menschen beim Besuch am CERN, im Hintergrund ist ein großes CERN-Logo an der Wand zu sehen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696" y="4537050"/>
            <a:ext cx="2250250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400" y="4537050"/>
            <a:ext cx="2274880" cy="1524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110" y="4537050"/>
            <a:ext cx="2250250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t="50000" r="10625" b="14362"/>
          <a:stretch/>
        </p:blipFill>
        <p:spPr>
          <a:xfrm>
            <a:off x="899801" y="1844824"/>
            <a:ext cx="7776197" cy="248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091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Basisprogramm: </a:t>
            </a:r>
            <a:r>
              <a:rPr lang="de-DE" dirty="0" err="1"/>
              <a:t>Masterclass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25.06.2018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Bad Wildbad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sz="quarter" idx="13"/>
          </p:nvPr>
        </p:nvSpPr>
        <p:spPr/>
        <p:txBody>
          <a:bodyPr anchor="t"/>
          <a:lstStyle/>
          <a:p>
            <a:pPr>
              <a:lnSpc>
                <a:spcPct val="110000"/>
              </a:lnSpc>
            </a:pPr>
            <a:r>
              <a:rPr lang="de-DE" sz="2000" dirty="0">
                <a:solidFill>
                  <a:srgbClr val="013476"/>
                </a:solidFill>
              </a:rPr>
              <a:t>Eintägige Veranstaltung in Schulen</a:t>
            </a:r>
          </a:p>
          <a:p>
            <a:pPr lvl="1">
              <a:lnSpc>
                <a:spcPct val="110000"/>
              </a:lnSpc>
            </a:pPr>
            <a:r>
              <a:rPr lang="de-DE" dirty="0">
                <a:solidFill>
                  <a:srgbClr val="013476"/>
                </a:solidFill>
              </a:rPr>
              <a:t>Durchgeführt von Nachwuchs-wissenschaftler/inne/n</a:t>
            </a:r>
          </a:p>
          <a:p>
            <a:pPr lvl="1">
              <a:lnSpc>
                <a:spcPct val="110000"/>
              </a:lnSpc>
            </a:pPr>
            <a:r>
              <a:rPr lang="de-DE" dirty="0">
                <a:solidFill>
                  <a:srgbClr val="013476"/>
                </a:solidFill>
              </a:rPr>
              <a:t>Einführungsvorträge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de-DE" dirty="0">
                <a:solidFill>
                  <a:srgbClr val="013476"/>
                </a:solidFill>
              </a:rPr>
              <a:t>Eigene Auswertung </a:t>
            </a:r>
            <a:r>
              <a:rPr lang="de-DE" dirty="0"/>
              <a:t>von Daten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>
                <a:solidFill>
                  <a:srgbClr val="013476"/>
                </a:solidFill>
              </a:rPr>
              <a:t>der LHC-Experimente </a:t>
            </a:r>
            <a:r>
              <a:rPr lang="de-DE" sz="2000" dirty="0"/>
              <a:t> </a:t>
            </a:r>
            <a:endParaRPr lang="de-DE" sz="2000" dirty="0">
              <a:solidFill>
                <a:srgbClr val="013476"/>
              </a:solidFill>
            </a:endParaRP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des Pierre </a:t>
            </a:r>
            <a:r>
              <a:rPr lang="de-DE" sz="2000" dirty="0" err="1"/>
              <a:t>Auger</a:t>
            </a:r>
            <a:r>
              <a:rPr lang="de-DE" sz="2000" dirty="0"/>
              <a:t> Observatoriums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des </a:t>
            </a:r>
            <a:r>
              <a:rPr lang="de-DE" sz="2000" dirty="0" err="1"/>
              <a:t>IceCube</a:t>
            </a:r>
            <a:r>
              <a:rPr lang="de-DE" sz="2000" dirty="0"/>
              <a:t> Experiments </a:t>
            </a:r>
            <a:endParaRPr lang="de-DE" sz="2000" dirty="0">
              <a:solidFill>
                <a:srgbClr val="013476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>
                <a:solidFill>
                  <a:srgbClr val="013476"/>
                </a:solidFill>
              </a:rPr>
              <a:t>Auch als </a:t>
            </a:r>
            <a:r>
              <a:rPr lang="de-DE" sz="2000" b="1" dirty="0">
                <a:solidFill>
                  <a:srgbClr val="013476"/>
                </a:solidFill>
              </a:rPr>
              <a:t>Lehrerfortbildung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Über 700 </a:t>
            </a:r>
            <a:r>
              <a:rPr lang="de-DE" sz="2000" dirty="0" err="1"/>
              <a:t>Masterclasses</a:t>
            </a:r>
            <a:r>
              <a:rPr lang="de-DE" sz="2000" dirty="0"/>
              <a:t> wurden bisher durchgeführt</a:t>
            </a:r>
            <a:endParaRPr lang="de-DE" sz="1600" dirty="0"/>
          </a:p>
          <a:p>
            <a:endParaRPr lang="de-DE" dirty="0"/>
          </a:p>
        </p:txBody>
      </p:sp>
      <p:pic>
        <p:nvPicPr>
          <p:cNvPr id="6" name="Picture 3" descr="D:\Zwischenevaluierung NTW\8_Fotos\2013-11-13_physik_begreifen_CosmicLab_04_Zn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466" y="222160"/>
            <a:ext cx="2727233" cy="185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395" y="3284984"/>
            <a:ext cx="2736304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551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Qualifizierungsprogram:</a:t>
            </a:r>
            <a:br>
              <a:rPr lang="de-DE" dirty="0"/>
            </a:br>
            <a:r>
              <a:rPr lang="de-DE" dirty="0"/>
              <a:t>Astroteilchen-Projekte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25.06.2018</a:t>
            </a:r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Bad Wildbad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Szintillator-Experiment „</a:t>
            </a:r>
            <a:r>
              <a:rPr lang="de-DE" dirty="0" err="1">
                <a:solidFill>
                  <a:srgbClr val="003882"/>
                </a:solidFill>
              </a:rPr>
              <a:t>CosMO</a:t>
            </a:r>
            <a:r>
              <a:rPr lang="de-DE" dirty="0">
                <a:solidFill>
                  <a:srgbClr val="003882"/>
                </a:solidFill>
              </a:rPr>
              <a:t>“ und 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„</a:t>
            </a:r>
            <a:r>
              <a:rPr lang="de-DE" dirty="0" err="1">
                <a:solidFill>
                  <a:srgbClr val="003882"/>
                </a:solidFill>
              </a:rPr>
              <a:t>Kamiokanne</a:t>
            </a:r>
            <a:r>
              <a:rPr lang="de-DE" dirty="0">
                <a:solidFill>
                  <a:srgbClr val="003882"/>
                </a:solidFill>
              </a:rPr>
              <a:t>“-Experiment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Zur Ausleihe nach vorheriger Fortbildung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Geeignet für kleinere Gruppen 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in allen Programmstufen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Verschiedene Messungen 	</a:t>
            </a:r>
            <a:r>
              <a:rPr lang="de-DE">
                <a:solidFill>
                  <a:srgbClr val="003882"/>
                </a:solidFill>
              </a:rPr>
              <a:t>                 </a:t>
            </a:r>
            <a:br>
              <a:rPr lang="de-DE">
                <a:solidFill>
                  <a:srgbClr val="003882"/>
                </a:solidFill>
              </a:rPr>
            </a:br>
            <a:r>
              <a:rPr lang="de-DE">
                <a:solidFill>
                  <a:srgbClr val="003882"/>
                </a:solidFill>
              </a:rPr>
              <a:t>(</a:t>
            </a:r>
            <a:r>
              <a:rPr lang="de-DE" dirty="0">
                <a:solidFill>
                  <a:srgbClr val="003882"/>
                </a:solidFill>
              </a:rPr>
              <a:t>Winkel, Lebensdauer, Abschirmung)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Nebelkammer-Sets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Mehr dazu morgen…</a:t>
            </a:r>
          </a:p>
        </p:txBody>
      </p:sp>
      <p:pic>
        <p:nvPicPr>
          <p:cNvPr id="7" name="Picture 8" descr="http://physik-begreifen-zeuthen.desy.de/sites2009/site_PhyBegZ/content/e2198/e2451/e6374/e53710/Sc_Web_1815_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2564904"/>
            <a:ext cx="2159000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http://physik-begreifen-zeuthen.desy.de/sites2009/site_PhyBegZ/content/e2198/e2451/e6374/e6382/Web_neu_1804_g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124744"/>
            <a:ext cx="21590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8"/>
          <p:cNvSpPr/>
          <p:nvPr/>
        </p:nvSpPr>
        <p:spPr>
          <a:xfrm>
            <a:off x="7094576" y="2186782"/>
            <a:ext cx="14366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Kamiokannen</a:t>
            </a:r>
            <a:endParaRPr lang="en-US" sz="1600" dirty="0">
              <a:solidFill>
                <a:srgbClr val="01347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6873361" y="3453607"/>
            <a:ext cx="18790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Szintillationszähler</a:t>
            </a:r>
            <a:endParaRPr lang="en-US" sz="1600" dirty="0">
              <a:solidFill>
                <a:srgbClr val="01347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1" descr="C:\Users\Fabian\Dropbox\Netzwerk Teilchenwelt\Nebelkammer_final\Bilder Nebelkammer\CIMG500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3880644"/>
            <a:ext cx="2159000" cy="181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/>
        </p:nvSpPr>
        <p:spPr>
          <a:xfrm>
            <a:off x="7081759" y="5698332"/>
            <a:ext cx="14606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Nebelkammer</a:t>
            </a:r>
            <a:endParaRPr lang="en-US" sz="1600" dirty="0">
              <a:solidFill>
                <a:srgbClr val="01347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053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Forschung trifft Schule</a:t>
            </a:r>
            <a:br>
              <a:rPr lang="de-DE" dirty="0"/>
            </a:b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25.06.2018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Bad Wildbad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in Kooperation mit</a:t>
            </a:r>
            <a:br>
              <a:rPr lang="de-DE" dirty="0"/>
            </a:br>
            <a:r>
              <a:rPr lang="de-DE" dirty="0"/>
              <a:t>Dr. Hans Riegel-Stiftung</a:t>
            </a:r>
          </a:p>
          <a:p>
            <a:r>
              <a:rPr lang="de-DE" dirty="0"/>
              <a:t>Basisprogramm:</a:t>
            </a:r>
          </a:p>
          <a:p>
            <a:pPr lvl="1"/>
            <a:r>
              <a:rPr lang="de-DE" dirty="0"/>
              <a:t>2 tägiger Workshop</a:t>
            </a:r>
          </a:p>
          <a:p>
            <a:r>
              <a:rPr lang="de-DE" dirty="0"/>
              <a:t>Qualifizierungsprogramm:</a:t>
            </a:r>
          </a:p>
          <a:p>
            <a:pPr lvl="1"/>
            <a:r>
              <a:rPr lang="de-DE" dirty="0"/>
              <a:t>Multiplikatoren Schulung</a:t>
            </a:r>
          </a:p>
          <a:p>
            <a:pPr lvl="1"/>
            <a:r>
              <a:rPr lang="de-DE" dirty="0"/>
              <a:t>Herbst 2018 in XXX</a:t>
            </a:r>
          </a:p>
          <a:p>
            <a:r>
              <a:rPr lang="de-DE" dirty="0"/>
              <a:t>Vertiefungsprogramm:</a:t>
            </a:r>
          </a:p>
          <a:p>
            <a:pPr lvl="1"/>
            <a:r>
              <a:rPr lang="de-DE" dirty="0"/>
              <a:t>CERN Summer School</a:t>
            </a:r>
          </a:p>
          <a:p>
            <a:pPr lvl="1"/>
            <a:r>
              <a:rPr lang="de-DE" dirty="0"/>
              <a:t>15.-21. Juli 2018 am CERN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762" y="103644"/>
            <a:ext cx="2521702" cy="1683186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762" y="1884823"/>
            <a:ext cx="2521702" cy="168318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763" y="3707953"/>
            <a:ext cx="2521701" cy="168808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908" y="5446176"/>
            <a:ext cx="2528556" cy="88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533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>
                <a:hlinkClick r:id="rId3"/>
              </a:rPr>
              <a:t>www.teilchenwelt.de</a:t>
            </a:r>
            <a:endParaRPr lang="de-DE" dirty="0"/>
          </a:p>
          <a:p>
            <a:endParaRPr lang="de-DE" dirty="0"/>
          </a:p>
          <a:p>
            <a:r>
              <a:rPr lang="de-DE" dirty="0"/>
              <a:t> 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6459892"/>
            <a:ext cx="3326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www.facebook.de/teilchenwelt/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807999"/>
            <a:ext cx="2195736" cy="651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92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Aufwärmübung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25.06.2018</a:t>
            </a:r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Bad Wildbad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sz="2000" dirty="0"/>
              <a:t>Erstellen Sie in Gruppen eine </a:t>
            </a:r>
            <a:r>
              <a:rPr lang="de-DE" sz="2000" dirty="0" err="1"/>
              <a:t>Concept-Map</a:t>
            </a:r>
            <a:r>
              <a:rPr lang="de-DE" sz="2000" dirty="0"/>
              <a:t> zum Begriff Ladung.</a:t>
            </a:r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pPr marL="0" indent="0">
              <a:buNone/>
            </a:pPr>
            <a:endParaRPr lang="de-DE" sz="2000" dirty="0"/>
          </a:p>
          <a:p>
            <a:r>
              <a:rPr lang="de-DE" sz="2000" dirty="0"/>
              <a:t>Formulieren Sie einen kurzen fachlichen Kommentar dazu. (Schwerpunkte, besonders bedeutsame Zusammenhänge,…)</a:t>
            </a:r>
          </a:p>
          <a:p>
            <a:r>
              <a:rPr lang="de-DE" sz="2000" dirty="0"/>
              <a:t>Möglichst vorerst keine didaktische Wertung, kein Fokus auf Schulstoff</a:t>
            </a:r>
          </a:p>
        </p:txBody>
      </p:sp>
      <p:sp>
        <p:nvSpPr>
          <p:cNvPr id="7" name="Ellipse 6"/>
          <p:cNvSpPr/>
          <p:nvPr/>
        </p:nvSpPr>
        <p:spPr>
          <a:xfrm>
            <a:off x="3563764" y="2924944"/>
            <a:ext cx="1224136" cy="648072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Ladung</a:t>
            </a:r>
          </a:p>
        </p:txBody>
      </p:sp>
      <p:sp>
        <p:nvSpPr>
          <p:cNvPr id="8" name="Ellipse 7"/>
          <p:cNvSpPr/>
          <p:nvPr/>
        </p:nvSpPr>
        <p:spPr>
          <a:xfrm>
            <a:off x="5579988" y="2492896"/>
            <a:ext cx="1080120" cy="504056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/>
          <p:cNvSpPr/>
          <p:nvPr/>
        </p:nvSpPr>
        <p:spPr>
          <a:xfrm>
            <a:off x="2159608" y="2441848"/>
            <a:ext cx="1224136" cy="504056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/>
        </p:nvSpPr>
        <p:spPr>
          <a:xfrm>
            <a:off x="2317776" y="3573016"/>
            <a:ext cx="1245988" cy="559202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605066" y="3320988"/>
            <a:ext cx="936104" cy="504056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 Verbindung mit Pfeil 12"/>
          <p:cNvCxnSpPr/>
          <p:nvPr/>
        </p:nvCxnSpPr>
        <p:spPr>
          <a:xfrm flipV="1">
            <a:off x="4787900" y="2852936"/>
            <a:ext cx="792088" cy="315605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</p:cxnSp>
      <p:cxnSp>
        <p:nvCxnSpPr>
          <p:cNvPr id="16" name="Gerade Verbindung mit Pfeil 15"/>
          <p:cNvCxnSpPr/>
          <p:nvPr/>
        </p:nvCxnSpPr>
        <p:spPr>
          <a:xfrm flipV="1">
            <a:off x="6073118" y="3010738"/>
            <a:ext cx="0" cy="31025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4806814" y="3320988"/>
            <a:ext cx="773174" cy="214206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</p:cxnSp>
      <p:cxnSp>
        <p:nvCxnSpPr>
          <p:cNvPr id="25" name="Gerade Verbindung mit Pfeil 24"/>
          <p:cNvCxnSpPr>
            <a:stCxn id="9" idx="6"/>
            <a:endCxn id="7" idx="1"/>
          </p:cNvCxnSpPr>
          <p:nvPr/>
        </p:nvCxnSpPr>
        <p:spPr>
          <a:xfrm>
            <a:off x="3383744" y="2693876"/>
            <a:ext cx="359291" cy="325976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</p:cxnSp>
      <p:cxnSp>
        <p:nvCxnSpPr>
          <p:cNvPr id="30" name="Gerade Verbindung mit Pfeil 29"/>
          <p:cNvCxnSpPr>
            <a:stCxn id="10" idx="7"/>
            <a:endCxn id="7" idx="3"/>
          </p:cNvCxnSpPr>
          <p:nvPr/>
        </p:nvCxnSpPr>
        <p:spPr>
          <a:xfrm flipV="1">
            <a:off x="3381293" y="3478108"/>
            <a:ext cx="361742" cy="176801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</p:cxnSp>
      <p:sp>
        <p:nvSpPr>
          <p:cNvPr id="4" name="Textfeld 3"/>
          <p:cNvSpPr txBox="1"/>
          <p:nvPr/>
        </p:nvSpPr>
        <p:spPr>
          <a:xfrm rot="20359180">
            <a:off x="4754901" y="2716948"/>
            <a:ext cx="1140092" cy="55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2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Beziehung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endParaRPr lang="de-DE" sz="12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543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" grpId="0" animBg="1"/>
      <p:bldP spid="8" grpId="0" animBg="1"/>
      <p:bldP spid="9" grpId="0" animBg="1"/>
      <p:bldP spid="10" grpId="0" animBg="1"/>
      <p:bldP spid="11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Ziele der Fortbildung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25.06.2018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Bad Wildbad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tabLst>
                <a:tab pos="1965325" algn="l"/>
              </a:tabLst>
            </a:pPr>
            <a:r>
              <a:rPr lang="de-DE" dirty="0"/>
              <a:t>Eigenes Wissen über Teilchenphysik erweitern</a:t>
            </a:r>
          </a:p>
          <a:p>
            <a:pPr>
              <a:tabLst>
                <a:tab pos="1965325" algn="l"/>
              </a:tabLst>
            </a:pPr>
            <a:endParaRPr lang="de-DE" dirty="0"/>
          </a:p>
          <a:p>
            <a:pPr>
              <a:tabLst>
                <a:tab pos="1965325" algn="l"/>
              </a:tabLst>
            </a:pPr>
            <a:r>
              <a:rPr lang="de-DE" dirty="0"/>
              <a:t>Überblick über zur Verfügung stehende Unterrichtsmaterialien erhalten und ausgewählte Materialen testen </a:t>
            </a:r>
          </a:p>
          <a:p>
            <a:pPr marL="0" indent="0">
              <a:buNone/>
              <a:tabLst>
                <a:tab pos="1965325" algn="l"/>
              </a:tabLst>
            </a:pPr>
            <a:endParaRPr lang="de-DE" dirty="0"/>
          </a:p>
          <a:p>
            <a:pPr>
              <a:tabLst>
                <a:tab pos="1965325" algn="l"/>
              </a:tabLst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5072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 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25.06.2018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Bad Wildbad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0B4D47-993C-4B37-9089-D4D521FF27B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484784"/>
            <a:ext cx="8100304" cy="4823519"/>
          </a:xfrm>
        </p:spPr>
        <p:txBody>
          <a:bodyPr>
            <a:normAutofit/>
          </a:bodyPr>
          <a:lstStyle/>
          <a:p>
            <a:pPr marL="0" indent="0">
              <a:buNone/>
              <a:tabLst>
                <a:tab pos="1965325" algn="l"/>
              </a:tabLst>
            </a:pPr>
            <a:r>
              <a:rPr lang="de-DE" sz="2000" dirty="0"/>
              <a:t>Montag, 25.05.</a:t>
            </a:r>
          </a:p>
          <a:p>
            <a:pPr>
              <a:tabLst>
                <a:tab pos="1965325" algn="l"/>
              </a:tabLst>
            </a:pPr>
            <a:r>
              <a:rPr lang="de-DE" sz="2000" dirty="0"/>
              <a:t>10:00 – 11:15  Begrüßung, Vorstellung NTW, Warm-Up</a:t>
            </a:r>
          </a:p>
          <a:p>
            <a:pPr>
              <a:tabLst>
                <a:tab pos="1965325" algn="l"/>
              </a:tabLst>
            </a:pPr>
            <a:r>
              <a:rPr lang="de-DE" sz="2000" dirty="0"/>
              <a:t>11:15 – 12:15  Fachvortrag I - Wechselwirkungen und Ladungen</a:t>
            </a:r>
          </a:p>
          <a:p>
            <a:pPr>
              <a:tabLst>
                <a:tab pos="1965325" algn="l"/>
              </a:tabLst>
            </a:pPr>
            <a:r>
              <a:rPr lang="de-DE" sz="2000" dirty="0">
                <a:solidFill>
                  <a:srgbClr val="CDC301"/>
                </a:solidFill>
              </a:rPr>
              <a:t>12:15 – 13:00  Mittagspause</a:t>
            </a:r>
          </a:p>
          <a:p>
            <a:pPr>
              <a:tabLst>
                <a:tab pos="1965325" algn="l"/>
              </a:tabLst>
            </a:pPr>
            <a:r>
              <a:rPr lang="de-DE" sz="2000" dirty="0"/>
              <a:t>13:00 – 18:00  Fachvortrag II - Teilchen und </a:t>
            </a:r>
            <a:r>
              <a:rPr lang="de-DE" sz="2000" dirty="0" err="1"/>
              <a:t>Feynmandigramme</a:t>
            </a:r>
            <a:r>
              <a:rPr lang="de-DE" sz="2000" dirty="0"/>
              <a:t> &amp; 	inkl.         </a:t>
            </a:r>
          </a:p>
          <a:p>
            <a:pPr marL="0" indent="0">
              <a:buNone/>
              <a:tabLst>
                <a:tab pos="1965325" algn="l"/>
              </a:tabLst>
            </a:pPr>
            <a:r>
              <a:rPr lang="de-DE" sz="2000" dirty="0"/>
              <a:t>                             Übungen und Pausen</a:t>
            </a:r>
          </a:p>
          <a:p>
            <a:pPr>
              <a:tabLst>
                <a:tab pos="1965325" algn="l"/>
              </a:tabLst>
            </a:pPr>
            <a:r>
              <a:rPr lang="de-DE" sz="2000" dirty="0">
                <a:solidFill>
                  <a:srgbClr val="CDC301"/>
                </a:solidFill>
              </a:rPr>
              <a:t>ab 18:30          Gemeinsames Abendessen &amp; gemütlicher Ausklang mit</a:t>
            </a:r>
            <a:br>
              <a:rPr lang="de-DE" sz="2000" dirty="0">
                <a:solidFill>
                  <a:srgbClr val="CDC301"/>
                </a:solidFill>
              </a:rPr>
            </a:br>
            <a:r>
              <a:rPr lang="de-DE" sz="2000" dirty="0">
                <a:solidFill>
                  <a:srgbClr val="CDC301"/>
                </a:solidFill>
              </a:rPr>
              <a:t>                         Getränken und Gesprächen</a:t>
            </a:r>
          </a:p>
          <a:p>
            <a:pPr marL="0" indent="0">
              <a:buNone/>
              <a:tabLst>
                <a:tab pos="1965325" algn="l"/>
              </a:tabLst>
            </a:pPr>
            <a:r>
              <a:rPr lang="de-DE" sz="2000" dirty="0"/>
              <a:t>Dienstag, 26.05.</a:t>
            </a:r>
          </a:p>
          <a:p>
            <a:pPr>
              <a:tabLst>
                <a:tab pos="1965325" algn="l"/>
              </a:tabLst>
            </a:pPr>
            <a:r>
              <a:rPr lang="de-DE" sz="2000" dirty="0"/>
              <a:t>10:00 – 10:30 Überblick Materialien und Quellen</a:t>
            </a:r>
          </a:p>
          <a:p>
            <a:pPr>
              <a:tabLst>
                <a:tab pos="1965325" algn="l"/>
              </a:tabLst>
            </a:pPr>
            <a:r>
              <a:rPr lang="de-DE" sz="2000" dirty="0"/>
              <a:t>10:30 – 12:00  Vortrag: Forschungsmethoden I</a:t>
            </a:r>
          </a:p>
          <a:p>
            <a:pPr>
              <a:tabLst>
                <a:tab pos="1965325" algn="l"/>
              </a:tabLst>
            </a:pPr>
            <a:r>
              <a:rPr lang="de-DE" sz="2000" dirty="0">
                <a:solidFill>
                  <a:srgbClr val="CDC301"/>
                </a:solidFill>
              </a:rPr>
              <a:t>12:30 – 13:30  Mittagspause</a:t>
            </a:r>
          </a:p>
          <a:p>
            <a:pPr>
              <a:tabLst>
                <a:tab pos="1965325" algn="l"/>
              </a:tabLst>
            </a:pPr>
            <a:endParaRPr lang="de-DE" sz="2000" dirty="0"/>
          </a:p>
          <a:p>
            <a:pPr>
              <a:tabLst>
                <a:tab pos="1965325" algn="l"/>
              </a:tabLst>
            </a:pPr>
            <a:endParaRPr lang="de-DE" sz="2000" dirty="0">
              <a:solidFill>
                <a:srgbClr val="CDC301"/>
              </a:solidFill>
            </a:endParaRP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F2C91D32-387E-49BF-8A4D-C68F5F561AF8}"/>
              </a:ext>
            </a:extLst>
          </p:cNvPr>
          <p:cNvSpPr txBox="1">
            <a:spLocks/>
          </p:cNvSpPr>
          <p:nvPr/>
        </p:nvSpPr>
        <p:spPr>
          <a:xfrm>
            <a:off x="-57340" y="2435698"/>
            <a:ext cx="7920880" cy="39568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lang="de-DE" sz="2400" kern="1200" baseline="0">
                <a:solidFill>
                  <a:srgbClr val="013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3476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13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13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965325" algn="l"/>
              </a:tabLst>
            </a:pPr>
            <a:endParaRPr lang="de-DE" sz="20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B0A4FC6C-6474-4664-A5C3-E833C14EFB7F}"/>
              </a:ext>
            </a:extLst>
          </p:cNvPr>
          <p:cNvSpPr/>
          <p:nvPr/>
        </p:nvSpPr>
        <p:spPr>
          <a:xfrm>
            <a:off x="5373420" y="201611"/>
            <a:ext cx="376256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Alles auch hier:</a:t>
            </a:r>
            <a:b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https://indico.cern.ch/event/700012</a:t>
            </a:r>
            <a:endParaRPr lang="de-DE" dirty="0">
              <a:solidFill>
                <a:srgbClr val="013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solidFill>
                <a:srgbClr val="013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417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 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25.06.2018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Bad Wildbad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3CB695C-B512-4F2B-89D1-1EE1C46EEBB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484784"/>
            <a:ext cx="7546684" cy="4823519"/>
          </a:xfrm>
        </p:spPr>
        <p:txBody>
          <a:bodyPr>
            <a:normAutofit/>
          </a:bodyPr>
          <a:lstStyle/>
          <a:p>
            <a:pPr marL="0" indent="0">
              <a:buNone/>
              <a:tabLst>
                <a:tab pos="1965325" algn="l"/>
              </a:tabLst>
            </a:pPr>
            <a:r>
              <a:rPr lang="de-DE" sz="2000" dirty="0"/>
              <a:t>Dienstag, 26.06.</a:t>
            </a:r>
          </a:p>
          <a:p>
            <a:pPr>
              <a:tabLst>
                <a:tab pos="1965325" algn="l"/>
              </a:tabLst>
            </a:pPr>
            <a:r>
              <a:rPr lang="de-DE" sz="2000" dirty="0">
                <a:solidFill>
                  <a:srgbClr val="CDC301"/>
                </a:solidFill>
              </a:rPr>
              <a:t>12:30 – 13:30  Mittagspause</a:t>
            </a:r>
            <a:endParaRPr lang="de-DE" sz="2000" dirty="0"/>
          </a:p>
          <a:p>
            <a:pPr>
              <a:tabLst>
                <a:tab pos="1965325" algn="l"/>
              </a:tabLst>
            </a:pPr>
            <a:r>
              <a:rPr lang="de-DE" sz="2000" dirty="0"/>
              <a:t>13:30 – 15:30  Vortrag: Forschungsmethoden II </a:t>
            </a:r>
          </a:p>
          <a:p>
            <a:pPr>
              <a:tabLst>
                <a:tab pos="1965325" algn="l"/>
              </a:tabLst>
            </a:pPr>
            <a:r>
              <a:rPr lang="de-DE" sz="2000" dirty="0">
                <a:solidFill>
                  <a:srgbClr val="CDC301"/>
                </a:solidFill>
              </a:rPr>
              <a:t>30 Min. Kaffeepause</a:t>
            </a:r>
          </a:p>
          <a:p>
            <a:pPr>
              <a:tabLst>
                <a:tab pos="1965325" algn="l"/>
              </a:tabLst>
            </a:pPr>
            <a:r>
              <a:rPr lang="de-DE" sz="2000" dirty="0"/>
              <a:t>16:00 – 17:45   Erprobung ausgewählter Unterrichtsmaterialien</a:t>
            </a:r>
          </a:p>
          <a:p>
            <a:pPr>
              <a:tabLst>
                <a:tab pos="1965325" algn="l"/>
              </a:tabLst>
            </a:pPr>
            <a:r>
              <a:rPr lang="de-DE" sz="2000" dirty="0">
                <a:solidFill>
                  <a:srgbClr val="CDC301"/>
                </a:solidFill>
              </a:rPr>
              <a:t>ab 18:30           Gemeinsames Abendessen &amp; gemütlicher Ausklang mit</a:t>
            </a:r>
            <a:br>
              <a:rPr lang="de-DE" sz="2000" dirty="0">
                <a:solidFill>
                  <a:srgbClr val="CDC301"/>
                </a:solidFill>
              </a:rPr>
            </a:br>
            <a:r>
              <a:rPr lang="de-DE" sz="2000" dirty="0">
                <a:solidFill>
                  <a:srgbClr val="CDC301"/>
                </a:solidFill>
              </a:rPr>
              <a:t>                          Getränken und Gesprächen</a:t>
            </a:r>
          </a:p>
          <a:p>
            <a:pPr marL="0" indent="0">
              <a:buNone/>
              <a:tabLst>
                <a:tab pos="1965325" algn="l"/>
              </a:tabLst>
            </a:pPr>
            <a:r>
              <a:rPr lang="de-DE" sz="2000" dirty="0"/>
              <a:t>Mittwoch, 27.06.</a:t>
            </a:r>
            <a:endParaRPr lang="de-DE" sz="2000" dirty="0">
              <a:solidFill>
                <a:srgbClr val="CDC301"/>
              </a:solidFill>
            </a:endParaRPr>
          </a:p>
          <a:p>
            <a:pPr>
              <a:tabLst>
                <a:tab pos="1965325" algn="l"/>
              </a:tabLst>
            </a:pPr>
            <a:r>
              <a:rPr lang="de-DE" sz="2000" dirty="0"/>
              <a:t>09:00 – 10:00   Kosmische Strahlung: Materialien und Experimente</a:t>
            </a:r>
          </a:p>
          <a:p>
            <a:pPr>
              <a:tabLst>
                <a:tab pos="1965325" algn="l"/>
              </a:tabLst>
            </a:pPr>
            <a:r>
              <a:rPr lang="de-DE" sz="2000" dirty="0"/>
              <a:t>10:00 – 11:00   Backup und offene Fragen</a:t>
            </a:r>
          </a:p>
          <a:p>
            <a:pPr>
              <a:tabLst>
                <a:tab pos="1965325" algn="l"/>
              </a:tabLst>
            </a:pPr>
            <a:r>
              <a:rPr lang="de-DE" sz="2000" dirty="0"/>
              <a:t>11:00 – 11:45    Abschlussrunde und Evaluation</a:t>
            </a:r>
          </a:p>
          <a:p>
            <a:pPr>
              <a:tabLst>
                <a:tab pos="1965325" algn="l"/>
              </a:tabLst>
            </a:pPr>
            <a:endParaRPr lang="de-DE" sz="20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67B7980-657A-4BC2-8EF6-906385C2517D}"/>
              </a:ext>
            </a:extLst>
          </p:cNvPr>
          <p:cNvSpPr/>
          <p:nvPr/>
        </p:nvSpPr>
        <p:spPr>
          <a:xfrm>
            <a:off x="5373420" y="201611"/>
            <a:ext cx="376256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Alles auch hier:</a:t>
            </a:r>
            <a:b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https://indico.cern.ch/event/700012</a:t>
            </a:r>
            <a:endParaRPr lang="de-DE" dirty="0">
              <a:solidFill>
                <a:srgbClr val="013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solidFill>
                <a:srgbClr val="013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613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 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25.06.2018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Bad Wildbad</a:t>
            </a:r>
            <a:endParaRPr lang="de-DE" dirty="0"/>
          </a:p>
        </p:txBody>
      </p:sp>
      <p:sp>
        <p:nvSpPr>
          <p:cNvPr id="11" name="Textplatzhalt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  <a:tabLst>
                <a:tab pos="1965325" algn="l"/>
              </a:tabLst>
            </a:pPr>
            <a:r>
              <a:rPr lang="de-DE" dirty="0"/>
              <a:t>Jetzt</a:t>
            </a:r>
          </a:p>
          <a:p>
            <a:pPr>
              <a:tabLst>
                <a:tab pos="1965325" algn="l"/>
              </a:tabLst>
            </a:pPr>
            <a:r>
              <a:rPr lang="de-DE" dirty="0"/>
              <a:t>Vorstellung NTW</a:t>
            </a:r>
          </a:p>
          <a:p>
            <a:pPr>
              <a:tabLst>
                <a:tab pos="1965325" algn="l"/>
              </a:tabLst>
            </a:pPr>
            <a:r>
              <a:rPr lang="de-DE" dirty="0"/>
              <a:t>Aufwärmübung</a:t>
            </a:r>
          </a:p>
          <a:p>
            <a:pPr>
              <a:tabLst>
                <a:tab pos="1965325" algn="l"/>
              </a:tabLst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9571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Netzwerk Teilchenwelt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25.06.2018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Bad Wildbad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Spitzenforschung, Erkenntnisvermittlung und Nachwuchsgewinnung aus einer Hand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Projektziele: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Faszination von 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Astro-/Teilchenphysik erleben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Wissenschaft kommunizieren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Forschung vor Ort und im Unterricht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Wertschätzung von Erkenntnisgewinn durch Grundlagenforschung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804248" y="1337735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rgbClr val="ECF8FE"/>
                </a:solidFill>
              </a:rPr>
              <a:t>Kiel</a:t>
            </a:r>
          </a:p>
        </p:txBody>
      </p:sp>
    </p:spTree>
    <p:extLst>
      <p:ext uri="{BB962C8B-B14F-4D97-AF65-F5344CB8AC3E}">
        <p14:creationId xmlns:p14="http://schemas.microsoft.com/office/powerpoint/2010/main" val="2374557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Netzwerk Teilchenwelt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25.06.2018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Bad Wildbad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30</a:t>
            </a:r>
            <a:r>
              <a:rPr lang="de-DE" dirty="0">
                <a:solidFill>
                  <a:srgbClr val="013476"/>
                </a:solidFill>
              </a:rPr>
              <a:t> Institute in </a:t>
            </a:r>
            <a:br>
              <a:rPr lang="de-DE" dirty="0">
                <a:solidFill>
                  <a:srgbClr val="013476"/>
                </a:solidFill>
              </a:rPr>
            </a:br>
            <a:r>
              <a:rPr lang="de-DE" dirty="0">
                <a:solidFill>
                  <a:srgbClr val="013476"/>
                </a:solidFill>
              </a:rPr>
              <a:t>12 Bundesländern + CERN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Leitung: TU Dresden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Seit 2010</a:t>
            </a:r>
            <a:endParaRPr lang="de-DE" dirty="0">
              <a:solidFill>
                <a:srgbClr val="013476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Netzwerk zwischen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Wissenschaftlern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Jugendlichen </a:t>
            </a:r>
            <a:r>
              <a:rPr lang="de-DE" dirty="0"/>
              <a:t>&amp; </a:t>
            </a:r>
            <a:r>
              <a:rPr lang="de-DE" dirty="0">
                <a:solidFill>
                  <a:srgbClr val="013476"/>
                </a:solidFill>
              </a:rPr>
              <a:t>Studierenden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Lehrkräften </a:t>
            </a:r>
            <a:endParaRPr lang="de-DE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mit direktem Kontakt zum CERN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1FC7F60-8067-4D66-A04E-21E8A2F3E0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668" y="175289"/>
            <a:ext cx="4875518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944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Netzwerk Teilchenwelt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25.06.2018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Bad Wildbad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6804248" y="1337735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rgbClr val="ECF8FE"/>
                </a:solidFill>
              </a:rPr>
              <a:t>Kiel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012160" y="3101641"/>
            <a:ext cx="10081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bg2">
                    <a:lumMod val="90000"/>
                  </a:schemeClr>
                </a:solidFill>
              </a:rPr>
              <a:t>Duisburg-Essen</a:t>
            </a:r>
          </a:p>
        </p:txBody>
      </p:sp>
      <p:sp>
        <p:nvSpPr>
          <p:cNvPr id="10" name="Akkord 9"/>
          <p:cNvSpPr/>
          <p:nvPr/>
        </p:nvSpPr>
        <p:spPr>
          <a:xfrm rot="1200000">
            <a:off x="6018600" y="3157204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Akkord 10"/>
          <p:cNvSpPr/>
          <p:nvPr/>
        </p:nvSpPr>
        <p:spPr>
          <a:xfrm rot="1200000">
            <a:off x="7040121" y="1343595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Akkord 11"/>
          <p:cNvSpPr/>
          <p:nvPr/>
        </p:nvSpPr>
        <p:spPr>
          <a:xfrm rot="1200000">
            <a:off x="7944400" y="1415603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66700" indent="-266700"/>
            <a:r>
              <a:rPr lang="de-DE" sz="2200" dirty="0"/>
              <a:t>pro Jahr arbeiten mit </a:t>
            </a:r>
            <a:br>
              <a:rPr lang="de-DE" sz="2200" dirty="0"/>
            </a:br>
            <a:r>
              <a:rPr lang="de-DE" sz="2200" dirty="0"/>
              <a:t>Originaldaten und/oder </a:t>
            </a:r>
            <a:br>
              <a:rPr lang="de-DE" sz="2200" dirty="0"/>
            </a:br>
            <a:r>
              <a:rPr lang="de-DE" sz="2200" dirty="0"/>
              <a:t>Teilchendetektoren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5000 Jugendliche 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ca. 250  in Vertiefungsstufen, </a:t>
            </a:r>
            <a:b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 bei CERN-Workshops 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Forschungsprojekte am </a:t>
            </a:r>
            <a:b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CERN, </a:t>
            </a:r>
            <a:b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an den Standorten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 registrierte </a:t>
            </a:r>
            <a:r>
              <a:rPr lang="de-DE" sz="18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Fellows </a:t>
            </a:r>
            <a:br>
              <a:rPr lang="de-DE" sz="18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Studierende)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Aktivitäten für ca. 300  Lehrkräfte </a:t>
            </a:r>
            <a:b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(Fortbildungen, CERN-Workshops, </a:t>
            </a:r>
            <a:b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Unterrichtsmaterial</a:t>
            </a:r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7951244-FC34-4C61-955D-556EE5F2CC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668" y="175289"/>
            <a:ext cx="4875518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147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Das Konzept: Stufenprogramm</a:t>
            </a: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25.06.2018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 Bad Wildbad</a:t>
            </a:r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Vertiefungsprogramm</a:t>
            </a:r>
          </a:p>
          <a:p>
            <a:endParaRPr lang="de-DE" dirty="0">
              <a:solidFill>
                <a:srgbClr val="013476"/>
              </a:solidFill>
            </a:endParaRPr>
          </a:p>
          <a:p>
            <a:endParaRPr lang="de-DE" dirty="0">
              <a:solidFill>
                <a:srgbClr val="013476"/>
              </a:solidFill>
            </a:endParaRPr>
          </a:p>
          <a:p>
            <a:r>
              <a:rPr lang="de-DE" dirty="0">
                <a:solidFill>
                  <a:srgbClr val="013476"/>
                </a:solidFill>
              </a:rPr>
              <a:t>Qualifizierungsprogramm</a:t>
            </a:r>
          </a:p>
          <a:p>
            <a:endParaRPr lang="de-DE" dirty="0">
              <a:solidFill>
                <a:srgbClr val="013476"/>
              </a:solidFill>
            </a:endParaRPr>
          </a:p>
          <a:p>
            <a:endParaRPr lang="de-DE" dirty="0">
              <a:solidFill>
                <a:srgbClr val="013476"/>
              </a:solidFill>
            </a:endParaRPr>
          </a:p>
          <a:p>
            <a:r>
              <a:rPr lang="de-DE" dirty="0">
                <a:solidFill>
                  <a:srgbClr val="013476"/>
                </a:solidFill>
              </a:rPr>
              <a:t>Basisprogramm</a:t>
            </a:r>
          </a:p>
          <a:p>
            <a:endParaRPr lang="de-DE" dirty="0"/>
          </a:p>
        </p:txBody>
      </p:sp>
      <p:grpSp>
        <p:nvGrpSpPr>
          <p:cNvPr id="12" name="Gruppieren 11"/>
          <p:cNvGrpSpPr/>
          <p:nvPr/>
        </p:nvGrpSpPr>
        <p:grpSpPr>
          <a:xfrm>
            <a:off x="4933892" y="1635276"/>
            <a:ext cx="3608390" cy="3929397"/>
            <a:chOff x="2979834" y="2051978"/>
            <a:chExt cx="3124447" cy="4210806"/>
          </a:xfrm>
        </p:grpSpPr>
        <p:sp>
          <p:nvSpPr>
            <p:cNvPr id="7" name="Freihandform 6"/>
            <p:cNvSpPr/>
            <p:nvPr/>
          </p:nvSpPr>
          <p:spPr>
            <a:xfrm>
              <a:off x="4020436" y="2051978"/>
              <a:ext cx="1043241" cy="1400342"/>
            </a:xfrm>
            <a:custGeom>
              <a:avLst/>
              <a:gdLst>
                <a:gd name="connsiteX0" fmla="*/ 0 w 883372"/>
                <a:gd name="connsiteY0" fmla="*/ 1046092 h 1046092"/>
                <a:gd name="connsiteX1" fmla="*/ 441324 w 883372"/>
                <a:gd name="connsiteY1" fmla="*/ 0 h 1046092"/>
                <a:gd name="connsiteX2" fmla="*/ 442048 w 883372"/>
                <a:gd name="connsiteY2" fmla="*/ 0 h 1046092"/>
                <a:gd name="connsiteX3" fmla="*/ 883372 w 883372"/>
                <a:gd name="connsiteY3" fmla="*/ 1046092 h 1046092"/>
                <a:gd name="connsiteX4" fmla="*/ 0 w 883372"/>
                <a:gd name="connsiteY4" fmla="*/ 1046092 h 1046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3372" h="1046092">
                  <a:moveTo>
                    <a:pt x="0" y="1046092"/>
                  </a:moveTo>
                  <a:lnTo>
                    <a:pt x="441324" y="0"/>
                  </a:lnTo>
                  <a:lnTo>
                    <a:pt x="442048" y="0"/>
                  </a:lnTo>
                  <a:lnTo>
                    <a:pt x="883372" y="1046092"/>
                  </a:lnTo>
                  <a:lnTo>
                    <a:pt x="0" y="1046092"/>
                  </a:lnTo>
                  <a:close/>
                </a:path>
              </a:pathLst>
            </a:custGeom>
            <a:solidFill>
              <a:srgbClr val="013476"/>
            </a:solidFill>
            <a:ln w="19050">
              <a:solidFill>
                <a:srgbClr val="1B4185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rgbClr val="385D8B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050" b="1" kern="1200" dirty="0">
                  <a:solidFill>
                    <a:srgbClr val="385D8B"/>
                  </a:solidFill>
                  <a:latin typeface="Arial Narrow" pitchFamily="34" charset="0"/>
                </a:rPr>
                <a:t>            </a:t>
              </a:r>
            </a:p>
          </p:txBody>
        </p:sp>
        <p:sp>
          <p:nvSpPr>
            <p:cNvPr id="8" name="Freihandform 7"/>
            <p:cNvSpPr/>
            <p:nvPr/>
          </p:nvSpPr>
          <p:spPr>
            <a:xfrm>
              <a:off x="3498843" y="3460589"/>
              <a:ext cx="2086428" cy="1399740"/>
            </a:xfrm>
            <a:custGeom>
              <a:avLst/>
              <a:gdLst>
                <a:gd name="connsiteX0" fmla="*/ 0 w 1768598"/>
                <a:gd name="connsiteY0" fmla="*/ 1045193 h 1045193"/>
                <a:gd name="connsiteX1" fmla="*/ 440946 w 1768598"/>
                <a:gd name="connsiteY1" fmla="*/ 0 h 1045193"/>
                <a:gd name="connsiteX2" fmla="*/ 1327652 w 1768598"/>
                <a:gd name="connsiteY2" fmla="*/ 0 h 1045193"/>
                <a:gd name="connsiteX3" fmla="*/ 1768598 w 1768598"/>
                <a:gd name="connsiteY3" fmla="*/ 1045193 h 1045193"/>
                <a:gd name="connsiteX4" fmla="*/ 0 w 1768598"/>
                <a:gd name="connsiteY4" fmla="*/ 1045193 h 104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8598" h="1045193">
                  <a:moveTo>
                    <a:pt x="0" y="1045193"/>
                  </a:moveTo>
                  <a:lnTo>
                    <a:pt x="440946" y="0"/>
                  </a:lnTo>
                  <a:lnTo>
                    <a:pt x="1327652" y="0"/>
                  </a:lnTo>
                  <a:lnTo>
                    <a:pt x="1768598" y="1045193"/>
                  </a:lnTo>
                  <a:lnTo>
                    <a:pt x="0" y="1045193"/>
                  </a:lnTo>
                  <a:close/>
                </a:path>
              </a:pathLst>
            </a:custGeom>
            <a:solidFill>
              <a:srgbClr val="CDC301"/>
            </a:solidFill>
            <a:ln w="19050">
              <a:solidFill>
                <a:srgbClr val="01347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9824" tIns="20320" rIns="329825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400" kern="12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2979834" y="4860329"/>
              <a:ext cx="3124447" cy="1402455"/>
            </a:xfrm>
            <a:custGeom>
              <a:avLst/>
              <a:gdLst>
                <a:gd name="connsiteX0" fmla="*/ 0 w 2648494"/>
                <a:gd name="connsiteY0" fmla="*/ 1047670 h 1047670"/>
                <a:gd name="connsiteX1" fmla="*/ 441991 w 2648494"/>
                <a:gd name="connsiteY1" fmla="*/ 0 h 1047670"/>
                <a:gd name="connsiteX2" fmla="*/ 2206503 w 2648494"/>
                <a:gd name="connsiteY2" fmla="*/ 0 h 1047670"/>
                <a:gd name="connsiteX3" fmla="*/ 2648494 w 2648494"/>
                <a:gd name="connsiteY3" fmla="*/ 1047670 h 1047670"/>
                <a:gd name="connsiteX4" fmla="*/ 0 w 2648494"/>
                <a:gd name="connsiteY4" fmla="*/ 1047670 h 104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8494" h="1047670">
                  <a:moveTo>
                    <a:pt x="0" y="1047670"/>
                  </a:moveTo>
                  <a:lnTo>
                    <a:pt x="441991" y="0"/>
                  </a:lnTo>
                  <a:lnTo>
                    <a:pt x="2206503" y="0"/>
                  </a:lnTo>
                  <a:lnTo>
                    <a:pt x="2648494" y="1047670"/>
                  </a:lnTo>
                  <a:lnTo>
                    <a:pt x="0" y="1047670"/>
                  </a:lnTo>
                  <a:close/>
                </a:path>
              </a:pathLst>
            </a:custGeom>
            <a:noFill/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83807" tIns="20320" rIns="483806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b="1" dirty="0">
                  <a:solidFill>
                    <a:srgbClr val="013476"/>
                  </a:solidFill>
                  <a:latin typeface="Arial Narrow" pitchFamily="34" charset="0"/>
                </a:rPr>
                <a:t>Erleben</a:t>
              </a:r>
              <a:endParaRPr lang="de-DE" b="1" kern="1200" dirty="0">
                <a:solidFill>
                  <a:srgbClr val="013476"/>
                </a:solidFill>
                <a:latin typeface="Arial Narrow" pitchFamily="34" charset="0"/>
              </a:endParaRPr>
            </a:p>
          </p:txBody>
        </p:sp>
      </p:grpSp>
      <p:sp>
        <p:nvSpPr>
          <p:cNvPr id="16" name="Rechteck 15"/>
          <p:cNvSpPr/>
          <p:nvPr/>
        </p:nvSpPr>
        <p:spPr>
          <a:xfrm>
            <a:off x="6134963" y="3476086"/>
            <a:ext cx="1123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>
                <a:latin typeface="Arial Narrow" pitchFamily="34" charset="0"/>
              </a:rPr>
              <a:t>Vermitteln</a:t>
            </a:r>
            <a:endParaRPr lang="de-DE" dirty="0"/>
          </a:p>
        </p:txBody>
      </p:sp>
      <p:sp>
        <p:nvSpPr>
          <p:cNvPr id="21" name="Rechteck 20"/>
          <p:cNvSpPr/>
          <p:nvPr/>
        </p:nvSpPr>
        <p:spPr>
          <a:xfrm>
            <a:off x="6216510" y="2597781"/>
            <a:ext cx="1058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 Narrow" pitchFamily="34" charset="0"/>
              </a:rPr>
              <a:t>Forschen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293628"/>
      </p:ext>
    </p:extLst>
  </p:cSld>
  <p:clrMapOvr>
    <a:masterClrMapping/>
  </p:clrMapOvr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72C79117-60FD-46E4-83BB-FB775D440E74}" vid="{952D439A-6C22-45E4-B8B4-822421DBF8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981</Words>
  <Application>Microsoft Office PowerPoint</Application>
  <PresentationFormat>Bildschirmpräsentation (4:3)</PresentationFormat>
  <Paragraphs>215</Paragraphs>
  <Slides>16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2" baseType="lpstr">
      <vt:lpstr>Arial</vt:lpstr>
      <vt:lpstr>Arial Narrow</vt:lpstr>
      <vt:lpstr>Calibri</vt:lpstr>
      <vt:lpstr>Symbol</vt:lpstr>
      <vt:lpstr>Wingdings</vt:lpstr>
      <vt:lpstr>NTW</vt:lpstr>
      <vt:lpstr>    </vt:lpstr>
      <vt:lpstr>Ziele der Fortbildung</vt:lpstr>
      <vt:lpstr>Ablauf </vt:lpstr>
      <vt:lpstr>Ablauf </vt:lpstr>
      <vt:lpstr>Ablauf </vt:lpstr>
      <vt:lpstr>Netzwerk Teilchenwelt</vt:lpstr>
      <vt:lpstr>Netzwerk Teilchenwelt</vt:lpstr>
      <vt:lpstr>Netzwerk Teilchenwelt</vt:lpstr>
      <vt:lpstr>Das Konzept: Stufenprogramm</vt:lpstr>
      <vt:lpstr>Mehrstufiges Angebot für Jugendliche</vt:lpstr>
      <vt:lpstr>Mehrstufiges Angebot für Lehrkräfte</vt:lpstr>
      <vt:lpstr>Basisprogramm: Masterclass</vt:lpstr>
      <vt:lpstr>Qualifizierungsprogram: Astroteilchen-Projekte</vt:lpstr>
      <vt:lpstr>Forschung trifft Schule </vt:lpstr>
      <vt:lpstr>PowerPoint-Präsentation</vt:lpstr>
      <vt:lpstr>Aufwärmübung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Unterrichtsmaterialien zur Teilchenphysik  Philipp Lindenau Dresden | 12.03.2016  Herzlich willkommen!</dc:title>
  <dc:creator>Marcel Neugebauer</dc:creator>
  <cp:lastModifiedBy>Claudia Behnke</cp:lastModifiedBy>
  <cp:revision>150</cp:revision>
  <cp:lastPrinted>2017-08-29T07:23:27Z</cp:lastPrinted>
  <dcterms:created xsi:type="dcterms:W3CDTF">2016-08-22T11:14:34Z</dcterms:created>
  <dcterms:modified xsi:type="dcterms:W3CDTF">2018-06-14T13:08:26Z</dcterms:modified>
</cp:coreProperties>
</file>