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7" r:id="rId1"/>
  </p:sldMasterIdLst>
  <p:notesMasterIdLst>
    <p:notesMasterId r:id="rId25"/>
  </p:notesMasterIdLst>
  <p:handoutMasterIdLst>
    <p:handoutMasterId r:id="rId26"/>
  </p:handoutMasterIdLst>
  <p:sldIdLst>
    <p:sldId id="256" r:id="rId2"/>
    <p:sldId id="506" r:id="rId3"/>
    <p:sldId id="501" r:id="rId4"/>
    <p:sldId id="430" r:id="rId5"/>
    <p:sldId id="503" r:id="rId6"/>
    <p:sldId id="429" r:id="rId7"/>
    <p:sldId id="502" r:id="rId8"/>
    <p:sldId id="508" r:id="rId9"/>
    <p:sldId id="507" r:id="rId10"/>
    <p:sldId id="504" r:id="rId11"/>
    <p:sldId id="428" r:id="rId12"/>
    <p:sldId id="505" r:id="rId13"/>
    <p:sldId id="509" r:id="rId14"/>
    <p:sldId id="500" r:id="rId15"/>
    <p:sldId id="499" r:id="rId16"/>
    <p:sldId id="478" r:id="rId17"/>
    <p:sldId id="510" r:id="rId18"/>
    <p:sldId id="511" r:id="rId19"/>
    <p:sldId id="512" r:id="rId20"/>
    <p:sldId id="513" r:id="rId21"/>
    <p:sldId id="515" r:id="rId22"/>
    <p:sldId id="514" r:id="rId23"/>
    <p:sldId id="377" r:id="rId24"/>
  </p:sldIdLst>
  <p:sldSz cx="9144000" cy="6858000" type="screen4x3"/>
  <p:notesSz cx="6648450" cy="98504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DDEC697C-2F1D-4472-B587-A245DA292409}">
          <p14:sldIdLst>
            <p14:sldId id="256"/>
            <p14:sldId id="506"/>
            <p14:sldId id="501"/>
            <p14:sldId id="430"/>
            <p14:sldId id="503"/>
            <p14:sldId id="429"/>
            <p14:sldId id="502"/>
            <p14:sldId id="508"/>
            <p14:sldId id="507"/>
            <p14:sldId id="504"/>
            <p14:sldId id="428"/>
            <p14:sldId id="505"/>
            <p14:sldId id="509"/>
            <p14:sldId id="500"/>
            <p14:sldId id="499"/>
            <p14:sldId id="478"/>
            <p14:sldId id="510"/>
            <p14:sldId id="511"/>
            <p14:sldId id="512"/>
            <p14:sldId id="513"/>
            <p14:sldId id="515"/>
            <p14:sldId id="514"/>
            <p14:sldId id="377"/>
          </p14:sldIdLst>
        </p14:section>
      </p14:sectionLst>
    </p:ext>
    <p:ext uri="{EFAFB233-063F-42B5-8137-9DF3F51BA10A}">
      <p15:sldGuideLst xmlns:p15="http://schemas.microsoft.com/office/powerpoint/2012/main">
        <p15:guide id="1" orient="horz" pos="2160">
          <p15:clr>
            <a:srgbClr val="A4A3A4"/>
          </p15:clr>
        </p15:guide>
        <p15:guide id="2" pos="30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DC301"/>
    <a:srgbClr val="00206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77" autoAdjust="0"/>
    <p:restoredTop sz="75327" autoAdjust="0"/>
  </p:normalViewPr>
  <p:slideViewPr>
    <p:cSldViewPr>
      <p:cViewPr varScale="1">
        <p:scale>
          <a:sx n="68" d="100"/>
          <a:sy n="68" d="100"/>
        </p:scale>
        <p:origin x="1488" y="60"/>
      </p:cViewPr>
      <p:guideLst>
        <p:guide orient="horz" pos="2160"/>
        <p:guide pos="3016"/>
      </p:guideLst>
    </p:cSldViewPr>
  </p:slideViewPr>
  <p:outlineViewPr>
    <p:cViewPr>
      <p:scale>
        <a:sx n="33" d="100"/>
        <a:sy n="33" d="100"/>
      </p:scale>
      <p:origin x="0" y="0"/>
    </p:cViewPr>
  </p:outlineViewPr>
  <p:notesTextViewPr>
    <p:cViewPr>
      <p:scale>
        <a:sx n="1" d="1"/>
        <a:sy n="1" d="1"/>
      </p:scale>
      <p:origin x="0" y="0"/>
    </p:cViewPr>
  </p:notesTextViewPr>
  <p:sorterViewPr>
    <p:cViewPr>
      <p:scale>
        <a:sx n="110" d="100"/>
        <a:sy n="110" d="100"/>
      </p:scale>
      <p:origin x="0" y="-15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1313"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65550" y="0"/>
            <a:ext cx="2881313" cy="493713"/>
          </a:xfrm>
          <a:prstGeom prst="rect">
            <a:avLst/>
          </a:prstGeom>
        </p:spPr>
        <p:txBody>
          <a:bodyPr vert="horz" lIns="91440" tIns="45720" rIns="91440" bIns="45720" rtlCol="0"/>
          <a:lstStyle>
            <a:lvl1pPr algn="r">
              <a:defRPr sz="1200"/>
            </a:lvl1pPr>
          </a:lstStyle>
          <a:p>
            <a:fld id="{3570FFFC-8081-441A-BF7B-EC88A3B29A57}" type="datetimeFigureOut">
              <a:rPr lang="de-DE" smtClean="0"/>
              <a:t>26.06.2018</a:t>
            </a:fld>
            <a:endParaRPr lang="de-DE"/>
          </a:p>
        </p:txBody>
      </p:sp>
      <p:sp>
        <p:nvSpPr>
          <p:cNvPr id="4" name="Fußzeilenplatzhalter 3"/>
          <p:cNvSpPr>
            <a:spLocks noGrp="1"/>
          </p:cNvSpPr>
          <p:nvPr>
            <p:ph type="ftr" sz="quarter" idx="2"/>
          </p:nvPr>
        </p:nvSpPr>
        <p:spPr>
          <a:xfrm>
            <a:off x="0" y="9356725"/>
            <a:ext cx="2881313" cy="49371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65550" y="9356725"/>
            <a:ext cx="2881313" cy="493713"/>
          </a:xfrm>
          <a:prstGeom prst="rect">
            <a:avLst/>
          </a:prstGeom>
        </p:spPr>
        <p:txBody>
          <a:bodyPr vert="horz" lIns="91440" tIns="45720" rIns="91440" bIns="45720" rtlCol="0" anchor="b"/>
          <a:lstStyle>
            <a:lvl1pPr algn="r">
              <a:defRPr sz="1200"/>
            </a:lvl1pPr>
          </a:lstStyle>
          <a:p>
            <a:fld id="{96C062E7-FDFC-4CAE-869A-A3BBA45CBCC6}" type="slidenum">
              <a:rPr lang="de-DE" smtClean="0"/>
              <a:t>‹Nr.›</a:t>
            </a:fld>
            <a:endParaRPr lang="de-DE"/>
          </a:p>
        </p:txBody>
      </p:sp>
    </p:spTree>
    <p:extLst>
      <p:ext uri="{BB962C8B-B14F-4D97-AF65-F5344CB8AC3E}">
        <p14:creationId xmlns:p14="http://schemas.microsoft.com/office/powerpoint/2010/main" val="23860526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0995" cy="492522"/>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765916" y="0"/>
            <a:ext cx="2880995" cy="492522"/>
          </a:xfrm>
          <a:prstGeom prst="rect">
            <a:avLst/>
          </a:prstGeom>
        </p:spPr>
        <p:txBody>
          <a:bodyPr vert="horz" lIns="91440" tIns="45720" rIns="91440" bIns="45720" rtlCol="0"/>
          <a:lstStyle>
            <a:lvl1pPr algn="r">
              <a:defRPr sz="1200"/>
            </a:lvl1pPr>
          </a:lstStyle>
          <a:p>
            <a:fld id="{4A6E73D9-09DC-4AAD-A2E8-54D9A456F590}" type="datetimeFigureOut">
              <a:rPr lang="de-DE" smtClean="0"/>
              <a:pPr/>
              <a:t>26.06.2018</a:t>
            </a:fld>
            <a:endParaRPr lang="de-DE"/>
          </a:p>
        </p:txBody>
      </p:sp>
      <p:sp>
        <p:nvSpPr>
          <p:cNvPr id="4" name="Slide Image Placeholder 3"/>
          <p:cNvSpPr>
            <a:spLocks noGrp="1" noRot="1" noChangeAspect="1"/>
          </p:cNvSpPr>
          <p:nvPr>
            <p:ph type="sldImg" idx="2"/>
          </p:nvPr>
        </p:nvSpPr>
        <p:spPr>
          <a:xfrm>
            <a:off x="862013" y="738188"/>
            <a:ext cx="4924425" cy="3694112"/>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64845" y="4678958"/>
            <a:ext cx="5318760" cy="443269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9356206"/>
            <a:ext cx="2880995" cy="492522"/>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765916" y="9356206"/>
            <a:ext cx="2880995" cy="492522"/>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3589321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5059" name="Text Box 2"/>
          <p:cNvSpPr>
            <a:spLocks noGrp="1" noChangeArrowheads="1"/>
          </p:cNvSpPr>
          <p:nvPr>
            <p:ph type="body" idx="1"/>
          </p:nvPr>
        </p:nvSpPr>
        <p:spPr bwMode="auto">
          <a:xfrm>
            <a:off x="685637" y="4342449"/>
            <a:ext cx="5486727" cy="4117286"/>
          </a:xfrm>
          <a:noFill/>
        </p:spPr>
        <p:txBody>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Elektronen und Photonen (z.B. Röntgenstrahlen) geben ihre Energie beim Eindringen ins Körpergewebe kontinuierlich ab. Wenn man sie also zur Behandlung tiefliegender Tumoren verwendet, wird darüberliegendes Gewebe mit geschädigt.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Bei Hadronen dagegen lässt sich die Eindringtiefe genau einstellen. Sie geben beim Eindringen ins Gewebe zunächst nur wenig Energie ab; die Energiedeposition ist im Bereich des „Bragg-Peak“ (oben grün gekennzeichnet) am höchsten. Daher sind Hadronen sehr gut für tiefliegende Tumore geeignet, da das darüberliegende Gewebe weniger geschädigt wird und da eine geringere Dosis nötig ist, um den gleichen Effekt wie bei Photonen zu erzielen.</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Mehr Informationen zur Tumortherapie mit Hadronen finden Sie im Hauptdokument auf S. 13.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p:txBody>
      </p:sp>
      <p:sp>
        <p:nvSpPr>
          <p:cNvPr id="45060"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FD81D4C3-7AAE-4E45-AD73-79BF6DDEBF4B}" type="slidenum">
              <a:rPr lang="de-DE" sz="1200">
                <a:solidFill>
                  <a:srgbClr val="000000"/>
                </a:solidFill>
                <a:latin typeface="Calibri" pitchFamily="34" charset="0"/>
              </a:rPr>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4</a:t>
            </a:fld>
            <a:endParaRPr lang="de-DE" sz="1200">
              <a:solidFill>
                <a:srgbClr val="000000"/>
              </a:solidFill>
              <a:latin typeface="Calibri" pitchFamily="34" charset="0"/>
            </a:endParaRPr>
          </a:p>
        </p:txBody>
      </p:sp>
    </p:spTree>
    <p:extLst>
      <p:ext uri="{BB962C8B-B14F-4D97-AF65-F5344CB8AC3E}">
        <p14:creationId xmlns:p14="http://schemas.microsoft.com/office/powerpoint/2010/main" val="275236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4035" name="Rectangle 2"/>
          <p:cNvSpPr>
            <a:spLocks noGrp="1" noChangeArrowheads="1"/>
          </p:cNvSpPr>
          <p:nvPr>
            <p:ph type="body" idx="1"/>
          </p:nvPr>
        </p:nvSpPr>
        <p:spPr bwMode="auto">
          <a:xfrm>
            <a:off x="685637" y="4342449"/>
            <a:ext cx="5486727" cy="4117286"/>
          </a:xfrm>
          <a:noFill/>
        </p:spPr>
        <p:txBody>
          <a:bodyPr wrap="none" anchor="ctr"/>
          <a:lstStyle/>
          <a:p>
            <a:r>
              <a:rPr lang="en-US"/>
              <a:t>In der Krebsmedizin wird als Tracerflüssigkeit meistens 18F-Desoxyglucose verwendet.</a:t>
            </a:r>
          </a:p>
          <a:p>
            <a:r>
              <a:rPr lang="en-US"/>
              <a:t>Das Bild oben rechts zeigt ein Schnittbild eines menschlichen Gehirns. Die Stellen, wo sich viel Zucker angesammelt hat, sind rot / orange markiert; blau und grün sind die Stellen mit wenig Zucker.</a:t>
            </a:r>
          </a:p>
          <a:p>
            <a:r>
              <a:rPr lang="en-US"/>
              <a:t>Mehr Informationen zur PET finden Sie im Hauptdokument auf S. 13. </a:t>
            </a:r>
          </a:p>
        </p:txBody>
      </p:sp>
    </p:spTree>
    <p:extLst>
      <p:ext uri="{BB962C8B-B14F-4D97-AF65-F5344CB8AC3E}">
        <p14:creationId xmlns:p14="http://schemas.microsoft.com/office/powerpoint/2010/main" val="51808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3011" name="Rectangle 2"/>
          <p:cNvSpPr>
            <a:spLocks noGrp="1" noChangeArrowheads="1"/>
          </p:cNvSpPr>
          <p:nvPr>
            <p:ph type="body" idx="1"/>
          </p:nvPr>
        </p:nvSpPr>
        <p:spPr bwMode="auto">
          <a:xfrm>
            <a:off x="685637" y="4342449"/>
            <a:ext cx="5486727" cy="4117286"/>
          </a:xfrm>
          <a:noFill/>
        </p:spPr>
        <p:txBody>
          <a:bodyPr wrap="none" anchor="ctr"/>
          <a:lstStyle/>
          <a:p>
            <a:r>
              <a:rPr lang="de-DE"/>
              <a:t>Bild links: 1990 bestand das Web am CERN nur aus diesem Computer (ein NeXTcube). Tim Berners-Lee (Bild rechts) machte ihn zum Server: Der Server liefert dem Client (ein Computer mit Webbrowser) über das Netz die gewünschte Information, ohne dass z.B. die Betriebssysteme der beiden identisch sein müssen. Auf diesem damals völlig neuen Konzept beruht heute das World Wide Web.</a:t>
            </a:r>
          </a:p>
          <a:p>
            <a:r>
              <a:rPr lang="en-US"/>
              <a:t>Mehr Informationen zu Anwendungen der Teilchenphysik finden Sie im Hauptdokument auf S. 12 und 13 </a:t>
            </a:r>
          </a:p>
          <a:p>
            <a:endParaRPr lang="de-DE"/>
          </a:p>
        </p:txBody>
      </p:sp>
    </p:spTree>
    <p:extLst>
      <p:ext uri="{BB962C8B-B14F-4D97-AF65-F5344CB8AC3E}">
        <p14:creationId xmlns:p14="http://schemas.microsoft.com/office/powerpoint/2010/main" val="2092823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23</a:t>
            </a:fld>
            <a:endParaRPr lang="de-DE" dirty="0">
              <a:solidFill>
                <a:prstClr val="black"/>
              </a:solidFill>
            </a:endParaRPr>
          </a:p>
        </p:txBody>
      </p:sp>
    </p:spTree>
    <p:extLst>
      <p:ext uri="{BB962C8B-B14F-4D97-AF65-F5344CB8AC3E}">
        <p14:creationId xmlns:p14="http://schemas.microsoft.com/office/powerpoint/2010/main" val="15639969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11.png"/><Relationship Id="rId7" Type="http://schemas.openxmlformats.org/officeDocument/2006/relationships/image" Target="../media/image8.jpeg"/><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3871589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26.06.2018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1390811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26.06.2018</a:t>
            </a:r>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Tree>
    <p:extLst>
      <p:ext uri="{BB962C8B-B14F-4D97-AF65-F5344CB8AC3E}">
        <p14:creationId xmlns:p14="http://schemas.microsoft.com/office/powerpoint/2010/main" val="2280725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26.06.2018</a:t>
            </a:r>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Bad Wildbad</a:t>
            </a:r>
            <a:endParaRPr lang="de-DE" dirty="0"/>
          </a:p>
        </p:txBody>
      </p:sp>
    </p:spTree>
    <p:extLst>
      <p:ext uri="{BB962C8B-B14F-4D97-AF65-F5344CB8AC3E}">
        <p14:creationId xmlns:p14="http://schemas.microsoft.com/office/powerpoint/2010/main" val="4291784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326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26.06.2018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2617491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26.06.2018</a:t>
            </a:r>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Tree>
    <p:extLst>
      <p:ext uri="{BB962C8B-B14F-4D97-AF65-F5344CB8AC3E}">
        <p14:creationId xmlns:p14="http://schemas.microsoft.com/office/powerpoint/2010/main" val="2735026122"/>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pic>
        <p:nvPicPr>
          <p:cNvPr id="14" name="Grafik 1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24" name="Grafik 23">
            <a:extLst>
              <a:ext uri="{FF2B5EF4-FFF2-40B4-BE49-F238E27FC236}">
                <a16:creationId xmlns:a16="http://schemas.microsoft.com/office/drawing/2014/main" id="{27FAE731-CC86-4C28-A2A3-0A318174A21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25" name="Textfeld 24">
            <a:extLst>
              <a:ext uri="{FF2B5EF4-FFF2-40B4-BE49-F238E27FC236}">
                <a16:creationId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pic>
        <p:nvPicPr>
          <p:cNvPr id="34" name="Grafik 33">
            <a:extLst>
              <a:ext uri="{FF2B5EF4-FFF2-40B4-BE49-F238E27FC236}">
                <a16:creationId xmlns:a16="http://schemas.microsoft.com/office/drawing/2014/main" id="{70985EA1-F7C6-4E06-8330-5012852C79EA}"/>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35" name="Textfeld 34">
            <a:extLst>
              <a:ext uri="{FF2B5EF4-FFF2-40B4-BE49-F238E27FC236}">
                <a16:creationId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44" name="Grafik 43">
            <a:extLst>
              <a:ext uri="{FF2B5EF4-FFF2-40B4-BE49-F238E27FC236}">
                <a16:creationId xmlns:a16="http://schemas.microsoft.com/office/drawing/2014/main" id="{CA98D21D-E112-4EDD-BF92-83BD032A8D10}"/>
              </a:ext>
            </a:extLst>
          </p:cNvPr>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45" name="Textfeld 44">
            <a:extLst>
              <a:ext uri="{FF2B5EF4-FFF2-40B4-BE49-F238E27FC236}">
                <a16:creationId xmlns:a16="http://schemas.microsoft.com/office/drawing/2014/main" id="{3353D840-AF57-4350-AE88-9DE023D78CAF}"/>
              </a:ext>
            </a:extLst>
          </p:cNvPr>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46" name="Textfeld 45">
            <a:extLst>
              <a:ext uri="{FF2B5EF4-FFF2-40B4-BE49-F238E27FC236}">
                <a16:creationId xmlns:a16="http://schemas.microsoft.com/office/drawing/2014/main" id="{F50B51FB-F7E7-4300-9CDE-E4BE4A97B336}"/>
              </a:ext>
            </a:extLst>
          </p:cNvPr>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47" name="Grafik 46">
            <a:extLst>
              <a:ext uri="{FF2B5EF4-FFF2-40B4-BE49-F238E27FC236}">
                <a16:creationId xmlns:a16="http://schemas.microsoft.com/office/drawing/2014/main" id="{62A20839-FC9A-471E-85F8-BAFBFD0D472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48" name="Textfeld 47">
            <a:extLst>
              <a:ext uri="{FF2B5EF4-FFF2-40B4-BE49-F238E27FC236}">
                <a16:creationId xmlns:a16="http://schemas.microsoft.com/office/drawing/2014/main" id="{8D851DAD-CE9F-45FA-B44D-7584CB598CE7}"/>
              </a:ext>
            </a:extLst>
          </p:cNvPr>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49" name="Grafik 48">
            <a:extLst>
              <a:ext uri="{FF2B5EF4-FFF2-40B4-BE49-F238E27FC236}">
                <a16:creationId xmlns:a16="http://schemas.microsoft.com/office/drawing/2014/main" id="{A79272ED-86C9-45E2-9C0D-93D9E0A81DD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50" name="Grafik 49">
            <a:extLst>
              <a:ext uri="{FF2B5EF4-FFF2-40B4-BE49-F238E27FC236}">
                <a16:creationId xmlns:a16="http://schemas.microsoft.com/office/drawing/2014/main" id="{9408798B-8A3D-4C86-B6F9-1E70C33FF81D}"/>
              </a:ext>
            </a:extLst>
          </p:cNvPr>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51" name="Grafik 50">
            <a:extLst>
              <a:ext uri="{FF2B5EF4-FFF2-40B4-BE49-F238E27FC236}">
                <a16:creationId xmlns:a16="http://schemas.microsoft.com/office/drawing/2014/main" id="{D5558467-CCBD-4202-8EEA-CA43DFA66F2C}"/>
              </a:ext>
            </a:extLst>
          </p:cNvPr>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52" name="Grafik 51">
            <a:extLst>
              <a:ext uri="{FF2B5EF4-FFF2-40B4-BE49-F238E27FC236}">
                <a16:creationId xmlns:a16="http://schemas.microsoft.com/office/drawing/2014/main" id="{4A3878CE-36FD-4D60-B6F9-A4BD0EFD567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53" name="Textfeld 52">
            <a:extLst>
              <a:ext uri="{FF2B5EF4-FFF2-40B4-BE49-F238E27FC236}">
                <a16:creationId xmlns:a16="http://schemas.microsoft.com/office/drawing/2014/main" id="{21931C5F-6EE6-49DA-9E6E-67947A152135}"/>
              </a:ext>
            </a:extLst>
          </p:cNvPr>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3376502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62B422B2-6E4F-498E-8BB5-EB9656B0490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38425" y="1462813"/>
            <a:ext cx="551918" cy="551918"/>
          </a:xfrm>
          <a:prstGeom prst="rect">
            <a:avLst/>
          </a:prstGeom>
        </p:spPr>
      </p:pic>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9F89A291-2C4A-4FAD-B182-92C1304E13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B15C8A82-31C0-42FF-A4B1-9FB6B6CED1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379DA4E9-9A34-401A-A204-F6036B4A832A}"/>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BB563B2B-2C67-4DEC-BE71-A2CC1F22B07C}"/>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3C863F68-3F74-4517-8E04-2A533146864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Tree>
    <p:extLst>
      <p:ext uri="{BB962C8B-B14F-4D97-AF65-F5344CB8AC3E}">
        <p14:creationId xmlns:p14="http://schemas.microsoft.com/office/powerpoint/2010/main" val="2441999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26.06.2018</a:t>
            </a:r>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Tree>
    <p:extLst>
      <p:ext uri="{BB962C8B-B14F-4D97-AF65-F5344CB8AC3E}">
        <p14:creationId xmlns:p14="http://schemas.microsoft.com/office/powerpoint/2010/main" val="3535428872"/>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4400" b="1" dirty="0">
                <a:solidFill>
                  <a:srgbClr val="013476"/>
                </a:solidFill>
                <a:latin typeface="Arial" panose="020B0604020202020204" pitchFamily="34" charset="0"/>
                <a:cs typeface="Arial" panose="020B0604020202020204" pitchFamily="34" charset="0"/>
              </a:rPr>
              <a:t>Anwendungen der Teilchenphysik</a:t>
            </a:r>
            <a:endParaRPr lang="de-DE" sz="3200" b="0" dirty="0">
              <a:solidFill>
                <a:srgbClr val="013476"/>
              </a:solidFill>
            </a:endParaRPr>
          </a:p>
        </p:txBody>
      </p:sp>
      <p:sp>
        <p:nvSpPr>
          <p:cNvPr id="4" name="Untertitel 3">
            <a:extLst>
              <a:ext uri="{FF2B5EF4-FFF2-40B4-BE49-F238E27FC236}">
                <a16:creationId xmlns:a16="http://schemas.microsoft.com/office/drawing/2014/main" id="{03C31A98-D041-4866-8470-C14BFE89C994}"/>
              </a:ext>
            </a:extLst>
          </p:cNvPr>
          <p:cNvSpPr>
            <a:spLocks noGrp="1"/>
          </p:cNvSpPr>
          <p:nvPr>
            <p:ph type="subTitle" idx="1"/>
          </p:nvPr>
        </p:nvSpPr>
        <p:spPr/>
        <p:txBody>
          <a:bodyPr/>
          <a:lstStyle/>
          <a:p>
            <a:r>
              <a:rPr lang="de-DE" dirty="0"/>
              <a:t>für den Unterricht</a:t>
            </a:r>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6" name="Rechteck 5">
            <a:extLst>
              <a:ext uri="{FF2B5EF4-FFF2-40B4-BE49-F238E27FC236}">
                <a16:creationId xmlns:a16="http://schemas.microsoft.com/office/drawing/2014/main" id="{5BB23A4F-265C-4B6A-867F-62499A0C68DC}"/>
              </a:ext>
            </a:extLst>
          </p:cNvPr>
          <p:cNvSpPr/>
          <p:nvPr/>
        </p:nvSpPr>
        <p:spPr>
          <a:xfrm>
            <a:off x="2090007" y="6112533"/>
            <a:ext cx="4963986" cy="584775"/>
          </a:xfrm>
          <a:prstGeom prst="rect">
            <a:avLst/>
          </a:prstGeom>
        </p:spPr>
        <p:txBody>
          <a:bodyPr wrap="squar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600" dirty="0">
                <a:solidFill>
                  <a:srgbClr val="013476"/>
                </a:solidFill>
                <a:latin typeface="+mj-lt"/>
                <a:ea typeface="+mj-ea"/>
                <a:cs typeface="Arial" panose="020B0604020202020204" pitchFamily="34" charset="0"/>
              </a:rPr>
              <a:t>Philipp Lindenau, Dr. Claudia Behnke</a:t>
            </a:r>
            <a:br>
              <a:rPr lang="de-DE" sz="2400" dirty="0">
                <a:solidFill>
                  <a:srgbClr val="013476"/>
                </a:solidFill>
                <a:latin typeface="+mj-lt"/>
                <a:ea typeface="+mj-ea"/>
                <a:cs typeface="Arial" panose="020B0604020202020204" pitchFamily="34" charset="0"/>
              </a:rPr>
            </a:br>
            <a:r>
              <a:rPr lang="de-DE" sz="1600" dirty="0">
                <a:solidFill>
                  <a:srgbClr val="003477"/>
                </a:solidFill>
                <a:latin typeface="+mj-lt"/>
                <a:ea typeface="+mj-ea"/>
                <a:cs typeface="Arial" panose="020B0604020202020204" pitchFamily="34" charset="0"/>
              </a:rPr>
              <a:t>Bad Wildbad | 25. – 27.06.2018</a:t>
            </a:r>
            <a:endParaRPr lang="de-DE" dirty="0">
              <a:solidFill>
                <a:srgbClr val="003477"/>
              </a:solidFill>
              <a:latin typeface="+mj-lt"/>
            </a:endParaRPr>
          </a:p>
        </p:txBody>
      </p:sp>
    </p:spTree>
    <p:extLst>
      <p:ext uri="{BB962C8B-B14F-4D97-AF65-F5344CB8AC3E}">
        <p14:creationId xmlns:p14="http://schemas.microsoft.com/office/powerpoint/2010/main" val="129176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E16C82-9E62-40FC-AAB6-E72D5073035D}"/>
              </a:ext>
            </a:extLst>
          </p:cNvPr>
          <p:cNvSpPr>
            <a:spLocks noGrp="1"/>
          </p:cNvSpPr>
          <p:nvPr>
            <p:ph type="title"/>
          </p:nvPr>
        </p:nvSpPr>
        <p:spPr/>
        <p:txBody>
          <a:bodyPr/>
          <a:lstStyle/>
          <a:p>
            <a:r>
              <a:rPr lang="de-DE" dirty="0"/>
              <a:t>TIM, </a:t>
            </a:r>
            <a:r>
              <a:rPr lang="de-DE" dirty="0" err="1"/>
              <a:t>the</a:t>
            </a:r>
            <a:r>
              <a:rPr lang="de-DE" dirty="0"/>
              <a:t> Train </a:t>
            </a:r>
            <a:r>
              <a:rPr lang="de-DE" dirty="0" err="1"/>
              <a:t>Inspection</a:t>
            </a:r>
            <a:r>
              <a:rPr lang="de-DE" dirty="0"/>
              <a:t> Monorail</a:t>
            </a:r>
          </a:p>
        </p:txBody>
      </p:sp>
      <p:sp>
        <p:nvSpPr>
          <p:cNvPr id="3" name="Foliennummernplatzhalter 2">
            <a:extLst>
              <a:ext uri="{FF2B5EF4-FFF2-40B4-BE49-F238E27FC236}">
                <a16:creationId xmlns:a16="http://schemas.microsoft.com/office/drawing/2014/main" id="{B2C3EF36-F483-4A57-A027-ED6893C64FD5}"/>
              </a:ext>
            </a:extLst>
          </p:cNvPr>
          <p:cNvSpPr>
            <a:spLocks noGrp="1"/>
          </p:cNvSpPr>
          <p:nvPr>
            <p:ph type="sldNum" sz="quarter" idx="12"/>
          </p:nvPr>
        </p:nvSpPr>
        <p:spPr/>
        <p:txBody>
          <a:bodyPr/>
          <a:lstStyle/>
          <a:p>
            <a:fld id="{13EBA283-81CD-428D-9703-4AE41BDC50AA}" type="slidenum">
              <a:rPr lang="de-DE" smtClean="0"/>
              <a:pPr/>
              <a:t>10</a:t>
            </a:fld>
            <a:endParaRPr lang="de-DE" dirty="0"/>
          </a:p>
        </p:txBody>
      </p:sp>
      <p:sp>
        <p:nvSpPr>
          <p:cNvPr id="4" name="Datumsplatzhalter 3">
            <a:extLst>
              <a:ext uri="{FF2B5EF4-FFF2-40B4-BE49-F238E27FC236}">
                <a16:creationId xmlns:a16="http://schemas.microsoft.com/office/drawing/2014/main" id="{E59AAF69-A805-476F-AE66-E82294216F54}"/>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F93D1EBD-1D9A-44C9-ADE9-76F56E1CA134}"/>
              </a:ext>
            </a:extLst>
          </p:cNvPr>
          <p:cNvSpPr>
            <a:spLocks noGrp="1"/>
          </p:cNvSpPr>
          <p:nvPr>
            <p:ph type="ftr" sz="quarter" idx="11"/>
          </p:nvPr>
        </p:nvSpPr>
        <p:spPr/>
        <p:txBody>
          <a:bodyPr/>
          <a:lstStyle/>
          <a:p>
            <a:r>
              <a:rPr lang="de-DE"/>
              <a:t>Forschung trifft Schule - Lehrerfortbildung Teilchenphysik - Bad Wildbad</a:t>
            </a:r>
            <a:endParaRPr lang="de-DE" dirty="0"/>
          </a:p>
        </p:txBody>
      </p:sp>
      <p:pic>
        <p:nvPicPr>
          <p:cNvPr id="8" name="Inhaltsplatzhalter 7">
            <a:extLst>
              <a:ext uri="{FF2B5EF4-FFF2-40B4-BE49-F238E27FC236}">
                <a16:creationId xmlns:a16="http://schemas.microsoft.com/office/drawing/2014/main" id="{A5EFB672-6DE6-4406-81A9-91F518930697}"/>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812876" y="2132856"/>
            <a:ext cx="5143500" cy="3429000"/>
          </a:xfrm>
        </p:spPr>
      </p:pic>
    </p:spTree>
    <p:extLst>
      <p:ext uri="{BB962C8B-B14F-4D97-AF65-F5344CB8AC3E}">
        <p14:creationId xmlns:p14="http://schemas.microsoft.com/office/powerpoint/2010/main" val="4154692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
          <p:cNvSpPr txBox="1">
            <a:spLocks noChangeArrowheads="1"/>
          </p:cNvSpPr>
          <p:nvPr/>
        </p:nvSpPr>
        <p:spPr bwMode="auto">
          <a:xfrm>
            <a:off x="1979712" y="217178"/>
            <a:ext cx="6781800" cy="720725"/>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pic>
        <p:nvPicPr>
          <p:cNvPr id="22532" name="Picture 3"/>
          <p:cNvPicPr>
            <a:picLocks noChangeAspect="1" noChangeArrowheads="1"/>
          </p:cNvPicPr>
          <p:nvPr/>
        </p:nvPicPr>
        <p:blipFill>
          <a:blip r:embed="rId3" cstate="print"/>
          <a:srcRect/>
          <a:stretch>
            <a:fillRect/>
          </a:stretch>
        </p:blipFill>
        <p:spPr bwMode="auto">
          <a:xfrm>
            <a:off x="5076825" y="4183063"/>
            <a:ext cx="3095625" cy="2087562"/>
          </a:xfrm>
          <a:prstGeom prst="rect">
            <a:avLst/>
          </a:prstGeom>
          <a:noFill/>
          <a:ln w="9525">
            <a:noFill/>
            <a:round/>
            <a:headEnd/>
            <a:tailEnd/>
          </a:ln>
        </p:spPr>
      </p:pic>
      <p:pic>
        <p:nvPicPr>
          <p:cNvPr id="22533" name="Picture 4"/>
          <p:cNvPicPr>
            <a:picLocks noChangeAspect="1" noChangeArrowheads="1"/>
          </p:cNvPicPr>
          <p:nvPr/>
        </p:nvPicPr>
        <p:blipFill>
          <a:blip r:embed="rId4" cstate="print"/>
          <a:srcRect/>
          <a:stretch>
            <a:fillRect/>
          </a:stretch>
        </p:blipFill>
        <p:spPr bwMode="auto">
          <a:xfrm>
            <a:off x="1719263" y="4183063"/>
            <a:ext cx="3140075" cy="2087562"/>
          </a:xfrm>
          <a:prstGeom prst="rect">
            <a:avLst/>
          </a:prstGeom>
          <a:noFill/>
          <a:ln w="9525">
            <a:noFill/>
            <a:round/>
            <a:headEnd/>
            <a:tailEnd/>
          </a:ln>
        </p:spPr>
      </p:pic>
      <p:sp>
        <p:nvSpPr>
          <p:cNvPr id="3" name="Titel 2"/>
          <p:cNvSpPr>
            <a:spLocks noGrp="1"/>
          </p:cNvSpPr>
          <p:nvPr>
            <p:ph type="title"/>
          </p:nvPr>
        </p:nvSpPr>
        <p:spPr/>
        <p:txBody>
          <a:bodyPr/>
          <a:lstStyle/>
          <a:p>
            <a:r>
              <a:rPr lang="de-DE" dirty="0"/>
              <a:t>Das World Wide Web</a:t>
            </a:r>
          </a:p>
        </p:txBody>
      </p:sp>
      <p:sp>
        <p:nvSpPr>
          <p:cNvPr id="2" name="Foliennummernplatzhalter 1"/>
          <p:cNvSpPr>
            <a:spLocks noGrp="1"/>
          </p:cNvSpPr>
          <p:nvPr>
            <p:ph type="sldNum" sz="quarter" idx="12"/>
          </p:nvPr>
        </p:nvSpPr>
        <p:spPr/>
        <p:txBody>
          <a:bodyPr/>
          <a:lstStyle/>
          <a:p>
            <a:fld id="{13EBA283-81CD-428D-9703-4AE41BDC50AA}" type="slidenum">
              <a:rPr lang="de-DE" smtClean="0"/>
              <a:pPr/>
              <a:t>11</a:t>
            </a:fld>
            <a:endParaRPr lang="de-DE" dirty="0"/>
          </a:p>
        </p:txBody>
      </p:sp>
      <p:sp>
        <p:nvSpPr>
          <p:cNvPr id="7" name="Datumsplatzhalter 4"/>
          <p:cNvSpPr>
            <a:spLocks noGrp="1"/>
          </p:cNvSpPr>
          <p:nvPr>
            <p:ph type="dt" sz="half" idx="10"/>
          </p:nvPr>
        </p:nvSpPr>
        <p:spPr/>
        <p:txBody>
          <a:bodyPr/>
          <a:lstStyle/>
          <a:p>
            <a:r>
              <a:rPr lang="de-DE"/>
              <a:t>26.06.2018</a:t>
            </a:r>
            <a:endParaRPr lang="de-DE" dirty="0"/>
          </a:p>
        </p:txBody>
      </p:sp>
      <p:sp>
        <p:nvSpPr>
          <p:cNvPr id="8" name="Fußzeilenplatzhalter 5"/>
          <p:cNvSpPr>
            <a:spLocks noGrp="1"/>
          </p:cNvSpPr>
          <p:nvPr>
            <p:ph type="ftr" sz="quarter" idx="11"/>
          </p:nvPr>
        </p:nvSpPr>
        <p:spPr/>
        <p:txBody>
          <a:bodyPr/>
          <a:lstStyle/>
          <a:p>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dirty="0"/>
              <a:t>Erfunden 1989 am CERN von Tim Berners-Lee</a:t>
            </a:r>
          </a:p>
          <a:p>
            <a:r>
              <a:rPr lang="de-DE" dirty="0"/>
              <a:t>Methode, um schnell und einfach                        wissenschaftliche Daten auszutauschen</a:t>
            </a:r>
          </a:p>
          <a:p>
            <a:r>
              <a:rPr lang="de-DE" dirty="0"/>
              <a:t>Erster Webserver lief am CERN</a:t>
            </a:r>
          </a:p>
          <a:p>
            <a:endParaRPr lang="de-DE" dirty="0"/>
          </a:p>
        </p:txBody>
      </p:sp>
    </p:spTree>
    <p:extLst>
      <p:ext uri="{BB962C8B-B14F-4D97-AF65-F5344CB8AC3E}">
        <p14:creationId xmlns:p14="http://schemas.microsoft.com/office/powerpoint/2010/main" val="138554469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6B0FD4-ACE2-4CE5-8156-E9162A0780DD}"/>
              </a:ext>
            </a:extLst>
          </p:cNvPr>
          <p:cNvSpPr>
            <a:spLocks noGrp="1"/>
          </p:cNvSpPr>
          <p:nvPr>
            <p:ph type="title"/>
          </p:nvPr>
        </p:nvSpPr>
        <p:spPr/>
        <p:txBody>
          <a:bodyPr/>
          <a:lstStyle/>
          <a:p>
            <a:r>
              <a:rPr lang="en-US" dirty="0"/>
              <a:t>Very Large Scale Software Distribution</a:t>
            </a:r>
            <a:endParaRPr lang="de-DE" dirty="0"/>
          </a:p>
        </p:txBody>
      </p:sp>
      <p:sp>
        <p:nvSpPr>
          <p:cNvPr id="3" name="Foliennummernplatzhalter 2">
            <a:extLst>
              <a:ext uri="{FF2B5EF4-FFF2-40B4-BE49-F238E27FC236}">
                <a16:creationId xmlns:a16="http://schemas.microsoft.com/office/drawing/2014/main" id="{9226B8DB-7A66-4274-ABAB-3BFBACAFAEEB}"/>
              </a:ext>
            </a:extLst>
          </p:cNvPr>
          <p:cNvSpPr>
            <a:spLocks noGrp="1"/>
          </p:cNvSpPr>
          <p:nvPr>
            <p:ph type="sldNum" sz="quarter" idx="12"/>
          </p:nvPr>
        </p:nvSpPr>
        <p:spPr/>
        <p:txBody>
          <a:bodyPr/>
          <a:lstStyle/>
          <a:p>
            <a:fld id="{13EBA283-81CD-428D-9703-4AE41BDC50AA}" type="slidenum">
              <a:rPr lang="de-DE" smtClean="0"/>
              <a:pPr/>
              <a:t>12</a:t>
            </a:fld>
            <a:endParaRPr lang="de-DE" dirty="0"/>
          </a:p>
        </p:txBody>
      </p:sp>
      <p:sp>
        <p:nvSpPr>
          <p:cNvPr id="4" name="Datumsplatzhalter 3">
            <a:extLst>
              <a:ext uri="{FF2B5EF4-FFF2-40B4-BE49-F238E27FC236}">
                <a16:creationId xmlns:a16="http://schemas.microsoft.com/office/drawing/2014/main" id="{38329598-A417-466B-B448-1976C67A9C65}"/>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C4CB1931-56AC-4E84-93ED-5574CAC65E12}"/>
              </a:ext>
            </a:extLst>
          </p:cNvPr>
          <p:cNvSpPr>
            <a:spLocks noGrp="1"/>
          </p:cNvSpPr>
          <p:nvPr>
            <p:ph type="ftr" sz="quarter" idx="11"/>
          </p:nvPr>
        </p:nvSpPr>
        <p:spPr/>
        <p:txBody>
          <a:bodyPr/>
          <a:lstStyle/>
          <a:p>
            <a:r>
              <a:rPr lang="de-DE"/>
              <a:t>Forschung trifft Schule - Lehrerfortbildung Teilchenphysik - Bad Wildbad</a:t>
            </a:r>
            <a:endParaRPr lang="de-DE" dirty="0"/>
          </a:p>
        </p:txBody>
      </p:sp>
      <p:pic>
        <p:nvPicPr>
          <p:cNvPr id="8" name="Inhaltsplatzhalter 7">
            <a:extLst>
              <a:ext uri="{FF2B5EF4-FFF2-40B4-BE49-F238E27FC236}">
                <a16:creationId xmlns:a16="http://schemas.microsoft.com/office/drawing/2014/main" id="{B910D606-1255-48DE-B52B-824304197DBC}"/>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43422" y="1773238"/>
            <a:ext cx="6803230" cy="4535487"/>
          </a:xfrm>
        </p:spPr>
      </p:pic>
    </p:spTree>
    <p:extLst>
      <p:ext uri="{BB962C8B-B14F-4D97-AF65-F5344CB8AC3E}">
        <p14:creationId xmlns:p14="http://schemas.microsoft.com/office/powerpoint/2010/main" val="729914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BD12D2-58D4-47FF-8238-8BFD65D7A13E}"/>
              </a:ext>
            </a:extLst>
          </p:cNvPr>
          <p:cNvSpPr>
            <a:spLocks noGrp="1"/>
          </p:cNvSpPr>
          <p:nvPr>
            <p:ph type="title"/>
          </p:nvPr>
        </p:nvSpPr>
        <p:spPr/>
        <p:txBody>
          <a:bodyPr/>
          <a:lstStyle/>
          <a:p>
            <a:r>
              <a:rPr lang="de-DE" dirty="0"/>
              <a:t>Untersuchung von Kunstwerken mit Teilchenstrahlen</a:t>
            </a:r>
          </a:p>
        </p:txBody>
      </p:sp>
      <p:sp>
        <p:nvSpPr>
          <p:cNvPr id="3" name="Foliennummernplatzhalter 2">
            <a:extLst>
              <a:ext uri="{FF2B5EF4-FFF2-40B4-BE49-F238E27FC236}">
                <a16:creationId xmlns:a16="http://schemas.microsoft.com/office/drawing/2014/main" id="{322C4EEC-3EF3-4E3B-9F2D-54FB9886768B}"/>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
        <p:nvSpPr>
          <p:cNvPr id="4" name="Datumsplatzhalter 3">
            <a:extLst>
              <a:ext uri="{FF2B5EF4-FFF2-40B4-BE49-F238E27FC236}">
                <a16:creationId xmlns:a16="http://schemas.microsoft.com/office/drawing/2014/main" id="{DAB88A43-AC76-4763-B06F-D5AA0C8FF053}"/>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E0946102-9018-4964-AEF0-B608F8A5694E}"/>
              </a:ext>
            </a:extLst>
          </p:cNvPr>
          <p:cNvSpPr>
            <a:spLocks noGrp="1"/>
          </p:cNvSpPr>
          <p:nvPr>
            <p:ph type="ftr" sz="quarter" idx="11"/>
          </p:nvPr>
        </p:nvSpPr>
        <p:spPr/>
        <p:txBody>
          <a:bodyPr/>
          <a:lstStyle/>
          <a:p>
            <a:r>
              <a:rPr lang="de-DE"/>
              <a:t>Forschung trifft Schule - Lehrerfortbildung Teilchenphysik - Bad Wildbad</a:t>
            </a:r>
            <a:endParaRPr lang="de-DE" dirty="0"/>
          </a:p>
        </p:txBody>
      </p:sp>
      <p:pic>
        <p:nvPicPr>
          <p:cNvPr id="8" name="Inhaltsplatzhalter 7">
            <a:extLst>
              <a:ext uri="{FF2B5EF4-FFF2-40B4-BE49-F238E27FC236}">
                <a16:creationId xmlns:a16="http://schemas.microsoft.com/office/drawing/2014/main" id="{0A94F550-5BF8-4285-905E-554B794D8B8F}"/>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601787" y="2274094"/>
            <a:ext cx="6286500" cy="3533775"/>
          </a:xfrm>
        </p:spPr>
      </p:pic>
    </p:spTree>
    <p:extLst>
      <p:ext uri="{BB962C8B-B14F-4D97-AF65-F5344CB8AC3E}">
        <p14:creationId xmlns:p14="http://schemas.microsoft.com/office/powerpoint/2010/main" val="2335141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A8287F-8B33-4FDF-98EF-CD81F47F600F}"/>
              </a:ext>
            </a:extLst>
          </p:cNvPr>
          <p:cNvSpPr>
            <a:spLocks noGrp="1"/>
          </p:cNvSpPr>
          <p:nvPr>
            <p:ph type="title"/>
          </p:nvPr>
        </p:nvSpPr>
        <p:spPr/>
        <p:txBody>
          <a:bodyPr/>
          <a:lstStyle/>
          <a:p>
            <a:r>
              <a:rPr lang="de-DE" dirty="0"/>
              <a:t>Zwischenfall 19. September 2008</a:t>
            </a:r>
          </a:p>
        </p:txBody>
      </p:sp>
      <p:sp>
        <p:nvSpPr>
          <p:cNvPr id="3" name="Foliennummernplatzhalter 2">
            <a:extLst>
              <a:ext uri="{FF2B5EF4-FFF2-40B4-BE49-F238E27FC236}">
                <a16:creationId xmlns:a16="http://schemas.microsoft.com/office/drawing/2014/main" id="{A3600DB3-DC05-4018-8768-AE0A8CA72D49}"/>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
        <p:nvSpPr>
          <p:cNvPr id="5" name="Datumsplatzhalter 4">
            <a:extLst>
              <a:ext uri="{FF2B5EF4-FFF2-40B4-BE49-F238E27FC236}">
                <a16:creationId xmlns:a16="http://schemas.microsoft.com/office/drawing/2014/main" id="{FE967ABF-F6A7-48BA-B336-A0B6D482789A}"/>
              </a:ext>
            </a:extLst>
          </p:cNvPr>
          <p:cNvSpPr>
            <a:spLocks noGrp="1"/>
          </p:cNvSpPr>
          <p:nvPr>
            <p:ph type="dt" sz="half" idx="10"/>
          </p:nvPr>
        </p:nvSpPr>
        <p:spPr/>
        <p:txBody>
          <a:bodyPr/>
          <a:lstStyle/>
          <a:p>
            <a:r>
              <a:rPr lang="de-DE"/>
              <a:t>26.06.2018</a:t>
            </a:r>
            <a:endParaRPr lang="de-DE" dirty="0"/>
          </a:p>
        </p:txBody>
      </p:sp>
      <p:sp>
        <p:nvSpPr>
          <p:cNvPr id="6" name="Fußzeilenplatzhalter 5">
            <a:extLst>
              <a:ext uri="{FF2B5EF4-FFF2-40B4-BE49-F238E27FC236}">
                <a16:creationId xmlns:a16="http://schemas.microsoft.com/office/drawing/2014/main" id="{2BF59024-EA48-49E1-8A46-F5B48E0928F0}"/>
              </a:ext>
            </a:extLst>
          </p:cNvPr>
          <p:cNvSpPr>
            <a:spLocks noGrp="1"/>
          </p:cNvSpPr>
          <p:nvPr>
            <p:ph type="ftr" sz="quarter" idx="11"/>
          </p:nvPr>
        </p:nvSpPr>
        <p:spPr/>
        <p:txBody>
          <a:bodyPr/>
          <a:lstStyle/>
          <a:p>
            <a:r>
              <a:rPr lang="de-DE"/>
              <a:t>Forschung trifft Schule - Lehrerfortbildung Teilchenphysik -  Bad Wildbad</a:t>
            </a:r>
            <a:endParaRPr lang="de-DE" dirty="0"/>
          </a:p>
        </p:txBody>
      </p:sp>
      <p:pic>
        <p:nvPicPr>
          <p:cNvPr id="8" name="Grafik 7">
            <a:extLst>
              <a:ext uri="{FF2B5EF4-FFF2-40B4-BE49-F238E27FC236}">
                <a16:creationId xmlns:a16="http://schemas.microsoft.com/office/drawing/2014/main" id="{A6D8FF10-71CF-4E08-B00B-5CCF06AA139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07504" y="2986119"/>
            <a:ext cx="4248472" cy="2973930"/>
          </a:xfrm>
          <a:prstGeom prst="rect">
            <a:avLst/>
          </a:prstGeom>
        </p:spPr>
      </p:pic>
      <p:pic>
        <p:nvPicPr>
          <p:cNvPr id="10" name="Grafik 9">
            <a:extLst>
              <a:ext uri="{FF2B5EF4-FFF2-40B4-BE49-F238E27FC236}">
                <a16:creationId xmlns:a16="http://schemas.microsoft.com/office/drawing/2014/main" id="{F5C69CE0-3922-4AA7-8538-29B0FE6989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2781" y="2986119"/>
            <a:ext cx="4460895" cy="2973930"/>
          </a:xfrm>
          <a:prstGeom prst="rect">
            <a:avLst/>
          </a:prstGeom>
        </p:spPr>
      </p:pic>
    </p:spTree>
    <p:extLst>
      <p:ext uri="{BB962C8B-B14F-4D97-AF65-F5344CB8AC3E}">
        <p14:creationId xmlns:p14="http://schemas.microsoft.com/office/powerpoint/2010/main" val="977931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4AFA6E-8A6A-4CFB-B895-AD74920E2070}"/>
              </a:ext>
            </a:extLst>
          </p:cNvPr>
          <p:cNvSpPr>
            <a:spLocks noGrp="1"/>
          </p:cNvSpPr>
          <p:nvPr>
            <p:ph type="title"/>
          </p:nvPr>
        </p:nvSpPr>
        <p:spPr/>
        <p:txBody>
          <a:bodyPr/>
          <a:lstStyle/>
          <a:p>
            <a:r>
              <a:rPr lang="de-DE" dirty="0"/>
              <a:t>Zwischenfall 19. September 2008</a:t>
            </a:r>
          </a:p>
        </p:txBody>
      </p:sp>
      <p:sp>
        <p:nvSpPr>
          <p:cNvPr id="5" name="Foliennummernplatzhalter 4">
            <a:extLst>
              <a:ext uri="{FF2B5EF4-FFF2-40B4-BE49-F238E27FC236}">
                <a16:creationId xmlns:a16="http://schemas.microsoft.com/office/drawing/2014/main" id="{084DE988-B47F-4B13-8957-46518CF62A81}"/>
              </a:ext>
            </a:extLst>
          </p:cNvPr>
          <p:cNvSpPr>
            <a:spLocks noGrp="1"/>
          </p:cNvSpPr>
          <p:nvPr>
            <p:ph type="sldNum" sz="quarter" idx="12"/>
          </p:nvPr>
        </p:nvSpPr>
        <p:spPr/>
        <p:txBody>
          <a:bodyPr/>
          <a:lstStyle/>
          <a:p>
            <a:fld id="{13EBA283-81CD-428D-9703-4AE41BDC50AA}" type="slidenum">
              <a:rPr lang="de-DE" smtClean="0"/>
              <a:pPr/>
              <a:t>15</a:t>
            </a:fld>
            <a:endParaRPr lang="de-DE" dirty="0"/>
          </a:p>
        </p:txBody>
      </p:sp>
      <p:sp>
        <p:nvSpPr>
          <p:cNvPr id="6" name="Datumsplatzhalter 5">
            <a:extLst>
              <a:ext uri="{FF2B5EF4-FFF2-40B4-BE49-F238E27FC236}">
                <a16:creationId xmlns:a16="http://schemas.microsoft.com/office/drawing/2014/main" id="{24084DDC-4CC6-4304-B096-1A0D7F7B37A8}"/>
              </a:ext>
            </a:extLst>
          </p:cNvPr>
          <p:cNvSpPr>
            <a:spLocks noGrp="1"/>
          </p:cNvSpPr>
          <p:nvPr>
            <p:ph type="dt" sz="half" idx="10"/>
          </p:nvPr>
        </p:nvSpPr>
        <p:spPr/>
        <p:txBody>
          <a:bodyPr/>
          <a:lstStyle/>
          <a:p>
            <a:r>
              <a:rPr lang="de-DE"/>
              <a:t>26.06.2018</a:t>
            </a:r>
            <a:endParaRPr lang="de-DE" dirty="0"/>
          </a:p>
        </p:txBody>
      </p:sp>
      <p:sp>
        <p:nvSpPr>
          <p:cNvPr id="7" name="Fußzeilenplatzhalter 6">
            <a:extLst>
              <a:ext uri="{FF2B5EF4-FFF2-40B4-BE49-F238E27FC236}">
                <a16:creationId xmlns:a16="http://schemas.microsoft.com/office/drawing/2014/main" id="{2EF59521-6B51-4A15-87F2-BD32095A5274}"/>
              </a:ext>
            </a:extLst>
          </p:cNvPr>
          <p:cNvSpPr>
            <a:spLocks noGrp="1"/>
          </p:cNvSpPr>
          <p:nvPr>
            <p:ph type="ftr" sz="quarter" idx="11"/>
          </p:nvPr>
        </p:nvSpPr>
        <p:spPr/>
        <p:txBody>
          <a:bodyPr/>
          <a:lstStyle/>
          <a:p>
            <a:r>
              <a:rPr lang="de-DE"/>
              <a:t>Forschung trifft Schule - Lehrerfortbildung Teilchenphysik -  Bad Wildbad</a:t>
            </a:r>
            <a:endParaRPr lang="de-DE" dirty="0"/>
          </a:p>
        </p:txBody>
      </p:sp>
      <p:sp>
        <p:nvSpPr>
          <p:cNvPr id="8" name="Textplatzhalter 7">
            <a:extLst>
              <a:ext uri="{FF2B5EF4-FFF2-40B4-BE49-F238E27FC236}">
                <a16:creationId xmlns:a16="http://schemas.microsoft.com/office/drawing/2014/main" id="{1AE64FD0-3B5B-4B62-81B7-02C4840E91FB}"/>
              </a:ext>
            </a:extLst>
          </p:cNvPr>
          <p:cNvSpPr>
            <a:spLocks noGrp="1"/>
          </p:cNvSpPr>
          <p:nvPr>
            <p:ph sz="quarter" idx="13"/>
          </p:nvPr>
        </p:nvSpPr>
        <p:spPr>
          <a:xfrm>
            <a:off x="976362" y="1772816"/>
            <a:ext cx="7538988" cy="3956805"/>
          </a:xfrm>
        </p:spPr>
        <p:txBody>
          <a:bodyPr>
            <a:normAutofit lnSpcReduction="10000"/>
          </a:bodyPr>
          <a:lstStyle/>
          <a:p>
            <a:r>
              <a:rPr lang="de-DE" sz="1800" dirty="0"/>
              <a:t>Während eines Systemtests der Stromversorgung, kam es aufgrund einer fehlerhaften Verbindungsstelle zu einem Anstieg der Stromstärke auf 8700 Ampere.</a:t>
            </a:r>
          </a:p>
          <a:p>
            <a:r>
              <a:rPr lang="de-DE" sz="1800" dirty="0"/>
              <a:t>Dies führte innerhalb einer Sekunde zu einem Lichtbogen, der ein Loch in den Heliummantel und in die Vakuumisolierung schmolz. </a:t>
            </a:r>
          </a:p>
          <a:p>
            <a:r>
              <a:rPr lang="de-DE" sz="1800" dirty="0"/>
              <a:t>Durch die darauffolgende Erwärmung des flüssigen Heliums, kam es zu einer explosionsartigen Ausdehnung des Edelgases. </a:t>
            </a:r>
          </a:p>
          <a:p>
            <a:r>
              <a:rPr lang="de-DE" sz="1800" dirty="0"/>
              <a:t>Diese Druckwelle war so stark, dass sie von den Entlastungsventilen nicht mehr aufgefangen werden konnte. Die Druckwelle riss mehrere der tonnenschweren Magnete aus ihrer Verankerung. </a:t>
            </a:r>
          </a:p>
          <a:p>
            <a:r>
              <a:rPr lang="de-DE" sz="1800" dirty="0"/>
              <a:t>Insgesamt traten einige tausend Liter flüssiges Helium aus. Während des Vorfalls befanden sich keine Teilchenpakete im LHC Speicherring.</a:t>
            </a:r>
          </a:p>
          <a:p>
            <a:r>
              <a:rPr lang="de-DE" sz="1800" dirty="0"/>
              <a:t>Durch die am CERN getroffenen Sicherheitsmaßnahmen bestand zu keinem Zeitpunkt Gefahr für den Menschen. Insgesamt mussten 53 supraleitende Magnete ausgetauscht oder repariert werden.</a:t>
            </a:r>
          </a:p>
        </p:txBody>
      </p:sp>
    </p:spTree>
    <p:extLst>
      <p:ext uri="{BB962C8B-B14F-4D97-AF65-F5344CB8AC3E}">
        <p14:creationId xmlns:p14="http://schemas.microsoft.com/office/powerpoint/2010/main" val="2885101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„The CERN </a:t>
            </a:r>
            <a:r>
              <a:rPr lang="de-DE" dirty="0" err="1"/>
              <a:t>Weasel</a:t>
            </a:r>
            <a:r>
              <a:rPr lang="de-DE" dirty="0"/>
              <a:t>“ </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16</a:t>
            </a:fld>
            <a:endParaRPr lang="de-DE" dirty="0"/>
          </a:p>
        </p:txBody>
      </p:sp>
      <p:sp>
        <p:nvSpPr>
          <p:cNvPr id="5" name="Datumsplatzhalter 4"/>
          <p:cNvSpPr>
            <a:spLocks noGrp="1"/>
          </p:cNvSpPr>
          <p:nvPr>
            <p:ph type="dt" sz="half" idx="10"/>
          </p:nvPr>
        </p:nvSpPr>
        <p:spPr/>
        <p:txBody>
          <a:bodyPr/>
          <a:lstStyle/>
          <a:p>
            <a:r>
              <a:rPr lang="de-DE"/>
              <a:t>26.06.2018</a:t>
            </a:r>
            <a:endParaRPr lang="de-DE" dirty="0"/>
          </a:p>
        </p:txBody>
      </p:sp>
      <p:sp>
        <p:nvSpPr>
          <p:cNvPr id="6" name="Fußzeilenplatzhalter 5"/>
          <p:cNvSpPr>
            <a:spLocks noGrp="1"/>
          </p:cNvSpPr>
          <p:nvPr>
            <p:ph type="ftr" sz="quarter" idx="11"/>
          </p:nvPr>
        </p:nvSpPr>
        <p:spPr/>
        <p:txBody>
          <a:bodyPr/>
          <a:lstStyle/>
          <a:p>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dirty="0"/>
              <a:t>Das Wiesel schaffte es im November 2016 den gesamten LHC auszuschalten, indem es in eine </a:t>
            </a:r>
            <a:r>
              <a:rPr lang="de-DE"/>
              <a:t>18,000 Volt Leitung </a:t>
            </a:r>
            <a:r>
              <a:rPr lang="de-DE" dirty="0"/>
              <a:t>biss. </a:t>
            </a:r>
          </a:p>
          <a:p>
            <a:r>
              <a:rPr lang="de-DE" dirty="0"/>
              <a:t>Jetzt Ausstellungstück im Rotterdam Natural </a:t>
            </a:r>
            <a:r>
              <a:rPr lang="de-DE" dirty="0" err="1"/>
              <a:t>History</a:t>
            </a:r>
            <a:r>
              <a:rPr lang="de-DE" dirty="0"/>
              <a:t> Museum</a:t>
            </a:r>
          </a:p>
          <a:p>
            <a:r>
              <a:rPr lang="de-DE" dirty="0"/>
              <a:t>Das war der 2. Vorfall dieser Art</a:t>
            </a:r>
            <a:br>
              <a:rPr lang="en-US" dirty="0"/>
            </a:br>
            <a:br>
              <a:rPr lang="en-US" dirty="0"/>
            </a:br>
            <a:endParaRPr lang="de-DE" dirty="0"/>
          </a:p>
        </p:txBody>
      </p:sp>
      <p:pic>
        <p:nvPicPr>
          <p:cNvPr id="7" name="Grafik 6"/>
          <p:cNvPicPr>
            <a:picLocks noChangeAspect="1"/>
          </p:cNvPicPr>
          <p:nvPr/>
        </p:nvPicPr>
        <p:blipFill>
          <a:blip r:embed="rId2"/>
          <a:stretch>
            <a:fillRect/>
          </a:stretch>
        </p:blipFill>
        <p:spPr>
          <a:xfrm>
            <a:off x="4734930" y="3929132"/>
            <a:ext cx="4038841" cy="2423304"/>
          </a:xfrm>
          <a:prstGeom prst="rect">
            <a:avLst/>
          </a:prstGeom>
        </p:spPr>
      </p:pic>
    </p:spTree>
    <p:extLst>
      <p:ext uri="{BB962C8B-B14F-4D97-AF65-F5344CB8AC3E}">
        <p14:creationId xmlns:p14="http://schemas.microsoft.com/office/powerpoint/2010/main" val="14660372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864AC165-115D-45D2-87FA-9980F0511FF8}"/>
              </a:ext>
            </a:extLst>
          </p:cNvPr>
          <p:cNvSpPr>
            <a:spLocks noGrp="1"/>
          </p:cNvSpPr>
          <p:nvPr>
            <p:ph type="ctrTitle"/>
          </p:nvPr>
        </p:nvSpPr>
        <p:spPr/>
        <p:txBody>
          <a:bodyPr/>
          <a:lstStyle/>
          <a:p>
            <a:r>
              <a:rPr lang="de-DE" dirty="0"/>
              <a:t>Zukunft des CERNs</a:t>
            </a:r>
          </a:p>
        </p:txBody>
      </p:sp>
      <p:sp>
        <p:nvSpPr>
          <p:cNvPr id="8" name="Untertitel 7">
            <a:extLst>
              <a:ext uri="{FF2B5EF4-FFF2-40B4-BE49-F238E27FC236}">
                <a16:creationId xmlns:a16="http://schemas.microsoft.com/office/drawing/2014/main" id="{8564E9A8-5937-47C3-A997-2037C60F087F}"/>
              </a:ext>
            </a:extLst>
          </p:cNvPr>
          <p:cNvSpPr>
            <a:spLocks noGrp="1"/>
          </p:cNvSpPr>
          <p:nvPr>
            <p:ph type="subTitle" idx="1"/>
          </p:nvPr>
        </p:nvSpPr>
        <p:spPr/>
        <p:txBody>
          <a:bodyPr/>
          <a:lstStyle/>
          <a:p>
            <a:endParaRPr lang="de-DE" dirty="0"/>
          </a:p>
        </p:txBody>
      </p:sp>
      <p:sp>
        <p:nvSpPr>
          <p:cNvPr id="3" name="Foliennummernplatzhalter 2">
            <a:extLst>
              <a:ext uri="{FF2B5EF4-FFF2-40B4-BE49-F238E27FC236}">
                <a16:creationId xmlns:a16="http://schemas.microsoft.com/office/drawing/2014/main" id="{0DC6DDD1-E0D3-4AA1-8F4B-734AD746EC50}"/>
              </a:ext>
            </a:extLst>
          </p:cNvPr>
          <p:cNvSpPr>
            <a:spLocks noGrp="1"/>
          </p:cNvSpPr>
          <p:nvPr>
            <p:ph type="sldNum" sz="quarter" idx="4294967295"/>
          </p:nvPr>
        </p:nvSpPr>
        <p:spPr>
          <a:xfrm>
            <a:off x="8585200" y="6392863"/>
            <a:ext cx="558800" cy="349250"/>
          </a:xfrm>
        </p:spPr>
        <p:txBody>
          <a:bodyPr/>
          <a:lstStyle/>
          <a:p>
            <a:fld id="{13EBA283-81CD-428D-9703-4AE41BDC50AA}" type="slidenum">
              <a:rPr lang="de-DE" smtClean="0"/>
              <a:pPr/>
              <a:t>17</a:t>
            </a:fld>
            <a:endParaRPr lang="de-DE" dirty="0"/>
          </a:p>
        </p:txBody>
      </p:sp>
      <p:sp>
        <p:nvSpPr>
          <p:cNvPr id="4" name="Datumsplatzhalter 3">
            <a:extLst>
              <a:ext uri="{FF2B5EF4-FFF2-40B4-BE49-F238E27FC236}">
                <a16:creationId xmlns:a16="http://schemas.microsoft.com/office/drawing/2014/main" id="{7DA11E1C-AEAE-4F83-B363-66297EF99D51}"/>
              </a:ext>
            </a:extLst>
          </p:cNvPr>
          <p:cNvSpPr>
            <a:spLocks noGrp="1"/>
          </p:cNvSpPr>
          <p:nvPr>
            <p:ph type="dt" sz="half" idx="4294967295"/>
          </p:nvPr>
        </p:nvSpPr>
        <p:spPr>
          <a:xfrm>
            <a:off x="0" y="6392863"/>
            <a:ext cx="865188" cy="365125"/>
          </a:xfrm>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22EB89D6-D363-49C6-96D1-A543BA55DE7F}"/>
              </a:ext>
            </a:extLst>
          </p:cNvPr>
          <p:cNvSpPr>
            <a:spLocks noGrp="1"/>
          </p:cNvSpPr>
          <p:nvPr>
            <p:ph type="ftr" sz="quarter" idx="4294967295"/>
          </p:nvPr>
        </p:nvSpPr>
        <p:spPr>
          <a:xfrm>
            <a:off x="3238500" y="6392863"/>
            <a:ext cx="5905500" cy="349250"/>
          </a:xfrm>
        </p:spPr>
        <p:txBody>
          <a:bodyPr/>
          <a:lstStyle/>
          <a:p>
            <a:r>
              <a:rPr lang="de-DE"/>
              <a:t>Forschung trifft Schule - Lehrerfortbildung Teilchenphysik - Bad Wildbad</a:t>
            </a:r>
            <a:endParaRPr lang="de-DE" dirty="0"/>
          </a:p>
        </p:txBody>
      </p:sp>
    </p:spTree>
    <p:extLst>
      <p:ext uri="{BB962C8B-B14F-4D97-AF65-F5344CB8AC3E}">
        <p14:creationId xmlns:p14="http://schemas.microsoft.com/office/powerpoint/2010/main" val="5513272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1B1AF2-E809-421D-865E-EBBC92A61DA1}"/>
              </a:ext>
            </a:extLst>
          </p:cNvPr>
          <p:cNvSpPr>
            <a:spLocks noGrp="1"/>
          </p:cNvSpPr>
          <p:nvPr>
            <p:ph type="title"/>
          </p:nvPr>
        </p:nvSpPr>
        <p:spPr/>
        <p:txBody>
          <a:bodyPr/>
          <a:lstStyle/>
          <a:p>
            <a:r>
              <a:rPr lang="de-DE" dirty="0"/>
              <a:t>Wie lange wird das CERN existieren</a:t>
            </a:r>
          </a:p>
        </p:txBody>
      </p:sp>
      <p:sp>
        <p:nvSpPr>
          <p:cNvPr id="3" name="Foliennummernplatzhalter 2">
            <a:extLst>
              <a:ext uri="{FF2B5EF4-FFF2-40B4-BE49-F238E27FC236}">
                <a16:creationId xmlns:a16="http://schemas.microsoft.com/office/drawing/2014/main" id="{BD96DC33-3D30-44C1-8968-A5953FC52DE2}"/>
              </a:ext>
            </a:extLst>
          </p:cNvPr>
          <p:cNvSpPr>
            <a:spLocks noGrp="1"/>
          </p:cNvSpPr>
          <p:nvPr>
            <p:ph type="sldNum" sz="quarter" idx="12"/>
          </p:nvPr>
        </p:nvSpPr>
        <p:spPr/>
        <p:txBody>
          <a:bodyPr/>
          <a:lstStyle/>
          <a:p>
            <a:fld id="{13EBA283-81CD-428D-9703-4AE41BDC50AA}" type="slidenum">
              <a:rPr lang="de-DE" smtClean="0"/>
              <a:pPr/>
              <a:t>18</a:t>
            </a:fld>
            <a:endParaRPr lang="de-DE" dirty="0"/>
          </a:p>
        </p:txBody>
      </p:sp>
      <p:sp>
        <p:nvSpPr>
          <p:cNvPr id="4" name="Datumsplatzhalter 3">
            <a:extLst>
              <a:ext uri="{FF2B5EF4-FFF2-40B4-BE49-F238E27FC236}">
                <a16:creationId xmlns:a16="http://schemas.microsoft.com/office/drawing/2014/main" id="{C795CF9A-A5B9-4643-A53B-1FE9ADC2CD0C}"/>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C8FA30F4-BE0A-4946-8F7F-35970EB030C4}"/>
              </a:ext>
            </a:extLst>
          </p:cNvPr>
          <p:cNvSpPr>
            <a:spLocks noGrp="1"/>
          </p:cNvSpPr>
          <p:nvPr>
            <p:ph type="ftr" sz="quarter" idx="11"/>
          </p:nvPr>
        </p:nvSpPr>
        <p:spPr/>
        <p:txBody>
          <a:bodyPr/>
          <a:lstStyle/>
          <a:p>
            <a:r>
              <a:rPr lang="de-DE"/>
              <a:t>Forschung trifft Schule - Lehrerfortbildung Teilchenphysik - Bad Wildbad</a:t>
            </a:r>
            <a:endParaRPr lang="de-DE" dirty="0"/>
          </a:p>
        </p:txBody>
      </p:sp>
      <p:sp>
        <p:nvSpPr>
          <p:cNvPr id="6" name="Inhaltsplatzhalter 5">
            <a:extLst>
              <a:ext uri="{FF2B5EF4-FFF2-40B4-BE49-F238E27FC236}">
                <a16:creationId xmlns:a16="http://schemas.microsoft.com/office/drawing/2014/main" id="{772F7586-811D-4D3A-A3A9-190FB7559CB5}"/>
              </a:ext>
            </a:extLst>
          </p:cNvPr>
          <p:cNvSpPr>
            <a:spLocks noGrp="1"/>
          </p:cNvSpPr>
          <p:nvPr>
            <p:ph sz="quarter" idx="13"/>
          </p:nvPr>
        </p:nvSpPr>
        <p:spPr/>
        <p:txBody>
          <a:bodyPr/>
          <a:lstStyle/>
          <a:p>
            <a:r>
              <a:rPr lang="de-DE" dirty="0"/>
              <a:t>Bis 2035 wird der LHC laufen und dabei immer verbessert werden</a:t>
            </a:r>
          </a:p>
          <a:p>
            <a:r>
              <a:rPr lang="de-DE" dirty="0"/>
              <a:t>Danach gibt es 4 </a:t>
            </a:r>
            <a:r>
              <a:rPr lang="de-DE" dirty="0" err="1"/>
              <a:t>Möglichekteiten</a:t>
            </a:r>
            <a:r>
              <a:rPr lang="de-DE" dirty="0"/>
              <a:t>… </a:t>
            </a:r>
          </a:p>
        </p:txBody>
      </p:sp>
    </p:spTree>
    <p:extLst>
      <p:ext uri="{BB962C8B-B14F-4D97-AF65-F5344CB8AC3E}">
        <p14:creationId xmlns:p14="http://schemas.microsoft.com/office/powerpoint/2010/main" val="264749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C47F3D-FD7F-4CC4-8ED9-2C6053C38E17}"/>
              </a:ext>
            </a:extLst>
          </p:cNvPr>
          <p:cNvSpPr>
            <a:spLocks noGrp="1"/>
          </p:cNvSpPr>
          <p:nvPr>
            <p:ph type="title"/>
          </p:nvPr>
        </p:nvSpPr>
        <p:spPr/>
        <p:txBody>
          <a:bodyPr/>
          <a:lstStyle/>
          <a:p>
            <a:r>
              <a:rPr lang="de-DE" dirty="0"/>
              <a:t>Future </a:t>
            </a:r>
            <a:r>
              <a:rPr lang="de-DE" dirty="0" err="1"/>
              <a:t>Circular</a:t>
            </a:r>
            <a:r>
              <a:rPr lang="de-DE" dirty="0"/>
              <a:t> Collider (FCC)</a:t>
            </a:r>
          </a:p>
        </p:txBody>
      </p:sp>
      <p:sp>
        <p:nvSpPr>
          <p:cNvPr id="3" name="Foliennummernplatzhalter 2">
            <a:extLst>
              <a:ext uri="{FF2B5EF4-FFF2-40B4-BE49-F238E27FC236}">
                <a16:creationId xmlns:a16="http://schemas.microsoft.com/office/drawing/2014/main" id="{214A3426-143F-4CBA-8FCD-E71A19804026}"/>
              </a:ext>
            </a:extLst>
          </p:cNvPr>
          <p:cNvSpPr>
            <a:spLocks noGrp="1"/>
          </p:cNvSpPr>
          <p:nvPr>
            <p:ph type="sldNum" sz="quarter" idx="12"/>
          </p:nvPr>
        </p:nvSpPr>
        <p:spPr/>
        <p:txBody>
          <a:bodyPr/>
          <a:lstStyle/>
          <a:p>
            <a:fld id="{13EBA283-81CD-428D-9703-4AE41BDC50AA}" type="slidenum">
              <a:rPr lang="de-DE" smtClean="0"/>
              <a:pPr/>
              <a:t>19</a:t>
            </a:fld>
            <a:endParaRPr lang="de-DE" dirty="0"/>
          </a:p>
        </p:txBody>
      </p:sp>
      <p:sp>
        <p:nvSpPr>
          <p:cNvPr id="4" name="Datumsplatzhalter 3">
            <a:extLst>
              <a:ext uri="{FF2B5EF4-FFF2-40B4-BE49-F238E27FC236}">
                <a16:creationId xmlns:a16="http://schemas.microsoft.com/office/drawing/2014/main" id="{5B877026-D89D-4DFA-BA16-C2CD9495E2FA}"/>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ADFB2997-D44A-4189-B26E-ED35877B022B}"/>
              </a:ext>
            </a:extLst>
          </p:cNvPr>
          <p:cNvSpPr>
            <a:spLocks noGrp="1"/>
          </p:cNvSpPr>
          <p:nvPr>
            <p:ph type="ftr" sz="quarter" idx="11"/>
          </p:nvPr>
        </p:nvSpPr>
        <p:spPr/>
        <p:txBody>
          <a:bodyPr/>
          <a:lstStyle/>
          <a:p>
            <a:r>
              <a:rPr lang="de-DE"/>
              <a:t>Forschung trifft Schule - Lehrerfortbildung Teilchenphysik - Bad Wildbad</a:t>
            </a:r>
            <a:endParaRPr lang="de-DE" dirty="0"/>
          </a:p>
        </p:txBody>
      </p:sp>
      <p:pic>
        <p:nvPicPr>
          <p:cNvPr id="8" name="Inhaltsplatzhalter 7">
            <a:extLst>
              <a:ext uri="{FF2B5EF4-FFF2-40B4-BE49-F238E27FC236}">
                <a16:creationId xmlns:a16="http://schemas.microsoft.com/office/drawing/2014/main" id="{280FCDF6-548A-4E2D-9F0B-991B3394D0A5}"/>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115616" y="1646785"/>
            <a:ext cx="6425344" cy="4547939"/>
          </a:xfrm>
        </p:spPr>
      </p:pic>
    </p:spTree>
    <p:extLst>
      <p:ext uri="{BB962C8B-B14F-4D97-AF65-F5344CB8AC3E}">
        <p14:creationId xmlns:p14="http://schemas.microsoft.com/office/powerpoint/2010/main" val="3827738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944192-AE95-4C67-9AAC-AB7FC955F46F}"/>
              </a:ext>
            </a:extLst>
          </p:cNvPr>
          <p:cNvSpPr>
            <a:spLocks noGrp="1"/>
          </p:cNvSpPr>
          <p:nvPr>
            <p:ph type="title"/>
          </p:nvPr>
        </p:nvSpPr>
        <p:spPr/>
        <p:txBody>
          <a:bodyPr/>
          <a:lstStyle/>
          <a:p>
            <a:endParaRPr lang="de-DE"/>
          </a:p>
        </p:txBody>
      </p:sp>
      <p:sp>
        <p:nvSpPr>
          <p:cNvPr id="3" name="Foliennummernplatzhalter 2">
            <a:extLst>
              <a:ext uri="{FF2B5EF4-FFF2-40B4-BE49-F238E27FC236}">
                <a16:creationId xmlns:a16="http://schemas.microsoft.com/office/drawing/2014/main" id="{95ED5799-EA29-4E46-B2FB-AC25032FD845}"/>
              </a:ext>
            </a:extLst>
          </p:cNvPr>
          <p:cNvSpPr>
            <a:spLocks noGrp="1"/>
          </p:cNvSpPr>
          <p:nvPr>
            <p:ph type="sldNum" sz="quarter" idx="12"/>
          </p:nvPr>
        </p:nvSpPr>
        <p:spPr/>
        <p:txBody>
          <a:bodyPr/>
          <a:lstStyle/>
          <a:p>
            <a:fld id="{13EBA283-81CD-428D-9703-4AE41BDC50AA}" type="slidenum">
              <a:rPr lang="de-DE" smtClean="0"/>
              <a:pPr/>
              <a:t>2</a:t>
            </a:fld>
            <a:endParaRPr lang="de-DE" dirty="0"/>
          </a:p>
        </p:txBody>
      </p:sp>
      <p:sp>
        <p:nvSpPr>
          <p:cNvPr id="4" name="Datumsplatzhalter 3">
            <a:extLst>
              <a:ext uri="{FF2B5EF4-FFF2-40B4-BE49-F238E27FC236}">
                <a16:creationId xmlns:a16="http://schemas.microsoft.com/office/drawing/2014/main" id="{8610DC39-B148-4B4C-9056-84721CCBC96F}"/>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1832C4BA-4D14-4090-9A70-AB2A7B7CF430}"/>
              </a:ext>
            </a:extLst>
          </p:cNvPr>
          <p:cNvSpPr>
            <a:spLocks noGrp="1"/>
          </p:cNvSpPr>
          <p:nvPr>
            <p:ph type="ftr" sz="quarter" idx="11"/>
          </p:nvPr>
        </p:nvSpPr>
        <p:spPr/>
        <p:txBody>
          <a:bodyPr/>
          <a:lstStyle/>
          <a:p>
            <a:r>
              <a:rPr lang="de-DE"/>
              <a:t>Forschung trifft Schule - Lehrerfortbildung Teilchenphysik - Bad Wildbad</a:t>
            </a:r>
            <a:endParaRPr lang="de-DE" dirty="0"/>
          </a:p>
        </p:txBody>
      </p:sp>
      <p:sp>
        <p:nvSpPr>
          <p:cNvPr id="6" name="Inhaltsplatzhalter 5">
            <a:extLst>
              <a:ext uri="{FF2B5EF4-FFF2-40B4-BE49-F238E27FC236}">
                <a16:creationId xmlns:a16="http://schemas.microsoft.com/office/drawing/2014/main" id="{D78E5B48-2BC7-4D76-ADBC-5896146D70EA}"/>
              </a:ext>
            </a:extLst>
          </p:cNvPr>
          <p:cNvSpPr>
            <a:spLocks noGrp="1"/>
          </p:cNvSpPr>
          <p:nvPr>
            <p:ph sz="quarter" idx="13"/>
          </p:nvPr>
        </p:nvSpPr>
        <p:spPr/>
        <p:txBody>
          <a:bodyPr/>
          <a:lstStyle/>
          <a:p>
            <a:pPr marL="0" indent="0">
              <a:lnSpc>
                <a:spcPct val="200000"/>
              </a:lnSpc>
              <a:buNone/>
            </a:pPr>
            <a:r>
              <a:rPr lang="en-US" dirty="0"/>
              <a:t>Places like CERN contribute to the kind of knowledge that not only enriches humanity, but also provides the wellspring of ideas that become the technologies of the future.</a:t>
            </a:r>
          </a:p>
          <a:p>
            <a:endParaRPr lang="en-US" dirty="0"/>
          </a:p>
          <a:p>
            <a:pPr marL="0" indent="0" algn="r">
              <a:buNone/>
            </a:pPr>
            <a:r>
              <a:rPr lang="en-US" i="1" dirty="0"/>
              <a:t>Fabiola </a:t>
            </a:r>
            <a:r>
              <a:rPr lang="en-US" i="1" dirty="0" err="1"/>
              <a:t>Gianotti</a:t>
            </a:r>
            <a:r>
              <a:rPr lang="en-US" i="1" dirty="0"/>
              <a:t>, Director-General of CERN</a:t>
            </a:r>
          </a:p>
          <a:p>
            <a:endParaRPr lang="de-DE" dirty="0"/>
          </a:p>
        </p:txBody>
      </p:sp>
    </p:spTree>
    <p:extLst>
      <p:ext uri="{BB962C8B-B14F-4D97-AF65-F5344CB8AC3E}">
        <p14:creationId xmlns:p14="http://schemas.microsoft.com/office/powerpoint/2010/main" val="28012932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FB9FA1-5D26-47D0-A954-E82E8AC7DEDF}"/>
              </a:ext>
            </a:extLst>
          </p:cNvPr>
          <p:cNvSpPr>
            <a:spLocks noGrp="1"/>
          </p:cNvSpPr>
          <p:nvPr>
            <p:ph type="title"/>
          </p:nvPr>
        </p:nvSpPr>
        <p:spPr/>
        <p:txBody>
          <a:bodyPr/>
          <a:lstStyle/>
          <a:p>
            <a:r>
              <a:rPr lang="de-DE" dirty="0"/>
              <a:t>Compact Linear Collider (CLIC)</a:t>
            </a:r>
          </a:p>
        </p:txBody>
      </p:sp>
      <p:sp>
        <p:nvSpPr>
          <p:cNvPr id="3" name="Foliennummernplatzhalter 2">
            <a:extLst>
              <a:ext uri="{FF2B5EF4-FFF2-40B4-BE49-F238E27FC236}">
                <a16:creationId xmlns:a16="http://schemas.microsoft.com/office/drawing/2014/main" id="{3E618F20-528E-4BCF-BB1C-3FE01D317362}"/>
              </a:ext>
            </a:extLst>
          </p:cNvPr>
          <p:cNvSpPr>
            <a:spLocks noGrp="1"/>
          </p:cNvSpPr>
          <p:nvPr>
            <p:ph type="sldNum" sz="quarter" idx="12"/>
          </p:nvPr>
        </p:nvSpPr>
        <p:spPr/>
        <p:txBody>
          <a:bodyPr/>
          <a:lstStyle/>
          <a:p>
            <a:fld id="{13EBA283-81CD-428D-9703-4AE41BDC50AA}" type="slidenum">
              <a:rPr lang="de-DE" smtClean="0"/>
              <a:pPr/>
              <a:t>20</a:t>
            </a:fld>
            <a:endParaRPr lang="de-DE" dirty="0"/>
          </a:p>
        </p:txBody>
      </p:sp>
      <p:sp>
        <p:nvSpPr>
          <p:cNvPr id="4" name="Datumsplatzhalter 3">
            <a:extLst>
              <a:ext uri="{FF2B5EF4-FFF2-40B4-BE49-F238E27FC236}">
                <a16:creationId xmlns:a16="http://schemas.microsoft.com/office/drawing/2014/main" id="{1685BE19-D099-4ACF-9CE8-8850C7D4C1AB}"/>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49F930EF-2ECF-4669-845C-FEC157206FC3}"/>
              </a:ext>
            </a:extLst>
          </p:cNvPr>
          <p:cNvSpPr>
            <a:spLocks noGrp="1"/>
          </p:cNvSpPr>
          <p:nvPr>
            <p:ph type="ftr" sz="quarter" idx="11"/>
          </p:nvPr>
        </p:nvSpPr>
        <p:spPr/>
        <p:txBody>
          <a:bodyPr/>
          <a:lstStyle/>
          <a:p>
            <a:r>
              <a:rPr lang="de-DE"/>
              <a:t>Forschung trifft Schule - Lehrerfortbildung Teilchenphysik - Bad Wildbad</a:t>
            </a:r>
            <a:endParaRPr lang="de-DE" dirty="0"/>
          </a:p>
        </p:txBody>
      </p:sp>
      <p:pic>
        <p:nvPicPr>
          <p:cNvPr id="8" name="Inhaltsplatzhalter 7">
            <a:extLst>
              <a:ext uri="{FF2B5EF4-FFF2-40B4-BE49-F238E27FC236}">
                <a16:creationId xmlns:a16="http://schemas.microsoft.com/office/drawing/2014/main" id="{85814E7F-C684-49EC-B0B7-C835FE4C2280}"/>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269778" y="2168899"/>
            <a:ext cx="4930303" cy="3697727"/>
          </a:xfrm>
        </p:spPr>
      </p:pic>
    </p:spTree>
    <p:extLst>
      <p:ext uri="{BB962C8B-B14F-4D97-AF65-F5344CB8AC3E}">
        <p14:creationId xmlns:p14="http://schemas.microsoft.com/office/powerpoint/2010/main" val="3988789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603538-FCFF-46F3-A0E7-89FB5104C75B}"/>
              </a:ext>
            </a:extLst>
          </p:cNvPr>
          <p:cNvSpPr>
            <a:spLocks noGrp="1"/>
          </p:cNvSpPr>
          <p:nvPr>
            <p:ph type="title"/>
          </p:nvPr>
        </p:nvSpPr>
        <p:spPr/>
        <p:txBody>
          <a:bodyPr/>
          <a:lstStyle/>
          <a:p>
            <a:r>
              <a:rPr lang="de-DE" dirty="0"/>
              <a:t>AWAKE (</a:t>
            </a:r>
            <a:r>
              <a:rPr lang="en-US" dirty="0"/>
              <a:t>Proton Driven Plasma Wakefield Acceleration Experiment</a:t>
            </a:r>
            <a:r>
              <a:rPr lang="de-DE" dirty="0"/>
              <a:t>)</a:t>
            </a:r>
          </a:p>
        </p:txBody>
      </p:sp>
      <p:sp>
        <p:nvSpPr>
          <p:cNvPr id="3" name="Foliennummernplatzhalter 2">
            <a:extLst>
              <a:ext uri="{FF2B5EF4-FFF2-40B4-BE49-F238E27FC236}">
                <a16:creationId xmlns:a16="http://schemas.microsoft.com/office/drawing/2014/main" id="{FF4B3BDD-53B3-4297-8450-F55F8A55F458}"/>
              </a:ext>
            </a:extLst>
          </p:cNvPr>
          <p:cNvSpPr>
            <a:spLocks noGrp="1"/>
          </p:cNvSpPr>
          <p:nvPr>
            <p:ph type="sldNum" sz="quarter" idx="12"/>
          </p:nvPr>
        </p:nvSpPr>
        <p:spPr/>
        <p:txBody>
          <a:bodyPr/>
          <a:lstStyle/>
          <a:p>
            <a:fld id="{13EBA283-81CD-428D-9703-4AE41BDC50AA}" type="slidenum">
              <a:rPr lang="de-DE" smtClean="0"/>
              <a:pPr/>
              <a:t>21</a:t>
            </a:fld>
            <a:endParaRPr lang="de-DE" dirty="0"/>
          </a:p>
        </p:txBody>
      </p:sp>
      <p:sp>
        <p:nvSpPr>
          <p:cNvPr id="4" name="Datumsplatzhalter 3">
            <a:extLst>
              <a:ext uri="{FF2B5EF4-FFF2-40B4-BE49-F238E27FC236}">
                <a16:creationId xmlns:a16="http://schemas.microsoft.com/office/drawing/2014/main" id="{2D07CCE9-052D-4B92-B568-20626D20EDB0}"/>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22B20E94-F21C-418B-9E2A-44758C9D3939}"/>
              </a:ext>
            </a:extLst>
          </p:cNvPr>
          <p:cNvSpPr>
            <a:spLocks noGrp="1"/>
          </p:cNvSpPr>
          <p:nvPr>
            <p:ph type="ftr" sz="quarter" idx="11"/>
          </p:nvPr>
        </p:nvSpPr>
        <p:spPr/>
        <p:txBody>
          <a:bodyPr/>
          <a:lstStyle/>
          <a:p>
            <a:r>
              <a:rPr lang="de-DE"/>
              <a:t>Forschung trifft Schule - Lehrerfortbildung Teilchenphysik - Bad Wildbad</a:t>
            </a:r>
            <a:endParaRPr lang="de-DE" dirty="0"/>
          </a:p>
        </p:txBody>
      </p:sp>
      <p:pic>
        <p:nvPicPr>
          <p:cNvPr id="8" name="surf-4.jpeg">
            <a:extLst>
              <a:ext uri="{FF2B5EF4-FFF2-40B4-BE49-F238E27FC236}">
                <a16:creationId xmlns:a16="http://schemas.microsoft.com/office/drawing/2014/main" id="{EA816B03-EB87-4073-80EA-24232D789B6F}"/>
              </a:ext>
            </a:extLst>
          </p:cNvPr>
          <p:cNvPicPr>
            <a:picLocks noGrp="1"/>
          </p:cNvPicPr>
          <p:nvPr>
            <p:ph sz="quarter" idx="13"/>
          </p:nvPr>
        </p:nvPicPr>
        <p:blipFill>
          <a:blip r:embed="rId2">
            <a:extLst/>
          </a:blip>
          <a:stretch>
            <a:fillRect/>
          </a:stretch>
        </p:blipFill>
        <p:spPr>
          <a:xfrm>
            <a:off x="1541161" y="1773238"/>
            <a:ext cx="6407752" cy="4535487"/>
          </a:xfrm>
          <a:prstGeom prst="rect">
            <a:avLst/>
          </a:prstGeom>
          <a:ln w="12700">
            <a:miter lim="400000"/>
          </a:ln>
        </p:spPr>
      </p:pic>
    </p:spTree>
    <p:extLst>
      <p:ext uri="{BB962C8B-B14F-4D97-AF65-F5344CB8AC3E}">
        <p14:creationId xmlns:p14="http://schemas.microsoft.com/office/powerpoint/2010/main" val="22688327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603538-FCFF-46F3-A0E7-89FB5104C75B}"/>
              </a:ext>
            </a:extLst>
          </p:cNvPr>
          <p:cNvSpPr>
            <a:spLocks noGrp="1"/>
          </p:cNvSpPr>
          <p:nvPr>
            <p:ph type="title"/>
          </p:nvPr>
        </p:nvSpPr>
        <p:spPr/>
        <p:txBody>
          <a:bodyPr/>
          <a:lstStyle/>
          <a:p>
            <a:r>
              <a:rPr lang="de-DE" dirty="0"/>
              <a:t>AWAKE (</a:t>
            </a:r>
            <a:r>
              <a:rPr lang="en-US" dirty="0"/>
              <a:t>Proton Driven Plasma Wakefield Acceleration Experiment</a:t>
            </a:r>
            <a:r>
              <a:rPr lang="de-DE" dirty="0"/>
              <a:t>)</a:t>
            </a:r>
          </a:p>
        </p:txBody>
      </p:sp>
      <p:sp>
        <p:nvSpPr>
          <p:cNvPr id="3" name="Foliennummernplatzhalter 2">
            <a:extLst>
              <a:ext uri="{FF2B5EF4-FFF2-40B4-BE49-F238E27FC236}">
                <a16:creationId xmlns:a16="http://schemas.microsoft.com/office/drawing/2014/main" id="{FF4B3BDD-53B3-4297-8450-F55F8A55F458}"/>
              </a:ext>
            </a:extLst>
          </p:cNvPr>
          <p:cNvSpPr>
            <a:spLocks noGrp="1"/>
          </p:cNvSpPr>
          <p:nvPr>
            <p:ph type="sldNum" sz="quarter" idx="12"/>
          </p:nvPr>
        </p:nvSpPr>
        <p:spPr/>
        <p:txBody>
          <a:bodyPr/>
          <a:lstStyle/>
          <a:p>
            <a:fld id="{13EBA283-81CD-428D-9703-4AE41BDC50AA}" type="slidenum">
              <a:rPr lang="de-DE" smtClean="0"/>
              <a:pPr/>
              <a:t>22</a:t>
            </a:fld>
            <a:endParaRPr lang="de-DE" dirty="0"/>
          </a:p>
        </p:txBody>
      </p:sp>
      <p:sp>
        <p:nvSpPr>
          <p:cNvPr id="4" name="Datumsplatzhalter 3">
            <a:extLst>
              <a:ext uri="{FF2B5EF4-FFF2-40B4-BE49-F238E27FC236}">
                <a16:creationId xmlns:a16="http://schemas.microsoft.com/office/drawing/2014/main" id="{2D07CCE9-052D-4B92-B568-20626D20EDB0}"/>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22B20E94-F21C-418B-9E2A-44758C9D3939}"/>
              </a:ext>
            </a:extLst>
          </p:cNvPr>
          <p:cNvSpPr>
            <a:spLocks noGrp="1"/>
          </p:cNvSpPr>
          <p:nvPr>
            <p:ph type="ftr" sz="quarter" idx="11"/>
          </p:nvPr>
        </p:nvSpPr>
        <p:spPr/>
        <p:txBody>
          <a:bodyPr/>
          <a:lstStyle/>
          <a:p>
            <a:r>
              <a:rPr lang="de-DE"/>
              <a:t>Forschung trifft Schule - Lehrerfortbildung Teilchenphysik - Bad Wildbad</a:t>
            </a:r>
            <a:endParaRPr lang="de-DE" dirty="0"/>
          </a:p>
        </p:txBody>
      </p:sp>
      <p:sp>
        <p:nvSpPr>
          <p:cNvPr id="10" name="Inhaltsplatzhalter 9">
            <a:extLst>
              <a:ext uri="{FF2B5EF4-FFF2-40B4-BE49-F238E27FC236}">
                <a16:creationId xmlns:a16="http://schemas.microsoft.com/office/drawing/2014/main" id="{9E8756E9-285B-482E-9F2C-9A83B394668B}"/>
              </a:ext>
            </a:extLst>
          </p:cNvPr>
          <p:cNvSpPr>
            <a:spLocks noGrp="1"/>
          </p:cNvSpPr>
          <p:nvPr>
            <p:ph sz="quarter" idx="13"/>
          </p:nvPr>
        </p:nvSpPr>
        <p:spPr/>
        <p:txBody>
          <a:bodyPr/>
          <a:lstStyle/>
          <a:p>
            <a:endParaRPr lang="de-DE"/>
          </a:p>
        </p:txBody>
      </p:sp>
      <p:grpSp>
        <p:nvGrpSpPr>
          <p:cNvPr id="11" name="Group 5">
            <a:extLst>
              <a:ext uri="{FF2B5EF4-FFF2-40B4-BE49-F238E27FC236}">
                <a16:creationId xmlns:a16="http://schemas.microsoft.com/office/drawing/2014/main" id="{7B30528F-5E6A-4F4B-83D6-5BC358423546}"/>
              </a:ext>
            </a:extLst>
          </p:cNvPr>
          <p:cNvGrpSpPr/>
          <p:nvPr/>
        </p:nvGrpSpPr>
        <p:grpSpPr>
          <a:xfrm>
            <a:off x="-196259" y="100372"/>
            <a:ext cx="10256597" cy="6060018"/>
            <a:chOff x="-476300" y="0"/>
            <a:chExt cx="26968223" cy="13716000"/>
          </a:xfrm>
        </p:grpSpPr>
        <p:pic>
          <p:nvPicPr>
            <p:cNvPr id="12" name="Picture 6" descr="Screen Shot 2015-10-02 at 16.33.21.png">
              <a:extLst>
                <a:ext uri="{FF2B5EF4-FFF2-40B4-BE49-F238E27FC236}">
                  <a16:creationId xmlns:a16="http://schemas.microsoft.com/office/drawing/2014/main" id="{9CD7566C-A32F-4680-AA3E-3862E270171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76300" y="0"/>
              <a:ext cx="24860302" cy="13716000"/>
            </a:xfrm>
            <a:prstGeom prst="rect">
              <a:avLst/>
            </a:prstGeom>
          </p:spPr>
        </p:pic>
        <p:sp>
          <p:nvSpPr>
            <p:cNvPr id="13" name="TextBox 7">
              <a:extLst>
                <a:ext uri="{FF2B5EF4-FFF2-40B4-BE49-F238E27FC236}">
                  <a16:creationId xmlns:a16="http://schemas.microsoft.com/office/drawing/2014/main" id="{B028533B-1480-4AF8-9D73-9CD2E1B42EDC}"/>
                </a:ext>
              </a:extLst>
            </p:cNvPr>
            <p:cNvSpPr txBox="1"/>
            <p:nvPr/>
          </p:nvSpPr>
          <p:spPr>
            <a:xfrm>
              <a:off x="19991771" y="4861083"/>
              <a:ext cx="6500152" cy="1446903"/>
            </a:xfrm>
            <a:prstGeom prst="rect">
              <a:avLst/>
            </a:prstGeom>
            <a:noFill/>
          </p:spPr>
          <p:txBody>
            <a:bodyPr wrap="none" lIns="243834" tIns="121917" rIns="243834" bIns="121917" rtlCol="0">
              <a:spAutoFit/>
            </a:bodyPr>
            <a:lstStyle/>
            <a:p>
              <a:r>
                <a:rPr lang="en-US" dirty="0"/>
                <a:t>drive beam (boat)</a:t>
              </a:r>
            </a:p>
          </p:txBody>
        </p:sp>
        <p:sp>
          <p:nvSpPr>
            <p:cNvPr id="14" name="TextBox 8">
              <a:extLst>
                <a:ext uri="{FF2B5EF4-FFF2-40B4-BE49-F238E27FC236}">
                  <a16:creationId xmlns:a16="http://schemas.microsoft.com/office/drawing/2014/main" id="{05781283-FB1E-4D7E-A696-E5A61F891C47}"/>
                </a:ext>
              </a:extLst>
            </p:cNvPr>
            <p:cNvSpPr txBox="1"/>
            <p:nvPr/>
          </p:nvSpPr>
          <p:spPr>
            <a:xfrm>
              <a:off x="12813168" y="3218646"/>
              <a:ext cx="9755327" cy="1446903"/>
            </a:xfrm>
            <a:prstGeom prst="rect">
              <a:avLst/>
            </a:prstGeom>
            <a:noFill/>
          </p:spPr>
          <p:txBody>
            <a:bodyPr wrap="none" lIns="243834" tIns="121917" rIns="243834" bIns="121917" rtlCol="0">
              <a:spAutoFit/>
            </a:bodyPr>
            <a:lstStyle/>
            <a:p>
              <a:r>
                <a:rPr lang="en-US" dirty="0"/>
                <a:t>accelerated particles (surfers)</a:t>
              </a:r>
            </a:p>
          </p:txBody>
        </p:sp>
        <p:sp>
          <p:nvSpPr>
            <p:cNvPr id="15" name="TextBox 9">
              <a:extLst>
                <a:ext uri="{FF2B5EF4-FFF2-40B4-BE49-F238E27FC236}">
                  <a16:creationId xmlns:a16="http://schemas.microsoft.com/office/drawing/2014/main" id="{7AA50AF8-B271-470A-AFA1-73D51296EDBF}"/>
                </a:ext>
              </a:extLst>
            </p:cNvPr>
            <p:cNvSpPr txBox="1"/>
            <p:nvPr/>
          </p:nvSpPr>
          <p:spPr>
            <a:xfrm>
              <a:off x="12052847" y="10773846"/>
              <a:ext cx="5172184" cy="1446903"/>
            </a:xfrm>
            <a:prstGeom prst="rect">
              <a:avLst/>
            </a:prstGeom>
            <a:noFill/>
          </p:spPr>
          <p:txBody>
            <a:bodyPr wrap="none" lIns="243834" tIns="121917" rIns="243834" bIns="121917" rtlCol="0">
              <a:spAutoFit/>
            </a:bodyPr>
            <a:lstStyle/>
            <a:p>
              <a:r>
                <a:rPr lang="en-US" dirty="0"/>
                <a:t>Plasma (lake)</a:t>
              </a:r>
            </a:p>
          </p:txBody>
        </p:sp>
        <p:sp>
          <p:nvSpPr>
            <p:cNvPr id="16" name="TextBox 10">
              <a:extLst>
                <a:ext uri="{FF2B5EF4-FFF2-40B4-BE49-F238E27FC236}">
                  <a16:creationId xmlns:a16="http://schemas.microsoft.com/office/drawing/2014/main" id="{AF24769F-CB5F-4EBB-993D-C454CC1C5AE3}"/>
                </a:ext>
              </a:extLst>
            </p:cNvPr>
            <p:cNvSpPr txBox="1"/>
            <p:nvPr/>
          </p:nvSpPr>
          <p:spPr>
            <a:xfrm>
              <a:off x="3299258" y="2989609"/>
              <a:ext cx="2929047" cy="1446903"/>
            </a:xfrm>
            <a:prstGeom prst="rect">
              <a:avLst/>
            </a:prstGeom>
            <a:noFill/>
          </p:spPr>
          <p:txBody>
            <a:bodyPr wrap="none" lIns="243834" tIns="121917" rIns="243834" bIns="121917" rtlCol="0">
              <a:spAutoFit/>
            </a:bodyPr>
            <a:lstStyle/>
            <a:p>
              <a:r>
                <a:rPr lang="en-US" dirty="0"/>
                <a:t>wave</a:t>
              </a:r>
            </a:p>
          </p:txBody>
        </p:sp>
        <p:cxnSp>
          <p:nvCxnSpPr>
            <p:cNvPr id="17" name="Straight Arrow Connector 11">
              <a:extLst>
                <a:ext uri="{FF2B5EF4-FFF2-40B4-BE49-F238E27FC236}">
                  <a16:creationId xmlns:a16="http://schemas.microsoft.com/office/drawing/2014/main" id="{47E05B03-700B-467C-841B-68AD557A4B04}"/>
                </a:ext>
              </a:extLst>
            </p:cNvPr>
            <p:cNvCxnSpPr/>
            <p:nvPr/>
          </p:nvCxnSpPr>
          <p:spPr>
            <a:xfrm flipH="1">
              <a:off x="10058243" y="4468891"/>
              <a:ext cx="2328805" cy="137707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2">
              <a:extLst>
                <a:ext uri="{FF2B5EF4-FFF2-40B4-BE49-F238E27FC236}">
                  <a16:creationId xmlns:a16="http://schemas.microsoft.com/office/drawing/2014/main" id="{AAFC556E-81D0-4477-9CA4-E6775B2DBAA3}"/>
                </a:ext>
              </a:extLst>
            </p:cNvPr>
            <p:cNvCxnSpPr/>
            <p:nvPr/>
          </p:nvCxnSpPr>
          <p:spPr>
            <a:xfrm flipH="1">
              <a:off x="19094175" y="5845969"/>
              <a:ext cx="1639752" cy="1428003"/>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9" name="Arc 13">
              <a:extLst>
                <a:ext uri="{FF2B5EF4-FFF2-40B4-BE49-F238E27FC236}">
                  <a16:creationId xmlns:a16="http://schemas.microsoft.com/office/drawing/2014/main" id="{2F635225-8EB9-4B39-9E2C-4A91FB1DBB98}"/>
                </a:ext>
              </a:extLst>
            </p:cNvPr>
            <p:cNvSpPr/>
            <p:nvPr/>
          </p:nvSpPr>
          <p:spPr>
            <a:xfrm rot="12297260">
              <a:off x="4555756" y="4017472"/>
              <a:ext cx="9968413" cy="4763200"/>
            </a:xfrm>
            <a:prstGeom prst="arc">
              <a:avLst>
                <a:gd name="adj1" fmla="val 10997853"/>
                <a:gd name="adj2" fmla="val 0"/>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txBody>
            <a:bodyPr lIns="243834" tIns="121917" rIns="243834" bIns="121917" spcCol="0" rtlCol="0" anchor="ctr"/>
            <a:lstStyle/>
            <a:p>
              <a:pPr algn="ctr"/>
              <a:endParaRPr lang="en-US"/>
            </a:p>
          </p:txBody>
        </p:sp>
        <p:sp>
          <p:nvSpPr>
            <p:cNvPr id="20" name="TextBox 14">
              <a:extLst>
                <a:ext uri="{FF2B5EF4-FFF2-40B4-BE49-F238E27FC236}">
                  <a16:creationId xmlns:a16="http://schemas.microsoft.com/office/drawing/2014/main" id="{8CE81ED0-0807-4E29-AB28-0849BB9776DB}"/>
                </a:ext>
              </a:extLst>
            </p:cNvPr>
            <p:cNvSpPr txBox="1"/>
            <p:nvPr/>
          </p:nvSpPr>
          <p:spPr>
            <a:xfrm>
              <a:off x="17949364" y="11393409"/>
              <a:ext cx="6434637" cy="79438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r" defTabSz="825500" latinLnBrk="1" hangingPunct="0"/>
              <a:r>
                <a:rPr lang="en-US" sz="1200" dirty="0"/>
                <a:t>OSIRIS/IST, Portugal</a:t>
              </a:r>
            </a:p>
          </p:txBody>
        </p:sp>
      </p:grpSp>
      <p:sp>
        <p:nvSpPr>
          <p:cNvPr id="21" name="Slide Number Placeholder 3">
            <a:extLst>
              <a:ext uri="{FF2B5EF4-FFF2-40B4-BE49-F238E27FC236}">
                <a16:creationId xmlns:a16="http://schemas.microsoft.com/office/drawing/2014/main" id="{AF557746-CB69-45F3-88F2-EE14D5A4BB88}"/>
              </a:ext>
            </a:extLst>
          </p:cNvPr>
          <p:cNvSpPr txBox="1">
            <a:spLocks/>
          </p:cNvSpPr>
          <p:nvPr/>
        </p:nvSpPr>
        <p:spPr>
          <a:xfrm>
            <a:off x="8610600" y="6356350"/>
            <a:ext cx="2743200" cy="365125"/>
          </a:xfrm>
          <a:prstGeom prst="rect">
            <a:avLst/>
          </a:prstGeom>
        </p:spPr>
        <p:txBody>
          <a:bodyPr anchor="ctr"/>
          <a:lstStyle>
            <a:defPPr>
              <a:defRPr lang="de-DE"/>
            </a:defPPr>
            <a:lvl1pPr marL="0" algn="r" defTabSz="914400" rtl="0" eaLnBrk="1" latinLnBrk="0" hangingPunct="1">
              <a:defRPr sz="1200" kern="1200">
                <a:solidFill>
                  <a:schemeClr val="accent6">
                    <a:lumMod val="60000"/>
                    <a:lumOff val="40000"/>
                  </a:schemeClr>
                </a:solidFill>
                <a:latin typeface="Arial Narrow" panose="020B060602020203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63DF78-E913-8A41-933F-B3580CE1A6D5}" type="slidenum">
              <a:rPr lang="en-US" smtClean="0"/>
              <a:pPr/>
              <a:t>22</a:t>
            </a:fld>
            <a:endParaRPr lang="en-US" dirty="0"/>
          </a:p>
        </p:txBody>
      </p:sp>
      <p:sp>
        <p:nvSpPr>
          <p:cNvPr id="22" name="TextBox 2">
            <a:extLst>
              <a:ext uri="{FF2B5EF4-FFF2-40B4-BE49-F238E27FC236}">
                <a16:creationId xmlns:a16="http://schemas.microsoft.com/office/drawing/2014/main" id="{E67F40A7-81E8-463B-B786-BF42D5B4BE7C}"/>
              </a:ext>
            </a:extLst>
          </p:cNvPr>
          <p:cNvSpPr txBox="1"/>
          <p:nvPr/>
        </p:nvSpPr>
        <p:spPr>
          <a:xfrm>
            <a:off x="-19857" y="4767005"/>
            <a:ext cx="4951897" cy="1477328"/>
          </a:xfrm>
          <a:prstGeom prst="rect">
            <a:avLst/>
          </a:prstGeom>
          <a:noFill/>
        </p:spPr>
        <p:txBody>
          <a:bodyPr wrap="none" rtlCol="0">
            <a:spAutoFit/>
          </a:bodyPr>
          <a:lstStyle/>
          <a:p>
            <a:r>
              <a:rPr lang="en-US" dirty="0"/>
              <a:t>Different ways to excite the wakes-</a:t>
            </a:r>
          </a:p>
          <a:p>
            <a:r>
              <a:rPr lang="en-US" dirty="0"/>
              <a:t>Most commonly used:</a:t>
            </a:r>
          </a:p>
          <a:p>
            <a:pPr marL="285750" indent="-285750">
              <a:buFontTx/>
              <a:buChar char="-"/>
            </a:pPr>
            <a:r>
              <a:rPr lang="en-US" dirty="0"/>
              <a:t>Laser bunches</a:t>
            </a:r>
          </a:p>
          <a:p>
            <a:pPr marL="285750" indent="-285750">
              <a:buFontTx/>
              <a:buChar char="-"/>
            </a:pPr>
            <a:r>
              <a:rPr lang="en-US" dirty="0"/>
              <a:t>Electron beams</a:t>
            </a:r>
          </a:p>
          <a:p>
            <a:r>
              <a:rPr lang="en-US" dirty="0"/>
              <a:t>-    Protons bunches (first time to be done at CERN)</a:t>
            </a:r>
          </a:p>
        </p:txBody>
      </p:sp>
    </p:spTree>
    <p:extLst>
      <p:ext uri="{BB962C8B-B14F-4D97-AF65-F5344CB8AC3E}">
        <p14:creationId xmlns:p14="http://schemas.microsoft.com/office/powerpoint/2010/main" val="19656482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a:latin typeface="Arial" panose="020B0604020202020204" pitchFamily="34" charset="0"/>
                <a:cs typeface="Arial" panose="020B0604020202020204" pitchFamily="34" charset="0"/>
                <a:hlinkClick r:id="rId3"/>
              </a:rPr>
              <a:t>www.teilchenwelt.de</a:t>
            </a:r>
            <a:endParaRPr lang="de-DE" dirty="0">
              <a:latin typeface="Arial" panose="020B0604020202020204" pitchFamily="34" charset="0"/>
              <a:cs typeface="Arial" panose="020B0604020202020204" pitchFamily="34" charset="0"/>
            </a:endParaRPr>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53092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D2767F-7680-4A25-B664-E1CAB8984AD8}"/>
              </a:ext>
            </a:extLst>
          </p:cNvPr>
          <p:cNvSpPr>
            <a:spLocks noGrp="1"/>
          </p:cNvSpPr>
          <p:nvPr>
            <p:ph type="title"/>
          </p:nvPr>
        </p:nvSpPr>
        <p:spPr/>
        <p:txBody>
          <a:bodyPr/>
          <a:lstStyle/>
          <a:p>
            <a:r>
              <a:rPr lang="de-DE" dirty="0"/>
              <a:t>CERN Wissenstransfer</a:t>
            </a:r>
          </a:p>
        </p:txBody>
      </p:sp>
      <p:sp>
        <p:nvSpPr>
          <p:cNvPr id="3" name="Foliennummernplatzhalter 2">
            <a:extLst>
              <a:ext uri="{FF2B5EF4-FFF2-40B4-BE49-F238E27FC236}">
                <a16:creationId xmlns:a16="http://schemas.microsoft.com/office/drawing/2014/main" id="{BFCA7277-00CF-402C-BA3A-4D9EBAE92683}"/>
              </a:ext>
            </a:extLst>
          </p:cNvPr>
          <p:cNvSpPr>
            <a:spLocks noGrp="1"/>
          </p:cNvSpPr>
          <p:nvPr>
            <p:ph type="sldNum" sz="quarter" idx="12"/>
          </p:nvPr>
        </p:nvSpPr>
        <p:spPr/>
        <p:txBody>
          <a:bodyPr/>
          <a:lstStyle/>
          <a:p>
            <a:fld id="{13EBA283-81CD-428D-9703-4AE41BDC50AA}" type="slidenum">
              <a:rPr lang="de-DE" smtClean="0"/>
              <a:pPr/>
              <a:t>3</a:t>
            </a:fld>
            <a:endParaRPr lang="de-DE" dirty="0"/>
          </a:p>
        </p:txBody>
      </p:sp>
      <p:sp>
        <p:nvSpPr>
          <p:cNvPr id="4" name="Datumsplatzhalter 3">
            <a:extLst>
              <a:ext uri="{FF2B5EF4-FFF2-40B4-BE49-F238E27FC236}">
                <a16:creationId xmlns:a16="http://schemas.microsoft.com/office/drawing/2014/main" id="{205C8F8D-8666-4E94-B2F2-5C248369EC31}"/>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C3590C8E-9E2D-4607-9C25-9A109ECB4FE8}"/>
              </a:ext>
            </a:extLst>
          </p:cNvPr>
          <p:cNvSpPr>
            <a:spLocks noGrp="1"/>
          </p:cNvSpPr>
          <p:nvPr>
            <p:ph type="ftr" sz="quarter" idx="11"/>
          </p:nvPr>
        </p:nvSpPr>
        <p:spPr/>
        <p:txBody>
          <a:bodyPr/>
          <a:lstStyle/>
          <a:p>
            <a:r>
              <a:rPr lang="de-DE"/>
              <a:t>Forschung trifft Schule - Lehrerfortbildung Teilchenphysik - Bad Wildbad</a:t>
            </a:r>
            <a:endParaRPr lang="de-DE" dirty="0"/>
          </a:p>
        </p:txBody>
      </p:sp>
      <p:sp>
        <p:nvSpPr>
          <p:cNvPr id="7" name="Rechteck 6">
            <a:extLst>
              <a:ext uri="{FF2B5EF4-FFF2-40B4-BE49-F238E27FC236}">
                <a16:creationId xmlns:a16="http://schemas.microsoft.com/office/drawing/2014/main" id="{917FE9E6-901F-47E2-86BD-331989D045FB}"/>
              </a:ext>
            </a:extLst>
          </p:cNvPr>
          <p:cNvSpPr/>
          <p:nvPr/>
        </p:nvSpPr>
        <p:spPr>
          <a:xfrm>
            <a:off x="5617072" y="35347"/>
            <a:ext cx="3526928" cy="369332"/>
          </a:xfrm>
          <a:prstGeom prst="rect">
            <a:avLst/>
          </a:prstGeom>
        </p:spPr>
        <p:txBody>
          <a:bodyPr wrap="none">
            <a:spAutoFit/>
          </a:bodyPr>
          <a:lstStyle/>
          <a:p>
            <a:r>
              <a:rPr lang="de-DE" dirty="0"/>
              <a:t>https://kt.cern/cern-technologies-society</a:t>
            </a:r>
          </a:p>
        </p:txBody>
      </p:sp>
      <p:sp>
        <p:nvSpPr>
          <p:cNvPr id="11" name="Inhaltsplatzhalter 10">
            <a:extLst>
              <a:ext uri="{FF2B5EF4-FFF2-40B4-BE49-F238E27FC236}">
                <a16:creationId xmlns:a16="http://schemas.microsoft.com/office/drawing/2014/main" id="{4CADDFEE-087E-4219-A345-A38177557A8E}"/>
              </a:ext>
            </a:extLst>
          </p:cNvPr>
          <p:cNvSpPr>
            <a:spLocks noGrp="1"/>
          </p:cNvSpPr>
          <p:nvPr>
            <p:ph sz="quarter" idx="13"/>
          </p:nvPr>
        </p:nvSpPr>
        <p:spPr/>
        <p:txBody>
          <a:bodyPr/>
          <a:lstStyle/>
          <a:p>
            <a:r>
              <a:rPr lang="de-DE" dirty="0"/>
              <a:t>Medizintechnik</a:t>
            </a:r>
            <a:endParaRPr lang="de-DE" b="1" dirty="0"/>
          </a:p>
          <a:p>
            <a:r>
              <a:rPr lang="de-DE" dirty="0" err="1"/>
              <a:t>CERN's</a:t>
            </a:r>
            <a:r>
              <a:rPr lang="de-DE" dirty="0"/>
              <a:t> Aerospace </a:t>
            </a:r>
            <a:r>
              <a:rPr lang="de-DE" dirty="0" err="1"/>
              <a:t>Activities</a:t>
            </a:r>
            <a:r>
              <a:rPr lang="de-DE" dirty="0"/>
              <a:t> </a:t>
            </a:r>
            <a:r>
              <a:rPr lang="de-DE" dirty="0" err="1"/>
              <a:t>Strategy</a:t>
            </a:r>
            <a:endParaRPr lang="de-DE" dirty="0"/>
          </a:p>
          <a:p>
            <a:r>
              <a:rPr lang="en-US" dirty="0"/>
              <a:t>Technologies for Safety, Environment, Industry 4.0, cultural heritage and Emerging Technologies</a:t>
            </a:r>
          </a:p>
          <a:p>
            <a:endParaRPr lang="de-DE" dirty="0"/>
          </a:p>
          <a:p>
            <a:endParaRPr lang="de-DE" dirty="0"/>
          </a:p>
        </p:txBody>
      </p:sp>
      <p:sp>
        <p:nvSpPr>
          <p:cNvPr id="12" name="Rechteck 11">
            <a:extLst>
              <a:ext uri="{FF2B5EF4-FFF2-40B4-BE49-F238E27FC236}">
                <a16:creationId xmlns:a16="http://schemas.microsoft.com/office/drawing/2014/main" id="{327775DA-4103-497D-906B-8F8D8F6332FD}"/>
              </a:ext>
            </a:extLst>
          </p:cNvPr>
          <p:cNvSpPr/>
          <p:nvPr/>
        </p:nvSpPr>
        <p:spPr>
          <a:xfrm>
            <a:off x="2778528" y="3244334"/>
            <a:ext cx="184731" cy="369332"/>
          </a:xfrm>
          <a:prstGeom prst="rect">
            <a:avLst/>
          </a:prstGeom>
        </p:spPr>
        <p:txBody>
          <a:bodyPr wrap="none">
            <a:spAutoFit/>
          </a:bodyPr>
          <a:lstStyle/>
          <a:p>
            <a:endParaRPr lang="de-DE" b="1" dirty="0"/>
          </a:p>
        </p:txBody>
      </p:sp>
    </p:spTree>
    <p:extLst>
      <p:ext uri="{BB962C8B-B14F-4D97-AF65-F5344CB8AC3E}">
        <p14:creationId xmlns:p14="http://schemas.microsoft.com/office/powerpoint/2010/main" val="1669646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1115616" y="1412776"/>
            <a:ext cx="3887787" cy="4537075"/>
          </a:xfrm>
          <a:prstGeom prst="rect">
            <a:avLst/>
          </a:prstGeom>
          <a:noFill/>
          <a:ln w="9525">
            <a:noFill/>
            <a:round/>
            <a:headEnd/>
            <a:tailEnd/>
          </a:ln>
        </p:spPr>
        <p:txBody>
          <a:bodyPr/>
          <a:lstStyle/>
          <a:p>
            <a:pPr marL="341313" indent="-341313">
              <a:spcBef>
                <a:spcPts val="650"/>
              </a:spcBef>
              <a:buClr>
                <a:srgbClr val="1F497D"/>
              </a:buClr>
              <a:buFont typeface="Arial"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de-DE" sz="2000" dirty="0">
              <a:solidFill>
                <a:srgbClr val="1F497D"/>
              </a:solidFill>
              <a:latin typeface="Arial Narrow" pitchFamily="34" charset="0"/>
              <a:ea typeface="Arial Unicode MS" pitchFamily="34" charset="-128"/>
              <a:cs typeface="Arial Unicode MS" pitchFamily="34" charset="-128"/>
            </a:endParaRPr>
          </a:p>
        </p:txBody>
      </p:sp>
      <p:sp>
        <p:nvSpPr>
          <p:cNvPr id="24579" name="Text Box 2"/>
          <p:cNvSpPr txBox="1">
            <a:spLocks noChangeArrowheads="1"/>
          </p:cNvSpPr>
          <p:nvPr/>
        </p:nvSpPr>
        <p:spPr bwMode="auto">
          <a:xfrm>
            <a:off x="1916188" y="272203"/>
            <a:ext cx="6624638" cy="796925"/>
          </a:xfrm>
          <a:prstGeom prst="rect">
            <a:avLst/>
          </a:prstGeom>
          <a:noFill/>
          <a:ln w="9525">
            <a:noFill/>
            <a:round/>
            <a:headEnd/>
            <a:tailEnd/>
          </a:ln>
        </p:spPr>
        <p:txBody>
          <a:bodyPr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de-DE" sz="3500" dirty="0">
              <a:solidFill>
                <a:srgbClr val="1F497D"/>
              </a:solidFill>
              <a:latin typeface="Arial Narrow" pitchFamily="34" charset="0"/>
              <a:ea typeface="Arial Unicode MS" pitchFamily="34" charset="-128"/>
              <a:cs typeface="Arial Unicode MS" pitchFamily="34" charset="-128"/>
            </a:endParaRPr>
          </a:p>
        </p:txBody>
      </p:sp>
      <p:pic>
        <p:nvPicPr>
          <p:cNvPr id="24580" name="Picture 2" descr="http://www.gsi.de/index.php?eID=tx_nawsecuredl&amp;u=0&amp;file=/typo3temp/pics/3abe8ebdc9.jpg&amp;t=1351096352&amp;hash=61b5d2057c357f67aeff69ea02457b7c3efbeaa8"/>
          <p:cNvPicPr>
            <a:picLocks noChangeAspect="1" noChangeArrowheads="1"/>
          </p:cNvPicPr>
          <p:nvPr/>
        </p:nvPicPr>
        <p:blipFill>
          <a:blip r:embed="rId3" cstate="print"/>
          <a:srcRect/>
          <a:stretch>
            <a:fillRect/>
          </a:stretch>
        </p:blipFill>
        <p:spPr bwMode="auto">
          <a:xfrm>
            <a:off x="4818063" y="1557338"/>
            <a:ext cx="3744912" cy="2873375"/>
          </a:xfrm>
          <a:prstGeom prst="rect">
            <a:avLst/>
          </a:prstGeom>
          <a:noFill/>
          <a:ln w="9525">
            <a:noFill/>
            <a:miter lim="800000"/>
            <a:headEnd/>
            <a:tailEnd/>
          </a:ln>
        </p:spPr>
      </p:pic>
      <p:pic>
        <p:nvPicPr>
          <p:cNvPr id="24581" name="Picture 4" descr="Zwei Röntgenbilder eines Schädels von oben betrachtet, überlagert mit ellipsenförmigen bunten  Flächen, das jeweils rosafarbene Zentrum wird umgeben von roten, gelben, grünen, hellblauen und dunkelblauen Kreisflächen. Die Gesamtfläche auf dem linken Bild beschränkt sich auf die Mitte des Schädels und reicht quasi von Ohr zu Ohr, auf dem rechten Bild wird die gesamte Schädelfläche bedeckt."/>
          <p:cNvPicPr>
            <a:picLocks noChangeAspect="1" noChangeArrowheads="1"/>
          </p:cNvPicPr>
          <p:nvPr/>
        </p:nvPicPr>
        <p:blipFill>
          <a:blip r:embed="rId4" cstate="print"/>
          <a:srcRect r="54259"/>
          <a:stretch>
            <a:fillRect/>
          </a:stretch>
        </p:blipFill>
        <p:spPr bwMode="auto">
          <a:xfrm>
            <a:off x="6850063" y="4554538"/>
            <a:ext cx="1712912" cy="1790700"/>
          </a:xfrm>
          <a:prstGeom prst="rect">
            <a:avLst/>
          </a:prstGeom>
          <a:noFill/>
          <a:ln w="9525">
            <a:noFill/>
            <a:miter lim="800000"/>
            <a:headEnd/>
            <a:tailEnd/>
          </a:ln>
        </p:spPr>
      </p:pic>
      <p:pic>
        <p:nvPicPr>
          <p:cNvPr id="24582" name="Picture 4" descr="Zwei Röntgenbilder eines Schädels von oben betrachtet, überlagert mit ellipsenförmigen bunten  Flächen, das jeweils rosafarbene Zentrum wird umgeben von roten, gelben, grünen, hellblauen und dunkelblauen Kreisflächen. Die Gesamtfläche auf dem linken Bild beschränkt sich auf die Mitte des Schädels und reicht quasi von Ohr zu Ohr, auf dem rechten Bild wird die gesamte Schädelfläche bedeckt."/>
          <p:cNvPicPr>
            <a:picLocks noChangeAspect="1" noChangeArrowheads="1"/>
          </p:cNvPicPr>
          <p:nvPr/>
        </p:nvPicPr>
        <p:blipFill>
          <a:blip r:embed="rId4" cstate="print"/>
          <a:srcRect l="53616" r="-172"/>
          <a:stretch>
            <a:fillRect/>
          </a:stretch>
        </p:blipFill>
        <p:spPr bwMode="auto">
          <a:xfrm>
            <a:off x="5003800" y="4554538"/>
            <a:ext cx="1743075" cy="1790700"/>
          </a:xfrm>
          <a:prstGeom prst="rect">
            <a:avLst/>
          </a:prstGeom>
          <a:noFill/>
          <a:ln w="9525">
            <a:noFill/>
            <a:miter lim="800000"/>
            <a:headEnd/>
            <a:tailEnd/>
          </a:ln>
        </p:spPr>
      </p:pic>
      <p:sp>
        <p:nvSpPr>
          <p:cNvPr id="24583" name="Textfeld 11"/>
          <p:cNvSpPr txBox="1">
            <a:spLocks noChangeArrowheads="1"/>
          </p:cNvSpPr>
          <p:nvPr/>
        </p:nvSpPr>
        <p:spPr bwMode="auto">
          <a:xfrm>
            <a:off x="4950331" y="6068110"/>
            <a:ext cx="3480376" cy="307777"/>
          </a:xfrm>
          <a:prstGeom prst="rect">
            <a:avLst/>
          </a:prstGeom>
          <a:noFill/>
          <a:ln w="9525">
            <a:noFill/>
            <a:miter lim="800000"/>
            <a:headEnd/>
            <a:tailEnd/>
          </a:ln>
        </p:spPr>
        <p:txBody>
          <a:bodyPr wrap="none">
            <a:spAutoFit/>
          </a:bodyPr>
          <a:lstStyle/>
          <a:p>
            <a:r>
              <a:rPr lang="de-DE" sz="1400" dirty="0">
                <a:solidFill>
                  <a:srgbClr val="CCCC00"/>
                </a:solidFill>
                <a:latin typeface="Arial" panose="020B0604020202020204" pitchFamily="34" charset="0"/>
                <a:cs typeface="Arial" panose="020B0604020202020204" pitchFamily="34" charset="0"/>
              </a:rPr>
              <a:t>Photonen    	 Kohlenstoff-Ionen</a:t>
            </a:r>
          </a:p>
        </p:txBody>
      </p:sp>
      <p:sp>
        <p:nvSpPr>
          <p:cNvPr id="4" name="Titel 3"/>
          <p:cNvSpPr>
            <a:spLocks noGrp="1"/>
          </p:cNvSpPr>
          <p:nvPr>
            <p:ph type="title"/>
          </p:nvPr>
        </p:nvSpPr>
        <p:spPr/>
        <p:txBody>
          <a:bodyPr/>
          <a:lstStyle/>
          <a:p>
            <a:r>
              <a:rPr lang="de-DE" dirty="0"/>
              <a:t>Tumortherapie mit </a:t>
            </a:r>
            <a:r>
              <a:rPr lang="de-DE" dirty="0" err="1"/>
              <a:t>Hadronen</a:t>
            </a:r>
            <a:r>
              <a:rPr lang="de-DE" dirty="0"/>
              <a:t> (meist C)</a:t>
            </a:r>
          </a:p>
        </p:txBody>
      </p:sp>
      <p:sp>
        <p:nvSpPr>
          <p:cNvPr id="2" name="Foliennummernplatzhalter 1"/>
          <p:cNvSpPr>
            <a:spLocks noGrp="1"/>
          </p:cNvSpPr>
          <p:nvPr>
            <p:ph type="sldNum" sz="quarter" idx="12"/>
          </p:nvPr>
        </p:nvSpPr>
        <p:spPr/>
        <p:txBody>
          <a:bodyPr/>
          <a:lstStyle/>
          <a:p>
            <a:fld id="{13EBA283-81CD-428D-9703-4AE41BDC50AA}" type="slidenum">
              <a:rPr lang="de-DE" smtClean="0"/>
              <a:pPr/>
              <a:t>4</a:t>
            </a:fld>
            <a:endParaRPr lang="de-DE" dirty="0"/>
          </a:p>
        </p:txBody>
      </p:sp>
      <p:sp>
        <p:nvSpPr>
          <p:cNvPr id="9" name="Datumsplatzhalter 4"/>
          <p:cNvSpPr>
            <a:spLocks noGrp="1"/>
          </p:cNvSpPr>
          <p:nvPr>
            <p:ph type="dt" sz="half" idx="10"/>
          </p:nvPr>
        </p:nvSpPr>
        <p:spPr/>
        <p:txBody>
          <a:bodyPr/>
          <a:lstStyle/>
          <a:p>
            <a:r>
              <a:rPr lang="de-DE"/>
              <a:t>26.06.2018</a:t>
            </a:r>
            <a:endParaRPr lang="de-DE" dirty="0"/>
          </a:p>
        </p:txBody>
      </p:sp>
      <p:sp>
        <p:nvSpPr>
          <p:cNvPr id="3" name="Fußzeilenplatzhalter 2"/>
          <p:cNvSpPr>
            <a:spLocks noGrp="1"/>
          </p:cNvSpPr>
          <p:nvPr>
            <p:ph type="ftr" sz="quarter" idx="11"/>
          </p:nvPr>
        </p:nvSpPr>
        <p:spPr/>
        <p:txBody>
          <a:bodyPr/>
          <a:lstStyle/>
          <a:p>
            <a:r>
              <a:rPr lang="de-DE"/>
              <a:t>Forschung trifft Schule - Lehrerfortbildung Teilchenphysik -  Bad Wildbad</a:t>
            </a:r>
            <a:endParaRPr lang="de-DE" dirty="0"/>
          </a:p>
        </p:txBody>
      </p:sp>
      <p:sp>
        <p:nvSpPr>
          <p:cNvPr id="5" name="Textplatzhalter 4"/>
          <p:cNvSpPr>
            <a:spLocks noGrp="1"/>
          </p:cNvSpPr>
          <p:nvPr>
            <p:ph sz="quarter" idx="13"/>
          </p:nvPr>
        </p:nvSpPr>
        <p:spPr/>
        <p:txBody>
          <a:bodyPr/>
          <a:lstStyle/>
          <a:p>
            <a:r>
              <a:rPr lang="de-DE" sz="2000" dirty="0"/>
              <a:t>Vorteil gegenüber Bestrahlung </a:t>
            </a:r>
            <a:br>
              <a:rPr lang="de-DE" sz="2000" dirty="0"/>
            </a:br>
            <a:r>
              <a:rPr lang="de-DE" sz="2000" dirty="0"/>
              <a:t>mit Elektronen oder Photonen: </a:t>
            </a:r>
          </a:p>
          <a:p>
            <a:pPr lvl="1"/>
            <a:r>
              <a:rPr lang="de-DE" sz="1800" dirty="0"/>
              <a:t>Eindringtiefe einstellbar,</a:t>
            </a:r>
            <a:br>
              <a:rPr lang="de-DE" sz="1800" dirty="0"/>
            </a:br>
            <a:r>
              <a:rPr lang="de-DE" sz="1800" dirty="0"/>
              <a:t>genaue Fokussierung </a:t>
            </a:r>
            <a:br>
              <a:rPr lang="de-DE" sz="1800" dirty="0"/>
            </a:br>
            <a:r>
              <a:rPr lang="de-DE" sz="1800" dirty="0"/>
              <a:t>auf den Tumor möglich	</a:t>
            </a:r>
          </a:p>
          <a:p>
            <a:pPr lvl="1"/>
            <a:r>
              <a:rPr lang="de-DE" sz="1800" dirty="0"/>
              <a:t>es werden mehr Tumorzellen </a:t>
            </a:r>
            <a:br>
              <a:rPr lang="de-DE" sz="1800" dirty="0"/>
            </a:br>
            <a:r>
              <a:rPr lang="de-DE" sz="1800" dirty="0"/>
              <a:t>als gesunde Zellen zerstört</a:t>
            </a:r>
          </a:p>
          <a:p>
            <a:pPr lvl="1"/>
            <a:r>
              <a:rPr lang="de-DE" sz="1800" dirty="0"/>
              <a:t>gut für tiefliegende Tumore </a:t>
            </a:r>
            <a:br>
              <a:rPr lang="de-DE" sz="1800" dirty="0"/>
            </a:br>
            <a:r>
              <a:rPr lang="de-DE" sz="1800" dirty="0"/>
              <a:t>geeignet</a:t>
            </a:r>
          </a:p>
          <a:p>
            <a:pPr lvl="1"/>
            <a:r>
              <a:rPr lang="de-DE" sz="1800" dirty="0"/>
              <a:t>geringere Dosis nötig</a:t>
            </a:r>
            <a:endParaRPr lang="de-DE" sz="2000" dirty="0"/>
          </a:p>
          <a:p>
            <a:r>
              <a:rPr lang="de-DE" sz="2000" dirty="0"/>
              <a:t>Nachteile: 	</a:t>
            </a:r>
          </a:p>
          <a:p>
            <a:pPr lvl="1"/>
            <a:r>
              <a:rPr lang="de-DE" sz="1800" dirty="0"/>
              <a:t>hohe Kosten</a:t>
            </a:r>
          </a:p>
          <a:p>
            <a:pPr lvl="1"/>
            <a:r>
              <a:rPr lang="de-DE" sz="1800" dirty="0"/>
              <a:t>großer Beschleuniger nötig</a:t>
            </a:r>
          </a:p>
          <a:p>
            <a:endParaRPr lang="de-DE" dirty="0"/>
          </a:p>
        </p:txBody>
      </p:sp>
    </p:spTree>
    <p:extLst>
      <p:ext uri="{BB962C8B-B14F-4D97-AF65-F5344CB8AC3E}">
        <p14:creationId xmlns:p14="http://schemas.microsoft.com/office/powerpoint/2010/main" val="392947373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7221BD-C660-4D23-8CA0-5525B7DC5607}"/>
              </a:ext>
            </a:extLst>
          </p:cNvPr>
          <p:cNvSpPr>
            <a:spLocks noGrp="1"/>
          </p:cNvSpPr>
          <p:nvPr>
            <p:ph type="title"/>
          </p:nvPr>
        </p:nvSpPr>
        <p:spPr/>
        <p:txBody>
          <a:bodyPr/>
          <a:lstStyle/>
          <a:p>
            <a:r>
              <a:rPr lang="de-DE" dirty="0"/>
              <a:t>Medizinische Teilchenbeschleuniger</a:t>
            </a:r>
          </a:p>
        </p:txBody>
      </p:sp>
      <p:sp>
        <p:nvSpPr>
          <p:cNvPr id="3" name="Foliennummernplatzhalter 2">
            <a:extLst>
              <a:ext uri="{FF2B5EF4-FFF2-40B4-BE49-F238E27FC236}">
                <a16:creationId xmlns:a16="http://schemas.microsoft.com/office/drawing/2014/main" id="{C765E9AF-EFA3-4727-95FE-7D1A83A2DFDE}"/>
              </a:ext>
            </a:extLst>
          </p:cNvPr>
          <p:cNvSpPr>
            <a:spLocks noGrp="1"/>
          </p:cNvSpPr>
          <p:nvPr>
            <p:ph type="sldNum" sz="quarter" idx="12"/>
          </p:nvPr>
        </p:nvSpPr>
        <p:spPr/>
        <p:txBody>
          <a:bodyPr/>
          <a:lstStyle/>
          <a:p>
            <a:fld id="{13EBA283-81CD-428D-9703-4AE41BDC50AA}" type="slidenum">
              <a:rPr lang="de-DE" smtClean="0"/>
              <a:pPr/>
              <a:t>5</a:t>
            </a:fld>
            <a:endParaRPr lang="de-DE" dirty="0"/>
          </a:p>
        </p:txBody>
      </p:sp>
      <p:sp>
        <p:nvSpPr>
          <p:cNvPr id="4" name="Datumsplatzhalter 3">
            <a:extLst>
              <a:ext uri="{FF2B5EF4-FFF2-40B4-BE49-F238E27FC236}">
                <a16:creationId xmlns:a16="http://schemas.microsoft.com/office/drawing/2014/main" id="{CD817569-7960-4822-A80F-237B4668EFF2}"/>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5A16F1F0-E005-499E-BA7A-2C8FD3C6F74D}"/>
              </a:ext>
            </a:extLst>
          </p:cNvPr>
          <p:cNvSpPr>
            <a:spLocks noGrp="1"/>
          </p:cNvSpPr>
          <p:nvPr>
            <p:ph type="ftr" sz="quarter" idx="11"/>
          </p:nvPr>
        </p:nvSpPr>
        <p:spPr/>
        <p:txBody>
          <a:bodyPr/>
          <a:lstStyle/>
          <a:p>
            <a:r>
              <a:rPr lang="de-DE"/>
              <a:t>Forschung trifft Schule - Lehrerfortbildung Teilchenphysik - Bad Wildbad</a:t>
            </a:r>
            <a:endParaRPr lang="de-DE" dirty="0"/>
          </a:p>
        </p:txBody>
      </p:sp>
      <p:pic>
        <p:nvPicPr>
          <p:cNvPr id="8" name="Inhaltsplatzhalter 7">
            <a:extLst>
              <a:ext uri="{FF2B5EF4-FFF2-40B4-BE49-F238E27FC236}">
                <a16:creationId xmlns:a16="http://schemas.microsoft.com/office/drawing/2014/main" id="{B70ADEF7-47DB-4EDB-BBE7-830AAFA66B9F}"/>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46962" y="1773238"/>
            <a:ext cx="6796151" cy="4535487"/>
          </a:xfrm>
        </p:spPr>
      </p:pic>
    </p:spTree>
    <p:extLst>
      <p:ext uri="{BB962C8B-B14F-4D97-AF65-F5344CB8AC3E}">
        <p14:creationId xmlns:p14="http://schemas.microsoft.com/office/powerpoint/2010/main" val="3977845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4987925" y="3267085"/>
            <a:ext cx="4156075" cy="3089275"/>
            <a:chOff x="2518" y="2160"/>
            <a:chExt cx="2941" cy="2082"/>
          </a:xfrm>
        </p:grpSpPr>
        <p:pic>
          <p:nvPicPr>
            <p:cNvPr id="23562" name="Picture 2"/>
            <p:cNvPicPr>
              <a:picLocks noChangeAspect="1" noChangeArrowheads="1"/>
            </p:cNvPicPr>
            <p:nvPr/>
          </p:nvPicPr>
          <p:blipFill>
            <a:blip r:embed="rId3" cstate="print"/>
            <a:srcRect r="7838"/>
            <a:stretch>
              <a:fillRect/>
            </a:stretch>
          </p:blipFill>
          <p:spPr bwMode="auto">
            <a:xfrm>
              <a:off x="2518" y="2160"/>
              <a:ext cx="2825" cy="2082"/>
            </a:xfrm>
            <a:prstGeom prst="rect">
              <a:avLst/>
            </a:prstGeom>
            <a:noFill/>
            <a:ln w="9525">
              <a:noFill/>
              <a:round/>
              <a:headEnd/>
              <a:tailEnd/>
            </a:ln>
          </p:spPr>
        </p:pic>
        <p:sp>
          <p:nvSpPr>
            <p:cNvPr id="23563" name="Rectangle 3"/>
            <p:cNvSpPr>
              <a:spLocks noChangeArrowheads="1"/>
            </p:cNvSpPr>
            <p:nvPr/>
          </p:nvSpPr>
          <p:spPr bwMode="auto">
            <a:xfrm>
              <a:off x="4963" y="3005"/>
              <a:ext cx="496" cy="229"/>
            </a:xfrm>
            <a:prstGeom prst="rect">
              <a:avLst/>
            </a:prstGeom>
            <a:solidFill>
              <a:srgbClr val="FFFFFF"/>
            </a:solidFill>
            <a:ln w="9525">
              <a:noFill/>
              <a:round/>
              <a:headEnd/>
              <a:tailEnd/>
            </a:ln>
          </p:spPr>
          <p:txBody>
            <a:bodyPr wrap="none" anchor="ctr"/>
            <a:lstStyle/>
            <a:p>
              <a:endParaRPr lang="en-US"/>
            </a:p>
          </p:txBody>
        </p:sp>
        <p:sp>
          <p:nvSpPr>
            <p:cNvPr id="23564" name="Rectangle 4"/>
            <p:cNvSpPr>
              <a:spLocks noChangeArrowheads="1"/>
            </p:cNvSpPr>
            <p:nvPr/>
          </p:nvSpPr>
          <p:spPr bwMode="auto">
            <a:xfrm>
              <a:off x="4134" y="4158"/>
              <a:ext cx="828" cy="84"/>
            </a:xfrm>
            <a:prstGeom prst="rect">
              <a:avLst/>
            </a:prstGeom>
            <a:solidFill>
              <a:srgbClr val="FFFFFF"/>
            </a:solidFill>
            <a:ln w="9525">
              <a:noFill/>
              <a:round/>
              <a:headEnd/>
              <a:tailEnd/>
            </a:ln>
          </p:spPr>
          <p:txBody>
            <a:bodyPr wrap="none" anchor="ctr"/>
            <a:lstStyle/>
            <a:p>
              <a:endParaRPr lang="en-US"/>
            </a:p>
          </p:txBody>
        </p:sp>
        <p:sp>
          <p:nvSpPr>
            <p:cNvPr id="23565" name="Rectangle 5"/>
            <p:cNvSpPr>
              <a:spLocks noChangeArrowheads="1"/>
            </p:cNvSpPr>
            <p:nvPr/>
          </p:nvSpPr>
          <p:spPr bwMode="auto">
            <a:xfrm>
              <a:off x="4222" y="2314"/>
              <a:ext cx="827" cy="230"/>
            </a:xfrm>
            <a:prstGeom prst="rect">
              <a:avLst/>
            </a:prstGeom>
            <a:solidFill>
              <a:srgbClr val="FFFFFF"/>
            </a:solidFill>
            <a:ln w="9525">
              <a:noFill/>
              <a:round/>
              <a:headEnd/>
              <a:tailEnd/>
            </a:ln>
          </p:spPr>
          <p:txBody>
            <a:bodyPr wrap="none" anchor="ctr"/>
            <a:lstStyle/>
            <a:p>
              <a:endParaRPr lang="en-US"/>
            </a:p>
          </p:txBody>
        </p:sp>
        <p:sp>
          <p:nvSpPr>
            <p:cNvPr id="23566" name="Rectangle 6"/>
            <p:cNvSpPr>
              <a:spLocks noChangeArrowheads="1"/>
            </p:cNvSpPr>
            <p:nvPr/>
          </p:nvSpPr>
          <p:spPr bwMode="auto">
            <a:xfrm>
              <a:off x="2518" y="4158"/>
              <a:ext cx="828" cy="84"/>
            </a:xfrm>
            <a:prstGeom prst="rect">
              <a:avLst/>
            </a:prstGeom>
            <a:solidFill>
              <a:srgbClr val="FFFFFF"/>
            </a:solidFill>
            <a:ln w="9525">
              <a:noFill/>
              <a:round/>
              <a:headEnd/>
              <a:tailEnd/>
            </a:ln>
          </p:spPr>
          <p:txBody>
            <a:bodyPr wrap="none" anchor="ctr"/>
            <a:lstStyle/>
            <a:p>
              <a:endParaRPr lang="en-US"/>
            </a:p>
          </p:txBody>
        </p:sp>
      </p:grpSp>
      <p:sp>
        <p:nvSpPr>
          <p:cNvPr id="23558" name="Text Box 9"/>
          <p:cNvSpPr txBox="1">
            <a:spLocks noChangeArrowheads="1"/>
          </p:cNvSpPr>
          <p:nvPr/>
        </p:nvSpPr>
        <p:spPr bwMode="auto">
          <a:xfrm>
            <a:off x="6178335" y="2960710"/>
            <a:ext cx="1109663" cy="371475"/>
          </a:xfrm>
          <a:prstGeom prst="rect">
            <a:avLst/>
          </a:prstGeom>
          <a:noFill/>
          <a:ln w="9525">
            <a:noFill/>
            <a:round/>
            <a:headEnd/>
            <a:tailEnd/>
          </a:ln>
        </p:spPr>
        <p:txBody>
          <a:bodyPr wrap="none" lIns="90000" tIns="46800" rIns="90000" bIns="46800">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de-DE">
                <a:latin typeface="Arial Narrow" pitchFamily="34" charset="0"/>
              </a:rPr>
              <a:t>Detektoren</a:t>
            </a:r>
          </a:p>
        </p:txBody>
      </p:sp>
      <p:sp>
        <p:nvSpPr>
          <p:cNvPr id="23559" name="Text Box 8"/>
          <p:cNvSpPr txBox="1">
            <a:spLocks noChangeArrowheads="1"/>
          </p:cNvSpPr>
          <p:nvPr/>
        </p:nvSpPr>
        <p:spPr bwMode="auto">
          <a:xfrm>
            <a:off x="5884807" y="5931779"/>
            <a:ext cx="1139825" cy="371475"/>
          </a:xfrm>
          <a:prstGeom prst="rect">
            <a:avLst/>
          </a:prstGeom>
          <a:noFill/>
          <a:ln w="9525">
            <a:noFill/>
            <a:round/>
            <a:headEnd/>
            <a:tailEnd/>
          </a:ln>
        </p:spPr>
        <p:txBody>
          <a:bodyPr wrap="none" lIns="90000" tIns="46800" rIns="90000" bIns="46800">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l-GR">
                <a:latin typeface="Arial Narrow" pitchFamily="34" charset="0"/>
              </a:rPr>
              <a:t>β</a:t>
            </a:r>
            <a:r>
              <a:rPr lang="de-DE" baseline="50000">
                <a:latin typeface="Arial Narrow" pitchFamily="34" charset="0"/>
              </a:rPr>
              <a:t>+</a:t>
            </a:r>
            <a:r>
              <a:rPr lang="de-DE">
                <a:latin typeface="Arial Narrow" pitchFamily="34" charset="0"/>
              </a:rPr>
              <a:t>- Strahler</a:t>
            </a:r>
          </a:p>
        </p:txBody>
      </p:sp>
      <p:pic>
        <p:nvPicPr>
          <p:cNvPr id="23560" name="Picture 15" descr="File:PET-image.jpg"/>
          <p:cNvPicPr>
            <a:picLocks noChangeAspect="1" noChangeArrowheads="1"/>
          </p:cNvPicPr>
          <p:nvPr/>
        </p:nvPicPr>
        <p:blipFill>
          <a:blip r:embed="rId4" cstate="print"/>
          <a:srcRect/>
          <a:stretch>
            <a:fillRect/>
          </a:stretch>
        </p:blipFill>
        <p:spPr bwMode="auto">
          <a:xfrm>
            <a:off x="7306792" y="1125389"/>
            <a:ext cx="1668462" cy="1885950"/>
          </a:xfrm>
          <a:prstGeom prst="rect">
            <a:avLst/>
          </a:prstGeom>
          <a:noFill/>
          <a:ln w="9525">
            <a:noFill/>
            <a:miter lim="800000"/>
            <a:headEnd/>
            <a:tailEnd/>
          </a:ln>
        </p:spPr>
      </p:pic>
      <p:sp>
        <p:nvSpPr>
          <p:cNvPr id="5" name="Titel 4"/>
          <p:cNvSpPr>
            <a:spLocks noGrp="1"/>
          </p:cNvSpPr>
          <p:nvPr>
            <p:ph type="title"/>
          </p:nvPr>
        </p:nvSpPr>
        <p:spPr/>
        <p:txBody>
          <a:bodyPr/>
          <a:lstStyle/>
          <a:p>
            <a:r>
              <a:rPr lang="de-DE" dirty="0"/>
              <a:t>Positronen-Emissions-Tomografie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6</a:t>
            </a:fld>
            <a:endParaRPr lang="de-DE" dirty="0"/>
          </a:p>
        </p:txBody>
      </p:sp>
      <p:sp>
        <p:nvSpPr>
          <p:cNvPr id="15" name="Datumsplatzhalter 4"/>
          <p:cNvSpPr>
            <a:spLocks noGrp="1"/>
          </p:cNvSpPr>
          <p:nvPr>
            <p:ph type="dt" sz="half" idx="10"/>
          </p:nvPr>
        </p:nvSpPr>
        <p:spPr/>
        <p:txBody>
          <a:bodyPr/>
          <a:lstStyle/>
          <a:p>
            <a:r>
              <a:rPr lang="de-DE"/>
              <a:t>26.06.2018</a:t>
            </a:r>
            <a:endParaRPr lang="de-DE" dirty="0"/>
          </a:p>
        </p:txBody>
      </p:sp>
      <p:sp>
        <p:nvSpPr>
          <p:cNvPr id="4" name="Fußzeilenplatzhalter 3"/>
          <p:cNvSpPr>
            <a:spLocks noGrp="1"/>
          </p:cNvSpPr>
          <p:nvPr>
            <p:ph type="ftr" sz="quarter" idx="11"/>
          </p:nvPr>
        </p:nvSpPr>
        <p:spPr/>
        <p:txBody>
          <a:bodyPr/>
          <a:lstStyle/>
          <a:p>
            <a:r>
              <a:rPr lang="de-DE"/>
              <a:t>Forschung trifft Schule - Lehrerfortbildung Teilchenphysik -  Bad Wildbad</a:t>
            </a:r>
            <a:endParaRPr lang="de-DE" dirty="0"/>
          </a:p>
        </p:txBody>
      </p:sp>
      <p:sp>
        <p:nvSpPr>
          <p:cNvPr id="6" name="Textplatzhalter 5"/>
          <p:cNvSpPr>
            <a:spLocks noGrp="1"/>
          </p:cNvSpPr>
          <p:nvPr>
            <p:ph sz="quarter" idx="13"/>
          </p:nvPr>
        </p:nvSpPr>
        <p:spPr/>
        <p:txBody>
          <a:bodyPr/>
          <a:lstStyle/>
          <a:p>
            <a:r>
              <a:rPr lang="de-DE" dirty="0"/>
              <a:t>Ein bildgebendes Verfahren für die Medizin</a:t>
            </a:r>
          </a:p>
          <a:p>
            <a:pPr lvl="1"/>
            <a:r>
              <a:rPr lang="de-DE" sz="1800" dirty="0"/>
              <a:t>Patienten wird eine spezielle Zuckerlösung gespritzt </a:t>
            </a:r>
          </a:p>
          <a:p>
            <a:pPr lvl="1"/>
            <a:r>
              <a:rPr lang="de-DE" sz="1800" dirty="0"/>
              <a:t>Diese enthält ein Fluor-Isotop, das Positronen </a:t>
            </a:r>
            <a:br>
              <a:rPr lang="de-DE" sz="1800" dirty="0"/>
            </a:br>
            <a:r>
              <a:rPr lang="de-DE" sz="1800" dirty="0"/>
              <a:t>abstrahlt (β+- Strahler)</a:t>
            </a:r>
          </a:p>
          <a:p>
            <a:pPr lvl="1"/>
            <a:r>
              <a:rPr lang="de-DE" sz="1800" dirty="0"/>
              <a:t>Zucker sammelt sich in Gewebe,                                </a:t>
            </a:r>
            <a:br>
              <a:rPr lang="de-DE" sz="1800" dirty="0"/>
            </a:br>
            <a:r>
              <a:rPr lang="de-DE" sz="1800" dirty="0"/>
              <a:t>das viel Energie benötigt,                                                    besonders in Tumorgewebe</a:t>
            </a:r>
          </a:p>
          <a:p>
            <a:pPr lvl="1"/>
            <a:r>
              <a:rPr lang="de-DE" sz="1800" dirty="0"/>
              <a:t>Positronen und Elektronen                                                             zerstrahlen in zwei Photonen</a:t>
            </a:r>
          </a:p>
          <a:p>
            <a:pPr lvl="1"/>
            <a:r>
              <a:rPr lang="de-DE" sz="1800" dirty="0"/>
              <a:t>Detektoren registrieren die </a:t>
            </a:r>
            <a:br>
              <a:rPr lang="de-DE" sz="1800" dirty="0"/>
            </a:br>
            <a:r>
              <a:rPr lang="de-DE" sz="1800" dirty="0"/>
              <a:t>Photonen</a:t>
            </a:r>
          </a:p>
          <a:p>
            <a:pPr lvl="1"/>
            <a:r>
              <a:rPr lang="de-DE" sz="1800" dirty="0"/>
              <a:t>Eine Software berechnet den                                   </a:t>
            </a:r>
            <a:br>
              <a:rPr lang="de-DE" sz="1800" dirty="0"/>
            </a:br>
            <a:r>
              <a:rPr lang="de-DE" sz="1800" dirty="0"/>
              <a:t>Ursprungsort der Photonen </a:t>
            </a:r>
            <a:br>
              <a:rPr lang="de-DE" sz="1800" dirty="0"/>
            </a:br>
            <a:r>
              <a:rPr lang="de-DE" sz="1800" dirty="0"/>
              <a:t>und setzt daraus ein Bild </a:t>
            </a:r>
            <a:br>
              <a:rPr lang="de-DE" sz="1800" dirty="0"/>
            </a:br>
            <a:r>
              <a:rPr lang="de-DE" sz="1800" dirty="0"/>
              <a:t>zusammen</a:t>
            </a:r>
          </a:p>
          <a:p>
            <a:endParaRPr lang="de-DE" dirty="0"/>
          </a:p>
        </p:txBody>
      </p:sp>
    </p:spTree>
    <p:extLst>
      <p:ext uri="{BB962C8B-B14F-4D97-AF65-F5344CB8AC3E}">
        <p14:creationId xmlns:p14="http://schemas.microsoft.com/office/powerpoint/2010/main" val="91880538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6E3F73-49ED-4F43-AF1E-2BB60B9F37A6}"/>
              </a:ext>
            </a:extLst>
          </p:cNvPr>
          <p:cNvSpPr>
            <a:spLocks noGrp="1"/>
          </p:cNvSpPr>
          <p:nvPr>
            <p:ph type="title"/>
          </p:nvPr>
        </p:nvSpPr>
        <p:spPr/>
        <p:txBody>
          <a:bodyPr/>
          <a:lstStyle/>
          <a:p>
            <a:r>
              <a:rPr lang="de-DE" dirty="0"/>
              <a:t>PET als </a:t>
            </a:r>
            <a:r>
              <a:rPr lang="de-DE" dirty="0" err="1"/>
              <a:t>Scool</a:t>
            </a:r>
            <a:r>
              <a:rPr lang="de-DE" dirty="0"/>
              <a:t> Lab Versuch</a:t>
            </a:r>
          </a:p>
        </p:txBody>
      </p:sp>
      <p:sp>
        <p:nvSpPr>
          <p:cNvPr id="3" name="Foliennummernplatzhalter 2">
            <a:extLst>
              <a:ext uri="{FF2B5EF4-FFF2-40B4-BE49-F238E27FC236}">
                <a16:creationId xmlns:a16="http://schemas.microsoft.com/office/drawing/2014/main" id="{38E28949-7980-4E3B-959C-3F37B3F8FAF5}"/>
              </a:ext>
            </a:extLst>
          </p:cNvPr>
          <p:cNvSpPr>
            <a:spLocks noGrp="1"/>
          </p:cNvSpPr>
          <p:nvPr>
            <p:ph type="sldNum" sz="quarter" idx="12"/>
          </p:nvPr>
        </p:nvSpPr>
        <p:spPr/>
        <p:txBody>
          <a:bodyPr/>
          <a:lstStyle/>
          <a:p>
            <a:fld id="{13EBA283-81CD-428D-9703-4AE41BDC50AA}" type="slidenum">
              <a:rPr lang="de-DE" smtClean="0"/>
              <a:pPr/>
              <a:t>7</a:t>
            </a:fld>
            <a:endParaRPr lang="de-DE" dirty="0"/>
          </a:p>
        </p:txBody>
      </p:sp>
      <p:sp>
        <p:nvSpPr>
          <p:cNvPr id="4" name="Datumsplatzhalter 3">
            <a:extLst>
              <a:ext uri="{FF2B5EF4-FFF2-40B4-BE49-F238E27FC236}">
                <a16:creationId xmlns:a16="http://schemas.microsoft.com/office/drawing/2014/main" id="{32FCFDAD-4A17-46FB-9C06-179202BC6659}"/>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E153E8DA-026D-48E3-84A2-1B4350DC32D9}"/>
              </a:ext>
            </a:extLst>
          </p:cNvPr>
          <p:cNvSpPr>
            <a:spLocks noGrp="1"/>
          </p:cNvSpPr>
          <p:nvPr>
            <p:ph type="ftr" sz="quarter" idx="11"/>
          </p:nvPr>
        </p:nvSpPr>
        <p:spPr/>
        <p:txBody>
          <a:bodyPr/>
          <a:lstStyle/>
          <a:p>
            <a:r>
              <a:rPr lang="de-DE"/>
              <a:t>Forschung trifft Schule - Lehrerfortbildung Teilchenphysik - Bad Wildbad</a:t>
            </a:r>
            <a:endParaRPr lang="de-DE" dirty="0"/>
          </a:p>
        </p:txBody>
      </p:sp>
      <p:pic>
        <p:nvPicPr>
          <p:cNvPr id="8" name="Inhaltsplatzhalter 7">
            <a:extLst>
              <a:ext uri="{FF2B5EF4-FFF2-40B4-BE49-F238E27FC236}">
                <a16:creationId xmlns:a16="http://schemas.microsoft.com/office/drawing/2014/main" id="{85C1B8D7-9960-49A4-ABAA-AB0E2044B65A}"/>
              </a:ext>
            </a:extLst>
          </p:cNvPr>
          <p:cNvPicPr>
            <a:picLocks noGrp="1" noChangeAspect="1"/>
          </p:cNvPicPr>
          <p:nvPr>
            <p:ph sz="quarter" idx="13"/>
          </p:nvPr>
        </p:nvPicPr>
        <p:blipFill>
          <a:blip r:embed="rId2"/>
          <a:stretch>
            <a:fillRect/>
          </a:stretch>
        </p:blipFill>
        <p:spPr>
          <a:xfrm>
            <a:off x="2503884" y="1773238"/>
            <a:ext cx="4482307" cy="4535487"/>
          </a:xfrm>
          <a:prstGeom prst="rect">
            <a:avLst/>
          </a:prstGeom>
        </p:spPr>
      </p:pic>
    </p:spTree>
    <p:extLst>
      <p:ext uri="{BB962C8B-B14F-4D97-AF65-F5344CB8AC3E}">
        <p14:creationId xmlns:p14="http://schemas.microsoft.com/office/powerpoint/2010/main" val="151811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F3F871-FDA1-4F27-8CFA-C5DD48BC350F}"/>
              </a:ext>
            </a:extLst>
          </p:cNvPr>
          <p:cNvSpPr>
            <a:spLocks noGrp="1"/>
          </p:cNvSpPr>
          <p:nvPr>
            <p:ph type="title"/>
          </p:nvPr>
        </p:nvSpPr>
        <p:spPr/>
        <p:txBody>
          <a:bodyPr/>
          <a:lstStyle/>
          <a:p>
            <a:r>
              <a:rPr lang="de-DE" dirty="0"/>
              <a:t>Magnete für MRTs</a:t>
            </a:r>
          </a:p>
        </p:txBody>
      </p:sp>
      <p:sp>
        <p:nvSpPr>
          <p:cNvPr id="3" name="Foliennummernplatzhalter 2">
            <a:extLst>
              <a:ext uri="{FF2B5EF4-FFF2-40B4-BE49-F238E27FC236}">
                <a16:creationId xmlns:a16="http://schemas.microsoft.com/office/drawing/2014/main" id="{8D99B864-7454-49D9-AF37-DFBAD0C237BA}"/>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4" name="Datumsplatzhalter 3">
            <a:extLst>
              <a:ext uri="{FF2B5EF4-FFF2-40B4-BE49-F238E27FC236}">
                <a16:creationId xmlns:a16="http://schemas.microsoft.com/office/drawing/2014/main" id="{EFCAAC2E-58B1-4EAA-A019-E3CBC7A17CAC}"/>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C535D50D-0113-4B5F-BCAE-66BAE67D6579}"/>
              </a:ext>
            </a:extLst>
          </p:cNvPr>
          <p:cNvSpPr>
            <a:spLocks noGrp="1"/>
          </p:cNvSpPr>
          <p:nvPr>
            <p:ph type="ftr" sz="quarter" idx="11"/>
          </p:nvPr>
        </p:nvSpPr>
        <p:spPr/>
        <p:txBody>
          <a:bodyPr/>
          <a:lstStyle/>
          <a:p>
            <a:r>
              <a:rPr lang="de-DE"/>
              <a:t>Forschung trifft Schule - Lehrerfortbildung Teilchenphysik - Bad Wildbad</a:t>
            </a:r>
            <a:endParaRPr lang="de-DE" dirty="0"/>
          </a:p>
        </p:txBody>
      </p:sp>
      <p:pic>
        <p:nvPicPr>
          <p:cNvPr id="8" name="Inhaltsplatzhalter 7">
            <a:extLst>
              <a:ext uri="{FF2B5EF4-FFF2-40B4-BE49-F238E27FC236}">
                <a16:creationId xmlns:a16="http://schemas.microsoft.com/office/drawing/2014/main" id="{1C141864-7237-469B-AF13-298DFC3C56D8}"/>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468562" y="2326481"/>
            <a:ext cx="4552950" cy="3429000"/>
          </a:xfrm>
        </p:spPr>
      </p:pic>
    </p:spTree>
    <p:extLst>
      <p:ext uri="{BB962C8B-B14F-4D97-AF65-F5344CB8AC3E}">
        <p14:creationId xmlns:p14="http://schemas.microsoft.com/office/powerpoint/2010/main" val="2310582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1CE0D7-D5E5-494C-8228-27EE9A0182AE}"/>
              </a:ext>
            </a:extLst>
          </p:cNvPr>
          <p:cNvSpPr>
            <a:spLocks noGrp="1"/>
          </p:cNvSpPr>
          <p:nvPr>
            <p:ph type="title"/>
          </p:nvPr>
        </p:nvSpPr>
        <p:spPr/>
        <p:txBody>
          <a:bodyPr/>
          <a:lstStyle/>
          <a:p>
            <a:r>
              <a:rPr lang="de-DE" dirty="0" err="1"/>
              <a:t>CERN's</a:t>
            </a:r>
            <a:r>
              <a:rPr lang="de-DE" dirty="0"/>
              <a:t> Aerospace </a:t>
            </a:r>
            <a:r>
              <a:rPr lang="de-DE" dirty="0" err="1"/>
              <a:t>Activities</a:t>
            </a:r>
            <a:r>
              <a:rPr lang="de-DE" dirty="0"/>
              <a:t> </a:t>
            </a:r>
            <a:r>
              <a:rPr lang="de-DE" dirty="0" err="1"/>
              <a:t>Strategy</a:t>
            </a:r>
            <a:endParaRPr lang="de-DE" dirty="0"/>
          </a:p>
        </p:txBody>
      </p:sp>
      <p:sp>
        <p:nvSpPr>
          <p:cNvPr id="3" name="Foliennummernplatzhalter 2">
            <a:extLst>
              <a:ext uri="{FF2B5EF4-FFF2-40B4-BE49-F238E27FC236}">
                <a16:creationId xmlns:a16="http://schemas.microsoft.com/office/drawing/2014/main" id="{CED2F4AB-2442-4B91-B4A0-134CF0ABFAD2}"/>
              </a:ext>
            </a:extLst>
          </p:cNvPr>
          <p:cNvSpPr>
            <a:spLocks noGrp="1"/>
          </p:cNvSpPr>
          <p:nvPr>
            <p:ph type="sldNum" sz="quarter" idx="12"/>
          </p:nvPr>
        </p:nvSpPr>
        <p:spPr/>
        <p:txBody>
          <a:bodyPr/>
          <a:lstStyle/>
          <a:p>
            <a:fld id="{13EBA283-81CD-428D-9703-4AE41BDC50AA}" type="slidenum">
              <a:rPr lang="de-DE" smtClean="0"/>
              <a:pPr/>
              <a:t>9</a:t>
            </a:fld>
            <a:endParaRPr lang="de-DE" dirty="0"/>
          </a:p>
        </p:txBody>
      </p:sp>
      <p:sp>
        <p:nvSpPr>
          <p:cNvPr id="4" name="Datumsplatzhalter 3">
            <a:extLst>
              <a:ext uri="{FF2B5EF4-FFF2-40B4-BE49-F238E27FC236}">
                <a16:creationId xmlns:a16="http://schemas.microsoft.com/office/drawing/2014/main" id="{1EFB9E4F-6CC9-40CA-99D4-ED882E7C4223}"/>
              </a:ext>
            </a:extLst>
          </p:cNvPr>
          <p:cNvSpPr>
            <a:spLocks noGrp="1"/>
          </p:cNvSpPr>
          <p:nvPr>
            <p:ph type="dt" sz="half" idx="10"/>
          </p:nvPr>
        </p:nvSpPr>
        <p:spPr/>
        <p:txBody>
          <a:bodyPr/>
          <a:lstStyle/>
          <a:p>
            <a:r>
              <a:rPr lang="de-DE"/>
              <a:t>26.06.2018</a:t>
            </a:r>
            <a:endParaRPr lang="de-DE" dirty="0"/>
          </a:p>
        </p:txBody>
      </p:sp>
      <p:sp>
        <p:nvSpPr>
          <p:cNvPr id="5" name="Fußzeilenplatzhalter 4">
            <a:extLst>
              <a:ext uri="{FF2B5EF4-FFF2-40B4-BE49-F238E27FC236}">
                <a16:creationId xmlns:a16="http://schemas.microsoft.com/office/drawing/2014/main" id="{B12F3CCD-C7D3-42A4-A4C0-F08A2C52DFB3}"/>
              </a:ext>
            </a:extLst>
          </p:cNvPr>
          <p:cNvSpPr>
            <a:spLocks noGrp="1"/>
          </p:cNvSpPr>
          <p:nvPr>
            <p:ph type="ftr" sz="quarter" idx="11"/>
          </p:nvPr>
        </p:nvSpPr>
        <p:spPr/>
        <p:txBody>
          <a:bodyPr/>
          <a:lstStyle/>
          <a:p>
            <a:r>
              <a:rPr lang="de-DE"/>
              <a:t>Forschung trifft Schule - Lehrerfortbildung Teilchenphysik - Bad Wildbad</a:t>
            </a:r>
            <a:endParaRPr lang="de-DE" dirty="0"/>
          </a:p>
        </p:txBody>
      </p:sp>
      <p:pic>
        <p:nvPicPr>
          <p:cNvPr id="8" name="Inhaltsplatzhalter 7">
            <a:extLst>
              <a:ext uri="{FF2B5EF4-FFF2-40B4-BE49-F238E27FC236}">
                <a16:creationId xmlns:a16="http://schemas.microsoft.com/office/drawing/2014/main" id="{C81F89D4-50FC-40C4-A3A5-D9BBD23E5C15}"/>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428269" y="1773238"/>
            <a:ext cx="4633536" cy="4535487"/>
          </a:xfrm>
        </p:spPr>
      </p:pic>
    </p:spTree>
    <p:extLst>
      <p:ext uri="{BB962C8B-B14F-4D97-AF65-F5344CB8AC3E}">
        <p14:creationId xmlns:p14="http://schemas.microsoft.com/office/powerpoint/2010/main" val="2281703027"/>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72C79117-60FD-46E4-83BB-FB775D440E74}" vid="{952D439A-6C22-45E4-B8B4-822421DBF8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NTW</Template>
  <TotalTime>0</TotalTime>
  <Words>980</Words>
  <Application>Microsoft Office PowerPoint</Application>
  <PresentationFormat>Bildschirmpräsentation (4:3)</PresentationFormat>
  <Paragraphs>154</Paragraphs>
  <Slides>23</Slides>
  <Notes>5</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23</vt:i4>
      </vt:variant>
    </vt:vector>
  </HeadingPairs>
  <TitlesOfParts>
    <vt:vector size="30" baseType="lpstr">
      <vt:lpstr>Arial</vt:lpstr>
      <vt:lpstr>Arial Narrow</vt:lpstr>
      <vt:lpstr>Arial Unicode MS</vt:lpstr>
      <vt:lpstr>Calibri</vt:lpstr>
      <vt:lpstr>Symbol</vt:lpstr>
      <vt:lpstr>Wingdings</vt:lpstr>
      <vt:lpstr>NTW</vt:lpstr>
      <vt:lpstr>Anwendungen der Teilchenphysik</vt:lpstr>
      <vt:lpstr>PowerPoint-Präsentation</vt:lpstr>
      <vt:lpstr>CERN Wissenstransfer</vt:lpstr>
      <vt:lpstr>Tumortherapie mit Hadronen (meist C)</vt:lpstr>
      <vt:lpstr>Medizinische Teilchenbeschleuniger</vt:lpstr>
      <vt:lpstr>Positronen-Emissions-Tomografie</vt:lpstr>
      <vt:lpstr>PET als Scool Lab Versuch</vt:lpstr>
      <vt:lpstr>Magnete für MRTs</vt:lpstr>
      <vt:lpstr>CERN's Aerospace Activities Strategy</vt:lpstr>
      <vt:lpstr>TIM, the Train Inspection Monorail</vt:lpstr>
      <vt:lpstr>Das World Wide Web</vt:lpstr>
      <vt:lpstr>Very Large Scale Software Distribution</vt:lpstr>
      <vt:lpstr>Untersuchung von Kunstwerken mit Teilchenstrahlen</vt:lpstr>
      <vt:lpstr>Zwischenfall 19. September 2008</vt:lpstr>
      <vt:lpstr>Zwischenfall 19. September 2008</vt:lpstr>
      <vt:lpstr>„The CERN Weasel“ </vt:lpstr>
      <vt:lpstr>Zukunft des CERNs</vt:lpstr>
      <vt:lpstr>Wie lange wird das CERN existieren</vt:lpstr>
      <vt:lpstr>Future Circular Collider (FCC)</vt:lpstr>
      <vt:lpstr>Compact Linear Collider (CLIC)</vt:lpstr>
      <vt:lpstr>AWAKE (Proton Driven Plasma Wakefield Acceleration Experiment)</vt:lpstr>
      <vt:lpstr>AWAKE (Proton Driven Plasma Wakefield Acceleration Experiment)</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Marcel Neugebauer</dc:creator>
  <cp:lastModifiedBy>Claudia Behnke</cp:lastModifiedBy>
  <cp:revision>135</cp:revision>
  <cp:lastPrinted>2017-08-29T07:23:27Z</cp:lastPrinted>
  <dcterms:created xsi:type="dcterms:W3CDTF">2016-08-22T11:14:34Z</dcterms:created>
  <dcterms:modified xsi:type="dcterms:W3CDTF">2018-06-26T14:22:07Z</dcterms:modified>
</cp:coreProperties>
</file>