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8" r:id="rId3"/>
    <p:sldId id="274" r:id="rId4"/>
    <p:sldId id="264" r:id="rId5"/>
    <p:sldId id="265" r:id="rId6"/>
    <p:sldId id="267" r:id="rId7"/>
    <p:sldId id="266" r:id="rId8"/>
    <p:sldId id="268" r:id="rId9"/>
    <p:sldId id="269" r:id="rId10"/>
    <p:sldId id="272" r:id="rId11"/>
    <p:sldId id="271" r:id="rId12"/>
    <p:sldId id="263"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718" y="-69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2A08FD-CEF8-4C49-8C7F-F23C82500FC5}" type="datetimeFigureOut">
              <a:rPr lang="en-GB" smtClean="0"/>
              <a:t>02/02/2018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7445F2-7061-4C17-906C-C1608429177D}" type="slidenum">
              <a:rPr lang="en-GB" smtClean="0"/>
              <a:t>‹#›</a:t>
            </a:fld>
            <a:endParaRPr lang="en-GB"/>
          </a:p>
        </p:txBody>
      </p:sp>
    </p:spTree>
    <p:extLst>
      <p:ext uri="{BB962C8B-B14F-4D97-AF65-F5344CB8AC3E}">
        <p14:creationId xmlns:p14="http://schemas.microsoft.com/office/powerpoint/2010/main" val="1105925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386472"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3635896" y="6044184"/>
            <a:ext cx="550810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3635896" y="6050037"/>
            <a:ext cx="5431904"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8" name="Date Placeholder 27"/>
          <p:cNvSpPr>
            <a:spLocks noGrp="1"/>
          </p:cNvSpPr>
          <p:nvPr>
            <p:ph type="dt" sz="half" idx="10"/>
          </p:nvPr>
        </p:nvSpPr>
        <p:spPr>
          <a:xfrm>
            <a:off x="1471816" y="6068699"/>
            <a:ext cx="2057400" cy="685800"/>
          </a:xfrm>
        </p:spPr>
        <p:txBody>
          <a:bodyPr>
            <a:noAutofit/>
          </a:bodyPr>
          <a:lstStyle>
            <a:lvl1pPr algn="ctr">
              <a:defRPr sz="2000">
                <a:solidFill>
                  <a:srgbClr val="FFFFFF"/>
                </a:solidFill>
              </a:defRPr>
            </a:lvl1pPr>
          </a:lstStyle>
          <a:p>
            <a:fld id="{D9DDD084-6533-429D-B25B-92A29C904173}" type="datetime1">
              <a:rPr lang="en-US" smtClean="0"/>
              <a:t>2/2/2018</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pic>
        <p:nvPicPr>
          <p:cNvPr id="13" name="Picture 2" descr="https://www.liv.ac.uk/media/livacuk/quasargroup/images/logos/QUASAR_Logo,copy-250x17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72" y="6053284"/>
            <a:ext cx="1086844" cy="7694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pcwww.liv.ac.uk/~pgro/PosterPrep/colour_logo_1849.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354" t="25211" r="10354" b="26230"/>
          <a:stretch/>
        </p:blipFill>
        <p:spPr bwMode="auto">
          <a:xfrm>
            <a:off x="5967156" y="60581"/>
            <a:ext cx="2993156" cy="74828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0" y="44624"/>
            <a:ext cx="1352648" cy="764247"/>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83B959-9E14-4014-AABD-0080AF19E1AD}" type="datetime1">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2144B1C-936C-4109-9878-FEFD12FAA97E}" type="datetime1">
              <a:rPr lang="en-US" smtClean="0"/>
              <a:t>2/2/2018</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4056" y="692696"/>
            <a:ext cx="6876256" cy="648072"/>
          </a:xfrm>
          <a:noFill/>
        </p:spPr>
        <p:txBody>
          <a:bodyPr/>
          <a:lstStyle>
            <a:lvl1pPr algn="l">
              <a:defRPr/>
            </a:lvl1pPr>
          </a:lstStyle>
          <a:p>
            <a:r>
              <a:rPr kumimoji="0" lang="en-US" smtClean="0"/>
              <a:t>Click to edit Master title style</a:t>
            </a:r>
            <a:endParaRPr kumimoji="0" lang="en-US" dirty="0"/>
          </a:p>
        </p:txBody>
      </p:sp>
      <p:sp>
        <p:nvSpPr>
          <p:cNvPr id="4" name="Date Placeholder 3"/>
          <p:cNvSpPr>
            <a:spLocks noGrp="1"/>
          </p:cNvSpPr>
          <p:nvPr>
            <p:ph type="dt" sz="half" idx="10"/>
          </p:nvPr>
        </p:nvSpPr>
        <p:spPr/>
        <p:txBody>
          <a:bodyPr/>
          <a:lstStyle/>
          <a:p>
            <a:fld id="{DE581274-32C4-4063-A600-ABEF15709103}" type="datetime1">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0952BE3-676C-447B-974B-0422F88FE39F}" type="datetime1">
              <a:rPr lang="en-US" smtClean="0"/>
              <a:t>2/2/2018</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3EF1322-F1DF-4F7C-BFE9-877F4087F6C8}" type="datetime1">
              <a:rPr lang="en-US" smtClean="0"/>
              <a:t>2/2/2018</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5296ED8-EFDA-4654-98B4-120BCE8925B7}" type="datetime1">
              <a:rPr lang="en-US" smtClean="0"/>
              <a:t>2/2/2018</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C284C4-B852-44DA-91E5-1F54D8160839}" type="datetime1">
              <a:rPr lang="en-US" smtClean="0"/>
              <a:t>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AE4C6B-FD34-43B8-8160-8EB7E55B9FDA}" type="datetime1">
              <a:rPr lang="en-US" smtClean="0"/>
              <a:t>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8B8068D-4B46-4E22-94D6-B0130864BA21}" type="datetime1">
              <a:rPr lang="en-US" smtClean="0"/>
              <a:t>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E182192-4F5D-42BC-9D48-D370C73AE6D4}" type="datetime1">
              <a:rPr lang="en-US" smtClean="0"/>
              <a:t>2/2/2018</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4" name="Date Placeholder 13"/>
          <p:cNvSpPr>
            <a:spLocks noGrp="1"/>
          </p:cNvSpPr>
          <p:nvPr>
            <p:ph type="dt" sz="half" idx="2"/>
          </p:nvPr>
        </p:nvSpPr>
        <p:spPr>
          <a:xfrm>
            <a:off x="6096000" y="617635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A8DBA27-60AA-44BC-9D39-509656C9CB19}" type="datetime1">
              <a:rPr lang="en-US" smtClean="0"/>
              <a:t>2/2/2018</a:t>
            </a:fld>
            <a:endParaRPr lang="en-US"/>
          </a:p>
        </p:txBody>
      </p:sp>
      <p:sp>
        <p:nvSpPr>
          <p:cNvPr id="3" name="Footer Placeholder 2"/>
          <p:cNvSpPr>
            <a:spLocks noGrp="1"/>
          </p:cNvSpPr>
          <p:nvPr>
            <p:ph type="ftr" sz="quarter" idx="3"/>
          </p:nvPr>
        </p:nvSpPr>
        <p:spPr>
          <a:xfrm>
            <a:off x="609600" y="617615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876712"/>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0" y="44624"/>
            <a:ext cx="9143999" cy="572976"/>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6" name="Picture 2" descr="https://www.liv.ac.uk/media/livacuk/quasargroup/images/logos/QUASAR_Logo,copy-250x177.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5576" y="6326900"/>
            <a:ext cx="637048" cy="45102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http://pcwww.liv.ac.uk/~pgro/PosterPrep/colour_logo_1849.pn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0354" t="25211" r="10354" b="26230"/>
          <a:stretch/>
        </p:blipFill>
        <p:spPr bwMode="auto">
          <a:xfrm>
            <a:off x="6732240" y="60582"/>
            <a:ext cx="2228072" cy="55701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0160" y="6546358"/>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10160" y="6538420"/>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pic>
        <p:nvPicPr>
          <p:cNvPr id="7170" name="Picture 2" descr="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8032" y="81826"/>
            <a:ext cx="899592" cy="508270"/>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Placeholder 21"/>
          <p:cNvSpPr>
            <a:spLocks noGrp="1"/>
          </p:cNvSpPr>
          <p:nvPr>
            <p:ph type="title"/>
          </p:nvPr>
        </p:nvSpPr>
        <p:spPr>
          <a:xfrm>
            <a:off x="248444" y="602492"/>
            <a:ext cx="5692808" cy="868479"/>
          </a:xfrm>
          <a:prstGeom prst="rect">
            <a:avLst/>
          </a:prstGeom>
        </p:spPr>
        <p:txBody>
          <a:bodyPr vert="horz" anchor="ctr">
            <a:normAutofit/>
          </a:bodyPr>
          <a:lstStyle/>
          <a:p>
            <a:r>
              <a:rPr kumimoji="0" lang="en-US" smtClean="0"/>
              <a:t>Click to edit Master title style</a:t>
            </a:r>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1" latinLnBrk="0" hangingPunct="1">
        <a:spcBef>
          <a:spcPct val="0"/>
        </a:spcBef>
        <a:buNone/>
        <a:defRPr kumimoji="0" sz="36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CI update</a:t>
            </a:r>
            <a:endParaRPr lang="en-GB" dirty="0"/>
          </a:p>
        </p:txBody>
      </p:sp>
      <p:sp>
        <p:nvSpPr>
          <p:cNvPr id="3" name="Subtitle 2"/>
          <p:cNvSpPr>
            <a:spLocks noGrp="1"/>
          </p:cNvSpPr>
          <p:nvPr>
            <p:ph type="subTitle" idx="1"/>
          </p:nvPr>
        </p:nvSpPr>
        <p:spPr/>
        <p:txBody>
          <a:bodyPr/>
          <a:lstStyle/>
          <a:p>
            <a:r>
              <a:rPr lang="en-US" dirty="0" smtClean="0"/>
              <a:t>Hao </a:t>
            </a:r>
            <a:r>
              <a:rPr lang="en-US" altLang="zh-CN" dirty="0" smtClean="0"/>
              <a:t>Zhang</a:t>
            </a:r>
            <a:endParaRPr lang="en-GB"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994377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Optical holder and E-gun</a:t>
            </a:r>
            <a:endParaRPr lang="en-GB" dirty="0"/>
          </a:p>
        </p:txBody>
      </p:sp>
      <p:sp>
        <p:nvSpPr>
          <p:cNvPr id="3" name="Content Placeholder 2"/>
          <p:cNvSpPr>
            <a:spLocks noGrp="1"/>
          </p:cNvSpPr>
          <p:nvPr>
            <p:ph sz="quarter" idx="1"/>
          </p:nvPr>
        </p:nvSpPr>
        <p:spPr/>
        <p:txBody>
          <a:bodyPr>
            <a:normAutofit fontScale="92500" lnSpcReduction="10000"/>
          </a:bodyPr>
          <a:lstStyle/>
          <a:p>
            <a:r>
              <a:rPr lang="en-US" dirty="0" smtClean="0"/>
              <a:t>E-gun will be ready in May.</a:t>
            </a:r>
          </a:p>
          <a:p>
            <a:pPr lvl="1"/>
            <a:r>
              <a:rPr lang="en-US" dirty="0"/>
              <a:t>COMPLETE EGG-3103/EGPS-3103 System, Standard length, ac 230V (UK standard)                                                                                                           </a:t>
            </a:r>
          </a:p>
          <a:p>
            <a:pPr lvl="1"/>
            <a:r>
              <a:rPr lang="en-US" dirty="0"/>
              <a:t>option: Electrostatic Deflection capability</a:t>
            </a:r>
          </a:p>
          <a:p>
            <a:pPr lvl="1"/>
            <a:r>
              <a:rPr lang="en-US" dirty="0"/>
              <a:t>option: Port Aligner±2 degrees</a:t>
            </a:r>
          </a:p>
          <a:p>
            <a:pPr lvl="1"/>
            <a:r>
              <a:rPr lang="en-US" dirty="0"/>
              <a:t>option: Pulsing, Dual-Grid                                                                                                                                                                    </a:t>
            </a:r>
          </a:p>
          <a:p>
            <a:pPr lvl="1"/>
            <a:r>
              <a:rPr lang="en-US" dirty="0"/>
              <a:t>spare parts: FRA-EGG-3103 Spare Field     Replaceable Assembly 10 mA</a:t>
            </a:r>
          </a:p>
          <a:p>
            <a:pPr lvl="1"/>
            <a:r>
              <a:rPr lang="en-US" dirty="0"/>
              <a:t>Rear Interface Panel Options: standard RS-232 </a:t>
            </a:r>
            <a:r>
              <a:rPr lang="en-US" dirty="0" smtClean="0"/>
              <a:t>connectors</a:t>
            </a:r>
          </a:p>
          <a:p>
            <a:r>
              <a:rPr lang="en-US" dirty="0" smtClean="0"/>
              <a:t>Optical holder sent out for quotation. Wait for your approved drawings</a:t>
            </a:r>
            <a:endParaRPr lang="en-GB" dirty="0"/>
          </a:p>
        </p:txBody>
      </p:sp>
      <p:sp>
        <p:nvSpPr>
          <p:cNvPr id="6" name="Slide Number Placeholder 5"/>
          <p:cNvSpPr>
            <a:spLocks noGrp="1"/>
          </p:cNvSpPr>
          <p:nvPr>
            <p:ph type="sldNum" sz="quarter" idx="12"/>
          </p:nvPr>
        </p:nvSpPr>
        <p:spPr/>
        <p:txBody>
          <a:bodyPr>
            <a:normAutofit fontScale="85000" lnSpcReduction="20000"/>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192978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chamber </a:t>
            </a:r>
            <a:endParaRPr lang="en-GB"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375" t="14889" r="51750" b="50667"/>
          <a:stretch/>
        </p:blipFill>
        <p:spPr bwMode="auto">
          <a:xfrm>
            <a:off x="533400" y="1523999"/>
            <a:ext cx="2590800" cy="4615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5778" r="32833" b="10472"/>
          <a:stretch/>
        </p:blipFill>
        <p:spPr>
          <a:xfrm flipH="1">
            <a:off x="3581400" y="1523999"/>
            <a:ext cx="4742954" cy="3048001"/>
          </a:xfrm>
          <a:prstGeom prst="rect">
            <a:avLst/>
          </a:prstGeom>
        </p:spPr>
      </p:pic>
      <p:sp>
        <p:nvSpPr>
          <p:cNvPr id="6" name="TextBox 5"/>
          <p:cNvSpPr txBox="1"/>
          <p:nvPr/>
        </p:nvSpPr>
        <p:spPr>
          <a:xfrm>
            <a:off x="3819277" y="4985183"/>
            <a:ext cx="4267200" cy="1200329"/>
          </a:xfrm>
          <a:prstGeom prst="rect">
            <a:avLst/>
          </a:prstGeom>
          <a:noFill/>
        </p:spPr>
        <p:txBody>
          <a:bodyPr wrap="square" rtlCol="0">
            <a:spAutoFit/>
          </a:bodyPr>
          <a:lstStyle/>
          <a:p>
            <a:r>
              <a:rPr lang="en-US" dirty="0" smtClean="0"/>
              <a:t>The gas jet density scanner will be from the old system.</a:t>
            </a:r>
          </a:p>
          <a:p>
            <a:r>
              <a:rPr lang="en-US" dirty="0" smtClean="0"/>
              <a:t>Amir will made a mirror holder for laser alignment. (linear bellow drive is ready)</a:t>
            </a:r>
            <a:endParaRPr lang="en-GB" dirty="0"/>
          </a:p>
        </p:txBody>
      </p:sp>
      <p:sp>
        <p:nvSpPr>
          <p:cNvPr id="9" name="Slide Number Placeholder 8"/>
          <p:cNvSpPr>
            <a:spLocks noGrp="1"/>
          </p:cNvSpPr>
          <p:nvPr>
            <p:ph type="sldNum" sz="quarter" idx="12"/>
          </p:nvPr>
        </p:nvSpPr>
        <p:spPr/>
        <p:txBody>
          <a:bodyPr>
            <a:normAutofit fontScale="85000" lnSpcReduction="20000"/>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6418217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of things </a:t>
            </a:r>
            <a:r>
              <a:rPr lang="en-US" dirty="0"/>
              <a:t>not </a:t>
            </a:r>
            <a:r>
              <a:rPr lang="en-US" dirty="0" smtClean="0"/>
              <a:t>ready</a:t>
            </a:r>
            <a:endParaRPr lang="en-GB" dirty="0"/>
          </a:p>
        </p:txBody>
      </p:sp>
      <p:sp>
        <p:nvSpPr>
          <p:cNvPr id="3" name="Content Placeholder 2"/>
          <p:cNvSpPr>
            <a:spLocks noGrp="1"/>
          </p:cNvSpPr>
          <p:nvPr>
            <p:ph sz="quarter" idx="1"/>
          </p:nvPr>
        </p:nvSpPr>
        <p:spPr/>
        <p:txBody>
          <a:bodyPr>
            <a:normAutofit fontScale="85000" lnSpcReduction="10000"/>
          </a:bodyPr>
          <a:lstStyle/>
          <a:p>
            <a:r>
              <a:rPr lang="en-US" dirty="0"/>
              <a:t>Bellow </a:t>
            </a:r>
            <a:r>
              <a:rPr lang="en-US" dirty="0" smtClean="0"/>
              <a:t>flange(Connect nozzle and gas injection, delayed </a:t>
            </a:r>
            <a:r>
              <a:rPr lang="en-US" dirty="0"/>
              <a:t>from </a:t>
            </a:r>
            <a:r>
              <a:rPr lang="en-US" dirty="0" err="1"/>
              <a:t>Lesker</a:t>
            </a:r>
            <a:r>
              <a:rPr lang="en-US" dirty="0"/>
              <a:t>, will be </a:t>
            </a:r>
            <a:r>
              <a:rPr lang="en-US" dirty="0" smtClean="0"/>
              <a:t>19/02</a:t>
            </a:r>
            <a:r>
              <a:rPr lang="en-US" dirty="0"/>
              <a:t>)</a:t>
            </a:r>
          </a:p>
          <a:p>
            <a:r>
              <a:rPr lang="en-US" dirty="0"/>
              <a:t>Nozzle (CERN? we have spare nozzles, but need to design and manufacture the clip holder fitted to current design)</a:t>
            </a:r>
          </a:p>
          <a:p>
            <a:r>
              <a:rPr lang="en-US" dirty="0"/>
              <a:t>Third skimmer holder (redesigned and manufactured will be ready 09/02</a:t>
            </a:r>
            <a:r>
              <a:rPr lang="en-US" dirty="0" smtClean="0"/>
              <a:t>)</a:t>
            </a:r>
          </a:p>
          <a:p>
            <a:r>
              <a:rPr lang="en-US" dirty="0" smtClean="0"/>
              <a:t>Coating for experimental chamber? Shall I continue with Graphite coating?</a:t>
            </a:r>
          </a:p>
          <a:p>
            <a:r>
              <a:rPr lang="en-US" dirty="0" smtClean="0"/>
              <a:t>Optics holder quoted (3 weeks) </a:t>
            </a:r>
          </a:p>
          <a:p>
            <a:r>
              <a:rPr lang="en-US" dirty="0" smtClean="0"/>
              <a:t>E-gun? Will use one of the old gun for test.</a:t>
            </a:r>
          </a:p>
          <a:p>
            <a:r>
              <a:rPr lang="en-US" dirty="0" smtClean="0"/>
              <a:t>Laser alignment system. </a:t>
            </a:r>
          </a:p>
          <a:p>
            <a:endParaRPr lang="en-GB" dirty="0"/>
          </a:p>
        </p:txBody>
      </p:sp>
      <p:sp>
        <p:nvSpPr>
          <p:cNvPr id="6" name="Slide Number Placeholder 5"/>
          <p:cNvSpPr>
            <a:spLocks noGrp="1"/>
          </p:cNvSpPr>
          <p:nvPr>
            <p:ph type="sldNum" sz="quarter" idx="12"/>
          </p:nvPr>
        </p:nvSpPr>
        <p:spPr/>
        <p:txBody>
          <a:bodyPr>
            <a:normAutofit fontScale="85000" lnSpcReduction="20000"/>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518243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next</a:t>
            </a:r>
            <a:endParaRPr lang="en-GB" dirty="0"/>
          </a:p>
        </p:txBody>
      </p:sp>
      <p:sp>
        <p:nvSpPr>
          <p:cNvPr id="3" name="Content Placeholder 2"/>
          <p:cNvSpPr>
            <a:spLocks noGrp="1"/>
          </p:cNvSpPr>
          <p:nvPr>
            <p:ph sz="quarter" idx="1"/>
          </p:nvPr>
        </p:nvSpPr>
        <p:spPr/>
        <p:txBody>
          <a:bodyPr/>
          <a:lstStyle/>
          <a:p>
            <a:r>
              <a:rPr lang="en-US" dirty="0" smtClean="0"/>
              <a:t>Contact electrician to have power connection or move the whole system to the wall.</a:t>
            </a:r>
          </a:p>
          <a:p>
            <a:r>
              <a:rPr lang="en-US" dirty="0" smtClean="0"/>
              <a:t>Assemble laser alignment system. (</a:t>
            </a:r>
            <a:r>
              <a:rPr lang="en-US" altLang="zh-CN" dirty="0" smtClean="0"/>
              <a:t>Component ready in our optics lab).</a:t>
            </a:r>
          </a:p>
          <a:p>
            <a:r>
              <a:rPr lang="en-US" altLang="zh-CN" dirty="0" smtClean="0"/>
              <a:t>Mount the skimmer assemblies.</a:t>
            </a:r>
          </a:p>
          <a:p>
            <a:r>
              <a:rPr lang="en-US" dirty="0" smtClean="0"/>
              <a:t>Graphite coating.</a:t>
            </a:r>
          </a:p>
          <a:p>
            <a:r>
              <a:rPr lang="en-US" dirty="0" smtClean="0"/>
              <a:t>Gas pipe connection. </a:t>
            </a:r>
            <a:endParaRPr lang="en-GB" dirty="0" smtClean="0"/>
          </a:p>
          <a:p>
            <a:r>
              <a:rPr lang="en-US" altLang="zh-CN" dirty="0" smtClean="0"/>
              <a:t>Begin to pump down by next meeting</a:t>
            </a:r>
            <a:endParaRPr lang="en-US" dirty="0" smtClean="0"/>
          </a:p>
        </p:txBody>
      </p:sp>
      <p:sp>
        <p:nvSpPr>
          <p:cNvPr id="6" name="Slide Number Placeholder 5"/>
          <p:cNvSpPr>
            <a:spLocks noGrp="1"/>
          </p:cNvSpPr>
          <p:nvPr>
            <p:ph type="sldNum" sz="quarter" idx="12"/>
          </p:nvPr>
        </p:nvSpPr>
        <p:spPr/>
        <p:txBody>
          <a:bodyPr>
            <a:normAutofit fontScale="85000" lnSpcReduction="20000"/>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467710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Previously questions</a:t>
            </a:r>
            <a:endParaRPr lang="en-GB" dirty="0"/>
          </a:p>
        </p:txBody>
      </p:sp>
      <p:sp>
        <p:nvSpPr>
          <p:cNvPr id="3" name="Content Placeholder 2"/>
          <p:cNvSpPr>
            <a:spLocks noGrp="1"/>
          </p:cNvSpPr>
          <p:nvPr>
            <p:ph sz="quarter" idx="1"/>
          </p:nvPr>
        </p:nvSpPr>
        <p:spPr/>
        <p:txBody>
          <a:bodyPr/>
          <a:lstStyle/>
          <a:p>
            <a:r>
              <a:rPr lang="en-US" altLang="zh-CN" dirty="0" smtClean="0"/>
              <a:t>The scale of current gas jet density</a:t>
            </a:r>
          </a:p>
          <a:p>
            <a:r>
              <a:rPr lang="en-US" altLang="zh-CN" dirty="0" smtClean="0"/>
              <a:t>Progress of the system</a:t>
            </a:r>
          </a:p>
          <a:p>
            <a:r>
              <a:rPr lang="en-US" dirty="0" smtClean="0"/>
              <a:t>Next steps and timeline.</a:t>
            </a:r>
            <a:endParaRPr lang="en-GB" dirty="0"/>
          </a:p>
        </p:txBody>
      </p:sp>
      <p:sp>
        <p:nvSpPr>
          <p:cNvPr id="6" name="Slide Number Placeholder 5"/>
          <p:cNvSpPr>
            <a:spLocks noGrp="1"/>
          </p:cNvSpPr>
          <p:nvPr>
            <p:ph type="sldNum" sz="quarter" idx="12"/>
          </p:nvPr>
        </p:nvSpPr>
        <p:spPr/>
        <p:txBody>
          <a:bodyPr>
            <a:normAutofit fontScale="85000" lnSpcReduction="20000"/>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416645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Density scan </a:t>
            </a:r>
            <a:endParaRPr lang="en-GB" dirty="0"/>
          </a:p>
        </p:txBody>
      </p:sp>
      <p:pic>
        <p:nvPicPr>
          <p:cNvPr id="717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279" y="2279150"/>
            <a:ext cx="5688397" cy="297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Arrow Connector 8"/>
          <p:cNvCxnSpPr/>
          <p:nvPr/>
        </p:nvCxnSpPr>
        <p:spPr>
          <a:xfrm>
            <a:off x="7696200" y="2279150"/>
            <a:ext cx="0" cy="297865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859279" y="5410200"/>
            <a:ext cx="5688397"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5400000">
            <a:off x="7299081" y="3506866"/>
            <a:ext cx="1400265" cy="523220"/>
          </a:xfrm>
          <a:prstGeom prst="rect">
            <a:avLst/>
          </a:prstGeom>
          <a:noFill/>
        </p:spPr>
        <p:txBody>
          <a:bodyPr wrap="square" rtlCol="0">
            <a:spAutoFit/>
          </a:bodyPr>
          <a:lstStyle/>
          <a:p>
            <a:r>
              <a:rPr lang="en-US" sz="2800" dirty="0" smtClean="0"/>
              <a:t>11 mm</a:t>
            </a:r>
            <a:endParaRPr lang="en-GB" sz="2800" dirty="0"/>
          </a:p>
        </p:txBody>
      </p:sp>
      <p:sp>
        <p:nvSpPr>
          <p:cNvPr id="18" name="TextBox 17"/>
          <p:cNvSpPr txBox="1"/>
          <p:nvPr/>
        </p:nvSpPr>
        <p:spPr>
          <a:xfrm>
            <a:off x="4343400" y="5425440"/>
            <a:ext cx="1400265" cy="523220"/>
          </a:xfrm>
          <a:prstGeom prst="rect">
            <a:avLst/>
          </a:prstGeom>
          <a:noFill/>
        </p:spPr>
        <p:txBody>
          <a:bodyPr wrap="square" rtlCol="0">
            <a:spAutoFit/>
          </a:bodyPr>
          <a:lstStyle/>
          <a:p>
            <a:r>
              <a:rPr lang="en-US" sz="2800" dirty="0" smtClean="0"/>
              <a:t>21 mm</a:t>
            </a:r>
            <a:endParaRPr lang="en-GB" sz="2800" dirty="0"/>
          </a:p>
        </p:txBody>
      </p:sp>
      <p:cxnSp>
        <p:nvCxnSpPr>
          <p:cNvPr id="15" name="Straight Arrow Connector 14"/>
          <p:cNvCxnSpPr/>
          <p:nvPr/>
        </p:nvCxnSpPr>
        <p:spPr>
          <a:xfrm>
            <a:off x="4648200" y="2824502"/>
            <a:ext cx="1600200" cy="1602000"/>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3031296"/>
            <a:ext cx="1485900" cy="523220"/>
          </a:xfrm>
          <a:prstGeom prst="rect">
            <a:avLst/>
          </a:prstGeom>
          <a:noFill/>
        </p:spPr>
        <p:txBody>
          <a:bodyPr wrap="square" rtlCol="0">
            <a:spAutoFit/>
          </a:bodyPr>
          <a:lstStyle/>
          <a:p>
            <a:r>
              <a:rPr lang="en-US" sz="2800" dirty="0" smtClean="0">
                <a:solidFill>
                  <a:srgbClr val="FF0000"/>
                </a:solidFill>
              </a:rPr>
              <a:t>8.4 mm</a:t>
            </a:r>
            <a:endParaRPr lang="en-GB" sz="2800" dirty="0">
              <a:solidFill>
                <a:srgbClr val="FF0000"/>
              </a:solidFill>
            </a:endParaRPr>
          </a:p>
        </p:txBody>
      </p:sp>
      <p:cxnSp>
        <p:nvCxnSpPr>
          <p:cNvPr id="20" name="Straight Arrow Connector 19"/>
          <p:cNvCxnSpPr/>
          <p:nvPr/>
        </p:nvCxnSpPr>
        <p:spPr>
          <a:xfrm flipV="1">
            <a:off x="3972878" y="2621280"/>
            <a:ext cx="548962" cy="548962"/>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95600" y="2362200"/>
            <a:ext cx="1485900" cy="523220"/>
          </a:xfrm>
          <a:prstGeom prst="rect">
            <a:avLst/>
          </a:prstGeom>
          <a:noFill/>
        </p:spPr>
        <p:txBody>
          <a:bodyPr wrap="square" rtlCol="0">
            <a:spAutoFit/>
          </a:bodyPr>
          <a:lstStyle/>
          <a:p>
            <a:r>
              <a:rPr lang="en-US" sz="2800" dirty="0" smtClean="0">
                <a:solidFill>
                  <a:srgbClr val="FF0000"/>
                </a:solidFill>
              </a:rPr>
              <a:t>2.88 mm</a:t>
            </a:r>
            <a:endParaRPr lang="en-GB" sz="2800" dirty="0">
              <a:solidFill>
                <a:srgbClr val="FF0000"/>
              </a:solidFill>
            </a:endParaRPr>
          </a:p>
        </p:txBody>
      </p:sp>
      <p:sp>
        <p:nvSpPr>
          <p:cNvPr id="7" name="Rectangle 7"/>
          <p:cNvSpPr>
            <a:spLocks noChangeArrowheads="1"/>
          </p:cNvSpPr>
          <p:nvPr/>
        </p:nvSpPr>
        <p:spPr bwMode="auto">
          <a:xfrm>
            <a:off x="-5675313" y="2849563"/>
            <a:ext cx="87313"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Helvetica"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0" name="Group 39"/>
          <p:cNvGrpSpPr/>
          <p:nvPr/>
        </p:nvGrpSpPr>
        <p:grpSpPr>
          <a:xfrm>
            <a:off x="301037" y="2198449"/>
            <a:ext cx="1468351" cy="3367127"/>
            <a:chOff x="287945" y="2794086"/>
            <a:chExt cx="819655" cy="972175"/>
          </a:xfrm>
        </p:grpSpPr>
        <p:sp>
          <p:nvSpPr>
            <p:cNvPr id="10" name="Rectangle 9"/>
            <p:cNvSpPr>
              <a:spLocks noChangeArrowheads="1"/>
            </p:cNvSpPr>
            <p:nvPr/>
          </p:nvSpPr>
          <p:spPr bwMode="auto">
            <a:xfrm>
              <a:off x="871062" y="2838518"/>
              <a:ext cx="236538" cy="844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000"/>
            </a:p>
          </p:txBody>
        </p:sp>
        <p:sp>
          <p:nvSpPr>
            <p:cNvPr id="11" name="Rectangle 10"/>
            <p:cNvSpPr>
              <a:spLocks noChangeArrowheads="1"/>
            </p:cNvSpPr>
            <p:nvPr/>
          </p:nvSpPr>
          <p:spPr bwMode="auto">
            <a:xfrm>
              <a:off x="871062" y="2838518"/>
              <a:ext cx="236538" cy="844550"/>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2000"/>
            </a:p>
          </p:txBody>
        </p:sp>
        <p:pic>
          <p:nvPicPr>
            <p:cNvPr id="820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062" y="2838518"/>
              <a:ext cx="2365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Line 12"/>
            <p:cNvSpPr>
              <a:spLocks noChangeShapeType="1"/>
            </p:cNvSpPr>
            <p:nvPr/>
          </p:nvSpPr>
          <p:spPr bwMode="auto">
            <a:xfrm>
              <a:off x="871062" y="2838518"/>
              <a:ext cx="2365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1" name="Line 13"/>
            <p:cNvSpPr>
              <a:spLocks noChangeShapeType="1"/>
            </p:cNvSpPr>
            <p:nvPr/>
          </p:nvSpPr>
          <p:spPr bwMode="auto">
            <a:xfrm>
              <a:off x="871062" y="3683068"/>
              <a:ext cx="2365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2" name="Line 14"/>
            <p:cNvSpPr>
              <a:spLocks noChangeShapeType="1"/>
            </p:cNvSpPr>
            <p:nvPr/>
          </p:nvSpPr>
          <p:spPr bwMode="auto">
            <a:xfrm flipV="1">
              <a:off x="1107599" y="2838518"/>
              <a:ext cx="0" cy="8445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3" name="Line 15"/>
            <p:cNvSpPr>
              <a:spLocks noChangeShapeType="1"/>
            </p:cNvSpPr>
            <p:nvPr/>
          </p:nvSpPr>
          <p:spPr bwMode="auto">
            <a:xfrm flipV="1">
              <a:off x="871062" y="2838518"/>
              <a:ext cx="0" cy="8445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4" name="Line 16"/>
            <p:cNvSpPr>
              <a:spLocks noChangeShapeType="1"/>
            </p:cNvSpPr>
            <p:nvPr/>
          </p:nvSpPr>
          <p:spPr bwMode="auto">
            <a:xfrm>
              <a:off x="871062" y="3683068"/>
              <a:ext cx="2365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5" name="Line 17"/>
            <p:cNvSpPr>
              <a:spLocks noChangeShapeType="1"/>
            </p:cNvSpPr>
            <p:nvPr/>
          </p:nvSpPr>
          <p:spPr bwMode="auto">
            <a:xfrm flipV="1">
              <a:off x="1107599" y="2838518"/>
              <a:ext cx="0" cy="8445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6" name="Line 18"/>
            <p:cNvSpPr>
              <a:spLocks noChangeShapeType="1"/>
            </p:cNvSpPr>
            <p:nvPr/>
          </p:nvSpPr>
          <p:spPr bwMode="auto">
            <a:xfrm flipH="1">
              <a:off x="1091724" y="3683068"/>
              <a:ext cx="158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7" name="Line 19"/>
            <p:cNvSpPr>
              <a:spLocks noChangeShapeType="1"/>
            </p:cNvSpPr>
            <p:nvPr/>
          </p:nvSpPr>
          <p:spPr bwMode="auto">
            <a:xfrm>
              <a:off x="871062" y="3683068"/>
              <a:ext cx="79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28" name="Rectangle 20"/>
            <p:cNvSpPr>
              <a:spLocks noChangeArrowheads="1"/>
            </p:cNvSpPr>
            <p:nvPr/>
          </p:nvSpPr>
          <p:spPr bwMode="auto">
            <a:xfrm>
              <a:off x="706752" y="3677398"/>
              <a:ext cx="25521" cy="8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Helvetica" pitchFamily="34" charset="0"/>
                  <a:cs typeface="Arial" pitchFamily="34" charset="0"/>
                </a:rPr>
                <a:t>0</a:t>
              </a:r>
              <a:endParaRPr kumimoji="0" lang="en-US" altLang="en-US" sz="2000" b="0" i="0" u="none" strike="noStrike" cap="none" normalizeH="0" baseline="0" dirty="0" smtClean="0">
                <a:ln>
                  <a:noFill/>
                </a:ln>
                <a:solidFill>
                  <a:schemeClr val="tx1"/>
                </a:solidFill>
                <a:effectLst/>
                <a:cs typeface="Arial" pitchFamily="34" charset="0"/>
              </a:endParaRPr>
            </a:p>
          </p:txBody>
        </p:sp>
        <p:sp>
          <p:nvSpPr>
            <p:cNvPr id="29" name="Line 21"/>
            <p:cNvSpPr>
              <a:spLocks noChangeShapeType="1"/>
            </p:cNvSpPr>
            <p:nvPr/>
          </p:nvSpPr>
          <p:spPr bwMode="auto">
            <a:xfrm flipH="1">
              <a:off x="1091724" y="3256030"/>
              <a:ext cx="158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30" name="Line 22"/>
            <p:cNvSpPr>
              <a:spLocks noChangeShapeType="1"/>
            </p:cNvSpPr>
            <p:nvPr/>
          </p:nvSpPr>
          <p:spPr bwMode="auto">
            <a:xfrm>
              <a:off x="871062" y="3256030"/>
              <a:ext cx="79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31" name="Rectangle 23"/>
            <p:cNvSpPr>
              <a:spLocks noChangeArrowheads="1"/>
            </p:cNvSpPr>
            <p:nvPr/>
          </p:nvSpPr>
          <p:spPr bwMode="auto">
            <a:xfrm>
              <a:off x="287945" y="3202960"/>
              <a:ext cx="561475" cy="8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Helvetica" pitchFamily="34" charset="0"/>
                </a:rPr>
                <a:t>1.59</a:t>
              </a:r>
              <a:r>
                <a:rPr lang="en-US" altLang="zh-CN" sz="2000" dirty="0" smtClean="0">
                  <a:solidFill>
                    <a:srgbClr val="000000"/>
                  </a:solidFill>
                  <a:latin typeface="Helvetica" pitchFamily="34" charset="0"/>
                </a:rPr>
                <a:t>e14</a:t>
              </a:r>
              <a:endParaRPr kumimoji="0" lang="en-US" altLang="en-US" sz="2000" b="0" i="0" u="none" strike="noStrike" cap="none" normalizeH="0" baseline="0" dirty="0" smtClean="0">
                <a:ln>
                  <a:noFill/>
                </a:ln>
                <a:solidFill>
                  <a:schemeClr val="tx1"/>
                </a:solidFill>
                <a:effectLst/>
              </a:endParaRPr>
            </a:p>
          </p:txBody>
        </p:sp>
        <p:sp>
          <p:nvSpPr>
            <p:cNvPr id="32" name="Line 24"/>
            <p:cNvSpPr>
              <a:spLocks noChangeShapeType="1"/>
            </p:cNvSpPr>
            <p:nvPr/>
          </p:nvSpPr>
          <p:spPr bwMode="auto">
            <a:xfrm flipH="1">
              <a:off x="1091724" y="2838518"/>
              <a:ext cx="158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33" name="Line 25"/>
            <p:cNvSpPr>
              <a:spLocks noChangeShapeType="1"/>
            </p:cNvSpPr>
            <p:nvPr/>
          </p:nvSpPr>
          <p:spPr bwMode="auto">
            <a:xfrm>
              <a:off x="871062" y="2838518"/>
              <a:ext cx="79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34" name="Rectangle 26"/>
            <p:cNvSpPr>
              <a:spLocks noChangeArrowheads="1"/>
            </p:cNvSpPr>
            <p:nvPr/>
          </p:nvSpPr>
          <p:spPr bwMode="auto">
            <a:xfrm>
              <a:off x="307710" y="2794086"/>
              <a:ext cx="550217" cy="8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Helvetica" pitchFamily="34" charset="0"/>
                </a:rPr>
                <a:t>3.18e14</a:t>
              </a:r>
              <a:endParaRPr kumimoji="0" lang="en-US" altLang="en-US" sz="2000" b="0" i="0" u="none" strike="noStrike" cap="none" normalizeH="0" baseline="0" dirty="0" smtClean="0">
                <a:ln>
                  <a:noFill/>
                </a:ln>
                <a:solidFill>
                  <a:schemeClr val="tx1"/>
                </a:solidFill>
                <a:effectLst/>
              </a:endParaRPr>
            </a:p>
          </p:txBody>
        </p:sp>
        <p:sp>
          <p:nvSpPr>
            <p:cNvPr id="35" name="Line 27"/>
            <p:cNvSpPr>
              <a:spLocks noChangeShapeType="1"/>
            </p:cNvSpPr>
            <p:nvPr/>
          </p:nvSpPr>
          <p:spPr bwMode="auto">
            <a:xfrm>
              <a:off x="871062" y="2838518"/>
              <a:ext cx="2365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sp>
          <p:nvSpPr>
            <p:cNvPr id="36" name="Line 28"/>
            <p:cNvSpPr>
              <a:spLocks noChangeShapeType="1"/>
            </p:cNvSpPr>
            <p:nvPr/>
          </p:nvSpPr>
          <p:spPr bwMode="auto">
            <a:xfrm>
              <a:off x="871062" y="3683068"/>
              <a:ext cx="2365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2000"/>
            </a:p>
          </p:txBody>
        </p:sp>
      </p:grpSp>
      <p:sp>
        <p:nvSpPr>
          <p:cNvPr id="38" name="Line 30"/>
          <p:cNvSpPr>
            <a:spLocks noChangeShapeType="1"/>
          </p:cNvSpPr>
          <p:nvPr/>
        </p:nvSpPr>
        <p:spPr bwMode="auto">
          <a:xfrm flipV="1">
            <a:off x="874713" y="320676"/>
            <a:ext cx="0" cy="1698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447726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in drawing</a:t>
            </a:r>
            <a:endParaRPr lang="en-GB" dirty="0"/>
          </a:p>
        </p:txBody>
      </p:sp>
      <p:pic>
        <p:nvPicPr>
          <p:cNvPr id="4" name="Picture 2" descr="C:\Work\Gas Jet monitor\CERN Collaboration\New Jet Drawing\TMARRIOT\BGC081117.bmp"/>
          <p:cNvPicPr>
            <a:picLocks noGrp="1" noChangeAspect="1" noChangeArrowheads="1"/>
          </p:cNvPicPr>
          <p:nvPr>
            <p:ph sz="quarter" idx="1"/>
          </p:nvPr>
        </p:nvPicPr>
        <p:blipFill rotWithShape="1">
          <a:blip r:embed="rId2" cstate="print">
            <a:extLst>
              <a:ext uri="{28A0092B-C50C-407E-A947-70E740481C1C}">
                <a14:useLocalDpi xmlns:a14="http://schemas.microsoft.com/office/drawing/2010/main" val="0"/>
              </a:ext>
            </a:extLst>
          </a:blip>
          <a:stretch/>
        </p:blipFill>
        <p:spPr bwMode="auto">
          <a:xfrm>
            <a:off x="1558282" y="1600200"/>
            <a:ext cx="6262385" cy="449580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normAutofit fontScale="85000" lnSpcReduction="20000"/>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584206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chamber</a:t>
            </a:r>
            <a:endParaRPr lang="en-GB"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rot="5400000">
            <a:off x="3657600" y="1996440"/>
            <a:ext cx="4876799" cy="3657600"/>
          </a:xfrm>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7555" t="19701" r="35302" b="6081"/>
          <a:stretch/>
        </p:blipFill>
        <p:spPr bwMode="auto">
          <a:xfrm>
            <a:off x="1219200" y="1386840"/>
            <a:ext cx="2136167" cy="5202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Slide Number Placeholder 9"/>
          <p:cNvSpPr>
            <a:spLocks noGrp="1"/>
          </p:cNvSpPr>
          <p:nvPr>
            <p:ph type="sldNum" sz="quarter" idx="12"/>
          </p:nvPr>
        </p:nvSpPr>
        <p:spPr/>
        <p:txBody>
          <a:bodyPr>
            <a:normAutofit fontScale="85000" lnSpcReduction="20000"/>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274077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assembly</a:t>
            </a:r>
            <a:endParaRPr lang="en-GB"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52625" t="44000" r="25125" b="30445"/>
          <a:stretch/>
        </p:blipFill>
        <p:spPr bwMode="auto">
          <a:xfrm>
            <a:off x="457200" y="1676400"/>
            <a:ext cx="4128052"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2641" t="32076" r="10788" b="42854"/>
          <a:stretch/>
        </p:blipFill>
        <p:spPr bwMode="auto">
          <a:xfrm>
            <a:off x="7154403" y="1624532"/>
            <a:ext cx="1782449" cy="1385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500" t="27778" r="41750" b="21555"/>
          <a:stretch/>
        </p:blipFill>
        <p:spPr bwMode="auto">
          <a:xfrm>
            <a:off x="4807472" y="3129617"/>
            <a:ext cx="1517128" cy="1244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422252" y="3243916"/>
            <a:ext cx="2514600" cy="1015663"/>
          </a:xfrm>
          <a:prstGeom prst="rect">
            <a:avLst/>
          </a:prstGeom>
          <a:noFill/>
        </p:spPr>
        <p:txBody>
          <a:bodyPr wrap="square" rtlCol="0">
            <a:spAutoFit/>
          </a:bodyPr>
          <a:lstStyle/>
          <a:p>
            <a:r>
              <a:rPr lang="en-US" sz="2000" dirty="0" smtClean="0"/>
              <a:t>Bellow order from </a:t>
            </a:r>
            <a:r>
              <a:rPr lang="en-US" sz="2000" dirty="0" err="1" smtClean="0"/>
              <a:t>Lesker</a:t>
            </a:r>
            <a:r>
              <a:rPr lang="en-US" sz="2000" dirty="0" smtClean="0"/>
              <a:t> last year, will be delayed to 19/02. </a:t>
            </a:r>
            <a:endParaRPr lang="en-GB" sz="2000" dirty="0"/>
          </a:p>
        </p:txBody>
      </p:sp>
      <p:sp>
        <p:nvSpPr>
          <p:cNvPr id="8" name="TextBox 7"/>
          <p:cNvSpPr txBox="1"/>
          <p:nvPr/>
        </p:nvSpPr>
        <p:spPr>
          <a:xfrm>
            <a:off x="4702316" y="1676400"/>
            <a:ext cx="2482567" cy="1323439"/>
          </a:xfrm>
          <a:prstGeom prst="rect">
            <a:avLst/>
          </a:prstGeom>
          <a:noFill/>
        </p:spPr>
        <p:txBody>
          <a:bodyPr wrap="square" rtlCol="0">
            <a:spAutoFit/>
          </a:bodyPr>
          <a:lstStyle/>
          <a:p>
            <a:r>
              <a:rPr lang="en-US" sz="2000" dirty="0" smtClean="0"/>
              <a:t>Inline valve will be changed to DN16 flange connected to </a:t>
            </a:r>
            <a:r>
              <a:rPr lang="en-US" sz="2000" dirty="0"/>
              <a:t>a </a:t>
            </a:r>
            <a:r>
              <a:rPr lang="en-US" sz="2000" dirty="0" smtClean="0"/>
              <a:t>Swagelok </a:t>
            </a:r>
            <a:r>
              <a:rPr lang="en-US" sz="2000" dirty="0"/>
              <a:t>valve</a:t>
            </a:r>
            <a:r>
              <a:rPr lang="en-US" sz="2000" dirty="0" smtClean="0"/>
              <a:t>.</a:t>
            </a:r>
            <a:endParaRPr lang="en-GB" sz="2000" dirty="0"/>
          </a:p>
        </p:txBody>
      </p:sp>
      <p:sp>
        <p:nvSpPr>
          <p:cNvPr id="9" name="TextBox 8"/>
          <p:cNvSpPr txBox="1"/>
          <p:nvPr/>
        </p:nvSpPr>
        <p:spPr>
          <a:xfrm>
            <a:off x="6942280" y="5694237"/>
            <a:ext cx="2206694" cy="461665"/>
          </a:xfrm>
          <a:prstGeom prst="rect">
            <a:avLst/>
          </a:prstGeom>
          <a:noFill/>
        </p:spPr>
        <p:txBody>
          <a:bodyPr wrap="square" rtlCol="0">
            <a:spAutoFit/>
          </a:bodyPr>
          <a:lstStyle/>
          <a:p>
            <a:r>
              <a:rPr lang="en-US" altLang="zh-CN" sz="2400" dirty="0" smtClean="0">
                <a:solidFill>
                  <a:srgbClr val="FF0000"/>
                </a:solidFill>
              </a:rPr>
              <a:t>Nozzle??</a:t>
            </a:r>
            <a:endParaRPr lang="en-GB" sz="2400" dirty="0">
              <a:solidFill>
                <a:srgbClr val="FF0000"/>
              </a:solidFill>
            </a:endParaRPr>
          </a:p>
        </p:txBody>
      </p:sp>
      <p:sp>
        <p:nvSpPr>
          <p:cNvPr id="12" name="Slide Number Placeholder 11"/>
          <p:cNvSpPr>
            <a:spLocks noGrp="1"/>
          </p:cNvSpPr>
          <p:nvPr>
            <p:ph type="sldNum" sz="quarter" idx="12"/>
          </p:nvPr>
        </p:nvSpPr>
        <p:spPr/>
        <p:txBody>
          <a:bodyPr>
            <a:normAutofit fontScale="85000" lnSpcReduction="20000"/>
          </a:bodyPr>
          <a:lstStyle/>
          <a:p>
            <a:fld id="{B6F15528-21DE-4FAA-801E-634DDDAF4B2B}" type="slidenum">
              <a:rPr lang="en-US" smtClean="0"/>
              <a:pPr/>
              <a:t>6</a:t>
            </a:fld>
            <a:endParaRPr lang="en-US" dirty="0"/>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t="34092" b="22596"/>
          <a:stretch/>
        </p:blipFill>
        <p:spPr>
          <a:xfrm>
            <a:off x="914400" y="4501107"/>
            <a:ext cx="5943600" cy="1930704"/>
          </a:xfrm>
          <a:prstGeom prst="rect">
            <a:avLst/>
          </a:prstGeom>
        </p:spPr>
      </p:pic>
    </p:spTree>
    <p:extLst>
      <p:ext uri="{BB962C8B-B14F-4D97-AF65-F5344CB8AC3E}">
        <p14:creationId xmlns:p14="http://schemas.microsoft.com/office/powerpoint/2010/main" val="3804841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Skimmer chamber</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151600" y="1944400"/>
            <a:ext cx="4582400" cy="3436800"/>
          </a:xfrm>
          <a:prstGeom prst="rect">
            <a:avLst/>
          </a:prstGeom>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9250" t="54025" r="41750" b="3333"/>
          <a:stretch/>
        </p:blipFill>
        <p:spPr bwMode="auto">
          <a:xfrm>
            <a:off x="381000" y="1371600"/>
            <a:ext cx="3657600" cy="4617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lide Number Placeholder 10"/>
          <p:cNvSpPr>
            <a:spLocks noGrp="1"/>
          </p:cNvSpPr>
          <p:nvPr>
            <p:ph type="sldNum" sz="quarter" idx="12"/>
          </p:nvPr>
        </p:nvSpPr>
        <p:spPr/>
        <p:txBody>
          <a:bodyPr>
            <a:normAutofit fontScale="85000" lnSpcReduction="20000"/>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641477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Skimmer assemblies</a:t>
            </a:r>
            <a:endParaRPr lang="en-GB"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187" t="71111" r="43625" b="2445"/>
          <a:stretch/>
        </p:blipFill>
        <p:spPr bwMode="auto">
          <a:xfrm>
            <a:off x="609600" y="1601880"/>
            <a:ext cx="3436620" cy="1813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957" t="23586" r="14729"/>
          <a:stretch/>
        </p:blipFill>
        <p:spPr bwMode="auto">
          <a:xfrm>
            <a:off x="4343400" y="1600200"/>
            <a:ext cx="2051374"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47" r="11100"/>
          <a:stretch/>
        </p:blipFill>
        <p:spPr bwMode="auto">
          <a:xfrm>
            <a:off x="6629400" y="1600200"/>
            <a:ext cx="1839686"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1875" t="75556" r="53875" b="2222"/>
          <a:stretch/>
        </p:blipFill>
        <p:spPr bwMode="auto">
          <a:xfrm>
            <a:off x="579120" y="4419600"/>
            <a:ext cx="417576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327910" y="4419600"/>
            <a:ext cx="1143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V="1">
            <a:off x="3470910" y="4191000"/>
            <a:ext cx="140589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447800" y="5151120"/>
            <a:ext cx="880110" cy="3352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V="1">
            <a:off x="2327910" y="4267200"/>
            <a:ext cx="2548890" cy="10515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105400" y="3823484"/>
            <a:ext cx="3592286" cy="1938992"/>
          </a:xfrm>
          <a:prstGeom prst="rect">
            <a:avLst/>
          </a:prstGeom>
          <a:noFill/>
        </p:spPr>
        <p:txBody>
          <a:bodyPr wrap="square" rtlCol="0">
            <a:spAutoFit/>
          </a:bodyPr>
          <a:lstStyle/>
          <a:p>
            <a:r>
              <a:rPr lang="en-US" sz="2000" dirty="0" smtClean="0"/>
              <a:t>One of the design errors not found. The diameter of the plate of the third skimmer is actually 75 mm.  The two piece was remade and will be ready next week.</a:t>
            </a:r>
            <a:endParaRPr lang="en-GB" sz="2000" dirty="0"/>
          </a:p>
        </p:txBody>
      </p:sp>
      <p:sp>
        <p:nvSpPr>
          <p:cNvPr id="16" name="Slide Number Placeholder 15"/>
          <p:cNvSpPr>
            <a:spLocks noGrp="1"/>
          </p:cNvSpPr>
          <p:nvPr>
            <p:ph type="sldNum" sz="quarter" idx="12"/>
          </p:nvPr>
        </p:nvSpPr>
        <p:spPr/>
        <p:txBody>
          <a:bodyPr>
            <a:normAutofit fontScale="85000" lnSpcReduction="20000"/>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162215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Chamber</a:t>
            </a:r>
            <a:endParaRPr lang="en-GB" dirty="0"/>
          </a:p>
        </p:txBody>
      </p:sp>
      <p:pic>
        <p:nvPicPr>
          <p:cNvPr id="5122"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8068" t="37040" r="35225"/>
          <a:stretch/>
        </p:blipFill>
        <p:spPr bwMode="auto">
          <a:xfrm>
            <a:off x="457200" y="1356615"/>
            <a:ext cx="3124200" cy="4142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834" t="20000" r="55999" b="28222"/>
          <a:stretch/>
        </p:blipFill>
        <p:spPr>
          <a:xfrm>
            <a:off x="3947160" y="1447799"/>
            <a:ext cx="2590800" cy="2504799"/>
          </a:xfrm>
          <a:prstGeom prst="rect">
            <a:avLst/>
          </a:prstGeom>
        </p:spPr>
      </p:pic>
      <p:sp>
        <p:nvSpPr>
          <p:cNvPr id="5" name="TextBox 4"/>
          <p:cNvSpPr txBox="1"/>
          <p:nvPr/>
        </p:nvSpPr>
        <p:spPr>
          <a:xfrm>
            <a:off x="6705600" y="1489114"/>
            <a:ext cx="2133600" cy="1938992"/>
          </a:xfrm>
          <a:prstGeom prst="rect">
            <a:avLst/>
          </a:prstGeom>
          <a:noFill/>
        </p:spPr>
        <p:txBody>
          <a:bodyPr wrap="square" rtlCol="0">
            <a:spAutoFit/>
          </a:bodyPr>
          <a:lstStyle/>
          <a:p>
            <a:r>
              <a:rPr lang="en-US" sz="2000" dirty="0" smtClean="0"/>
              <a:t>Coating: Currently we could apply a graphite coating pretty quick. </a:t>
            </a:r>
            <a:r>
              <a:rPr lang="en-US" sz="2000" dirty="0" smtClean="0">
                <a:solidFill>
                  <a:srgbClr val="FF0000"/>
                </a:solidFill>
              </a:rPr>
              <a:t>Need to make a decision!!!</a:t>
            </a:r>
            <a:endParaRPr lang="en-GB" sz="2000" dirty="0">
              <a:solidFill>
                <a:srgbClr val="FF0000"/>
              </a:solidFill>
            </a:endParaRP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3833" t="34000" b="39778"/>
          <a:stretch/>
        </p:blipFill>
        <p:spPr>
          <a:xfrm>
            <a:off x="457200" y="5715000"/>
            <a:ext cx="4404360" cy="900718"/>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80851" t="41050" r="3562" b="48254"/>
          <a:stretch/>
        </p:blipFill>
        <p:spPr>
          <a:xfrm>
            <a:off x="5242560" y="4926272"/>
            <a:ext cx="3064776" cy="1577455"/>
          </a:xfrm>
          <a:prstGeom prst="rect">
            <a:avLst/>
          </a:prstGeom>
        </p:spPr>
      </p:pic>
      <p:sp>
        <p:nvSpPr>
          <p:cNvPr id="12" name="Slide Number Placeholder 11"/>
          <p:cNvSpPr>
            <a:spLocks noGrp="1"/>
          </p:cNvSpPr>
          <p:nvPr>
            <p:ph type="sldNum" sz="quarter" idx="12"/>
          </p:nvPr>
        </p:nvSpPr>
        <p:spPr/>
        <p:txBody>
          <a:bodyPr>
            <a:normAutofit fontScale="85000" lnSpcReduction="20000"/>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2236649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1335</TotalTime>
  <Words>384</Words>
  <Application>Microsoft Office PowerPoint</Application>
  <PresentationFormat>On-screen Show (4:3)</PresentationFormat>
  <Paragraphs>66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Theme1</vt:lpstr>
      <vt:lpstr>CI update</vt:lpstr>
      <vt:lpstr>Previously questions</vt:lpstr>
      <vt:lpstr>Density scan </vt:lpstr>
      <vt:lpstr>Setup in drawing</vt:lpstr>
      <vt:lpstr>Nozzle chamber</vt:lpstr>
      <vt:lpstr>Nozzle assembly</vt:lpstr>
      <vt:lpstr>Skimmer chamber</vt:lpstr>
      <vt:lpstr>Skimmer assemblies</vt:lpstr>
      <vt:lpstr>Experimental Chamber</vt:lpstr>
      <vt:lpstr>Optical holder and E-gun</vt:lpstr>
      <vt:lpstr>Other chamber </vt:lpstr>
      <vt:lpstr>Summary of things not ready</vt:lpstr>
      <vt:lpstr>What is the next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 update</dc:title>
  <dc:creator>viw53224</dc:creator>
  <cp:lastModifiedBy>Hao</cp:lastModifiedBy>
  <cp:revision>19</cp:revision>
  <dcterms:created xsi:type="dcterms:W3CDTF">2006-08-16T00:00:00Z</dcterms:created>
  <dcterms:modified xsi:type="dcterms:W3CDTF">2018-02-02T14:19:11Z</dcterms:modified>
</cp:coreProperties>
</file>