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8" r:id="rId5"/>
    <p:sldId id="269" r:id="rId6"/>
    <p:sldId id="265" r:id="rId7"/>
    <p:sldId id="262" r:id="rId8"/>
    <p:sldId id="261" r:id="rId9"/>
    <p:sldId id="257" r:id="rId10"/>
    <p:sldId id="264" r:id="rId11"/>
    <p:sldId id="263" r:id="rId12"/>
  </p:sldIdLst>
  <p:sldSz cx="12192000" cy="6858000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50" autoAdjust="0"/>
    <p:restoredTop sz="94660"/>
  </p:normalViewPr>
  <p:slideViewPr>
    <p:cSldViewPr snapToGrid="0">
      <p:cViewPr varScale="1">
        <p:scale>
          <a:sx n="80" d="100"/>
          <a:sy n="80" d="100"/>
        </p:scale>
        <p:origin x="96" y="18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09600" y="3391125"/>
            <a:ext cx="3657600" cy="1118883"/>
          </a:xfrm>
        </p:spPr>
        <p:txBody>
          <a:bodyPr lIns="45720" tIns="0" rIns="45720" bIns="0" anchor="b"/>
          <a:lstStyle>
            <a:lvl1pPr marL="0" indent="0" algn="l">
              <a:buNone/>
              <a:defRPr sz="1867" u="none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r>
              <a:rPr lang="en-GB" sz="2000" dirty="0" smtClean="0">
                <a:latin typeface="Gill Sans MT" panose="020B0502020104020203" pitchFamily="34" charset="0"/>
              </a:rPr>
              <a:t>Name – Date – Section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3261" y="1645103"/>
            <a:ext cx="10969139" cy="940443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45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7624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_blanc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796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13D69-22E5-4FDF-9A00-BADC6EEDB85E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891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3D69-22E5-4FDF-9A00-BADC6EEDB85E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835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2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3D69-22E5-4FDF-9A00-BADC6EEDB85E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996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6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9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59086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3D69-22E5-4FDF-9A00-BADC6EEDB85E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370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3D69-22E5-4FDF-9A00-BADC6EEDB85E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417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9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3D69-22E5-4FDF-9A00-BADC6EEDB85E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085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>
            <a:normAutofit/>
          </a:bodyPr>
          <a:lstStyle>
            <a:lvl1pPr algn="l">
              <a:buNone/>
              <a:defRPr sz="32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13D69-22E5-4FDF-9A00-BADC6EEDB85E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045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ome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1" y="6155268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3" y="2408919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62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ome_Diapositive de titre_blan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5279255" y="2587714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1" y="6155268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55234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102689"/>
            <a:ext cx="12198096" cy="763777"/>
          </a:xfrm>
          <a:prstGeom prst="rect">
            <a:avLst/>
          </a:prstGeom>
          <a:solidFill>
            <a:srgbClr val="0053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61" y="6217396"/>
            <a:ext cx="576000" cy="57600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E5513D69-22E5-4FDF-9A00-BADC6EEDB85E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09883207-A85A-4087-A0E2-EBF5CA464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15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800" kern="1200">
          <a:solidFill>
            <a:schemeClr val="tx1"/>
          </a:solidFill>
          <a:latin typeface="Gill Sans MT" panose="020B0502020104020203" pitchFamily="34" charset="0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SMARTEAM://_STFILE_C:/SMARTEAMProd_Tmp/tmarriot/CAD001053609.CATProduct%25VERS_1" TargetMode="External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emf"/><Relationship Id="rId5" Type="http://schemas.openxmlformats.org/officeDocument/2006/relationships/image" Target="../media/image26.png"/><Relationship Id="rId4" Type="http://schemas.openxmlformats.org/officeDocument/2006/relationships/image" Target="../media/image2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microsoft.com/office/2007/relationships/hdphoto" Target="../media/hdphoto1.wdp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LHCBGCAA0062/0" TargetMode="External"/><Relationship Id="rId7" Type="http://schemas.openxmlformats.org/officeDocument/2006/relationships/image" Target="../media/image6.emf"/><Relationship Id="rId2" Type="http://schemas.openxmlformats.org/officeDocument/2006/relationships/hyperlink" Target="https://edms.cern.ch/document/LHCBGCAA0065/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hyperlink" Target="https://edms.cern.ch/document/LHCBGCAA0064/0" TargetMode="External"/><Relationship Id="rId4" Type="http://schemas.openxmlformats.org/officeDocument/2006/relationships/hyperlink" Target="https://edms.cern.ch/document/LHCBGCAA0063/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edms.cern.ch/document/1898684/1/approvalAndComment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3.emf"/><Relationship Id="rId4" Type="http://schemas.openxmlformats.org/officeDocument/2006/relationships/image" Target="../media/image15.png"/><Relationship Id="rId9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home.cern/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BGC CERN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Tom Dodington, BE-BI-ML</a:t>
            </a:r>
          </a:p>
          <a:p>
            <a:r>
              <a:rPr lang="en-GB" dirty="0" smtClean="0"/>
              <a:t>02.02.2017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993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LHC BGC Integration Chamber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73936"/>
            <a:ext cx="9783170" cy="4422531"/>
          </a:xfrm>
        </p:spPr>
        <p:txBody>
          <a:bodyPr>
            <a:normAutofit/>
          </a:bodyPr>
          <a:lstStyle/>
          <a:p>
            <a:pPr marL="360363" indent="-311150">
              <a:spcBef>
                <a:spcPts val="1200"/>
              </a:spcBef>
            </a:pPr>
            <a:r>
              <a:rPr lang="en-GB" sz="2400" dirty="0" smtClean="0"/>
              <a:t>ECR for new Integration chamber due in March 2018 for </a:t>
            </a:r>
            <a:r>
              <a:rPr lang="en-GB" sz="2400" dirty="0" err="1" smtClean="0"/>
              <a:t>HiLumi</a:t>
            </a:r>
            <a:r>
              <a:rPr lang="en-GB" sz="2400" dirty="0" smtClean="0"/>
              <a:t> technical review and LS2 integration</a:t>
            </a:r>
          </a:p>
          <a:p>
            <a:pPr marL="360363" indent="-311150">
              <a:spcBef>
                <a:spcPts val="1200"/>
              </a:spcBef>
            </a:pPr>
            <a:r>
              <a:rPr lang="en-GB" sz="2400" dirty="0" smtClean="0"/>
              <a:t>Some collaboration with EN-MME integration and design office.</a:t>
            </a:r>
          </a:p>
          <a:p>
            <a:pPr marL="360363" indent="-311150">
              <a:spcBef>
                <a:spcPts val="1200"/>
              </a:spcBef>
            </a:pPr>
            <a:r>
              <a:rPr lang="en-GB" sz="2400" dirty="0"/>
              <a:t>D</a:t>
            </a:r>
            <a:r>
              <a:rPr lang="en-GB" sz="2400" dirty="0" smtClean="0"/>
              <a:t>iscussion with BE-APB for impedance analysis</a:t>
            </a:r>
          </a:p>
          <a:p>
            <a:pPr marL="360363" indent="-311150">
              <a:spcBef>
                <a:spcPts val="1200"/>
              </a:spcBef>
            </a:pPr>
            <a:r>
              <a:rPr lang="en-GB" sz="2400" dirty="0" smtClean="0"/>
              <a:t>Shielding with holes / slits to reduce effect of larger DN200 flanges</a:t>
            </a:r>
          </a:p>
          <a:p>
            <a:pPr marL="360363" indent="-311150"/>
            <a:endParaRPr lang="en-GB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5091704"/>
              </p:ext>
            </p:extLst>
          </p:nvPr>
        </p:nvGraphicFramePr>
        <p:xfrm>
          <a:off x="7583439" y="3691024"/>
          <a:ext cx="4546040" cy="23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Product" r:id="rId3" imgW="10020240" imgH="5157720" progId="CATIA.Product">
                  <p:link updateAutomatic="1"/>
                </p:oleObj>
              </mc:Choice>
              <mc:Fallback>
                <p:oleObj name="Product" r:id="rId3" imgW="10020240" imgH="5157720" progId="CATIA.Product">
                  <p:link updateAutomatic="1"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83439" y="3691024"/>
                        <a:ext cx="4546040" cy="23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7842" y="843577"/>
            <a:ext cx="1671637" cy="27716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236" t="13055" r="20781" b="15567"/>
          <a:stretch/>
        </p:blipFill>
        <p:spPr>
          <a:xfrm>
            <a:off x="4222209" y="3691024"/>
            <a:ext cx="3185000" cy="23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3298" y="3598020"/>
            <a:ext cx="2172681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86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Alignment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6"/>
            <a:ext cx="10972800" cy="4416825"/>
          </a:xfrm>
        </p:spPr>
        <p:txBody>
          <a:bodyPr>
            <a:normAutofit lnSpcReduction="10000"/>
          </a:bodyPr>
          <a:lstStyle/>
          <a:p>
            <a:pPr marL="444500" indent="-390525"/>
            <a:r>
              <a:rPr lang="en-US" sz="2400" dirty="0"/>
              <a:t>Stainless steel parts </a:t>
            </a:r>
            <a:r>
              <a:rPr lang="en-US" sz="2400" dirty="0">
                <a:solidFill>
                  <a:srgbClr val="00B050"/>
                </a:solidFill>
              </a:rPr>
              <a:t>✔</a:t>
            </a:r>
          </a:p>
          <a:p>
            <a:pPr marL="444500" indent="-390525"/>
            <a:r>
              <a:rPr lang="en-US" sz="2400" dirty="0"/>
              <a:t>Skimmers </a:t>
            </a:r>
            <a:r>
              <a:rPr lang="en-US" sz="2400" dirty="0">
                <a:solidFill>
                  <a:srgbClr val="00B050"/>
                </a:solidFill>
              </a:rPr>
              <a:t>✔</a:t>
            </a:r>
            <a:endParaRPr lang="en-US" sz="2400" dirty="0"/>
          </a:p>
          <a:p>
            <a:pPr marL="444500" indent="-390525"/>
            <a:r>
              <a:rPr lang="en-US" sz="2400" dirty="0"/>
              <a:t>Alignment Table </a:t>
            </a:r>
            <a:r>
              <a:rPr lang="en-US" sz="2400" dirty="0" smtClean="0">
                <a:solidFill>
                  <a:srgbClr val="00B050"/>
                </a:solidFill>
              </a:rPr>
              <a:t>✔</a:t>
            </a:r>
            <a:endParaRPr lang="en-US" sz="2400" dirty="0"/>
          </a:p>
          <a:p>
            <a:pPr marL="444500" indent="-390525"/>
            <a:r>
              <a:rPr lang="en-US" sz="2400" dirty="0"/>
              <a:t>Alignment </a:t>
            </a:r>
            <a:r>
              <a:rPr lang="en-US" sz="2400" dirty="0" smtClean="0"/>
              <a:t>laser &amp; components </a:t>
            </a:r>
            <a:r>
              <a:rPr lang="en-US" sz="2400" dirty="0" smtClean="0">
                <a:solidFill>
                  <a:srgbClr val="00B050"/>
                </a:solidFill>
              </a:rPr>
              <a:t>✔</a:t>
            </a:r>
            <a:endParaRPr lang="en-US" sz="2400" dirty="0"/>
          </a:p>
          <a:p>
            <a:pPr marL="444500" indent="-390525"/>
            <a:r>
              <a:rPr lang="en-US" sz="2400" dirty="0"/>
              <a:t>Nozzle </a:t>
            </a:r>
            <a:r>
              <a:rPr lang="en-US" sz="2400" dirty="0" smtClean="0"/>
              <a:t> - ongoing</a:t>
            </a:r>
          </a:p>
          <a:p>
            <a:pPr marL="444500" indent="-390525"/>
            <a:endParaRPr lang="en-US" sz="1050" dirty="0"/>
          </a:p>
          <a:p>
            <a:pPr marL="444500" indent="-390525">
              <a:buNone/>
            </a:pPr>
            <a:r>
              <a:rPr lang="en-US" sz="2400" dirty="0" smtClean="0"/>
              <a:t>Next steps:</a:t>
            </a:r>
          </a:p>
          <a:p>
            <a:pPr marL="444500" indent="-390525"/>
            <a:r>
              <a:rPr lang="en-US" sz="2400" dirty="0" smtClean="0"/>
              <a:t>Assemble everything</a:t>
            </a:r>
          </a:p>
          <a:p>
            <a:pPr marL="444500" indent="-390525"/>
            <a:r>
              <a:rPr lang="en-US" sz="2400" dirty="0" smtClean="0"/>
              <a:t>Verify skimmer hole size with metrology</a:t>
            </a:r>
          </a:p>
          <a:p>
            <a:pPr marL="444500" indent="-390525"/>
            <a:r>
              <a:rPr lang="en-US" sz="2400" dirty="0" smtClean="0"/>
              <a:t>Align skimmers as best as possible</a:t>
            </a:r>
          </a:p>
          <a:p>
            <a:pPr marL="53975" indent="0">
              <a:spcBef>
                <a:spcPts val="0"/>
              </a:spcBef>
              <a:buNone/>
              <a:tabLst>
                <a:tab pos="444500" algn="l"/>
              </a:tabLst>
            </a:pPr>
            <a:r>
              <a:rPr lang="en-US" sz="2400" dirty="0"/>
              <a:t>	</a:t>
            </a:r>
            <a:r>
              <a:rPr lang="en-US" sz="2400" dirty="0" smtClean="0"/>
              <a:t>with current setup</a:t>
            </a:r>
            <a:endParaRPr lang="en-US" sz="2400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940" t="-664" r="13018" b="664"/>
          <a:stretch/>
        </p:blipFill>
        <p:spPr>
          <a:xfrm>
            <a:off x="9000986" y="0"/>
            <a:ext cx="3191014" cy="25241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0635" y="3979069"/>
            <a:ext cx="3279666" cy="19395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9496" y="391330"/>
            <a:ext cx="1963420" cy="15017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56842" y="2870200"/>
            <a:ext cx="1934827" cy="3048457"/>
          </a:xfrm>
          <a:prstGeom prst="rect">
            <a:avLst/>
          </a:prstGeom>
        </p:spPr>
      </p:pic>
      <p:pic>
        <p:nvPicPr>
          <p:cNvPr id="3074" name="i160740075e9a18d8d01" descr="160740075e9a18d8d0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33703" y="2044729"/>
            <a:ext cx="3486598" cy="1700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64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Optical Holder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8766" indent="0">
              <a:buNone/>
            </a:pPr>
            <a:r>
              <a:rPr lang="en-GB" sz="2800" dirty="0" smtClean="0"/>
              <a:t>Drawings complete</a:t>
            </a:r>
          </a:p>
          <a:p>
            <a:pPr marL="48766" indent="0">
              <a:buNone/>
            </a:pPr>
            <a:r>
              <a:rPr lang="en-GB" sz="2800" dirty="0" smtClean="0"/>
              <a:t>C</a:t>
            </a:r>
            <a:r>
              <a:rPr lang="en-GB" sz="2800" dirty="0" smtClean="0"/>
              <a:t>an be taken to manufacture by Cockcroft</a:t>
            </a:r>
          </a:p>
          <a:p>
            <a:pPr marL="48766" indent="0">
              <a:buNone/>
            </a:pPr>
            <a:r>
              <a:rPr lang="en-GB" sz="2000" i="1" dirty="0" smtClean="0"/>
              <a:t>Final CERN signatures not present yet.</a:t>
            </a:r>
            <a:endParaRPr lang="en-GB" sz="2000" i="1" dirty="0" smtClean="0"/>
          </a:p>
          <a:p>
            <a:pPr marL="48766" indent="0">
              <a:buNone/>
            </a:pPr>
            <a:endParaRPr lang="en-GB" sz="2800" dirty="0" smtClean="0"/>
          </a:p>
          <a:p>
            <a:pPr marL="48766" indent="0">
              <a:buNone/>
            </a:pPr>
            <a:r>
              <a:rPr lang="en-GB" sz="2800" dirty="0" smtClean="0"/>
              <a:t>Available now:</a:t>
            </a:r>
          </a:p>
          <a:p>
            <a:pPr marL="597378" lvl="1" indent="0">
              <a:buNone/>
            </a:pPr>
            <a:r>
              <a:rPr lang="en-GB" sz="2000" dirty="0" smtClean="0">
                <a:hlinkClick r:id="rId2"/>
              </a:rPr>
              <a:t>Optical Support</a:t>
            </a:r>
            <a:endParaRPr lang="en-GB" sz="2000" dirty="0" smtClean="0"/>
          </a:p>
          <a:p>
            <a:pPr marL="597378" lvl="1" indent="0">
              <a:buNone/>
            </a:pPr>
            <a:r>
              <a:rPr lang="en-GB" sz="2000" dirty="0">
                <a:hlinkClick r:id="rId2"/>
              </a:rPr>
              <a:t>Optical Gan</a:t>
            </a:r>
            <a:r>
              <a:rPr lang="en-GB" sz="2000" dirty="0">
                <a:hlinkClick r:id="rId3"/>
              </a:rPr>
              <a:t>t</a:t>
            </a:r>
            <a:r>
              <a:rPr lang="en-GB" sz="2000" dirty="0">
                <a:hlinkClick r:id="rId2"/>
              </a:rPr>
              <a:t>ry </a:t>
            </a:r>
            <a:r>
              <a:rPr lang="en-GB" sz="2000" dirty="0" smtClean="0">
                <a:hlinkClick r:id="rId2"/>
              </a:rPr>
              <a:t>A</a:t>
            </a:r>
            <a:endParaRPr lang="en-GB" sz="2000" dirty="0"/>
          </a:p>
          <a:p>
            <a:pPr marL="597378" lvl="1" indent="0">
              <a:buNone/>
            </a:pPr>
            <a:r>
              <a:rPr lang="en-GB" sz="2000" dirty="0" smtClean="0">
                <a:hlinkClick r:id="rId4"/>
              </a:rPr>
              <a:t>Optical </a:t>
            </a:r>
            <a:r>
              <a:rPr lang="en-GB" sz="2000" dirty="0">
                <a:hlinkClick r:id="rId4"/>
              </a:rPr>
              <a:t>Gantry </a:t>
            </a:r>
            <a:r>
              <a:rPr lang="en-GB" sz="2000" dirty="0" smtClean="0">
                <a:hlinkClick r:id="rId4"/>
              </a:rPr>
              <a:t>B</a:t>
            </a:r>
            <a:endParaRPr lang="en-GB" sz="2000" dirty="0"/>
          </a:p>
          <a:p>
            <a:pPr marL="597378" lvl="1" indent="0">
              <a:buNone/>
            </a:pPr>
            <a:r>
              <a:rPr lang="en-GB" sz="2000" dirty="0" smtClean="0">
                <a:hlinkClick r:id="rId5"/>
              </a:rPr>
              <a:t>Optical Gantry C</a:t>
            </a:r>
            <a:endParaRPr lang="en-GB" sz="2000" dirty="0" smtClean="0"/>
          </a:p>
          <a:p>
            <a:pPr marL="48766" indent="0">
              <a:buNone/>
            </a:pPr>
            <a:endParaRPr lang="en-GB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338" r="38774"/>
          <a:stretch/>
        </p:blipFill>
        <p:spPr>
          <a:xfrm>
            <a:off x="9891583" y="594412"/>
            <a:ext cx="1995617" cy="5162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804" r="40108"/>
          <a:stretch/>
        </p:blipFill>
        <p:spPr>
          <a:xfrm>
            <a:off x="8093675" y="594412"/>
            <a:ext cx="1915297" cy="51625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44366" y="5564058"/>
            <a:ext cx="1545025" cy="546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Gill Sans MT" panose="020B0502020104020203" pitchFamily="34" charset="0"/>
              </a:rPr>
              <a:t>ST0916376_01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119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Fluorescence Monitor 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47293"/>
            <a:ext cx="10972800" cy="4621909"/>
          </a:xfrm>
        </p:spPr>
        <p:txBody>
          <a:bodyPr>
            <a:normAutofit/>
          </a:bodyPr>
          <a:lstStyle/>
          <a:p>
            <a:pPr marL="48766" indent="0">
              <a:buNone/>
            </a:pPr>
            <a:r>
              <a:rPr lang="en-GB" sz="2200" dirty="0" smtClean="0"/>
              <a:t>Mechanical support for Photon Counter installation</a:t>
            </a:r>
            <a:r>
              <a:rPr lang="en-GB" sz="2200" dirty="0" smtClean="0"/>
              <a:t>.</a:t>
            </a:r>
          </a:p>
          <a:p>
            <a:pPr lvl="1"/>
            <a:r>
              <a:rPr lang="en-GB" sz="2200" dirty="0" smtClean="0"/>
              <a:t>Light shield production now.</a:t>
            </a:r>
          </a:p>
          <a:p>
            <a:pPr lvl="1"/>
            <a:r>
              <a:rPr lang="en-GB" sz="2200" dirty="0" smtClean="0"/>
              <a:t>Finalising design of support components, ensure n</a:t>
            </a:r>
            <a:r>
              <a:rPr lang="en-GB" sz="2200" dirty="0" smtClean="0"/>
              <a:t>o </a:t>
            </a:r>
            <a:r>
              <a:rPr lang="en-GB" sz="2200" dirty="0" smtClean="0"/>
              <a:t>floor </a:t>
            </a:r>
            <a:r>
              <a:rPr lang="en-GB" sz="2200" dirty="0" smtClean="0"/>
              <a:t>drilling.</a:t>
            </a:r>
            <a:endParaRPr lang="en-GB" sz="22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" r="22190"/>
          <a:stretch/>
        </p:blipFill>
        <p:spPr>
          <a:xfrm>
            <a:off x="6664707" y="2441572"/>
            <a:ext cx="5450307" cy="36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6" r="41676"/>
          <a:stretch/>
        </p:blipFill>
        <p:spPr>
          <a:xfrm>
            <a:off x="4076268" y="2441572"/>
            <a:ext cx="2372656" cy="360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734141" y="521116"/>
            <a:ext cx="29036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Gill Sans MT" panose="020B0502020104020203" pitchFamily="34" charset="0"/>
              </a:rPr>
              <a:t>Alexandre Mariet, BE-BI-ML</a:t>
            </a:r>
            <a:endParaRPr lang="en-GB" sz="1600" dirty="0">
              <a:solidFill>
                <a:schemeClr val="accent5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1" r="31142"/>
          <a:stretch/>
        </p:blipFill>
        <p:spPr>
          <a:xfrm>
            <a:off x="395390" y="2441572"/>
            <a:ext cx="3465095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7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Skimmers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72800" cy="4714246"/>
          </a:xfrm>
        </p:spPr>
        <p:txBody>
          <a:bodyPr>
            <a:normAutofit/>
          </a:bodyPr>
          <a:lstStyle/>
          <a:p>
            <a:pPr marL="48766" indent="0">
              <a:buNone/>
            </a:pPr>
            <a:r>
              <a:rPr lang="en-GB" sz="3200" dirty="0" smtClean="0"/>
              <a:t>Two skimmers analysed with CERN Metrology</a:t>
            </a:r>
          </a:p>
          <a:p>
            <a:pPr lvl="1"/>
            <a:r>
              <a:rPr lang="en-GB" sz="2200" dirty="0" smtClean="0"/>
              <a:t>Controlled </a:t>
            </a:r>
            <a:r>
              <a:rPr lang="en-GB" sz="2200" dirty="0"/>
              <a:t>by Didier </a:t>
            </a:r>
            <a:r>
              <a:rPr lang="en-GB" sz="2200" dirty="0" smtClean="0"/>
              <a:t>Glaude</a:t>
            </a:r>
          </a:p>
          <a:p>
            <a:pPr lvl="1"/>
            <a:r>
              <a:rPr lang="en-GB" sz="2200" dirty="0" err="1" smtClean="0"/>
              <a:t>Profil</a:t>
            </a:r>
            <a:r>
              <a:rPr lang="en-GB" sz="2200" dirty="0" smtClean="0"/>
              <a:t> projector (</a:t>
            </a:r>
            <a:r>
              <a:rPr lang="en-GB" sz="2200" dirty="0" err="1" smtClean="0"/>
              <a:t>Baty</a:t>
            </a:r>
            <a:r>
              <a:rPr lang="en-GB" sz="2200" dirty="0" smtClean="0"/>
              <a:t>) with 100X magnification</a:t>
            </a:r>
          </a:p>
          <a:p>
            <a:pPr marL="1389818" lvl="3" indent="0">
              <a:buNone/>
            </a:pPr>
            <a:r>
              <a:rPr lang="en-GB" sz="2200" dirty="0" smtClean="0"/>
              <a:t>Used for side view and angle of hole</a:t>
            </a:r>
          </a:p>
          <a:p>
            <a:pPr lvl="1"/>
            <a:r>
              <a:rPr lang="en-GB" sz="2200" dirty="0" smtClean="0"/>
              <a:t>CMM Zeiss O-Inspect</a:t>
            </a:r>
          </a:p>
          <a:p>
            <a:pPr marL="1389818" lvl="3" indent="0">
              <a:buNone/>
            </a:pPr>
            <a:r>
              <a:rPr lang="en-GB" sz="2200" dirty="0" smtClean="0"/>
              <a:t>Used for pictures of the holes</a:t>
            </a:r>
          </a:p>
          <a:p>
            <a:pPr marL="597378" lvl="1" indent="0">
              <a:buNone/>
            </a:pPr>
            <a:endParaRPr lang="en-GB" sz="2000" dirty="0" smtClean="0"/>
          </a:p>
          <a:p>
            <a:pPr marL="48766" indent="0">
              <a:buNone/>
            </a:pPr>
            <a:r>
              <a:rPr lang="en-GB" sz="1800" dirty="0" smtClean="0"/>
              <a:t>EDMS 1898684 v.1</a:t>
            </a:r>
          </a:p>
          <a:p>
            <a:pPr marL="48766" indent="0">
              <a:buNone/>
            </a:pPr>
            <a:r>
              <a:rPr lang="en-GB" sz="1800" dirty="0" smtClean="0"/>
              <a:t>"Skimmers </a:t>
            </a:r>
            <a:r>
              <a:rPr lang="en-GB" sz="1800" dirty="0"/>
              <a:t>beam </a:t>
            </a:r>
            <a:r>
              <a:rPr lang="en-GB" sz="1800" dirty="0" smtClean="0"/>
              <a:t>molecular“</a:t>
            </a:r>
          </a:p>
          <a:p>
            <a:pPr marL="48766" indent="0">
              <a:buNone/>
            </a:pPr>
            <a:r>
              <a:rPr lang="en-GB" sz="1800" dirty="0" smtClean="0"/>
              <a:t>by </a:t>
            </a:r>
            <a:r>
              <a:rPr lang="en-GB" sz="1800" dirty="0"/>
              <a:t>Didier </a:t>
            </a:r>
            <a:r>
              <a:rPr lang="en-GB" sz="1800" dirty="0" smtClean="0"/>
              <a:t>GLAUDE</a:t>
            </a:r>
          </a:p>
          <a:p>
            <a:pPr marL="48766" indent="0">
              <a:buNone/>
            </a:pPr>
            <a:r>
              <a:rPr lang="en-GB" sz="1800" dirty="0" smtClean="0"/>
              <a:t>Status</a:t>
            </a:r>
            <a:r>
              <a:rPr lang="en-GB" sz="1800" dirty="0"/>
              <a:t>: In Work</a:t>
            </a:r>
            <a:br>
              <a:rPr lang="en-GB" sz="1800" dirty="0"/>
            </a:br>
            <a:r>
              <a:rPr lang="en-GB" sz="1800" u="sng" dirty="0" smtClean="0">
                <a:hlinkClick r:id="rId2"/>
              </a:rPr>
              <a:t>https</a:t>
            </a:r>
            <a:r>
              <a:rPr lang="en-GB" sz="1800" u="sng" dirty="0">
                <a:hlinkClick r:id="rId2"/>
              </a:rPr>
              <a:t>://</a:t>
            </a:r>
            <a:r>
              <a:rPr lang="en-GB" sz="1800" u="sng" dirty="0" smtClean="0">
                <a:hlinkClick r:id="rId2"/>
              </a:rPr>
              <a:t>edms.cern.ch/document/1898684/1/approvalAndComments</a:t>
            </a:r>
            <a:endParaRPr lang="en-GB" sz="3333" dirty="0" smtClean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6" t="14023" r="15447" b="19402"/>
          <a:stretch/>
        </p:blipFill>
        <p:spPr bwMode="auto">
          <a:xfrm>
            <a:off x="8448179" y="3213810"/>
            <a:ext cx="3607463" cy="2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MME-MM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382" y="454331"/>
            <a:ext cx="1110825" cy="871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71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Skimmers Analysis</a:t>
            </a:r>
            <a:endParaRPr lang="en-GB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952249" y="1242198"/>
            <a:ext cx="29035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US" sz="1200" u="sng" dirty="0">
                <a:solidFill>
                  <a:schemeClr val="bg1"/>
                </a:solidFill>
                <a:latin typeface="Comic Sans MS" panose="030F0702030302020204" pitchFamily="66" charset="0"/>
              </a:rPr>
              <a:t>Model 7 size 0.18mm</a:t>
            </a:r>
          </a:p>
        </p:txBody>
      </p:sp>
      <p:cxnSp>
        <p:nvCxnSpPr>
          <p:cNvPr id="8" name="Straight Connector 7"/>
          <p:cNvCxnSpPr>
            <a:stCxn id="2" idx="2"/>
          </p:cNvCxnSpPr>
          <p:nvPr/>
        </p:nvCxnSpPr>
        <p:spPr>
          <a:xfrm flipH="1">
            <a:off x="6094170" y="1173936"/>
            <a:ext cx="1" cy="4793727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734141" y="521116"/>
            <a:ext cx="29036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  <a:latin typeface="Gill Sans MT" panose="020B0502020104020203" pitchFamily="34" charset="0"/>
              </a:rPr>
              <a:t>Didier Glaude, CERN Metrology</a:t>
            </a:r>
            <a:endParaRPr lang="en-GB" sz="1600" dirty="0">
              <a:solidFill>
                <a:schemeClr val="accent5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1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249" y="1147293"/>
            <a:ext cx="3759200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2144336" y="1280643"/>
            <a:ext cx="29035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US" sz="1200" u="sng" dirty="0">
                <a:solidFill>
                  <a:schemeClr val="bg1"/>
                </a:solidFill>
                <a:latin typeface="Comic Sans MS" panose="030F0702030302020204" pitchFamily="66" charset="0"/>
              </a:rPr>
              <a:t>Model 7 size 0.18mm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4039811" y="5671668"/>
            <a:ext cx="140493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752474" y="5708180"/>
            <a:ext cx="16922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155824" y="4592168"/>
            <a:ext cx="20637" cy="11160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7"/>
          <p:cNvSpPr txBox="1">
            <a:spLocks noChangeArrowheads="1"/>
          </p:cNvSpPr>
          <p:nvPr/>
        </p:nvSpPr>
        <p:spPr bwMode="auto">
          <a:xfrm rot="16200000">
            <a:off x="4443830" y="4732662"/>
            <a:ext cx="11874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H" altLang="en-US" sz="1200">
                <a:latin typeface="Comic Sans MS" panose="030F0702030302020204" pitchFamily="66" charset="0"/>
              </a:rPr>
              <a:t>12µm</a:t>
            </a:r>
            <a:endParaRPr lang="en-GB" altLang="en-US" sz="1200">
              <a:latin typeface="Comic Sans MS" panose="030F0702030302020204" pitchFamily="66" charset="0"/>
            </a:endParaRPr>
          </a:p>
        </p:txBody>
      </p:sp>
      <p:pic>
        <p:nvPicPr>
          <p:cNvPr id="23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4" t="13136" r="26524" b="15932"/>
          <a:stretch>
            <a:fillRect/>
          </a:stretch>
        </p:blipFill>
        <p:spPr bwMode="auto">
          <a:xfrm>
            <a:off x="804486" y="4357218"/>
            <a:ext cx="217487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 flipV="1">
            <a:off x="2979361" y="5671668"/>
            <a:ext cx="773113" cy="2524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701303"/>
              </p:ext>
            </p:extLst>
          </p:nvPr>
        </p:nvGraphicFramePr>
        <p:xfrm>
          <a:off x="376655" y="2856687"/>
          <a:ext cx="1957471" cy="118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Worksheet" r:id="rId5" imgW="2447851" imgH="1209600" progId="Excel.Sheet.12">
                  <p:embed/>
                </p:oleObj>
              </mc:Choice>
              <mc:Fallback>
                <p:oleObj name="Worksheet" r:id="rId5" imgW="2447851" imgH="1209600" progId="Excel.Sheet.12">
                  <p:embed/>
                  <p:pic>
                    <p:nvPicPr>
                      <p:cNvPr id="102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655" y="2856687"/>
                        <a:ext cx="1957471" cy="1182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4711" y="1080749"/>
            <a:ext cx="3940175" cy="525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7925686" y="1320461"/>
            <a:ext cx="16748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US" sz="1200" u="sng" dirty="0">
                <a:solidFill>
                  <a:schemeClr val="bg1"/>
                </a:solidFill>
                <a:latin typeface="Comic Sans MS" panose="030F0702030302020204" pitchFamily="66" charset="0"/>
              </a:rPr>
              <a:t>Model 7 size 0.41mm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9600498" y="5608299"/>
            <a:ext cx="192563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0121198" y="5573374"/>
            <a:ext cx="140493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11202286" y="4882811"/>
            <a:ext cx="0" cy="7254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16"/>
          <p:cNvSpPr txBox="1">
            <a:spLocks noChangeArrowheads="1"/>
          </p:cNvSpPr>
          <p:nvPr/>
        </p:nvSpPr>
        <p:spPr bwMode="auto">
          <a:xfrm rot="16200000">
            <a:off x="10505373" y="4727236"/>
            <a:ext cx="11160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H" altLang="en-US" sz="1200">
                <a:latin typeface="Comic Sans MS" panose="030F0702030302020204" pitchFamily="66" charset="0"/>
              </a:rPr>
              <a:t>10µm</a:t>
            </a:r>
            <a:endParaRPr lang="en-GB" altLang="en-US" sz="1200">
              <a:latin typeface="Comic Sans MS" panose="030F0702030302020204" pitchFamily="66" charset="0"/>
            </a:endParaRPr>
          </a:p>
        </p:txBody>
      </p:sp>
      <p:pic>
        <p:nvPicPr>
          <p:cNvPr id="31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2" t="14091" r="20470" b="8813"/>
          <a:stretch>
            <a:fillRect/>
          </a:stretch>
        </p:blipFill>
        <p:spPr bwMode="auto">
          <a:xfrm>
            <a:off x="6787448" y="4600236"/>
            <a:ext cx="21685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Straight Arrow Connector 31"/>
          <p:cNvCxnSpPr/>
          <p:nvPr/>
        </p:nvCxnSpPr>
        <p:spPr>
          <a:xfrm flipV="1">
            <a:off x="8955973" y="5608299"/>
            <a:ext cx="588963" cy="4683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2786547"/>
              </p:ext>
            </p:extLst>
          </p:nvPr>
        </p:nvGraphicFramePr>
        <p:xfrm>
          <a:off x="6657832" y="3087819"/>
          <a:ext cx="2173757" cy="118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Worksheet" r:id="rId9" imgW="2447765" imgH="1209600" progId="Excel.Sheet.12">
                  <p:embed/>
                </p:oleObj>
              </mc:Choice>
              <mc:Fallback>
                <p:oleObj name="Worksheet" r:id="rId9" imgW="2447765" imgH="1209600" progId="Excel.Sheet.12">
                  <p:embed/>
                  <p:pic>
                    <p:nvPicPr>
                      <p:cNvPr id="1229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7832" y="3087819"/>
                        <a:ext cx="2173757" cy="1182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811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home.cern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369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Nozzle Manufacture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8766" indent="0">
              <a:spcBef>
                <a:spcPts val="1200"/>
              </a:spcBef>
              <a:buNone/>
            </a:pPr>
            <a:r>
              <a:rPr lang="en-GB" sz="2400" dirty="0" smtClean="0"/>
              <a:t>All parts manufactured at </a:t>
            </a:r>
            <a:r>
              <a:rPr lang="en-GB" sz="2400" dirty="0" err="1" smtClean="0"/>
              <a:t>Scitech</a:t>
            </a:r>
            <a:r>
              <a:rPr lang="en-GB" sz="2400" dirty="0"/>
              <a:t>, </a:t>
            </a:r>
            <a:r>
              <a:rPr lang="en-GB" sz="2400" i="1" dirty="0"/>
              <a:t>Rutherford Appleton Labs, </a:t>
            </a:r>
            <a:r>
              <a:rPr lang="en-GB" sz="2400" i="1" dirty="0" smtClean="0"/>
              <a:t>UK</a:t>
            </a:r>
          </a:p>
          <a:p>
            <a:pPr marL="48766" indent="0">
              <a:spcBef>
                <a:spcPts val="1200"/>
              </a:spcBef>
              <a:buNone/>
            </a:pPr>
            <a:r>
              <a:rPr lang="en-GB" sz="2400" i="1" dirty="0"/>
              <a:t>	</a:t>
            </a:r>
            <a:r>
              <a:rPr lang="en-GB" sz="2400" i="1" dirty="0" smtClean="0"/>
              <a:t>Now the welding and drilling remain.</a:t>
            </a:r>
          </a:p>
          <a:p>
            <a:pPr marL="48766" indent="0">
              <a:spcBef>
                <a:spcPts val="1200"/>
              </a:spcBef>
              <a:buNone/>
            </a:pPr>
            <a:r>
              <a:rPr lang="en-GB" sz="2400" dirty="0"/>
              <a:t>Test welds taking place this week</a:t>
            </a:r>
            <a:endParaRPr lang="en-GB" sz="2400" i="1" dirty="0" smtClean="0"/>
          </a:p>
          <a:p>
            <a:pPr marL="48766" indent="0">
              <a:spcBef>
                <a:spcPts val="1200"/>
              </a:spcBef>
              <a:buNone/>
            </a:pPr>
            <a:r>
              <a:rPr lang="en-GB" sz="2400" dirty="0" smtClean="0"/>
              <a:t>Based on hole drilling we will use mechanical drill for 30um holes.</a:t>
            </a:r>
          </a:p>
          <a:p>
            <a:pPr marL="48766" indent="0">
              <a:spcBef>
                <a:spcPts val="1200"/>
              </a:spcBef>
              <a:buNone/>
            </a:pPr>
            <a:endParaRPr lang="en-GB" sz="2400" dirty="0"/>
          </a:p>
          <a:p>
            <a:pPr marL="48766" indent="0">
              <a:spcBef>
                <a:spcPts val="1200"/>
              </a:spcBef>
              <a:buNone/>
            </a:pPr>
            <a:r>
              <a:rPr lang="en-GB" sz="2400" dirty="0" smtClean="0"/>
              <a:t>Hope to receive by </a:t>
            </a:r>
            <a:r>
              <a:rPr lang="en-GB" sz="2400" b="1" dirty="0" smtClean="0"/>
              <a:t>end of January</a:t>
            </a:r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5435" y="3508746"/>
            <a:ext cx="5912337" cy="236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484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Hole Manufacture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1173936"/>
            <a:ext cx="7869817" cy="4422531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2000" dirty="0" smtClean="0"/>
              <a:t>20um laser drilled hole completed</a:t>
            </a:r>
          </a:p>
          <a:p>
            <a:pPr marL="0" indent="0">
              <a:buNone/>
            </a:pPr>
            <a:r>
              <a:rPr lang="en-GB" sz="2000" dirty="0" smtClean="0"/>
              <a:t>30um machined hole drill bits being manufactured</a:t>
            </a:r>
          </a:p>
          <a:p>
            <a:pPr marL="0" indent="0">
              <a:buNone/>
            </a:pPr>
            <a:r>
              <a:rPr lang="en-GB" sz="2000" dirty="0" smtClean="0"/>
              <a:t>Both 250&amp;350 um drill lengths</a:t>
            </a:r>
          </a:p>
          <a:p>
            <a:pPr marL="0" indent="0">
              <a:buNone/>
            </a:pPr>
            <a:r>
              <a:rPr lang="en-GB" sz="2000" dirty="0" smtClean="0"/>
              <a:t>No breakages!</a:t>
            </a:r>
          </a:p>
          <a:p>
            <a:pPr marL="0" indent="0">
              <a:buNone/>
            </a:pPr>
            <a:r>
              <a:rPr lang="en-GB" sz="2000" dirty="0" smtClean="0"/>
              <a:t>Propose to use this for nozzle manufacture</a:t>
            </a:r>
          </a:p>
          <a:p>
            <a:pPr marL="48766" indent="0">
              <a:buNone/>
            </a:pPr>
            <a:endParaRPr lang="en-GB" sz="2000" dirty="0"/>
          </a:p>
        </p:txBody>
      </p:sp>
      <p:pic>
        <p:nvPicPr>
          <p:cNvPr id="6" name="Picture 5" descr="C:\Users\tmarriot\AppData\Local\Microsoft\Windows\INetCache\Content.Outlook\9WV9OZZX\20um machined hole after acetone clea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8144" y="233493"/>
            <a:ext cx="3132469" cy="2350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tmarriot\AppData\Local\Microsoft\Windows\INetCache\Content.Outlook\9WV9OZZX\20um machined hole  from the back after acetone clea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8144" y="2700668"/>
            <a:ext cx="3143025" cy="23581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8857814" y="5773194"/>
            <a:ext cx="4995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err="1" smtClean="0"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</a:rPr>
              <a:t>Scitech</a:t>
            </a:r>
            <a:r>
              <a:rPr lang="en-GB" sz="1400" i="1" dirty="0" smtClean="0"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</a:rPr>
              <a:t>, Rutherford Appleton Laboratories, UK</a:t>
            </a:r>
            <a:endParaRPr lang="en-GB" sz="1400" b="1" i="1" dirty="0">
              <a:solidFill>
                <a:schemeClr val="accent1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5580" y="2496648"/>
            <a:ext cx="3164885" cy="35066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9022" y="3341375"/>
            <a:ext cx="3549209" cy="26619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380127" y="5147932"/>
            <a:ext cx="2198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</a:rPr>
              <a:t>20um hole, laser machined</a:t>
            </a:r>
            <a:endParaRPr lang="en-GB" sz="1400" b="1" i="1" dirty="0">
              <a:solidFill>
                <a:schemeClr val="accent1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4170" y="2059142"/>
            <a:ext cx="2556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</a:rPr>
              <a:t>30um hole, mechanically drilled</a:t>
            </a:r>
            <a:endParaRPr lang="en-GB" sz="1400" b="1" i="1" dirty="0">
              <a:solidFill>
                <a:schemeClr val="accent1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774290" y="152399"/>
            <a:ext cx="0" cy="576000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431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912" t="8912" r="22485" b="14885"/>
          <a:stretch/>
        </p:blipFill>
        <p:spPr>
          <a:xfrm>
            <a:off x="2789927" y="2277069"/>
            <a:ext cx="4642232" cy="3526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733" r="14750"/>
          <a:stretch/>
        </p:blipFill>
        <p:spPr>
          <a:xfrm>
            <a:off x="7241805" y="1959001"/>
            <a:ext cx="4930223" cy="40573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Gas Volume Partition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837" y="1173936"/>
            <a:ext cx="10972800" cy="4417768"/>
          </a:xfrm>
        </p:spPr>
        <p:txBody>
          <a:bodyPr>
            <a:normAutofit/>
          </a:bodyPr>
          <a:lstStyle/>
          <a:p>
            <a:pPr marL="48766" indent="0">
              <a:buNone/>
            </a:pPr>
            <a:r>
              <a:rPr lang="en-GB" sz="2400" dirty="0" smtClean="0"/>
              <a:t>Idea to separate </a:t>
            </a:r>
            <a:r>
              <a:rPr lang="en-GB" sz="2400" dirty="0"/>
              <a:t>p</a:t>
            </a:r>
            <a:r>
              <a:rPr lang="en-GB" sz="2400" dirty="0" smtClean="0"/>
              <a:t>umping between skimmer 1 &amp; 2</a:t>
            </a:r>
          </a:p>
          <a:p>
            <a:pPr marL="48766" indent="0">
              <a:buNone/>
            </a:pPr>
            <a:r>
              <a:rPr lang="en-GB" sz="2400" dirty="0" smtClean="0"/>
              <a:t>Secondary design now complete by </a:t>
            </a:r>
            <a:r>
              <a:rPr lang="en-GB" sz="2400" dirty="0"/>
              <a:t>CERN Design </a:t>
            </a:r>
            <a:r>
              <a:rPr lang="en-GB" sz="2400" dirty="0" smtClean="0"/>
              <a:t>Office</a:t>
            </a:r>
          </a:p>
          <a:p>
            <a:pPr marL="48766" indent="0">
              <a:buNone/>
            </a:pPr>
            <a:endParaRPr lang="en-GB" sz="2400" dirty="0" smtClean="0"/>
          </a:p>
          <a:p>
            <a:pPr marL="48766" indent="0">
              <a:buNone/>
            </a:pPr>
            <a:r>
              <a:rPr lang="en-GB" sz="2400" i="1" dirty="0" smtClean="0"/>
              <a:t>ST0923983_01</a:t>
            </a:r>
          </a:p>
          <a:p>
            <a:pPr marL="48766" indent="0">
              <a:buNone/>
            </a:pPr>
            <a:endParaRPr lang="en-GB" sz="2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142721" y="5677783"/>
            <a:ext cx="2049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chemeClr val="accent1">
                    <a:lumMod val="50000"/>
                  </a:schemeClr>
                </a:solidFill>
                <a:latin typeface="Gill Sans MT" panose="020B0502020104020203" pitchFamily="34" charset="0"/>
              </a:rPr>
              <a:t>Candy Capelli, EN-MME</a:t>
            </a:r>
            <a:endParaRPr lang="en-GB" sz="1600" i="1" dirty="0">
              <a:solidFill>
                <a:schemeClr val="accent1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63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TMD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TMD" id="{67E45680-E969-40C7-A8D1-B43A49056BEB}" vid="{70CFA609-D23D-4201-8A4D-884E55EE538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CERN_TMD_16x9</Template>
  <TotalTime>248</TotalTime>
  <Words>313</Words>
  <Application>Microsoft Office PowerPoint</Application>
  <PresentationFormat>Widescreen</PresentationFormat>
  <Paragraphs>78</Paragraphs>
  <Slides>11</Slides>
  <Notes>0</Notes>
  <HiddenSlides>5</HiddenSlides>
  <MMClips>0</MMClips>
  <ScaleCrop>false</ScaleCrop>
  <HeadingPairs>
    <vt:vector size="10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Comic Sans MS</vt:lpstr>
      <vt:lpstr>Gill Sans MT</vt:lpstr>
      <vt:lpstr>Optima</vt:lpstr>
      <vt:lpstr>Segoe UI</vt:lpstr>
      <vt:lpstr>CERN_TMD</vt:lpstr>
      <vt:lpstr>SMARTEAM://_STFILE_C:/SMARTEAMProd_Tmp/tmarriot/CAD001053609.CATProduct%25VERS_1</vt:lpstr>
      <vt:lpstr>Microsoft Excel Worksheet</vt:lpstr>
      <vt:lpstr>BGC CERN Update</vt:lpstr>
      <vt:lpstr>Optical Holder</vt:lpstr>
      <vt:lpstr>Fluorescence Monitor Optics</vt:lpstr>
      <vt:lpstr>Skimmers Analysis</vt:lpstr>
      <vt:lpstr>Skimmers Analysis</vt:lpstr>
      <vt:lpstr>home.cern</vt:lpstr>
      <vt:lpstr>Nozzle Manufacture</vt:lpstr>
      <vt:lpstr>Hole Manufacture</vt:lpstr>
      <vt:lpstr>Gas Volume Partition</vt:lpstr>
      <vt:lpstr>New LHC BGC Integration Chamber </vt:lpstr>
      <vt:lpstr>Alignment Progress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BGC CERN Update</dc:title>
  <dc:creator>Tom Dodington</dc:creator>
  <cp:lastModifiedBy>Tom Dodington</cp:lastModifiedBy>
  <cp:revision>28</cp:revision>
  <dcterms:created xsi:type="dcterms:W3CDTF">2017-12-20T10:48:27Z</dcterms:created>
  <dcterms:modified xsi:type="dcterms:W3CDTF">2018-02-02T13:56:54Z</dcterms:modified>
</cp:coreProperties>
</file>