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85" r:id="rId3"/>
    <p:sldId id="443" r:id="rId4"/>
    <p:sldId id="536" r:id="rId5"/>
    <p:sldId id="607" r:id="rId6"/>
    <p:sldId id="544" r:id="rId7"/>
    <p:sldId id="568" r:id="rId8"/>
    <p:sldId id="560" r:id="rId9"/>
    <p:sldId id="570" r:id="rId10"/>
    <p:sldId id="598" r:id="rId11"/>
    <p:sldId id="571" r:id="rId12"/>
    <p:sldId id="602" r:id="rId13"/>
    <p:sldId id="597" r:id="rId14"/>
    <p:sldId id="569" r:id="rId15"/>
    <p:sldId id="572" r:id="rId16"/>
    <p:sldId id="561" r:id="rId17"/>
    <p:sldId id="537" r:id="rId18"/>
    <p:sldId id="573" r:id="rId19"/>
    <p:sldId id="574" r:id="rId20"/>
    <p:sldId id="545" r:id="rId21"/>
    <p:sldId id="575" r:id="rId22"/>
    <p:sldId id="576" r:id="rId23"/>
    <p:sldId id="577" r:id="rId24"/>
    <p:sldId id="578" r:id="rId25"/>
    <p:sldId id="579" r:id="rId26"/>
    <p:sldId id="580" r:id="rId27"/>
    <p:sldId id="581" r:id="rId28"/>
    <p:sldId id="603" r:id="rId29"/>
    <p:sldId id="604" r:id="rId30"/>
    <p:sldId id="606" r:id="rId31"/>
    <p:sldId id="582" r:id="rId32"/>
    <p:sldId id="583" r:id="rId33"/>
    <p:sldId id="605" r:id="rId34"/>
    <p:sldId id="595" r:id="rId35"/>
    <p:sldId id="599" r:id="rId36"/>
    <p:sldId id="600" r:id="rId37"/>
    <p:sldId id="601" r:id="rId38"/>
    <p:sldId id="543" r:id="rId39"/>
    <p:sldId id="539" r:id="rId40"/>
    <p:sldId id="540" r:id="rId41"/>
    <p:sldId id="541" r:id="rId42"/>
    <p:sldId id="589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DF05F-190A-8741-9EAF-D1290D1DF176}" type="datetimeFigureOut">
              <a:rPr lang="en-US" smtClean="0"/>
              <a:t>25/07/18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8FDFD-F33E-2A4E-B342-D5BF0B69D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3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E2D9C-82DB-5842-851D-1B06337E8B44}" type="datetimeFigureOut">
              <a:rPr lang="en-US" smtClean="0"/>
              <a:t>25/07/18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139D6-4DF1-074D-8A40-ECBDA599E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40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Ideas:</a:t>
            </a:r>
          </a:p>
          <a:p>
            <a:r>
              <a:rPr lang="en-US" dirty="0" smtClean="0"/>
              <a:t>Quote</a:t>
            </a:r>
            <a:r>
              <a:rPr lang="en-US" baseline="0" dirty="0" smtClean="0"/>
              <a:t> from </a:t>
            </a:r>
            <a:r>
              <a:rPr lang="en-US" baseline="0" dirty="0" err="1" smtClean="0"/>
              <a:t>Bj</a:t>
            </a:r>
            <a:r>
              <a:rPr lang="en-US" baseline="0" dirty="0" smtClean="0"/>
              <a:t> &amp; </a:t>
            </a:r>
            <a:r>
              <a:rPr lang="en-US" baseline="0" dirty="0" err="1" smtClean="0"/>
              <a:t>Drell</a:t>
            </a:r>
            <a:endParaRPr lang="en-US" baseline="0" dirty="0" smtClean="0"/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Drell</a:t>
            </a:r>
            <a:r>
              <a:rPr lang="en-US" baseline="0" dirty="0" smtClean="0"/>
              <a:t>-Yan plot (resonances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) in </a:t>
            </a:r>
            <a:r>
              <a:rPr lang="en-US" baseline="0" dirty="0" err="1" smtClean="0"/>
              <a:t>pp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67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Pomeron</a:t>
            </a:r>
            <a:r>
              <a:rPr lang="en-US" dirty="0" smtClean="0"/>
              <a:t> </a:t>
            </a:r>
            <a:r>
              <a:rPr lang="en-US" smtClean="0"/>
              <a:t>exchange: Diffractive </a:t>
            </a:r>
            <a:r>
              <a:rPr lang="en-US" dirty="0" smtClean="0"/>
              <a:t>peaks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26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Concept of a </a:t>
            </a:r>
            <a:r>
              <a:rPr lang="en-US" dirty="0" err="1" smtClean="0"/>
              <a:t>fiducial</a:t>
            </a:r>
            <a:r>
              <a:rPr lang="en-US" dirty="0" smtClean="0"/>
              <a:t> cross section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Needed for pile 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5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560513" y="858838"/>
            <a:ext cx="3914775" cy="2936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493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74353" y="4081197"/>
            <a:ext cx="4892194" cy="32597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560513" y="858838"/>
            <a:ext cx="3914775" cy="2936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595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74353" y="4081197"/>
            <a:ext cx="4892194" cy="32597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560513" y="858838"/>
            <a:ext cx="3914775" cy="2936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6978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74353" y="4081197"/>
            <a:ext cx="4892194" cy="32597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560513" y="858838"/>
            <a:ext cx="3914775" cy="2936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8002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74353" y="4081197"/>
            <a:ext cx="4892194" cy="32597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560513" y="858838"/>
            <a:ext cx="3914775" cy="2936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9026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74353" y="4081197"/>
            <a:ext cx="4892194" cy="32597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560513" y="858838"/>
            <a:ext cx="3914775" cy="2936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0050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74353" y="4081197"/>
            <a:ext cx="4892194" cy="32597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ext Box 1"/>
          <p:cNvSpPr txBox="1">
            <a:spLocks noChangeArrowheads="1"/>
          </p:cNvSpPr>
          <p:nvPr>
            <p:ph type="sldImg"/>
          </p:nvPr>
        </p:nvSpPr>
        <p:spPr bwMode="auto">
          <a:xfrm>
            <a:off x="1560513" y="858838"/>
            <a:ext cx="3914775" cy="2936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1074" name="Text Box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74353" y="4081197"/>
            <a:ext cx="4892194" cy="32597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Text Box 1"/>
          <p:cNvSpPr txBox="1">
            <a:spLocks noChangeArrowheads="1"/>
          </p:cNvSpPr>
          <p:nvPr/>
        </p:nvSpPr>
        <p:spPr bwMode="auto">
          <a:xfrm>
            <a:off x="1441592" y="859414"/>
            <a:ext cx="4153396" cy="293666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64866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1074353" y="4081197"/>
            <a:ext cx="4892194" cy="32597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common rise:</a:t>
            </a:r>
            <a:r>
              <a:rPr lang="en-US" baseline="0" dirty="0" smtClean="0"/>
              <a:t> exchange of quantum numbers of vacuum (</a:t>
            </a:r>
            <a:r>
              <a:rPr lang="en-US" baseline="0" dirty="0" err="1" smtClean="0"/>
              <a:t>Regge</a:t>
            </a:r>
            <a:r>
              <a:rPr lang="en-US" baseline="0" dirty="0" smtClean="0"/>
              <a:t>). </a:t>
            </a:r>
            <a:r>
              <a:rPr lang="en-US" baseline="0" dirty="0" err="1" smtClean="0"/>
              <a:t>Pomeron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335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Text Box 1"/>
          <p:cNvSpPr txBox="1">
            <a:spLocks noChangeArrowheads="1"/>
          </p:cNvSpPr>
          <p:nvPr/>
        </p:nvSpPr>
        <p:spPr bwMode="auto">
          <a:xfrm>
            <a:off x="1441592" y="859414"/>
            <a:ext cx="4153396" cy="293666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65890" name="Text Box 2"/>
          <p:cNvSpPr txBox="1">
            <a:spLocks noChangeArrowheads="1"/>
          </p:cNvSpPr>
          <p:nvPr>
            <p:ph type="body"/>
          </p:nvPr>
        </p:nvSpPr>
        <p:spPr bwMode="auto">
          <a:xfrm>
            <a:off x="1074353" y="4081197"/>
            <a:ext cx="4892194" cy="325979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2625"/>
            <a:ext cx="4575175" cy="3432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13646" y="4341522"/>
            <a:ext cx="5029092" cy="411914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Lepton probe is cleaner,</a:t>
            </a:r>
            <a:r>
              <a:rPr lang="en-US" baseline="0" dirty="0" smtClean="0"/>
              <a:t> though DY also works.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270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From proton to PDF: draw the delta function in x, 1, 1/3,</a:t>
            </a:r>
            <a:r>
              <a:rPr lang="en-US" baseline="0" dirty="0" smtClean="0"/>
              <a:t> smeared, QCD.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38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From proton to PDF: draw the delta function in x, 1, 1/3,</a:t>
            </a:r>
            <a:r>
              <a:rPr lang="en-US" baseline="0" dirty="0" smtClean="0"/>
              <a:t> smeared, QCD.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38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Can’t measure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38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449388" y="1206500"/>
            <a:ext cx="3959225" cy="29702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3491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1392627" y="4373100"/>
            <a:ext cx="4069867" cy="3565277"/>
          </a:xfrm>
          <a:noFill/>
          <a:ln/>
        </p:spPr>
        <p:txBody>
          <a:bodyPr wrap="none" anchor="ctr"/>
          <a:lstStyle/>
          <a:p>
            <a:r>
              <a:rPr lang="en-US" dirty="0" smtClean="0">
                <a:latin typeface="Times New Roman" pitchFamily="-65" charset="0"/>
              </a:rPr>
              <a:t>The weak force</a:t>
            </a:r>
            <a:r>
              <a:rPr lang="en-US" baseline="0" dirty="0" smtClean="0">
                <a:latin typeface="Times New Roman" pitchFamily="-65" charset="0"/>
              </a:rPr>
              <a:t> (isn’t). Reminder of the short-distance physics.</a:t>
            </a:r>
            <a:endParaRPr lang="en-US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Pomeron</a:t>
            </a:r>
            <a:r>
              <a:rPr lang="en-US" dirty="0" smtClean="0"/>
              <a:t> exchange: Diffractive peaks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265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Pomeron</a:t>
            </a:r>
            <a:r>
              <a:rPr lang="en-US" dirty="0" smtClean="0"/>
              <a:t> </a:t>
            </a:r>
            <a:r>
              <a:rPr lang="en-US" smtClean="0"/>
              <a:t>exchange: Diffractive </a:t>
            </a:r>
            <a:r>
              <a:rPr lang="en-US" dirty="0" smtClean="0"/>
              <a:t>peaks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26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8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2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6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9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JMB: QCD@LHC SSI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ight-red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292" y="-30161"/>
            <a:ext cx="3899708" cy="745917"/>
          </a:xfrm>
          <a:prstGeom prst="rect">
            <a:avLst/>
          </a:prstGeom>
        </p:spPr>
      </p:pic>
      <p:pic>
        <p:nvPicPr>
          <p:cNvPr id="12" name="Picture 11" descr="light-red.eps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20" r="42720"/>
          <a:stretch/>
        </p:blipFill>
        <p:spPr>
          <a:xfrm>
            <a:off x="-4103865" y="-30161"/>
            <a:ext cx="9546530" cy="74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4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5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QCD at the Large Hadron Collider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199"/>
            <a:ext cx="6400800" cy="236228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Jon Butterworth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SLAC Summer Institute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SLAC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August 2018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59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Proton to PDF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10</a:t>
            </a:fld>
            <a:endParaRPr lang="en-US"/>
          </a:p>
        </p:txBody>
      </p:sp>
      <p:pic>
        <p:nvPicPr>
          <p:cNvPr id="16" name="Picture 15" descr="pdf5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04" y="1503989"/>
            <a:ext cx="6296423" cy="5037138"/>
          </a:xfrm>
          <a:prstGeom prst="rect">
            <a:avLst/>
          </a:prstGeom>
        </p:spPr>
      </p:pic>
      <p:pic>
        <p:nvPicPr>
          <p:cNvPr id="11" name="Picture 10" descr="Sketch8023533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1" t="11944" r="15799" b="30556"/>
          <a:stretch/>
        </p:blipFill>
        <p:spPr>
          <a:xfrm>
            <a:off x="6256910" y="4088332"/>
            <a:ext cx="2933390" cy="1329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967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22992" y="-127810"/>
            <a:ext cx="8229600" cy="1046488"/>
          </a:xfrm>
        </p:spPr>
        <p:txBody>
          <a:bodyPr/>
          <a:lstStyle/>
          <a:p>
            <a:r>
              <a:rPr lang="en-US" dirty="0" smtClean="0"/>
              <a:t>Scaling and Scaling Violations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d15-039f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558" y="625616"/>
            <a:ext cx="6095859" cy="60958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43388" y="5770698"/>
            <a:ext cx="187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 arXiv:1607.00790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089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the LHC?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020"/>
            <a:ext cx="8229600" cy="4525963"/>
          </a:xfrm>
        </p:spPr>
        <p:txBody>
          <a:bodyPr/>
          <a:lstStyle/>
          <a:p>
            <a:r>
              <a:rPr lang="en-US" dirty="0" smtClean="0"/>
              <a:t>Don’t/can’t measure F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it is only defined for DIS</a:t>
            </a:r>
          </a:p>
          <a:p>
            <a:r>
              <a:rPr lang="en-US" dirty="0" smtClean="0"/>
              <a:t>Structure functions can be expressed in terms of </a:t>
            </a:r>
            <a:r>
              <a:rPr lang="en-US" dirty="0" err="1" smtClean="0"/>
              <a:t>parton</a:t>
            </a:r>
            <a:r>
              <a:rPr lang="en-US" dirty="0" smtClean="0"/>
              <a:t> densities</a:t>
            </a:r>
          </a:p>
          <a:p>
            <a:r>
              <a:rPr lang="en-US" dirty="0" err="1" smtClean="0"/>
              <a:t>Factorisation</a:t>
            </a:r>
            <a:r>
              <a:rPr lang="en-US" dirty="0" smtClean="0"/>
              <a:t> allows these to be used to calculate proton-proton cross sections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ppxse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94" y="4677431"/>
            <a:ext cx="6526122" cy="167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05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Proton to PDF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13</a:t>
            </a:fld>
            <a:endParaRPr lang="en-US"/>
          </a:p>
        </p:txBody>
      </p:sp>
      <p:pic>
        <p:nvPicPr>
          <p:cNvPr id="10" name="Picture 9" descr="d15-039f54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628" y="1347572"/>
            <a:ext cx="4982416" cy="5008778"/>
          </a:xfrm>
          <a:prstGeom prst="rect">
            <a:avLst/>
          </a:prstGeom>
        </p:spPr>
      </p:pic>
      <p:pic>
        <p:nvPicPr>
          <p:cNvPr id="11" name="Picture 10" descr="d15-039f55a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771" y="1347683"/>
            <a:ext cx="4982416" cy="500877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019800" y="6171795"/>
            <a:ext cx="187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 arXiv:1607.00790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230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7039" t="7058" r="4657" b="5651"/>
          <a:stretch/>
        </p:blipFill>
        <p:spPr>
          <a:xfrm>
            <a:off x="1310629" y="823961"/>
            <a:ext cx="6245734" cy="5640468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49846" y="0"/>
            <a:ext cx="8229600" cy="71588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Drell</a:t>
            </a:r>
            <a:r>
              <a:rPr lang="en-US" dirty="0" smtClean="0"/>
              <a:t>-Yan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424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PDFs from LHC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431817" y="6101084"/>
            <a:ext cx="47121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/>
              <a:t>From M</a:t>
            </a:r>
            <a:r>
              <a:rPr lang="en-US" dirty="0" smtClean="0"/>
              <a:t>a</a:t>
            </a:r>
            <a:r>
              <a:rPr lang="is-IS" dirty="0" smtClean="0"/>
              <a:t>rk Sutton, DOI</a:t>
            </a:r>
            <a:r>
              <a:rPr lang="is-IS" dirty="0"/>
              <a:t>: 10.22323/1.314.0411</a:t>
            </a:r>
            <a:endParaRPr lang="en-US" dirty="0"/>
          </a:p>
        </p:txBody>
      </p:sp>
      <p:pic>
        <p:nvPicPr>
          <p:cNvPr id="8" name="Picture 7" descr="sut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9155"/>
            <a:ext cx="9144000" cy="428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602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28891" y="1236644"/>
            <a:ext cx="5427943" cy="5427943"/>
          </a:xfrm>
          <a:prstGeom prst="rect">
            <a:avLst/>
          </a:prstGeom>
        </p:spPr>
      </p:pic>
      <p:pic>
        <p:nvPicPr>
          <p:cNvPr id="7" name="Picture 6" descr="ews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222" y="4130413"/>
            <a:ext cx="1905000" cy="2534174"/>
          </a:xfrm>
          <a:prstGeom prst="rect">
            <a:avLst/>
          </a:prstGeom>
          <a:ln>
            <a:solidFill>
              <a:srgbClr val="0000FF"/>
            </a:solidFill>
          </a:ln>
          <a:effectLst>
            <a:glow rad="101600">
              <a:srgbClr val="FF0000">
                <a:alpha val="75000"/>
              </a:srgbClr>
            </a:glow>
            <a:softEdge rad="1016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1602" y="1254393"/>
            <a:ext cx="2876020" cy="287602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Deep Inelastic Scattering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059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soft </a:t>
            </a:r>
            <a:r>
              <a:rPr lang="en-US" dirty="0" smtClean="0"/>
              <a:t>stuff: Diffraction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 descr="tote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43" y="2165350"/>
            <a:ext cx="8077200" cy="4191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716219" y="6123789"/>
            <a:ext cx="3545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/>
              <a:t>TOTEM, EPL </a:t>
            </a:r>
            <a:r>
              <a:rPr lang="is-IS" dirty="0"/>
              <a:t>101 (2013) no.2, 21002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19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soft </a:t>
            </a:r>
            <a:r>
              <a:rPr lang="en-US" dirty="0" smtClean="0"/>
              <a:t>stuff: Diffraction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 descr="atlas-diff-dia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7560"/>
            <a:ext cx="9144000" cy="3452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013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soft </a:t>
            </a:r>
            <a:r>
              <a:rPr lang="en-US" dirty="0" smtClean="0"/>
              <a:t>stuff: Diffraction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6980"/>
            <a:ext cx="8229600" cy="119553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QCD predicts less radiation when there is color single exchange</a:t>
            </a:r>
          </a:p>
          <a:p>
            <a:pPr lvl="1"/>
            <a:r>
              <a:rPr lang="en-US" dirty="0" smtClean="0"/>
              <a:t>Can we see diffraction emerge from </a:t>
            </a:r>
            <a:r>
              <a:rPr lang="en-US" dirty="0" err="1" smtClean="0"/>
              <a:t>pQCD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Hard </a:t>
            </a:r>
            <a:r>
              <a:rPr lang="en-US" dirty="0"/>
              <a:t>diffraction, rapidity gaps? More later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6" descr="atlas-rg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358900"/>
            <a:ext cx="5638800" cy="41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62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094" y="5357927"/>
            <a:ext cx="7781706" cy="29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96333" y="5354608"/>
            <a:ext cx="608761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686800" y="5277631"/>
            <a:ext cx="0" cy="2189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569263" y="5277631"/>
            <a:ext cx="0" cy="109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553200" y="5277631"/>
            <a:ext cx="0" cy="109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590800" y="5277631"/>
            <a:ext cx="0" cy="109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7200" y="4866268"/>
            <a:ext cx="57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</a:t>
            </a:r>
            <a:r>
              <a:rPr lang="en-US" baseline="30000" dirty="0" smtClean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66288" y="4866268"/>
            <a:ext cx="57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</a:t>
            </a:r>
            <a:r>
              <a:rPr lang="en-US" baseline="30000" dirty="0" smtClean="0">
                <a:solidFill>
                  <a:srgbClr val="0000FF"/>
                </a:solidFill>
              </a:rPr>
              <a:t>28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8535239" y="5390800"/>
            <a:ext cx="608761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05094" y="5235600"/>
            <a:ext cx="0" cy="119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79985" y="4834002"/>
            <a:ext cx="57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</a:t>
            </a:r>
            <a:r>
              <a:rPr lang="en-US" baseline="30000" dirty="0" smtClean="0">
                <a:solidFill>
                  <a:srgbClr val="0000FF"/>
                </a:solidFill>
              </a:rPr>
              <a:t>14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3" name="Curved Connector 22"/>
          <p:cNvCxnSpPr/>
          <p:nvPr/>
        </p:nvCxnSpPr>
        <p:spPr>
          <a:xfrm rot="5400000">
            <a:off x="-273333" y="4266779"/>
            <a:ext cx="1506224" cy="366889"/>
          </a:xfrm>
          <a:prstGeom prst="curvedConnector3">
            <a:avLst>
              <a:gd name="adj1" fmla="val -19327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8978" y="3543503"/>
            <a:ext cx="917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0</a:t>
            </a:r>
            <a:r>
              <a:rPr lang="en-US" sz="2000" dirty="0" smtClean="0">
                <a:latin typeface="Symbol" charset="2"/>
                <a:cs typeface="Symbol" charset="2"/>
              </a:rPr>
              <a:t> - g</a:t>
            </a:r>
            <a:r>
              <a:rPr lang="en-US" sz="2000" dirty="0" smtClean="0"/>
              <a:t>, g</a:t>
            </a:r>
            <a:endParaRPr lang="en-US" sz="2000" dirty="0"/>
          </a:p>
        </p:txBody>
      </p:sp>
      <p:cxnSp>
        <p:nvCxnSpPr>
          <p:cNvPr id="34" name="Curved Connector 33"/>
          <p:cNvCxnSpPr/>
          <p:nvPr/>
        </p:nvCxnSpPr>
        <p:spPr>
          <a:xfrm rot="5400000">
            <a:off x="8060438" y="4397977"/>
            <a:ext cx="1586872" cy="185141"/>
          </a:xfrm>
          <a:prstGeom prst="curvedConnector3">
            <a:avLst>
              <a:gd name="adj1" fmla="val 19766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257460" y="3295793"/>
            <a:ext cx="858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Planck</a:t>
            </a:r>
            <a:endParaRPr lang="en-US" sz="2000" dirty="0"/>
          </a:p>
        </p:txBody>
      </p:sp>
      <p:cxnSp>
        <p:nvCxnSpPr>
          <p:cNvPr id="42" name="Curved Connector 41"/>
          <p:cNvCxnSpPr/>
          <p:nvPr/>
        </p:nvCxnSpPr>
        <p:spPr>
          <a:xfrm rot="5400000">
            <a:off x="2917968" y="4006515"/>
            <a:ext cx="2021132" cy="412044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722512" y="2186308"/>
            <a:ext cx="22016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 smtClean="0">
                <a:solidFill>
                  <a:srgbClr val="0000FF"/>
                </a:solidFill>
              </a:rPr>
              <a:t>11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/>
              <a:t>Electroweak symmetry breaking</a:t>
            </a:r>
          </a:p>
          <a:p>
            <a:r>
              <a:rPr lang="en-US" sz="2000" dirty="0" smtClean="0"/>
              <a:t>W, Z, H, top mass</a:t>
            </a:r>
            <a:endParaRPr lang="en-US" sz="2000" dirty="0"/>
          </a:p>
        </p:txBody>
      </p:sp>
      <p:cxnSp>
        <p:nvCxnSpPr>
          <p:cNvPr id="49" name="Curved Connector 48"/>
          <p:cNvCxnSpPr/>
          <p:nvPr/>
        </p:nvCxnSpPr>
        <p:spPr>
          <a:xfrm rot="10800000">
            <a:off x="3211859" y="5430512"/>
            <a:ext cx="1068126" cy="637266"/>
          </a:xfrm>
          <a:prstGeom prst="curvedConnector3">
            <a:avLst>
              <a:gd name="adj1" fmla="val 102844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279985" y="5705812"/>
            <a:ext cx="2874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10</a:t>
            </a:r>
            <a:r>
              <a:rPr lang="en-US" sz="2000" baseline="30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9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>
                <a:cs typeface="Symbol" charset="2"/>
              </a:rPr>
              <a:t>Quark confinement, proton mass,</a:t>
            </a:r>
            <a:r>
              <a:rPr lang="en-US" sz="2000" baseline="30000" dirty="0" smtClean="0">
                <a:latin typeface="Symbol" charset="2"/>
                <a:cs typeface="Symbol" charset="2"/>
              </a:rPr>
              <a:t> </a:t>
            </a:r>
            <a:r>
              <a:rPr lang="en-US" sz="2000" dirty="0" smtClean="0">
                <a:latin typeface="Symbol" charset="2"/>
                <a:cs typeface="Symbol" charset="2"/>
              </a:rPr>
              <a:t>L</a:t>
            </a:r>
            <a:r>
              <a:rPr lang="en-US" sz="2000" dirty="0" smtClean="0"/>
              <a:t> </a:t>
            </a:r>
            <a:r>
              <a:rPr lang="en-US" baseline="-25000" dirty="0" smtClean="0"/>
              <a:t>QCD</a:t>
            </a:r>
            <a:endParaRPr lang="en-US" sz="2000" baseline="-25000" dirty="0"/>
          </a:p>
        </p:txBody>
      </p:sp>
      <p:cxnSp>
        <p:nvCxnSpPr>
          <p:cNvPr id="63" name="Curved Connector 62"/>
          <p:cNvCxnSpPr/>
          <p:nvPr/>
        </p:nvCxnSpPr>
        <p:spPr>
          <a:xfrm rot="5400000">
            <a:off x="1961866" y="4808646"/>
            <a:ext cx="687780" cy="101601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520656" y="4060337"/>
            <a:ext cx="1485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>
                <a:solidFill>
                  <a:srgbClr val="0000FF"/>
                </a:solidFill>
              </a:rPr>
              <a:t>6</a:t>
            </a:r>
            <a:r>
              <a:rPr lang="en-US" sz="2000" dirty="0" smtClean="0"/>
              <a:t> Electron</a:t>
            </a:r>
            <a:endParaRPr lang="en-US" sz="2000" dirty="0"/>
          </a:p>
        </p:txBody>
      </p:sp>
      <p:sp>
        <p:nvSpPr>
          <p:cNvPr id="67" name="TextBox 66"/>
          <p:cNvSpPr txBox="1"/>
          <p:nvPr/>
        </p:nvSpPr>
        <p:spPr>
          <a:xfrm>
            <a:off x="7468259" y="5505757"/>
            <a:ext cx="1578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00FF"/>
                </a:solidFill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</a:rPr>
              <a:t>lectronVolts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43113" y="3503161"/>
            <a:ext cx="2355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 smtClean="0">
                <a:solidFill>
                  <a:srgbClr val="0000FF"/>
                </a:solidFill>
              </a:rPr>
              <a:t>13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/>
              <a:t>LHC CM energy</a:t>
            </a:r>
            <a:endParaRPr lang="en-US" sz="2000" dirty="0"/>
          </a:p>
        </p:txBody>
      </p:sp>
      <p:sp>
        <p:nvSpPr>
          <p:cNvPr id="69" name="TextBox 68"/>
          <p:cNvSpPr txBox="1"/>
          <p:nvPr/>
        </p:nvSpPr>
        <p:spPr>
          <a:xfrm>
            <a:off x="1566514" y="6051527"/>
            <a:ext cx="1314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Neutrinos</a:t>
            </a:r>
            <a:endParaRPr lang="en-US" sz="2000" dirty="0"/>
          </a:p>
        </p:txBody>
      </p:sp>
      <p:cxnSp>
        <p:nvCxnSpPr>
          <p:cNvPr id="70" name="Curved Connector 69"/>
          <p:cNvCxnSpPr>
            <a:stCxn id="69" idx="1"/>
          </p:cNvCxnSpPr>
          <p:nvPr/>
        </p:nvCxnSpPr>
        <p:spPr>
          <a:xfrm rot="10800000">
            <a:off x="948270" y="5414264"/>
            <a:ext cx="618244" cy="837318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40164" y="2286435"/>
            <a:ext cx="2984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 smtClean="0">
                <a:solidFill>
                  <a:srgbClr val="0000FF"/>
                </a:solidFill>
              </a:rPr>
              <a:t>2</a:t>
            </a:r>
            <a:r>
              <a:rPr lang="en-US" sz="2000" dirty="0" smtClean="0"/>
              <a:t> Atomic binding energy</a:t>
            </a:r>
            <a:endParaRPr lang="en-US" sz="2000" dirty="0"/>
          </a:p>
        </p:txBody>
      </p:sp>
      <p:sp>
        <p:nvSpPr>
          <p:cNvPr id="74" name="TextBox 73"/>
          <p:cNvSpPr txBox="1"/>
          <p:nvPr/>
        </p:nvSpPr>
        <p:spPr>
          <a:xfrm>
            <a:off x="1782564" y="3155805"/>
            <a:ext cx="1864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 smtClean="0">
                <a:solidFill>
                  <a:srgbClr val="0000FF"/>
                </a:solidFill>
              </a:rPr>
              <a:t>7</a:t>
            </a:r>
            <a:r>
              <a:rPr lang="en-US" sz="2000" dirty="0" smtClean="0"/>
              <a:t> Nuclear binding energy</a:t>
            </a:r>
            <a:endParaRPr lang="en-US" sz="2000" dirty="0"/>
          </a:p>
        </p:txBody>
      </p:sp>
      <p:sp>
        <p:nvSpPr>
          <p:cNvPr id="75" name="TextBox 74"/>
          <p:cNvSpPr txBox="1"/>
          <p:nvPr/>
        </p:nvSpPr>
        <p:spPr>
          <a:xfrm>
            <a:off x="6019800" y="4014170"/>
            <a:ext cx="263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 smtClean="0">
                <a:solidFill>
                  <a:srgbClr val="0000FF"/>
                </a:solidFill>
              </a:rPr>
              <a:t>25</a:t>
            </a:r>
            <a:r>
              <a:rPr lang="en-US" sz="2000" dirty="0" smtClean="0"/>
              <a:t> Grand Unification?</a:t>
            </a:r>
            <a:endParaRPr lang="en-US" sz="2000" dirty="0"/>
          </a:p>
        </p:txBody>
      </p:sp>
      <p:cxnSp>
        <p:nvCxnSpPr>
          <p:cNvPr id="77" name="Curved Connector 76"/>
          <p:cNvCxnSpPr/>
          <p:nvPr/>
        </p:nvCxnSpPr>
        <p:spPr>
          <a:xfrm rot="5400000">
            <a:off x="97181" y="3935882"/>
            <a:ext cx="2516789" cy="18115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/>
          <p:nvPr/>
        </p:nvCxnSpPr>
        <p:spPr>
          <a:xfrm rot="5400000">
            <a:off x="2244950" y="4256194"/>
            <a:ext cx="1359412" cy="574407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urved Connector 82"/>
          <p:cNvCxnSpPr/>
          <p:nvPr/>
        </p:nvCxnSpPr>
        <p:spPr>
          <a:xfrm rot="5400000">
            <a:off x="7290916" y="4725590"/>
            <a:ext cx="951681" cy="15240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>
            <a:stCxn id="68" idx="1"/>
          </p:cNvCxnSpPr>
          <p:nvPr/>
        </p:nvCxnSpPr>
        <p:spPr>
          <a:xfrm rot="10800000" flipV="1">
            <a:off x="4279985" y="3703216"/>
            <a:ext cx="1263128" cy="1490498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Left-Right Arrow 1"/>
          <p:cNvSpPr/>
          <p:nvPr/>
        </p:nvSpPr>
        <p:spPr>
          <a:xfrm>
            <a:off x="3211860" y="4866268"/>
            <a:ext cx="1804994" cy="1039598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  <a:effectLst>
            <a:glow rad="622300">
              <a:srgbClr val="000090">
                <a:alpha val="22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366FF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13236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Bias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 descr="mbfig_04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9606"/>
            <a:ext cx="3114222" cy="4026929"/>
          </a:xfrm>
          <a:prstGeom prst="rect">
            <a:avLst/>
          </a:prstGeom>
        </p:spPr>
      </p:pic>
      <p:pic>
        <p:nvPicPr>
          <p:cNvPr id="9" name="Picture 8" descr="fig_04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129" y="1499606"/>
            <a:ext cx="3114221" cy="4026929"/>
          </a:xfrm>
          <a:prstGeom prst="rect">
            <a:avLst/>
          </a:prstGeom>
        </p:spPr>
      </p:pic>
      <p:pic>
        <p:nvPicPr>
          <p:cNvPr id="10" name="Picture 9" descr="fig_04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228" y="1499606"/>
            <a:ext cx="3067772" cy="396686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61060" y="5743679"/>
            <a:ext cx="1825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arXiv:1606.01133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145094" y="995768"/>
            <a:ext cx="2216009" cy="1339472"/>
          </a:xfrm>
          <a:custGeom>
            <a:avLst/>
            <a:gdLst>
              <a:gd name="connsiteX0" fmla="*/ 1108055 w 2216009"/>
              <a:gd name="connsiteY0" fmla="*/ 312714 h 1339472"/>
              <a:gd name="connsiteX1" fmla="*/ 364915 w 2216009"/>
              <a:gd name="connsiteY1" fmla="*/ 339734 h 1339472"/>
              <a:gd name="connsiteX2" fmla="*/ 229798 w 2216009"/>
              <a:gd name="connsiteY2" fmla="*/ 407284 h 1339472"/>
              <a:gd name="connsiteX3" fmla="*/ 175752 w 2216009"/>
              <a:gd name="connsiteY3" fmla="*/ 434304 h 1339472"/>
              <a:gd name="connsiteX4" fmla="*/ 135217 w 2216009"/>
              <a:gd name="connsiteY4" fmla="*/ 474834 h 1339472"/>
              <a:gd name="connsiteX5" fmla="*/ 27124 w 2216009"/>
              <a:gd name="connsiteY5" fmla="*/ 569404 h 1339472"/>
              <a:gd name="connsiteX6" fmla="*/ 100 w 2216009"/>
              <a:gd name="connsiteY6" fmla="*/ 650464 h 1339472"/>
              <a:gd name="connsiteX7" fmla="*/ 13612 w 2216009"/>
              <a:gd name="connsiteY7" fmla="*/ 880133 h 1339472"/>
              <a:gd name="connsiteX8" fmla="*/ 40635 w 2216009"/>
              <a:gd name="connsiteY8" fmla="*/ 961193 h 1339472"/>
              <a:gd name="connsiteX9" fmla="*/ 189263 w 2216009"/>
              <a:gd name="connsiteY9" fmla="*/ 1096293 h 1339472"/>
              <a:gd name="connsiteX10" fmla="*/ 324380 w 2216009"/>
              <a:gd name="connsiteY10" fmla="*/ 1177353 h 1339472"/>
              <a:gd name="connsiteX11" fmla="*/ 378426 w 2216009"/>
              <a:gd name="connsiteY11" fmla="*/ 1204373 h 1339472"/>
              <a:gd name="connsiteX12" fmla="*/ 432473 w 2216009"/>
              <a:gd name="connsiteY12" fmla="*/ 1217883 h 1339472"/>
              <a:gd name="connsiteX13" fmla="*/ 540566 w 2216009"/>
              <a:gd name="connsiteY13" fmla="*/ 1258413 h 1339472"/>
              <a:gd name="connsiteX14" fmla="*/ 594612 w 2216009"/>
              <a:gd name="connsiteY14" fmla="*/ 1285432 h 1339472"/>
              <a:gd name="connsiteX15" fmla="*/ 959427 w 2216009"/>
              <a:gd name="connsiteY15" fmla="*/ 1339472 h 1339472"/>
              <a:gd name="connsiteX16" fmla="*/ 1580962 w 2216009"/>
              <a:gd name="connsiteY16" fmla="*/ 1298942 h 1339472"/>
              <a:gd name="connsiteX17" fmla="*/ 1675543 w 2216009"/>
              <a:gd name="connsiteY17" fmla="*/ 1271922 h 1339472"/>
              <a:gd name="connsiteX18" fmla="*/ 1837683 w 2216009"/>
              <a:gd name="connsiteY18" fmla="*/ 1217883 h 1339472"/>
              <a:gd name="connsiteX19" fmla="*/ 1945776 w 2216009"/>
              <a:gd name="connsiteY19" fmla="*/ 1190863 h 1339472"/>
              <a:gd name="connsiteX20" fmla="*/ 2094404 w 2216009"/>
              <a:gd name="connsiteY20" fmla="*/ 1109803 h 1339472"/>
              <a:gd name="connsiteX21" fmla="*/ 2134939 w 2216009"/>
              <a:gd name="connsiteY21" fmla="*/ 1082783 h 1339472"/>
              <a:gd name="connsiteX22" fmla="*/ 2216009 w 2216009"/>
              <a:gd name="connsiteY22" fmla="*/ 947683 h 1339472"/>
              <a:gd name="connsiteX23" fmla="*/ 2202497 w 2216009"/>
              <a:gd name="connsiteY23" fmla="*/ 718014 h 1339472"/>
              <a:gd name="connsiteX24" fmla="*/ 2094404 w 2216009"/>
              <a:gd name="connsiteY24" fmla="*/ 461324 h 1339472"/>
              <a:gd name="connsiteX25" fmla="*/ 2080892 w 2216009"/>
              <a:gd name="connsiteY25" fmla="*/ 407284 h 1339472"/>
              <a:gd name="connsiteX26" fmla="*/ 1905241 w 2216009"/>
              <a:gd name="connsiteY26" fmla="*/ 150595 h 1339472"/>
              <a:gd name="connsiteX27" fmla="*/ 1851195 w 2216009"/>
              <a:gd name="connsiteY27" fmla="*/ 110065 h 1339472"/>
              <a:gd name="connsiteX28" fmla="*/ 1743102 w 2216009"/>
              <a:gd name="connsiteY28" fmla="*/ 42515 h 1339472"/>
              <a:gd name="connsiteX29" fmla="*/ 1635008 w 2216009"/>
              <a:gd name="connsiteY29" fmla="*/ 15495 h 1339472"/>
              <a:gd name="connsiteX30" fmla="*/ 1378287 w 2216009"/>
              <a:gd name="connsiteY30" fmla="*/ 1985 h 1339472"/>
              <a:gd name="connsiteX0" fmla="*/ 810799 w 2216009"/>
              <a:gd name="connsiteY0" fmla="*/ 312714 h 1339472"/>
              <a:gd name="connsiteX1" fmla="*/ 364915 w 2216009"/>
              <a:gd name="connsiteY1" fmla="*/ 339734 h 1339472"/>
              <a:gd name="connsiteX2" fmla="*/ 229798 w 2216009"/>
              <a:gd name="connsiteY2" fmla="*/ 407284 h 1339472"/>
              <a:gd name="connsiteX3" fmla="*/ 175752 w 2216009"/>
              <a:gd name="connsiteY3" fmla="*/ 434304 h 1339472"/>
              <a:gd name="connsiteX4" fmla="*/ 135217 w 2216009"/>
              <a:gd name="connsiteY4" fmla="*/ 474834 h 1339472"/>
              <a:gd name="connsiteX5" fmla="*/ 27124 w 2216009"/>
              <a:gd name="connsiteY5" fmla="*/ 569404 h 1339472"/>
              <a:gd name="connsiteX6" fmla="*/ 100 w 2216009"/>
              <a:gd name="connsiteY6" fmla="*/ 650464 h 1339472"/>
              <a:gd name="connsiteX7" fmla="*/ 13612 w 2216009"/>
              <a:gd name="connsiteY7" fmla="*/ 880133 h 1339472"/>
              <a:gd name="connsiteX8" fmla="*/ 40635 w 2216009"/>
              <a:gd name="connsiteY8" fmla="*/ 961193 h 1339472"/>
              <a:gd name="connsiteX9" fmla="*/ 189263 w 2216009"/>
              <a:gd name="connsiteY9" fmla="*/ 1096293 h 1339472"/>
              <a:gd name="connsiteX10" fmla="*/ 324380 w 2216009"/>
              <a:gd name="connsiteY10" fmla="*/ 1177353 h 1339472"/>
              <a:gd name="connsiteX11" fmla="*/ 378426 w 2216009"/>
              <a:gd name="connsiteY11" fmla="*/ 1204373 h 1339472"/>
              <a:gd name="connsiteX12" fmla="*/ 432473 w 2216009"/>
              <a:gd name="connsiteY12" fmla="*/ 1217883 h 1339472"/>
              <a:gd name="connsiteX13" fmla="*/ 540566 w 2216009"/>
              <a:gd name="connsiteY13" fmla="*/ 1258413 h 1339472"/>
              <a:gd name="connsiteX14" fmla="*/ 594612 w 2216009"/>
              <a:gd name="connsiteY14" fmla="*/ 1285432 h 1339472"/>
              <a:gd name="connsiteX15" fmla="*/ 959427 w 2216009"/>
              <a:gd name="connsiteY15" fmla="*/ 1339472 h 1339472"/>
              <a:gd name="connsiteX16" fmla="*/ 1580962 w 2216009"/>
              <a:gd name="connsiteY16" fmla="*/ 1298942 h 1339472"/>
              <a:gd name="connsiteX17" fmla="*/ 1675543 w 2216009"/>
              <a:gd name="connsiteY17" fmla="*/ 1271922 h 1339472"/>
              <a:gd name="connsiteX18" fmla="*/ 1837683 w 2216009"/>
              <a:gd name="connsiteY18" fmla="*/ 1217883 h 1339472"/>
              <a:gd name="connsiteX19" fmla="*/ 1945776 w 2216009"/>
              <a:gd name="connsiteY19" fmla="*/ 1190863 h 1339472"/>
              <a:gd name="connsiteX20" fmla="*/ 2094404 w 2216009"/>
              <a:gd name="connsiteY20" fmla="*/ 1109803 h 1339472"/>
              <a:gd name="connsiteX21" fmla="*/ 2134939 w 2216009"/>
              <a:gd name="connsiteY21" fmla="*/ 1082783 h 1339472"/>
              <a:gd name="connsiteX22" fmla="*/ 2216009 w 2216009"/>
              <a:gd name="connsiteY22" fmla="*/ 947683 h 1339472"/>
              <a:gd name="connsiteX23" fmla="*/ 2202497 w 2216009"/>
              <a:gd name="connsiteY23" fmla="*/ 718014 h 1339472"/>
              <a:gd name="connsiteX24" fmla="*/ 2094404 w 2216009"/>
              <a:gd name="connsiteY24" fmla="*/ 461324 h 1339472"/>
              <a:gd name="connsiteX25" fmla="*/ 2080892 w 2216009"/>
              <a:gd name="connsiteY25" fmla="*/ 407284 h 1339472"/>
              <a:gd name="connsiteX26" fmla="*/ 1905241 w 2216009"/>
              <a:gd name="connsiteY26" fmla="*/ 150595 h 1339472"/>
              <a:gd name="connsiteX27" fmla="*/ 1851195 w 2216009"/>
              <a:gd name="connsiteY27" fmla="*/ 110065 h 1339472"/>
              <a:gd name="connsiteX28" fmla="*/ 1743102 w 2216009"/>
              <a:gd name="connsiteY28" fmla="*/ 42515 h 1339472"/>
              <a:gd name="connsiteX29" fmla="*/ 1635008 w 2216009"/>
              <a:gd name="connsiteY29" fmla="*/ 15495 h 1339472"/>
              <a:gd name="connsiteX30" fmla="*/ 1378287 w 2216009"/>
              <a:gd name="connsiteY30" fmla="*/ 1985 h 1339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216009" h="1339472">
                <a:moveTo>
                  <a:pt x="810799" y="312714"/>
                </a:moveTo>
                <a:cubicBezTo>
                  <a:pt x="563086" y="321721"/>
                  <a:pt x="461749" y="323972"/>
                  <a:pt x="364915" y="339734"/>
                </a:cubicBezTo>
                <a:cubicBezTo>
                  <a:pt x="268082" y="355496"/>
                  <a:pt x="285043" y="372760"/>
                  <a:pt x="229798" y="407284"/>
                </a:cubicBezTo>
                <a:cubicBezTo>
                  <a:pt x="212718" y="417958"/>
                  <a:pt x="192142" y="422598"/>
                  <a:pt x="175752" y="434304"/>
                </a:cubicBezTo>
                <a:cubicBezTo>
                  <a:pt x="160203" y="445409"/>
                  <a:pt x="149597" y="462253"/>
                  <a:pt x="135217" y="474834"/>
                </a:cubicBezTo>
                <a:cubicBezTo>
                  <a:pt x="3251" y="590291"/>
                  <a:pt x="120841" y="475699"/>
                  <a:pt x="27124" y="569404"/>
                </a:cubicBezTo>
                <a:cubicBezTo>
                  <a:pt x="18116" y="596424"/>
                  <a:pt x="-1573" y="622031"/>
                  <a:pt x="100" y="650464"/>
                </a:cubicBezTo>
                <a:cubicBezTo>
                  <a:pt x="4604" y="727020"/>
                  <a:pt x="3692" y="804089"/>
                  <a:pt x="13612" y="880133"/>
                </a:cubicBezTo>
                <a:cubicBezTo>
                  <a:pt x="17296" y="908376"/>
                  <a:pt x="20494" y="941054"/>
                  <a:pt x="40635" y="961193"/>
                </a:cubicBezTo>
                <a:cubicBezTo>
                  <a:pt x="90468" y="1011019"/>
                  <a:pt x="130824" y="1057339"/>
                  <a:pt x="189263" y="1096293"/>
                </a:cubicBezTo>
                <a:cubicBezTo>
                  <a:pt x="232966" y="1125425"/>
                  <a:pt x="278777" y="1151297"/>
                  <a:pt x="324380" y="1177353"/>
                </a:cubicBezTo>
                <a:cubicBezTo>
                  <a:pt x="341868" y="1187345"/>
                  <a:pt x="359567" y="1197302"/>
                  <a:pt x="378426" y="1204373"/>
                </a:cubicBezTo>
                <a:cubicBezTo>
                  <a:pt x="395814" y="1210893"/>
                  <a:pt x="414856" y="1212011"/>
                  <a:pt x="432473" y="1217883"/>
                </a:cubicBezTo>
                <a:cubicBezTo>
                  <a:pt x="468979" y="1230050"/>
                  <a:pt x="505045" y="1243614"/>
                  <a:pt x="540566" y="1258413"/>
                </a:cubicBezTo>
                <a:cubicBezTo>
                  <a:pt x="559158" y="1266159"/>
                  <a:pt x="575072" y="1280548"/>
                  <a:pt x="594612" y="1285432"/>
                </a:cubicBezTo>
                <a:cubicBezTo>
                  <a:pt x="755558" y="1325663"/>
                  <a:pt x="808440" y="1325748"/>
                  <a:pt x="959427" y="1339472"/>
                </a:cubicBezTo>
                <a:cubicBezTo>
                  <a:pt x="1300630" y="1323226"/>
                  <a:pt x="1367199" y="1357234"/>
                  <a:pt x="1580962" y="1298942"/>
                </a:cubicBezTo>
                <a:cubicBezTo>
                  <a:pt x="1612595" y="1290316"/>
                  <a:pt x="1644276" y="1281794"/>
                  <a:pt x="1675543" y="1271922"/>
                </a:cubicBezTo>
                <a:cubicBezTo>
                  <a:pt x="1729869" y="1254769"/>
                  <a:pt x="1782414" y="1231699"/>
                  <a:pt x="1837683" y="1217883"/>
                </a:cubicBezTo>
                <a:lnTo>
                  <a:pt x="1945776" y="1190863"/>
                </a:lnTo>
                <a:cubicBezTo>
                  <a:pt x="1995319" y="1163843"/>
                  <a:pt x="2045406" y="1137798"/>
                  <a:pt x="2094404" y="1109803"/>
                </a:cubicBezTo>
                <a:cubicBezTo>
                  <a:pt x="2108503" y="1101747"/>
                  <a:pt x="2124245" y="1095003"/>
                  <a:pt x="2134939" y="1082783"/>
                </a:cubicBezTo>
                <a:cubicBezTo>
                  <a:pt x="2172985" y="1039307"/>
                  <a:pt x="2191313" y="997069"/>
                  <a:pt x="2216009" y="947683"/>
                </a:cubicBezTo>
                <a:cubicBezTo>
                  <a:pt x="2211505" y="871127"/>
                  <a:pt x="2212417" y="794058"/>
                  <a:pt x="2202497" y="718014"/>
                </a:cubicBezTo>
                <a:cubicBezTo>
                  <a:pt x="2195270" y="662613"/>
                  <a:pt x="2096430" y="466244"/>
                  <a:pt x="2094404" y="461324"/>
                </a:cubicBezTo>
                <a:cubicBezTo>
                  <a:pt x="2087334" y="444155"/>
                  <a:pt x="2089541" y="423715"/>
                  <a:pt x="2080892" y="407284"/>
                </a:cubicBezTo>
                <a:cubicBezTo>
                  <a:pt x="2018231" y="288242"/>
                  <a:pt x="1991695" y="226233"/>
                  <a:pt x="1905241" y="150595"/>
                </a:cubicBezTo>
                <a:cubicBezTo>
                  <a:pt x="1888293" y="135768"/>
                  <a:pt x="1869932" y="122555"/>
                  <a:pt x="1851195" y="110065"/>
                </a:cubicBezTo>
                <a:cubicBezTo>
                  <a:pt x="1815842" y="86499"/>
                  <a:pt x="1782029" y="59543"/>
                  <a:pt x="1743102" y="42515"/>
                </a:cubicBezTo>
                <a:cubicBezTo>
                  <a:pt x="1709075" y="27630"/>
                  <a:pt x="1671643" y="21600"/>
                  <a:pt x="1635008" y="15495"/>
                </a:cubicBezTo>
                <a:cubicBezTo>
                  <a:pt x="1496185" y="-7640"/>
                  <a:pt x="1581335" y="1985"/>
                  <a:pt x="1378287" y="1985"/>
                </a:cubicBezTo>
              </a:path>
            </a:pathLst>
          </a:custGeom>
          <a:ln w="47625">
            <a:solidFill>
              <a:srgbClr val="FF0000"/>
            </a:solidFill>
          </a:ln>
          <a:effectLst>
            <a:glow rad="101600">
              <a:srgbClr val="FF00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56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765"/>
            <a:ext cx="9187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870811"/>
            <a:ext cx="8593920" cy="1569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50517" rIns="0" bIns="0"/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msmincho" charset="0"/>
              </a:defRPr>
            </a:lvl9pPr>
          </a:lstStyle>
          <a:p>
            <a:pPr>
              <a:lnSpc>
                <a:spcPct val="83000"/>
              </a:lnSpc>
              <a:spcAft>
                <a:spcPts val="1293"/>
              </a:spcAft>
              <a:buSzPct val="45000"/>
              <a:buFont typeface="Wingdings" charset="0"/>
              <a:buChar char=""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Even in a given observed collision there will be several physical processes taking place in addition to the “interesting” process.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9846" y="41765"/>
            <a:ext cx="8229600" cy="71479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Underlying event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366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765"/>
            <a:ext cx="9187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49846" y="41765"/>
            <a:ext cx="8229600" cy="71479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Underlying event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672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765"/>
            <a:ext cx="9187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49846" y="41765"/>
            <a:ext cx="8229600" cy="71479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Underlying event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25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765"/>
            <a:ext cx="9187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49846" y="41765"/>
            <a:ext cx="8229600" cy="71479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Underlying event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04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765"/>
            <a:ext cx="9187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49846" y="55275"/>
            <a:ext cx="8229600" cy="71479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Underlying event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04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765"/>
            <a:ext cx="9187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49846" y="41765"/>
            <a:ext cx="7170717" cy="71479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Other activity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98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765"/>
            <a:ext cx="9187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49846" y="41765"/>
            <a:ext cx="8229600" cy="71479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Pile up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66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event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Identify/trigger/selection on a hard process</a:t>
            </a:r>
          </a:p>
          <a:p>
            <a:pPr lvl="1"/>
            <a:r>
              <a:rPr lang="en-US" dirty="0" smtClean="0"/>
              <a:t>Lepton pairs, lepton + missing energy, jets</a:t>
            </a:r>
            <a:r>
              <a:rPr lang="mr-IN" dirty="0" smtClean="0"/>
              <a:t>…</a:t>
            </a:r>
            <a:endParaRPr lang="en-GB" dirty="0"/>
          </a:p>
          <a:p>
            <a:r>
              <a:rPr lang="en-GB" dirty="0" smtClean="0"/>
              <a:t>Try to identify all products of that hard process</a:t>
            </a:r>
            <a:endParaRPr lang="en-GB" dirty="0"/>
          </a:p>
          <a:p>
            <a:r>
              <a:rPr lang="en-GB" dirty="0" smtClean="0"/>
              <a:t>Study the additional activity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019800" y="6171684"/>
            <a:ext cx="18257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/>
              <a:t>arXiv:1711.04299</a:t>
            </a:r>
            <a:endParaRPr lang="en-US" dirty="0"/>
          </a:p>
        </p:txBody>
      </p:sp>
      <p:pic>
        <p:nvPicPr>
          <p:cNvPr id="8" name="Picture 7" descr="fig_01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519728"/>
            <a:ext cx="2576528" cy="216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04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event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4312408" cy="131795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Example: ATLAS charged particle jets</a:t>
            </a:r>
          </a:p>
          <a:p>
            <a:pPr lvl="1"/>
            <a:r>
              <a:rPr lang="nb-NO" dirty="0"/>
              <a:t>arXiv:1701.05390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95" y="3349354"/>
            <a:ext cx="6657107" cy="3372121"/>
          </a:xfrm>
          <a:prstGeom prst="rect">
            <a:avLst/>
          </a:prstGeom>
        </p:spPr>
      </p:pic>
      <p:pic>
        <p:nvPicPr>
          <p:cNvPr id="9" name="Picture 8" descr="fig_0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981" y="1236542"/>
            <a:ext cx="2576528" cy="216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29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094" y="5357927"/>
            <a:ext cx="7781706" cy="29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96333" y="5354608"/>
            <a:ext cx="608761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686800" y="5277631"/>
            <a:ext cx="0" cy="2189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569263" y="5277631"/>
            <a:ext cx="0" cy="109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553200" y="5277631"/>
            <a:ext cx="0" cy="109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590800" y="5277631"/>
            <a:ext cx="0" cy="1094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7200" y="4866268"/>
            <a:ext cx="57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</a:t>
            </a:r>
            <a:r>
              <a:rPr lang="en-US" baseline="30000" dirty="0" smtClean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66288" y="4866268"/>
            <a:ext cx="57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</a:t>
            </a:r>
            <a:r>
              <a:rPr lang="en-US" baseline="30000" dirty="0" smtClean="0">
                <a:solidFill>
                  <a:srgbClr val="0000FF"/>
                </a:solidFill>
              </a:rPr>
              <a:t>28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8535239" y="5390800"/>
            <a:ext cx="608761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05094" y="5235600"/>
            <a:ext cx="0" cy="119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79985" y="4834002"/>
            <a:ext cx="578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</a:t>
            </a:r>
            <a:r>
              <a:rPr lang="en-US" baseline="30000" dirty="0" smtClean="0">
                <a:solidFill>
                  <a:srgbClr val="0000FF"/>
                </a:solidFill>
              </a:rPr>
              <a:t>14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3" name="Curved Connector 22"/>
          <p:cNvCxnSpPr/>
          <p:nvPr/>
        </p:nvCxnSpPr>
        <p:spPr>
          <a:xfrm rot="5400000">
            <a:off x="-273333" y="4266779"/>
            <a:ext cx="1506224" cy="366889"/>
          </a:xfrm>
          <a:prstGeom prst="curvedConnector3">
            <a:avLst>
              <a:gd name="adj1" fmla="val -19327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8978" y="3543503"/>
            <a:ext cx="917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0</a:t>
            </a:r>
            <a:r>
              <a:rPr lang="en-US" sz="2000" dirty="0" smtClean="0">
                <a:latin typeface="Symbol" charset="2"/>
                <a:cs typeface="Symbol" charset="2"/>
              </a:rPr>
              <a:t> - g</a:t>
            </a:r>
            <a:r>
              <a:rPr lang="en-US" sz="2000" dirty="0" smtClean="0"/>
              <a:t>, g</a:t>
            </a:r>
            <a:endParaRPr lang="en-US" sz="2000" dirty="0"/>
          </a:p>
        </p:txBody>
      </p:sp>
      <p:cxnSp>
        <p:nvCxnSpPr>
          <p:cNvPr id="34" name="Curved Connector 33"/>
          <p:cNvCxnSpPr/>
          <p:nvPr/>
        </p:nvCxnSpPr>
        <p:spPr>
          <a:xfrm rot="5400000">
            <a:off x="8060438" y="4397977"/>
            <a:ext cx="1586872" cy="185141"/>
          </a:xfrm>
          <a:prstGeom prst="curvedConnector3">
            <a:avLst>
              <a:gd name="adj1" fmla="val 19766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257460" y="3295793"/>
            <a:ext cx="858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Planck</a:t>
            </a:r>
            <a:endParaRPr lang="en-US" sz="2000" dirty="0"/>
          </a:p>
        </p:txBody>
      </p:sp>
      <p:cxnSp>
        <p:nvCxnSpPr>
          <p:cNvPr id="42" name="Curved Connector 41"/>
          <p:cNvCxnSpPr/>
          <p:nvPr/>
        </p:nvCxnSpPr>
        <p:spPr>
          <a:xfrm rot="5400000">
            <a:off x="2917968" y="4006515"/>
            <a:ext cx="2021132" cy="412044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722512" y="2186308"/>
            <a:ext cx="22016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effectLst>
                  <a:glow rad="419100">
                    <a:srgbClr val="FF0000">
                      <a:alpha val="32000"/>
                    </a:srgbClr>
                  </a:glow>
                </a:effectLst>
              </a:rPr>
              <a:t>10</a:t>
            </a:r>
            <a:r>
              <a:rPr lang="en-US" sz="2000" baseline="30000" dirty="0" smtClean="0">
                <a:solidFill>
                  <a:srgbClr val="000090"/>
                </a:solidFill>
                <a:effectLst>
                  <a:glow rad="419100">
                    <a:srgbClr val="FF0000">
                      <a:alpha val="32000"/>
                    </a:srgbClr>
                  </a:glow>
                </a:effectLst>
              </a:rPr>
              <a:t>11</a:t>
            </a:r>
            <a:r>
              <a:rPr lang="en-US" sz="2000" dirty="0" smtClean="0">
                <a:solidFill>
                  <a:srgbClr val="000090"/>
                </a:solidFill>
                <a:effectLst>
                  <a:glow rad="419100">
                    <a:srgbClr val="FF0000">
                      <a:alpha val="32000"/>
                    </a:srgbClr>
                  </a:glow>
                </a:effectLst>
              </a:rPr>
              <a:t> Electroweak symmetry breaking</a:t>
            </a:r>
          </a:p>
          <a:p>
            <a:r>
              <a:rPr lang="en-US" sz="2000" dirty="0" smtClean="0">
                <a:solidFill>
                  <a:srgbClr val="000090"/>
                </a:solidFill>
                <a:effectLst>
                  <a:glow rad="419100">
                    <a:srgbClr val="FF0000">
                      <a:alpha val="32000"/>
                    </a:srgbClr>
                  </a:glow>
                </a:effectLst>
              </a:rPr>
              <a:t>W, Z, H, top mass</a:t>
            </a:r>
            <a:endParaRPr lang="en-US" sz="2000" dirty="0">
              <a:solidFill>
                <a:srgbClr val="000090"/>
              </a:solidFill>
              <a:effectLst>
                <a:glow rad="419100">
                  <a:srgbClr val="FF0000">
                    <a:alpha val="32000"/>
                  </a:srgbClr>
                </a:glow>
              </a:effectLst>
            </a:endParaRPr>
          </a:p>
        </p:txBody>
      </p:sp>
      <p:cxnSp>
        <p:nvCxnSpPr>
          <p:cNvPr id="49" name="Curved Connector 48"/>
          <p:cNvCxnSpPr/>
          <p:nvPr/>
        </p:nvCxnSpPr>
        <p:spPr>
          <a:xfrm rot="10800000">
            <a:off x="3211859" y="5430512"/>
            <a:ext cx="1068126" cy="637266"/>
          </a:xfrm>
          <a:prstGeom prst="curvedConnector3">
            <a:avLst>
              <a:gd name="adj1" fmla="val 102844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279985" y="5705812"/>
            <a:ext cx="2874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effectLst>
                  <a:glow rad="914400">
                    <a:srgbClr val="FF0000">
                      <a:alpha val="43000"/>
                    </a:srgbClr>
                  </a:glow>
                </a:effectLst>
                <a:latin typeface="Symbol" charset="2"/>
                <a:cs typeface="Symbol" charset="2"/>
              </a:rPr>
              <a:t>10</a:t>
            </a:r>
            <a:r>
              <a:rPr lang="en-US" sz="2000" baseline="30000" dirty="0" smtClean="0">
                <a:solidFill>
                  <a:srgbClr val="000090"/>
                </a:solidFill>
                <a:effectLst>
                  <a:glow rad="914400">
                    <a:srgbClr val="FF0000">
                      <a:alpha val="43000"/>
                    </a:srgbClr>
                  </a:glow>
                </a:effectLst>
                <a:latin typeface="Symbol" charset="2"/>
                <a:cs typeface="Symbol" charset="2"/>
              </a:rPr>
              <a:t>9 </a:t>
            </a:r>
            <a:r>
              <a:rPr lang="en-US" sz="2000" dirty="0" smtClean="0">
                <a:solidFill>
                  <a:srgbClr val="000090"/>
                </a:solidFill>
                <a:effectLst>
                  <a:glow rad="914400">
                    <a:srgbClr val="FF0000">
                      <a:alpha val="43000"/>
                    </a:srgbClr>
                  </a:glow>
                </a:effectLst>
                <a:cs typeface="Symbol" charset="2"/>
              </a:rPr>
              <a:t>Quark confinement, proton mass,</a:t>
            </a:r>
            <a:r>
              <a:rPr lang="en-US" sz="2000" baseline="30000" dirty="0" smtClean="0">
                <a:solidFill>
                  <a:srgbClr val="000090"/>
                </a:solidFill>
                <a:effectLst>
                  <a:glow rad="914400">
                    <a:srgbClr val="FF0000">
                      <a:alpha val="43000"/>
                    </a:srgbClr>
                  </a:glow>
                </a:effectLst>
                <a:latin typeface="Symbol" charset="2"/>
                <a:cs typeface="Symbol" charset="2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effectLst>
                  <a:glow rad="914400">
                    <a:srgbClr val="FF0000">
                      <a:alpha val="43000"/>
                    </a:srgbClr>
                  </a:glow>
                </a:effectLst>
                <a:latin typeface="Symbol" charset="2"/>
                <a:cs typeface="Symbol" charset="2"/>
              </a:rPr>
              <a:t>L</a:t>
            </a:r>
            <a:r>
              <a:rPr lang="en-US" sz="2000" dirty="0" smtClean="0">
                <a:solidFill>
                  <a:srgbClr val="000090"/>
                </a:solidFill>
                <a:effectLst>
                  <a:glow rad="914400">
                    <a:srgbClr val="FF0000">
                      <a:alpha val="43000"/>
                    </a:srgbClr>
                  </a:glow>
                </a:effectLst>
              </a:rPr>
              <a:t> </a:t>
            </a:r>
            <a:r>
              <a:rPr lang="en-US" baseline="-25000" dirty="0" smtClean="0">
                <a:solidFill>
                  <a:srgbClr val="000090"/>
                </a:solidFill>
                <a:effectLst>
                  <a:glow rad="914400">
                    <a:srgbClr val="FF0000">
                      <a:alpha val="43000"/>
                    </a:srgbClr>
                  </a:glow>
                </a:effectLst>
              </a:rPr>
              <a:t>QCD</a:t>
            </a:r>
            <a:endParaRPr lang="en-US" sz="2000" baseline="-25000" dirty="0">
              <a:solidFill>
                <a:srgbClr val="000090"/>
              </a:solidFill>
              <a:effectLst>
                <a:glow rad="914400">
                  <a:srgbClr val="FF0000">
                    <a:alpha val="43000"/>
                  </a:srgbClr>
                </a:glow>
              </a:effectLst>
            </a:endParaRPr>
          </a:p>
        </p:txBody>
      </p:sp>
      <p:cxnSp>
        <p:nvCxnSpPr>
          <p:cNvPr id="63" name="Curved Connector 62"/>
          <p:cNvCxnSpPr/>
          <p:nvPr/>
        </p:nvCxnSpPr>
        <p:spPr>
          <a:xfrm rot="5400000">
            <a:off x="1961866" y="4808646"/>
            <a:ext cx="687780" cy="101601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520656" y="4060337"/>
            <a:ext cx="1485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>
                <a:solidFill>
                  <a:srgbClr val="0000FF"/>
                </a:solidFill>
              </a:rPr>
              <a:t>6</a:t>
            </a:r>
            <a:r>
              <a:rPr lang="en-US" sz="2000" dirty="0" smtClean="0"/>
              <a:t> Electron</a:t>
            </a:r>
            <a:endParaRPr lang="en-US" sz="2000" dirty="0"/>
          </a:p>
        </p:txBody>
      </p:sp>
      <p:sp>
        <p:nvSpPr>
          <p:cNvPr id="67" name="TextBox 66"/>
          <p:cNvSpPr txBox="1"/>
          <p:nvPr/>
        </p:nvSpPr>
        <p:spPr>
          <a:xfrm>
            <a:off x="7468259" y="5505757"/>
            <a:ext cx="1578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00FF"/>
                </a:solidFill>
              </a:rPr>
              <a:t>e</a:t>
            </a:r>
            <a:r>
              <a:rPr lang="en-US" sz="2000" dirty="0" err="1" smtClean="0">
                <a:solidFill>
                  <a:srgbClr val="0000FF"/>
                </a:solidFill>
              </a:rPr>
              <a:t>lectronVolts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543113" y="3503161"/>
            <a:ext cx="2355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effectLst>
                  <a:glow rad="876300">
                    <a:srgbClr val="FF0000">
                      <a:alpha val="45000"/>
                    </a:srgbClr>
                  </a:glow>
                </a:effectLst>
              </a:rPr>
              <a:t>10</a:t>
            </a:r>
            <a:r>
              <a:rPr lang="en-US" sz="2000" baseline="30000" dirty="0" smtClean="0">
                <a:solidFill>
                  <a:srgbClr val="000090"/>
                </a:solidFill>
                <a:effectLst>
                  <a:glow rad="876300">
                    <a:srgbClr val="FF0000">
                      <a:alpha val="45000"/>
                    </a:srgbClr>
                  </a:glow>
                </a:effectLst>
              </a:rPr>
              <a:t>13</a:t>
            </a:r>
            <a:r>
              <a:rPr lang="en-US" sz="2000" dirty="0" smtClean="0">
                <a:solidFill>
                  <a:srgbClr val="000090"/>
                </a:solidFill>
                <a:effectLst>
                  <a:glow rad="876300">
                    <a:srgbClr val="FF0000">
                      <a:alpha val="45000"/>
                    </a:srgbClr>
                  </a:glow>
                </a:effectLst>
              </a:rPr>
              <a:t> LHC CM energy</a:t>
            </a:r>
            <a:endParaRPr lang="en-US" sz="2000" dirty="0">
              <a:solidFill>
                <a:srgbClr val="000090"/>
              </a:solidFill>
              <a:effectLst>
                <a:glow rad="876300">
                  <a:srgbClr val="FF0000">
                    <a:alpha val="45000"/>
                  </a:srgbClr>
                </a:glow>
              </a:effectLst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566514" y="6051527"/>
            <a:ext cx="1314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Neutrinos</a:t>
            </a:r>
            <a:endParaRPr lang="en-US" sz="2000" dirty="0"/>
          </a:p>
        </p:txBody>
      </p:sp>
      <p:cxnSp>
        <p:nvCxnSpPr>
          <p:cNvPr id="70" name="Curved Connector 69"/>
          <p:cNvCxnSpPr>
            <a:stCxn id="69" idx="1"/>
          </p:cNvCxnSpPr>
          <p:nvPr/>
        </p:nvCxnSpPr>
        <p:spPr>
          <a:xfrm rot="10800000">
            <a:off x="948270" y="5414264"/>
            <a:ext cx="618244" cy="837318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140164" y="2286435"/>
            <a:ext cx="29840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 smtClean="0">
                <a:solidFill>
                  <a:srgbClr val="0000FF"/>
                </a:solidFill>
              </a:rPr>
              <a:t>2</a:t>
            </a:r>
            <a:r>
              <a:rPr lang="en-US" sz="2000" dirty="0" smtClean="0"/>
              <a:t> Atomic binding energy</a:t>
            </a:r>
            <a:endParaRPr lang="en-US" sz="2000" dirty="0"/>
          </a:p>
        </p:txBody>
      </p:sp>
      <p:sp>
        <p:nvSpPr>
          <p:cNvPr id="74" name="TextBox 73"/>
          <p:cNvSpPr txBox="1"/>
          <p:nvPr/>
        </p:nvSpPr>
        <p:spPr>
          <a:xfrm>
            <a:off x="1782564" y="3155805"/>
            <a:ext cx="1864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 smtClean="0">
                <a:solidFill>
                  <a:srgbClr val="0000FF"/>
                </a:solidFill>
              </a:rPr>
              <a:t>7</a:t>
            </a:r>
            <a:r>
              <a:rPr lang="en-US" sz="2000" dirty="0" smtClean="0"/>
              <a:t> Nuclear binding energy</a:t>
            </a:r>
            <a:endParaRPr lang="en-US" sz="2000" dirty="0"/>
          </a:p>
        </p:txBody>
      </p:sp>
      <p:sp>
        <p:nvSpPr>
          <p:cNvPr id="75" name="TextBox 74"/>
          <p:cNvSpPr txBox="1"/>
          <p:nvPr/>
        </p:nvSpPr>
        <p:spPr>
          <a:xfrm>
            <a:off x="6019800" y="4014170"/>
            <a:ext cx="26345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10</a:t>
            </a:r>
            <a:r>
              <a:rPr lang="en-US" sz="2000" baseline="30000" dirty="0" smtClean="0">
                <a:solidFill>
                  <a:srgbClr val="0000FF"/>
                </a:solidFill>
              </a:rPr>
              <a:t>25</a:t>
            </a:r>
            <a:r>
              <a:rPr lang="en-US" sz="2000" dirty="0" smtClean="0"/>
              <a:t> Grand Unification?</a:t>
            </a:r>
            <a:endParaRPr lang="en-US" sz="2000" dirty="0"/>
          </a:p>
        </p:txBody>
      </p:sp>
      <p:cxnSp>
        <p:nvCxnSpPr>
          <p:cNvPr id="77" name="Curved Connector 76"/>
          <p:cNvCxnSpPr/>
          <p:nvPr/>
        </p:nvCxnSpPr>
        <p:spPr>
          <a:xfrm rot="5400000">
            <a:off x="97181" y="3935882"/>
            <a:ext cx="2516789" cy="18115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Curved Connector 80"/>
          <p:cNvCxnSpPr/>
          <p:nvPr/>
        </p:nvCxnSpPr>
        <p:spPr>
          <a:xfrm rot="5400000">
            <a:off x="2244950" y="4256194"/>
            <a:ext cx="1359412" cy="574407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urved Connector 82"/>
          <p:cNvCxnSpPr/>
          <p:nvPr/>
        </p:nvCxnSpPr>
        <p:spPr>
          <a:xfrm rot="5400000">
            <a:off x="7290916" y="4725590"/>
            <a:ext cx="951681" cy="15240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Curved Connector 84"/>
          <p:cNvCxnSpPr>
            <a:stCxn id="68" idx="1"/>
          </p:cNvCxnSpPr>
          <p:nvPr/>
        </p:nvCxnSpPr>
        <p:spPr>
          <a:xfrm rot="10800000" flipV="1">
            <a:off x="4279985" y="3703216"/>
            <a:ext cx="1263128" cy="1490498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Left-Right Arrow 1"/>
          <p:cNvSpPr/>
          <p:nvPr/>
        </p:nvSpPr>
        <p:spPr>
          <a:xfrm>
            <a:off x="3211860" y="4866268"/>
            <a:ext cx="1804994" cy="1039598"/>
          </a:xfrm>
          <a:prstGeom prst="leftRightArrow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  <a:lin ang="16200000" scaled="0"/>
            <a:tileRect/>
          </a:gradFill>
          <a:effectLst>
            <a:glow rad="622300">
              <a:srgbClr val="000090">
                <a:alpha val="22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366FF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263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event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4312408" cy="73702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Example: CMS Z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/>
              <a:t>dileptons</a:t>
            </a:r>
            <a:r>
              <a:rPr lang="en-US" dirty="0" smtClean="0"/>
              <a:t> </a:t>
            </a:r>
          </a:p>
          <a:p>
            <a:pPr lvl="1"/>
            <a:r>
              <a:rPr lang="is-IS" dirty="0" smtClean="0"/>
              <a:t>arXiv</a:t>
            </a:r>
            <a:r>
              <a:rPr lang="is-IS" dirty="0"/>
              <a:t>:</a:t>
            </a:r>
            <a:r>
              <a:rPr lang="is-IS" dirty="0" smtClean="0"/>
              <a:t>1711.04299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 descr="cmseu1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28" y="3349354"/>
            <a:ext cx="7944842" cy="3372121"/>
          </a:xfrm>
          <a:prstGeom prst="rect">
            <a:avLst/>
          </a:prstGeom>
        </p:spPr>
      </p:pic>
      <p:pic>
        <p:nvPicPr>
          <p:cNvPr id="9" name="Picture 8" descr="fig_0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981" y="1236542"/>
            <a:ext cx="2576528" cy="216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1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7" name="Group 1"/>
          <p:cNvGrpSpPr>
            <a:grpSpLocks/>
          </p:cNvGrpSpPr>
          <p:nvPr/>
        </p:nvGrpSpPr>
        <p:grpSpPr bwMode="auto">
          <a:xfrm>
            <a:off x="8717761" y="1404148"/>
            <a:ext cx="424800" cy="3853845"/>
            <a:chOff x="6054" y="975"/>
            <a:chExt cx="295" cy="2676"/>
          </a:xfrm>
        </p:grpSpPr>
        <p:sp>
          <p:nvSpPr>
            <p:cNvPr id="45058" name="AutoShape 2"/>
            <p:cNvSpPr>
              <a:spLocks noChangeArrowheads="1"/>
            </p:cNvSpPr>
            <p:nvPr/>
          </p:nvSpPr>
          <p:spPr bwMode="auto">
            <a:xfrm rot="16200000">
              <a:off x="4864" y="2166"/>
              <a:ext cx="2675" cy="295"/>
            </a:xfrm>
            <a:prstGeom prst="roundRect">
              <a:avLst>
                <a:gd name="adj" fmla="val 33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5059" name="Group 3"/>
            <p:cNvGrpSpPr>
              <a:grpSpLocks/>
            </p:cNvGrpSpPr>
            <p:nvPr/>
          </p:nvGrpSpPr>
          <p:grpSpPr bwMode="auto">
            <a:xfrm>
              <a:off x="6054" y="975"/>
              <a:ext cx="287" cy="2669"/>
              <a:chOff x="6054" y="975"/>
              <a:chExt cx="287" cy="2669"/>
            </a:xfrm>
          </p:grpSpPr>
          <p:sp>
            <p:nvSpPr>
              <p:cNvPr id="45060" name="AutoShape 4"/>
              <p:cNvSpPr>
                <a:spLocks noChangeArrowheads="1"/>
              </p:cNvSpPr>
              <p:nvPr/>
            </p:nvSpPr>
            <p:spPr bwMode="auto">
              <a:xfrm rot="16200000">
                <a:off x="4863" y="2166"/>
                <a:ext cx="2669" cy="287"/>
              </a:xfrm>
              <a:prstGeom prst="roundRect">
                <a:avLst>
                  <a:gd name="adj" fmla="val 347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5061" name="Group 5"/>
              <p:cNvGrpSpPr>
                <a:grpSpLocks/>
              </p:cNvGrpSpPr>
              <p:nvPr/>
            </p:nvGrpSpPr>
            <p:grpSpPr bwMode="auto">
              <a:xfrm>
                <a:off x="6054" y="975"/>
                <a:ext cx="282" cy="2666"/>
                <a:chOff x="6054" y="975"/>
                <a:chExt cx="282" cy="2666"/>
              </a:xfrm>
            </p:grpSpPr>
            <p:sp>
              <p:nvSpPr>
                <p:cNvPr id="45062" name="AutoShape 6"/>
                <p:cNvSpPr>
                  <a:spLocks noChangeArrowheads="1"/>
                </p:cNvSpPr>
                <p:nvPr/>
              </p:nvSpPr>
              <p:spPr bwMode="auto">
                <a:xfrm rot="16200000">
                  <a:off x="4863" y="2169"/>
                  <a:ext cx="2663" cy="282"/>
                </a:xfrm>
                <a:prstGeom prst="roundRect">
                  <a:avLst>
                    <a:gd name="adj" fmla="val 352"/>
                  </a:avLst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5063" name="Group 7"/>
                <p:cNvGrpSpPr>
                  <a:grpSpLocks/>
                </p:cNvGrpSpPr>
                <p:nvPr/>
              </p:nvGrpSpPr>
              <p:grpSpPr bwMode="auto">
                <a:xfrm>
                  <a:off x="6054" y="975"/>
                  <a:ext cx="277" cy="2661"/>
                  <a:chOff x="6054" y="975"/>
                  <a:chExt cx="277" cy="2661"/>
                </a:xfrm>
              </p:grpSpPr>
              <p:sp>
                <p:nvSpPr>
                  <p:cNvPr id="45064" name="AutoShape 8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4862" y="2167"/>
                    <a:ext cx="2661" cy="277"/>
                  </a:xfrm>
                  <a:prstGeom prst="roundRect">
                    <a:avLst>
                      <a:gd name="adj" fmla="val 356"/>
                    </a:avLst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4506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6054" y="975"/>
                    <a:ext cx="273" cy="2657"/>
                    <a:chOff x="6054" y="975"/>
                    <a:chExt cx="273" cy="2657"/>
                  </a:xfrm>
                </p:grpSpPr>
                <p:sp>
                  <p:nvSpPr>
                    <p:cNvPr id="45066" name="AutoShape 10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4862" y="2168"/>
                      <a:ext cx="2657" cy="273"/>
                    </a:xfrm>
                    <a:prstGeom prst="roundRect">
                      <a:avLst>
                        <a:gd name="adj" fmla="val 361"/>
                      </a:avLst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cap="flat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5067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054" y="977"/>
                      <a:ext cx="270" cy="2655"/>
                      <a:chOff x="6054" y="977"/>
                      <a:chExt cx="270" cy="2655"/>
                    </a:xfrm>
                  </p:grpSpPr>
                  <p:sp>
                    <p:nvSpPr>
                      <p:cNvPr id="45068" name="AutoShape 12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>
                        <a:off x="4861" y="2170"/>
                        <a:ext cx="2655" cy="270"/>
                      </a:xfrm>
                      <a:prstGeom prst="roundRect">
                        <a:avLst>
                          <a:gd name="adj" fmla="val 370"/>
                        </a:avLst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45069" name="Group 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54" y="977"/>
                        <a:ext cx="269" cy="2655"/>
                        <a:chOff x="6054" y="977"/>
                        <a:chExt cx="269" cy="2655"/>
                      </a:xfrm>
                    </p:grpSpPr>
                    <p:sp>
                      <p:nvSpPr>
                        <p:cNvPr id="45070" name="AutoShape 1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6200000">
                          <a:off x="4861" y="2170"/>
                          <a:ext cx="2655" cy="269"/>
                        </a:xfrm>
                        <a:prstGeom prst="roundRect">
                          <a:avLst>
                            <a:gd name="adj" fmla="val 370"/>
                          </a:avLst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cap="flat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5071" name="AutoShape 1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6200000">
                          <a:off x="4862" y="2171"/>
                          <a:ext cx="2654" cy="268"/>
                        </a:xfrm>
                        <a:prstGeom prst="roundRect">
                          <a:avLst>
                            <a:gd name="adj" fmla="val 370"/>
                          </a:avLst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cap="flat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90000" tIns="46800" rIns="90000" bIns="46800" anchor="b"/>
                        <a:lstStyle/>
                        <a:p>
                          <a:pPr algn="ctr">
                            <a:lnSpc>
                              <a:spcPct val="83000"/>
                            </a:lnSpc>
                            <a:tabLst>
                              <a:tab pos="656650" algn="l"/>
                              <a:tab pos="1313299" algn="l"/>
                              <a:tab pos="1969949" algn="l"/>
                              <a:tab pos="2626599" algn="l"/>
                              <a:tab pos="3283248" algn="l"/>
                            </a:tabLst>
                          </a:pPr>
                          <a:r>
                            <a:rPr lang="en-GB">
                              <a:solidFill>
                                <a:srgbClr val="000000"/>
                              </a:solidFill>
                              <a:latin typeface="Arial" charset="0"/>
                            </a:rPr>
                            <a:t>Modelling the Underlying Event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pic>
        <p:nvPicPr>
          <p:cNvPr id="45072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898"/>
            <a:ext cx="4351680" cy="387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1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1" name="Group 1"/>
          <p:cNvGrpSpPr>
            <a:grpSpLocks/>
          </p:cNvGrpSpPr>
          <p:nvPr/>
        </p:nvGrpSpPr>
        <p:grpSpPr bwMode="auto">
          <a:xfrm>
            <a:off x="8717761" y="1404148"/>
            <a:ext cx="424800" cy="3853845"/>
            <a:chOff x="6054" y="975"/>
            <a:chExt cx="295" cy="2676"/>
          </a:xfrm>
        </p:grpSpPr>
        <p:sp>
          <p:nvSpPr>
            <p:cNvPr id="46082" name="AutoShape 2"/>
            <p:cNvSpPr>
              <a:spLocks noChangeArrowheads="1"/>
            </p:cNvSpPr>
            <p:nvPr/>
          </p:nvSpPr>
          <p:spPr bwMode="auto">
            <a:xfrm rot="16200000">
              <a:off x="4864" y="2166"/>
              <a:ext cx="2675" cy="295"/>
            </a:xfrm>
            <a:prstGeom prst="roundRect">
              <a:avLst>
                <a:gd name="adj" fmla="val 333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6083" name="Group 3"/>
            <p:cNvGrpSpPr>
              <a:grpSpLocks/>
            </p:cNvGrpSpPr>
            <p:nvPr/>
          </p:nvGrpSpPr>
          <p:grpSpPr bwMode="auto">
            <a:xfrm>
              <a:off x="6054" y="975"/>
              <a:ext cx="287" cy="2669"/>
              <a:chOff x="6054" y="975"/>
              <a:chExt cx="287" cy="2669"/>
            </a:xfrm>
          </p:grpSpPr>
          <p:sp>
            <p:nvSpPr>
              <p:cNvPr id="46084" name="AutoShape 4"/>
              <p:cNvSpPr>
                <a:spLocks noChangeArrowheads="1"/>
              </p:cNvSpPr>
              <p:nvPr/>
            </p:nvSpPr>
            <p:spPr bwMode="auto">
              <a:xfrm rot="16200000">
                <a:off x="4863" y="2166"/>
                <a:ext cx="2669" cy="287"/>
              </a:xfrm>
              <a:prstGeom prst="roundRect">
                <a:avLst>
                  <a:gd name="adj" fmla="val 347"/>
                </a:avLst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6085" name="Group 5"/>
              <p:cNvGrpSpPr>
                <a:grpSpLocks/>
              </p:cNvGrpSpPr>
              <p:nvPr/>
            </p:nvGrpSpPr>
            <p:grpSpPr bwMode="auto">
              <a:xfrm>
                <a:off x="6054" y="975"/>
                <a:ext cx="282" cy="2666"/>
                <a:chOff x="6054" y="975"/>
                <a:chExt cx="282" cy="2666"/>
              </a:xfrm>
            </p:grpSpPr>
            <p:sp>
              <p:nvSpPr>
                <p:cNvPr id="46086" name="AutoShape 6"/>
                <p:cNvSpPr>
                  <a:spLocks noChangeArrowheads="1"/>
                </p:cNvSpPr>
                <p:nvPr/>
              </p:nvSpPr>
              <p:spPr bwMode="auto">
                <a:xfrm rot="16200000">
                  <a:off x="4863" y="2169"/>
                  <a:ext cx="2663" cy="282"/>
                </a:xfrm>
                <a:prstGeom prst="roundRect">
                  <a:avLst>
                    <a:gd name="adj" fmla="val 352"/>
                  </a:avLst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ap="flat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6087" name="Group 7"/>
                <p:cNvGrpSpPr>
                  <a:grpSpLocks/>
                </p:cNvGrpSpPr>
                <p:nvPr/>
              </p:nvGrpSpPr>
              <p:grpSpPr bwMode="auto">
                <a:xfrm>
                  <a:off x="6054" y="975"/>
                  <a:ext cx="277" cy="2661"/>
                  <a:chOff x="6054" y="975"/>
                  <a:chExt cx="277" cy="2661"/>
                </a:xfrm>
              </p:grpSpPr>
              <p:sp>
                <p:nvSpPr>
                  <p:cNvPr id="46088" name="AutoShape 8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4862" y="2167"/>
                    <a:ext cx="2661" cy="277"/>
                  </a:xfrm>
                  <a:prstGeom prst="roundRect">
                    <a:avLst>
                      <a:gd name="adj" fmla="val 356"/>
                    </a:avLst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cap="flat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blurRad="63500" dist="38099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46089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6054" y="975"/>
                    <a:ext cx="273" cy="2657"/>
                    <a:chOff x="6054" y="975"/>
                    <a:chExt cx="273" cy="2657"/>
                  </a:xfrm>
                </p:grpSpPr>
                <p:sp>
                  <p:nvSpPr>
                    <p:cNvPr id="46090" name="AutoShape 10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4862" y="2168"/>
                      <a:ext cx="2657" cy="273"/>
                    </a:xfrm>
                    <a:prstGeom prst="roundRect">
                      <a:avLst>
                        <a:gd name="adj" fmla="val 361"/>
                      </a:avLst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 cap="flat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blurRad="63500" dist="38099" dir="2700000" algn="ctr" rotWithShape="0">
                              <a:srgbClr val="000000">
                                <a:alpha val="74998"/>
                              </a:srgb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6091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054" y="977"/>
                      <a:ext cx="270" cy="2655"/>
                      <a:chOff x="6054" y="977"/>
                      <a:chExt cx="270" cy="2655"/>
                    </a:xfrm>
                  </p:grpSpPr>
                  <p:sp>
                    <p:nvSpPr>
                      <p:cNvPr id="46092" name="AutoShape 12"/>
                      <p:cNvSpPr>
                        <a:spLocks noChangeArrowheads="1"/>
                      </p:cNvSpPr>
                      <p:nvPr/>
                    </p:nvSpPr>
                    <p:spPr bwMode="auto">
                      <a:xfrm rot="16200000">
                        <a:off x="4861" y="2170"/>
                        <a:ext cx="2655" cy="270"/>
                      </a:xfrm>
                      <a:prstGeom prst="roundRect">
                        <a:avLst>
                          <a:gd name="adj" fmla="val 370"/>
                        </a:avLst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grpSp>
                    <p:nvGrpSpPr>
                      <p:cNvPr id="46093" name="Group 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054" y="977"/>
                        <a:ext cx="269" cy="2655"/>
                        <a:chOff x="6054" y="977"/>
                        <a:chExt cx="269" cy="2655"/>
                      </a:xfrm>
                    </p:grpSpPr>
                    <p:sp>
                      <p:nvSpPr>
                        <p:cNvPr id="46094" name="AutoShape 1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6200000">
                          <a:off x="4861" y="2170"/>
                          <a:ext cx="2655" cy="269"/>
                        </a:xfrm>
                        <a:prstGeom prst="roundRect">
                          <a:avLst>
                            <a:gd name="adj" fmla="val 370"/>
                          </a:avLst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cap="flat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6095" name="AutoShape 1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rot="16200000">
                          <a:off x="4862" y="2171"/>
                          <a:ext cx="2654" cy="268"/>
                        </a:xfrm>
                        <a:prstGeom prst="roundRect">
                          <a:avLst>
                            <a:gd name="adj" fmla="val 370"/>
                          </a:avLst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cap="flat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lIns="90000" tIns="46800" rIns="90000" bIns="46800" anchor="b"/>
                        <a:lstStyle/>
                        <a:p>
                          <a:pPr algn="ctr">
                            <a:lnSpc>
                              <a:spcPct val="83000"/>
                            </a:lnSpc>
                            <a:tabLst>
                              <a:tab pos="656650" algn="l"/>
                              <a:tab pos="1313299" algn="l"/>
                              <a:tab pos="1969949" algn="l"/>
                              <a:tab pos="2626599" algn="l"/>
                              <a:tab pos="3283248" algn="l"/>
                            </a:tabLst>
                          </a:pPr>
                          <a:r>
                            <a:rPr lang="en-GB">
                              <a:solidFill>
                                <a:srgbClr val="000000"/>
                              </a:solidFill>
                              <a:latin typeface="Arial" charset="0"/>
                            </a:rPr>
                            <a:t>Modelling the Underlying Event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pic>
        <p:nvPicPr>
          <p:cNvPr id="46096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898"/>
            <a:ext cx="4351680" cy="387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609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160" y="2222154"/>
            <a:ext cx="4648320" cy="4061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64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event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 descr="cmsue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323976"/>
            <a:ext cx="5908806" cy="553402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2688" y="1798767"/>
            <a:ext cx="2572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is-IS" dirty="0"/>
              <a:t>arXiv:1711.04299</a:t>
            </a:r>
          </a:p>
        </p:txBody>
      </p:sp>
    </p:spTree>
    <p:extLst>
      <p:ext uri="{BB962C8B-B14F-4D97-AF65-F5344CB8AC3E}">
        <p14:creationId xmlns:p14="http://schemas.microsoft.com/office/powerpoint/2010/main" val="307159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</a:t>
            </a:r>
            <a:r>
              <a:rPr lang="en-US" dirty="0" err="1" smtClean="0"/>
              <a:t>multiparton</a:t>
            </a:r>
            <a:r>
              <a:rPr lang="en-US" dirty="0" smtClean="0"/>
              <a:t> scattering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 descr="W2je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605" y="1769806"/>
            <a:ext cx="2329395" cy="1837357"/>
          </a:xfrm>
          <a:prstGeom prst="rect">
            <a:avLst/>
          </a:prstGeom>
        </p:spPr>
      </p:pic>
      <p:pic>
        <p:nvPicPr>
          <p:cNvPr id="8" name="Picture 7" descr="W2jets_DP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7" y="1418547"/>
            <a:ext cx="2334501" cy="2287134"/>
          </a:xfrm>
          <a:prstGeom prst="rect">
            <a:avLst/>
          </a:prstGeom>
        </p:spPr>
      </p:pic>
      <p:pic>
        <p:nvPicPr>
          <p:cNvPr id="9" name="Picture 8" descr="fit_DeltaJets_unfolded_Alpgen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466" y="2973285"/>
            <a:ext cx="5706982" cy="3865046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824071" y="3120804"/>
            <a:ext cx="1300129" cy="11618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067003" y="2750370"/>
            <a:ext cx="3342445" cy="16809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528464" y="1585140"/>
            <a:ext cx="24054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smtClean="0"/>
              <a:t>ATLAS: arXiv</a:t>
            </a:r>
            <a:r>
              <a:rPr lang="fi-FI" dirty="0"/>
              <a:t>:1301.6872</a:t>
            </a:r>
            <a:endParaRPr lang="en-US" dirty="0"/>
          </a:p>
        </p:txBody>
      </p:sp>
      <p:pic>
        <p:nvPicPr>
          <p:cNvPr id="16" name="Picture 15" descr="d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464" y="2082312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817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</a:t>
            </a:r>
            <a:r>
              <a:rPr lang="en-US" dirty="0" err="1" smtClean="0"/>
              <a:t>multiparton</a:t>
            </a:r>
            <a:r>
              <a:rPr lang="en-US" dirty="0" smtClean="0"/>
              <a:t> scattering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35</a:t>
            </a:fld>
            <a:endParaRPr lang="en-US"/>
          </a:p>
        </p:txBody>
      </p:sp>
      <p:pic>
        <p:nvPicPr>
          <p:cNvPr id="7" name="Picture 6" descr="W2je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605" y="1769806"/>
            <a:ext cx="2329395" cy="1837357"/>
          </a:xfrm>
          <a:prstGeom prst="rect">
            <a:avLst/>
          </a:prstGeom>
        </p:spPr>
      </p:pic>
      <p:pic>
        <p:nvPicPr>
          <p:cNvPr id="8" name="Picture 7" descr="W2jets_DP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7" y="1418547"/>
            <a:ext cx="2334501" cy="22871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4" y="1981492"/>
            <a:ext cx="7047512" cy="498013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1824071" y="3120804"/>
            <a:ext cx="1499792" cy="13104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134422" y="2750370"/>
            <a:ext cx="2275028" cy="16809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350886" y="1612160"/>
            <a:ext cx="2249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dirty="0" smtClean="0"/>
              <a:t>CMS: arXiv</a:t>
            </a:r>
            <a:r>
              <a:rPr lang="nb-NO" dirty="0"/>
              <a:t>:1312.5729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70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846" y="918678"/>
            <a:ext cx="8229600" cy="681522"/>
          </a:xfrm>
        </p:spPr>
        <p:txBody>
          <a:bodyPr>
            <a:normAutofit fontScale="90000"/>
          </a:bodyPr>
          <a:lstStyle/>
          <a:p>
            <a:r>
              <a:rPr lang="en-US" dirty="0"/>
              <a:t>Probably end of first </a:t>
            </a:r>
            <a:r>
              <a:rPr lang="en-US" dirty="0" smtClean="0"/>
              <a:t>lecture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overflow slide follow just in case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06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Total cross section and </a:t>
            </a:r>
            <a:r>
              <a:rPr lang="en-US" dirty="0" err="1" smtClean="0">
                <a:solidFill>
                  <a:srgbClr val="FF0000"/>
                </a:solidFill>
              </a:rPr>
              <a:t>parton</a:t>
            </a:r>
            <a:r>
              <a:rPr lang="en-US" dirty="0" smtClean="0">
                <a:solidFill>
                  <a:srgbClr val="FF0000"/>
                </a:solidFill>
              </a:rPr>
              <a:t> densities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soft stuff</a:t>
            </a:r>
          </a:p>
          <a:p>
            <a:r>
              <a:rPr lang="en-US" dirty="0" smtClean="0"/>
              <a:t>Jet production</a:t>
            </a:r>
          </a:p>
          <a:p>
            <a:r>
              <a:rPr lang="en-US" dirty="0" smtClean="0"/>
              <a:t>Jet substructure </a:t>
            </a:r>
          </a:p>
          <a:p>
            <a:r>
              <a:rPr lang="en-US" dirty="0"/>
              <a:t>Heavy </a:t>
            </a:r>
            <a:r>
              <a:rPr lang="en-US" dirty="0" err="1"/>
              <a:t>Flavour</a:t>
            </a:r>
            <a:r>
              <a:rPr lang="en-US" dirty="0"/>
              <a:t> </a:t>
            </a:r>
            <a:r>
              <a:rPr lang="en-US" dirty="0" smtClean="0"/>
              <a:t>production</a:t>
            </a:r>
          </a:p>
          <a:p>
            <a:r>
              <a:rPr lang="en-US" dirty="0" smtClean="0"/>
              <a:t>Measuring the coupling</a:t>
            </a:r>
          </a:p>
          <a:p>
            <a:r>
              <a:rPr lang="en-US" dirty="0" smtClean="0"/>
              <a:t>Quark and gluon matter</a:t>
            </a:r>
          </a:p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87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35479"/>
            <a:ext cx="896820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 what about jets then?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6335" y="2396247"/>
            <a:ext cx="5778984" cy="40760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05" y="2976692"/>
            <a:ext cx="2974930" cy="1897984"/>
          </a:xfrm>
          <a:prstGeom prst="rect">
            <a:avLst/>
          </a:prstGeom>
        </p:spPr>
      </p:pic>
      <p:pic>
        <p:nvPicPr>
          <p:cNvPr id="9" name="Picture 8" descr="lqc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8" y="4946650"/>
            <a:ext cx="3632200" cy="1409700"/>
          </a:xfrm>
          <a:prstGeom prst="rect">
            <a:avLst/>
          </a:prstGeom>
          <a:ln>
            <a:solidFill>
              <a:srgbClr val="0000FF"/>
            </a:solidFill>
          </a:ln>
          <a:effectLst>
            <a:glow rad="101600">
              <a:srgbClr val="FF0000">
                <a:alpha val="75000"/>
              </a:srgbClr>
            </a:glow>
            <a:softEdge rad="50800"/>
          </a:effectLst>
        </p:spPr>
      </p:pic>
    </p:spTree>
    <p:extLst>
      <p:ext uri="{BB962C8B-B14F-4D97-AF65-F5344CB8AC3E}">
        <p14:creationId xmlns:p14="http://schemas.microsoft.com/office/powerpoint/2010/main" val="1900189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‘Hard’ QCD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/>
              </a:rPr>
              <a:t>When quarks and gluons make a break for it… Jets!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55" r="9704"/>
          <a:stretch/>
        </p:blipFill>
        <p:spPr>
          <a:xfrm>
            <a:off x="3981196" y="2751667"/>
            <a:ext cx="5144007" cy="3753556"/>
          </a:xfrm>
          <a:prstGeom prst="rect">
            <a:avLst/>
          </a:prstGeom>
        </p:spPr>
      </p:pic>
      <p:pic>
        <p:nvPicPr>
          <p:cNvPr id="8" name="Picture 7" descr="lqc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8" y="4946650"/>
            <a:ext cx="3632200" cy="1409700"/>
          </a:xfrm>
          <a:prstGeom prst="rect">
            <a:avLst/>
          </a:prstGeom>
          <a:ln>
            <a:solidFill>
              <a:srgbClr val="0000FF"/>
            </a:solidFill>
          </a:ln>
          <a:effectLst>
            <a:glow rad="101600">
              <a:srgbClr val="FF0000">
                <a:alpha val="75000"/>
              </a:srgbClr>
            </a:glow>
            <a:softEdge rad="508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405" y="2976692"/>
            <a:ext cx="2974930" cy="189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44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Total cross section and </a:t>
            </a:r>
            <a:r>
              <a:rPr lang="en-US" dirty="0" err="1" smtClean="0"/>
              <a:t>parton</a:t>
            </a:r>
            <a:r>
              <a:rPr lang="en-US" dirty="0" smtClean="0"/>
              <a:t> densities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soft stuff</a:t>
            </a:r>
          </a:p>
          <a:p>
            <a:r>
              <a:rPr lang="en-US" dirty="0" smtClean="0"/>
              <a:t>Jet production</a:t>
            </a:r>
          </a:p>
          <a:p>
            <a:r>
              <a:rPr lang="en-US" dirty="0" smtClean="0"/>
              <a:t>Jet substructure </a:t>
            </a:r>
          </a:p>
          <a:p>
            <a:r>
              <a:rPr lang="en-US" dirty="0"/>
              <a:t>Heavy </a:t>
            </a:r>
            <a:r>
              <a:rPr lang="en-US" dirty="0" err="1"/>
              <a:t>Flavour</a:t>
            </a:r>
            <a:r>
              <a:rPr lang="en-US" dirty="0"/>
              <a:t> </a:t>
            </a:r>
            <a:r>
              <a:rPr lang="en-US" dirty="0" smtClean="0"/>
              <a:t>production</a:t>
            </a:r>
          </a:p>
          <a:p>
            <a:r>
              <a:rPr lang="en-US" dirty="0" smtClean="0"/>
              <a:t>Measuring the coupling</a:t>
            </a:r>
          </a:p>
          <a:p>
            <a:r>
              <a:rPr lang="en-US" dirty="0" smtClean="0"/>
              <a:t>Quark and gluon matter</a:t>
            </a:r>
          </a:p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3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‘Hard’ QCD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ym typeface="Wingdings"/>
              </a:rPr>
              <a:t>When quarks and gluons make a break for it… Jets!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40</a:t>
            </a:fld>
            <a:endParaRPr lang="en-US"/>
          </a:p>
        </p:txBody>
      </p:sp>
      <p:pic>
        <p:nvPicPr>
          <p:cNvPr id="8" name="Picture 7" descr="lqc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8" y="4946650"/>
            <a:ext cx="3632200" cy="1409700"/>
          </a:xfrm>
          <a:prstGeom prst="rect">
            <a:avLst/>
          </a:prstGeom>
          <a:ln>
            <a:solidFill>
              <a:srgbClr val="0000FF"/>
            </a:solidFill>
          </a:ln>
          <a:effectLst>
            <a:glow rad="101600">
              <a:srgbClr val="FF0000">
                <a:alpha val="75000"/>
              </a:srgbClr>
            </a:glow>
            <a:softEdge rad="50800"/>
          </a:effectLst>
        </p:spPr>
      </p:pic>
      <p:pic>
        <p:nvPicPr>
          <p:cNvPr id="10" name="Picture 9" descr="je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652" y="2603287"/>
            <a:ext cx="5025690" cy="3522876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960000">
            <a:off x="1225457" y="2354890"/>
            <a:ext cx="1245694" cy="2383493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4220004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‘Hard’ QCD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53543"/>
          </a:xfrm>
        </p:spPr>
        <p:txBody>
          <a:bodyPr/>
          <a:lstStyle/>
          <a:p>
            <a:r>
              <a:rPr lang="en-US" dirty="0" smtClean="0">
                <a:sym typeface="Wingdings"/>
              </a:rPr>
              <a:t>When quarks and gluons make a break for it… Jets!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41</a:t>
            </a:fld>
            <a:endParaRPr lang="en-US"/>
          </a:p>
        </p:txBody>
      </p:sp>
      <p:pic>
        <p:nvPicPr>
          <p:cNvPr id="8" name="Picture 7" descr="lqc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8" y="4946650"/>
            <a:ext cx="3632200" cy="1409700"/>
          </a:xfrm>
          <a:prstGeom prst="rect">
            <a:avLst/>
          </a:prstGeom>
          <a:ln>
            <a:solidFill>
              <a:srgbClr val="0000FF"/>
            </a:solidFill>
          </a:ln>
          <a:effectLst>
            <a:glow rad="101600">
              <a:srgbClr val="FF0000">
                <a:alpha val="75000"/>
              </a:srgbClr>
            </a:glow>
            <a:softEdge rad="50800"/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960000">
            <a:off x="1225457" y="2354890"/>
            <a:ext cx="1245694" cy="2383493"/>
          </a:xfrm>
          <a:prstGeom prst="rect">
            <a:avLst/>
          </a:prstGeom>
          <a:noFill/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4460" y="2001463"/>
            <a:ext cx="4830407" cy="472001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012765" y="4481515"/>
            <a:ext cx="1348070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hr-HR" dirty="0"/>
              <a:t> 1706.03192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619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473075"/>
            <a:ext cx="9144000" cy="95885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smtClean="0"/>
              <a:t>What is a Jet?</a:t>
            </a:r>
            <a:endParaRPr lang="en-GB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199" y="1354138"/>
            <a:ext cx="8229601" cy="4894262"/>
          </a:xfrm>
          <a:ln/>
        </p:spPr>
        <p:txBody>
          <a:bodyPr>
            <a:normAutofit/>
          </a:bodyPr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/>
              <a:t>Protons are made up of quarks and gluons.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/>
              <a:t>Quarks and gluons are</a:t>
            </a:r>
            <a:r>
              <a:rPr lang="en-GB" sz="2200" dirty="0" smtClean="0"/>
              <a:t> coloured and confined </a:t>
            </a:r>
            <a:r>
              <a:rPr lang="en-GB" sz="2200" dirty="0"/>
              <a:t>– we only ever see hadrons.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/>
              <a:t>A jet of hadrons is </a:t>
            </a:r>
            <a:r>
              <a:rPr lang="en-GB" sz="2200" dirty="0" smtClean="0"/>
              <a:t>the </a:t>
            </a:r>
            <a:r>
              <a:rPr lang="en-GB" sz="2200" dirty="0"/>
              <a:t>signature of a quark or gluon in the final state.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/>
              <a:t>The gross properties (energy, momentum) reflect the properties of the quark or gluon, and stand out above the rest of the event</a:t>
            </a:r>
            <a:r>
              <a:rPr lang="en-GB" sz="2200" dirty="0" smtClean="0"/>
              <a:t>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/>
              <a:t>Jets are defined by an algorithm which can be applied to data and theory so we compare like-with-like.</a:t>
            </a:r>
            <a:endParaRPr lang="en-GB" sz="2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11B0-922B-CE4F-A939-8AD7D5C75BD1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960000">
            <a:off x="6672848" y="4239792"/>
            <a:ext cx="1245694" cy="2383493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474364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Total cross section and </a:t>
            </a:r>
            <a:r>
              <a:rPr lang="en-US" dirty="0" err="1" smtClean="0">
                <a:solidFill>
                  <a:srgbClr val="FF0000"/>
                </a:solidFill>
              </a:rPr>
              <a:t>parton</a:t>
            </a:r>
            <a:r>
              <a:rPr lang="en-US" dirty="0" smtClean="0">
                <a:solidFill>
                  <a:srgbClr val="FF0000"/>
                </a:solidFill>
              </a:rPr>
              <a:t> densities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 smtClean="0">
                <a:solidFill>
                  <a:srgbClr val="FF0000"/>
                </a:solidFill>
              </a:rPr>
              <a:t>soft stuff</a:t>
            </a:r>
          </a:p>
          <a:p>
            <a:r>
              <a:rPr lang="en-US" dirty="0" smtClean="0"/>
              <a:t>Jet production</a:t>
            </a:r>
          </a:p>
          <a:p>
            <a:r>
              <a:rPr lang="en-US" dirty="0" smtClean="0"/>
              <a:t>Jet substructure </a:t>
            </a:r>
          </a:p>
          <a:p>
            <a:r>
              <a:rPr lang="en-US" dirty="0"/>
              <a:t>Heavy </a:t>
            </a:r>
            <a:r>
              <a:rPr lang="en-US" dirty="0" err="1"/>
              <a:t>Flavour</a:t>
            </a:r>
            <a:r>
              <a:rPr lang="en-US" dirty="0"/>
              <a:t> </a:t>
            </a:r>
            <a:r>
              <a:rPr lang="en-US" dirty="0" smtClean="0"/>
              <a:t>production</a:t>
            </a:r>
          </a:p>
          <a:p>
            <a:r>
              <a:rPr lang="en-US" dirty="0" smtClean="0"/>
              <a:t>Measuring the coupling</a:t>
            </a:r>
          </a:p>
          <a:p>
            <a:r>
              <a:rPr lang="en-US" dirty="0" smtClean="0"/>
              <a:t>Quark and gluon matter</a:t>
            </a:r>
          </a:p>
          <a:p>
            <a:r>
              <a:rPr lang="en-US" dirty="0" smtClean="0"/>
              <a:t>Future prospects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11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218" y="0"/>
            <a:ext cx="8229600" cy="7295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Total cross sections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120494" y="5228360"/>
            <a:ext cx="756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PDG 2018</a:t>
            </a:r>
            <a:endParaRPr lang="en-US" dirty="0"/>
          </a:p>
        </p:txBody>
      </p:sp>
      <p:pic>
        <p:nvPicPr>
          <p:cNvPr id="11" name="Picture 10" descr="rpp2018-totalxsec_ReImAm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35" y="729538"/>
            <a:ext cx="5589930" cy="6114951"/>
          </a:xfrm>
          <a:prstGeom prst="rect">
            <a:avLst/>
          </a:prstGeom>
        </p:spPr>
      </p:pic>
      <p:pic>
        <p:nvPicPr>
          <p:cNvPr id="12" name="Picture 11" descr="po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399" y="2828411"/>
            <a:ext cx="2733626" cy="138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88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35479"/>
            <a:ext cx="8968204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Asymptotic freedom </a:t>
            </a:r>
            <a:r>
              <a:rPr lang="en-US" dirty="0">
                <a:sym typeface="Wingdings"/>
              </a:rPr>
              <a:t> </a:t>
            </a:r>
            <a:r>
              <a:rPr lang="en-US" dirty="0"/>
              <a:t> infrared confinement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6335" y="2396247"/>
            <a:ext cx="5778984" cy="40760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05" y="2976692"/>
            <a:ext cx="2974930" cy="1897984"/>
          </a:xfrm>
          <a:prstGeom prst="rect">
            <a:avLst/>
          </a:prstGeom>
        </p:spPr>
      </p:pic>
      <p:pic>
        <p:nvPicPr>
          <p:cNvPr id="9" name="Picture 8" descr="lqc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8" y="4946650"/>
            <a:ext cx="3632200" cy="1409700"/>
          </a:xfrm>
          <a:prstGeom prst="rect">
            <a:avLst/>
          </a:prstGeom>
          <a:ln>
            <a:solidFill>
              <a:srgbClr val="0000FF"/>
            </a:solidFill>
          </a:ln>
          <a:effectLst>
            <a:glow rad="101600">
              <a:srgbClr val="FF0000">
                <a:alpha val="75000"/>
              </a:srgbClr>
            </a:glow>
            <a:softEdge rad="50800"/>
          </a:effectLst>
        </p:spPr>
      </p:pic>
    </p:spTree>
    <p:extLst>
      <p:ext uri="{BB962C8B-B14F-4D97-AF65-F5344CB8AC3E}">
        <p14:creationId xmlns:p14="http://schemas.microsoft.com/office/powerpoint/2010/main" val="3405565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Inelastic Scattering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 descr="roj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199"/>
            <a:ext cx="9144000" cy="431658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61307" y="5840782"/>
            <a:ext cx="2864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Part of Slide from Juan </a:t>
            </a:r>
            <a:r>
              <a:rPr lang="en-US" i="1" dirty="0" err="1" smtClean="0"/>
              <a:t>Rojo</a:t>
            </a:r>
            <a:endParaRPr lang="en-US" dirty="0"/>
          </a:p>
        </p:txBody>
      </p:sp>
      <p:pic>
        <p:nvPicPr>
          <p:cNvPr id="11" name="Picture 10" descr="f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2" y="5690567"/>
            <a:ext cx="4724400" cy="685800"/>
          </a:xfrm>
          <a:prstGeom prst="rect">
            <a:avLst/>
          </a:prstGeom>
        </p:spPr>
      </p:pic>
      <p:pic>
        <p:nvPicPr>
          <p:cNvPr id="12" name="Picture 11" descr="Y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296" y="6403975"/>
            <a:ext cx="18161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82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Proton to PDF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Aug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JMB: QCD@LHC SSI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9</a:t>
            </a:fld>
            <a:endParaRPr lang="en-US"/>
          </a:p>
        </p:txBody>
      </p:sp>
      <p:pic>
        <p:nvPicPr>
          <p:cNvPr id="13" name="Picture 12" descr="pdf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5914" y="864637"/>
            <a:ext cx="4980904" cy="2988542"/>
          </a:xfrm>
          <a:prstGeom prst="rect">
            <a:avLst/>
          </a:prstGeom>
        </p:spPr>
      </p:pic>
      <p:pic>
        <p:nvPicPr>
          <p:cNvPr id="14" name="Picture 13" descr="pdf2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BFEFB"/>
              </a:clrFrom>
              <a:clrTo>
                <a:srgbClr val="FB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386" y="973478"/>
            <a:ext cx="4837457" cy="2902474"/>
          </a:xfrm>
          <a:prstGeom prst="rect">
            <a:avLst/>
          </a:prstGeom>
        </p:spPr>
      </p:pic>
      <p:pic>
        <p:nvPicPr>
          <p:cNvPr id="15" name="Picture 14" descr="pdf3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BFEFB"/>
              </a:clrFrom>
              <a:clrTo>
                <a:srgbClr val="FB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6771" y="3487889"/>
            <a:ext cx="5267751" cy="3160650"/>
          </a:xfrm>
          <a:prstGeom prst="rect">
            <a:avLst/>
          </a:prstGeom>
        </p:spPr>
      </p:pic>
      <p:pic>
        <p:nvPicPr>
          <p:cNvPr id="17" name="Picture 16" descr="pdf4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BFEFB"/>
              </a:clrFrom>
              <a:clrTo>
                <a:srgbClr val="FB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386" y="3361713"/>
            <a:ext cx="5478042" cy="328682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69764" y="1615650"/>
            <a:ext cx="53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= F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8451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45016</TotalTime>
  <Words>1154</Words>
  <Application>Microsoft Macintosh PowerPoint</Application>
  <PresentationFormat>On-screen Show (4:3)</PresentationFormat>
  <Paragraphs>284</Paragraphs>
  <Slides>42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QCD at the Large Hadron Collider</vt:lpstr>
      <vt:lpstr>PowerPoint Presentation</vt:lpstr>
      <vt:lpstr>PowerPoint Presentation</vt:lpstr>
      <vt:lpstr>Outline</vt:lpstr>
      <vt:lpstr>Outline</vt:lpstr>
      <vt:lpstr>Total cross sections</vt:lpstr>
      <vt:lpstr>Asymptotic freedom   infrared confinement</vt:lpstr>
      <vt:lpstr>Deep Inelastic Scattering</vt:lpstr>
      <vt:lpstr>From Proton to PDF</vt:lpstr>
      <vt:lpstr>From Proton to PDF</vt:lpstr>
      <vt:lpstr>Scaling and Scaling Violations</vt:lpstr>
      <vt:lpstr>At the LHC?</vt:lpstr>
      <vt:lpstr>From Proton to PDF</vt:lpstr>
      <vt:lpstr>Drell-Yan</vt:lpstr>
      <vt:lpstr>PDFs from LHC Data</vt:lpstr>
      <vt:lpstr>Deep Inelastic Scattering</vt:lpstr>
      <vt:lpstr>The soft stuff: Diffraction</vt:lpstr>
      <vt:lpstr>The soft stuff: Diffraction</vt:lpstr>
      <vt:lpstr>The soft stuff: Diffraction</vt:lpstr>
      <vt:lpstr>Minimum Bias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Underlying event measurements</vt:lpstr>
      <vt:lpstr>Underlying event measurements</vt:lpstr>
      <vt:lpstr>Underlying event measurements</vt:lpstr>
      <vt:lpstr>PowerPoint Presentation</vt:lpstr>
      <vt:lpstr>PowerPoint Presentation</vt:lpstr>
      <vt:lpstr>Underlying event measurements</vt:lpstr>
      <vt:lpstr>Measuring multiparton scattering</vt:lpstr>
      <vt:lpstr>Measuring multiparton scattering</vt:lpstr>
      <vt:lpstr>Probably end of first lecture </vt:lpstr>
      <vt:lpstr>Outline</vt:lpstr>
      <vt:lpstr>So what about jets then?</vt:lpstr>
      <vt:lpstr>‘Hard’ QCD</vt:lpstr>
      <vt:lpstr>‘Hard’ QCD</vt:lpstr>
      <vt:lpstr>‘Hard’ QCD</vt:lpstr>
      <vt:lpstr>What is a Jet?</vt:lpstr>
    </vt:vector>
  </TitlesOfParts>
  <Company>UCL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Butterworth</dc:creator>
  <cp:lastModifiedBy>Jonathan Butterworth</cp:lastModifiedBy>
  <cp:revision>336</cp:revision>
  <dcterms:created xsi:type="dcterms:W3CDTF">2015-04-11T13:53:50Z</dcterms:created>
  <dcterms:modified xsi:type="dcterms:W3CDTF">2018-08-02T13:28:13Z</dcterms:modified>
</cp:coreProperties>
</file>