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notesSlides/notesSlide10.xml" ContentType="application/vnd.openxmlformats-officedocument.presentationml.notesSlide+xml"/>
  <Override PartName="/ppt/tags/tag2.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3.xml" ContentType="application/vnd.openxmlformats-officedocument.presentationml.tags+xml"/>
  <Override PartName="/ppt/notesSlides/notesSlide15.xml" ContentType="application/vnd.openxmlformats-officedocument.presentationml.notesSlide+xml"/>
  <Override PartName="/ppt/tags/tag4.xml" ContentType="application/vnd.openxmlformats-officedocument.presentationml.tags+xml"/>
  <Override PartName="/ppt/notesSlides/notesSlide16.xml" ContentType="application/vnd.openxmlformats-officedocument.presentationml.notesSlide+xml"/>
  <Override PartName="/ppt/tags/tag5.xml" ContentType="application/vnd.openxmlformats-officedocument.presentationml.tags+xml"/>
  <Override PartName="/ppt/notesSlides/notesSlide17.xml" ContentType="application/vnd.openxmlformats-officedocument.presentationml.notesSlide+xml"/>
  <Override PartName="/ppt/tags/tag6.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7.xml" ContentType="application/vnd.openxmlformats-officedocument.presentationml.tags+xml"/>
  <Override PartName="/ppt/notesSlides/notesSlide24.xml" ContentType="application/vnd.openxmlformats-officedocument.presentationml.notesSlide+xml"/>
  <Override PartName="/ppt/tags/tag8.xml" ContentType="application/vnd.openxmlformats-officedocument.presentationml.tags+xml"/>
  <Override PartName="/ppt/notesSlides/notesSlide2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2" r:id="rId2"/>
  </p:sldMasterIdLst>
  <p:notesMasterIdLst>
    <p:notesMasterId r:id="rId91"/>
  </p:notesMasterIdLst>
  <p:sldIdLst>
    <p:sldId id="256" r:id="rId3"/>
    <p:sldId id="616" r:id="rId4"/>
    <p:sldId id="260" r:id="rId5"/>
    <p:sldId id="1586" r:id="rId6"/>
    <p:sldId id="257" r:id="rId7"/>
    <p:sldId id="621" r:id="rId8"/>
    <p:sldId id="1534" r:id="rId9"/>
    <p:sldId id="1535" r:id="rId10"/>
    <p:sldId id="1539" r:id="rId11"/>
    <p:sldId id="1537" r:id="rId12"/>
    <p:sldId id="1538" r:id="rId13"/>
    <p:sldId id="622" r:id="rId14"/>
    <p:sldId id="1587" r:id="rId15"/>
    <p:sldId id="766" r:id="rId16"/>
    <p:sldId id="1515" r:id="rId17"/>
    <p:sldId id="1485" r:id="rId18"/>
    <p:sldId id="1540" r:id="rId19"/>
    <p:sldId id="1480" r:id="rId20"/>
    <p:sldId id="1578" r:id="rId21"/>
    <p:sldId id="1486" r:id="rId22"/>
    <p:sldId id="1488" r:id="rId23"/>
    <p:sldId id="1544" r:id="rId24"/>
    <p:sldId id="1583" r:id="rId25"/>
    <p:sldId id="1473" r:id="rId26"/>
    <p:sldId id="1474" r:id="rId27"/>
    <p:sldId id="1579" r:id="rId28"/>
    <p:sldId id="373" r:id="rId29"/>
    <p:sldId id="1490" r:id="rId30"/>
    <p:sldId id="1557" r:id="rId31"/>
    <p:sldId id="1559" r:id="rId32"/>
    <p:sldId id="688" r:id="rId33"/>
    <p:sldId id="722" r:id="rId34"/>
    <p:sldId id="1580" r:id="rId35"/>
    <p:sldId id="1581" r:id="rId36"/>
    <p:sldId id="1479" r:id="rId37"/>
    <p:sldId id="448" r:id="rId38"/>
    <p:sldId id="435" r:id="rId39"/>
    <p:sldId id="1543" r:id="rId40"/>
    <p:sldId id="1546" r:id="rId41"/>
    <p:sldId id="1548" r:id="rId42"/>
    <p:sldId id="1573" r:id="rId43"/>
    <p:sldId id="1549" r:id="rId44"/>
    <p:sldId id="379" r:id="rId45"/>
    <p:sldId id="1493" r:id="rId46"/>
    <p:sldId id="446" r:id="rId47"/>
    <p:sldId id="412" r:id="rId48"/>
    <p:sldId id="400" r:id="rId49"/>
    <p:sldId id="402" r:id="rId50"/>
    <p:sldId id="1575" r:id="rId51"/>
    <p:sldId id="451" r:id="rId52"/>
    <p:sldId id="1519" r:id="rId53"/>
    <p:sldId id="588" r:id="rId54"/>
    <p:sldId id="1496" r:id="rId55"/>
    <p:sldId id="1494" r:id="rId56"/>
    <p:sldId id="1530" r:id="rId57"/>
    <p:sldId id="1531" r:id="rId58"/>
    <p:sldId id="404" r:id="rId59"/>
    <p:sldId id="1556" r:id="rId60"/>
    <p:sldId id="1555" r:id="rId61"/>
    <p:sldId id="511" r:id="rId62"/>
    <p:sldId id="1523" r:id="rId63"/>
    <p:sldId id="1498" r:id="rId64"/>
    <p:sldId id="454" r:id="rId65"/>
    <p:sldId id="1576" r:id="rId66"/>
    <p:sldId id="405" r:id="rId67"/>
    <p:sldId id="413" r:id="rId68"/>
    <p:sldId id="559" r:id="rId69"/>
    <p:sldId id="560" r:id="rId70"/>
    <p:sldId id="561" r:id="rId71"/>
    <p:sldId id="1503" r:id="rId72"/>
    <p:sldId id="942" r:id="rId73"/>
    <p:sldId id="943" r:id="rId74"/>
    <p:sldId id="931" r:id="rId75"/>
    <p:sldId id="602" r:id="rId76"/>
    <p:sldId id="1505" r:id="rId77"/>
    <p:sldId id="1591" r:id="rId78"/>
    <p:sldId id="1561" r:id="rId79"/>
    <p:sldId id="1265" r:id="rId80"/>
    <p:sldId id="1266" r:id="rId81"/>
    <p:sldId id="1562" r:id="rId82"/>
    <p:sldId id="1564" r:id="rId83"/>
    <p:sldId id="1563" r:id="rId84"/>
    <p:sldId id="1569" r:id="rId85"/>
    <p:sldId id="1568" r:id="rId86"/>
    <p:sldId id="1567" r:id="rId87"/>
    <p:sldId id="1592" r:id="rId88"/>
    <p:sldId id="1588" r:id="rId89"/>
    <p:sldId id="1566" r:id="rId9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00B050"/>
    <a:srgbClr val="FFFF00"/>
    <a:srgbClr val="800080"/>
    <a:srgbClr val="FF40FF"/>
    <a:srgbClr val="FF0000"/>
    <a:srgbClr val="6D6D6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78" autoAdjust="0"/>
    <p:restoredTop sz="80000" autoAdjust="0"/>
  </p:normalViewPr>
  <p:slideViewPr>
    <p:cSldViewPr snapToGrid="0" snapToObjects="1">
      <p:cViewPr varScale="1">
        <p:scale>
          <a:sx n="66" d="100"/>
          <a:sy n="66" d="100"/>
        </p:scale>
        <p:origin x="2072" y="192"/>
      </p:cViewPr>
      <p:guideLst>
        <p:guide orient="horz" pos="2160"/>
        <p:guide pos="2880"/>
      </p:guideLst>
    </p:cSldViewPr>
  </p:slideViewPr>
  <p:outlineViewPr>
    <p:cViewPr>
      <p:scale>
        <a:sx n="33" d="100"/>
        <a:sy n="33" d="100"/>
      </p:scale>
      <p:origin x="0" y="800"/>
    </p:cViewPr>
  </p:outlin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tableStyles" Target="tableStyles.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presProps" Target="presProps.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E616E7-6442-8C42-AB7D-1A52A9F103E5}" type="datetimeFigureOut">
              <a:rPr lang="en-US" smtClean="0"/>
              <a:t>8/10/18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5C62E9-0A14-0247-BAF3-2DD368B97050}" type="slidenum">
              <a:rPr lang="en-US" smtClean="0"/>
              <a:t>‹#›</a:t>
            </a:fld>
            <a:endParaRPr lang="en-US"/>
          </a:p>
        </p:txBody>
      </p:sp>
    </p:spTree>
    <p:extLst>
      <p:ext uri="{BB962C8B-B14F-4D97-AF65-F5344CB8AC3E}">
        <p14:creationId xmlns:p14="http://schemas.microsoft.com/office/powerpoint/2010/main" val="12563735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1</a:t>
            </a:fld>
            <a:endParaRPr lang="en-US"/>
          </a:p>
        </p:txBody>
      </p:sp>
    </p:spTree>
    <p:extLst>
      <p:ext uri="{BB962C8B-B14F-4D97-AF65-F5344CB8AC3E}">
        <p14:creationId xmlns:p14="http://schemas.microsoft.com/office/powerpoint/2010/main" val="39060586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ln/>
        </p:spPr>
      </p:sp>
      <p:sp>
        <p:nvSpPr>
          <p:cNvPr id="50178"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a:p>
        </p:txBody>
      </p:sp>
      <p:sp>
        <p:nvSpPr>
          <p:cNvPr id="50179"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895743" eaLnBrk="0" hangingPunct="0">
              <a:defRPr sz="2400">
                <a:solidFill>
                  <a:schemeClr val="tx1"/>
                </a:solidFill>
                <a:latin typeface="Arial" charset="0"/>
                <a:ea typeface="ＭＳ Ｐゴシック" charset="0"/>
                <a:cs typeface="ＭＳ Ｐゴシック" charset="0"/>
              </a:defRPr>
            </a:lvl1pPr>
            <a:lvl2pPr marL="729057" indent="-280406" defTabSz="895743" eaLnBrk="0" hangingPunct="0">
              <a:defRPr sz="2400">
                <a:solidFill>
                  <a:schemeClr val="tx1"/>
                </a:solidFill>
                <a:latin typeface="Arial" charset="0"/>
                <a:ea typeface="ＭＳ Ｐゴシック" charset="0"/>
              </a:defRPr>
            </a:lvl2pPr>
            <a:lvl3pPr marL="1121626" indent="-224325" defTabSz="895743" eaLnBrk="0" hangingPunct="0">
              <a:defRPr sz="2400">
                <a:solidFill>
                  <a:schemeClr val="tx1"/>
                </a:solidFill>
                <a:latin typeface="Arial" charset="0"/>
                <a:ea typeface="ＭＳ Ｐゴシック" charset="0"/>
              </a:defRPr>
            </a:lvl3pPr>
            <a:lvl4pPr marL="1570276" indent="-224325" defTabSz="895743" eaLnBrk="0" hangingPunct="0">
              <a:defRPr sz="2400">
                <a:solidFill>
                  <a:schemeClr val="tx1"/>
                </a:solidFill>
                <a:latin typeface="Arial" charset="0"/>
                <a:ea typeface="ＭＳ Ｐゴシック" charset="0"/>
              </a:defRPr>
            </a:lvl4pPr>
            <a:lvl5pPr marL="2018927" indent="-224325" defTabSz="895743" eaLnBrk="0" hangingPunct="0">
              <a:defRPr sz="2400">
                <a:solidFill>
                  <a:schemeClr val="tx1"/>
                </a:solidFill>
                <a:latin typeface="Arial" charset="0"/>
                <a:ea typeface="ＭＳ Ｐゴシック" charset="0"/>
              </a:defRPr>
            </a:lvl5pPr>
            <a:lvl6pPr marL="2467577" indent="-224325" defTabSz="895743" eaLnBrk="0" fontAlgn="base" hangingPunct="0">
              <a:spcBef>
                <a:spcPct val="0"/>
              </a:spcBef>
              <a:spcAft>
                <a:spcPct val="0"/>
              </a:spcAft>
              <a:defRPr sz="2400">
                <a:solidFill>
                  <a:schemeClr val="tx1"/>
                </a:solidFill>
                <a:latin typeface="Arial" charset="0"/>
                <a:ea typeface="ＭＳ Ｐゴシック" charset="0"/>
              </a:defRPr>
            </a:lvl6pPr>
            <a:lvl7pPr marL="2916227" indent="-224325" defTabSz="895743" eaLnBrk="0" fontAlgn="base" hangingPunct="0">
              <a:spcBef>
                <a:spcPct val="0"/>
              </a:spcBef>
              <a:spcAft>
                <a:spcPct val="0"/>
              </a:spcAft>
              <a:defRPr sz="2400">
                <a:solidFill>
                  <a:schemeClr val="tx1"/>
                </a:solidFill>
                <a:latin typeface="Arial" charset="0"/>
                <a:ea typeface="ＭＳ Ｐゴシック" charset="0"/>
              </a:defRPr>
            </a:lvl7pPr>
            <a:lvl8pPr marL="3364878" indent="-224325" defTabSz="895743" eaLnBrk="0" fontAlgn="base" hangingPunct="0">
              <a:spcBef>
                <a:spcPct val="0"/>
              </a:spcBef>
              <a:spcAft>
                <a:spcPct val="0"/>
              </a:spcAft>
              <a:defRPr sz="2400">
                <a:solidFill>
                  <a:schemeClr val="tx1"/>
                </a:solidFill>
                <a:latin typeface="Arial" charset="0"/>
                <a:ea typeface="ＭＳ Ｐゴシック" charset="0"/>
              </a:defRPr>
            </a:lvl8pPr>
            <a:lvl9pPr marL="3813528" indent="-224325" defTabSz="895743"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503EC9A-6298-7B46-81AF-199C09E64E79}" type="slidenum">
              <a:rPr lang="en-US" sz="1200"/>
              <a:pPr eaLnBrk="1" hangingPunct="1"/>
              <a:t>14</a:t>
            </a:fld>
            <a:endParaRPr lang="en-US" sz="1200"/>
          </a:p>
        </p:txBody>
      </p:sp>
    </p:spTree>
    <p:extLst>
      <p:ext uri="{BB962C8B-B14F-4D97-AF65-F5344CB8AC3E}">
        <p14:creationId xmlns:p14="http://schemas.microsoft.com/office/powerpoint/2010/main" val="9475336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ln/>
        </p:spPr>
      </p:sp>
      <p:sp>
        <p:nvSpPr>
          <p:cNvPr id="50178"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a:p>
        </p:txBody>
      </p:sp>
      <p:sp>
        <p:nvSpPr>
          <p:cNvPr id="50179"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895743" eaLnBrk="0" hangingPunct="0">
              <a:defRPr sz="2400">
                <a:solidFill>
                  <a:schemeClr val="tx1"/>
                </a:solidFill>
                <a:latin typeface="Arial" charset="0"/>
                <a:ea typeface="ＭＳ Ｐゴシック" charset="0"/>
                <a:cs typeface="ＭＳ Ｐゴシック" charset="0"/>
              </a:defRPr>
            </a:lvl1pPr>
            <a:lvl2pPr marL="729057" indent="-280406" defTabSz="895743" eaLnBrk="0" hangingPunct="0">
              <a:defRPr sz="2400">
                <a:solidFill>
                  <a:schemeClr val="tx1"/>
                </a:solidFill>
                <a:latin typeface="Arial" charset="0"/>
                <a:ea typeface="ＭＳ Ｐゴシック" charset="0"/>
              </a:defRPr>
            </a:lvl2pPr>
            <a:lvl3pPr marL="1121626" indent="-224325" defTabSz="895743" eaLnBrk="0" hangingPunct="0">
              <a:defRPr sz="2400">
                <a:solidFill>
                  <a:schemeClr val="tx1"/>
                </a:solidFill>
                <a:latin typeface="Arial" charset="0"/>
                <a:ea typeface="ＭＳ Ｐゴシック" charset="0"/>
              </a:defRPr>
            </a:lvl3pPr>
            <a:lvl4pPr marL="1570276" indent="-224325" defTabSz="895743" eaLnBrk="0" hangingPunct="0">
              <a:defRPr sz="2400">
                <a:solidFill>
                  <a:schemeClr val="tx1"/>
                </a:solidFill>
                <a:latin typeface="Arial" charset="0"/>
                <a:ea typeface="ＭＳ Ｐゴシック" charset="0"/>
              </a:defRPr>
            </a:lvl4pPr>
            <a:lvl5pPr marL="2018927" indent="-224325" defTabSz="895743" eaLnBrk="0" hangingPunct="0">
              <a:defRPr sz="2400">
                <a:solidFill>
                  <a:schemeClr val="tx1"/>
                </a:solidFill>
                <a:latin typeface="Arial" charset="0"/>
                <a:ea typeface="ＭＳ Ｐゴシック" charset="0"/>
              </a:defRPr>
            </a:lvl5pPr>
            <a:lvl6pPr marL="2467577" indent="-224325" defTabSz="895743" eaLnBrk="0" fontAlgn="base" hangingPunct="0">
              <a:spcBef>
                <a:spcPct val="0"/>
              </a:spcBef>
              <a:spcAft>
                <a:spcPct val="0"/>
              </a:spcAft>
              <a:defRPr sz="2400">
                <a:solidFill>
                  <a:schemeClr val="tx1"/>
                </a:solidFill>
                <a:latin typeface="Arial" charset="0"/>
                <a:ea typeface="ＭＳ Ｐゴシック" charset="0"/>
              </a:defRPr>
            </a:lvl6pPr>
            <a:lvl7pPr marL="2916227" indent="-224325" defTabSz="895743" eaLnBrk="0" fontAlgn="base" hangingPunct="0">
              <a:spcBef>
                <a:spcPct val="0"/>
              </a:spcBef>
              <a:spcAft>
                <a:spcPct val="0"/>
              </a:spcAft>
              <a:defRPr sz="2400">
                <a:solidFill>
                  <a:schemeClr val="tx1"/>
                </a:solidFill>
                <a:latin typeface="Arial" charset="0"/>
                <a:ea typeface="ＭＳ Ｐゴシック" charset="0"/>
              </a:defRPr>
            </a:lvl7pPr>
            <a:lvl8pPr marL="3364878" indent="-224325" defTabSz="895743" eaLnBrk="0" fontAlgn="base" hangingPunct="0">
              <a:spcBef>
                <a:spcPct val="0"/>
              </a:spcBef>
              <a:spcAft>
                <a:spcPct val="0"/>
              </a:spcAft>
              <a:defRPr sz="2400">
                <a:solidFill>
                  <a:schemeClr val="tx1"/>
                </a:solidFill>
                <a:latin typeface="Arial" charset="0"/>
                <a:ea typeface="ＭＳ Ｐゴシック" charset="0"/>
              </a:defRPr>
            </a:lvl8pPr>
            <a:lvl9pPr marL="3813528" indent="-224325" defTabSz="895743"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503EC9A-6298-7B46-81AF-199C09E64E79}" type="slidenum">
              <a:rPr lang="en-US" sz="1200"/>
              <a:pPr eaLnBrk="1" hangingPunct="1"/>
              <a:t>16</a:t>
            </a:fld>
            <a:endParaRPr lang="en-US" sz="1200"/>
          </a:p>
        </p:txBody>
      </p:sp>
    </p:spTree>
    <p:extLst>
      <p:ext uri="{BB962C8B-B14F-4D97-AF65-F5344CB8AC3E}">
        <p14:creationId xmlns:p14="http://schemas.microsoft.com/office/powerpoint/2010/main" val="16638598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18</a:t>
            </a:fld>
            <a:endParaRPr lang="en-US"/>
          </a:p>
        </p:txBody>
      </p:sp>
    </p:spTree>
    <p:extLst>
      <p:ext uri="{BB962C8B-B14F-4D97-AF65-F5344CB8AC3E}">
        <p14:creationId xmlns:p14="http://schemas.microsoft.com/office/powerpoint/2010/main" val="8745532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20</a:t>
            </a:fld>
            <a:endParaRPr lang="en-US"/>
          </a:p>
        </p:txBody>
      </p:sp>
    </p:spTree>
    <p:extLst>
      <p:ext uri="{BB962C8B-B14F-4D97-AF65-F5344CB8AC3E}">
        <p14:creationId xmlns:p14="http://schemas.microsoft.com/office/powerpoint/2010/main" val="11356051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21</a:t>
            </a:fld>
            <a:endParaRPr lang="en-US"/>
          </a:p>
        </p:txBody>
      </p:sp>
    </p:spTree>
    <p:extLst>
      <p:ext uri="{BB962C8B-B14F-4D97-AF65-F5344CB8AC3E}">
        <p14:creationId xmlns:p14="http://schemas.microsoft.com/office/powerpoint/2010/main" val="40561883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5C62E9-0A14-0247-BAF3-2DD368B97050}" type="slidenum">
              <a:rPr lang="en-US" smtClean="0"/>
              <a:t>31</a:t>
            </a:fld>
            <a:endParaRPr lang="en-US"/>
          </a:p>
        </p:txBody>
      </p:sp>
    </p:spTree>
    <p:extLst>
      <p:ext uri="{BB962C8B-B14F-4D97-AF65-F5344CB8AC3E}">
        <p14:creationId xmlns:p14="http://schemas.microsoft.com/office/powerpoint/2010/main" val="37149747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32</a:t>
            </a:fld>
            <a:endParaRPr lang="en-US"/>
          </a:p>
        </p:txBody>
      </p:sp>
    </p:spTree>
    <p:extLst>
      <p:ext uri="{BB962C8B-B14F-4D97-AF65-F5344CB8AC3E}">
        <p14:creationId xmlns:p14="http://schemas.microsoft.com/office/powerpoint/2010/main" val="15664322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33</a:t>
            </a:fld>
            <a:endParaRPr lang="en-US"/>
          </a:p>
        </p:txBody>
      </p:sp>
    </p:spTree>
    <p:extLst>
      <p:ext uri="{BB962C8B-B14F-4D97-AF65-F5344CB8AC3E}">
        <p14:creationId xmlns:p14="http://schemas.microsoft.com/office/powerpoint/2010/main" val="36082634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34</a:t>
            </a:fld>
            <a:endParaRPr lang="en-US"/>
          </a:p>
        </p:txBody>
      </p:sp>
    </p:spTree>
    <p:extLst>
      <p:ext uri="{BB962C8B-B14F-4D97-AF65-F5344CB8AC3E}">
        <p14:creationId xmlns:p14="http://schemas.microsoft.com/office/powerpoint/2010/main" val="17999675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41</a:t>
            </a:fld>
            <a:endParaRPr lang="en-US"/>
          </a:p>
        </p:txBody>
      </p:sp>
    </p:spTree>
    <p:extLst>
      <p:ext uri="{BB962C8B-B14F-4D97-AF65-F5344CB8AC3E}">
        <p14:creationId xmlns:p14="http://schemas.microsoft.com/office/powerpoint/2010/main" val="2826804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3</a:t>
            </a:fld>
            <a:endParaRPr lang="en-US"/>
          </a:p>
        </p:txBody>
      </p:sp>
    </p:spTree>
    <p:extLst>
      <p:ext uri="{BB962C8B-B14F-4D97-AF65-F5344CB8AC3E}">
        <p14:creationId xmlns:p14="http://schemas.microsoft.com/office/powerpoint/2010/main" val="2017720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51</a:t>
            </a:fld>
            <a:endParaRPr lang="en-US"/>
          </a:p>
        </p:txBody>
      </p:sp>
    </p:spTree>
    <p:extLst>
      <p:ext uri="{BB962C8B-B14F-4D97-AF65-F5344CB8AC3E}">
        <p14:creationId xmlns:p14="http://schemas.microsoft.com/office/powerpoint/2010/main" val="7252426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52</a:t>
            </a:fld>
            <a:endParaRPr lang="en-US"/>
          </a:p>
        </p:txBody>
      </p:sp>
    </p:spTree>
    <p:extLst>
      <p:ext uri="{BB962C8B-B14F-4D97-AF65-F5344CB8AC3E}">
        <p14:creationId xmlns:p14="http://schemas.microsoft.com/office/powerpoint/2010/main" val="19251172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59</a:t>
            </a:fld>
            <a:endParaRPr lang="en-US"/>
          </a:p>
        </p:txBody>
      </p:sp>
    </p:spTree>
    <p:extLst>
      <p:ext uri="{BB962C8B-B14F-4D97-AF65-F5344CB8AC3E}">
        <p14:creationId xmlns:p14="http://schemas.microsoft.com/office/powerpoint/2010/main" val="31439685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73</a:t>
            </a:fld>
            <a:endParaRPr lang="en-US"/>
          </a:p>
        </p:txBody>
      </p:sp>
    </p:spTree>
    <p:extLst>
      <p:ext uri="{BB962C8B-B14F-4D97-AF65-F5344CB8AC3E}">
        <p14:creationId xmlns:p14="http://schemas.microsoft.com/office/powerpoint/2010/main" val="28657656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a:extLst>
              <a:ext uri="{FF2B5EF4-FFF2-40B4-BE49-F238E27FC236}">
                <a16:creationId xmlns:a16="http://schemas.microsoft.com/office/drawing/2014/main" id="{A8FB925B-03C2-0140-9F37-5FDAF8D75F7C}"/>
              </a:ext>
            </a:extLst>
          </p:cNvPr>
          <p:cNvSpPr>
            <a:spLocks noGrp="1" noRot="1" noChangeAspect="1" noTextEdit="1"/>
          </p:cNvSpPr>
          <p:nvPr>
            <p:ph type="sldImg"/>
          </p:nvPr>
        </p:nvSpPr>
        <p:spPr>
          <a:ln/>
        </p:spPr>
      </p:sp>
      <p:sp>
        <p:nvSpPr>
          <p:cNvPr id="44034" name="Notes Placeholder 2">
            <a:extLst>
              <a:ext uri="{FF2B5EF4-FFF2-40B4-BE49-F238E27FC236}">
                <a16:creationId xmlns:a16="http://schemas.microsoft.com/office/drawing/2014/main" id="{715FA1D9-C276-5041-950C-89FFDDCBCC5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a typeface="ＭＳ Ｐゴシック" panose="020B0600070205080204" pitchFamily="34" charset="-128"/>
            </a:endParaRPr>
          </a:p>
        </p:txBody>
      </p:sp>
      <p:sp>
        <p:nvSpPr>
          <p:cNvPr id="44035" name="Slide Number Placeholder 3">
            <a:extLst>
              <a:ext uri="{FF2B5EF4-FFF2-40B4-BE49-F238E27FC236}">
                <a16:creationId xmlns:a16="http://schemas.microsoft.com/office/drawing/2014/main" id="{485829F2-E0D3-1645-B5D1-07BF6FD3345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912813"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912813"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912813"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912813"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D977F753-5462-7041-B723-3FAB32CEA705}" type="slidenum">
              <a:rPr lang="en-US" altLang="en-US" sz="1200"/>
              <a:pPr eaLnBrk="1" hangingPunct="1"/>
              <a:t>78</a:t>
            </a:fld>
            <a:endParaRPr lang="en-US" altLang="en-US" sz="1200"/>
          </a:p>
        </p:txBody>
      </p:sp>
    </p:spTree>
    <p:extLst>
      <p:ext uri="{BB962C8B-B14F-4D97-AF65-F5344CB8AC3E}">
        <p14:creationId xmlns:p14="http://schemas.microsoft.com/office/powerpoint/2010/main" val="17570105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85</a:t>
            </a:fld>
            <a:endParaRPr lang="en-US"/>
          </a:p>
        </p:txBody>
      </p:sp>
    </p:spTree>
    <p:extLst>
      <p:ext uri="{BB962C8B-B14F-4D97-AF65-F5344CB8AC3E}">
        <p14:creationId xmlns:p14="http://schemas.microsoft.com/office/powerpoint/2010/main" val="28897133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paper determined the direction for particle physics research from then on. This paper lies at the core of the Standard Model, our most complete theory of how particles interact in our universe. Just 2 pages long. Weinberg’s elegant and simply written theory was revolutionary at the time.</a:t>
            </a:r>
          </a:p>
        </p:txBody>
      </p:sp>
      <p:sp>
        <p:nvSpPr>
          <p:cNvPr id="4" name="Slide Number Placeholder 3"/>
          <p:cNvSpPr>
            <a:spLocks noGrp="1"/>
          </p:cNvSpPr>
          <p:nvPr>
            <p:ph type="sldNum" sz="quarter" idx="10"/>
          </p:nvPr>
        </p:nvSpPr>
        <p:spPr/>
        <p:txBody>
          <a:bodyPr/>
          <a:lstStyle/>
          <a:p>
            <a:fld id="{645C62E9-0A14-0247-BAF3-2DD368B97050}" type="slidenum">
              <a:rPr lang="en-US" smtClean="0"/>
              <a:t>4</a:t>
            </a:fld>
            <a:endParaRPr lang="en-US"/>
          </a:p>
        </p:txBody>
      </p:sp>
    </p:spTree>
    <p:extLst>
      <p:ext uri="{BB962C8B-B14F-4D97-AF65-F5344CB8AC3E}">
        <p14:creationId xmlns:p14="http://schemas.microsoft.com/office/powerpoint/2010/main" val="2843323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7</a:t>
            </a:fld>
            <a:endParaRPr lang="en-US"/>
          </a:p>
        </p:txBody>
      </p:sp>
    </p:spTree>
    <p:extLst>
      <p:ext uri="{BB962C8B-B14F-4D97-AF65-F5344CB8AC3E}">
        <p14:creationId xmlns:p14="http://schemas.microsoft.com/office/powerpoint/2010/main" val="2320448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8</a:t>
            </a:fld>
            <a:endParaRPr lang="en-US"/>
          </a:p>
        </p:txBody>
      </p:sp>
    </p:spTree>
    <p:extLst>
      <p:ext uri="{BB962C8B-B14F-4D97-AF65-F5344CB8AC3E}">
        <p14:creationId xmlns:p14="http://schemas.microsoft.com/office/powerpoint/2010/main" val="2394312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9</a:t>
            </a:fld>
            <a:endParaRPr lang="en-US"/>
          </a:p>
        </p:txBody>
      </p:sp>
    </p:spTree>
    <p:extLst>
      <p:ext uri="{BB962C8B-B14F-4D97-AF65-F5344CB8AC3E}">
        <p14:creationId xmlns:p14="http://schemas.microsoft.com/office/powerpoint/2010/main" val="7077867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(1960) Goldstone and </a:t>
            </a:r>
            <a:r>
              <a:rPr lang="en-US" dirty="0" err="1"/>
              <a:t>Nambu</a:t>
            </a:r>
            <a:r>
              <a:rPr lang="en-US" dirty="0"/>
              <a:t> </a:t>
            </a:r>
          </a:p>
          <a:p>
            <a:r>
              <a:rPr lang="en-US" dirty="0"/>
              <a:t>Superficially these rho-mesons had the hallmarks of being the gauge bosons of the strong interactions, but they also have mass.</a:t>
            </a:r>
          </a:p>
          <a:p>
            <a:pPr algn="l"/>
            <a:r>
              <a:rPr lang="en-US" sz="1200" dirty="0"/>
              <a:t>Higgs mechanism: </a:t>
            </a:r>
            <a:r>
              <a:rPr lang="en-US" sz="1200" dirty="0" err="1"/>
              <a:t>Brout</a:t>
            </a:r>
            <a:r>
              <a:rPr lang="en-US" sz="1200" dirty="0"/>
              <a:t>, Englert, Higgs, Kibble, </a:t>
            </a:r>
            <a:r>
              <a:rPr lang="en-US" sz="1200" dirty="0" err="1"/>
              <a:t>Guralnik</a:t>
            </a:r>
            <a:r>
              <a:rPr lang="en-US" sz="1200" dirty="0"/>
              <a:t>, and Hagen</a:t>
            </a:r>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10</a:t>
            </a:fld>
            <a:endParaRPr lang="en-US"/>
          </a:p>
        </p:txBody>
      </p:sp>
    </p:spTree>
    <p:extLst>
      <p:ext uri="{BB962C8B-B14F-4D97-AF65-F5344CB8AC3E}">
        <p14:creationId xmlns:p14="http://schemas.microsoft.com/office/powerpoint/2010/main" val="17799525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11</a:t>
            </a:fld>
            <a:endParaRPr lang="en-US"/>
          </a:p>
        </p:txBody>
      </p:sp>
    </p:spTree>
    <p:extLst>
      <p:ext uri="{BB962C8B-B14F-4D97-AF65-F5344CB8AC3E}">
        <p14:creationId xmlns:p14="http://schemas.microsoft.com/office/powerpoint/2010/main" val="37976685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Charlie Prescott in 1978</a:t>
            </a:r>
          </a:p>
          <a:p>
            <a:pPr marL="0" marR="0" lvl="0" indent="0" algn="l" defTabSz="457200" rtl="0" eaLnBrk="1" fontAlgn="auto" latinLnBrk="0" hangingPunct="1">
              <a:lnSpc>
                <a:spcPct val="100000"/>
              </a:lnSpc>
              <a:spcBef>
                <a:spcPts val="0"/>
              </a:spcBef>
              <a:spcAft>
                <a:spcPts val="0"/>
              </a:spcAft>
              <a:buClrTx/>
              <a:buSzTx/>
              <a:buFontTx/>
              <a:buNone/>
              <a:tabLst/>
              <a:defRPr/>
            </a:pPr>
            <a:r>
              <a:rPr lang="en-US" i="1" dirty="0"/>
              <a:t>direct demonstration of interference between the weak and electromagnetic interaction by the observation of a small parity violation in inelastic scattering of polarized electrons on deuterons. This result confirmed convincingly the unification of the weak and electro-magnetic interactions as embodied in the new standard electroweak theory.</a:t>
            </a:r>
            <a:endParaRPr lang="en-US" dirty="0"/>
          </a:p>
          <a:p>
            <a:endParaRPr lang="en-US" dirty="0"/>
          </a:p>
        </p:txBody>
      </p:sp>
      <p:sp>
        <p:nvSpPr>
          <p:cNvPr id="4" name="Slide Number Placeholder 3"/>
          <p:cNvSpPr>
            <a:spLocks noGrp="1"/>
          </p:cNvSpPr>
          <p:nvPr>
            <p:ph type="sldNum" sz="quarter" idx="10"/>
          </p:nvPr>
        </p:nvSpPr>
        <p:spPr/>
        <p:txBody>
          <a:bodyPr/>
          <a:lstStyle/>
          <a:p>
            <a:fld id="{645C62E9-0A14-0247-BAF3-2DD368B97050}" type="slidenum">
              <a:rPr lang="en-US" smtClean="0"/>
              <a:t>13</a:t>
            </a:fld>
            <a:endParaRPr lang="en-US"/>
          </a:p>
        </p:txBody>
      </p:sp>
    </p:spTree>
    <p:extLst>
      <p:ext uri="{BB962C8B-B14F-4D97-AF65-F5344CB8AC3E}">
        <p14:creationId xmlns:p14="http://schemas.microsoft.com/office/powerpoint/2010/main" val="37711478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993ABC3-5F37-7F49-AE8C-011CE786F579}" type="datetimeFigureOut">
              <a:rPr lang="en-US" smtClean="0"/>
              <a:t>8/10/18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324271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93ABC3-5F37-7F49-AE8C-011CE786F579}" type="datetimeFigureOut">
              <a:rPr lang="en-US" smtClean="0"/>
              <a:t>8/10/18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2655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93ABC3-5F37-7F49-AE8C-011CE786F579}" type="datetimeFigureOut">
              <a:rPr lang="en-US" smtClean="0"/>
              <a:t>8/10/18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632658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993ABC3-5F37-7F49-AE8C-011CE786F579}" type="datetimeFigureOut">
              <a:rPr lang="en-US" smtClean="0"/>
              <a:t>8/10/18</a:t>
            </a:fld>
            <a:endParaRPr lang="en-US"/>
          </a:p>
        </p:txBody>
      </p:sp>
      <p:sp>
        <p:nvSpPr>
          <p:cNvPr id="4" name="Footer Placeholder 3"/>
          <p:cNvSpPr>
            <a:spLocks noGrp="1"/>
          </p:cNvSpPr>
          <p:nvPr>
            <p:ph type="ftr" sz="quarter" idx="11"/>
          </p:nvPr>
        </p:nvSpPr>
        <p:spPr/>
        <p:txBody>
          <a:bodyPr/>
          <a:lstStyle/>
          <a:p>
            <a:r>
              <a:rPr lang="en-US"/>
              <a:t>ICHEP 2014, Young-Kee Kim</a:t>
            </a:r>
            <a:endParaRPr lang="en-US" dirty="0"/>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9847487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993ABC3-5F37-7F49-AE8C-011CE786F579}" type="datetimeFigureOut">
              <a:rPr lang="en-US" smtClean="0"/>
              <a:t>8/10/18</a:t>
            </a:fld>
            <a:endParaRPr lang="en-US"/>
          </a:p>
        </p:txBody>
      </p:sp>
      <p:sp>
        <p:nvSpPr>
          <p:cNvPr id="4" name="Footer Placeholder 3"/>
          <p:cNvSpPr>
            <a:spLocks noGrp="1"/>
          </p:cNvSpPr>
          <p:nvPr>
            <p:ph type="ftr" sz="quarter" idx="11"/>
          </p:nvPr>
        </p:nvSpPr>
        <p:spPr/>
        <p:txBody>
          <a:bodyPr/>
          <a:lstStyle/>
          <a:p>
            <a:r>
              <a:rPr lang="en-US"/>
              <a:t>ICHEP 2014, Young-Kee Kim</a:t>
            </a:r>
            <a:endParaRPr lang="en-US" dirty="0"/>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589908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hart Placeholder 2"/>
          <p:cNvSpPr>
            <a:spLocks noGrp="1"/>
          </p:cNvSpPr>
          <p:nvPr>
            <p:ph type="chart"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fld id="{A1937DFB-7993-DD41-9732-F8600C36BB89}" type="datetime1">
              <a:rPr lang="en-US" smtClean="0"/>
              <a:t>8/10/18</a:t>
            </a:fld>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A7BBD36-3257-8E4A-8984-B9E452B60DAC}" type="slidenum">
              <a:rPr lang="en-US"/>
              <a:pPr/>
              <a:t>‹#›</a:t>
            </a:fld>
            <a:endParaRPr lang="en-US"/>
          </a:p>
        </p:txBody>
      </p:sp>
    </p:spTree>
    <p:extLst>
      <p:ext uri="{BB962C8B-B14F-4D97-AF65-F5344CB8AC3E}">
        <p14:creationId xmlns:p14="http://schemas.microsoft.com/office/powerpoint/2010/main" val="3630370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7180" name="Rectangle 12"/>
          <p:cNvSpPr>
            <a:spLocks noGrp="1" noChangeArrowheads="1"/>
          </p:cNvSpPr>
          <p:nvPr>
            <p:ph type="ctrTitle" sz="quarter"/>
          </p:nvPr>
        </p:nvSpPr>
        <p:spPr>
          <a:xfrm>
            <a:off x="710712" y="369888"/>
            <a:ext cx="7722577" cy="1028700"/>
          </a:xfrm>
        </p:spPr>
        <p:txBody>
          <a:bodyPr/>
          <a:lstStyle>
            <a:lvl1pPr>
              <a:defRPr sz="4400">
                <a:solidFill>
                  <a:srgbClr val="00547E"/>
                </a:solidFill>
              </a:defRPr>
            </a:lvl1pPr>
          </a:lstStyle>
          <a:p>
            <a:r>
              <a:rPr lang="en-US"/>
              <a:t>Click to edit Master title style</a:t>
            </a:r>
          </a:p>
        </p:txBody>
      </p:sp>
    </p:spTree>
    <p:extLst>
      <p:ext uri="{BB962C8B-B14F-4D97-AF65-F5344CB8AC3E}">
        <p14:creationId xmlns:p14="http://schemas.microsoft.com/office/powerpoint/2010/main" val="26579980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B0AB971-10BC-434C-85CF-CE56AA9BE084}" type="datetimeFigureOut">
              <a:rPr lang="en-US" smtClean="0"/>
              <a:t>8/10/18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41488605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B0AB971-10BC-434C-85CF-CE56AA9BE084}" type="datetimeFigureOut">
              <a:rPr lang="en-US" smtClean="0"/>
              <a:t>8/10/18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17979456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B0AB971-10BC-434C-85CF-CE56AA9BE084}" type="datetimeFigureOut">
              <a:rPr lang="en-US" smtClean="0"/>
              <a:t>8/10/18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4118078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B0AB971-10BC-434C-85CF-CE56AA9BE084}" type="datetimeFigureOut">
              <a:rPr lang="en-US" smtClean="0"/>
              <a:t>8/10/18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3088858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93ABC3-5F37-7F49-AE8C-011CE786F579}" type="datetimeFigureOut">
              <a:rPr lang="en-US" smtClean="0"/>
              <a:t>8/10/18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9387851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B0AB971-10BC-434C-85CF-CE56AA9BE084}" type="datetimeFigureOut">
              <a:rPr lang="en-US" smtClean="0"/>
              <a:t>8/10/18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24925462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B0AB971-10BC-434C-85CF-CE56AA9BE084}" type="datetimeFigureOut">
              <a:rPr lang="en-US" smtClean="0"/>
              <a:t>8/10/18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13843809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0AB971-10BC-434C-85CF-CE56AA9BE084}" type="datetimeFigureOut">
              <a:rPr lang="en-US" smtClean="0"/>
              <a:t>8/10/18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24071578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B0AB971-10BC-434C-85CF-CE56AA9BE084}" type="datetimeFigureOut">
              <a:rPr lang="en-US" smtClean="0"/>
              <a:t>8/10/18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3678369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B0AB971-10BC-434C-85CF-CE56AA9BE084}" type="datetimeFigureOut">
              <a:rPr lang="en-US" smtClean="0"/>
              <a:t>8/10/18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11927543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B0AB971-10BC-434C-85CF-CE56AA9BE084}" type="datetimeFigureOut">
              <a:rPr lang="en-US" smtClean="0"/>
              <a:t>8/10/18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37351643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B0AB971-10BC-434C-85CF-CE56AA9BE084}" type="datetimeFigureOut">
              <a:rPr lang="en-US" smtClean="0"/>
              <a:t>8/10/18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147452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93ABC3-5F37-7F49-AE8C-011CE786F579}" type="datetimeFigureOut">
              <a:rPr lang="en-US" smtClean="0"/>
              <a:t>8/10/18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75733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993ABC3-5F37-7F49-AE8C-011CE786F579}" type="datetimeFigureOut">
              <a:rPr lang="en-US" smtClean="0"/>
              <a:t>8/10/18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691978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993ABC3-5F37-7F49-AE8C-011CE786F579}" type="datetimeFigureOut">
              <a:rPr lang="en-US" smtClean="0"/>
              <a:t>8/10/18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586031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993ABC3-5F37-7F49-AE8C-011CE786F579}" type="datetimeFigureOut">
              <a:rPr lang="en-US" smtClean="0"/>
              <a:t>8/10/18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902345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93ABC3-5F37-7F49-AE8C-011CE786F579}" type="datetimeFigureOut">
              <a:rPr lang="en-US" smtClean="0"/>
              <a:t>8/10/18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463521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993ABC3-5F37-7F49-AE8C-011CE786F579}" type="datetimeFigureOut">
              <a:rPr lang="en-US" smtClean="0"/>
              <a:t>8/10/18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393419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993ABC3-5F37-7F49-AE8C-011CE786F579}" type="datetimeFigureOut">
              <a:rPr lang="en-US" smtClean="0"/>
              <a:t>8/10/18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447197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68792"/>
            <a:ext cx="9144000" cy="83207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181958"/>
            <a:ext cx="8229600" cy="517439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93ABC3-5F37-7F49-AE8C-011CE786F579}" type="datetimeFigureOut">
              <a:rPr lang="en-US" smtClean="0"/>
              <a:t>8/10/18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ICHEP 2014, Young-Kee Kim</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881E7D-5A17-EB4A-B013-04381A7C357D}" type="slidenum">
              <a:rPr lang="en-US" smtClean="0"/>
              <a:t>‹#›</a:t>
            </a:fld>
            <a:endParaRPr lang="en-US"/>
          </a:p>
        </p:txBody>
      </p:sp>
    </p:spTree>
    <p:extLst>
      <p:ext uri="{BB962C8B-B14F-4D97-AF65-F5344CB8AC3E}">
        <p14:creationId xmlns:p14="http://schemas.microsoft.com/office/powerpoint/2010/main" val="2627806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4" r:id="rId13"/>
    <p:sldLayoutId id="2147483676" r:id="rId14"/>
    <p:sldLayoutId id="2147483677" r:id="rId15"/>
  </p:sldLayoutIdLst>
  <p:txStyles>
    <p:titleStyle>
      <a:lvl1pPr algn="ctr" defTabSz="457200" rtl="0" eaLnBrk="1" latinLnBrk="0" hangingPunct="1">
        <a:spcBef>
          <a:spcPct val="0"/>
        </a:spcBef>
        <a:buNone/>
        <a:defRPr sz="3400" kern="1200">
          <a:solidFill>
            <a:schemeClr val="bg2">
              <a:lumMod val="50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0AB971-10BC-434C-85CF-CE56AA9BE084}" type="datetimeFigureOut">
              <a:rPr lang="en-US" smtClean="0"/>
              <a:t>8/10/18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89032D-4BF8-2E4C-A9D5-B04F356B7598}" type="slidenum">
              <a:rPr lang="en-US" smtClean="0"/>
              <a:t>‹#›</a:t>
            </a:fld>
            <a:endParaRPr lang="en-US"/>
          </a:p>
        </p:txBody>
      </p:sp>
    </p:spTree>
    <p:extLst>
      <p:ext uri="{BB962C8B-B14F-4D97-AF65-F5344CB8AC3E}">
        <p14:creationId xmlns:p14="http://schemas.microsoft.com/office/powerpoint/2010/main" val="238077074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tags" Target="../tags/tag1.xml"/><Relationship Id="rId5" Type="http://schemas.openxmlformats.org/officeDocument/2006/relationships/image" Target="../media/image13.jpe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gif"/><Relationship Id="rId1" Type="http://schemas.openxmlformats.org/officeDocument/2006/relationships/slideLayout" Target="../slideLayouts/slideLayout6.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s://www.google.com/url?sa=i&amp;rct=j&amp;q=&amp;esrc=s&amp;source=images&amp;cd=&amp;ved=2ahUKEwiHzLWspbXcAhVLS60KHWsoCkcQjRx6BAgBEAU&amp;url=https://www.researchgate.net/figure/The-cross-section-of-hadron-production-in-e-e-collisions-showing-a-good-agreement-b_fig7_305994590&amp;psig=AOvVaw2c-c73z45Y5BpUyyF2WHcu&amp;ust=1532437654254754"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e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22.gif"/><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gi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em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tags" Target="../tags/tag3.xml"/><Relationship Id="rId4" Type="http://schemas.openxmlformats.org/officeDocument/2006/relationships/image" Target="../media/image37.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40.jpg"/><Relationship Id="rId5" Type="http://schemas.openxmlformats.org/officeDocument/2006/relationships/image" Target="../media/image39.png"/><Relationship Id="rId4" Type="http://schemas.openxmlformats.org/officeDocument/2006/relationships/image" Target="../media/image38.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40.jpg"/><Relationship Id="rId5" Type="http://schemas.openxmlformats.org/officeDocument/2006/relationships/image" Target="../media/image39.png"/><Relationship Id="rId4" Type="http://schemas.openxmlformats.org/officeDocument/2006/relationships/image" Target="../media/image38.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6.xml"/><Relationship Id="rId6" Type="http://schemas.openxmlformats.org/officeDocument/2006/relationships/image" Target="../media/image40.jpg"/><Relationship Id="rId5" Type="http://schemas.openxmlformats.org/officeDocument/2006/relationships/image" Target="../media/image39.png"/><Relationship Id="rId4" Type="http://schemas.openxmlformats.org/officeDocument/2006/relationships/image" Target="../media/image38.jpeg"/></Relationships>
</file>

<file path=ppt/slides/_rels/slide3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emf"/><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cerncourier.com/objects/ccr/cern/57/9/21/CCmol1_09_17.jpg"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48.png"/><Relationship Id="rId4" Type="http://schemas.openxmlformats.org/officeDocument/2006/relationships/image" Target="../media/image47.png"/></Relationships>
</file>

<file path=ppt/slides/_rels/slide4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6.xml"/><Relationship Id="rId4" Type="http://schemas.openxmlformats.org/officeDocument/2006/relationships/image" Target="../media/image51.png"/></Relationships>
</file>

<file path=ppt/slides/_rels/slide43.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53.gif"/><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12.png"/><Relationship Id="rId1" Type="http://schemas.openxmlformats.org/officeDocument/2006/relationships/slideLayout" Target="../slideLayouts/slideLayout6.xml"/><Relationship Id="rId6" Type="http://schemas.openxmlformats.org/officeDocument/2006/relationships/image" Target="../media/image58.jpeg"/><Relationship Id="rId5" Type="http://schemas.openxmlformats.org/officeDocument/2006/relationships/image" Target="../media/image57.png"/><Relationship Id="rId4" Type="http://schemas.openxmlformats.org/officeDocument/2006/relationships/image" Target="../media/image56.png"/></Relationships>
</file>

<file path=ppt/slides/_rels/slide4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12.png"/><Relationship Id="rId1" Type="http://schemas.openxmlformats.org/officeDocument/2006/relationships/slideLayout" Target="../slideLayouts/slideLayout6.xml"/><Relationship Id="rId5" Type="http://schemas.openxmlformats.org/officeDocument/2006/relationships/image" Target="../media/image61.png"/><Relationship Id="rId4" Type="http://schemas.openxmlformats.org/officeDocument/2006/relationships/image" Target="../media/image60.png"/></Relationships>
</file>

<file path=ppt/slides/_rels/slide4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52.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7.png"/></Relationships>
</file>

<file path=ppt/slides/_rels/slide5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6.xml"/><Relationship Id="rId5" Type="http://schemas.openxmlformats.org/officeDocument/2006/relationships/image" Target="../media/image74.png"/><Relationship Id="rId4" Type="http://schemas.openxmlformats.org/officeDocument/2006/relationships/image" Target="../media/image73.png"/></Relationships>
</file>

<file path=ppt/slides/_rels/slide5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63.png"/><Relationship Id="rId1" Type="http://schemas.openxmlformats.org/officeDocument/2006/relationships/slideLayout" Target="../slideLayouts/slideLayout6.xml"/><Relationship Id="rId4" Type="http://schemas.openxmlformats.org/officeDocument/2006/relationships/image" Target="../media/image76.png"/></Relationships>
</file>

<file path=ppt/slides/_rels/slide5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jpe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jpe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83.png"/></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emf"/><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90.jpeg"/><Relationship Id="rId7" Type="http://schemas.openxmlformats.org/officeDocument/2006/relationships/image" Target="../media/image94.png"/><Relationship Id="rId2" Type="http://schemas.openxmlformats.org/officeDocument/2006/relationships/image" Target="../media/image89.jpeg"/><Relationship Id="rId1" Type="http://schemas.openxmlformats.org/officeDocument/2006/relationships/slideLayout" Target="../slideLayouts/slideLayout6.xml"/><Relationship Id="rId6" Type="http://schemas.openxmlformats.org/officeDocument/2006/relationships/image" Target="../media/image93.png"/><Relationship Id="rId5" Type="http://schemas.openxmlformats.org/officeDocument/2006/relationships/image" Target="../media/image92.jpeg"/><Relationship Id="rId4" Type="http://schemas.openxmlformats.org/officeDocument/2006/relationships/image" Target="../media/image91.jpeg"/></Relationships>
</file>

<file path=ppt/slides/_rels/slide66.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96.emf"/><Relationship Id="rId7" Type="http://schemas.openxmlformats.org/officeDocument/2006/relationships/image" Target="../media/image100.emf"/><Relationship Id="rId2" Type="http://schemas.openxmlformats.org/officeDocument/2006/relationships/image" Target="../media/image95.png"/><Relationship Id="rId1" Type="http://schemas.openxmlformats.org/officeDocument/2006/relationships/slideLayout" Target="../slideLayouts/slideLayout15.xml"/><Relationship Id="rId6" Type="http://schemas.openxmlformats.org/officeDocument/2006/relationships/image" Target="../media/image99.emf"/><Relationship Id="rId5" Type="http://schemas.openxmlformats.org/officeDocument/2006/relationships/image" Target="../media/image98.emf"/><Relationship Id="rId4" Type="http://schemas.openxmlformats.org/officeDocument/2006/relationships/image" Target="../media/image97.emf"/><Relationship Id="rId9" Type="http://schemas.openxmlformats.org/officeDocument/2006/relationships/image" Target="../media/image102.emf"/></Relationships>
</file>

<file path=ppt/slides/_rels/slide68.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96.emf"/><Relationship Id="rId7" Type="http://schemas.openxmlformats.org/officeDocument/2006/relationships/image" Target="../media/image100.emf"/><Relationship Id="rId2" Type="http://schemas.openxmlformats.org/officeDocument/2006/relationships/image" Target="../media/image95.png"/><Relationship Id="rId1" Type="http://schemas.openxmlformats.org/officeDocument/2006/relationships/slideLayout" Target="../slideLayouts/slideLayout15.xml"/><Relationship Id="rId6" Type="http://schemas.openxmlformats.org/officeDocument/2006/relationships/image" Target="../media/image99.emf"/><Relationship Id="rId5" Type="http://schemas.openxmlformats.org/officeDocument/2006/relationships/image" Target="../media/image98.emf"/><Relationship Id="rId4" Type="http://schemas.openxmlformats.org/officeDocument/2006/relationships/image" Target="../media/image97.emf"/><Relationship Id="rId9" Type="http://schemas.openxmlformats.org/officeDocument/2006/relationships/image" Target="../media/image102.emf"/></Relationships>
</file>

<file path=ppt/slides/_rels/slide69.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96.emf"/><Relationship Id="rId7" Type="http://schemas.openxmlformats.org/officeDocument/2006/relationships/image" Target="../media/image100.emf"/><Relationship Id="rId2" Type="http://schemas.openxmlformats.org/officeDocument/2006/relationships/image" Target="../media/image95.png"/><Relationship Id="rId1" Type="http://schemas.openxmlformats.org/officeDocument/2006/relationships/slideLayout" Target="../slideLayouts/slideLayout15.xml"/><Relationship Id="rId6" Type="http://schemas.openxmlformats.org/officeDocument/2006/relationships/image" Target="../media/image99.emf"/><Relationship Id="rId5" Type="http://schemas.openxmlformats.org/officeDocument/2006/relationships/image" Target="../media/image98.emf"/><Relationship Id="rId4" Type="http://schemas.openxmlformats.org/officeDocument/2006/relationships/image" Target="../media/image97.emf"/><Relationship Id="rId9" Type="http://schemas.openxmlformats.org/officeDocument/2006/relationships/image" Target="../media/image102.emf"/></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70.xml.rels><?xml version="1.0" encoding="UTF-8" standalone="yes"?>
<Relationships xmlns="http://schemas.openxmlformats.org/package/2006/relationships"><Relationship Id="rId3" Type="http://schemas.openxmlformats.org/officeDocument/2006/relationships/image" Target="../media/image104.png"/><Relationship Id="rId7" Type="http://schemas.openxmlformats.org/officeDocument/2006/relationships/image" Target="../media/image108.png"/><Relationship Id="rId2" Type="http://schemas.openxmlformats.org/officeDocument/2006/relationships/image" Target="../media/image103.png"/><Relationship Id="rId1" Type="http://schemas.openxmlformats.org/officeDocument/2006/relationships/slideLayout" Target="../slideLayouts/slideLayout6.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s>
</file>

<file path=ppt/slides/_rels/slide71.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11.jp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112.jpg"/></Relationships>
</file>

<file path=ppt/slides/_rels/slide74.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6.xml"/><Relationship Id="rId4" Type="http://schemas.openxmlformats.org/officeDocument/2006/relationships/image" Target="../media/image117.png"/></Relationships>
</file>

<file path=ppt/slides/_rels/slide76.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42.emf"/><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xml"/><Relationship Id="rId1" Type="http://schemas.openxmlformats.org/officeDocument/2006/relationships/tags" Target="../tags/tag7.xml"/><Relationship Id="rId6" Type="http://schemas.openxmlformats.org/officeDocument/2006/relationships/image" Target="../media/image122.jpeg"/><Relationship Id="rId5" Type="http://schemas.openxmlformats.org/officeDocument/2006/relationships/image" Target="../media/image121.jpeg"/><Relationship Id="rId4" Type="http://schemas.openxmlformats.org/officeDocument/2006/relationships/image" Target="../media/image12.png"/></Relationships>
</file>

<file path=ppt/slides/_rels/slide79.xml.rels><?xml version="1.0" encoding="UTF-8" standalone="yes"?>
<Relationships xmlns="http://schemas.openxmlformats.org/package/2006/relationships"><Relationship Id="rId3" Type="http://schemas.openxmlformats.org/officeDocument/2006/relationships/image" Target="../media/image123.jpeg"/><Relationship Id="rId2" Type="http://schemas.openxmlformats.org/officeDocument/2006/relationships/slideLayout" Target="../slideLayouts/slideLayout6.xml"/><Relationship Id="rId1" Type="http://schemas.openxmlformats.org/officeDocument/2006/relationships/tags" Target="../tags/tag8.xml"/><Relationship Id="rId5" Type="http://schemas.openxmlformats.org/officeDocument/2006/relationships/image" Target="../media/image125.png"/><Relationship Id="rId4" Type="http://schemas.openxmlformats.org/officeDocument/2006/relationships/image" Target="../media/image124.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JPG"/><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image" Target="../media/image128.png"/><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tiff"/><Relationship Id="rId1" Type="http://schemas.openxmlformats.org/officeDocument/2006/relationships/slideLayout" Target="../slideLayouts/slideLayout6.xml"/><Relationship Id="rId6" Type="http://schemas.microsoft.com/office/2007/relationships/hdphoto" Target="../media/hdphoto2.wdp"/><Relationship Id="rId5" Type="http://schemas.openxmlformats.org/officeDocument/2006/relationships/image" Target="../media/image132.png"/><Relationship Id="rId4" Type="http://schemas.microsoft.com/office/2007/relationships/hdphoto" Target="../media/hdphoto1.wdp"/></Relationships>
</file>

<file path=ppt/slides/_rels/slide83.xml.rels><?xml version="1.0" encoding="UTF-8" standalone="yes"?>
<Relationships xmlns="http://schemas.openxmlformats.org/package/2006/relationships"><Relationship Id="rId3" Type="http://schemas.openxmlformats.org/officeDocument/2006/relationships/image" Target="../media/image134.jpeg"/><Relationship Id="rId2" Type="http://schemas.openxmlformats.org/officeDocument/2006/relationships/image" Target="../media/image133.png"/><Relationship Id="rId1" Type="http://schemas.openxmlformats.org/officeDocument/2006/relationships/slideLayout" Target="../slideLayouts/slideLayout6.xml"/><Relationship Id="rId4" Type="http://schemas.openxmlformats.org/officeDocument/2006/relationships/image" Target="../media/image135.jpeg"/></Relationships>
</file>

<file path=ppt/slides/_rels/slide84.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jpeg"/><Relationship Id="rId1" Type="http://schemas.openxmlformats.org/officeDocument/2006/relationships/slideLayout" Target="../slideLayouts/slideLayout6.xml"/><Relationship Id="rId5" Type="http://schemas.openxmlformats.org/officeDocument/2006/relationships/image" Target="../media/image69.png"/><Relationship Id="rId4" Type="http://schemas.openxmlformats.org/officeDocument/2006/relationships/image" Target="../media/image93.png"/></Relationships>
</file>

<file path=ppt/slides/_rels/slide85.xml.rels><?xml version="1.0" encoding="UTF-8" standalone="yes"?>
<Relationships xmlns="http://schemas.openxmlformats.org/package/2006/relationships"><Relationship Id="rId3" Type="http://schemas.openxmlformats.org/officeDocument/2006/relationships/image" Target="../media/image138.jpg"/><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image" Target="../media/image140.png"/><Relationship Id="rId4" Type="http://schemas.openxmlformats.org/officeDocument/2006/relationships/image" Target="../media/image139.png"/></Relationships>
</file>

<file path=ppt/slides/_rels/slide86.xml.rels><?xml version="1.0" encoding="UTF-8" standalone="yes"?>
<Relationships xmlns="http://schemas.openxmlformats.org/package/2006/relationships"><Relationship Id="rId8" Type="http://schemas.openxmlformats.org/officeDocument/2006/relationships/image" Target="../media/image109.png"/><Relationship Id="rId3" Type="http://schemas.openxmlformats.org/officeDocument/2006/relationships/image" Target="../media/image141.jpeg"/><Relationship Id="rId7" Type="http://schemas.openxmlformats.org/officeDocument/2006/relationships/image" Target="../media/image145.png"/><Relationship Id="rId2" Type="http://schemas.openxmlformats.org/officeDocument/2006/relationships/slideLayout" Target="../slideLayouts/slideLayout6.xml"/><Relationship Id="rId1" Type="http://schemas.openxmlformats.org/officeDocument/2006/relationships/tags" Target="../tags/tag9.xml"/><Relationship Id="rId6" Type="http://schemas.openxmlformats.org/officeDocument/2006/relationships/image" Target="../media/image144.jpeg"/><Relationship Id="rId5" Type="http://schemas.openxmlformats.org/officeDocument/2006/relationships/image" Target="../media/image143.jpeg"/><Relationship Id="rId4" Type="http://schemas.openxmlformats.org/officeDocument/2006/relationships/image" Target="../media/image142.jpeg"/><Relationship Id="rId9" Type="http://schemas.openxmlformats.org/officeDocument/2006/relationships/image" Target="../media/image146.jpeg"/></Relationships>
</file>

<file path=ppt/slides/_rels/slide87.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48.jpeg"/><Relationship Id="rId2" Type="http://schemas.openxmlformats.org/officeDocument/2006/relationships/slideLayout" Target="../slideLayouts/slideLayout7.xml"/><Relationship Id="rId1" Type="http://schemas.openxmlformats.org/officeDocument/2006/relationships/tags" Target="../tags/tag10.xml"/><Relationship Id="rId6" Type="http://schemas.openxmlformats.org/officeDocument/2006/relationships/image" Target="../media/image151.jpeg"/><Relationship Id="rId5" Type="http://schemas.openxmlformats.org/officeDocument/2006/relationships/image" Target="../media/image150.jpeg"/><Relationship Id="rId4" Type="http://schemas.openxmlformats.org/officeDocument/2006/relationships/image" Target="../media/image14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573853"/>
            <a:ext cx="9144000" cy="958177"/>
          </a:xfrm>
          <a:prstGeom prst="rect">
            <a:avLst/>
          </a:prstGeom>
        </p:spPr>
        <p:txBody>
          <a:bodyPr vert="horz" lIns="91440" tIns="45720" rIns="91440" bIns="45720" rtlCol="0" anchor="ctr">
            <a:normAutofit lnSpcReduction="10000"/>
          </a:bodyPr>
          <a:lstStyle>
            <a:lvl1pPr algn="ctr" defTabSz="457200" rtl="0" eaLnBrk="1" latinLnBrk="0" hangingPunct="1">
              <a:spcBef>
                <a:spcPct val="0"/>
              </a:spcBef>
              <a:buNone/>
              <a:defRPr sz="3400" kern="1200">
                <a:solidFill>
                  <a:schemeClr val="tx1"/>
                </a:solidFill>
                <a:latin typeface="+mj-lt"/>
                <a:ea typeface="+mj-ea"/>
                <a:cs typeface="+mj-cs"/>
              </a:defRPr>
            </a:lvl1pPr>
          </a:lstStyle>
          <a:p>
            <a:r>
              <a:rPr lang="en-US" sz="6000" dirty="0"/>
              <a:t>The View Ahead</a:t>
            </a:r>
            <a:endParaRPr lang="en-US" sz="7200" dirty="0"/>
          </a:p>
        </p:txBody>
      </p:sp>
      <p:sp>
        <p:nvSpPr>
          <p:cNvPr id="8" name="Subtitle 2"/>
          <p:cNvSpPr txBox="1">
            <a:spLocks/>
          </p:cNvSpPr>
          <p:nvPr/>
        </p:nvSpPr>
        <p:spPr>
          <a:xfrm>
            <a:off x="0" y="1466714"/>
            <a:ext cx="9144000" cy="4600912"/>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a:solidFill>
                  <a:schemeClr val="tx1">
                    <a:lumMod val="65000"/>
                    <a:lumOff val="35000"/>
                  </a:schemeClr>
                </a:solidFill>
              </a:rPr>
              <a:t>The Standard Model @ 50: Successes and Challenges</a:t>
            </a:r>
          </a:p>
          <a:p>
            <a:endParaRPr lang="en-US" sz="2000" dirty="0">
              <a:solidFill>
                <a:schemeClr val="tx1">
                  <a:lumMod val="65000"/>
                  <a:lumOff val="35000"/>
                </a:schemeClr>
              </a:solidFill>
            </a:endParaRPr>
          </a:p>
          <a:p>
            <a:r>
              <a:rPr lang="en-US" sz="2000" dirty="0">
                <a:solidFill>
                  <a:schemeClr val="tx1">
                    <a:lumMod val="65000"/>
                    <a:lumOff val="35000"/>
                  </a:schemeClr>
                </a:solidFill>
              </a:rPr>
              <a:t>2018 SLAC Summer Institute, dedicated to </a:t>
            </a:r>
          </a:p>
          <a:p>
            <a:r>
              <a:rPr lang="en-US" sz="2000" dirty="0">
                <a:solidFill>
                  <a:schemeClr val="tx1">
                    <a:lumMod val="65000"/>
                    <a:lumOff val="35000"/>
                  </a:schemeClr>
                </a:solidFill>
              </a:rPr>
              <a:t>Burt Richter (March 22, 1931 – July 18, 2018)</a:t>
            </a:r>
          </a:p>
          <a:p>
            <a:endParaRPr lang="en-US" dirty="0">
              <a:solidFill>
                <a:schemeClr val="tx1">
                  <a:lumMod val="65000"/>
                  <a:lumOff val="35000"/>
                </a:schemeClr>
              </a:solidFill>
            </a:endParaRPr>
          </a:p>
          <a:p>
            <a:endParaRPr lang="en-US" sz="1200" dirty="0"/>
          </a:p>
          <a:p>
            <a:endParaRPr lang="en-US" sz="1200" dirty="0"/>
          </a:p>
          <a:p>
            <a:endParaRPr lang="en-US" sz="1200" dirty="0"/>
          </a:p>
          <a:p>
            <a:endParaRPr lang="en-US" sz="1200" dirty="0"/>
          </a:p>
          <a:p>
            <a:endParaRPr lang="en-US" sz="1200" dirty="0"/>
          </a:p>
          <a:p>
            <a:endParaRPr lang="en-US" sz="1200" dirty="0"/>
          </a:p>
          <a:p>
            <a:endParaRPr lang="en-US" sz="1200" dirty="0"/>
          </a:p>
          <a:p>
            <a:endParaRPr lang="en-US" sz="2000" dirty="0"/>
          </a:p>
          <a:p>
            <a:r>
              <a:rPr lang="en-US" sz="2000" dirty="0"/>
              <a:t>Young-</a:t>
            </a:r>
            <a:r>
              <a:rPr lang="en-US" sz="2000" dirty="0" err="1"/>
              <a:t>Kee</a:t>
            </a:r>
            <a:r>
              <a:rPr lang="en-US" sz="2000" dirty="0"/>
              <a:t> Kim</a:t>
            </a:r>
          </a:p>
          <a:p>
            <a:r>
              <a:rPr lang="en-US" sz="2000" dirty="0"/>
              <a:t>The University of Chicago</a:t>
            </a:r>
          </a:p>
        </p:txBody>
      </p:sp>
      <p:pic>
        <p:nvPicPr>
          <p:cNvPr id="2050" name="Picture 2" descr="Burton Richter photo">
            <a:extLst>
              <a:ext uri="{FF2B5EF4-FFF2-40B4-BE49-F238E27FC236}">
                <a16:creationId xmlns:a16="http://schemas.microsoft.com/office/drawing/2014/main" id="{0DA603B9-897A-0A48-A204-E21168A6AB5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9250"/>
          <a:stretch/>
        </p:blipFill>
        <p:spPr bwMode="auto">
          <a:xfrm>
            <a:off x="3633354" y="3229388"/>
            <a:ext cx="1877291" cy="1748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0274599"/>
      </p:ext>
    </p:extLst>
  </p:cSld>
  <p:clrMapOvr>
    <a:masterClrMapping/>
  </p:clrMapOvr>
  <mc:AlternateContent xmlns:mc="http://schemas.openxmlformats.org/markup-compatibility/2006" xmlns:p14="http://schemas.microsoft.com/office/powerpoint/2010/main">
    <mc:Choice Requires="p14">
      <p:transition spd="slow" p14:dur="2000" advTm="17788"/>
    </mc:Choice>
    <mc:Fallback xmlns="">
      <p:transition xmlns:p14="http://schemas.microsoft.com/office/powerpoint/2010/main" spd="slow" advTm="1778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78B608-A8BC-BB48-AF7C-67ACB75A5903}"/>
              </a:ext>
            </a:extLst>
          </p:cNvPr>
          <p:cNvSpPr>
            <a:spLocks noGrp="1"/>
          </p:cNvSpPr>
          <p:nvPr>
            <p:ph type="title"/>
          </p:nvPr>
        </p:nvSpPr>
        <p:spPr/>
        <p:txBody>
          <a:bodyPr/>
          <a:lstStyle/>
          <a:p>
            <a:r>
              <a:rPr lang="en-US" dirty="0"/>
              <a:t>Theoretical Preludes</a:t>
            </a:r>
          </a:p>
        </p:txBody>
      </p:sp>
      <p:sp>
        <p:nvSpPr>
          <p:cNvPr id="3" name="TextBox 2">
            <a:extLst>
              <a:ext uri="{FF2B5EF4-FFF2-40B4-BE49-F238E27FC236}">
                <a16:creationId xmlns:a16="http://schemas.microsoft.com/office/drawing/2014/main" id="{81BA7D4A-8452-F443-A4B2-D8F8938028AD}"/>
              </a:ext>
            </a:extLst>
          </p:cNvPr>
          <p:cNvSpPr txBox="1"/>
          <p:nvPr/>
        </p:nvSpPr>
        <p:spPr>
          <a:xfrm>
            <a:off x="191311" y="2759626"/>
            <a:ext cx="5525311" cy="1569660"/>
          </a:xfrm>
          <a:prstGeom prst="rect">
            <a:avLst/>
          </a:prstGeom>
          <a:noFill/>
        </p:spPr>
        <p:txBody>
          <a:bodyPr wrap="square" rtlCol="0">
            <a:spAutoFit/>
          </a:bodyPr>
          <a:lstStyle/>
          <a:p>
            <a:pPr algn="ctr"/>
            <a:r>
              <a:rPr lang="en-US" sz="2400" dirty="0"/>
              <a:t>(Higgs mechanism)</a:t>
            </a:r>
          </a:p>
          <a:p>
            <a:pPr algn="ctr"/>
            <a:r>
              <a:rPr lang="en-US" sz="2400" dirty="0"/>
              <a:t>Demonstration of vector bosons becoming massive without spoiling the fundamental gauge symmetry (1964)</a:t>
            </a:r>
          </a:p>
        </p:txBody>
      </p:sp>
      <p:pic>
        <p:nvPicPr>
          <p:cNvPr id="5" name="Picture 2" descr="Image result for higgs potential">
            <a:extLst>
              <a:ext uri="{FF2B5EF4-FFF2-40B4-BE49-F238E27FC236}">
                <a16:creationId xmlns:a16="http://schemas.microsoft.com/office/drawing/2014/main" id="{11B6F636-1571-174B-BF19-8ECD9D78D5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6042" y="2605280"/>
            <a:ext cx="2948539" cy="196421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B7FC54A-EF9E-AA41-8DD2-B8EE7A599CDE}"/>
              </a:ext>
            </a:extLst>
          </p:cNvPr>
          <p:cNvSpPr txBox="1"/>
          <p:nvPr/>
        </p:nvSpPr>
        <p:spPr>
          <a:xfrm>
            <a:off x="0" y="1706348"/>
            <a:ext cx="9144000" cy="461665"/>
          </a:xfrm>
          <a:prstGeom prst="rect">
            <a:avLst/>
          </a:prstGeom>
          <a:noFill/>
        </p:spPr>
        <p:txBody>
          <a:bodyPr wrap="square" rtlCol="0">
            <a:spAutoFit/>
          </a:bodyPr>
          <a:lstStyle/>
          <a:p>
            <a:pPr algn="ctr"/>
            <a:r>
              <a:rPr lang="en-US" sz="2400" dirty="0"/>
              <a:t>Idea of spontaneously broken symmetry (1960)</a:t>
            </a:r>
          </a:p>
        </p:txBody>
      </p:sp>
      <p:sp>
        <p:nvSpPr>
          <p:cNvPr id="7" name="TextBox 6">
            <a:extLst>
              <a:ext uri="{FF2B5EF4-FFF2-40B4-BE49-F238E27FC236}">
                <a16:creationId xmlns:a16="http://schemas.microsoft.com/office/drawing/2014/main" id="{68A4494E-0D36-F64A-8202-CB035D88E639}"/>
              </a:ext>
            </a:extLst>
          </p:cNvPr>
          <p:cNvSpPr txBox="1"/>
          <p:nvPr/>
        </p:nvSpPr>
        <p:spPr>
          <a:xfrm>
            <a:off x="0" y="4909486"/>
            <a:ext cx="9144000" cy="830997"/>
          </a:xfrm>
          <a:prstGeom prst="rect">
            <a:avLst/>
          </a:prstGeom>
          <a:noFill/>
        </p:spPr>
        <p:txBody>
          <a:bodyPr wrap="square" rtlCol="0">
            <a:spAutoFit/>
          </a:bodyPr>
          <a:lstStyle/>
          <a:p>
            <a:pPr algn="ctr"/>
            <a:r>
              <a:rPr lang="en-US" sz="2400" dirty="0"/>
              <a:t>Strong interactions in mind</a:t>
            </a:r>
          </a:p>
          <a:p>
            <a:pPr algn="ctr"/>
            <a:r>
              <a:rPr lang="en-US" sz="2400" dirty="0"/>
              <a:t>(protons, neutrons, </a:t>
            </a:r>
            <a:r>
              <a:rPr lang="en-US" sz="2400" dirty="0" err="1"/>
              <a:t>pions</a:t>
            </a:r>
            <a:r>
              <a:rPr lang="en-US" sz="2400" dirty="0"/>
              <a:t> and </a:t>
            </a:r>
            <a:r>
              <a:rPr lang="en-US" sz="2400" dirty="0">
                <a:latin typeface="Symbol" pitchFamily="2" charset="2"/>
              </a:rPr>
              <a:t>r</a:t>
            </a:r>
            <a:r>
              <a:rPr lang="en-US" sz="2400" dirty="0"/>
              <a:t>-mesons)</a:t>
            </a:r>
          </a:p>
        </p:txBody>
      </p:sp>
    </p:spTree>
    <p:extLst>
      <p:ext uri="{BB962C8B-B14F-4D97-AF65-F5344CB8AC3E}">
        <p14:creationId xmlns:p14="http://schemas.microsoft.com/office/powerpoint/2010/main" val="13737310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78B608-A8BC-BB48-AF7C-67ACB75A5903}"/>
              </a:ext>
            </a:extLst>
          </p:cNvPr>
          <p:cNvSpPr>
            <a:spLocks noGrp="1"/>
          </p:cNvSpPr>
          <p:nvPr>
            <p:ph type="title"/>
          </p:nvPr>
        </p:nvSpPr>
        <p:spPr/>
        <p:txBody>
          <a:bodyPr>
            <a:normAutofit/>
          </a:bodyPr>
          <a:lstStyle/>
          <a:p>
            <a:r>
              <a:rPr lang="en-US" dirty="0"/>
              <a:t>Weinberg and Salam</a:t>
            </a:r>
          </a:p>
        </p:txBody>
      </p:sp>
      <p:sp>
        <p:nvSpPr>
          <p:cNvPr id="3" name="TextBox 2">
            <a:extLst>
              <a:ext uri="{FF2B5EF4-FFF2-40B4-BE49-F238E27FC236}">
                <a16:creationId xmlns:a16="http://schemas.microsoft.com/office/drawing/2014/main" id="{81BA7D4A-8452-F443-A4B2-D8F8938028AD}"/>
              </a:ext>
            </a:extLst>
          </p:cNvPr>
          <p:cNvSpPr txBox="1"/>
          <p:nvPr/>
        </p:nvSpPr>
        <p:spPr>
          <a:xfrm>
            <a:off x="0" y="2801064"/>
            <a:ext cx="9144000" cy="1569660"/>
          </a:xfrm>
          <a:prstGeom prst="rect">
            <a:avLst/>
          </a:prstGeom>
          <a:noFill/>
        </p:spPr>
        <p:txBody>
          <a:bodyPr wrap="square" rtlCol="0">
            <a:spAutoFit/>
          </a:bodyPr>
          <a:lstStyle/>
          <a:p>
            <a:pPr algn="ctr"/>
            <a:r>
              <a:rPr lang="en-US" sz="2400" dirty="0"/>
              <a:t>Applying the idea to leptons (electron and neutrino)</a:t>
            </a:r>
          </a:p>
          <a:p>
            <a:pPr algn="ctr"/>
            <a:endParaRPr lang="en-US" sz="2400" dirty="0"/>
          </a:p>
          <a:p>
            <a:pPr algn="ctr"/>
            <a:r>
              <a:rPr lang="en-US" sz="2400" dirty="0"/>
              <a:t>Massless photon (electromagnetic interactions)</a:t>
            </a:r>
          </a:p>
          <a:p>
            <a:pPr algn="ctr"/>
            <a:r>
              <a:rPr lang="en-US" sz="2400" dirty="0"/>
              <a:t>Hypothetical massive W boson (weak interactions)</a:t>
            </a:r>
          </a:p>
        </p:txBody>
      </p:sp>
    </p:spTree>
    <p:extLst>
      <p:ext uri="{BB962C8B-B14F-4D97-AF65-F5344CB8AC3E}">
        <p14:creationId xmlns:p14="http://schemas.microsoft.com/office/powerpoint/2010/main" val="3234621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63683-A16B-EA43-88B9-682DCCA5365D}"/>
              </a:ext>
            </a:extLst>
          </p:cNvPr>
          <p:cNvSpPr>
            <a:spLocks noGrp="1"/>
          </p:cNvSpPr>
          <p:nvPr>
            <p:ph type="title"/>
          </p:nvPr>
        </p:nvSpPr>
        <p:spPr/>
        <p:txBody>
          <a:bodyPr>
            <a:normAutofit/>
          </a:bodyPr>
          <a:lstStyle/>
          <a:p>
            <a:r>
              <a:rPr lang="en-US" dirty="0"/>
              <a:t>Glashow-Weinberg-Salam Model</a:t>
            </a:r>
          </a:p>
        </p:txBody>
      </p:sp>
      <p:pic>
        <p:nvPicPr>
          <p:cNvPr id="11" name="Picture 2" descr="Image result for standard model">
            <a:extLst>
              <a:ext uri="{FF2B5EF4-FFF2-40B4-BE49-F238E27FC236}">
                <a16:creationId xmlns:a16="http://schemas.microsoft.com/office/drawing/2014/main" id="{5F1A2BDC-3334-1D40-B410-91041E2C2D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6975" y="1000868"/>
            <a:ext cx="4210050" cy="376075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7FB39B6D-EED5-B04B-A7C4-F3D07F3783EE}"/>
              </a:ext>
            </a:extLst>
          </p:cNvPr>
          <p:cNvSpPr/>
          <p:nvPr/>
        </p:nvSpPr>
        <p:spPr>
          <a:xfrm>
            <a:off x="2795451" y="1528354"/>
            <a:ext cx="1554480" cy="1071154"/>
          </a:xfrm>
          <a:prstGeom prst="rect">
            <a:avLst/>
          </a:prstGeom>
          <a:solidFill>
            <a:srgbClr val="000000">
              <a:alpha val="7451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969EE57-4A7A-1A44-9DEB-E4FEE6C640F9}"/>
              </a:ext>
            </a:extLst>
          </p:cNvPr>
          <p:cNvSpPr/>
          <p:nvPr/>
        </p:nvSpPr>
        <p:spPr>
          <a:xfrm>
            <a:off x="5107577" y="2340427"/>
            <a:ext cx="548644" cy="981891"/>
          </a:xfrm>
          <a:prstGeom prst="rect">
            <a:avLst/>
          </a:prstGeom>
          <a:solidFill>
            <a:srgbClr val="000000">
              <a:alpha val="7451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6BF61DE-1795-3C48-BC6C-8513B9200947}"/>
              </a:ext>
            </a:extLst>
          </p:cNvPr>
          <p:cNvSpPr/>
          <p:nvPr/>
        </p:nvSpPr>
        <p:spPr>
          <a:xfrm>
            <a:off x="3788223" y="3095897"/>
            <a:ext cx="561707" cy="1045028"/>
          </a:xfrm>
          <a:prstGeom prst="rect">
            <a:avLst/>
          </a:prstGeom>
          <a:solidFill>
            <a:srgbClr val="000000">
              <a:alpha val="7451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EDAFBE9-1290-9845-A469-C2B450E273B9}"/>
              </a:ext>
            </a:extLst>
          </p:cNvPr>
          <p:cNvSpPr/>
          <p:nvPr/>
        </p:nvSpPr>
        <p:spPr>
          <a:xfrm>
            <a:off x="5656221" y="2817223"/>
            <a:ext cx="629373" cy="505096"/>
          </a:xfrm>
          <a:prstGeom prst="rect">
            <a:avLst/>
          </a:prstGeom>
          <a:solidFill>
            <a:srgbClr val="000000">
              <a:alpha val="7451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5AE383EF-71A6-7249-BC1B-88B09BB60EF5}"/>
              </a:ext>
            </a:extLst>
          </p:cNvPr>
          <p:cNvSpPr/>
          <p:nvPr/>
        </p:nvSpPr>
        <p:spPr>
          <a:xfrm>
            <a:off x="4410618" y="2503166"/>
            <a:ext cx="622937" cy="656411"/>
          </a:xfrm>
          <a:prstGeom prst="ellipse">
            <a:avLst/>
          </a:prstGeom>
          <a:solidFill>
            <a:srgbClr val="000000">
              <a:alpha val="75294"/>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4ECE6719-49B4-4143-BECC-81134D30B7AE}"/>
              </a:ext>
            </a:extLst>
          </p:cNvPr>
          <p:cNvPicPr>
            <a:picLocks noChangeAspect="1"/>
          </p:cNvPicPr>
          <p:nvPr/>
        </p:nvPicPr>
        <p:blipFill>
          <a:blip r:embed="rId3"/>
          <a:stretch>
            <a:fillRect/>
          </a:stretch>
        </p:blipFill>
        <p:spPr>
          <a:xfrm>
            <a:off x="2466975" y="5372590"/>
            <a:ext cx="3989556" cy="1205390"/>
          </a:xfrm>
          <a:prstGeom prst="rect">
            <a:avLst/>
          </a:prstGeom>
        </p:spPr>
      </p:pic>
      <p:sp>
        <p:nvSpPr>
          <p:cNvPr id="17" name="TextBox 16">
            <a:extLst>
              <a:ext uri="{FF2B5EF4-FFF2-40B4-BE49-F238E27FC236}">
                <a16:creationId xmlns:a16="http://schemas.microsoft.com/office/drawing/2014/main" id="{6F909705-1690-C642-BCDC-FA11C0A15BA4}"/>
              </a:ext>
            </a:extLst>
          </p:cNvPr>
          <p:cNvSpPr txBox="1"/>
          <p:nvPr/>
        </p:nvSpPr>
        <p:spPr>
          <a:xfrm>
            <a:off x="0" y="4966458"/>
            <a:ext cx="9143999" cy="461665"/>
          </a:xfrm>
          <a:prstGeom prst="rect">
            <a:avLst/>
          </a:prstGeom>
          <a:noFill/>
        </p:spPr>
        <p:txBody>
          <a:bodyPr wrap="square" rtlCol="0">
            <a:spAutoFit/>
          </a:bodyPr>
          <a:lstStyle/>
          <a:p>
            <a:pPr algn="ctr"/>
            <a:r>
              <a:rPr lang="en-US" sz="2400" dirty="0"/>
              <a:t>Unified electromagnetic and weak interactions</a:t>
            </a:r>
          </a:p>
        </p:txBody>
      </p:sp>
    </p:spTree>
    <p:extLst>
      <p:ext uri="{BB962C8B-B14F-4D97-AF65-F5344CB8AC3E}">
        <p14:creationId xmlns:p14="http://schemas.microsoft.com/office/powerpoint/2010/main" val="17447348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F3C34-BBDF-A547-B1F5-9D6E86B5500F}"/>
              </a:ext>
            </a:extLst>
          </p:cNvPr>
          <p:cNvSpPr>
            <a:spLocks noGrp="1"/>
          </p:cNvSpPr>
          <p:nvPr>
            <p:ph type="title"/>
          </p:nvPr>
        </p:nvSpPr>
        <p:spPr/>
        <p:txBody>
          <a:bodyPr>
            <a:normAutofit/>
          </a:bodyPr>
          <a:lstStyle/>
          <a:p>
            <a:r>
              <a:rPr lang="en-US" dirty="0"/>
              <a:t>Glashow-Weinberg-Salam Model</a:t>
            </a:r>
          </a:p>
        </p:txBody>
      </p:sp>
      <p:sp>
        <p:nvSpPr>
          <p:cNvPr id="5" name="TextBox 4">
            <a:extLst>
              <a:ext uri="{FF2B5EF4-FFF2-40B4-BE49-F238E27FC236}">
                <a16:creationId xmlns:a16="http://schemas.microsoft.com/office/drawing/2014/main" id="{7418BD07-A039-2B4F-A208-913B9A61E6E7}"/>
              </a:ext>
            </a:extLst>
          </p:cNvPr>
          <p:cNvSpPr txBox="1"/>
          <p:nvPr/>
        </p:nvSpPr>
        <p:spPr>
          <a:xfrm>
            <a:off x="-9823" y="1700995"/>
            <a:ext cx="9144000" cy="461665"/>
          </a:xfrm>
          <a:prstGeom prst="rect">
            <a:avLst/>
          </a:prstGeom>
          <a:noFill/>
        </p:spPr>
        <p:txBody>
          <a:bodyPr wrap="square" rtlCol="0">
            <a:spAutoFit/>
          </a:bodyPr>
          <a:lstStyle/>
          <a:p>
            <a:pPr algn="ctr"/>
            <a:r>
              <a:rPr lang="en-US" sz="2400" dirty="0"/>
              <a:t>until 1971 when it was proven to be renormalizable</a:t>
            </a:r>
          </a:p>
        </p:txBody>
      </p:sp>
      <p:sp>
        <p:nvSpPr>
          <p:cNvPr id="15" name="TextBox 14">
            <a:extLst>
              <a:ext uri="{FF2B5EF4-FFF2-40B4-BE49-F238E27FC236}">
                <a16:creationId xmlns:a16="http://schemas.microsoft.com/office/drawing/2014/main" id="{133C24F2-8B4F-0849-B8C8-915160D16540}"/>
              </a:ext>
            </a:extLst>
          </p:cNvPr>
          <p:cNvSpPr txBox="1"/>
          <p:nvPr/>
        </p:nvSpPr>
        <p:spPr>
          <a:xfrm>
            <a:off x="0" y="875035"/>
            <a:ext cx="9144000" cy="830997"/>
          </a:xfrm>
          <a:prstGeom prst="rect">
            <a:avLst/>
          </a:prstGeom>
          <a:noFill/>
        </p:spPr>
        <p:txBody>
          <a:bodyPr wrap="square" rtlCol="0">
            <a:spAutoFit/>
          </a:bodyPr>
          <a:lstStyle/>
          <a:p>
            <a:pPr algn="ctr"/>
            <a:r>
              <a:rPr lang="en-US" sz="2400" dirty="0"/>
              <a:t>Despite their present fame, </a:t>
            </a:r>
          </a:p>
          <a:p>
            <a:pPr algn="ctr"/>
            <a:r>
              <a:rPr lang="en-US" sz="2400" dirty="0"/>
              <a:t>at the time of their publication the papers went largely unnoticed</a:t>
            </a:r>
          </a:p>
        </p:txBody>
      </p:sp>
      <p:grpSp>
        <p:nvGrpSpPr>
          <p:cNvPr id="17" name="Group 16">
            <a:extLst>
              <a:ext uri="{FF2B5EF4-FFF2-40B4-BE49-F238E27FC236}">
                <a16:creationId xmlns:a16="http://schemas.microsoft.com/office/drawing/2014/main" id="{FA12F77E-32CA-8F47-9368-4FF225B719D4}"/>
              </a:ext>
            </a:extLst>
          </p:cNvPr>
          <p:cNvGrpSpPr/>
          <p:nvPr/>
        </p:nvGrpSpPr>
        <p:grpSpPr>
          <a:xfrm>
            <a:off x="719847" y="2280175"/>
            <a:ext cx="7459475" cy="3769367"/>
            <a:chOff x="1031132" y="2727645"/>
            <a:chExt cx="7459475" cy="3769367"/>
          </a:xfrm>
        </p:grpSpPr>
        <p:grpSp>
          <p:nvGrpSpPr>
            <p:cNvPr id="13" name="Group 12">
              <a:extLst>
                <a:ext uri="{FF2B5EF4-FFF2-40B4-BE49-F238E27FC236}">
                  <a16:creationId xmlns:a16="http://schemas.microsoft.com/office/drawing/2014/main" id="{16A8CD7B-B4AD-7448-9226-BF0E5C5A8CA5}"/>
                </a:ext>
              </a:extLst>
            </p:cNvPr>
            <p:cNvGrpSpPr/>
            <p:nvPr/>
          </p:nvGrpSpPr>
          <p:grpSpPr>
            <a:xfrm>
              <a:off x="1031132" y="2727645"/>
              <a:ext cx="7459475" cy="3769367"/>
              <a:chOff x="1031132" y="2422847"/>
              <a:chExt cx="7459475" cy="3769367"/>
            </a:xfrm>
          </p:grpSpPr>
          <p:grpSp>
            <p:nvGrpSpPr>
              <p:cNvPr id="11" name="Group 10">
                <a:extLst>
                  <a:ext uri="{FF2B5EF4-FFF2-40B4-BE49-F238E27FC236}">
                    <a16:creationId xmlns:a16="http://schemas.microsoft.com/office/drawing/2014/main" id="{657F4629-504D-8D4D-BFAA-24D8B849A0DF}"/>
                  </a:ext>
                </a:extLst>
              </p:cNvPr>
              <p:cNvGrpSpPr/>
              <p:nvPr/>
            </p:nvGrpSpPr>
            <p:grpSpPr>
              <a:xfrm>
                <a:off x="1031132" y="2422847"/>
                <a:ext cx="7237379" cy="3769367"/>
                <a:chOff x="1031132" y="2422847"/>
                <a:chExt cx="7237379" cy="3769367"/>
              </a:xfrm>
            </p:grpSpPr>
            <p:grpSp>
              <p:nvGrpSpPr>
                <p:cNvPr id="6" name="Group 5">
                  <a:extLst>
                    <a:ext uri="{FF2B5EF4-FFF2-40B4-BE49-F238E27FC236}">
                      <a16:creationId xmlns:a16="http://schemas.microsoft.com/office/drawing/2014/main" id="{5AFBA61F-AA74-A94D-8CA4-95F4E83E4442}"/>
                    </a:ext>
                  </a:extLst>
                </p:cNvPr>
                <p:cNvGrpSpPr/>
                <p:nvPr/>
              </p:nvGrpSpPr>
              <p:grpSpPr>
                <a:xfrm>
                  <a:off x="1031132" y="2422847"/>
                  <a:ext cx="7237379" cy="3101041"/>
                  <a:chOff x="1031132" y="2870319"/>
                  <a:chExt cx="7237379" cy="3101041"/>
                </a:xfrm>
              </p:grpSpPr>
              <p:pic>
                <p:nvPicPr>
                  <p:cNvPr id="3" name="Picture 2">
                    <a:extLst>
                      <a:ext uri="{FF2B5EF4-FFF2-40B4-BE49-F238E27FC236}">
                        <a16:creationId xmlns:a16="http://schemas.microsoft.com/office/drawing/2014/main" id="{EC497550-868B-2C47-9AB4-E03BA22E7917}"/>
                      </a:ext>
                    </a:extLst>
                  </p:cNvPr>
                  <p:cNvPicPr>
                    <a:picLocks noChangeAspect="1"/>
                  </p:cNvPicPr>
                  <p:nvPr/>
                </p:nvPicPr>
                <p:blipFill>
                  <a:blip r:embed="rId3"/>
                  <a:stretch>
                    <a:fillRect/>
                  </a:stretch>
                </p:blipFill>
                <p:spPr>
                  <a:xfrm>
                    <a:off x="1031132" y="2870319"/>
                    <a:ext cx="7237379" cy="3101041"/>
                  </a:xfrm>
                  <a:prstGeom prst="rect">
                    <a:avLst/>
                  </a:prstGeom>
                </p:spPr>
              </p:pic>
              <p:sp>
                <p:nvSpPr>
                  <p:cNvPr id="4" name="TextBox 3">
                    <a:extLst>
                      <a:ext uri="{FF2B5EF4-FFF2-40B4-BE49-F238E27FC236}">
                        <a16:creationId xmlns:a16="http://schemas.microsoft.com/office/drawing/2014/main" id="{B2A8BD64-E9BC-FB45-BDE9-20DFEDBE36AF}"/>
                      </a:ext>
                    </a:extLst>
                  </p:cNvPr>
                  <p:cNvSpPr txBox="1"/>
                  <p:nvPr/>
                </p:nvSpPr>
                <p:spPr>
                  <a:xfrm>
                    <a:off x="2641874" y="4948740"/>
                    <a:ext cx="5254772" cy="461665"/>
                  </a:xfrm>
                  <a:prstGeom prst="rect">
                    <a:avLst/>
                  </a:prstGeom>
                  <a:noFill/>
                </p:spPr>
                <p:txBody>
                  <a:bodyPr wrap="none" rtlCol="0">
                    <a:spAutoFit/>
                  </a:bodyPr>
                  <a:lstStyle/>
                  <a:p>
                    <a:pPr algn="ctr"/>
                    <a:r>
                      <a:rPr lang="en-US" sz="2400" dirty="0"/>
                      <a:t>Weinberg’s paper: # of citations per year</a:t>
                    </a:r>
                  </a:p>
                </p:txBody>
              </p:sp>
            </p:grpSp>
            <p:sp>
              <p:nvSpPr>
                <p:cNvPr id="10" name="TextBox 9">
                  <a:extLst>
                    <a:ext uri="{FF2B5EF4-FFF2-40B4-BE49-F238E27FC236}">
                      <a16:creationId xmlns:a16="http://schemas.microsoft.com/office/drawing/2014/main" id="{1E80896D-F835-8B44-AF7E-2641A2DE3371}"/>
                    </a:ext>
                  </a:extLst>
                </p:cNvPr>
                <p:cNvSpPr txBox="1"/>
                <p:nvPr/>
              </p:nvSpPr>
              <p:spPr>
                <a:xfrm>
                  <a:off x="1758421" y="5822882"/>
                  <a:ext cx="652743" cy="369332"/>
                </a:xfrm>
                <a:prstGeom prst="rect">
                  <a:avLst/>
                </a:prstGeom>
                <a:noFill/>
              </p:spPr>
              <p:txBody>
                <a:bodyPr wrap="square" rtlCol="0">
                  <a:spAutoFit/>
                </a:bodyPr>
                <a:lstStyle/>
                <a:p>
                  <a:r>
                    <a:rPr lang="en-US" dirty="0">
                      <a:solidFill>
                        <a:srgbClr val="FF0000"/>
                      </a:solidFill>
                    </a:rPr>
                    <a:t>1971</a:t>
                  </a:r>
                </a:p>
              </p:txBody>
            </p:sp>
          </p:grpSp>
          <p:sp>
            <p:nvSpPr>
              <p:cNvPr id="12" name="TextBox 11">
                <a:extLst>
                  <a:ext uri="{FF2B5EF4-FFF2-40B4-BE49-F238E27FC236}">
                    <a16:creationId xmlns:a16="http://schemas.microsoft.com/office/drawing/2014/main" id="{DFC1DD98-3F04-D849-A3FC-11E2A57D1FA6}"/>
                  </a:ext>
                </a:extLst>
              </p:cNvPr>
              <p:cNvSpPr txBox="1"/>
              <p:nvPr/>
            </p:nvSpPr>
            <p:spPr>
              <a:xfrm>
                <a:off x="1339290" y="5313516"/>
                <a:ext cx="7151317" cy="369332"/>
              </a:xfrm>
              <a:prstGeom prst="rect">
                <a:avLst/>
              </a:prstGeom>
              <a:noFill/>
            </p:spPr>
            <p:txBody>
              <a:bodyPr wrap="none" rtlCol="0">
                <a:spAutoFit/>
              </a:bodyPr>
              <a:lstStyle/>
              <a:p>
                <a:r>
                  <a:rPr lang="en-US" dirty="0"/>
                  <a:t>1967                                                                                                                  2018</a:t>
                </a:r>
              </a:p>
            </p:txBody>
          </p:sp>
        </p:grpSp>
        <p:sp>
          <p:nvSpPr>
            <p:cNvPr id="16" name="Up Arrow 15">
              <a:extLst>
                <a:ext uri="{FF2B5EF4-FFF2-40B4-BE49-F238E27FC236}">
                  <a16:creationId xmlns:a16="http://schemas.microsoft.com/office/drawing/2014/main" id="{7042E85E-B8DA-A842-BD4D-ACB94CA983E0}"/>
                </a:ext>
              </a:extLst>
            </p:cNvPr>
            <p:cNvSpPr/>
            <p:nvPr/>
          </p:nvSpPr>
          <p:spPr>
            <a:xfrm>
              <a:off x="2102403" y="5688748"/>
              <a:ext cx="198239" cy="411693"/>
            </a:xfrm>
            <a:prstGeom prst="up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id="{38DF3D39-CA45-7D4A-ABFC-9FD173C1C719}"/>
              </a:ext>
            </a:extLst>
          </p:cNvPr>
          <p:cNvGrpSpPr/>
          <p:nvPr/>
        </p:nvGrpSpPr>
        <p:grpSpPr>
          <a:xfrm>
            <a:off x="2060366" y="5221535"/>
            <a:ext cx="7109855" cy="1177671"/>
            <a:chOff x="2060366" y="5221535"/>
            <a:chExt cx="7109855" cy="1177671"/>
          </a:xfrm>
        </p:grpSpPr>
        <p:grpSp>
          <p:nvGrpSpPr>
            <p:cNvPr id="9" name="Group 8">
              <a:extLst>
                <a:ext uri="{FF2B5EF4-FFF2-40B4-BE49-F238E27FC236}">
                  <a16:creationId xmlns:a16="http://schemas.microsoft.com/office/drawing/2014/main" id="{3576B9F1-4AA5-0147-BCB6-6D233578E4C5}"/>
                </a:ext>
              </a:extLst>
            </p:cNvPr>
            <p:cNvGrpSpPr/>
            <p:nvPr/>
          </p:nvGrpSpPr>
          <p:grpSpPr>
            <a:xfrm>
              <a:off x="2602963" y="5241276"/>
              <a:ext cx="6567258" cy="1157930"/>
              <a:chOff x="2914248" y="5688747"/>
              <a:chExt cx="6567258" cy="1157930"/>
            </a:xfrm>
          </p:grpSpPr>
          <p:sp>
            <p:nvSpPr>
              <p:cNvPr id="14" name="Up Arrow 13">
                <a:extLst>
                  <a:ext uri="{FF2B5EF4-FFF2-40B4-BE49-F238E27FC236}">
                    <a16:creationId xmlns:a16="http://schemas.microsoft.com/office/drawing/2014/main" id="{2BC71EDC-DD0C-5645-98DA-17DE7BEB1762}"/>
                  </a:ext>
                </a:extLst>
              </p:cNvPr>
              <p:cNvSpPr/>
              <p:nvPr/>
            </p:nvSpPr>
            <p:spPr>
              <a:xfrm>
                <a:off x="2953159" y="5688747"/>
                <a:ext cx="198239" cy="411693"/>
              </a:xfrm>
              <a:prstGeom prst="upArrow">
                <a:avLst/>
              </a:prstGeom>
              <a:solidFill>
                <a:srgbClr val="0432FF"/>
              </a:solidFill>
              <a:ln>
                <a:solidFill>
                  <a:srgbClr val="0432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04176AF9-25C0-A545-B8F0-432AE6B0FAE5}"/>
                  </a:ext>
                </a:extLst>
              </p:cNvPr>
              <p:cNvSpPr txBox="1"/>
              <p:nvPr/>
            </p:nvSpPr>
            <p:spPr>
              <a:xfrm>
                <a:off x="4572000" y="6100440"/>
                <a:ext cx="184731" cy="369332"/>
              </a:xfrm>
              <a:prstGeom prst="rect">
                <a:avLst/>
              </a:prstGeom>
              <a:noFill/>
            </p:spPr>
            <p:txBody>
              <a:bodyPr wrap="none" rtlCol="0">
                <a:spAutoFit/>
              </a:bodyPr>
              <a:lstStyle/>
              <a:p>
                <a:endParaRPr lang="en-US" dirty="0"/>
              </a:p>
            </p:txBody>
          </p:sp>
          <p:sp>
            <p:nvSpPr>
              <p:cNvPr id="8" name="TextBox 7">
                <a:extLst>
                  <a:ext uri="{FF2B5EF4-FFF2-40B4-BE49-F238E27FC236}">
                    <a16:creationId xmlns:a16="http://schemas.microsoft.com/office/drawing/2014/main" id="{2A9E0FE5-F5D5-0546-8EF8-D8FD077039F9}"/>
                  </a:ext>
                </a:extLst>
              </p:cNvPr>
              <p:cNvSpPr txBox="1"/>
              <p:nvPr/>
            </p:nvSpPr>
            <p:spPr>
              <a:xfrm>
                <a:off x="2914248" y="6477345"/>
                <a:ext cx="3112327" cy="369332"/>
              </a:xfrm>
              <a:prstGeom prst="rect">
                <a:avLst/>
              </a:prstGeom>
              <a:noFill/>
            </p:spPr>
            <p:txBody>
              <a:bodyPr wrap="none" rtlCol="0">
                <a:spAutoFit/>
              </a:bodyPr>
              <a:lstStyle/>
              <a:p>
                <a:r>
                  <a:rPr lang="en-US" dirty="0">
                    <a:solidFill>
                      <a:srgbClr val="0432FF"/>
                    </a:solidFill>
                  </a:rPr>
                  <a:t>Weak – EM Interference (</a:t>
                </a:r>
                <a:r>
                  <a:rPr lang="en-US">
                    <a:solidFill>
                      <a:srgbClr val="0432FF"/>
                    </a:solidFill>
                  </a:rPr>
                  <a:t>1978)</a:t>
                </a:r>
                <a:endParaRPr lang="en-US" dirty="0">
                  <a:solidFill>
                    <a:srgbClr val="0432FF"/>
                  </a:solidFill>
                </a:endParaRPr>
              </a:p>
            </p:txBody>
          </p:sp>
          <p:sp>
            <p:nvSpPr>
              <p:cNvPr id="18" name="Up Arrow 17">
                <a:extLst>
                  <a:ext uri="{FF2B5EF4-FFF2-40B4-BE49-F238E27FC236}">
                    <a16:creationId xmlns:a16="http://schemas.microsoft.com/office/drawing/2014/main" id="{CDF7DC08-E222-CD48-9F6E-5B8AA3B27D49}"/>
                  </a:ext>
                </a:extLst>
              </p:cNvPr>
              <p:cNvSpPr/>
              <p:nvPr/>
            </p:nvSpPr>
            <p:spPr>
              <a:xfrm>
                <a:off x="7208883" y="5688747"/>
                <a:ext cx="198239" cy="411693"/>
              </a:xfrm>
              <a:prstGeom prst="upArrow">
                <a:avLst/>
              </a:prstGeom>
              <a:solidFill>
                <a:srgbClr val="0432FF"/>
              </a:solidFill>
              <a:ln>
                <a:solidFill>
                  <a:srgbClr val="0432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3AAE857F-CEA5-3246-9E42-A604B7B2FBD1}"/>
                  </a:ext>
                </a:extLst>
              </p:cNvPr>
              <p:cNvSpPr txBox="1"/>
              <p:nvPr/>
            </p:nvSpPr>
            <p:spPr>
              <a:xfrm>
                <a:off x="7169976" y="6146606"/>
                <a:ext cx="2311530" cy="369332"/>
              </a:xfrm>
              <a:prstGeom prst="rect">
                <a:avLst/>
              </a:prstGeom>
              <a:noFill/>
            </p:spPr>
            <p:txBody>
              <a:bodyPr wrap="none" rtlCol="0">
                <a:spAutoFit/>
              </a:bodyPr>
              <a:lstStyle/>
              <a:p>
                <a:r>
                  <a:rPr lang="en-US" dirty="0">
                    <a:solidFill>
                      <a:srgbClr val="0432FF"/>
                    </a:solidFill>
                  </a:rPr>
                  <a:t>Higgs Discovery (2012)</a:t>
                </a:r>
              </a:p>
            </p:txBody>
          </p:sp>
        </p:grpSp>
        <p:sp>
          <p:nvSpPr>
            <p:cNvPr id="20" name="Up Arrow 19">
              <a:extLst>
                <a:ext uri="{FF2B5EF4-FFF2-40B4-BE49-F238E27FC236}">
                  <a16:creationId xmlns:a16="http://schemas.microsoft.com/office/drawing/2014/main" id="{0789741A-2883-504B-8777-BE156E5FE484}"/>
                </a:ext>
              </a:extLst>
            </p:cNvPr>
            <p:cNvSpPr/>
            <p:nvPr/>
          </p:nvSpPr>
          <p:spPr>
            <a:xfrm>
              <a:off x="2099276" y="5221535"/>
              <a:ext cx="198239" cy="411693"/>
            </a:xfrm>
            <a:prstGeom prst="upArrow">
              <a:avLst/>
            </a:prstGeom>
            <a:solidFill>
              <a:srgbClr val="0432FF"/>
            </a:solidFill>
            <a:ln>
              <a:solidFill>
                <a:srgbClr val="0432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3034A718-752E-0E4A-A53F-C91BE0EA57BF}"/>
                </a:ext>
              </a:extLst>
            </p:cNvPr>
            <p:cNvSpPr txBox="1"/>
            <p:nvPr/>
          </p:nvSpPr>
          <p:spPr>
            <a:xfrm>
              <a:off x="2060366" y="5679394"/>
              <a:ext cx="2439835" cy="369332"/>
            </a:xfrm>
            <a:prstGeom prst="rect">
              <a:avLst/>
            </a:prstGeom>
            <a:noFill/>
          </p:spPr>
          <p:txBody>
            <a:bodyPr wrap="none" rtlCol="0">
              <a:spAutoFit/>
            </a:bodyPr>
            <a:lstStyle/>
            <a:p>
              <a:r>
                <a:rPr lang="en-US" dirty="0">
                  <a:solidFill>
                    <a:srgbClr val="0432FF"/>
                  </a:solidFill>
                </a:rPr>
                <a:t>Neutral Current (1973) )</a:t>
              </a:r>
            </a:p>
          </p:txBody>
        </p:sp>
      </p:grpSp>
    </p:spTree>
    <p:extLst>
      <p:ext uri="{BB962C8B-B14F-4D97-AF65-F5344CB8AC3E}">
        <p14:creationId xmlns:p14="http://schemas.microsoft.com/office/powerpoint/2010/main" val="587108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3" descr="world_ma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050" y="3184810"/>
            <a:ext cx="8534400" cy="3238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9161" name="Text Box 22"/>
          <p:cNvSpPr txBox="1">
            <a:spLocks noChangeArrowheads="1"/>
          </p:cNvSpPr>
          <p:nvPr/>
        </p:nvSpPr>
        <p:spPr bwMode="auto">
          <a:xfrm>
            <a:off x="3092450" y="3902360"/>
            <a:ext cx="466794"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rgbClr val="FFFFFF"/>
                </a:solidFill>
                <a:latin typeface="Symbol" charset="0"/>
              </a:rPr>
              <a:t>n</a:t>
            </a:r>
            <a:r>
              <a:rPr lang="en-US" baseline="-25000">
                <a:solidFill>
                  <a:srgbClr val="FFFFFF"/>
                </a:solidFill>
                <a:latin typeface="Symbol" charset="0"/>
              </a:rPr>
              <a:t>m</a:t>
            </a:r>
          </a:p>
        </p:txBody>
      </p:sp>
      <p:sp>
        <p:nvSpPr>
          <p:cNvPr id="49171" name="TextBox 2"/>
          <p:cNvSpPr txBox="1">
            <a:spLocks noChangeArrowheads="1"/>
          </p:cNvSpPr>
          <p:nvPr/>
        </p:nvSpPr>
        <p:spPr bwMode="auto">
          <a:xfrm>
            <a:off x="10231438" y="2205038"/>
            <a:ext cx="18415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cxnSp>
        <p:nvCxnSpPr>
          <p:cNvPr id="6" name="Straight Arrow Connector 5">
            <a:extLst>
              <a:ext uri="{FF2B5EF4-FFF2-40B4-BE49-F238E27FC236}">
                <a16:creationId xmlns:a16="http://schemas.microsoft.com/office/drawing/2014/main" id="{80BEA684-5567-CF40-80F2-D885C6ED46E6}"/>
              </a:ext>
            </a:extLst>
          </p:cNvPr>
          <p:cNvCxnSpPr>
            <a:cxnSpLocks/>
          </p:cNvCxnSpPr>
          <p:nvPr/>
        </p:nvCxnSpPr>
        <p:spPr>
          <a:xfrm>
            <a:off x="1293223" y="2574925"/>
            <a:ext cx="0" cy="1605189"/>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52249EF2-58C2-FA44-832F-982FBBB0C470}"/>
              </a:ext>
            </a:extLst>
          </p:cNvPr>
          <p:cNvSpPr txBox="1"/>
          <p:nvPr/>
        </p:nvSpPr>
        <p:spPr>
          <a:xfrm>
            <a:off x="159910" y="1493864"/>
            <a:ext cx="3535317" cy="1200329"/>
          </a:xfrm>
          <a:prstGeom prst="rect">
            <a:avLst/>
          </a:prstGeom>
          <a:noFill/>
        </p:spPr>
        <p:txBody>
          <a:bodyPr wrap="square" rtlCol="0">
            <a:spAutoFit/>
          </a:bodyPr>
          <a:lstStyle/>
          <a:p>
            <a:r>
              <a:rPr lang="en-US" dirty="0"/>
              <a:t>1968: Direct proof of the quark model (ep scattering experiments revealed the structure of the proton as a bound state of quarks)</a:t>
            </a:r>
          </a:p>
        </p:txBody>
      </p:sp>
      <p:sp>
        <p:nvSpPr>
          <p:cNvPr id="32" name="TextBox 31">
            <a:extLst>
              <a:ext uri="{FF2B5EF4-FFF2-40B4-BE49-F238E27FC236}">
                <a16:creationId xmlns:a16="http://schemas.microsoft.com/office/drawing/2014/main" id="{5F0CFF03-F3A0-9249-B118-8A05135048D0}"/>
              </a:ext>
            </a:extLst>
          </p:cNvPr>
          <p:cNvSpPr txBox="1"/>
          <p:nvPr/>
        </p:nvSpPr>
        <p:spPr>
          <a:xfrm>
            <a:off x="4219667" y="1493864"/>
            <a:ext cx="3500482" cy="1200329"/>
          </a:xfrm>
          <a:prstGeom prst="rect">
            <a:avLst/>
          </a:prstGeom>
          <a:noFill/>
        </p:spPr>
        <p:txBody>
          <a:bodyPr wrap="square" rtlCol="0">
            <a:spAutoFit/>
          </a:bodyPr>
          <a:lstStyle/>
          <a:p>
            <a:r>
              <a:rPr lang="en-US" dirty="0"/>
              <a:t>1973: Discovery of neutral currents (weak interactions). The first example of a single-electron neutral current</a:t>
            </a:r>
          </a:p>
        </p:txBody>
      </p:sp>
      <p:pic>
        <p:nvPicPr>
          <p:cNvPr id="33" name="Picture 2" descr="https://home.cern/sites/home.web.cern.ch/files/image/update-for_the_public/2013/07/neutral-currents2.jpg">
            <a:extLst>
              <a:ext uri="{FF2B5EF4-FFF2-40B4-BE49-F238E27FC236}">
                <a16:creationId xmlns:a16="http://schemas.microsoft.com/office/drawing/2014/main" id="{E9F6A883-AD9E-7A4A-A5A7-05F85CED3E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04547" y="1876668"/>
            <a:ext cx="1607320" cy="1308142"/>
          </a:xfrm>
          <a:prstGeom prst="rect">
            <a:avLst/>
          </a:prstGeom>
          <a:noFill/>
          <a:extLst>
            <a:ext uri="{909E8E84-426E-40DD-AFC4-6F175D3DCCD1}">
              <a14:hiddenFill xmlns:a14="http://schemas.microsoft.com/office/drawing/2010/main">
                <a:solidFill>
                  <a:srgbClr val="FFFFFF"/>
                </a:solidFill>
              </a14:hiddenFill>
            </a:ext>
          </a:extLst>
        </p:spPr>
      </p:pic>
      <p:cxnSp>
        <p:nvCxnSpPr>
          <p:cNvPr id="34" name="Straight Arrow Connector 33">
            <a:extLst>
              <a:ext uri="{FF2B5EF4-FFF2-40B4-BE49-F238E27FC236}">
                <a16:creationId xmlns:a16="http://schemas.microsoft.com/office/drawing/2014/main" id="{E83C20E3-D275-9943-819C-A2CF1BC99279}"/>
              </a:ext>
            </a:extLst>
          </p:cNvPr>
          <p:cNvCxnSpPr>
            <a:cxnSpLocks/>
          </p:cNvCxnSpPr>
          <p:nvPr/>
        </p:nvCxnSpPr>
        <p:spPr>
          <a:xfrm>
            <a:off x="4815840" y="2574925"/>
            <a:ext cx="0" cy="1328189"/>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4A7AC861-6624-6544-8198-57268AD48BD6}"/>
              </a:ext>
            </a:extLst>
          </p:cNvPr>
          <p:cNvSpPr txBox="1"/>
          <p:nvPr/>
        </p:nvSpPr>
        <p:spPr>
          <a:xfrm>
            <a:off x="673768" y="5753256"/>
            <a:ext cx="8038099" cy="830997"/>
          </a:xfrm>
          <a:prstGeom prst="rect">
            <a:avLst/>
          </a:prstGeom>
          <a:noFill/>
        </p:spPr>
        <p:txBody>
          <a:bodyPr wrap="square" rtlCol="0">
            <a:spAutoFit/>
          </a:bodyPr>
          <a:lstStyle/>
          <a:p>
            <a:pPr algn="ctr"/>
            <a:r>
              <a:rPr lang="en-US" dirty="0"/>
              <a:t>2000: Discovery of CP violation in B</a:t>
            </a:r>
          </a:p>
          <a:p>
            <a:pPr algn="ctr"/>
            <a:endParaRPr lang="en-US" sz="1200" dirty="0"/>
          </a:p>
          <a:p>
            <a:pPr algn="ctr"/>
            <a:r>
              <a:rPr lang="en-US" dirty="0"/>
              <a:t>1973: 3 generation quark mixing matrix and CP violation in SM (theory)</a:t>
            </a:r>
          </a:p>
        </p:txBody>
      </p:sp>
      <p:cxnSp>
        <p:nvCxnSpPr>
          <p:cNvPr id="36" name="Straight Arrow Connector 35">
            <a:extLst>
              <a:ext uri="{FF2B5EF4-FFF2-40B4-BE49-F238E27FC236}">
                <a16:creationId xmlns:a16="http://schemas.microsoft.com/office/drawing/2014/main" id="{8E637BB9-C087-5649-94D9-EC81AF7903FB}"/>
              </a:ext>
            </a:extLst>
          </p:cNvPr>
          <p:cNvCxnSpPr>
            <a:cxnSpLocks/>
          </p:cNvCxnSpPr>
          <p:nvPr/>
        </p:nvCxnSpPr>
        <p:spPr>
          <a:xfrm flipV="1">
            <a:off x="1293223" y="4205801"/>
            <a:ext cx="0" cy="1737799"/>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D5DB78DB-40E7-CD4F-92AD-3C97A24CCF4F}"/>
              </a:ext>
            </a:extLst>
          </p:cNvPr>
          <p:cNvCxnSpPr>
            <a:cxnSpLocks/>
          </p:cNvCxnSpPr>
          <p:nvPr/>
        </p:nvCxnSpPr>
        <p:spPr>
          <a:xfrm flipV="1">
            <a:off x="7908207" y="4204828"/>
            <a:ext cx="0" cy="1738772"/>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C2E86E5D-8D9F-6148-9B61-2BBCBB935DD1}"/>
              </a:ext>
            </a:extLst>
          </p:cNvPr>
          <p:cNvCxnSpPr>
            <a:cxnSpLocks/>
          </p:cNvCxnSpPr>
          <p:nvPr/>
        </p:nvCxnSpPr>
        <p:spPr>
          <a:xfrm>
            <a:off x="6413500" y="5937922"/>
            <a:ext cx="1494707"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B6925640-2B11-0F4A-AC2A-557A8C53BFA1}"/>
              </a:ext>
            </a:extLst>
          </p:cNvPr>
          <p:cNvCxnSpPr>
            <a:cxnSpLocks/>
          </p:cNvCxnSpPr>
          <p:nvPr/>
        </p:nvCxnSpPr>
        <p:spPr>
          <a:xfrm>
            <a:off x="1293223" y="5937922"/>
            <a:ext cx="1627777"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AF8D2D31-5E4B-C84F-9B17-A5D0AD8BA98F}"/>
              </a:ext>
            </a:extLst>
          </p:cNvPr>
          <p:cNvSpPr txBox="1"/>
          <p:nvPr/>
        </p:nvSpPr>
        <p:spPr>
          <a:xfrm>
            <a:off x="1405821" y="939109"/>
            <a:ext cx="3823709" cy="369332"/>
          </a:xfrm>
          <a:prstGeom prst="rect">
            <a:avLst/>
          </a:prstGeom>
          <a:noFill/>
        </p:spPr>
        <p:txBody>
          <a:bodyPr wrap="square" rtlCol="0">
            <a:spAutoFit/>
          </a:bodyPr>
          <a:lstStyle/>
          <a:p>
            <a:r>
              <a:rPr lang="en-US" dirty="0"/>
              <a:t>Late 1960s: Solar neutrino deficit</a:t>
            </a:r>
          </a:p>
        </p:txBody>
      </p:sp>
      <p:cxnSp>
        <p:nvCxnSpPr>
          <p:cNvPr id="45" name="Straight Arrow Connector 44">
            <a:extLst>
              <a:ext uri="{FF2B5EF4-FFF2-40B4-BE49-F238E27FC236}">
                <a16:creationId xmlns:a16="http://schemas.microsoft.com/office/drawing/2014/main" id="{027AC295-467F-A747-825D-74ED33420DB3}"/>
              </a:ext>
            </a:extLst>
          </p:cNvPr>
          <p:cNvCxnSpPr>
            <a:cxnSpLocks/>
          </p:cNvCxnSpPr>
          <p:nvPr/>
        </p:nvCxnSpPr>
        <p:spPr>
          <a:xfrm>
            <a:off x="1859280" y="1308441"/>
            <a:ext cx="0" cy="2665567"/>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E824C837-39B8-C14E-B4B0-D637D414EE1E}"/>
              </a:ext>
            </a:extLst>
          </p:cNvPr>
          <p:cNvSpPr txBox="1"/>
          <p:nvPr/>
        </p:nvSpPr>
        <p:spPr>
          <a:xfrm>
            <a:off x="3609773" y="5373356"/>
            <a:ext cx="4370364" cy="369332"/>
          </a:xfrm>
          <a:prstGeom prst="rect">
            <a:avLst/>
          </a:prstGeom>
          <a:noFill/>
        </p:spPr>
        <p:txBody>
          <a:bodyPr wrap="none" rtlCol="0">
            <a:spAutoFit/>
          </a:bodyPr>
          <a:lstStyle/>
          <a:p>
            <a:r>
              <a:rPr lang="en-US" dirty="0"/>
              <a:t>2001: Discovery of neutrino oscillation :1998</a:t>
            </a:r>
          </a:p>
        </p:txBody>
      </p:sp>
      <p:cxnSp>
        <p:nvCxnSpPr>
          <p:cNvPr id="19" name="Straight Arrow Connector 18">
            <a:extLst>
              <a:ext uri="{FF2B5EF4-FFF2-40B4-BE49-F238E27FC236}">
                <a16:creationId xmlns:a16="http://schemas.microsoft.com/office/drawing/2014/main" id="{C679BA78-BCDE-A64C-A7AD-4C4560090D91}"/>
              </a:ext>
            </a:extLst>
          </p:cNvPr>
          <p:cNvCxnSpPr>
            <a:cxnSpLocks/>
          </p:cNvCxnSpPr>
          <p:nvPr/>
        </p:nvCxnSpPr>
        <p:spPr>
          <a:xfrm flipV="1">
            <a:off x="2475007" y="3830086"/>
            <a:ext cx="0" cy="1732514"/>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CB6D40F0-6A35-B543-AE0E-0E306A60A24C}"/>
              </a:ext>
            </a:extLst>
          </p:cNvPr>
          <p:cNvCxnSpPr>
            <a:cxnSpLocks/>
          </p:cNvCxnSpPr>
          <p:nvPr/>
        </p:nvCxnSpPr>
        <p:spPr>
          <a:xfrm flipV="1">
            <a:off x="7860453" y="4271116"/>
            <a:ext cx="0" cy="1202584"/>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A0304CE0-7957-EA43-B1C5-704F7E932784}"/>
              </a:ext>
            </a:extLst>
          </p:cNvPr>
          <p:cNvCxnSpPr>
            <a:cxnSpLocks/>
          </p:cNvCxnSpPr>
          <p:nvPr/>
        </p:nvCxnSpPr>
        <p:spPr>
          <a:xfrm>
            <a:off x="2476821" y="5558022"/>
            <a:ext cx="1069723"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Title 13">
            <a:extLst>
              <a:ext uri="{FF2B5EF4-FFF2-40B4-BE49-F238E27FC236}">
                <a16:creationId xmlns:a16="http://schemas.microsoft.com/office/drawing/2014/main" id="{038058A3-1E64-8B43-929D-C91F7C3882AF}"/>
              </a:ext>
            </a:extLst>
          </p:cNvPr>
          <p:cNvSpPr>
            <a:spLocks noGrp="1"/>
          </p:cNvSpPr>
          <p:nvPr>
            <p:ph type="title"/>
          </p:nvPr>
        </p:nvSpPr>
        <p:spPr/>
        <p:txBody>
          <a:bodyPr/>
          <a:lstStyle/>
          <a:p>
            <a:r>
              <a:rPr lang="en-US" dirty="0"/>
              <a:t>Standard Model @ 50: Successes</a:t>
            </a:r>
          </a:p>
        </p:txBody>
      </p:sp>
    </p:spTree>
    <p:custDataLst>
      <p:tags r:id="rId1"/>
    </p:custDataLst>
    <p:extLst>
      <p:ext uri="{BB962C8B-B14F-4D97-AF65-F5344CB8AC3E}">
        <p14:creationId xmlns:p14="http://schemas.microsoft.com/office/powerpoint/2010/main" val="1765844466"/>
      </p:ext>
    </p:extLst>
  </p:cSld>
  <p:clrMapOvr>
    <a:masterClrMapping/>
  </p:clrMapOvr>
  <p:transition advTm="4950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88C2D-0CB5-F046-A96E-76CD836FED4F}"/>
              </a:ext>
            </a:extLst>
          </p:cNvPr>
          <p:cNvSpPr>
            <a:spLocks noGrp="1"/>
          </p:cNvSpPr>
          <p:nvPr>
            <p:ph type="title"/>
          </p:nvPr>
        </p:nvSpPr>
        <p:spPr/>
        <p:txBody>
          <a:bodyPr/>
          <a:lstStyle/>
          <a:p>
            <a:r>
              <a:rPr lang="en-US" dirty="0"/>
              <a:t>Standard Model @ 50: Successes</a:t>
            </a:r>
          </a:p>
        </p:txBody>
      </p:sp>
      <p:pic>
        <p:nvPicPr>
          <p:cNvPr id="16386" name="Picture 2" descr="Image result for slac quark discovery">
            <a:extLst>
              <a:ext uri="{FF2B5EF4-FFF2-40B4-BE49-F238E27FC236}">
                <a16:creationId xmlns:a16="http://schemas.microsoft.com/office/drawing/2014/main" id="{7E1A1C78-CA86-4F48-A8B8-CFF0659287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0175" y="1920329"/>
            <a:ext cx="6563649" cy="330290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8345A51-7025-4640-B4CF-054DD7422FC6}"/>
              </a:ext>
            </a:extLst>
          </p:cNvPr>
          <p:cNvSpPr txBox="1"/>
          <p:nvPr/>
        </p:nvSpPr>
        <p:spPr>
          <a:xfrm>
            <a:off x="3409508" y="4585357"/>
            <a:ext cx="372218" cy="369332"/>
          </a:xfrm>
          <a:prstGeom prst="rect">
            <a:avLst/>
          </a:prstGeom>
          <a:noFill/>
        </p:spPr>
        <p:txBody>
          <a:bodyPr wrap="none" rtlCol="0">
            <a:spAutoFit/>
          </a:bodyPr>
          <a:lstStyle/>
          <a:p>
            <a:r>
              <a:rPr lang="en-US" dirty="0" err="1">
                <a:latin typeface="Symbol" pitchFamily="2" charset="2"/>
              </a:rPr>
              <a:t>n</a:t>
            </a:r>
            <a:r>
              <a:rPr lang="en-US" baseline="-25000" dirty="0" err="1">
                <a:latin typeface="Symbol" pitchFamily="2" charset="2"/>
              </a:rPr>
              <a:t>t</a:t>
            </a:r>
            <a:endParaRPr lang="en-US" baseline="-25000" dirty="0">
              <a:latin typeface="Symbol" pitchFamily="2" charset="2"/>
            </a:endParaRPr>
          </a:p>
        </p:txBody>
      </p:sp>
      <p:pic>
        <p:nvPicPr>
          <p:cNvPr id="6" name="Picture 2" descr="Image result for slac quark discovery">
            <a:extLst>
              <a:ext uri="{FF2B5EF4-FFF2-40B4-BE49-F238E27FC236}">
                <a16:creationId xmlns:a16="http://schemas.microsoft.com/office/drawing/2014/main" id="{6552F3E3-608A-E244-ABC2-C1927C71ED7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825" t="74700" r="77532" b="14798"/>
          <a:stretch/>
        </p:blipFill>
        <p:spPr bwMode="auto">
          <a:xfrm>
            <a:off x="3402660" y="4397418"/>
            <a:ext cx="304799" cy="3468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Image result for slac quark discovery">
            <a:extLst>
              <a:ext uri="{FF2B5EF4-FFF2-40B4-BE49-F238E27FC236}">
                <a16:creationId xmlns:a16="http://schemas.microsoft.com/office/drawing/2014/main" id="{280201B8-7641-B546-BB2C-3B40E9137B5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825" t="74700" r="77532" b="14798"/>
          <a:stretch/>
        </p:blipFill>
        <p:spPr bwMode="auto">
          <a:xfrm>
            <a:off x="5853650" y="4397418"/>
            <a:ext cx="304799" cy="34682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302FC403-0DB0-D044-9947-EC8997553E90}"/>
              </a:ext>
            </a:extLst>
          </p:cNvPr>
          <p:cNvSpPr txBox="1"/>
          <p:nvPr/>
        </p:nvSpPr>
        <p:spPr>
          <a:xfrm>
            <a:off x="5847223" y="4616135"/>
            <a:ext cx="332142" cy="338554"/>
          </a:xfrm>
          <a:prstGeom prst="rect">
            <a:avLst/>
          </a:prstGeom>
          <a:noFill/>
        </p:spPr>
        <p:txBody>
          <a:bodyPr wrap="none" rtlCol="0">
            <a:spAutoFit/>
          </a:bodyPr>
          <a:lstStyle/>
          <a:p>
            <a:r>
              <a:rPr lang="en-US" sz="1600" dirty="0">
                <a:latin typeface="Times New Roman" panose="02020603050405020304" pitchFamily="18" charset="0"/>
                <a:cs typeface="Times New Roman" panose="02020603050405020304" pitchFamily="18" charset="0"/>
              </a:rPr>
              <a:t>H</a:t>
            </a:r>
          </a:p>
        </p:txBody>
      </p:sp>
      <p:sp>
        <p:nvSpPr>
          <p:cNvPr id="9" name="Oval 8">
            <a:extLst>
              <a:ext uri="{FF2B5EF4-FFF2-40B4-BE49-F238E27FC236}">
                <a16:creationId xmlns:a16="http://schemas.microsoft.com/office/drawing/2014/main" id="{8D60DC1E-5DCF-0340-87CE-8972CDBAB7C1}"/>
              </a:ext>
            </a:extLst>
          </p:cNvPr>
          <p:cNvSpPr/>
          <p:nvPr/>
        </p:nvSpPr>
        <p:spPr>
          <a:xfrm>
            <a:off x="2458516" y="4643412"/>
            <a:ext cx="318977" cy="31897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0" name="Oval 9">
            <a:extLst>
              <a:ext uri="{FF2B5EF4-FFF2-40B4-BE49-F238E27FC236}">
                <a16:creationId xmlns:a16="http://schemas.microsoft.com/office/drawing/2014/main" id="{5037AD22-4E5B-3D48-A364-E33307B14318}"/>
              </a:ext>
            </a:extLst>
          </p:cNvPr>
          <p:cNvSpPr/>
          <p:nvPr/>
        </p:nvSpPr>
        <p:spPr>
          <a:xfrm>
            <a:off x="3427611" y="4643412"/>
            <a:ext cx="318977" cy="31897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1" name="Oval 10">
            <a:extLst>
              <a:ext uri="{FF2B5EF4-FFF2-40B4-BE49-F238E27FC236}">
                <a16:creationId xmlns:a16="http://schemas.microsoft.com/office/drawing/2014/main" id="{6C961C3D-E262-C24F-9623-1ECD5AB4D659}"/>
              </a:ext>
            </a:extLst>
          </p:cNvPr>
          <p:cNvSpPr/>
          <p:nvPr/>
        </p:nvSpPr>
        <p:spPr>
          <a:xfrm>
            <a:off x="5841832" y="4643412"/>
            <a:ext cx="318977" cy="31897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 name="TextBox 3">
            <a:extLst>
              <a:ext uri="{FF2B5EF4-FFF2-40B4-BE49-F238E27FC236}">
                <a16:creationId xmlns:a16="http://schemas.microsoft.com/office/drawing/2014/main" id="{3DEED282-A4B2-6F4A-BB9E-65DA3DD4AFB1}"/>
              </a:ext>
            </a:extLst>
          </p:cNvPr>
          <p:cNvSpPr txBox="1"/>
          <p:nvPr/>
        </p:nvSpPr>
        <p:spPr>
          <a:xfrm>
            <a:off x="4733178" y="1860358"/>
            <a:ext cx="819455" cy="369332"/>
          </a:xfrm>
          <a:prstGeom prst="rect">
            <a:avLst/>
          </a:prstGeom>
          <a:solidFill>
            <a:schemeClr val="bg1"/>
          </a:solidFill>
        </p:spPr>
        <p:txBody>
          <a:bodyPr wrap="none" rtlCol="0">
            <a:spAutoFit/>
          </a:bodyPr>
          <a:lstStyle/>
          <a:p>
            <a:r>
              <a:rPr lang="en-US" dirty="0">
                <a:latin typeface="Times New Roman" panose="02020603050405020304" pitchFamily="18" charset="0"/>
                <a:cs typeface="Times New Roman" panose="02020603050405020304" pitchFamily="18" charset="0"/>
              </a:rPr>
              <a:t>    b     </a:t>
            </a:r>
          </a:p>
        </p:txBody>
      </p:sp>
      <p:sp>
        <p:nvSpPr>
          <p:cNvPr id="14" name="TextBox 13">
            <a:extLst>
              <a:ext uri="{FF2B5EF4-FFF2-40B4-BE49-F238E27FC236}">
                <a16:creationId xmlns:a16="http://schemas.microsoft.com/office/drawing/2014/main" id="{B23D1034-1A57-5943-8851-C63BD0790F88}"/>
              </a:ext>
            </a:extLst>
          </p:cNvPr>
          <p:cNvSpPr txBox="1"/>
          <p:nvPr/>
        </p:nvSpPr>
        <p:spPr>
          <a:xfrm>
            <a:off x="4196393" y="2083045"/>
            <a:ext cx="806631" cy="369332"/>
          </a:xfrm>
          <a:prstGeom prst="rect">
            <a:avLst/>
          </a:prstGeom>
          <a:solidFill>
            <a:schemeClr val="bg1"/>
          </a:solidFill>
        </p:spPr>
        <p:txBody>
          <a:bodyPr wrap="none" rtlCol="0">
            <a:spAutoFit/>
          </a:bodyPr>
          <a:lstStyle/>
          <a:p>
            <a:r>
              <a:rPr lang="en-US" dirty="0">
                <a:latin typeface="Times New Roman" panose="02020603050405020304" pitchFamily="18" charset="0"/>
                <a:cs typeface="Times New Roman" panose="02020603050405020304" pitchFamily="18" charset="0"/>
              </a:rPr>
              <a:t>    c     </a:t>
            </a:r>
          </a:p>
        </p:txBody>
      </p:sp>
      <p:sp>
        <p:nvSpPr>
          <p:cNvPr id="15" name="Oval 14">
            <a:extLst>
              <a:ext uri="{FF2B5EF4-FFF2-40B4-BE49-F238E27FC236}">
                <a16:creationId xmlns:a16="http://schemas.microsoft.com/office/drawing/2014/main" id="{F3F6B073-3553-FE4F-B5F7-57C8A8133D8D}"/>
              </a:ext>
            </a:extLst>
          </p:cNvPr>
          <p:cNvSpPr/>
          <p:nvPr/>
        </p:nvSpPr>
        <p:spPr>
          <a:xfrm>
            <a:off x="4412510" y="2122078"/>
            <a:ext cx="318977" cy="31897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6" name="Oval 15">
            <a:extLst>
              <a:ext uri="{FF2B5EF4-FFF2-40B4-BE49-F238E27FC236}">
                <a16:creationId xmlns:a16="http://schemas.microsoft.com/office/drawing/2014/main" id="{242CFB70-4C6E-284B-AD5D-01090757539A}"/>
              </a:ext>
            </a:extLst>
          </p:cNvPr>
          <p:cNvSpPr/>
          <p:nvPr/>
        </p:nvSpPr>
        <p:spPr>
          <a:xfrm>
            <a:off x="4944828" y="1889543"/>
            <a:ext cx="318977" cy="31897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8" name="Oval 17">
            <a:extLst>
              <a:ext uri="{FF2B5EF4-FFF2-40B4-BE49-F238E27FC236}">
                <a16:creationId xmlns:a16="http://schemas.microsoft.com/office/drawing/2014/main" id="{1715B450-DA4F-384C-8E9F-F59B7F8C0680}"/>
              </a:ext>
            </a:extLst>
          </p:cNvPr>
          <p:cNvSpPr/>
          <p:nvPr/>
        </p:nvSpPr>
        <p:spPr>
          <a:xfrm>
            <a:off x="6019876" y="3295476"/>
            <a:ext cx="318977" cy="31897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9" name="Oval 18">
            <a:extLst>
              <a:ext uri="{FF2B5EF4-FFF2-40B4-BE49-F238E27FC236}">
                <a16:creationId xmlns:a16="http://schemas.microsoft.com/office/drawing/2014/main" id="{EF1969FA-A25A-A143-BF12-A554E76F14C0}"/>
              </a:ext>
            </a:extLst>
          </p:cNvPr>
          <p:cNvSpPr/>
          <p:nvPr/>
        </p:nvSpPr>
        <p:spPr>
          <a:xfrm>
            <a:off x="6311959" y="3288212"/>
            <a:ext cx="318977" cy="31897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3" name="TextBox 12">
            <a:extLst>
              <a:ext uri="{FF2B5EF4-FFF2-40B4-BE49-F238E27FC236}">
                <a16:creationId xmlns:a16="http://schemas.microsoft.com/office/drawing/2014/main" id="{7CDC97ED-E679-5040-9649-735CDC3C1111}"/>
              </a:ext>
            </a:extLst>
          </p:cNvPr>
          <p:cNvSpPr txBox="1"/>
          <p:nvPr/>
        </p:nvSpPr>
        <p:spPr>
          <a:xfrm>
            <a:off x="-15906" y="5415613"/>
            <a:ext cx="9144000" cy="769441"/>
          </a:xfrm>
          <a:prstGeom prst="rect">
            <a:avLst/>
          </a:prstGeom>
          <a:noFill/>
        </p:spPr>
        <p:txBody>
          <a:bodyPr wrap="square" rtlCol="0">
            <a:spAutoFit/>
          </a:bodyPr>
          <a:lstStyle/>
          <a:p>
            <a:pPr algn="ctr"/>
            <a:r>
              <a:rPr lang="en-US" sz="2200" dirty="0"/>
              <a:t>Quantum chromodynamics (QCD) was established </a:t>
            </a:r>
          </a:p>
          <a:p>
            <a:pPr algn="ctr"/>
            <a:r>
              <a:rPr lang="en-US" sz="2200" dirty="0"/>
              <a:t>as the theory of the strong interactions</a:t>
            </a:r>
          </a:p>
        </p:txBody>
      </p:sp>
      <p:sp>
        <p:nvSpPr>
          <p:cNvPr id="20" name="TextBox 19">
            <a:extLst>
              <a:ext uri="{FF2B5EF4-FFF2-40B4-BE49-F238E27FC236}">
                <a16:creationId xmlns:a16="http://schemas.microsoft.com/office/drawing/2014/main" id="{6BBBE6FA-295B-D844-839B-28B3C7E83DCF}"/>
              </a:ext>
            </a:extLst>
          </p:cNvPr>
          <p:cNvSpPr txBox="1"/>
          <p:nvPr/>
        </p:nvSpPr>
        <p:spPr>
          <a:xfrm>
            <a:off x="5193019" y="3214166"/>
            <a:ext cx="300082"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g</a:t>
            </a:r>
          </a:p>
        </p:txBody>
      </p:sp>
      <p:sp>
        <p:nvSpPr>
          <p:cNvPr id="22" name="Oval 21">
            <a:extLst>
              <a:ext uri="{FF2B5EF4-FFF2-40B4-BE49-F238E27FC236}">
                <a16:creationId xmlns:a16="http://schemas.microsoft.com/office/drawing/2014/main" id="{EBC29AA3-1F87-9546-B6AC-7456FE18A61D}"/>
              </a:ext>
            </a:extLst>
          </p:cNvPr>
          <p:cNvSpPr/>
          <p:nvPr/>
        </p:nvSpPr>
        <p:spPr>
          <a:xfrm>
            <a:off x="5187628" y="3269153"/>
            <a:ext cx="318977" cy="31897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12" name="Picture 11">
            <a:extLst>
              <a:ext uri="{FF2B5EF4-FFF2-40B4-BE49-F238E27FC236}">
                <a16:creationId xmlns:a16="http://schemas.microsoft.com/office/drawing/2014/main" id="{A6FA9657-3AD0-EB4D-92D9-065A165CBCB8}"/>
              </a:ext>
            </a:extLst>
          </p:cNvPr>
          <p:cNvPicPr>
            <a:picLocks noChangeAspect="1"/>
          </p:cNvPicPr>
          <p:nvPr/>
        </p:nvPicPr>
        <p:blipFill>
          <a:blip r:embed="rId3"/>
          <a:stretch>
            <a:fillRect/>
          </a:stretch>
        </p:blipFill>
        <p:spPr>
          <a:xfrm>
            <a:off x="5299369" y="3034719"/>
            <a:ext cx="152400" cy="317500"/>
          </a:xfrm>
          <a:prstGeom prst="rect">
            <a:avLst/>
          </a:prstGeom>
        </p:spPr>
      </p:pic>
      <p:sp>
        <p:nvSpPr>
          <p:cNvPr id="23" name="TextBox 22">
            <a:extLst>
              <a:ext uri="{FF2B5EF4-FFF2-40B4-BE49-F238E27FC236}">
                <a16:creationId xmlns:a16="http://schemas.microsoft.com/office/drawing/2014/main" id="{696984CE-2536-354B-9076-1875BE888CBE}"/>
              </a:ext>
            </a:extLst>
          </p:cNvPr>
          <p:cNvSpPr txBox="1"/>
          <p:nvPr/>
        </p:nvSpPr>
        <p:spPr>
          <a:xfrm>
            <a:off x="2970368" y="3170636"/>
            <a:ext cx="300082"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q</a:t>
            </a:r>
          </a:p>
        </p:txBody>
      </p:sp>
      <p:sp>
        <p:nvSpPr>
          <p:cNvPr id="24" name="Oval 23">
            <a:extLst>
              <a:ext uri="{FF2B5EF4-FFF2-40B4-BE49-F238E27FC236}">
                <a16:creationId xmlns:a16="http://schemas.microsoft.com/office/drawing/2014/main" id="{D0F045DB-6068-A342-8F2C-80460E90FEB1}"/>
              </a:ext>
            </a:extLst>
          </p:cNvPr>
          <p:cNvSpPr/>
          <p:nvPr/>
        </p:nvSpPr>
        <p:spPr>
          <a:xfrm>
            <a:off x="2964977" y="3253333"/>
            <a:ext cx="318977" cy="31897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25" name="Picture 24">
            <a:extLst>
              <a:ext uri="{FF2B5EF4-FFF2-40B4-BE49-F238E27FC236}">
                <a16:creationId xmlns:a16="http://schemas.microsoft.com/office/drawing/2014/main" id="{273FB86A-A574-0D46-A1A0-8167236616E6}"/>
              </a:ext>
            </a:extLst>
          </p:cNvPr>
          <p:cNvPicPr>
            <a:picLocks noChangeAspect="1"/>
          </p:cNvPicPr>
          <p:nvPr/>
        </p:nvPicPr>
        <p:blipFill>
          <a:blip r:embed="rId3"/>
          <a:stretch>
            <a:fillRect/>
          </a:stretch>
        </p:blipFill>
        <p:spPr>
          <a:xfrm>
            <a:off x="3076718" y="3005044"/>
            <a:ext cx="152400" cy="317500"/>
          </a:xfrm>
          <a:prstGeom prst="rect">
            <a:avLst/>
          </a:prstGeom>
        </p:spPr>
      </p:pic>
      <p:pic>
        <p:nvPicPr>
          <p:cNvPr id="26" name="Picture 2" descr="Burton Richter photo">
            <a:extLst>
              <a:ext uri="{FF2B5EF4-FFF2-40B4-BE49-F238E27FC236}">
                <a16:creationId xmlns:a16="http://schemas.microsoft.com/office/drawing/2014/main" id="{D4ACA172-6B78-1740-AC58-1756A0D700E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19250"/>
          <a:stretch/>
        </p:blipFill>
        <p:spPr bwMode="auto">
          <a:xfrm>
            <a:off x="4143225" y="1386324"/>
            <a:ext cx="774645" cy="721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3782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3" descr="world_ma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050" y="3540410"/>
            <a:ext cx="8534400" cy="3238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9154" name="Oval 15"/>
          <p:cNvSpPr>
            <a:spLocks noChangeArrowheads="1"/>
          </p:cNvSpPr>
          <p:nvPr/>
        </p:nvSpPr>
        <p:spPr bwMode="auto">
          <a:xfrm>
            <a:off x="122238" y="849597"/>
            <a:ext cx="3429000" cy="3352800"/>
          </a:xfrm>
          <a:prstGeom prst="ellipse">
            <a:avLst/>
          </a:prstGeom>
          <a:solidFill>
            <a:srgbClr val="FF0000"/>
          </a:solidFill>
          <a:ln w="19050">
            <a:solidFill>
              <a:srgbClr val="FFFFFF"/>
            </a:solidFill>
            <a:round/>
            <a:headEnd/>
            <a:tailEnd/>
          </a:ln>
        </p:spPr>
        <p:txBody>
          <a:bodyPr wrap="none" anchor="ctr"/>
          <a:lstStyle/>
          <a:p>
            <a:pPr algn="ctr" defTabSz="912813" eaLnBrk="0" hangingPunct="0"/>
            <a:r>
              <a:rPr lang="en-US" sz="3200">
                <a:solidFill>
                  <a:srgbClr val="FFFFFF"/>
                </a:solidFill>
              </a:rPr>
              <a:t>Top quark</a:t>
            </a:r>
            <a:endParaRPr lang="en-US" sz="3200" baseline="30000">
              <a:solidFill>
                <a:srgbClr val="FFFFFF"/>
              </a:solidFill>
            </a:endParaRPr>
          </a:p>
        </p:txBody>
      </p:sp>
      <p:sp>
        <p:nvSpPr>
          <p:cNvPr id="49155" name="Oval 16"/>
          <p:cNvSpPr>
            <a:spLocks noChangeArrowheads="1"/>
          </p:cNvSpPr>
          <p:nvPr/>
        </p:nvSpPr>
        <p:spPr bwMode="auto">
          <a:xfrm>
            <a:off x="2605088" y="4292885"/>
            <a:ext cx="457200" cy="457200"/>
          </a:xfrm>
          <a:prstGeom prst="ellipse">
            <a:avLst/>
          </a:prstGeom>
          <a:solidFill>
            <a:srgbClr val="FF0000"/>
          </a:solidFill>
          <a:ln w="19050">
            <a:solidFill>
              <a:srgbClr val="FFFFFF"/>
            </a:solidFill>
            <a:round/>
            <a:headEnd/>
            <a:tailEnd/>
          </a:ln>
        </p:spPr>
        <p:txBody>
          <a:bodyPr wrap="none" anchor="ctr"/>
          <a:lstStyle/>
          <a:p>
            <a:pPr algn="ctr" defTabSz="912813" eaLnBrk="0" hangingPunct="0"/>
            <a:r>
              <a:rPr lang="en-US" sz="2000" dirty="0">
                <a:solidFill>
                  <a:srgbClr val="FFFFFF"/>
                </a:solidFill>
              </a:rPr>
              <a:t>c</a:t>
            </a:r>
          </a:p>
        </p:txBody>
      </p:sp>
      <p:sp>
        <p:nvSpPr>
          <p:cNvPr id="49156" name="Oval 17"/>
          <p:cNvSpPr>
            <a:spLocks noChangeArrowheads="1"/>
          </p:cNvSpPr>
          <p:nvPr/>
        </p:nvSpPr>
        <p:spPr bwMode="auto">
          <a:xfrm>
            <a:off x="1801813" y="3607085"/>
            <a:ext cx="685800" cy="685800"/>
          </a:xfrm>
          <a:prstGeom prst="ellipse">
            <a:avLst/>
          </a:prstGeom>
          <a:solidFill>
            <a:srgbClr val="FF0000"/>
          </a:solidFill>
          <a:ln w="19050">
            <a:solidFill>
              <a:srgbClr val="FFFFFF"/>
            </a:solidFill>
            <a:round/>
            <a:headEnd/>
            <a:tailEnd/>
          </a:ln>
        </p:spPr>
        <p:txBody>
          <a:bodyPr wrap="none" anchor="ctr"/>
          <a:lstStyle/>
          <a:p>
            <a:pPr algn="ctr" defTabSz="912813" eaLnBrk="0" hangingPunct="0"/>
            <a:r>
              <a:rPr lang="en-US" sz="2400">
                <a:solidFill>
                  <a:srgbClr val="FFFFFF"/>
                </a:solidFill>
              </a:rPr>
              <a:t>b</a:t>
            </a:r>
          </a:p>
        </p:txBody>
      </p:sp>
      <p:sp>
        <p:nvSpPr>
          <p:cNvPr id="49157" name="Oval 18"/>
          <p:cNvSpPr>
            <a:spLocks noChangeArrowheads="1"/>
          </p:cNvSpPr>
          <p:nvPr/>
        </p:nvSpPr>
        <p:spPr bwMode="auto">
          <a:xfrm>
            <a:off x="760413" y="4237322"/>
            <a:ext cx="533400" cy="533400"/>
          </a:xfrm>
          <a:prstGeom prst="ellipse">
            <a:avLst/>
          </a:prstGeom>
          <a:solidFill>
            <a:srgbClr val="FF0000"/>
          </a:solidFill>
          <a:ln w="19050">
            <a:solidFill>
              <a:srgbClr val="FFFFFF"/>
            </a:solidFill>
            <a:round/>
            <a:headEnd/>
            <a:tailEnd/>
          </a:ln>
        </p:spPr>
        <p:txBody>
          <a:bodyPr wrap="none" anchor="ctr"/>
          <a:lstStyle/>
          <a:p>
            <a:pPr algn="ctr" defTabSz="912813" eaLnBrk="0" hangingPunct="0"/>
            <a:r>
              <a:rPr lang="en-US" sz="2400">
                <a:solidFill>
                  <a:srgbClr val="FFFFFF"/>
                </a:solidFill>
              </a:rPr>
              <a:t> </a:t>
            </a:r>
            <a:r>
              <a:rPr lang="en-US" sz="2400">
                <a:solidFill>
                  <a:srgbClr val="FFFFFF"/>
                </a:solidFill>
                <a:latin typeface="Symbol" charset="0"/>
              </a:rPr>
              <a:t> t</a:t>
            </a:r>
          </a:p>
        </p:txBody>
      </p:sp>
      <p:sp>
        <p:nvSpPr>
          <p:cNvPr id="49159" name="Oval 20"/>
          <p:cNvSpPr>
            <a:spLocks noChangeArrowheads="1"/>
          </p:cNvSpPr>
          <p:nvPr/>
        </p:nvSpPr>
        <p:spPr bwMode="auto">
          <a:xfrm>
            <a:off x="533400" y="4272247"/>
            <a:ext cx="457200" cy="457200"/>
          </a:xfrm>
          <a:prstGeom prst="ellipse">
            <a:avLst/>
          </a:prstGeom>
          <a:solidFill>
            <a:srgbClr val="FF0000"/>
          </a:solidFill>
          <a:ln w="19050">
            <a:solidFill>
              <a:srgbClr val="FFFFFF"/>
            </a:solidFill>
            <a:round/>
            <a:headEnd/>
            <a:tailEnd/>
          </a:ln>
        </p:spPr>
        <p:txBody>
          <a:bodyPr wrap="none" anchor="ctr"/>
          <a:lstStyle/>
          <a:p>
            <a:pPr algn="ctr" defTabSz="912813" eaLnBrk="0" hangingPunct="0"/>
            <a:r>
              <a:rPr lang="en-US" sz="2000">
                <a:solidFill>
                  <a:srgbClr val="FFFFFF"/>
                </a:solidFill>
              </a:rPr>
              <a:t>c</a:t>
            </a:r>
          </a:p>
        </p:txBody>
      </p:sp>
      <p:sp>
        <p:nvSpPr>
          <p:cNvPr id="49160" name="Text Box 21"/>
          <p:cNvSpPr txBox="1">
            <a:spLocks noChangeArrowheads="1"/>
          </p:cNvSpPr>
          <p:nvPr/>
        </p:nvSpPr>
        <p:spPr bwMode="auto">
          <a:xfrm>
            <a:off x="2998788" y="4199222"/>
            <a:ext cx="308541"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r>
              <a:rPr lang="en-US" sz="2800">
                <a:solidFill>
                  <a:srgbClr val="FFFFFF"/>
                </a:solidFill>
                <a:latin typeface="AppleGothic" charset="0"/>
              </a:rPr>
              <a:t>.</a:t>
            </a:r>
            <a:endParaRPr lang="en-US">
              <a:solidFill>
                <a:srgbClr val="FFFFFF"/>
              </a:solidFill>
              <a:latin typeface="AppleGothic" charset="0"/>
            </a:endParaRPr>
          </a:p>
        </p:txBody>
      </p:sp>
      <p:grpSp>
        <p:nvGrpSpPr>
          <p:cNvPr id="3" name="Group 2"/>
          <p:cNvGrpSpPr/>
          <p:nvPr/>
        </p:nvGrpSpPr>
        <p:grpSpPr>
          <a:xfrm>
            <a:off x="1987550" y="3986497"/>
            <a:ext cx="441146" cy="698203"/>
            <a:chOff x="1987550" y="3863975"/>
            <a:chExt cx="441146" cy="698203"/>
          </a:xfrm>
        </p:grpSpPr>
        <p:sp>
          <p:nvSpPr>
            <p:cNvPr id="49158" name="Text Box 19"/>
            <p:cNvSpPr txBox="1">
              <a:spLocks noChangeArrowheads="1"/>
            </p:cNvSpPr>
            <p:nvPr/>
          </p:nvSpPr>
          <p:spPr bwMode="auto">
            <a:xfrm>
              <a:off x="2024063" y="3863975"/>
              <a:ext cx="308541"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r>
                <a:rPr lang="en-US" sz="2800">
                  <a:solidFill>
                    <a:srgbClr val="FFFFFF"/>
                  </a:solidFill>
                  <a:latin typeface="AppleGothic" charset="0"/>
                </a:rPr>
                <a:t>.</a:t>
              </a:r>
              <a:endParaRPr lang="en-US">
                <a:solidFill>
                  <a:srgbClr val="FFFFFF"/>
                </a:solidFill>
                <a:latin typeface="AppleGothic" charset="0"/>
              </a:endParaRPr>
            </a:p>
          </p:txBody>
        </p:sp>
        <p:sp>
          <p:nvSpPr>
            <p:cNvPr id="49162" name="Text Box 23"/>
            <p:cNvSpPr txBox="1">
              <a:spLocks noChangeArrowheads="1"/>
            </p:cNvSpPr>
            <p:nvPr/>
          </p:nvSpPr>
          <p:spPr bwMode="auto">
            <a:xfrm>
              <a:off x="1987550" y="4100513"/>
              <a:ext cx="4411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r>
                <a:rPr lang="en-US" dirty="0" err="1">
                  <a:solidFill>
                    <a:srgbClr val="FFFFFF"/>
                  </a:solidFill>
                  <a:latin typeface="Symbol" charset="0"/>
                </a:rPr>
                <a:t>n</a:t>
              </a:r>
              <a:r>
                <a:rPr lang="en-US" baseline="-25000" dirty="0" err="1">
                  <a:solidFill>
                    <a:srgbClr val="FFFFFF"/>
                  </a:solidFill>
                  <a:latin typeface="Symbol" charset="0"/>
                </a:rPr>
                <a:t>t</a:t>
              </a:r>
              <a:endParaRPr lang="en-US" baseline="-25000" dirty="0">
                <a:solidFill>
                  <a:srgbClr val="FFFFFF"/>
                </a:solidFill>
                <a:latin typeface="Symbol" charset="0"/>
              </a:endParaRPr>
            </a:p>
          </p:txBody>
        </p:sp>
      </p:grpSp>
      <p:sp>
        <p:nvSpPr>
          <p:cNvPr id="49163" name="Oval 24"/>
          <p:cNvSpPr>
            <a:spLocks noChangeArrowheads="1"/>
          </p:cNvSpPr>
          <p:nvPr/>
        </p:nvSpPr>
        <p:spPr bwMode="auto">
          <a:xfrm>
            <a:off x="3842385" y="1763997"/>
            <a:ext cx="2438400" cy="2438400"/>
          </a:xfrm>
          <a:prstGeom prst="ellipse">
            <a:avLst/>
          </a:prstGeom>
          <a:solidFill>
            <a:srgbClr val="0000FF"/>
          </a:solidFill>
          <a:ln w="19050">
            <a:solidFill>
              <a:srgbClr val="FFFFFF"/>
            </a:solidFill>
            <a:round/>
            <a:headEnd/>
            <a:tailEnd/>
          </a:ln>
        </p:spPr>
        <p:txBody>
          <a:bodyPr wrap="none"/>
          <a:lstStyle/>
          <a:p>
            <a:pPr defTabSz="912813" eaLnBrk="0" hangingPunct="0"/>
            <a:endParaRPr lang="en-US" sz="2800" dirty="0">
              <a:solidFill>
                <a:srgbClr val="FFFFFF"/>
              </a:solidFill>
            </a:endParaRPr>
          </a:p>
          <a:p>
            <a:pPr defTabSz="912813" eaLnBrk="0" hangingPunct="0"/>
            <a:endParaRPr lang="en-US" sz="2800" dirty="0">
              <a:solidFill>
                <a:srgbClr val="FFFFFF"/>
              </a:solidFill>
            </a:endParaRPr>
          </a:p>
          <a:p>
            <a:pPr defTabSz="912813" eaLnBrk="0" hangingPunct="0"/>
            <a:endParaRPr lang="en-US" sz="2800" dirty="0">
              <a:solidFill>
                <a:srgbClr val="FFFFFF"/>
              </a:solidFill>
            </a:endParaRPr>
          </a:p>
          <a:p>
            <a:pPr defTabSz="912813" eaLnBrk="0" hangingPunct="0"/>
            <a:r>
              <a:rPr lang="en-US" sz="2800" dirty="0">
                <a:solidFill>
                  <a:srgbClr val="FFFFFF"/>
                </a:solidFill>
              </a:rPr>
              <a:t>Z</a:t>
            </a:r>
          </a:p>
          <a:p>
            <a:pPr defTabSz="912813" eaLnBrk="0" hangingPunct="0"/>
            <a:endParaRPr lang="en-US" sz="2800" dirty="0">
              <a:solidFill>
                <a:srgbClr val="FFFFFF"/>
              </a:solidFill>
            </a:endParaRPr>
          </a:p>
          <a:p>
            <a:pPr defTabSz="912813" eaLnBrk="0" hangingPunct="0"/>
            <a:endParaRPr lang="en-US" sz="2800" dirty="0">
              <a:solidFill>
                <a:srgbClr val="FFFFFF"/>
              </a:solidFill>
            </a:endParaRPr>
          </a:p>
          <a:p>
            <a:pPr defTabSz="912813" eaLnBrk="0" hangingPunct="0"/>
            <a:endParaRPr lang="en-US" sz="2800" dirty="0">
              <a:solidFill>
                <a:srgbClr val="FFFFFF"/>
              </a:solidFill>
            </a:endParaRPr>
          </a:p>
          <a:p>
            <a:pPr defTabSz="912813" eaLnBrk="0" hangingPunct="0"/>
            <a:r>
              <a:rPr lang="en-US" sz="2800" dirty="0">
                <a:solidFill>
                  <a:srgbClr val="FFFFFF"/>
                </a:solidFill>
              </a:rPr>
              <a:t>                </a:t>
            </a:r>
            <a:endParaRPr lang="en-US" sz="2400" dirty="0">
              <a:solidFill>
                <a:srgbClr val="FFFFFF"/>
              </a:solidFill>
              <a:latin typeface="AppleGothic" charset="0"/>
            </a:endParaRPr>
          </a:p>
        </p:txBody>
      </p:sp>
      <p:sp>
        <p:nvSpPr>
          <p:cNvPr id="49164" name="Oval 25"/>
          <p:cNvSpPr>
            <a:spLocks noChangeArrowheads="1"/>
          </p:cNvSpPr>
          <p:nvPr/>
        </p:nvSpPr>
        <p:spPr bwMode="auto">
          <a:xfrm>
            <a:off x="4664075" y="2319622"/>
            <a:ext cx="2133600" cy="2133600"/>
          </a:xfrm>
          <a:prstGeom prst="ellipse">
            <a:avLst/>
          </a:prstGeom>
          <a:solidFill>
            <a:srgbClr val="0000FF"/>
          </a:solidFill>
          <a:ln w="19050">
            <a:solidFill>
              <a:srgbClr val="FFFFFF"/>
            </a:solidFill>
            <a:round/>
            <a:headEnd/>
            <a:tailEnd/>
          </a:ln>
        </p:spPr>
        <p:txBody>
          <a:bodyPr wrap="none" anchor="ctr"/>
          <a:lstStyle/>
          <a:p>
            <a:pPr algn="ctr" defTabSz="912813" eaLnBrk="0" hangingPunct="0"/>
            <a:endParaRPr lang="en-US" sz="2800" dirty="0">
              <a:solidFill>
                <a:schemeClr val="bg1"/>
              </a:solidFill>
            </a:endParaRPr>
          </a:p>
          <a:p>
            <a:pPr algn="ctr" defTabSz="912813" eaLnBrk="0" hangingPunct="0"/>
            <a:endParaRPr lang="en-US" sz="2800" dirty="0">
              <a:solidFill>
                <a:schemeClr val="bg1"/>
              </a:solidFill>
            </a:endParaRPr>
          </a:p>
          <a:p>
            <a:pPr algn="ctr" defTabSz="912813" eaLnBrk="0" hangingPunct="0"/>
            <a:endParaRPr lang="en-US" sz="2800" dirty="0">
              <a:solidFill>
                <a:schemeClr val="bg1"/>
              </a:solidFill>
            </a:endParaRPr>
          </a:p>
          <a:p>
            <a:pPr algn="ctr" defTabSz="912813" eaLnBrk="0" hangingPunct="0"/>
            <a:r>
              <a:rPr lang="en-US" sz="2800" dirty="0">
                <a:solidFill>
                  <a:srgbClr val="FFFFFF"/>
                </a:solidFill>
              </a:rPr>
              <a:t>W</a:t>
            </a:r>
            <a:endParaRPr lang="en-US" sz="3200" dirty="0">
              <a:solidFill>
                <a:srgbClr val="FFFFFF"/>
              </a:solidFill>
            </a:endParaRPr>
          </a:p>
        </p:txBody>
      </p:sp>
      <p:sp>
        <p:nvSpPr>
          <p:cNvPr id="49165" name="Text Box 26"/>
          <p:cNvSpPr txBox="1">
            <a:spLocks noChangeArrowheads="1"/>
          </p:cNvSpPr>
          <p:nvPr/>
        </p:nvSpPr>
        <p:spPr bwMode="auto">
          <a:xfrm>
            <a:off x="6772493" y="3103491"/>
            <a:ext cx="1093569"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dirty="0">
                <a:solidFill>
                  <a:srgbClr val="0432FF"/>
                </a:solidFill>
              </a:rPr>
              <a:t>gluons</a:t>
            </a:r>
            <a:endParaRPr lang="en-US" sz="1800" dirty="0">
              <a:solidFill>
                <a:srgbClr val="0432FF"/>
              </a:solidFill>
            </a:endParaRPr>
          </a:p>
        </p:txBody>
      </p:sp>
      <p:sp>
        <p:nvSpPr>
          <p:cNvPr id="18" name="TextBox 17"/>
          <p:cNvSpPr txBox="1"/>
          <p:nvPr/>
        </p:nvSpPr>
        <p:spPr>
          <a:xfrm>
            <a:off x="782638" y="5415247"/>
            <a:ext cx="2249487" cy="400050"/>
          </a:xfrm>
          <a:prstGeom prst="rect">
            <a:avLst/>
          </a:prstGeom>
          <a:noFill/>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en-US" sz="2000" b="1" dirty="0">
                <a:solidFill>
                  <a:srgbClr val="FF0000"/>
                </a:solidFill>
                <a:cs typeface="+mn-cs"/>
              </a:rPr>
              <a:t>Spin ½ Fermions</a:t>
            </a:r>
          </a:p>
        </p:txBody>
      </p:sp>
      <p:sp>
        <p:nvSpPr>
          <p:cNvPr id="19" name="TextBox 18"/>
          <p:cNvSpPr txBox="1"/>
          <p:nvPr/>
        </p:nvSpPr>
        <p:spPr>
          <a:xfrm>
            <a:off x="4016375" y="5437053"/>
            <a:ext cx="1966912" cy="400050"/>
          </a:xfrm>
          <a:prstGeom prst="rect">
            <a:avLst/>
          </a:prstGeom>
          <a:noFill/>
        </p:spPr>
        <p:txBody>
          <a:bodyPr wrap="none">
            <a:spAutoFit/>
          </a:bodyPr>
          <a:lstStyle/>
          <a:p>
            <a:pPr>
              <a:defRPr/>
            </a:pPr>
            <a:r>
              <a:rPr lang="en-US" sz="2000" b="1" dirty="0">
                <a:solidFill>
                  <a:srgbClr val="0000FF"/>
                </a:solidFill>
                <a:latin typeface="Arial" pitchFamily="34" charset="0"/>
                <a:ea typeface="+mn-ea"/>
                <a:cs typeface="+mn-cs"/>
              </a:rPr>
              <a:t>Spin 1 Bosons</a:t>
            </a:r>
          </a:p>
        </p:txBody>
      </p:sp>
      <p:grpSp>
        <p:nvGrpSpPr>
          <p:cNvPr id="2" name="Group 1"/>
          <p:cNvGrpSpPr>
            <a:grpSpLocks/>
          </p:cNvGrpSpPr>
          <p:nvPr/>
        </p:nvGrpSpPr>
        <p:grpSpPr bwMode="auto">
          <a:xfrm>
            <a:off x="4212590" y="952149"/>
            <a:ext cx="4565491" cy="2701811"/>
            <a:chOff x="4212590" y="555249"/>
            <a:chExt cx="4565491" cy="2701925"/>
          </a:xfrm>
        </p:grpSpPr>
        <p:sp>
          <p:nvSpPr>
            <p:cNvPr id="49172" name="Oval 15"/>
            <p:cNvSpPr>
              <a:spLocks noChangeArrowheads="1"/>
            </p:cNvSpPr>
            <p:nvPr/>
          </p:nvSpPr>
          <p:spPr bwMode="auto">
            <a:xfrm>
              <a:off x="4212590" y="555249"/>
              <a:ext cx="2740025" cy="2701925"/>
            </a:xfrm>
            <a:prstGeom prst="ellipse">
              <a:avLst/>
            </a:prstGeom>
            <a:solidFill>
              <a:srgbClr val="FF00FF"/>
            </a:solidFill>
            <a:ln w="19050">
              <a:solidFill>
                <a:srgbClr val="FFFFFF"/>
              </a:solidFill>
              <a:round/>
              <a:headEnd/>
              <a:tailEnd/>
            </a:ln>
          </p:spPr>
          <p:txBody>
            <a:bodyPr wrap="none" anchor="ctr"/>
            <a:lstStyle/>
            <a:p>
              <a:pPr algn="ctr" defTabSz="912813" eaLnBrk="0" hangingPunct="0"/>
              <a:r>
                <a:rPr lang="en-US" sz="3200" dirty="0">
                  <a:solidFill>
                    <a:srgbClr val="FFFFFF"/>
                  </a:solidFill>
                </a:rPr>
                <a:t>Higgs boson</a:t>
              </a:r>
              <a:endParaRPr lang="en-US" sz="3200" baseline="30000" dirty="0">
                <a:solidFill>
                  <a:srgbClr val="FFFFFF"/>
                </a:solidFill>
              </a:endParaRPr>
            </a:p>
          </p:txBody>
        </p:sp>
        <p:sp>
          <p:nvSpPr>
            <p:cNvPr id="20" name="TextBox 19"/>
            <p:cNvSpPr txBox="1"/>
            <p:nvPr/>
          </p:nvSpPr>
          <p:spPr>
            <a:xfrm>
              <a:off x="6954043" y="1605407"/>
              <a:ext cx="1824038" cy="400067"/>
            </a:xfrm>
            <a:prstGeom prst="rect">
              <a:avLst/>
            </a:prstGeom>
            <a:noFill/>
            <a:ln>
              <a:noFill/>
            </a:ln>
          </p:spPr>
          <p:txBody>
            <a:bodyPr wrap="none">
              <a:spAutoFit/>
            </a:bodyPr>
            <a:lstStyle/>
            <a:p>
              <a:pPr>
                <a:defRPr/>
              </a:pPr>
              <a:r>
                <a:rPr lang="en-US" sz="2000" b="1" dirty="0">
                  <a:solidFill>
                    <a:srgbClr val="FF00FF"/>
                  </a:solidFill>
                  <a:latin typeface="Arial" pitchFamily="34" charset="0"/>
                  <a:ea typeface="+mn-ea"/>
                  <a:cs typeface="+mn-cs"/>
                </a:rPr>
                <a:t>Spin 0 Boson</a:t>
              </a:r>
            </a:p>
          </p:txBody>
        </p:sp>
      </p:grpSp>
      <p:sp>
        <p:nvSpPr>
          <p:cNvPr id="49171" name="TextBox 2"/>
          <p:cNvSpPr txBox="1">
            <a:spLocks noChangeArrowheads="1"/>
          </p:cNvSpPr>
          <p:nvPr/>
        </p:nvSpPr>
        <p:spPr bwMode="auto">
          <a:xfrm>
            <a:off x="10231438" y="2205038"/>
            <a:ext cx="18415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grpSp>
        <p:nvGrpSpPr>
          <p:cNvPr id="29" name="Group 2"/>
          <p:cNvGrpSpPr>
            <a:grpSpLocks/>
          </p:cNvGrpSpPr>
          <p:nvPr/>
        </p:nvGrpSpPr>
        <p:grpSpPr bwMode="auto">
          <a:xfrm>
            <a:off x="7292158" y="942048"/>
            <a:ext cx="2218410" cy="769441"/>
            <a:chOff x="6579204" y="181468"/>
            <a:chExt cx="3090362" cy="769220"/>
          </a:xfrm>
        </p:grpSpPr>
        <p:sp>
          <p:nvSpPr>
            <p:cNvPr id="30" name="Text Box 27"/>
            <p:cNvSpPr txBox="1">
              <a:spLocks noChangeArrowheads="1"/>
            </p:cNvSpPr>
            <p:nvPr/>
          </p:nvSpPr>
          <p:spPr bwMode="auto">
            <a:xfrm>
              <a:off x="7044899" y="181468"/>
              <a:ext cx="2624667" cy="769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200" dirty="0"/>
                <a:t>hydrogen atom mass</a:t>
              </a:r>
            </a:p>
          </p:txBody>
        </p:sp>
        <p:sp>
          <p:nvSpPr>
            <p:cNvPr id="31" name="Oval 29"/>
            <p:cNvSpPr>
              <a:spLocks noChangeArrowheads="1"/>
            </p:cNvSpPr>
            <p:nvPr/>
          </p:nvSpPr>
          <p:spPr bwMode="auto">
            <a:xfrm>
              <a:off x="6579204" y="465670"/>
              <a:ext cx="415715" cy="303625"/>
            </a:xfrm>
            <a:prstGeom prst="ellipse">
              <a:avLst/>
            </a:prstGeom>
            <a:solidFill>
              <a:schemeClr val="tx1"/>
            </a:solidFill>
            <a:ln w="9525">
              <a:noFill/>
              <a:round/>
              <a:headEnd/>
              <a:tailEnd/>
            </a:ln>
          </p:spPr>
          <p:txBody>
            <a:bodyPr wrap="none" anchor="ctr"/>
            <a:lstStyle/>
            <a:p>
              <a:pPr defTabSz="912813"/>
              <a:endParaRPr lang="en-US" sz="2200"/>
            </a:p>
          </p:txBody>
        </p:sp>
      </p:grpSp>
      <p:sp>
        <p:nvSpPr>
          <p:cNvPr id="5" name="Title 4">
            <a:extLst>
              <a:ext uri="{FF2B5EF4-FFF2-40B4-BE49-F238E27FC236}">
                <a16:creationId xmlns:a16="http://schemas.microsoft.com/office/drawing/2014/main" id="{48E32905-0565-9848-935B-9CAA81EDA35F}"/>
              </a:ext>
            </a:extLst>
          </p:cNvPr>
          <p:cNvSpPr>
            <a:spLocks noGrp="1"/>
          </p:cNvSpPr>
          <p:nvPr>
            <p:ph type="title"/>
          </p:nvPr>
        </p:nvSpPr>
        <p:spPr/>
        <p:txBody>
          <a:bodyPr/>
          <a:lstStyle/>
          <a:p>
            <a:r>
              <a:rPr lang="en-US" dirty="0"/>
              <a:t>Standard Model @ 50: Successes</a:t>
            </a:r>
          </a:p>
        </p:txBody>
      </p:sp>
    </p:spTree>
    <p:custDataLst>
      <p:tags r:id="rId1"/>
    </p:custDataLst>
    <p:extLst>
      <p:ext uri="{BB962C8B-B14F-4D97-AF65-F5344CB8AC3E}">
        <p14:creationId xmlns:p14="http://schemas.microsoft.com/office/powerpoint/2010/main" val="3269716403"/>
      </p:ext>
    </p:extLst>
  </p:cSld>
  <p:clrMapOvr>
    <a:masterClrMapping/>
  </p:clrMapOvr>
  <p:transition advTm="4950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63683-A16B-EA43-88B9-682DCCA5365D}"/>
              </a:ext>
            </a:extLst>
          </p:cNvPr>
          <p:cNvSpPr>
            <a:spLocks noGrp="1"/>
          </p:cNvSpPr>
          <p:nvPr>
            <p:ph type="title"/>
          </p:nvPr>
        </p:nvSpPr>
        <p:spPr/>
        <p:txBody>
          <a:bodyPr/>
          <a:lstStyle/>
          <a:p>
            <a:pPr algn="ctr"/>
            <a:r>
              <a:rPr lang="en-US" dirty="0"/>
              <a:t>The Standard Model</a:t>
            </a:r>
          </a:p>
        </p:txBody>
      </p:sp>
      <p:pic>
        <p:nvPicPr>
          <p:cNvPr id="11" name="Picture 2" descr="Image result for standard model">
            <a:extLst>
              <a:ext uri="{FF2B5EF4-FFF2-40B4-BE49-F238E27FC236}">
                <a16:creationId xmlns:a16="http://schemas.microsoft.com/office/drawing/2014/main" id="{5F1A2BDC-3334-1D40-B410-91041E2C2D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6975" y="1000868"/>
            <a:ext cx="4210050" cy="376075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4ECE6719-49B4-4143-BECC-81134D30B7AE}"/>
              </a:ext>
            </a:extLst>
          </p:cNvPr>
          <p:cNvPicPr>
            <a:picLocks noChangeAspect="1"/>
          </p:cNvPicPr>
          <p:nvPr/>
        </p:nvPicPr>
        <p:blipFill>
          <a:blip r:embed="rId3"/>
          <a:stretch>
            <a:fillRect/>
          </a:stretch>
        </p:blipFill>
        <p:spPr>
          <a:xfrm>
            <a:off x="2577221" y="5375054"/>
            <a:ext cx="3989556" cy="1205390"/>
          </a:xfrm>
          <a:prstGeom prst="rect">
            <a:avLst/>
          </a:prstGeom>
        </p:spPr>
      </p:pic>
      <p:sp>
        <p:nvSpPr>
          <p:cNvPr id="7" name="TextBox 6">
            <a:extLst>
              <a:ext uri="{FF2B5EF4-FFF2-40B4-BE49-F238E27FC236}">
                <a16:creationId xmlns:a16="http://schemas.microsoft.com/office/drawing/2014/main" id="{7FAA97ED-17C9-9441-9BC1-2656B4A0E013}"/>
              </a:ext>
            </a:extLst>
          </p:cNvPr>
          <p:cNvSpPr txBox="1"/>
          <p:nvPr/>
        </p:nvSpPr>
        <p:spPr>
          <a:xfrm>
            <a:off x="0" y="4966458"/>
            <a:ext cx="9143999" cy="461665"/>
          </a:xfrm>
          <a:prstGeom prst="rect">
            <a:avLst/>
          </a:prstGeom>
          <a:noFill/>
        </p:spPr>
        <p:txBody>
          <a:bodyPr wrap="square" rtlCol="0">
            <a:spAutoFit/>
          </a:bodyPr>
          <a:lstStyle/>
          <a:p>
            <a:pPr algn="ctr"/>
            <a:r>
              <a:rPr lang="en-US" sz="2400" dirty="0"/>
              <a:t>Combines strong and unified electroweak interactions</a:t>
            </a:r>
          </a:p>
        </p:txBody>
      </p:sp>
    </p:spTree>
    <p:extLst>
      <p:ext uri="{BB962C8B-B14F-4D97-AF65-F5344CB8AC3E}">
        <p14:creationId xmlns:p14="http://schemas.microsoft.com/office/powerpoint/2010/main" val="19610378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85A21-828A-E54C-9985-BD582025D8F4}"/>
              </a:ext>
            </a:extLst>
          </p:cNvPr>
          <p:cNvSpPr>
            <a:spLocks noGrp="1"/>
          </p:cNvSpPr>
          <p:nvPr>
            <p:ph type="title"/>
          </p:nvPr>
        </p:nvSpPr>
        <p:spPr/>
        <p:txBody>
          <a:bodyPr/>
          <a:lstStyle/>
          <a:p>
            <a:r>
              <a:rPr lang="en-US" dirty="0"/>
              <a:t>Standard Model @ 50: Successes</a:t>
            </a:r>
          </a:p>
        </p:txBody>
      </p:sp>
      <p:grpSp>
        <p:nvGrpSpPr>
          <p:cNvPr id="8" name="Group 7">
            <a:extLst>
              <a:ext uri="{FF2B5EF4-FFF2-40B4-BE49-F238E27FC236}">
                <a16:creationId xmlns:a16="http://schemas.microsoft.com/office/drawing/2014/main" id="{F2BAFB96-6C50-1446-9859-F33B8682B71C}"/>
              </a:ext>
            </a:extLst>
          </p:cNvPr>
          <p:cNvGrpSpPr/>
          <p:nvPr/>
        </p:nvGrpSpPr>
        <p:grpSpPr>
          <a:xfrm>
            <a:off x="209831" y="1526637"/>
            <a:ext cx="6635976" cy="4561143"/>
            <a:chOff x="1318847" y="1426579"/>
            <a:chExt cx="6635976" cy="4561143"/>
          </a:xfrm>
        </p:grpSpPr>
        <p:grpSp>
          <p:nvGrpSpPr>
            <p:cNvPr id="6" name="Group 5">
              <a:extLst>
                <a:ext uri="{FF2B5EF4-FFF2-40B4-BE49-F238E27FC236}">
                  <a16:creationId xmlns:a16="http://schemas.microsoft.com/office/drawing/2014/main" id="{3C501DC2-B17E-6A49-B9BB-1FF20AB5516C}"/>
                </a:ext>
              </a:extLst>
            </p:cNvPr>
            <p:cNvGrpSpPr/>
            <p:nvPr/>
          </p:nvGrpSpPr>
          <p:grpSpPr>
            <a:xfrm>
              <a:off x="1318847" y="1426579"/>
              <a:ext cx="6635976" cy="4509869"/>
              <a:chOff x="1318847" y="1426579"/>
              <a:chExt cx="6635976" cy="4509869"/>
            </a:xfrm>
          </p:grpSpPr>
          <p:pic>
            <p:nvPicPr>
              <p:cNvPr id="3" name="Picture 4" descr="Image result for e+e- cross section">
                <a:hlinkClick r:id="rId3"/>
                <a:extLst>
                  <a:ext uri="{FF2B5EF4-FFF2-40B4-BE49-F238E27FC236}">
                    <a16:creationId xmlns:a16="http://schemas.microsoft.com/office/drawing/2014/main" id="{F514D924-5CE0-CB47-B598-3D75CE007F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61949" y="1444019"/>
                <a:ext cx="6492874" cy="449242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A40E5FA-0E9E-1C48-8462-5B3F3BEC0C36}"/>
                  </a:ext>
                </a:extLst>
              </p:cNvPr>
              <p:cNvSpPr txBox="1"/>
              <p:nvPr/>
            </p:nvSpPr>
            <p:spPr>
              <a:xfrm rot="16200000">
                <a:off x="386316" y="2359110"/>
                <a:ext cx="2234394" cy="369332"/>
              </a:xfrm>
              <a:prstGeom prst="rect">
                <a:avLst/>
              </a:prstGeom>
              <a:solidFill>
                <a:schemeClr val="bg1"/>
              </a:solidFill>
            </p:spPr>
            <p:txBody>
              <a:bodyPr wrap="none" rtlCol="0">
                <a:spAutoFit/>
              </a:bodyPr>
              <a:lstStyle/>
              <a:p>
                <a:r>
                  <a:rPr lang="en-US" dirty="0" err="1"/>
                  <a:t>e</a:t>
                </a:r>
                <a:r>
                  <a:rPr lang="en-US" baseline="30000" dirty="0" err="1"/>
                  <a:t>+</a:t>
                </a:r>
                <a:r>
                  <a:rPr lang="en-US" dirty="0" err="1"/>
                  <a:t>e</a:t>
                </a:r>
                <a:r>
                  <a:rPr lang="en-US" baseline="30000" dirty="0"/>
                  <a:t>-</a:t>
                </a:r>
                <a:r>
                  <a:rPr lang="en-US" dirty="0"/>
                  <a:t> cross section (</a:t>
                </a:r>
                <a:r>
                  <a:rPr lang="en-US" dirty="0" err="1"/>
                  <a:t>pb</a:t>
                </a:r>
                <a:r>
                  <a:rPr lang="en-US" dirty="0"/>
                  <a:t>)</a:t>
                </a:r>
              </a:p>
            </p:txBody>
          </p:sp>
        </p:grpSp>
        <p:sp>
          <p:nvSpPr>
            <p:cNvPr id="7" name="TextBox 6">
              <a:extLst>
                <a:ext uri="{FF2B5EF4-FFF2-40B4-BE49-F238E27FC236}">
                  <a16:creationId xmlns:a16="http://schemas.microsoft.com/office/drawing/2014/main" id="{1161B6C5-8616-044E-9E16-B556A568CBE1}"/>
                </a:ext>
              </a:extLst>
            </p:cNvPr>
            <p:cNvSpPr txBox="1"/>
            <p:nvPr/>
          </p:nvSpPr>
          <p:spPr>
            <a:xfrm>
              <a:off x="4237881" y="5618390"/>
              <a:ext cx="3272178" cy="369332"/>
            </a:xfrm>
            <a:prstGeom prst="rect">
              <a:avLst/>
            </a:prstGeom>
            <a:solidFill>
              <a:schemeClr val="bg1"/>
            </a:solidFill>
          </p:spPr>
          <p:txBody>
            <a:bodyPr wrap="none" rtlCol="0">
              <a:spAutoFit/>
            </a:bodyPr>
            <a:lstStyle/>
            <a:p>
              <a:r>
                <a:rPr lang="en-US" dirty="0" err="1"/>
                <a:t>e</a:t>
              </a:r>
              <a:r>
                <a:rPr lang="en-US" baseline="30000" dirty="0" err="1"/>
                <a:t>+</a:t>
              </a:r>
              <a:r>
                <a:rPr lang="en-US" dirty="0" err="1"/>
                <a:t>e</a:t>
              </a:r>
              <a:r>
                <a:rPr lang="en-US" baseline="30000" dirty="0"/>
                <a:t>-</a:t>
              </a:r>
              <a:r>
                <a:rPr lang="en-US" dirty="0"/>
                <a:t> center-of-mass energy (GeV)</a:t>
              </a:r>
            </a:p>
          </p:txBody>
        </p:sp>
      </p:grpSp>
      <p:grpSp>
        <p:nvGrpSpPr>
          <p:cNvPr id="21" name="Group 20">
            <a:extLst>
              <a:ext uri="{FF2B5EF4-FFF2-40B4-BE49-F238E27FC236}">
                <a16:creationId xmlns:a16="http://schemas.microsoft.com/office/drawing/2014/main" id="{61783B01-0C01-0249-835E-48AB6B8E86A6}"/>
              </a:ext>
            </a:extLst>
          </p:cNvPr>
          <p:cNvGrpSpPr/>
          <p:nvPr/>
        </p:nvGrpSpPr>
        <p:grpSpPr>
          <a:xfrm>
            <a:off x="6594719" y="2149049"/>
            <a:ext cx="2215469" cy="2934332"/>
            <a:chOff x="6594719" y="1787819"/>
            <a:chExt cx="2215469" cy="2934332"/>
          </a:xfrm>
        </p:grpSpPr>
        <p:grpSp>
          <p:nvGrpSpPr>
            <p:cNvPr id="18" name="Group 17">
              <a:extLst>
                <a:ext uri="{FF2B5EF4-FFF2-40B4-BE49-F238E27FC236}">
                  <a16:creationId xmlns:a16="http://schemas.microsoft.com/office/drawing/2014/main" id="{1F6FA9B2-17DB-FA4D-9F45-0B86C0AE1E81}"/>
                </a:ext>
              </a:extLst>
            </p:cNvPr>
            <p:cNvGrpSpPr/>
            <p:nvPr/>
          </p:nvGrpSpPr>
          <p:grpSpPr>
            <a:xfrm>
              <a:off x="6594719" y="3509341"/>
              <a:ext cx="2198919" cy="1212810"/>
              <a:chOff x="6594719" y="3509341"/>
              <a:chExt cx="2198919" cy="1212810"/>
            </a:xfrm>
          </p:grpSpPr>
          <p:pic>
            <p:nvPicPr>
              <p:cNvPr id="11" name="Picture 10">
                <a:extLst>
                  <a:ext uri="{FF2B5EF4-FFF2-40B4-BE49-F238E27FC236}">
                    <a16:creationId xmlns:a16="http://schemas.microsoft.com/office/drawing/2014/main" id="{51BE0B2A-8C39-DE46-8ACC-E8181A6FD455}"/>
                  </a:ext>
                </a:extLst>
              </p:cNvPr>
              <p:cNvPicPr>
                <a:picLocks noChangeAspect="1"/>
              </p:cNvPicPr>
              <p:nvPr/>
            </p:nvPicPr>
            <p:blipFill rotWithShape="1">
              <a:blip r:embed="rId5"/>
              <a:srcRect l="9544" t="18831" r="12768" b="15598"/>
              <a:stretch/>
            </p:blipFill>
            <p:spPr>
              <a:xfrm>
                <a:off x="6845806" y="3655643"/>
                <a:ext cx="1706881" cy="932688"/>
              </a:xfrm>
              <a:prstGeom prst="rect">
                <a:avLst/>
              </a:prstGeom>
            </p:spPr>
          </p:pic>
          <p:sp>
            <p:nvSpPr>
              <p:cNvPr id="13" name="TextBox 12">
                <a:extLst>
                  <a:ext uri="{FF2B5EF4-FFF2-40B4-BE49-F238E27FC236}">
                    <a16:creationId xmlns:a16="http://schemas.microsoft.com/office/drawing/2014/main" id="{7F537FD9-AEE5-794F-BBB5-7A64F9275F44}"/>
                  </a:ext>
                </a:extLst>
              </p:cNvPr>
              <p:cNvSpPr txBox="1"/>
              <p:nvPr/>
            </p:nvSpPr>
            <p:spPr>
              <a:xfrm>
                <a:off x="7546801" y="3672097"/>
                <a:ext cx="292068" cy="369332"/>
              </a:xfrm>
              <a:prstGeom prst="rect">
                <a:avLst/>
              </a:prstGeom>
              <a:solidFill>
                <a:schemeClr val="bg1"/>
              </a:solidFill>
            </p:spPr>
            <p:txBody>
              <a:bodyPr wrap="none" rtlCol="0">
                <a:spAutoFit/>
              </a:bodyPr>
              <a:lstStyle/>
              <a:p>
                <a:r>
                  <a:rPr lang="en-US" dirty="0"/>
                  <a:t>Z</a:t>
                </a:r>
              </a:p>
            </p:txBody>
          </p:sp>
          <p:sp>
            <p:nvSpPr>
              <p:cNvPr id="15" name="TextBox 14">
                <a:extLst>
                  <a:ext uri="{FF2B5EF4-FFF2-40B4-BE49-F238E27FC236}">
                    <a16:creationId xmlns:a16="http://schemas.microsoft.com/office/drawing/2014/main" id="{55E823C5-FC52-144A-9D18-F76C0C3E7BF2}"/>
                  </a:ext>
                </a:extLst>
              </p:cNvPr>
              <p:cNvSpPr txBox="1"/>
              <p:nvPr/>
            </p:nvSpPr>
            <p:spPr>
              <a:xfrm>
                <a:off x="6594719" y="3509341"/>
                <a:ext cx="300082" cy="1200329"/>
              </a:xfrm>
              <a:prstGeom prst="rect">
                <a:avLst/>
              </a:prstGeom>
              <a:noFill/>
            </p:spPr>
            <p:txBody>
              <a:bodyPr wrap="none" rtlCol="0">
                <a:spAutoFit/>
              </a:bodyPr>
              <a:lstStyle/>
              <a:p>
                <a:r>
                  <a:rPr lang="en-US" dirty="0"/>
                  <a:t>e</a:t>
                </a:r>
              </a:p>
              <a:p>
                <a:endParaRPr lang="en-US" dirty="0"/>
              </a:p>
              <a:p>
                <a:endParaRPr lang="en-US" dirty="0"/>
              </a:p>
              <a:p>
                <a:r>
                  <a:rPr lang="en-US" dirty="0"/>
                  <a:t>e</a:t>
                </a:r>
              </a:p>
            </p:txBody>
          </p:sp>
          <p:sp>
            <p:nvSpPr>
              <p:cNvPr id="16" name="TextBox 15">
                <a:extLst>
                  <a:ext uri="{FF2B5EF4-FFF2-40B4-BE49-F238E27FC236}">
                    <a16:creationId xmlns:a16="http://schemas.microsoft.com/office/drawing/2014/main" id="{1BE3869E-832F-E94D-9204-A95782FC134A}"/>
                  </a:ext>
                </a:extLst>
              </p:cNvPr>
              <p:cNvSpPr txBox="1"/>
              <p:nvPr/>
            </p:nvSpPr>
            <p:spPr>
              <a:xfrm>
                <a:off x="8487144" y="3521822"/>
                <a:ext cx="306494" cy="1200329"/>
              </a:xfrm>
              <a:prstGeom prst="rect">
                <a:avLst/>
              </a:prstGeom>
              <a:noFill/>
            </p:spPr>
            <p:txBody>
              <a:bodyPr wrap="none" rtlCol="0">
                <a:spAutoFit/>
              </a:bodyPr>
              <a:lstStyle/>
              <a:p>
                <a:r>
                  <a:rPr lang="en-US" dirty="0"/>
                  <a:t>q</a:t>
                </a:r>
              </a:p>
              <a:p>
                <a:endParaRPr lang="en-US" dirty="0"/>
              </a:p>
              <a:p>
                <a:endParaRPr lang="en-US" dirty="0"/>
              </a:p>
              <a:p>
                <a:r>
                  <a:rPr lang="en-US" dirty="0"/>
                  <a:t>q</a:t>
                </a:r>
              </a:p>
            </p:txBody>
          </p:sp>
        </p:grpSp>
        <p:grpSp>
          <p:nvGrpSpPr>
            <p:cNvPr id="19" name="Group 18">
              <a:extLst>
                <a:ext uri="{FF2B5EF4-FFF2-40B4-BE49-F238E27FC236}">
                  <a16:creationId xmlns:a16="http://schemas.microsoft.com/office/drawing/2014/main" id="{487AA9D7-361F-F643-8DBF-D6C4E092938B}"/>
                </a:ext>
              </a:extLst>
            </p:cNvPr>
            <p:cNvGrpSpPr/>
            <p:nvPr/>
          </p:nvGrpSpPr>
          <p:grpSpPr>
            <a:xfrm>
              <a:off x="6594719" y="1787819"/>
              <a:ext cx="2215469" cy="1216895"/>
              <a:chOff x="6594719" y="1787819"/>
              <a:chExt cx="2215469" cy="1216895"/>
            </a:xfrm>
          </p:grpSpPr>
          <p:pic>
            <p:nvPicPr>
              <p:cNvPr id="10" name="Picture 9">
                <a:extLst>
                  <a:ext uri="{FF2B5EF4-FFF2-40B4-BE49-F238E27FC236}">
                    <a16:creationId xmlns:a16="http://schemas.microsoft.com/office/drawing/2014/main" id="{7DCB1836-919C-FF49-9773-52128094475B}"/>
                  </a:ext>
                </a:extLst>
              </p:cNvPr>
              <p:cNvPicPr>
                <a:picLocks noChangeAspect="1"/>
              </p:cNvPicPr>
              <p:nvPr/>
            </p:nvPicPr>
            <p:blipFill rotWithShape="1">
              <a:blip r:embed="rId5"/>
              <a:srcRect l="9544" t="18831" r="12768" b="15598"/>
              <a:stretch/>
            </p:blipFill>
            <p:spPr>
              <a:xfrm>
                <a:off x="6845807" y="1937326"/>
                <a:ext cx="1706881" cy="932688"/>
              </a:xfrm>
              <a:prstGeom prst="rect">
                <a:avLst/>
              </a:prstGeom>
            </p:spPr>
          </p:pic>
          <p:sp>
            <p:nvSpPr>
              <p:cNvPr id="12" name="TextBox 11">
                <a:extLst>
                  <a:ext uri="{FF2B5EF4-FFF2-40B4-BE49-F238E27FC236}">
                    <a16:creationId xmlns:a16="http://schemas.microsoft.com/office/drawing/2014/main" id="{73F94DB5-C365-B646-93A8-7CBBBDD98D57}"/>
                  </a:ext>
                </a:extLst>
              </p:cNvPr>
              <p:cNvSpPr txBox="1"/>
              <p:nvPr/>
            </p:nvSpPr>
            <p:spPr>
              <a:xfrm>
                <a:off x="7559625" y="1918792"/>
                <a:ext cx="279244" cy="369332"/>
              </a:xfrm>
              <a:prstGeom prst="rect">
                <a:avLst/>
              </a:prstGeom>
              <a:solidFill>
                <a:schemeClr val="bg1"/>
              </a:solidFill>
            </p:spPr>
            <p:txBody>
              <a:bodyPr wrap="none" rtlCol="0">
                <a:spAutoFit/>
              </a:bodyPr>
              <a:lstStyle/>
              <a:p>
                <a:r>
                  <a:rPr lang="en-US" dirty="0">
                    <a:latin typeface="Symbol" pitchFamily="2" charset="2"/>
                  </a:rPr>
                  <a:t>g</a:t>
                </a:r>
              </a:p>
            </p:txBody>
          </p:sp>
          <p:sp>
            <p:nvSpPr>
              <p:cNvPr id="14" name="TextBox 13">
                <a:extLst>
                  <a:ext uri="{FF2B5EF4-FFF2-40B4-BE49-F238E27FC236}">
                    <a16:creationId xmlns:a16="http://schemas.microsoft.com/office/drawing/2014/main" id="{0E0CC3E9-4979-754E-AB20-9A8659044EC1}"/>
                  </a:ext>
                </a:extLst>
              </p:cNvPr>
              <p:cNvSpPr txBox="1"/>
              <p:nvPr/>
            </p:nvSpPr>
            <p:spPr>
              <a:xfrm>
                <a:off x="6594719" y="1787819"/>
                <a:ext cx="300082" cy="1200329"/>
              </a:xfrm>
              <a:prstGeom prst="rect">
                <a:avLst/>
              </a:prstGeom>
              <a:noFill/>
            </p:spPr>
            <p:txBody>
              <a:bodyPr wrap="none" rtlCol="0">
                <a:spAutoFit/>
              </a:bodyPr>
              <a:lstStyle/>
              <a:p>
                <a:r>
                  <a:rPr lang="en-US" dirty="0"/>
                  <a:t>e</a:t>
                </a:r>
              </a:p>
              <a:p>
                <a:endParaRPr lang="en-US" dirty="0"/>
              </a:p>
              <a:p>
                <a:endParaRPr lang="en-US" dirty="0"/>
              </a:p>
              <a:p>
                <a:r>
                  <a:rPr lang="en-US" dirty="0"/>
                  <a:t>e</a:t>
                </a:r>
              </a:p>
            </p:txBody>
          </p:sp>
          <p:sp>
            <p:nvSpPr>
              <p:cNvPr id="17" name="TextBox 16">
                <a:extLst>
                  <a:ext uri="{FF2B5EF4-FFF2-40B4-BE49-F238E27FC236}">
                    <a16:creationId xmlns:a16="http://schemas.microsoft.com/office/drawing/2014/main" id="{7D381EC7-F06D-9447-B9E4-24529AF3516A}"/>
                  </a:ext>
                </a:extLst>
              </p:cNvPr>
              <p:cNvSpPr txBox="1"/>
              <p:nvPr/>
            </p:nvSpPr>
            <p:spPr>
              <a:xfrm>
                <a:off x="8503694" y="1804385"/>
                <a:ext cx="306494" cy="1200329"/>
              </a:xfrm>
              <a:prstGeom prst="rect">
                <a:avLst/>
              </a:prstGeom>
              <a:noFill/>
            </p:spPr>
            <p:txBody>
              <a:bodyPr wrap="none" rtlCol="0">
                <a:spAutoFit/>
              </a:bodyPr>
              <a:lstStyle/>
              <a:p>
                <a:r>
                  <a:rPr lang="en-US" dirty="0"/>
                  <a:t>q</a:t>
                </a:r>
              </a:p>
              <a:p>
                <a:endParaRPr lang="en-US" dirty="0"/>
              </a:p>
              <a:p>
                <a:endParaRPr lang="en-US" dirty="0"/>
              </a:p>
              <a:p>
                <a:r>
                  <a:rPr lang="en-US" dirty="0"/>
                  <a:t>q</a:t>
                </a:r>
              </a:p>
            </p:txBody>
          </p:sp>
        </p:grpSp>
        <p:sp>
          <p:nvSpPr>
            <p:cNvPr id="20" name="TextBox 19">
              <a:extLst>
                <a:ext uri="{FF2B5EF4-FFF2-40B4-BE49-F238E27FC236}">
                  <a16:creationId xmlns:a16="http://schemas.microsoft.com/office/drawing/2014/main" id="{E63B4ECC-7F94-2548-8ECE-01B080218170}"/>
                </a:ext>
              </a:extLst>
            </p:cNvPr>
            <p:cNvSpPr txBox="1"/>
            <p:nvPr/>
          </p:nvSpPr>
          <p:spPr>
            <a:xfrm>
              <a:off x="7546801" y="2993749"/>
              <a:ext cx="338554" cy="461665"/>
            </a:xfrm>
            <a:prstGeom prst="rect">
              <a:avLst/>
            </a:prstGeom>
            <a:noFill/>
          </p:spPr>
          <p:txBody>
            <a:bodyPr wrap="none" rtlCol="0">
              <a:spAutoFit/>
            </a:bodyPr>
            <a:lstStyle/>
            <a:p>
              <a:r>
                <a:rPr lang="en-US" sz="2400" dirty="0"/>
                <a:t>+</a:t>
              </a:r>
            </a:p>
          </p:txBody>
        </p:sp>
      </p:grpSp>
      <p:sp>
        <p:nvSpPr>
          <p:cNvPr id="22" name="TextBox 21">
            <a:extLst>
              <a:ext uri="{FF2B5EF4-FFF2-40B4-BE49-F238E27FC236}">
                <a16:creationId xmlns:a16="http://schemas.microsoft.com/office/drawing/2014/main" id="{A6CBC089-38A8-2946-BF0B-122BD5892747}"/>
              </a:ext>
            </a:extLst>
          </p:cNvPr>
          <p:cNvSpPr txBox="1"/>
          <p:nvPr/>
        </p:nvSpPr>
        <p:spPr>
          <a:xfrm>
            <a:off x="1" y="1081725"/>
            <a:ext cx="9143999" cy="461665"/>
          </a:xfrm>
          <a:prstGeom prst="rect">
            <a:avLst/>
          </a:prstGeom>
          <a:noFill/>
        </p:spPr>
        <p:txBody>
          <a:bodyPr wrap="square" rtlCol="0">
            <a:spAutoFit/>
          </a:bodyPr>
          <a:lstStyle/>
          <a:p>
            <a:pPr algn="r"/>
            <a:r>
              <a:rPr lang="en-US" sz="2400" dirty="0"/>
              <a:t>Electroweak measurements &amp; theoretical calculations (</a:t>
            </a:r>
            <a:r>
              <a:rPr lang="en-US" sz="2400" dirty="0" err="1"/>
              <a:t>e</a:t>
            </a:r>
            <a:r>
              <a:rPr lang="en-US" sz="2400" baseline="30000" dirty="0" err="1"/>
              <a:t>+</a:t>
            </a:r>
            <a:r>
              <a:rPr lang="en-US" sz="2400" dirty="0" err="1"/>
              <a:t>e</a:t>
            </a:r>
            <a:r>
              <a:rPr lang="en-US" sz="2400" baseline="30000" dirty="0"/>
              <a:t>-</a:t>
            </a:r>
            <a:r>
              <a:rPr lang="en-US" sz="2400" dirty="0"/>
              <a:t> colliders)</a:t>
            </a:r>
          </a:p>
        </p:txBody>
      </p:sp>
      <p:sp>
        <p:nvSpPr>
          <p:cNvPr id="23" name="TextBox 22">
            <a:extLst>
              <a:ext uri="{FF2B5EF4-FFF2-40B4-BE49-F238E27FC236}">
                <a16:creationId xmlns:a16="http://schemas.microsoft.com/office/drawing/2014/main" id="{A72FFC1B-F622-F147-8EEA-EB7DD01AD453}"/>
              </a:ext>
            </a:extLst>
          </p:cNvPr>
          <p:cNvSpPr txBox="1"/>
          <p:nvPr/>
        </p:nvSpPr>
        <p:spPr>
          <a:xfrm>
            <a:off x="4630992" y="1796283"/>
            <a:ext cx="1483098" cy="369332"/>
          </a:xfrm>
          <a:prstGeom prst="rect">
            <a:avLst/>
          </a:prstGeom>
          <a:noFill/>
        </p:spPr>
        <p:txBody>
          <a:bodyPr wrap="none" rtlCol="0">
            <a:spAutoFit/>
          </a:bodyPr>
          <a:lstStyle/>
          <a:p>
            <a:pPr algn="r"/>
            <a:r>
              <a:rPr lang="en-US" b="1" dirty="0"/>
              <a:t>(1974 – 2000)</a:t>
            </a:r>
          </a:p>
        </p:txBody>
      </p:sp>
      <p:sp>
        <p:nvSpPr>
          <p:cNvPr id="4" name="TextBox 3">
            <a:extLst>
              <a:ext uri="{FF2B5EF4-FFF2-40B4-BE49-F238E27FC236}">
                <a16:creationId xmlns:a16="http://schemas.microsoft.com/office/drawing/2014/main" id="{F1EB2909-AA76-A240-851A-5C57A72F628E}"/>
              </a:ext>
            </a:extLst>
          </p:cNvPr>
          <p:cNvSpPr txBox="1"/>
          <p:nvPr/>
        </p:nvSpPr>
        <p:spPr>
          <a:xfrm>
            <a:off x="1041850" y="2067723"/>
            <a:ext cx="311304" cy="461665"/>
          </a:xfrm>
          <a:prstGeom prst="rect">
            <a:avLst/>
          </a:prstGeom>
          <a:noFill/>
        </p:spPr>
        <p:txBody>
          <a:bodyPr wrap="none" rtlCol="0">
            <a:spAutoFit/>
          </a:bodyPr>
          <a:lstStyle/>
          <a:p>
            <a:r>
              <a:rPr lang="en-US" sz="2400" b="1" dirty="0">
                <a:solidFill>
                  <a:srgbClr val="00B050"/>
                </a:solidFill>
                <a:latin typeface="Symbol" pitchFamily="2" charset="2"/>
              </a:rPr>
              <a:t>g</a:t>
            </a:r>
            <a:endParaRPr lang="en-US" b="1" dirty="0">
              <a:solidFill>
                <a:srgbClr val="00B050"/>
              </a:solidFill>
              <a:latin typeface="Symbol" pitchFamily="2" charset="2"/>
            </a:endParaRPr>
          </a:p>
        </p:txBody>
      </p:sp>
      <p:sp>
        <p:nvSpPr>
          <p:cNvPr id="24" name="TextBox 23">
            <a:extLst>
              <a:ext uri="{FF2B5EF4-FFF2-40B4-BE49-F238E27FC236}">
                <a16:creationId xmlns:a16="http://schemas.microsoft.com/office/drawing/2014/main" id="{A1992917-B39A-834C-AF40-DDF08657B6BB}"/>
              </a:ext>
            </a:extLst>
          </p:cNvPr>
          <p:cNvSpPr txBox="1"/>
          <p:nvPr/>
        </p:nvSpPr>
        <p:spPr>
          <a:xfrm>
            <a:off x="1606385" y="3074261"/>
            <a:ext cx="1339854" cy="738664"/>
          </a:xfrm>
          <a:prstGeom prst="rect">
            <a:avLst/>
          </a:prstGeom>
          <a:noFill/>
        </p:spPr>
        <p:txBody>
          <a:bodyPr wrap="none" rtlCol="0">
            <a:spAutoFit/>
          </a:bodyPr>
          <a:lstStyle/>
          <a:p>
            <a:pPr algn="ctr"/>
            <a:r>
              <a:rPr lang="en-US" sz="2400" b="1" dirty="0">
                <a:solidFill>
                  <a:srgbClr val="00B050"/>
                </a:solidFill>
                <a:latin typeface="Symbol" pitchFamily="2" charset="2"/>
              </a:rPr>
              <a:t>g</a:t>
            </a:r>
            <a:r>
              <a:rPr lang="en-US" sz="2400" dirty="0"/>
              <a:t> + </a:t>
            </a:r>
            <a:r>
              <a:rPr lang="en-US" sz="2400" b="1" dirty="0">
                <a:solidFill>
                  <a:srgbClr val="FF0000"/>
                </a:solidFill>
              </a:rPr>
              <a:t>Z</a:t>
            </a:r>
          </a:p>
          <a:p>
            <a:pPr algn="ctr"/>
            <a:r>
              <a:rPr lang="en-US" dirty="0"/>
              <a:t>Interference</a:t>
            </a:r>
            <a:endParaRPr lang="en-US" sz="2400" dirty="0">
              <a:solidFill>
                <a:srgbClr val="FF0000"/>
              </a:solidFill>
              <a:latin typeface="Symbol" pitchFamily="2" charset="2"/>
            </a:endParaRPr>
          </a:p>
        </p:txBody>
      </p:sp>
    </p:spTree>
    <p:extLst>
      <p:ext uri="{BB962C8B-B14F-4D97-AF65-F5344CB8AC3E}">
        <p14:creationId xmlns:p14="http://schemas.microsoft.com/office/powerpoint/2010/main" val="3880317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13C83-B643-2B40-9BE9-45A330E7A65D}"/>
              </a:ext>
            </a:extLst>
          </p:cNvPr>
          <p:cNvSpPr>
            <a:spLocks noGrp="1"/>
          </p:cNvSpPr>
          <p:nvPr>
            <p:ph type="title"/>
          </p:nvPr>
        </p:nvSpPr>
        <p:spPr/>
        <p:txBody>
          <a:bodyPr/>
          <a:lstStyle/>
          <a:p>
            <a:r>
              <a:rPr lang="en-US" dirty="0"/>
              <a:t>Standard Model @ 50: Successes</a:t>
            </a:r>
          </a:p>
        </p:txBody>
      </p:sp>
      <p:pic>
        <p:nvPicPr>
          <p:cNvPr id="4" name="Picture 3">
            <a:extLst>
              <a:ext uri="{FF2B5EF4-FFF2-40B4-BE49-F238E27FC236}">
                <a16:creationId xmlns:a16="http://schemas.microsoft.com/office/drawing/2014/main" id="{E7A639F1-E9A0-E540-A5FE-2864FFCF2AEF}"/>
              </a:ext>
            </a:extLst>
          </p:cNvPr>
          <p:cNvPicPr>
            <a:picLocks noChangeAspect="1"/>
          </p:cNvPicPr>
          <p:nvPr/>
        </p:nvPicPr>
        <p:blipFill>
          <a:blip r:embed="rId2"/>
          <a:stretch>
            <a:fillRect/>
          </a:stretch>
        </p:blipFill>
        <p:spPr>
          <a:xfrm rot="5400000">
            <a:off x="4720399" y="1263284"/>
            <a:ext cx="4267201" cy="4351968"/>
          </a:xfrm>
          <a:prstGeom prst="rect">
            <a:avLst/>
          </a:prstGeom>
        </p:spPr>
      </p:pic>
      <p:sp>
        <p:nvSpPr>
          <p:cNvPr id="7" name="Rectangle 5">
            <a:extLst>
              <a:ext uri="{FF2B5EF4-FFF2-40B4-BE49-F238E27FC236}">
                <a16:creationId xmlns:a16="http://schemas.microsoft.com/office/drawing/2014/main" id="{F88154E0-314C-9E4E-820D-CAA2DAC22B7C}"/>
              </a:ext>
            </a:extLst>
          </p:cNvPr>
          <p:cNvSpPr>
            <a:spLocks noChangeArrowheads="1"/>
          </p:cNvSpPr>
          <p:nvPr/>
        </p:nvSpPr>
        <p:spPr bwMode="auto">
          <a:xfrm>
            <a:off x="0" y="5831213"/>
            <a:ext cx="9143999" cy="769441"/>
          </a:xfrm>
          <a:prstGeom prst="rect">
            <a:avLst/>
          </a:prstGeom>
          <a:noFill/>
          <a:ln>
            <a:noFill/>
          </a:ln>
          <a:extLst/>
        </p:spPr>
        <p:txBody>
          <a:bodyPr wrap="square">
            <a:spAutoFit/>
          </a:bodyPr>
          <a:lstStyle/>
          <a:p>
            <a:pPr algn="ctr"/>
            <a:r>
              <a:rPr lang="en-GB" sz="2200" dirty="0"/>
              <a:t>A wide range of measurements: SM predictions have been essentially spot on.</a:t>
            </a:r>
          </a:p>
          <a:p>
            <a:pPr algn="ctr"/>
            <a:r>
              <a:rPr lang="en-US" sz="2200" dirty="0"/>
              <a:t>A tribute to a large amount of work done by experimentalists and theorists. </a:t>
            </a:r>
          </a:p>
        </p:txBody>
      </p:sp>
      <p:pic>
        <p:nvPicPr>
          <p:cNvPr id="8196" name="Picture 4" descr="Image result for tevatron electroweak measurements">
            <a:extLst>
              <a:ext uri="{FF2B5EF4-FFF2-40B4-BE49-F238E27FC236}">
                <a16:creationId xmlns:a16="http://schemas.microsoft.com/office/drawing/2014/main" id="{40B7332F-03C5-1347-BEF0-27EB4BD3FB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444486"/>
            <a:ext cx="4518990" cy="4284217"/>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a:extLst>
              <a:ext uri="{FF2B5EF4-FFF2-40B4-BE49-F238E27FC236}">
                <a16:creationId xmlns:a16="http://schemas.microsoft.com/office/drawing/2014/main" id="{3C66FF94-2A19-904F-B3E2-A5B1E25D2DB1}"/>
              </a:ext>
            </a:extLst>
          </p:cNvPr>
          <p:cNvGrpSpPr/>
          <p:nvPr/>
        </p:nvGrpSpPr>
        <p:grpSpPr>
          <a:xfrm>
            <a:off x="1011983" y="794982"/>
            <a:ext cx="7535669" cy="579500"/>
            <a:chOff x="1011983" y="794982"/>
            <a:chExt cx="7535669" cy="579500"/>
          </a:xfrm>
        </p:grpSpPr>
        <p:sp>
          <p:nvSpPr>
            <p:cNvPr id="9" name="TextBox 8">
              <a:extLst>
                <a:ext uri="{FF2B5EF4-FFF2-40B4-BE49-F238E27FC236}">
                  <a16:creationId xmlns:a16="http://schemas.microsoft.com/office/drawing/2014/main" id="{F6B92AD7-B9B0-4241-B31F-BE9F27C502A2}"/>
                </a:ext>
              </a:extLst>
            </p:cNvPr>
            <p:cNvSpPr txBox="1"/>
            <p:nvPr/>
          </p:nvSpPr>
          <p:spPr>
            <a:xfrm>
              <a:off x="1011983" y="974372"/>
              <a:ext cx="7535669" cy="400110"/>
            </a:xfrm>
            <a:prstGeom prst="rect">
              <a:avLst/>
            </a:prstGeom>
            <a:noFill/>
          </p:spPr>
          <p:txBody>
            <a:bodyPr wrap="square" rtlCol="0">
              <a:spAutoFit/>
            </a:bodyPr>
            <a:lstStyle/>
            <a:p>
              <a:r>
                <a:rPr lang="en-US" sz="2000" dirty="0" err="1"/>
                <a:t>Tevatron</a:t>
              </a:r>
              <a:r>
                <a:rPr lang="en-US" sz="2000" dirty="0"/>
                <a:t> pp collider at 2 </a:t>
              </a:r>
              <a:r>
                <a:rPr lang="en-US" sz="2000" dirty="0" err="1"/>
                <a:t>TeV</a:t>
              </a:r>
              <a:r>
                <a:rPr lang="en-US" sz="2000" dirty="0"/>
                <a:t>                             LHC pp collider at 13 </a:t>
              </a:r>
              <a:r>
                <a:rPr lang="en-US" sz="2000" dirty="0" err="1"/>
                <a:t>TeV</a:t>
              </a:r>
              <a:endParaRPr lang="en-US" sz="2000" dirty="0"/>
            </a:p>
          </p:txBody>
        </p:sp>
        <p:sp>
          <p:nvSpPr>
            <p:cNvPr id="3" name="TextBox 2">
              <a:extLst>
                <a:ext uri="{FF2B5EF4-FFF2-40B4-BE49-F238E27FC236}">
                  <a16:creationId xmlns:a16="http://schemas.microsoft.com/office/drawing/2014/main" id="{F33B081F-CAE6-1B48-8582-B5A336ED8ADF}"/>
                </a:ext>
              </a:extLst>
            </p:cNvPr>
            <p:cNvSpPr txBox="1"/>
            <p:nvPr/>
          </p:nvSpPr>
          <p:spPr>
            <a:xfrm>
              <a:off x="2109455" y="794982"/>
              <a:ext cx="300082" cy="369332"/>
            </a:xfrm>
            <a:prstGeom prst="rect">
              <a:avLst/>
            </a:prstGeom>
            <a:noFill/>
          </p:spPr>
          <p:txBody>
            <a:bodyPr wrap="none" rtlCol="0">
              <a:spAutoFit/>
            </a:bodyPr>
            <a:lstStyle/>
            <a:p>
              <a:r>
                <a:rPr lang="en-US" b="1" dirty="0"/>
                <a:t>_</a:t>
              </a:r>
            </a:p>
          </p:txBody>
        </p:sp>
      </p:grpSp>
    </p:spTree>
    <p:extLst>
      <p:ext uri="{BB962C8B-B14F-4D97-AF65-F5344CB8AC3E}">
        <p14:creationId xmlns:p14="http://schemas.microsoft.com/office/powerpoint/2010/main" val="1222741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63683-A16B-EA43-88B9-682DCCA5365D}"/>
              </a:ext>
            </a:extLst>
          </p:cNvPr>
          <p:cNvSpPr>
            <a:spLocks noGrp="1"/>
          </p:cNvSpPr>
          <p:nvPr>
            <p:ph type="title"/>
          </p:nvPr>
        </p:nvSpPr>
        <p:spPr/>
        <p:txBody>
          <a:bodyPr/>
          <a:lstStyle/>
          <a:p>
            <a:pPr algn="ctr"/>
            <a:r>
              <a:rPr lang="en-US" dirty="0"/>
              <a:t>The Standard Model of Particle Physics</a:t>
            </a:r>
          </a:p>
        </p:txBody>
      </p:sp>
      <p:pic>
        <p:nvPicPr>
          <p:cNvPr id="2050" name="Picture 2" descr="Image result for standard model">
            <a:extLst>
              <a:ext uri="{FF2B5EF4-FFF2-40B4-BE49-F238E27FC236}">
                <a16:creationId xmlns:a16="http://schemas.microsoft.com/office/drawing/2014/main" id="{B26274F9-2FE2-BC41-8F80-65B9A35303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6975" y="1277962"/>
            <a:ext cx="4210050" cy="376075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459BCFD-F331-6A46-BEF9-704467C35A04}"/>
              </a:ext>
            </a:extLst>
          </p:cNvPr>
          <p:cNvSpPr txBox="1"/>
          <p:nvPr/>
        </p:nvSpPr>
        <p:spPr>
          <a:xfrm>
            <a:off x="0" y="5455297"/>
            <a:ext cx="9144000" cy="830997"/>
          </a:xfrm>
          <a:prstGeom prst="rect">
            <a:avLst/>
          </a:prstGeom>
          <a:noFill/>
        </p:spPr>
        <p:txBody>
          <a:bodyPr wrap="square" rtlCol="0">
            <a:spAutoFit/>
          </a:bodyPr>
          <a:lstStyle/>
          <a:p>
            <a:pPr algn="ctr"/>
            <a:r>
              <a:rPr lang="en-US" sz="2400" dirty="0"/>
              <a:t>Most of us have grown up with the Standard Model’s orderly account of </a:t>
            </a:r>
          </a:p>
          <a:p>
            <a:pPr algn="ctr"/>
            <a:r>
              <a:rPr lang="en-US" sz="2400" dirty="0"/>
              <a:t>the fundamental particles and interactions</a:t>
            </a:r>
          </a:p>
        </p:txBody>
      </p:sp>
    </p:spTree>
    <p:extLst>
      <p:ext uri="{BB962C8B-B14F-4D97-AF65-F5344CB8AC3E}">
        <p14:creationId xmlns:p14="http://schemas.microsoft.com/office/powerpoint/2010/main" val="40920282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27362-FE7B-C542-801D-DB6F77FFEE40}"/>
              </a:ext>
            </a:extLst>
          </p:cNvPr>
          <p:cNvSpPr>
            <a:spLocks noGrp="1"/>
          </p:cNvSpPr>
          <p:nvPr>
            <p:ph type="title"/>
          </p:nvPr>
        </p:nvSpPr>
        <p:spPr/>
        <p:txBody>
          <a:bodyPr/>
          <a:lstStyle/>
          <a:p>
            <a:r>
              <a:rPr lang="en-US" dirty="0"/>
              <a:t>Standard Model @ 50: Successes</a:t>
            </a:r>
          </a:p>
        </p:txBody>
      </p:sp>
      <p:pic>
        <p:nvPicPr>
          <p:cNvPr id="6146" name="Picture 2" descr="Image result for top quark mass">
            <a:extLst>
              <a:ext uri="{FF2B5EF4-FFF2-40B4-BE49-F238E27FC236}">
                <a16:creationId xmlns:a16="http://schemas.microsoft.com/office/drawing/2014/main" id="{9A2AC69B-63E5-104B-A636-252663DB61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1441" y="2400519"/>
            <a:ext cx="4867760" cy="3671607"/>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F9F6DFC6-8B8A-D74F-8C66-2CCA4FEED09B}"/>
              </a:ext>
            </a:extLst>
          </p:cNvPr>
          <p:cNvSpPr txBox="1"/>
          <p:nvPr/>
        </p:nvSpPr>
        <p:spPr>
          <a:xfrm>
            <a:off x="66260" y="1011187"/>
            <a:ext cx="9143999" cy="707886"/>
          </a:xfrm>
          <a:prstGeom prst="rect">
            <a:avLst/>
          </a:prstGeom>
          <a:noFill/>
        </p:spPr>
        <p:txBody>
          <a:bodyPr wrap="square" rtlCol="0">
            <a:spAutoFit/>
          </a:bodyPr>
          <a:lstStyle/>
          <a:p>
            <a:r>
              <a:rPr lang="en-US" sz="2000" dirty="0">
                <a:solidFill>
                  <a:srgbClr val="0432FF"/>
                </a:solidFill>
              </a:rPr>
              <a:t>Prediction of top mass in the Standard Model</a:t>
            </a:r>
          </a:p>
          <a:p>
            <a:pPr marL="285750" indent="-285750">
              <a:buFont typeface="Arial" panose="020B0604020202020204" pitchFamily="34" charset="0"/>
              <a:buChar char="•"/>
            </a:pPr>
            <a:r>
              <a:rPr lang="en-US" sz="2000" dirty="0">
                <a:solidFill>
                  <a:srgbClr val="0432FF"/>
                </a:solidFill>
              </a:rPr>
              <a:t>EWK precision measurements (</a:t>
            </a:r>
            <a:r>
              <a:rPr lang="en-US" sz="2000" dirty="0" err="1">
                <a:solidFill>
                  <a:srgbClr val="0432FF"/>
                </a:solidFill>
              </a:rPr>
              <a:t>Tevatron</a:t>
            </a:r>
            <a:r>
              <a:rPr lang="en-US" sz="2000" dirty="0">
                <a:solidFill>
                  <a:srgbClr val="0432FF"/>
                </a:solidFill>
              </a:rPr>
              <a:t>, LEP, SLC ..) + radiative corrections (theory)</a:t>
            </a:r>
          </a:p>
        </p:txBody>
      </p:sp>
      <p:grpSp>
        <p:nvGrpSpPr>
          <p:cNvPr id="3" name="Group 2">
            <a:extLst>
              <a:ext uri="{FF2B5EF4-FFF2-40B4-BE49-F238E27FC236}">
                <a16:creationId xmlns:a16="http://schemas.microsoft.com/office/drawing/2014/main" id="{588523D7-1502-AC4B-BC0D-79361CAF5DE9}"/>
              </a:ext>
            </a:extLst>
          </p:cNvPr>
          <p:cNvGrpSpPr/>
          <p:nvPr/>
        </p:nvGrpSpPr>
        <p:grpSpPr>
          <a:xfrm>
            <a:off x="4577491" y="5903407"/>
            <a:ext cx="2297552" cy="637514"/>
            <a:chOff x="631895" y="5696384"/>
            <a:chExt cx="2297552" cy="637514"/>
          </a:xfrm>
        </p:grpSpPr>
        <p:sp>
          <p:nvSpPr>
            <p:cNvPr id="9" name="TextBox 8">
              <a:extLst>
                <a:ext uri="{FF2B5EF4-FFF2-40B4-BE49-F238E27FC236}">
                  <a16:creationId xmlns:a16="http://schemas.microsoft.com/office/drawing/2014/main" id="{F76DA24A-0D91-C844-B9D9-60800BE15CC7}"/>
                </a:ext>
              </a:extLst>
            </p:cNvPr>
            <p:cNvSpPr txBox="1"/>
            <p:nvPr/>
          </p:nvSpPr>
          <p:spPr>
            <a:xfrm>
              <a:off x="631895" y="5964566"/>
              <a:ext cx="2297552" cy="369332"/>
            </a:xfrm>
            <a:prstGeom prst="rect">
              <a:avLst/>
            </a:prstGeom>
            <a:noFill/>
          </p:spPr>
          <p:txBody>
            <a:bodyPr wrap="none" rtlCol="0">
              <a:spAutoFit/>
            </a:bodyPr>
            <a:lstStyle/>
            <a:p>
              <a:r>
                <a:rPr lang="en-US" dirty="0">
                  <a:solidFill>
                    <a:srgbClr val="FF0000"/>
                  </a:solidFill>
                </a:rPr>
                <a:t>Discovery of top quark</a:t>
              </a:r>
            </a:p>
          </p:txBody>
        </p:sp>
        <p:sp>
          <p:nvSpPr>
            <p:cNvPr id="10" name="Down Arrow 9">
              <a:extLst>
                <a:ext uri="{FF2B5EF4-FFF2-40B4-BE49-F238E27FC236}">
                  <a16:creationId xmlns:a16="http://schemas.microsoft.com/office/drawing/2014/main" id="{CB300574-65C9-9D43-90BA-53FFDFC4B1A9}"/>
                </a:ext>
              </a:extLst>
            </p:cNvPr>
            <p:cNvSpPr/>
            <p:nvPr/>
          </p:nvSpPr>
          <p:spPr>
            <a:xfrm flipV="1">
              <a:off x="1612872" y="5696384"/>
              <a:ext cx="329175" cy="286014"/>
            </a:xfrm>
            <a:prstGeom prst="down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 name="Rectangle 3">
            <a:extLst>
              <a:ext uri="{FF2B5EF4-FFF2-40B4-BE49-F238E27FC236}">
                <a16:creationId xmlns:a16="http://schemas.microsoft.com/office/drawing/2014/main" id="{CBFC607F-6A59-8748-95FF-08F53781F295}"/>
              </a:ext>
            </a:extLst>
          </p:cNvPr>
          <p:cNvSpPr/>
          <p:nvPr/>
        </p:nvSpPr>
        <p:spPr>
          <a:xfrm>
            <a:off x="4903304" y="3552916"/>
            <a:ext cx="3935897" cy="45719"/>
          </a:xfrm>
          <a:prstGeom prst="rect">
            <a:avLst/>
          </a:prstGeom>
          <a:solidFill>
            <a:srgbClr val="FF0000">
              <a:alpha val="50196"/>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C17A1AAF-06F0-BA41-954B-43D641773825}"/>
              </a:ext>
            </a:extLst>
          </p:cNvPr>
          <p:cNvPicPr>
            <a:picLocks noChangeAspect="1"/>
          </p:cNvPicPr>
          <p:nvPr/>
        </p:nvPicPr>
        <p:blipFill rotWithShape="1">
          <a:blip r:embed="rId4"/>
          <a:srcRect t="6652" r="54948" b="13256"/>
          <a:stretch/>
        </p:blipFill>
        <p:spPr>
          <a:xfrm>
            <a:off x="280884" y="2090169"/>
            <a:ext cx="1589259" cy="1282140"/>
          </a:xfrm>
          <a:prstGeom prst="rect">
            <a:avLst/>
          </a:prstGeom>
        </p:spPr>
      </p:pic>
      <p:sp>
        <p:nvSpPr>
          <p:cNvPr id="16" name="TextBox 15">
            <a:extLst>
              <a:ext uri="{FF2B5EF4-FFF2-40B4-BE49-F238E27FC236}">
                <a16:creationId xmlns:a16="http://schemas.microsoft.com/office/drawing/2014/main" id="{87809740-CAAC-E044-8EB2-C98D021A66CA}"/>
              </a:ext>
            </a:extLst>
          </p:cNvPr>
          <p:cNvSpPr txBox="1"/>
          <p:nvPr/>
        </p:nvSpPr>
        <p:spPr>
          <a:xfrm>
            <a:off x="6289771" y="3090255"/>
            <a:ext cx="2398735" cy="369332"/>
          </a:xfrm>
          <a:prstGeom prst="rect">
            <a:avLst/>
          </a:prstGeom>
          <a:noFill/>
        </p:spPr>
        <p:txBody>
          <a:bodyPr wrap="none" rtlCol="0">
            <a:spAutoFit/>
          </a:bodyPr>
          <a:lstStyle/>
          <a:p>
            <a:pPr algn="r"/>
            <a:r>
              <a:rPr lang="en-US" dirty="0">
                <a:solidFill>
                  <a:srgbClr val="FF0000"/>
                </a:solidFill>
              </a:rPr>
              <a:t>Top mass </a:t>
            </a:r>
            <a:r>
              <a:rPr lang="en-US" dirty="0" err="1">
                <a:solidFill>
                  <a:srgbClr val="FF0000"/>
                </a:solidFill>
              </a:rPr>
              <a:t>meas.s</a:t>
            </a:r>
            <a:r>
              <a:rPr lang="en-US" dirty="0">
                <a:solidFill>
                  <a:srgbClr val="FF0000"/>
                </a:solidFill>
              </a:rPr>
              <a:t> (0.3%)</a:t>
            </a:r>
          </a:p>
        </p:txBody>
      </p:sp>
      <p:grpSp>
        <p:nvGrpSpPr>
          <p:cNvPr id="19" name="Group 18">
            <a:extLst>
              <a:ext uri="{FF2B5EF4-FFF2-40B4-BE49-F238E27FC236}">
                <a16:creationId xmlns:a16="http://schemas.microsoft.com/office/drawing/2014/main" id="{F2C4F7F5-A766-1A40-BDCA-9C4D10B9968E}"/>
              </a:ext>
            </a:extLst>
          </p:cNvPr>
          <p:cNvGrpSpPr/>
          <p:nvPr/>
        </p:nvGrpSpPr>
        <p:grpSpPr>
          <a:xfrm>
            <a:off x="1954801" y="2058054"/>
            <a:ext cx="1589259" cy="974788"/>
            <a:chOff x="449090" y="3892180"/>
            <a:chExt cx="1589259" cy="974788"/>
          </a:xfrm>
        </p:grpSpPr>
        <p:pic>
          <p:nvPicPr>
            <p:cNvPr id="17" name="Picture 16">
              <a:extLst>
                <a:ext uri="{FF2B5EF4-FFF2-40B4-BE49-F238E27FC236}">
                  <a16:creationId xmlns:a16="http://schemas.microsoft.com/office/drawing/2014/main" id="{7C33542C-46C7-A74C-BD1C-4CEC3EF182CA}"/>
                </a:ext>
              </a:extLst>
            </p:cNvPr>
            <p:cNvPicPr>
              <a:picLocks noChangeAspect="1"/>
            </p:cNvPicPr>
            <p:nvPr/>
          </p:nvPicPr>
          <p:blipFill rotWithShape="1">
            <a:blip r:embed="rId4"/>
            <a:srcRect t="6652" r="54948" b="34211"/>
            <a:stretch/>
          </p:blipFill>
          <p:spPr>
            <a:xfrm>
              <a:off x="449090" y="3920283"/>
              <a:ext cx="1589259" cy="946685"/>
            </a:xfrm>
            <a:prstGeom prst="rect">
              <a:avLst/>
            </a:prstGeom>
          </p:spPr>
        </p:pic>
        <p:sp>
          <p:nvSpPr>
            <p:cNvPr id="14" name="Oval 13">
              <a:extLst>
                <a:ext uri="{FF2B5EF4-FFF2-40B4-BE49-F238E27FC236}">
                  <a16:creationId xmlns:a16="http://schemas.microsoft.com/office/drawing/2014/main" id="{DF76E0F7-79FE-A74B-A32B-B048578B2A64}"/>
                </a:ext>
              </a:extLst>
            </p:cNvPr>
            <p:cNvSpPr/>
            <p:nvPr/>
          </p:nvSpPr>
          <p:spPr>
            <a:xfrm>
              <a:off x="922021" y="3983696"/>
              <a:ext cx="670560" cy="717843"/>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FF0000"/>
                </a:solidFill>
              </a:endParaRPr>
            </a:p>
          </p:txBody>
        </p:sp>
        <p:sp>
          <p:nvSpPr>
            <p:cNvPr id="15" name="TextBox 14">
              <a:extLst>
                <a:ext uri="{FF2B5EF4-FFF2-40B4-BE49-F238E27FC236}">
                  <a16:creationId xmlns:a16="http://schemas.microsoft.com/office/drawing/2014/main" id="{FA0E4A6B-AE72-C445-9A24-A91CFCE368DE}"/>
                </a:ext>
              </a:extLst>
            </p:cNvPr>
            <p:cNvSpPr txBox="1"/>
            <p:nvPr/>
          </p:nvSpPr>
          <p:spPr>
            <a:xfrm>
              <a:off x="1104855" y="3892180"/>
              <a:ext cx="304892" cy="369332"/>
            </a:xfrm>
            <a:prstGeom prst="rect">
              <a:avLst/>
            </a:prstGeom>
            <a:noFill/>
          </p:spPr>
          <p:txBody>
            <a:bodyPr wrap="none" rtlCol="0">
              <a:spAutoFit/>
            </a:bodyPr>
            <a:lstStyle/>
            <a:p>
              <a:r>
                <a:rPr lang="en-US" dirty="0">
                  <a:solidFill>
                    <a:srgbClr val="800080"/>
                  </a:solidFill>
                </a:rPr>
                <a:t>X</a:t>
              </a:r>
            </a:p>
          </p:txBody>
        </p:sp>
      </p:grpSp>
      <p:sp>
        <p:nvSpPr>
          <p:cNvPr id="18" name="TextBox 17">
            <a:extLst>
              <a:ext uri="{FF2B5EF4-FFF2-40B4-BE49-F238E27FC236}">
                <a16:creationId xmlns:a16="http://schemas.microsoft.com/office/drawing/2014/main" id="{EBD74367-A66A-EB4D-9A9B-8C95F7DA8FC3}"/>
              </a:ext>
            </a:extLst>
          </p:cNvPr>
          <p:cNvSpPr txBox="1"/>
          <p:nvPr/>
        </p:nvSpPr>
        <p:spPr>
          <a:xfrm>
            <a:off x="831696" y="1752089"/>
            <a:ext cx="487634" cy="369332"/>
          </a:xfrm>
          <a:prstGeom prst="rect">
            <a:avLst/>
          </a:prstGeom>
          <a:noFill/>
        </p:spPr>
        <p:txBody>
          <a:bodyPr wrap="none" rtlCol="0">
            <a:spAutoFit/>
          </a:bodyPr>
          <a:lstStyle/>
          <a:p>
            <a:r>
              <a:rPr lang="en-US" dirty="0"/>
              <a:t>SM</a:t>
            </a:r>
            <a:endParaRPr lang="en-US" dirty="0">
              <a:solidFill>
                <a:srgbClr val="800080"/>
              </a:solidFill>
            </a:endParaRPr>
          </a:p>
        </p:txBody>
      </p:sp>
      <p:sp>
        <p:nvSpPr>
          <p:cNvPr id="21" name="TextBox 20">
            <a:extLst>
              <a:ext uri="{FF2B5EF4-FFF2-40B4-BE49-F238E27FC236}">
                <a16:creationId xmlns:a16="http://schemas.microsoft.com/office/drawing/2014/main" id="{3EB1D433-69B5-BD4A-9CE7-97718F762CDE}"/>
              </a:ext>
            </a:extLst>
          </p:cNvPr>
          <p:cNvSpPr txBox="1"/>
          <p:nvPr/>
        </p:nvSpPr>
        <p:spPr>
          <a:xfrm>
            <a:off x="2080594" y="1752089"/>
            <a:ext cx="1337674" cy="369332"/>
          </a:xfrm>
          <a:prstGeom prst="rect">
            <a:avLst/>
          </a:prstGeom>
          <a:noFill/>
        </p:spPr>
        <p:txBody>
          <a:bodyPr wrap="none" rtlCol="0">
            <a:spAutoFit/>
          </a:bodyPr>
          <a:lstStyle/>
          <a:p>
            <a:r>
              <a:rPr lang="en-US" dirty="0">
                <a:solidFill>
                  <a:srgbClr val="800080"/>
                </a:solidFill>
              </a:rPr>
              <a:t>New physics</a:t>
            </a:r>
          </a:p>
        </p:txBody>
      </p:sp>
      <p:sp>
        <p:nvSpPr>
          <p:cNvPr id="7" name="TextBox 6">
            <a:extLst>
              <a:ext uri="{FF2B5EF4-FFF2-40B4-BE49-F238E27FC236}">
                <a16:creationId xmlns:a16="http://schemas.microsoft.com/office/drawing/2014/main" id="{CC7C09B2-4929-B141-96A0-9F232E3B2AAC}"/>
              </a:ext>
            </a:extLst>
          </p:cNvPr>
          <p:cNvSpPr txBox="1"/>
          <p:nvPr/>
        </p:nvSpPr>
        <p:spPr>
          <a:xfrm>
            <a:off x="836176" y="2070373"/>
            <a:ext cx="482248" cy="338554"/>
          </a:xfrm>
          <a:prstGeom prst="rect">
            <a:avLst/>
          </a:prstGeom>
          <a:noFill/>
        </p:spPr>
        <p:txBody>
          <a:bodyPr wrap="none" rtlCol="0">
            <a:spAutoFit/>
          </a:bodyPr>
          <a:lstStyle/>
          <a:p>
            <a:r>
              <a:rPr lang="en-US" sz="1600" dirty="0"/>
              <a:t>Top</a:t>
            </a:r>
          </a:p>
        </p:txBody>
      </p:sp>
      <p:sp>
        <p:nvSpPr>
          <p:cNvPr id="30" name="TextBox 29">
            <a:extLst>
              <a:ext uri="{FF2B5EF4-FFF2-40B4-BE49-F238E27FC236}">
                <a16:creationId xmlns:a16="http://schemas.microsoft.com/office/drawing/2014/main" id="{A2A03AC3-91E2-2E47-A50E-712C92A4C9A0}"/>
              </a:ext>
            </a:extLst>
          </p:cNvPr>
          <p:cNvSpPr txBox="1"/>
          <p:nvPr/>
        </p:nvSpPr>
        <p:spPr>
          <a:xfrm>
            <a:off x="4461862" y="2643248"/>
            <a:ext cx="2647391" cy="369332"/>
          </a:xfrm>
          <a:prstGeom prst="rect">
            <a:avLst/>
          </a:prstGeom>
          <a:noFill/>
        </p:spPr>
        <p:txBody>
          <a:bodyPr wrap="none" rtlCol="0">
            <a:spAutoFit/>
          </a:bodyPr>
          <a:lstStyle/>
          <a:p>
            <a:r>
              <a:rPr lang="en-US" dirty="0">
                <a:solidFill>
                  <a:srgbClr val="0432FF"/>
                </a:solidFill>
              </a:rPr>
              <a:t>Top mass predictions (SM)</a:t>
            </a:r>
          </a:p>
        </p:txBody>
      </p:sp>
      <p:grpSp>
        <p:nvGrpSpPr>
          <p:cNvPr id="11" name="Group 10">
            <a:extLst>
              <a:ext uri="{FF2B5EF4-FFF2-40B4-BE49-F238E27FC236}">
                <a16:creationId xmlns:a16="http://schemas.microsoft.com/office/drawing/2014/main" id="{7729C93B-BEB4-FF43-AE92-9BC6F9FD6603}"/>
              </a:ext>
            </a:extLst>
          </p:cNvPr>
          <p:cNvGrpSpPr/>
          <p:nvPr/>
        </p:nvGrpSpPr>
        <p:grpSpPr>
          <a:xfrm>
            <a:off x="165387" y="2585732"/>
            <a:ext cx="3609968" cy="3556895"/>
            <a:chOff x="165387" y="2585732"/>
            <a:chExt cx="3609968" cy="3556895"/>
          </a:xfrm>
        </p:grpSpPr>
        <p:pic>
          <p:nvPicPr>
            <p:cNvPr id="20" name="Picture 8" descr="Image result for tevatron electroweak measurements">
              <a:extLst>
                <a:ext uri="{FF2B5EF4-FFF2-40B4-BE49-F238E27FC236}">
                  <a16:creationId xmlns:a16="http://schemas.microsoft.com/office/drawing/2014/main" id="{1C47A5D0-C552-224F-9023-0B9467B94AF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6183" r="4954"/>
            <a:stretch/>
          </p:blipFill>
          <p:spPr bwMode="auto">
            <a:xfrm>
              <a:off x="267615" y="3335087"/>
              <a:ext cx="3507740" cy="257737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A6E1BEA2-D9EB-6449-A9D4-948FE2F29326}"/>
                </a:ext>
              </a:extLst>
            </p:cNvPr>
            <p:cNvSpPr txBox="1"/>
            <p:nvPr/>
          </p:nvSpPr>
          <p:spPr>
            <a:xfrm>
              <a:off x="263024" y="2588856"/>
              <a:ext cx="367408" cy="338554"/>
            </a:xfrm>
            <a:prstGeom prst="rect">
              <a:avLst/>
            </a:prstGeom>
            <a:solidFill>
              <a:schemeClr val="bg1"/>
            </a:solidFill>
          </p:spPr>
          <p:txBody>
            <a:bodyPr wrap="none" rtlCol="0">
              <a:spAutoFit/>
            </a:bodyPr>
            <a:lstStyle/>
            <a:p>
              <a:r>
                <a:rPr lang="en-US" sz="1600" dirty="0"/>
                <a:t>W</a:t>
              </a:r>
            </a:p>
          </p:txBody>
        </p:sp>
        <p:sp>
          <p:nvSpPr>
            <p:cNvPr id="22" name="TextBox 21">
              <a:extLst>
                <a:ext uri="{FF2B5EF4-FFF2-40B4-BE49-F238E27FC236}">
                  <a16:creationId xmlns:a16="http://schemas.microsoft.com/office/drawing/2014/main" id="{27484289-5530-3548-9067-6AE2BBDAC23F}"/>
                </a:ext>
              </a:extLst>
            </p:cNvPr>
            <p:cNvSpPr txBox="1"/>
            <p:nvPr/>
          </p:nvSpPr>
          <p:spPr>
            <a:xfrm>
              <a:off x="3261059" y="2595804"/>
              <a:ext cx="367408" cy="338554"/>
            </a:xfrm>
            <a:prstGeom prst="rect">
              <a:avLst/>
            </a:prstGeom>
            <a:solidFill>
              <a:schemeClr val="bg1"/>
            </a:solidFill>
          </p:spPr>
          <p:txBody>
            <a:bodyPr wrap="none" rtlCol="0">
              <a:spAutoFit/>
            </a:bodyPr>
            <a:lstStyle/>
            <a:p>
              <a:r>
                <a:rPr lang="en-US" sz="1600" dirty="0"/>
                <a:t>W</a:t>
              </a:r>
            </a:p>
          </p:txBody>
        </p:sp>
        <p:sp>
          <p:nvSpPr>
            <p:cNvPr id="23" name="TextBox 22">
              <a:extLst>
                <a:ext uri="{FF2B5EF4-FFF2-40B4-BE49-F238E27FC236}">
                  <a16:creationId xmlns:a16="http://schemas.microsoft.com/office/drawing/2014/main" id="{556284D5-37D3-DD45-80BE-263A704985E3}"/>
                </a:ext>
              </a:extLst>
            </p:cNvPr>
            <p:cNvSpPr txBox="1"/>
            <p:nvPr/>
          </p:nvSpPr>
          <p:spPr>
            <a:xfrm>
              <a:off x="2021482" y="2589095"/>
              <a:ext cx="367408" cy="338554"/>
            </a:xfrm>
            <a:prstGeom prst="rect">
              <a:avLst/>
            </a:prstGeom>
            <a:solidFill>
              <a:schemeClr val="bg1"/>
            </a:solidFill>
          </p:spPr>
          <p:txBody>
            <a:bodyPr wrap="none" rtlCol="0">
              <a:spAutoFit/>
            </a:bodyPr>
            <a:lstStyle/>
            <a:p>
              <a:r>
                <a:rPr lang="en-US" sz="1600" dirty="0"/>
                <a:t>W</a:t>
              </a:r>
            </a:p>
          </p:txBody>
        </p:sp>
        <p:sp>
          <p:nvSpPr>
            <p:cNvPr id="24" name="TextBox 23">
              <a:extLst>
                <a:ext uri="{FF2B5EF4-FFF2-40B4-BE49-F238E27FC236}">
                  <a16:creationId xmlns:a16="http://schemas.microsoft.com/office/drawing/2014/main" id="{E7E259DC-BCEF-8A44-99C9-3B29F2B72EAE}"/>
                </a:ext>
              </a:extLst>
            </p:cNvPr>
            <p:cNvSpPr txBox="1"/>
            <p:nvPr/>
          </p:nvSpPr>
          <p:spPr>
            <a:xfrm>
              <a:off x="1515297" y="2585732"/>
              <a:ext cx="367408" cy="338554"/>
            </a:xfrm>
            <a:prstGeom prst="rect">
              <a:avLst/>
            </a:prstGeom>
            <a:solidFill>
              <a:schemeClr val="bg1"/>
            </a:solidFill>
          </p:spPr>
          <p:txBody>
            <a:bodyPr wrap="none" rtlCol="0">
              <a:spAutoFit/>
            </a:bodyPr>
            <a:lstStyle/>
            <a:p>
              <a:r>
                <a:rPr lang="en-US" sz="1600" dirty="0"/>
                <a:t>W</a:t>
              </a:r>
            </a:p>
          </p:txBody>
        </p:sp>
        <p:sp>
          <p:nvSpPr>
            <p:cNvPr id="26" name="TextBox 25">
              <a:extLst>
                <a:ext uri="{FF2B5EF4-FFF2-40B4-BE49-F238E27FC236}">
                  <a16:creationId xmlns:a16="http://schemas.microsoft.com/office/drawing/2014/main" id="{47274336-C58F-7A4E-BBEF-51F1846C799A}"/>
                </a:ext>
              </a:extLst>
            </p:cNvPr>
            <p:cNvSpPr txBox="1"/>
            <p:nvPr/>
          </p:nvSpPr>
          <p:spPr>
            <a:xfrm>
              <a:off x="2068515" y="3473694"/>
              <a:ext cx="1442959" cy="584775"/>
            </a:xfrm>
            <a:prstGeom prst="rect">
              <a:avLst/>
            </a:prstGeom>
            <a:solidFill>
              <a:schemeClr val="bg1"/>
            </a:solidFill>
          </p:spPr>
          <p:txBody>
            <a:bodyPr wrap="none" rtlCol="0">
              <a:spAutoFit/>
            </a:bodyPr>
            <a:lstStyle/>
            <a:p>
              <a:pPr algn="r"/>
              <a:r>
                <a:rPr lang="en-US" sz="1600" dirty="0"/>
                <a:t>        CDF/</a:t>
              </a:r>
              <a:r>
                <a:rPr lang="en-US" sz="1600" dirty="0" err="1"/>
                <a:t>Dzero</a:t>
              </a:r>
              <a:endParaRPr lang="en-US" sz="1600" dirty="0"/>
            </a:p>
            <a:p>
              <a:pPr algn="r"/>
              <a:r>
                <a:rPr lang="en-US" sz="1600" dirty="0"/>
                <a:t>at </a:t>
              </a:r>
              <a:r>
                <a:rPr lang="en-US" sz="1600" dirty="0" err="1"/>
                <a:t>Tevatron</a:t>
              </a:r>
              <a:endParaRPr lang="en-US" sz="1600" dirty="0"/>
            </a:p>
          </p:txBody>
        </p:sp>
        <p:sp>
          <p:nvSpPr>
            <p:cNvPr id="27" name="TextBox 26">
              <a:extLst>
                <a:ext uri="{FF2B5EF4-FFF2-40B4-BE49-F238E27FC236}">
                  <a16:creationId xmlns:a16="http://schemas.microsoft.com/office/drawing/2014/main" id="{6C7E7940-A012-A145-BD5E-5FED95425936}"/>
                </a:ext>
              </a:extLst>
            </p:cNvPr>
            <p:cNvSpPr txBox="1"/>
            <p:nvPr/>
          </p:nvSpPr>
          <p:spPr>
            <a:xfrm rot="16200000">
              <a:off x="-806893" y="4386877"/>
              <a:ext cx="2283113" cy="338554"/>
            </a:xfrm>
            <a:prstGeom prst="rect">
              <a:avLst/>
            </a:prstGeom>
            <a:solidFill>
              <a:schemeClr val="bg1"/>
            </a:solidFill>
          </p:spPr>
          <p:txBody>
            <a:bodyPr wrap="square" rtlCol="0">
              <a:spAutoFit/>
            </a:bodyPr>
            <a:lstStyle/>
            <a:p>
              <a:pPr algn="ctr"/>
              <a:r>
                <a:rPr lang="en-US" sz="1600" dirty="0"/>
                <a:t>W mass precision (MeV)</a:t>
              </a:r>
            </a:p>
          </p:txBody>
        </p:sp>
        <p:sp>
          <p:nvSpPr>
            <p:cNvPr id="29" name="TextBox 28">
              <a:extLst>
                <a:ext uri="{FF2B5EF4-FFF2-40B4-BE49-F238E27FC236}">
                  <a16:creationId xmlns:a16="http://schemas.microsoft.com/office/drawing/2014/main" id="{984F84A3-8E10-C841-BBDB-E814548B4C69}"/>
                </a:ext>
              </a:extLst>
            </p:cNvPr>
            <p:cNvSpPr txBox="1"/>
            <p:nvPr/>
          </p:nvSpPr>
          <p:spPr>
            <a:xfrm>
              <a:off x="888811" y="5804073"/>
              <a:ext cx="2459712" cy="338554"/>
            </a:xfrm>
            <a:prstGeom prst="rect">
              <a:avLst/>
            </a:prstGeom>
            <a:solidFill>
              <a:schemeClr val="bg1"/>
            </a:solidFill>
          </p:spPr>
          <p:txBody>
            <a:bodyPr wrap="none" rtlCol="0">
              <a:spAutoFit/>
            </a:bodyPr>
            <a:lstStyle/>
            <a:p>
              <a:r>
                <a:rPr lang="en-US" sz="1600" dirty="0"/>
                <a:t>Integrated luminosity (pb</a:t>
              </a:r>
              <a:r>
                <a:rPr lang="en-US" sz="1600" baseline="30000" dirty="0"/>
                <a:t>-1</a:t>
              </a:r>
              <a:r>
                <a:rPr lang="en-US" sz="1600" dirty="0"/>
                <a:t>)</a:t>
              </a:r>
            </a:p>
          </p:txBody>
        </p:sp>
        <p:sp>
          <p:nvSpPr>
            <p:cNvPr id="5" name="Right Arrow 4">
              <a:extLst>
                <a:ext uri="{FF2B5EF4-FFF2-40B4-BE49-F238E27FC236}">
                  <a16:creationId xmlns:a16="http://schemas.microsoft.com/office/drawing/2014/main" id="{91BA5AF6-3908-EA47-AE12-0A827473BBC5}"/>
                </a:ext>
              </a:extLst>
            </p:cNvPr>
            <p:cNvSpPr/>
            <p:nvPr/>
          </p:nvSpPr>
          <p:spPr>
            <a:xfrm rot="2580000">
              <a:off x="1274814" y="4183219"/>
              <a:ext cx="1905761" cy="621989"/>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Progress in </a:t>
              </a:r>
              <a:r>
                <a:rPr lang="en-US" dirty="0" err="1">
                  <a:latin typeface="Symbol" pitchFamily="2" charset="2"/>
                </a:rPr>
                <a:t>D</a:t>
              </a:r>
              <a:r>
                <a:rPr lang="en-US" dirty="0" err="1"/>
                <a:t>m</a:t>
              </a:r>
              <a:r>
                <a:rPr lang="en-US" baseline="-25000" dirty="0" err="1"/>
                <a:t>W</a:t>
              </a:r>
              <a:endParaRPr lang="en-US" baseline="-25000" dirty="0"/>
            </a:p>
          </p:txBody>
        </p:sp>
      </p:grpSp>
      <p:sp>
        <p:nvSpPr>
          <p:cNvPr id="31" name="TextBox 30">
            <a:extLst>
              <a:ext uri="{FF2B5EF4-FFF2-40B4-BE49-F238E27FC236}">
                <a16:creationId xmlns:a16="http://schemas.microsoft.com/office/drawing/2014/main" id="{B6C39C0F-ED45-174D-ABE9-4B827346F258}"/>
              </a:ext>
            </a:extLst>
          </p:cNvPr>
          <p:cNvSpPr txBox="1"/>
          <p:nvPr/>
        </p:nvSpPr>
        <p:spPr>
          <a:xfrm>
            <a:off x="2152606" y="6189421"/>
            <a:ext cx="1914307" cy="369332"/>
          </a:xfrm>
          <a:prstGeom prst="rect">
            <a:avLst/>
          </a:prstGeom>
          <a:noFill/>
        </p:spPr>
        <p:txBody>
          <a:bodyPr wrap="none" rtlCol="0">
            <a:spAutoFit/>
          </a:bodyPr>
          <a:lstStyle/>
          <a:p>
            <a:pPr algn="r"/>
            <a:r>
              <a:rPr lang="en-US" dirty="0" err="1">
                <a:solidFill>
                  <a:srgbClr val="FF0000"/>
                </a:solidFill>
                <a:latin typeface="Symbol" pitchFamily="2" charset="2"/>
              </a:rPr>
              <a:t>D</a:t>
            </a:r>
            <a:r>
              <a:rPr lang="en-US" dirty="0" err="1">
                <a:solidFill>
                  <a:srgbClr val="FF0000"/>
                </a:solidFill>
              </a:rPr>
              <a:t>m</a:t>
            </a:r>
            <a:r>
              <a:rPr lang="en-US" baseline="-25000" dirty="0" err="1">
                <a:solidFill>
                  <a:srgbClr val="FF0000"/>
                </a:solidFill>
              </a:rPr>
              <a:t>W</a:t>
            </a:r>
            <a:r>
              <a:rPr lang="en-US" baseline="-25000" dirty="0">
                <a:solidFill>
                  <a:srgbClr val="FF0000"/>
                </a:solidFill>
              </a:rPr>
              <a:t> </a:t>
            </a:r>
            <a:r>
              <a:rPr lang="en-US" dirty="0">
                <a:solidFill>
                  <a:srgbClr val="FF0000"/>
                </a:solidFill>
                <a:latin typeface="Symbol" pitchFamily="2" charset="2"/>
              </a:rPr>
              <a:t>/</a:t>
            </a:r>
            <a:r>
              <a:rPr lang="en-US" dirty="0" err="1">
                <a:solidFill>
                  <a:srgbClr val="FF0000"/>
                </a:solidFill>
              </a:rPr>
              <a:t>m</a:t>
            </a:r>
            <a:r>
              <a:rPr lang="en-US" baseline="-25000" dirty="0" err="1">
                <a:solidFill>
                  <a:srgbClr val="FF0000"/>
                </a:solidFill>
              </a:rPr>
              <a:t>W</a:t>
            </a:r>
            <a:r>
              <a:rPr lang="en-US" baseline="-25000" dirty="0">
                <a:solidFill>
                  <a:srgbClr val="FF0000"/>
                </a:solidFill>
              </a:rPr>
              <a:t> </a:t>
            </a:r>
            <a:r>
              <a:rPr lang="en-US" dirty="0">
                <a:solidFill>
                  <a:srgbClr val="FF0000"/>
                </a:solidFill>
              </a:rPr>
              <a:t>= 0.02%</a:t>
            </a:r>
          </a:p>
        </p:txBody>
      </p:sp>
    </p:spTree>
    <p:extLst>
      <p:ext uri="{BB962C8B-B14F-4D97-AF65-F5344CB8AC3E}">
        <p14:creationId xmlns:p14="http://schemas.microsoft.com/office/powerpoint/2010/main" val="23766710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27362-FE7B-C542-801D-DB6F77FFEE40}"/>
              </a:ext>
            </a:extLst>
          </p:cNvPr>
          <p:cNvSpPr>
            <a:spLocks noGrp="1"/>
          </p:cNvSpPr>
          <p:nvPr>
            <p:ph type="title"/>
          </p:nvPr>
        </p:nvSpPr>
        <p:spPr/>
        <p:txBody>
          <a:bodyPr/>
          <a:lstStyle/>
          <a:p>
            <a:r>
              <a:rPr lang="en-US" dirty="0"/>
              <a:t>Standard Model @ 50: Successes</a:t>
            </a:r>
          </a:p>
        </p:txBody>
      </p:sp>
      <p:pic>
        <p:nvPicPr>
          <p:cNvPr id="6148" name="Picture 4" descr="Related image">
            <a:extLst>
              <a:ext uri="{FF2B5EF4-FFF2-40B4-BE49-F238E27FC236}">
                <a16:creationId xmlns:a16="http://schemas.microsoft.com/office/drawing/2014/main" id="{8A052DD1-049E-9449-9AA9-984527BB2CC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023" t="5109" r="4023" b="8004"/>
          <a:stretch/>
        </p:blipFill>
        <p:spPr bwMode="auto">
          <a:xfrm>
            <a:off x="340100" y="1561022"/>
            <a:ext cx="4847525" cy="427412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F4F394A2-4FC8-7D4D-AA72-122F1521EB9F}"/>
              </a:ext>
            </a:extLst>
          </p:cNvPr>
          <p:cNvSpPr txBox="1"/>
          <p:nvPr/>
        </p:nvSpPr>
        <p:spPr>
          <a:xfrm>
            <a:off x="5226075" y="1545365"/>
            <a:ext cx="3826485" cy="1323439"/>
          </a:xfrm>
          <a:prstGeom prst="rect">
            <a:avLst/>
          </a:prstGeom>
          <a:noFill/>
        </p:spPr>
        <p:txBody>
          <a:bodyPr wrap="square" rtlCol="0">
            <a:spAutoFit/>
          </a:bodyPr>
          <a:lstStyle/>
          <a:p>
            <a:r>
              <a:rPr lang="en-US" sz="2000" dirty="0">
                <a:solidFill>
                  <a:srgbClr val="0432FF"/>
                </a:solidFill>
              </a:rPr>
              <a:t>Prediction of Higgs mass in the SM</a:t>
            </a:r>
          </a:p>
          <a:p>
            <a:pPr marL="285750" indent="-285750">
              <a:buFont typeface="Arial" panose="020B0604020202020204" pitchFamily="34" charset="0"/>
              <a:buChar char="•"/>
            </a:pPr>
            <a:r>
              <a:rPr lang="en-US" sz="2000" dirty="0">
                <a:solidFill>
                  <a:srgbClr val="0432FF"/>
                </a:solidFill>
              </a:rPr>
              <a:t>M</a:t>
            </a:r>
            <a:r>
              <a:rPr lang="en-US" sz="2000" baseline="-25000" dirty="0">
                <a:solidFill>
                  <a:srgbClr val="0432FF"/>
                </a:solidFill>
              </a:rPr>
              <a:t>W</a:t>
            </a:r>
            <a:r>
              <a:rPr lang="en-US" sz="2000" dirty="0">
                <a:solidFill>
                  <a:srgbClr val="0432FF"/>
                </a:solidFill>
              </a:rPr>
              <a:t> and </a:t>
            </a:r>
            <a:r>
              <a:rPr lang="en-US" sz="2000" dirty="0" err="1">
                <a:solidFill>
                  <a:srgbClr val="0432FF"/>
                </a:solidFill>
              </a:rPr>
              <a:t>M</a:t>
            </a:r>
            <a:r>
              <a:rPr lang="en-US" sz="2000" baseline="-25000" dirty="0" err="1">
                <a:solidFill>
                  <a:srgbClr val="0432FF"/>
                </a:solidFill>
              </a:rPr>
              <a:t>top</a:t>
            </a:r>
            <a:r>
              <a:rPr lang="en-US" sz="2000" dirty="0">
                <a:solidFill>
                  <a:srgbClr val="0432FF"/>
                </a:solidFill>
              </a:rPr>
              <a:t> precision measurements</a:t>
            </a:r>
            <a:endParaRPr lang="en-US" sz="2000" baseline="-25000" dirty="0">
              <a:solidFill>
                <a:srgbClr val="0432FF"/>
              </a:solidFill>
            </a:endParaRPr>
          </a:p>
          <a:p>
            <a:pPr marL="285750" indent="-285750">
              <a:buFont typeface="Arial" panose="020B0604020202020204" pitchFamily="34" charset="0"/>
              <a:buChar char="•"/>
            </a:pPr>
            <a:r>
              <a:rPr lang="en-US" sz="2000" dirty="0">
                <a:solidFill>
                  <a:srgbClr val="0432FF"/>
                </a:solidFill>
              </a:rPr>
              <a:t>Radiative corrections</a:t>
            </a:r>
          </a:p>
        </p:txBody>
      </p:sp>
      <p:pic>
        <p:nvPicPr>
          <p:cNvPr id="11" name="Picture 10">
            <a:extLst>
              <a:ext uri="{FF2B5EF4-FFF2-40B4-BE49-F238E27FC236}">
                <a16:creationId xmlns:a16="http://schemas.microsoft.com/office/drawing/2014/main" id="{8EF503BE-6375-3842-8AB4-F8AC1831D17A}"/>
              </a:ext>
            </a:extLst>
          </p:cNvPr>
          <p:cNvPicPr>
            <a:picLocks noChangeAspect="1"/>
          </p:cNvPicPr>
          <p:nvPr/>
        </p:nvPicPr>
        <p:blipFill rotWithShape="1">
          <a:blip r:embed="rId4"/>
          <a:srcRect t="6652" b="13256"/>
          <a:stretch/>
        </p:blipFill>
        <p:spPr>
          <a:xfrm>
            <a:off x="5218735" y="3130159"/>
            <a:ext cx="3599865" cy="1308416"/>
          </a:xfrm>
          <a:prstGeom prst="rect">
            <a:avLst/>
          </a:prstGeom>
        </p:spPr>
      </p:pic>
      <p:cxnSp>
        <p:nvCxnSpPr>
          <p:cNvPr id="13" name="Straight Arrow Connector 12">
            <a:extLst>
              <a:ext uri="{FF2B5EF4-FFF2-40B4-BE49-F238E27FC236}">
                <a16:creationId xmlns:a16="http://schemas.microsoft.com/office/drawing/2014/main" id="{7C214E42-343A-B947-9354-5149CA1042E6}"/>
              </a:ext>
            </a:extLst>
          </p:cNvPr>
          <p:cNvCxnSpPr>
            <a:cxnSpLocks/>
            <a:stCxn id="8" idx="1"/>
          </p:cNvCxnSpPr>
          <p:nvPr/>
        </p:nvCxnSpPr>
        <p:spPr>
          <a:xfrm flipH="1">
            <a:off x="3070413" y="2207085"/>
            <a:ext cx="2155662" cy="109213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nvGrpSpPr>
          <p:cNvPr id="14" name="Group 13">
            <a:extLst>
              <a:ext uri="{FF2B5EF4-FFF2-40B4-BE49-F238E27FC236}">
                <a16:creationId xmlns:a16="http://schemas.microsoft.com/office/drawing/2014/main" id="{382E639D-4886-8C4F-B86F-4DE535B79225}"/>
              </a:ext>
            </a:extLst>
          </p:cNvPr>
          <p:cNvGrpSpPr/>
          <p:nvPr/>
        </p:nvGrpSpPr>
        <p:grpSpPr>
          <a:xfrm>
            <a:off x="6007060" y="4860361"/>
            <a:ext cx="1589259" cy="974788"/>
            <a:chOff x="449090" y="3892180"/>
            <a:chExt cx="1589259" cy="974788"/>
          </a:xfrm>
        </p:grpSpPr>
        <p:pic>
          <p:nvPicPr>
            <p:cNvPr id="15" name="Picture 14">
              <a:extLst>
                <a:ext uri="{FF2B5EF4-FFF2-40B4-BE49-F238E27FC236}">
                  <a16:creationId xmlns:a16="http://schemas.microsoft.com/office/drawing/2014/main" id="{3D555D55-103B-9E44-99A1-40EF31452A17}"/>
                </a:ext>
              </a:extLst>
            </p:cNvPr>
            <p:cNvPicPr>
              <a:picLocks noChangeAspect="1"/>
            </p:cNvPicPr>
            <p:nvPr/>
          </p:nvPicPr>
          <p:blipFill rotWithShape="1">
            <a:blip r:embed="rId4"/>
            <a:srcRect t="6652" r="54948" b="34211"/>
            <a:stretch/>
          </p:blipFill>
          <p:spPr>
            <a:xfrm>
              <a:off x="449090" y="3920283"/>
              <a:ext cx="1589259" cy="946685"/>
            </a:xfrm>
            <a:prstGeom prst="rect">
              <a:avLst/>
            </a:prstGeom>
          </p:spPr>
        </p:pic>
        <p:sp>
          <p:nvSpPr>
            <p:cNvPr id="16" name="Oval 15">
              <a:extLst>
                <a:ext uri="{FF2B5EF4-FFF2-40B4-BE49-F238E27FC236}">
                  <a16:creationId xmlns:a16="http://schemas.microsoft.com/office/drawing/2014/main" id="{FFA185D1-D1D2-D143-AABE-72905E1E2B50}"/>
                </a:ext>
              </a:extLst>
            </p:cNvPr>
            <p:cNvSpPr/>
            <p:nvPr/>
          </p:nvSpPr>
          <p:spPr>
            <a:xfrm>
              <a:off x="922021" y="3983696"/>
              <a:ext cx="670560" cy="717843"/>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FF0000"/>
                </a:solidFill>
              </a:endParaRPr>
            </a:p>
          </p:txBody>
        </p:sp>
        <p:sp>
          <p:nvSpPr>
            <p:cNvPr id="17" name="TextBox 16">
              <a:extLst>
                <a:ext uri="{FF2B5EF4-FFF2-40B4-BE49-F238E27FC236}">
                  <a16:creationId xmlns:a16="http://schemas.microsoft.com/office/drawing/2014/main" id="{838D31A4-746E-0B4D-93E7-F72B3BF76039}"/>
                </a:ext>
              </a:extLst>
            </p:cNvPr>
            <p:cNvSpPr txBox="1"/>
            <p:nvPr/>
          </p:nvSpPr>
          <p:spPr>
            <a:xfrm>
              <a:off x="1104855" y="3892180"/>
              <a:ext cx="304892" cy="369332"/>
            </a:xfrm>
            <a:prstGeom prst="rect">
              <a:avLst/>
            </a:prstGeom>
            <a:noFill/>
          </p:spPr>
          <p:txBody>
            <a:bodyPr wrap="none" rtlCol="0">
              <a:spAutoFit/>
            </a:bodyPr>
            <a:lstStyle/>
            <a:p>
              <a:r>
                <a:rPr lang="en-US" dirty="0">
                  <a:solidFill>
                    <a:srgbClr val="800080"/>
                  </a:solidFill>
                </a:rPr>
                <a:t>X</a:t>
              </a:r>
            </a:p>
          </p:txBody>
        </p:sp>
      </p:grpSp>
      <p:sp>
        <p:nvSpPr>
          <p:cNvPr id="18" name="TextBox 17">
            <a:extLst>
              <a:ext uri="{FF2B5EF4-FFF2-40B4-BE49-F238E27FC236}">
                <a16:creationId xmlns:a16="http://schemas.microsoft.com/office/drawing/2014/main" id="{DD4C2F35-425E-0E4D-AC67-7FDCFA84B039}"/>
              </a:ext>
            </a:extLst>
          </p:cNvPr>
          <p:cNvSpPr txBox="1"/>
          <p:nvPr/>
        </p:nvSpPr>
        <p:spPr>
          <a:xfrm>
            <a:off x="5275507" y="2920552"/>
            <a:ext cx="1337674" cy="2031325"/>
          </a:xfrm>
          <a:prstGeom prst="rect">
            <a:avLst/>
          </a:prstGeom>
          <a:noFill/>
        </p:spPr>
        <p:txBody>
          <a:bodyPr wrap="none" rtlCol="0">
            <a:spAutoFit/>
          </a:bodyPr>
          <a:lstStyle/>
          <a:p>
            <a:r>
              <a:rPr lang="en-US" dirty="0"/>
              <a:t>SM</a:t>
            </a:r>
          </a:p>
          <a:p>
            <a:endParaRPr lang="en-US" dirty="0"/>
          </a:p>
          <a:p>
            <a:endParaRPr lang="en-US" dirty="0"/>
          </a:p>
          <a:p>
            <a:endParaRPr lang="en-US" dirty="0"/>
          </a:p>
          <a:p>
            <a:endParaRPr lang="en-US" dirty="0"/>
          </a:p>
          <a:p>
            <a:endParaRPr lang="en-US" dirty="0"/>
          </a:p>
          <a:p>
            <a:r>
              <a:rPr lang="en-US" dirty="0">
                <a:solidFill>
                  <a:srgbClr val="800080"/>
                </a:solidFill>
              </a:rPr>
              <a:t>New physics</a:t>
            </a:r>
          </a:p>
        </p:txBody>
      </p:sp>
    </p:spTree>
    <p:extLst>
      <p:ext uri="{BB962C8B-B14F-4D97-AF65-F5344CB8AC3E}">
        <p14:creationId xmlns:p14="http://schemas.microsoft.com/office/powerpoint/2010/main" val="10840996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9074D-BA2E-A045-AB5C-4547DC98BEE7}"/>
              </a:ext>
            </a:extLst>
          </p:cNvPr>
          <p:cNvSpPr>
            <a:spLocks noGrp="1"/>
          </p:cNvSpPr>
          <p:nvPr>
            <p:ph type="title"/>
          </p:nvPr>
        </p:nvSpPr>
        <p:spPr/>
        <p:txBody>
          <a:bodyPr/>
          <a:lstStyle/>
          <a:p>
            <a:r>
              <a:rPr lang="en-US" dirty="0"/>
              <a:t>Standard Model @ 50: Successes</a:t>
            </a:r>
          </a:p>
        </p:txBody>
      </p:sp>
      <p:grpSp>
        <p:nvGrpSpPr>
          <p:cNvPr id="8" name="Group 7">
            <a:extLst>
              <a:ext uri="{FF2B5EF4-FFF2-40B4-BE49-F238E27FC236}">
                <a16:creationId xmlns:a16="http://schemas.microsoft.com/office/drawing/2014/main" id="{4D5460E8-F219-6D42-AFB7-28579CDEBB20}"/>
              </a:ext>
            </a:extLst>
          </p:cNvPr>
          <p:cNvGrpSpPr/>
          <p:nvPr/>
        </p:nvGrpSpPr>
        <p:grpSpPr>
          <a:xfrm>
            <a:off x="914400" y="1104013"/>
            <a:ext cx="7152061" cy="4869953"/>
            <a:chOff x="914400" y="979518"/>
            <a:chExt cx="7152061" cy="4869953"/>
          </a:xfrm>
        </p:grpSpPr>
        <p:pic>
          <p:nvPicPr>
            <p:cNvPr id="4" name="Picture 3">
              <a:extLst>
                <a:ext uri="{FF2B5EF4-FFF2-40B4-BE49-F238E27FC236}">
                  <a16:creationId xmlns:a16="http://schemas.microsoft.com/office/drawing/2014/main" id="{0EA3F997-9F6A-0649-85DA-9A4D4EAAAFD9}"/>
                </a:ext>
              </a:extLst>
            </p:cNvPr>
            <p:cNvPicPr>
              <a:picLocks noChangeAspect="1"/>
            </p:cNvPicPr>
            <p:nvPr/>
          </p:nvPicPr>
          <p:blipFill rotWithShape="1">
            <a:blip r:embed="rId2"/>
            <a:srcRect l="1920" t="4759" r="4064" b="2708"/>
            <a:stretch/>
          </p:blipFill>
          <p:spPr>
            <a:xfrm>
              <a:off x="914400" y="1113512"/>
              <a:ext cx="7152061" cy="4735959"/>
            </a:xfrm>
            <a:prstGeom prst="rect">
              <a:avLst/>
            </a:prstGeom>
          </p:spPr>
        </p:pic>
        <p:sp>
          <p:nvSpPr>
            <p:cNvPr id="7" name="TextBox 6">
              <a:extLst>
                <a:ext uri="{FF2B5EF4-FFF2-40B4-BE49-F238E27FC236}">
                  <a16:creationId xmlns:a16="http://schemas.microsoft.com/office/drawing/2014/main" id="{A7AB0192-B23D-C747-8B42-86C8F4730E57}"/>
                </a:ext>
              </a:extLst>
            </p:cNvPr>
            <p:cNvSpPr txBox="1"/>
            <p:nvPr/>
          </p:nvSpPr>
          <p:spPr>
            <a:xfrm>
              <a:off x="6187420" y="979518"/>
              <a:ext cx="1879041" cy="369332"/>
            </a:xfrm>
            <a:prstGeom prst="rect">
              <a:avLst/>
            </a:prstGeom>
            <a:noFill/>
          </p:spPr>
          <p:txBody>
            <a:bodyPr wrap="none" rtlCol="0">
              <a:spAutoFit/>
            </a:bodyPr>
            <a:lstStyle/>
            <a:p>
              <a:r>
                <a:rPr lang="en-US" dirty="0" err="1"/>
                <a:t>arXiv</a:t>
              </a:r>
              <a:r>
                <a:rPr lang="en-US" dirty="0"/>
                <a:t>: 1803.01853</a:t>
              </a:r>
            </a:p>
          </p:txBody>
        </p:sp>
      </p:grpSp>
      <p:sp>
        <p:nvSpPr>
          <p:cNvPr id="9" name="TextBox 8">
            <a:extLst>
              <a:ext uri="{FF2B5EF4-FFF2-40B4-BE49-F238E27FC236}">
                <a16:creationId xmlns:a16="http://schemas.microsoft.com/office/drawing/2014/main" id="{E9B51FAB-F7A1-D547-9339-5804E8BA6605}"/>
              </a:ext>
            </a:extLst>
          </p:cNvPr>
          <p:cNvSpPr txBox="1"/>
          <p:nvPr/>
        </p:nvSpPr>
        <p:spPr>
          <a:xfrm>
            <a:off x="4566630" y="3169657"/>
            <a:ext cx="3250313" cy="369332"/>
          </a:xfrm>
          <a:prstGeom prst="rect">
            <a:avLst/>
          </a:prstGeom>
          <a:noFill/>
        </p:spPr>
        <p:txBody>
          <a:bodyPr wrap="none" rtlCol="0">
            <a:spAutoFit/>
          </a:bodyPr>
          <a:lstStyle/>
          <a:p>
            <a:pPr algn="r"/>
            <a:r>
              <a:rPr lang="en-US" dirty="0">
                <a:solidFill>
                  <a:srgbClr val="FF0000"/>
                </a:solidFill>
              </a:rPr>
              <a:t>Direct Higgs mass </a:t>
            </a:r>
            <a:r>
              <a:rPr lang="en-US" dirty="0" err="1">
                <a:solidFill>
                  <a:srgbClr val="FF0000"/>
                </a:solidFill>
              </a:rPr>
              <a:t>meas.s</a:t>
            </a:r>
            <a:r>
              <a:rPr lang="en-US" dirty="0">
                <a:solidFill>
                  <a:srgbClr val="FF0000"/>
                </a:solidFill>
              </a:rPr>
              <a:t> (0.2%)</a:t>
            </a:r>
          </a:p>
        </p:txBody>
      </p:sp>
      <p:sp>
        <p:nvSpPr>
          <p:cNvPr id="10" name="TextBox 9">
            <a:extLst>
              <a:ext uri="{FF2B5EF4-FFF2-40B4-BE49-F238E27FC236}">
                <a16:creationId xmlns:a16="http://schemas.microsoft.com/office/drawing/2014/main" id="{BBC65F31-C1F1-ED4C-9073-C57721577086}"/>
              </a:ext>
            </a:extLst>
          </p:cNvPr>
          <p:cNvSpPr txBox="1"/>
          <p:nvPr/>
        </p:nvSpPr>
        <p:spPr>
          <a:xfrm>
            <a:off x="3790117" y="3800445"/>
            <a:ext cx="2795322" cy="707886"/>
          </a:xfrm>
          <a:prstGeom prst="rect">
            <a:avLst/>
          </a:prstGeom>
          <a:noFill/>
        </p:spPr>
        <p:txBody>
          <a:bodyPr wrap="square" rtlCol="0">
            <a:spAutoFit/>
          </a:bodyPr>
          <a:lstStyle/>
          <a:p>
            <a:pPr algn="r"/>
            <a:r>
              <a:rPr lang="en-US" sz="2000" dirty="0">
                <a:solidFill>
                  <a:schemeClr val="bg1"/>
                </a:solidFill>
              </a:rPr>
              <a:t>Prediction of Higgs mass</a:t>
            </a:r>
          </a:p>
          <a:p>
            <a:pPr algn="r"/>
            <a:r>
              <a:rPr lang="en-US" sz="2000" dirty="0" err="1">
                <a:solidFill>
                  <a:schemeClr val="bg1"/>
                </a:solidFill>
              </a:rPr>
              <a:t>m</a:t>
            </a:r>
            <a:r>
              <a:rPr lang="en-US" sz="2000" baseline="-25000" dirty="0" err="1">
                <a:solidFill>
                  <a:schemeClr val="bg1"/>
                </a:solidFill>
              </a:rPr>
              <a:t>W</a:t>
            </a:r>
            <a:r>
              <a:rPr lang="en-US" sz="2000" dirty="0">
                <a:solidFill>
                  <a:schemeClr val="bg1"/>
                </a:solidFill>
              </a:rPr>
              <a:t> and </a:t>
            </a:r>
            <a:r>
              <a:rPr lang="en-US" sz="2000" dirty="0" err="1">
                <a:solidFill>
                  <a:schemeClr val="bg1"/>
                </a:solidFill>
              </a:rPr>
              <a:t>m</a:t>
            </a:r>
            <a:r>
              <a:rPr lang="en-US" sz="2000" baseline="-25000" dirty="0" err="1">
                <a:solidFill>
                  <a:schemeClr val="bg1"/>
                </a:solidFill>
              </a:rPr>
              <a:t>top</a:t>
            </a:r>
            <a:endParaRPr lang="en-US" sz="2000" baseline="-25000" dirty="0">
              <a:solidFill>
                <a:schemeClr val="bg1"/>
              </a:solidFill>
            </a:endParaRPr>
          </a:p>
        </p:txBody>
      </p:sp>
      <p:grpSp>
        <p:nvGrpSpPr>
          <p:cNvPr id="11" name="Group 10">
            <a:extLst>
              <a:ext uri="{FF2B5EF4-FFF2-40B4-BE49-F238E27FC236}">
                <a16:creationId xmlns:a16="http://schemas.microsoft.com/office/drawing/2014/main" id="{6EE533BB-6F11-DA45-8087-94A7CC7947D8}"/>
              </a:ext>
            </a:extLst>
          </p:cNvPr>
          <p:cNvGrpSpPr/>
          <p:nvPr/>
        </p:nvGrpSpPr>
        <p:grpSpPr>
          <a:xfrm>
            <a:off x="4894196" y="5557194"/>
            <a:ext cx="2524730" cy="833544"/>
            <a:chOff x="528656" y="5500354"/>
            <a:chExt cx="2524730" cy="833544"/>
          </a:xfrm>
        </p:grpSpPr>
        <p:sp>
          <p:nvSpPr>
            <p:cNvPr id="12" name="TextBox 11">
              <a:extLst>
                <a:ext uri="{FF2B5EF4-FFF2-40B4-BE49-F238E27FC236}">
                  <a16:creationId xmlns:a16="http://schemas.microsoft.com/office/drawing/2014/main" id="{2CACE6E1-86B9-4D40-9CA2-BE577EA81D1F}"/>
                </a:ext>
              </a:extLst>
            </p:cNvPr>
            <p:cNvSpPr txBox="1"/>
            <p:nvPr/>
          </p:nvSpPr>
          <p:spPr>
            <a:xfrm>
              <a:off x="528656" y="5964566"/>
              <a:ext cx="2524730" cy="369332"/>
            </a:xfrm>
            <a:prstGeom prst="rect">
              <a:avLst/>
            </a:prstGeom>
            <a:noFill/>
          </p:spPr>
          <p:txBody>
            <a:bodyPr wrap="none" rtlCol="0">
              <a:spAutoFit/>
            </a:bodyPr>
            <a:lstStyle/>
            <a:p>
              <a:r>
                <a:rPr lang="en-US" dirty="0">
                  <a:solidFill>
                    <a:srgbClr val="FF0000"/>
                  </a:solidFill>
                </a:rPr>
                <a:t>Discovery of Higgs boson</a:t>
              </a:r>
            </a:p>
          </p:txBody>
        </p:sp>
        <p:sp>
          <p:nvSpPr>
            <p:cNvPr id="13" name="Down Arrow 12">
              <a:extLst>
                <a:ext uri="{FF2B5EF4-FFF2-40B4-BE49-F238E27FC236}">
                  <a16:creationId xmlns:a16="http://schemas.microsoft.com/office/drawing/2014/main" id="{B3A0D2B7-EE4D-9840-B14A-5D81985DB914}"/>
                </a:ext>
              </a:extLst>
            </p:cNvPr>
            <p:cNvSpPr/>
            <p:nvPr/>
          </p:nvSpPr>
          <p:spPr>
            <a:xfrm flipV="1">
              <a:off x="1612872" y="5500354"/>
              <a:ext cx="329175" cy="482044"/>
            </a:xfrm>
            <a:prstGeom prst="down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473962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62707E76-B2D2-4E40-94D9-D49972DA0482}"/>
              </a:ext>
            </a:extLst>
          </p:cNvPr>
          <p:cNvGrpSpPr/>
          <p:nvPr/>
        </p:nvGrpSpPr>
        <p:grpSpPr>
          <a:xfrm>
            <a:off x="387927" y="987828"/>
            <a:ext cx="4644855" cy="3941053"/>
            <a:chOff x="939800" y="722538"/>
            <a:chExt cx="6630893" cy="4714329"/>
          </a:xfrm>
        </p:grpSpPr>
        <p:pic>
          <p:nvPicPr>
            <p:cNvPr id="6" name="Picture 5">
              <a:extLst>
                <a:ext uri="{FF2B5EF4-FFF2-40B4-BE49-F238E27FC236}">
                  <a16:creationId xmlns:a16="http://schemas.microsoft.com/office/drawing/2014/main" id="{052E650C-E125-524D-806E-763F4113DD51}"/>
                </a:ext>
              </a:extLst>
            </p:cNvPr>
            <p:cNvPicPr>
              <a:picLocks noChangeAspect="1"/>
            </p:cNvPicPr>
            <p:nvPr/>
          </p:nvPicPr>
          <p:blipFill>
            <a:blip r:embed="rId2"/>
            <a:stretch>
              <a:fillRect/>
            </a:stretch>
          </p:blipFill>
          <p:spPr>
            <a:xfrm>
              <a:off x="939800" y="996951"/>
              <a:ext cx="6630893" cy="4439916"/>
            </a:xfrm>
            <a:prstGeom prst="rect">
              <a:avLst/>
            </a:prstGeom>
          </p:spPr>
        </p:pic>
        <p:sp>
          <p:nvSpPr>
            <p:cNvPr id="8" name="TextBox 7">
              <a:extLst>
                <a:ext uri="{FF2B5EF4-FFF2-40B4-BE49-F238E27FC236}">
                  <a16:creationId xmlns:a16="http://schemas.microsoft.com/office/drawing/2014/main" id="{63E94D52-2DB7-A045-B5C1-2BE11FE53C9E}"/>
                </a:ext>
              </a:extLst>
            </p:cNvPr>
            <p:cNvSpPr txBox="1"/>
            <p:nvPr/>
          </p:nvSpPr>
          <p:spPr>
            <a:xfrm>
              <a:off x="5207633" y="722538"/>
              <a:ext cx="2346080" cy="467977"/>
            </a:xfrm>
            <a:prstGeom prst="rect">
              <a:avLst/>
            </a:prstGeom>
            <a:noFill/>
          </p:spPr>
          <p:txBody>
            <a:bodyPr wrap="none" rtlCol="0">
              <a:spAutoFit/>
            </a:bodyPr>
            <a:lstStyle/>
            <a:p>
              <a:r>
                <a:rPr lang="en-US" sz="1600" dirty="0"/>
                <a:t>arXiv:1803.01853</a:t>
              </a:r>
            </a:p>
          </p:txBody>
        </p:sp>
      </p:grpSp>
      <p:sp>
        <p:nvSpPr>
          <p:cNvPr id="11" name="Title 10">
            <a:extLst>
              <a:ext uri="{FF2B5EF4-FFF2-40B4-BE49-F238E27FC236}">
                <a16:creationId xmlns:a16="http://schemas.microsoft.com/office/drawing/2014/main" id="{1B6F9DB5-988C-354F-A863-8E12CD3F19D1}"/>
              </a:ext>
            </a:extLst>
          </p:cNvPr>
          <p:cNvSpPr>
            <a:spLocks noGrp="1"/>
          </p:cNvSpPr>
          <p:nvPr>
            <p:ph type="title"/>
          </p:nvPr>
        </p:nvSpPr>
        <p:spPr/>
        <p:txBody>
          <a:bodyPr/>
          <a:lstStyle/>
          <a:p>
            <a:r>
              <a:rPr lang="en-US" dirty="0"/>
              <a:t>Standard Model @ 50: Successes</a:t>
            </a:r>
          </a:p>
        </p:txBody>
      </p:sp>
      <p:pic>
        <p:nvPicPr>
          <p:cNvPr id="1028" name="Picture 4" descr="http://cds.cern.ch/record/2309961/files/SMFigs_TablePlot.png">
            <a:extLst>
              <a:ext uri="{FF2B5EF4-FFF2-40B4-BE49-F238E27FC236}">
                <a16:creationId xmlns:a16="http://schemas.microsoft.com/office/drawing/2014/main" id="{AB4452BC-5011-474B-90C4-4A3976A9B6F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061" t="9877" r="26529" b="5432"/>
          <a:stretch/>
        </p:blipFill>
        <p:spPr bwMode="auto">
          <a:xfrm>
            <a:off x="5729581" y="833136"/>
            <a:ext cx="3357471" cy="5808134"/>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E8A3587F-98DC-3747-B3C7-C79AD8F69C28}"/>
              </a:ext>
            </a:extLst>
          </p:cNvPr>
          <p:cNvSpPr txBox="1"/>
          <p:nvPr/>
        </p:nvSpPr>
        <p:spPr>
          <a:xfrm>
            <a:off x="7665644" y="1068831"/>
            <a:ext cx="1465466" cy="307777"/>
          </a:xfrm>
          <a:prstGeom prst="rect">
            <a:avLst/>
          </a:prstGeom>
          <a:noFill/>
        </p:spPr>
        <p:txBody>
          <a:bodyPr wrap="none" rtlCol="0">
            <a:spAutoFit/>
          </a:bodyPr>
          <a:lstStyle/>
          <a:p>
            <a:r>
              <a:rPr lang="en-US" sz="1400" dirty="0"/>
              <a:t>arXiv:1803.01853</a:t>
            </a:r>
          </a:p>
        </p:txBody>
      </p:sp>
      <p:sp>
        <p:nvSpPr>
          <p:cNvPr id="14" name="TextBox 13">
            <a:extLst>
              <a:ext uri="{FF2B5EF4-FFF2-40B4-BE49-F238E27FC236}">
                <a16:creationId xmlns:a16="http://schemas.microsoft.com/office/drawing/2014/main" id="{2B8E7B0A-78A0-6449-B779-CFD1E247B285}"/>
              </a:ext>
            </a:extLst>
          </p:cNvPr>
          <p:cNvSpPr txBox="1"/>
          <p:nvPr/>
        </p:nvSpPr>
        <p:spPr>
          <a:xfrm>
            <a:off x="126481" y="5228905"/>
            <a:ext cx="6123709"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t>~20 years of precision measurements: quantitatively test the consistency of SM radiative corrections</a:t>
            </a:r>
          </a:p>
          <a:p>
            <a:pPr marL="285750" indent="-285750">
              <a:buFont typeface="Arial" panose="020B0604020202020204" pitchFamily="34" charset="0"/>
              <a:buChar char="•"/>
            </a:pPr>
            <a:r>
              <a:rPr lang="en-US" sz="2000" dirty="0"/>
              <a:t>Higgs redefines needs and precision targets (e.g. </a:t>
            </a:r>
            <a:r>
              <a:rPr lang="en-US" sz="2000" dirty="0" err="1"/>
              <a:t>m</a:t>
            </a:r>
            <a:r>
              <a:rPr lang="en-US" sz="2000" baseline="-25000" dirty="0" err="1"/>
              <a:t>W</a:t>
            </a:r>
            <a:r>
              <a:rPr lang="en-US" sz="2000" dirty="0"/>
              <a:t>)</a:t>
            </a:r>
          </a:p>
        </p:txBody>
      </p:sp>
    </p:spTree>
    <p:extLst>
      <p:ext uri="{BB962C8B-B14F-4D97-AF65-F5344CB8AC3E}">
        <p14:creationId xmlns:p14="http://schemas.microsoft.com/office/powerpoint/2010/main" val="25574121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CF1B4-8522-FB44-BB18-9E3EEA48A78F}"/>
              </a:ext>
            </a:extLst>
          </p:cNvPr>
          <p:cNvSpPr>
            <a:spLocks noGrp="1"/>
          </p:cNvSpPr>
          <p:nvPr>
            <p:ph type="title"/>
          </p:nvPr>
        </p:nvSpPr>
        <p:spPr/>
        <p:txBody>
          <a:bodyPr/>
          <a:lstStyle/>
          <a:p>
            <a:r>
              <a:rPr lang="en-US" dirty="0"/>
              <a:t>Standard Model @ 50: Successes</a:t>
            </a:r>
          </a:p>
        </p:txBody>
      </p:sp>
      <p:grpSp>
        <p:nvGrpSpPr>
          <p:cNvPr id="3" name="Group 2">
            <a:extLst>
              <a:ext uri="{FF2B5EF4-FFF2-40B4-BE49-F238E27FC236}">
                <a16:creationId xmlns:a16="http://schemas.microsoft.com/office/drawing/2014/main" id="{00CFF65B-1E33-C746-B0C1-145164ECFD12}"/>
              </a:ext>
            </a:extLst>
          </p:cNvPr>
          <p:cNvGrpSpPr/>
          <p:nvPr/>
        </p:nvGrpSpPr>
        <p:grpSpPr>
          <a:xfrm>
            <a:off x="6684101" y="1209486"/>
            <a:ext cx="1687014" cy="4886694"/>
            <a:chOff x="6749415" y="1176830"/>
            <a:chExt cx="1784229" cy="5225342"/>
          </a:xfrm>
        </p:grpSpPr>
        <p:pic>
          <p:nvPicPr>
            <p:cNvPr id="1032" name="Picture 8" descr="Image result for higgs production">
              <a:extLst>
                <a:ext uri="{FF2B5EF4-FFF2-40B4-BE49-F238E27FC236}">
                  <a16:creationId xmlns:a16="http://schemas.microsoft.com/office/drawing/2014/main" id="{4A00715B-2028-E94F-B593-7AC22DB6A7C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3097" t="62372"/>
            <a:stretch/>
          </p:blipFill>
          <p:spPr bwMode="auto">
            <a:xfrm>
              <a:off x="6749415" y="5118922"/>
              <a:ext cx="1667751" cy="128325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higgs production">
              <a:extLst>
                <a:ext uri="{FF2B5EF4-FFF2-40B4-BE49-F238E27FC236}">
                  <a16:creationId xmlns:a16="http://schemas.microsoft.com/office/drawing/2014/main" id="{659623CE-0DE3-714C-AD36-BEA5E75EB6E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3083" t="7705" b="51333"/>
            <a:stretch/>
          </p:blipFill>
          <p:spPr bwMode="auto">
            <a:xfrm>
              <a:off x="6749415" y="2500494"/>
              <a:ext cx="1668405" cy="139691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higgs production">
              <a:extLst>
                <a:ext uri="{FF2B5EF4-FFF2-40B4-BE49-F238E27FC236}">
                  <a16:creationId xmlns:a16="http://schemas.microsoft.com/office/drawing/2014/main" id="{63B3A638-8D3E-7945-9B36-53D27EC0A19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3178" r="49991"/>
            <a:stretch/>
          </p:blipFill>
          <p:spPr bwMode="auto">
            <a:xfrm>
              <a:off x="6749415" y="3847913"/>
              <a:ext cx="1784229" cy="125572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mage result for higgs production">
              <a:extLst>
                <a:ext uri="{FF2B5EF4-FFF2-40B4-BE49-F238E27FC236}">
                  <a16:creationId xmlns:a16="http://schemas.microsoft.com/office/drawing/2014/main" id="{3A0951EB-3A64-1141-90A8-F1E31442137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532" r="52809" b="51913"/>
            <a:stretch/>
          </p:blipFill>
          <p:spPr bwMode="auto">
            <a:xfrm>
              <a:off x="6749415" y="1176830"/>
              <a:ext cx="1667751" cy="134894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TextBox 9">
            <a:extLst>
              <a:ext uri="{FF2B5EF4-FFF2-40B4-BE49-F238E27FC236}">
                <a16:creationId xmlns:a16="http://schemas.microsoft.com/office/drawing/2014/main" id="{D66E2FCD-EF6E-354A-A405-BFAB95893578}"/>
              </a:ext>
            </a:extLst>
          </p:cNvPr>
          <p:cNvSpPr txBox="1"/>
          <p:nvPr/>
        </p:nvSpPr>
        <p:spPr>
          <a:xfrm>
            <a:off x="0" y="821220"/>
            <a:ext cx="9144000" cy="400110"/>
          </a:xfrm>
          <a:prstGeom prst="rect">
            <a:avLst/>
          </a:prstGeom>
          <a:noFill/>
        </p:spPr>
        <p:txBody>
          <a:bodyPr wrap="square" rtlCol="0">
            <a:spAutoFit/>
          </a:bodyPr>
          <a:lstStyle/>
          <a:p>
            <a:pPr algn="ctr"/>
            <a:r>
              <a:rPr lang="en-US" sz="2000" dirty="0"/>
              <a:t>Higgs production: any deviation from the Standard Model </a:t>
            </a:r>
            <a:r>
              <a:rPr lang="en-US" sz="2000" dirty="0">
                <a:sym typeface="Wingdings" pitchFamily="2" charset="2"/>
              </a:rPr>
              <a:t> new physics models</a:t>
            </a:r>
            <a:endParaRPr lang="en-US" sz="2000" dirty="0"/>
          </a:p>
        </p:txBody>
      </p:sp>
      <p:grpSp>
        <p:nvGrpSpPr>
          <p:cNvPr id="5" name="Group 4">
            <a:extLst>
              <a:ext uri="{FF2B5EF4-FFF2-40B4-BE49-F238E27FC236}">
                <a16:creationId xmlns:a16="http://schemas.microsoft.com/office/drawing/2014/main" id="{0392176E-A51B-F345-8FC3-B236A13CC747}"/>
              </a:ext>
            </a:extLst>
          </p:cNvPr>
          <p:cNvGrpSpPr/>
          <p:nvPr/>
        </p:nvGrpSpPr>
        <p:grpSpPr>
          <a:xfrm>
            <a:off x="605551" y="1415139"/>
            <a:ext cx="5561899" cy="4660715"/>
            <a:chOff x="605551" y="1415139"/>
            <a:chExt cx="5561899" cy="4660715"/>
          </a:xfrm>
        </p:grpSpPr>
        <p:pic>
          <p:nvPicPr>
            <p:cNvPr id="1026" name="Picture 2" descr="https://atlas-public.web.cern.ch/sites/atlas-public.web.cern.ch/files/field/image/fig1_Hcomb.png">
              <a:extLst>
                <a:ext uri="{FF2B5EF4-FFF2-40B4-BE49-F238E27FC236}">
                  <a16:creationId xmlns:a16="http://schemas.microsoft.com/office/drawing/2014/main" id="{5E65B4E4-6553-E24A-84DF-C828DA0017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551" y="1415139"/>
              <a:ext cx="5561899" cy="466071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1372B261-6C5A-9340-9ABD-DF94AC6304CA}"/>
                </a:ext>
              </a:extLst>
            </p:cNvPr>
            <p:cNvSpPr txBox="1"/>
            <p:nvPr/>
          </p:nvSpPr>
          <p:spPr>
            <a:xfrm>
              <a:off x="1827606" y="2572582"/>
              <a:ext cx="1500924" cy="369332"/>
            </a:xfrm>
            <a:prstGeom prst="rect">
              <a:avLst/>
            </a:prstGeom>
            <a:noFill/>
          </p:spPr>
          <p:txBody>
            <a:bodyPr wrap="none" rtlCol="0">
              <a:spAutoFit/>
            </a:bodyPr>
            <a:lstStyle/>
            <a:p>
              <a:r>
                <a:rPr lang="en-US" dirty="0">
                  <a:solidFill>
                    <a:srgbClr val="FF0000"/>
                  </a:solidFill>
                </a:rPr>
                <a:t>SM prediction</a:t>
              </a:r>
            </a:p>
          </p:txBody>
        </p:sp>
      </p:grpSp>
      <p:sp>
        <p:nvSpPr>
          <p:cNvPr id="4" name="TextBox 3">
            <a:extLst>
              <a:ext uri="{FF2B5EF4-FFF2-40B4-BE49-F238E27FC236}">
                <a16:creationId xmlns:a16="http://schemas.microsoft.com/office/drawing/2014/main" id="{1FC5DFA2-11B1-D74C-9D04-1F333398D9A9}"/>
              </a:ext>
            </a:extLst>
          </p:cNvPr>
          <p:cNvSpPr txBox="1"/>
          <p:nvPr/>
        </p:nvSpPr>
        <p:spPr>
          <a:xfrm>
            <a:off x="0" y="6237514"/>
            <a:ext cx="9143999" cy="400110"/>
          </a:xfrm>
          <a:prstGeom prst="rect">
            <a:avLst/>
          </a:prstGeom>
          <a:noFill/>
        </p:spPr>
        <p:txBody>
          <a:bodyPr wrap="square" rtlCol="0">
            <a:spAutoFit/>
          </a:bodyPr>
          <a:lstStyle/>
          <a:p>
            <a:pPr algn="ctr"/>
            <a:r>
              <a:rPr lang="en-US" sz="2000" dirty="0"/>
              <a:t>Observed all major Higgs production modes!  Consistent with SM. </a:t>
            </a:r>
          </a:p>
        </p:txBody>
      </p:sp>
    </p:spTree>
    <p:extLst>
      <p:ext uri="{BB962C8B-B14F-4D97-AF65-F5344CB8AC3E}">
        <p14:creationId xmlns:p14="http://schemas.microsoft.com/office/powerpoint/2010/main" val="26299773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CF1B4-8522-FB44-BB18-9E3EEA48A78F}"/>
              </a:ext>
            </a:extLst>
          </p:cNvPr>
          <p:cNvSpPr>
            <a:spLocks noGrp="1"/>
          </p:cNvSpPr>
          <p:nvPr>
            <p:ph type="title"/>
          </p:nvPr>
        </p:nvSpPr>
        <p:spPr/>
        <p:txBody>
          <a:bodyPr/>
          <a:lstStyle/>
          <a:p>
            <a:r>
              <a:rPr lang="en-US" dirty="0"/>
              <a:t>Standard Model @ 50: Successes</a:t>
            </a:r>
          </a:p>
        </p:txBody>
      </p:sp>
      <p:sp>
        <p:nvSpPr>
          <p:cNvPr id="8" name="TextBox 7">
            <a:extLst>
              <a:ext uri="{FF2B5EF4-FFF2-40B4-BE49-F238E27FC236}">
                <a16:creationId xmlns:a16="http://schemas.microsoft.com/office/drawing/2014/main" id="{C1D36636-55B8-BF4A-A8CF-2F39AB4AE924}"/>
              </a:ext>
            </a:extLst>
          </p:cNvPr>
          <p:cNvSpPr txBox="1"/>
          <p:nvPr/>
        </p:nvSpPr>
        <p:spPr>
          <a:xfrm>
            <a:off x="0" y="821220"/>
            <a:ext cx="9144000" cy="400110"/>
          </a:xfrm>
          <a:prstGeom prst="rect">
            <a:avLst/>
          </a:prstGeom>
          <a:noFill/>
        </p:spPr>
        <p:txBody>
          <a:bodyPr wrap="square" rtlCol="0">
            <a:spAutoFit/>
          </a:bodyPr>
          <a:lstStyle/>
          <a:p>
            <a:pPr algn="ctr"/>
            <a:r>
              <a:rPr lang="en-US" sz="2000" dirty="0"/>
              <a:t>Higgs decays: any deviation from the Standard Model </a:t>
            </a:r>
            <a:r>
              <a:rPr lang="en-US" sz="2000" dirty="0">
                <a:sym typeface="Wingdings" pitchFamily="2" charset="2"/>
              </a:rPr>
              <a:t> new physics models</a:t>
            </a:r>
            <a:endParaRPr lang="en-US" sz="2000" dirty="0"/>
          </a:p>
        </p:txBody>
      </p:sp>
      <p:sp>
        <p:nvSpPr>
          <p:cNvPr id="3" name="TextBox 2">
            <a:extLst>
              <a:ext uri="{FF2B5EF4-FFF2-40B4-BE49-F238E27FC236}">
                <a16:creationId xmlns:a16="http://schemas.microsoft.com/office/drawing/2014/main" id="{4547BBC5-8E60-AC43-A0F3-3C6F72B2E77A}"/>
              </a:ext>
            </a:extLst>
          </p:cNvPr>
          <p:cNvSpPr txBox="1"/>
          <p:nvPr/>
        </p:nvSpPr>
        <p:spPr>
          <a:xfrm>
            <a:off x="0" y="6259285"/>
            <a:ext cx="9144000" cy="400110"/>
          </a:xfrm>
          <a:prstGeom prst="rect">
            <a:avLst/>
          </a:prstGeom>
          <a:noFill/>
        </p:spPr>
        <p:txBody>
          <a:bodyPr wrap="square" rtlCol="0">
            <a:spAutoFit/>
          </a:bodyPr>
          <a:lstStyle/>
          <a:p>
            <a:pPr algn="ctr"/>
            <a:r>
              <a:rPr lang="en-US" sz="2000" dirty="0"/>
              <a:t>All couplings to high mass particles measured. Next challenge: muon, charm, ... </a:t>
            </a:r>
          </a:p>
        </p:txBody>
      </p:sp>
      <p:pic>
        <p:nvPicPr>
          <p:cNvPr id="10" name="Picture 9">
            <a:extLst>
              <a:ext uri="{FF2B5EF4-FFF2-40B4-BE49-F238E27FC236}">
                <a16:creationId xmlns:a16="http://schemas.microsoft.com/office/drawing/2014/main" id="{A52D2635-8E6E-534D-A167-690284300C52}"/>
              </a:ext>
            </a:extLst>
          </p:cNvPr>
          <p:cNvPicPr>
            <a:picLocks noChangeAspect="1"/>
          </p:cNvPicPr>
          <p:nvPr/>
        </p:nvPicPr>
        <p:blipFill>
          <a:blip r:embed="rId2"/>
          <a:stretch>
            <a:fillRect/>
          </a:stretch>
        </p:blipFill>
        <p:spPr>
          <a:xfrm rot="5400000">
            <a:off x="4549175" y="1093058"/>
            <a:ext cx="4187581" cy="4878083"/>
          </a:xfrm>
          <a:prstGeom prst="rect">
            <a:avLst/>
          </a:prstGeom>
        </p:spPr>
      </p:pic>
      <p:sp>
        <p:nvSpPr>
          <p:cNvPr id="11" name="TextBox 10">
            <a:extLst>
              <a:ext uri="{FF2B5EF4-FFF2-40B4-BE49-F238E27FC236}">
                <a16:creationId xmlns:a16="http://schemas.microsoft.com/office/drawing/2014/main" id="{E93C5599-3752-1D4A-8F7B-924A5ADC68E5}"/>
              </a:ext>
            </a:extLst>
          </p:cNvPr>
          <p:cNvSpPr txBox="1"/>
          <p:nvPr/>
        </p:nvSpPr>
        <p:spPr>
          <a:xfrm>
            <a:off x="2862943" y="5050972"/>
            <a:ext cx="3575018" cy="369332"/>
          </a:xfrm>
          <a:prstGeom prst="rect">
            <a:avLst/>
          </a:prstGeom>
          <a:noFill/>
        </p:spPr>
        <p:txBody>
          <a:bodyPr wrap="none" rtlCol="0">
            <a:spAutoFit/>
          </a:bodyPr>
          <a:lstStyle/>
          <a:p>
            <a:r>
              <a:rPr lang="en-US" dirty="0">
                <a:latin typeface="Symbol" pitchFamily="2" charset="2"/>
              </a:rPr>
              <a:t>m</a:t>
            </a:r>
            <a:r>
              <a:rPr lang="en-US" dirty="0"/>
              <a:t>                    </a:t>
            </a:r>
            <a:r>
              <a:rPr lang="en-US" dirty="0">
                <a:latin typeface="Symbol" pitchFamily="2" charset="2"/>
              </a:rPr>
              <a:t>t</a:t>
            </a:r>
            <a:r>
              <a:rPr lang="en-US" dirty="0"/>
              <a:t>  b                        W Z   t</a:t>
            </a:r>
          </a:p>
        </p:txBody>
      </p:sp>
      <p:grpSp>
        <p:nvGrpSpPr>
          <p:cNvPr id="7" name="Group 6">
            <a:extLst>
              <a:ext uri="{FF2B5EF4-FFF2-40B4-BE49-F238E27FC236}">
                <a16:creationId xmlns:a16="http://schemas.microsoft.com/office/drawing/2014/main" id="{2C3FA185-C3C8-2349-B50C-D62D33D91128}"/>
              </a:ext>
            </a:extLst>
          </p:cNvPr>
          <p:cNvGrpSpPr/>
          <p:nvPr/>
        </p:nvGrpSpPr>
        <p:grpSpPr>
          <a:xfrm>
            <a:off x="91168" y="1371868"/>
            <a:ext cx="4685761" cy="4752765"/>
            <a:chOff x="4401885" y="1317256"/>
            <a:chExt cx="4685761" cy="4752765"/>
          </a:xfrm>
        </p:grpSpPr>
        <p:pic>
          <p:nvPicPr>
            <p:cNvPr id="9" name="Picture 8">
              <a:extLst>
                <a:ext uri="{FF2B5EF4-FFF2-40B4-BE49-F238E27FC236}">
                  <a16:creationId xmlns:a16="http://schemas.microsoft.com/office/drawing/2014/main" id="{D7C5C48A-6201-804E-9384-05961597966D}"/>
                </a:ext>
              </a:extLst>
            </p:cNvPr>
            <p:cNvPicPr>
              <a:picLocks noChangeAspect="1"/>
            </p:cNvPicPr>
            <p:nvPr/>
          </p:nvPicPr>
          <p:blipFill rotWithShape="1">
            <a:blip r:embed="rId3"/>
            <a:srcRect l="7752"/>
            <a:stretch/>
          </p:blipFill>
          <p:spPr>
            <a:xfrm>
              <a:off x="4401885" y="1491828"/>
              <a:ext cx="4685761" cy="4219171"/>
            </a:xfrm>
            <a:prstGeom prst="rect">
              <a:avLst/>
            </a:prstGeom>
          </p:spPr>
        </p:pic>
        <p:sp>
          <p:nvSpPr>
            <p:cNvPr id="12" name="Down Arrow 11">
              <a:extLst>
                <a:ext uri="{FF2B5EF4-FFF2-40B4-BE49-F238E27FC236}">
                  <a16:creationId xmlns:a16="http://schemas.microsoft.com/office/drawing/2014/main" id="{8358C2D5-C93D-6149-8354-012860F56627}"/>
                </a:ext>
              </a:extLst>
            </p:cNvPr>
            <p:cNvSpPr/>
            <p:nvPr/>
          </p:nvSpPr>
          <p:spPr>
            <a:xfrm flipV="1">
              <a:off x="5957987" y="5211447"/>
              <a:ext cx="329175" cy="482044"/>
            </a:xfrm>
            <a:prstGeom prst="downArrow">
              <a:avLst/>
            </a:prstGeom>
            <a:solidFill>
              <a:srgbClr val="800080"/>
            </a:solid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C2FBA52B-5DA7-2A4A-B800-765E4A02C48C}"/>
                </a:ext>
              </a:extLst>
            </p:cNvPr>
            <p:cNvCxnSpPr/>
            <p:nvPr/>
          </p:nvCxnSpPr>
          <p:spPr>
            <a:xfrm>
              <a:off x="6122577" y="1645013"/>
              <a:ext cx="8356" cy="3442578"/>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F6AE7EA4-9E32-E642-BBD7-8FBECEA069CB}"/>
                </a:ext>
              </a:extLst>
            </p:cNvPr>
            <p:cNvSpPr txBox="1"/>
            <p:nvPr/>
          </p:nvSpPr>
          <p:spPr>
            <a:xfrm>
              <a:off x="4751676" y="1317256"/>
              <a:ext cx="2178254" cy="369332"/>
            </a:xfrm>
            <a:prstGeom prst="rect">
              <a:avLst/>
            </a:prstGeom>
            <a:noFill/>
          </p:spPr>
          <p:txBody>
            <a:bodyPr wrap="square" rtlCol="0">
              <a:spAutoFit/>
            </a:bodyPr>
            <a:lstStyle/>
            <a:p>
              <a:r>
                <a:rPr lang="en-US" dirty="0"/>
                <a:t>SM Branching ratios</a:t>
              </a:r>
            </a:p>
          </p:txBody>
        </p:sp>
        <p:sp>
          <p:nvSpPr>
            <p:cNvPr id="15" name="TextBox 14">
              <a:extLst>
                <a:ext uri="{FF2B5EF4-FFF2-40B4-BE49-F238E27FC236}">
                  <a16:creationId xmlns:a16="http://schemas.microsoft.com/office/drawing/2014/main" id="{B5095221-A7B7-D44F-B44C-F6668A503075}"/>
                </a:ext>
              </a:extLst>
            </p:cNvPr>
            <p:cNvSpPr txBox="1"/>
            <p:nvPr/>
          </p:nvSpPr>
          <p:spPr>
            <a:xfrm>
              <a:off x="5284679" y="5700689"/>
              <a:ext cx="1737783" cy="369332"/>
            </a:xfrm>
            <a:prstGeom prst="rect">
              <a:avLst/>
            </a:prstGeom>
            <a:noFill/>
          </p:spPr>
          <p:txBody>
            <a:bodyPr wrap="none" rtlCol="0">
              <a:spAutoFit/>
            </a:bodyPr>
            <a:lstStyle/>
            <a:p>
              <a:r>
                <a:rPr lang="en-US" dirty="0" err="1">
                  <a:solidFill>
                    <a:srgbClr val="800080"/>
                  </a:solidFill>
                </a:rPr>
                <a:t>M</a:t>
              </a:r>
              <a:r>
                <a:rPr lang="en-US" baseline="-25000" dirty="0" err="1">
                  <a:solidFill>
                    <a:srgbClr val="800080"/>
                  </a:solidFill>
                </a:rPr>
                <a:t>Higgs</a:t>
              </a:r>
              <a:r>
                <a:rPr lang="en-US" dirty="0">
                  <a:solidFill>
                    <a:srgbClr val="800080"/>
                  </a:solidFill>
                </a:rPr>
                <a:t> = 125 GeV</a:t>
              </a:r>
            </a:p>
          </p:txBody>
        </p:sp>
      </p:grpSp>
    </p:spTree>
    <p:extLst>
      <p:ext uri="{BB962C8B-B14F-4D97-AF65-F5344CB8AC3E}">
        <p14:creationId xmlns:p14="http://schemas.microsoft.com/office/powerpoint/2010/main" val="33110662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8C8CBB7-8D96-B541-8D15-5E4C0CAF4DA0}"/>
              </a:ext>
            </a:extLst>
          </p:cNvPr>
          <p:cNvSpPr>
            <a:spLocks noGrp="1"/>
          </p:cNvSpPr>
          <p:nvPr>
            <p:ph type="title"/>
          </p:nvPr>
        </p:nvSpPr>
        <p:spPr/>
        <p:txBody>
          <a:bodyPr/>
          <a:lstStyle/>
          <a:p>
            <a:r>
              <a:rPr lang="en-US" dirty="0"/>
              <a:t>Standard Model @ 50: Successes</a:t>
            </a:r>
          </a:p>
        </p:txBody>
      </p:sp>
      <p:pic>
        <p:nvPicPr>
          <p:cNvPr id="14338" name="Picture 2" descr="Image result for qcd alpha s">
            <a:extLst>
              <a:ext uri="{FF2B5EF4-FFF2-40B4-BE49-F238E27FC236}">
                <a16:creationId xmlns:a16="http://schemas.microsoft.com/office/drawing/2014/main" id="{1DBBA81E-0BEB-0144-8007-F425C13722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884" y="1889563"/>
            <a:ext cx="4464115" cy="47117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9DDE4CA-4FC9-EE41-821B-166B61266156}"/>
              </a:ext>
            </a:extLst>
          </p:cNvPr>
          <p:cNvSpPr txBox="1"/>
          <p:nvPr/>
        </p:nvSpPr>
        <p:spPr>
          <a:xfrm>
            <a:off x="1379825" y="1090238"/>
            <a:ext cx="2159501" cy="707886"/>
          </a:xfrm>
          <a:prstGeom prst="rect">
            <a:avLst/>
          </a:prstGeom>
          <a:noFill/>
        </p:spPr>
        <p:txBody>
          <a:bodyPr wrap="none" rtlCol="0">
            <a:spAutoFit/>
          </a:bodyPr>
          <a:lstStyle/>
          <a:p>
            <a:pPr algn="ctr"/>
            <a:r>
              <a:rPr lang="en-US" sz="2000" dirty="0"/>
              <a:t>Strong interactions</a:t>
            </a:r>
          </a:p>
          <a:p>
            <a:pPr algn="ctr"/>
            <a:r>
              <a:rPr lang="en-US" sz="2000" dirty="0"/>
              <a:t>Running </a:t>
            </a:r>
            <a:r>
              <a:rPr lang="en-US" sz="2000" dirty="0">
                <a:latin typeface="Symbol" pitchFamily="2" charset="2"/>
              </a:rPr>
              <a:t>a</a:t>
            </a:r>
            <a:r>
              <a:rPr lang="en-US" sz="2000" baseline="-25000" dirty="0"/>
              <a:t>s</a:t>
            </a:r>
            <a:r>
              <a:rPr lang="en-US" sz="2000" dirty="0"/>
              <a:t>(Q)</a:t>
            </a:r>
          </a:p>
        </p:txBody>
      </p:sp>
      <p:pic>
        <p:nvPicPr>
          <p:cNvPr id="10" name="Picture 9">
            <a:extLst>
              <a:ext uri="{FF2B5EF4-FFF2-40B4-BE49-F238E27FC236}">
                <a16:creationId xmlns:a16="http://schemas.microsoft.com/office/drawing/2014/main" id="{D4D6EFBC-5939-C64D-9F2E-7CD0510B2272}"/>
              </a:ext>
            </a:extLst>
          </p:cNvPr>
          <p:cNvPicPr>
            <a:picLocks noChangeAspect="1"/>
          </p:cNvPicPr>
          <p:nvPr/>
        </p:nvPicPr>
        <p:blipFill>
          <a:blip r:embed="rId3"/>
          <a:stretch>
            <a:fillRect/>
          </a:stretch>
        </p:blipFill>
        <p:spPr>
          <a:xfrm>
            <a:off x="4572000" y="2495223"/>
            <a:ext cx="4365656" cy="4106040"/>
          </a:xfrm>
          <a:prstGeom prst="rect">
            <a:avLst/>
          </a:prstGeom>
        </p:spPr>
      </p:pic>
      <p:grpSp>
        <p:nvGrpSpPr>
          <p:cNvPr id="12" name="Group 11">
            <a:extLst>
              <a:ext uri="{FF2B5EF4-FFF2-40B4-BE49-F238E27FC236}">
                <a16:creationId xmlns:a16="http://schemas.microsoft.com/office/drawing/2014/main" id="{C7EDBB30-D1D3-794F-802C-5DF16D1D3409}"/>
              </a:ext>
            </a:extLst>
          </p:cNvPr>
          <p:cNvGrpSpPr/>
          <p:nvPr/>
        </p:nvGrpSpPr>
        <p:grpSpPr>
          <a:xfrm>
            <a:off x="5728131" y="905347"/>
            <a:ext cx="3122204" cy="1745402"/>
            <a:chOff x="382920" y="2177142"/>
            <a:chExt cx="3966243" cy="2708623"/>
          </a:xfrm>
        </p:grpSpPr>
        <p:pic>
          <p:nvPicPr>
            <p:cNvPr id="13" name="Picture 2" descr="http://inspirehep.net/record/1327240/files/Figure2.png">
              <a:extLst>
                <a:ext uri="{FF2B5EF4-FFF2-40B4-BE49-F238E27FC236}">
                  <a16:creationId xmlns:a16="http://schemas.microsoft.com/office/drawing/2014/main" id="{975FDAF2-1A84-6742-A3F1-3C1261EF1D7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511" t="16270" r="54191" b="2451"/>
            <a:stretch/>
          </p:blipFill>
          <p:spPr bwMode="auto">
            <a:xfrm>
              <a:off x="382920" y="2656113"/>
              <a:ext cx="3966243" cy="2229652"/>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A8814A37-C26C-B94C-B391-EF1902B3DB3E}"/>
                </a:ext>
              </a:extLst>
            </p:cNvPr>
            <p:cNvSpPr txBox="1"/>
            <p:nvPr/>
          </p:nvSpPr>
          <p:spPr>
            <a:xfrm>
              <a:off x="2356517" y="2177142"/>
              <a:ext cx="1657996" cy="716440"/>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d     s    b</a:t>
              </a:r>
            </a:p>
          </p:txBody>
        </p:sp>
      </p:grpSp>
      <p:sp>
        <p:nvSpPr>
          <p:cNvPr id="15" name="TextBox 14">
            <a:extLst>
              <a:ext uri="{FF2B5EF4-FFF2-40B4-BE49-F238E27FC236}">
                <a16:creationId xmlns:a16="http://schemas.microsoft.com/office/drawing/2014/main" id="{7F403146-50B6-684D-B209-CD2B035C1DD4}"/>
              </a:ext>
            </a:extLst>
          </p:cNvPr>
          <p:cNvSpPr txBox="1"/>
          <p:nvPr/>
        </p:nvSpPr>
        <p:spPr>
          <a:xfrm>
            <a:off x="4953038" y="1090238"/>
            <a:ext cx="1627644" cy="707886"/>
          </a:xfrm>
          <a:prstGeom prst="rect">
            <a:avLst/>
          </a:prstGeom>
          <a:solidFill>
            <a:schemeClr val="bg1"/>
          </a:solidFill>
        </p:spPr>
        <p:txBody>
          <a:bodyPr wrap="square" rtlCol="0">
            <a:spAutoFit/>
          </a:bodyPr>
          <a:lstStyle/>
          <a:p>
            <a:pPr algn="ctr"/>
            <a:r>
              <a:rPr lang="en-US" sz="2000" dirty="0"/>
              <a:t>Flavor mixing of quarks</a:t>
            </a:r>
          </a:p>
        </p:txBody>
      </p:sp>
    </p:spTree>
    <p:extLst>
      <p:ext uri="{BB962C8B-B14F-4D97-AF65-F5344CB8AC3E}">
        <p14:creationId xmlns:p14="http://schemas.microsoft.com/office/powerpoint/2010/main" val="33341349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p:txBody>
          <a:bodyPr/>
          <a:lstStyle/>
          <a:p>
            <a:r>
              <a:rPr lang="en-US" dirty="0"/>
              <a:t>Standard Model @ 50: Successes</a:t>
            </a:r>
            <a:endParaRPr lang="en-US" dirty="0">
              <a:ea typeface="ＭＳ Ｐゴシック" charset="0"/>
              <a:cs typeface="ＭＳ Ｐゴシック" charset="0"/>
            </a:endParaRPr>
          </a:p>
        </p:txBody>
      </p:sp>
      <p:sp>
        <p:nvSpPr>
          <p:cNvPr id="6" name="TextBox 5">
            <a:extLst>
              <a:ext uri="{FF2B5EF4-FFF2-40B4-BE49-F238E27FC236}">
                <a16:creationId xmlns:a16="http://schemas.microsoft.com/office/drawing/2014/main" id="{9E27ABE9-4E32-3E49-B80D-4387DDBD7604}"/>
              </a:ext>
            </a:extLst>
          </p:cNvPr>
          <p:cNvSpPr txBox="1"/>
          <p:nvPr/>
        </p:nvSpPr>
        <p:spPr>
          <a:xfrm>
            <a:off x="0" y="6263662"/>
            <a:ext cx="9144000" cy="400110"/>
          </a:xfrm>
          <a:prstGeom prst="rect">
            <a:avLst/>
          </a:prstGeom>
          <a:noFill/>
        </p:spPr>
        <p:txBody>
          <a:bodyPr wrap="square" rtlCol="0">
            <a:spAutoFit/>
          </a:bodyPr>
          <a:lstStyle/>
          <a:p>
            <a:pPr algn="ctr"/>
            <a:r>
              <a:rPr lang="en-US" sz="2000" dirty="0"/>
              <a:t>Simplified signatures covered to high masses, but unexplored models at low mass</a:t>
            </a:r>
          </a:p>
        </p:txBody>
      </p:sp>
      <p:pic>
        <p:nvPicPr>
          <p:cNvPr id="8" name="Picture 7">
            <a:extLst>
              <a:ext uri="{FF2B5EF4-FFF2-40B4-BE49-F238E27FC236}">
                <a16:creationId xmlns:a16="http://schemas.microsoft.com/office/drawing/2014/main" id="{B3129E0F-F391-524E-9ED0-5CD123AFEEA2}"/>
              </a:ext>
            </a:extLst>
          </p:cNvPr>
          <p:cNvPicPr>
            <a:picLocks noChangeAspect="1"/>
          </p:cNvPicPr>
          <p:nvPr/>
        </p:nvPicPr>
        <p:blipFill rotWithShape="1">
          <a:blip r:embed="rId2"/>
          <a:srcRect r="17784"/>
          <a:stretch/>
        </p:blipFill>
        <p:spPr>
          <a:xfrm>
            <a:off x="0" y="1403675"/>
            <a:ext cx="5486400" cy="4641846"/>
          </a:xfrm>
          <a:prstGeom prst="rect">
            <a:avLst/>
          </a:prstGeom>
        </p:spPr>
      </p:pic>
      <p:sp>
        <p:nvSpPr>
          <p:cNvPr id="11" name="TextBox 10">
            <a:extLst>
              <a:ext uri="{FF2B5EF4-FFF2-40B4-BE49-F238E27FC236}">
                <a16:creationId xmlns:a16="http://schemas.microsoft.com/office/drawing/2014/main" id="{31A6DAFE-04D4-6340-8CEA-CB0FA135563B}"/>
              </a:ext>
            </a:extLst>
          </p:cNvPr>
          <p:cNvSpPr txBox="1"/>
          <p:nvPr/>
        </p:nvSpPr>
        <p:spPr>
          <a:xfrm>
            <a:off x="0" y="1000868"/>
            <a:ext cx="9144000" cy="461665"/>
          </a:xfrm>
          <a:prstGeom prst="rect">
            <a:avLst/>
          </a:prstGeom>
          <a:noFill/>
        </p:spPr>
        <p:txBody>
          <a:bodyPr wrap="square" rtlCol="0">
            <a:spAutoFit/>
          </a:bodyPr>
          <a:lstStyle/>
          <a:p>
            <a:pPr algn="ctr"/>
            <a:r>
              <a:rPr lang="en-US" sz="2400" dirty="0"/>
              <a:t>Direct searches at LHC: No new physics found anywhere looked</a:t>
            </a:r>
          </a:p>
        </p:txBody>
      </p:sp>
      <p:pic>
        <p:nvPicPr>
          <p:cNvPr id="7" name="Picture 6">
            <a:extLst>
              <a:ext uri="{FF2B5EF4-FFF2-40B4-BE49-F238E27FC236}">
                <a16:creationId xmlns:a16="http://schemas.microsoft.com/office/drawing/2014/main" id="{DA6BC248-0CF5-0345-BCF6-26212AD549D7}"/>
              </a:ext>
            </a:extLst>
          </p:cNvPr>
          <p:cNvPicPr>
            <a:picLocks noChangeAspect="1"/>
          </p:cNvPicPr>
          <p:nvPr/>
        </p:nvPicPr>
        <p:blipFill>
          <a:blip r:embed="rId3"/>
          <a:stretch>
            <a:fillRect/>
          </a:stretch>
        </p:blipFill>
        <p:spPr>
          <a:xfrm>
            <a:off x="3659616" y="2285797"/>
            <a:ext cx="5368571" cy="3886403"/>
          </a:xfrm>
          <a:prstGeom prst="rect">
            <a:avLst/>
          </a:prstGeom>
        </p:spPr>
      </p:pic>
    </p:spTree>
    <p:extLst>
      <p:ext uri="{BB962C8B-B14F-4D97-AF65-F5344CB8AC3E}">
        <p14:creationId xmlns:p14="http://schemas.microsoft.com/office/powerpoint/2010/main" val="7381308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63683-A16B-EA43-88B9-682DCCA5365D}"/>
              </a:ext>
            </a:extLst>
          </p:cNvPr>
          <p:cNvSpPr>
            <a:spLocks noGrp="1"/>
          </p:cNvSpPr>
          <p:nvPr>
            <p:ph type="title"/>
          </p:nvPr>
        </p:nvSpPr>
        <p:spPr/>
        <p:txBody>
          <a:bodyPr/>
          <a:lstStyle/>
          <a:p>
            <a:r>
              <a:rPr lang="en-US" dirty="0"/>
              <a:t>Standard Model @ 50: Successes</a:t>
            </a:r>
          </a:p>
        </p:txBody>
      </p:sp>
      <p:pic>
        <p:nvPicPr>
          <p:cNvPr id="2050" name="Picture 2" descr="Image result for standard model">
            <a:extLst>
              <a:ext uri="{FF2B5EF4-FFF2-40B4-BE49-F238E27FC236}">
                <a16:creationId xmlns:a16="http://schemas.microsoft.com/office/drawing/2014/main" id="{B26274F9-2FE2-BC41-8F80-65B9A35303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7487" y="1365298"/>
            <a:ext cx="3629025" cy="324173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0B5FB89-B248-CE46-9CAA-D01F6291E61A}"/>
              </a:ext>
            </a:extLst>
          </p:cNvPr>
          <p:cNvSpPr txBox="1"/>
          <p:nvPr/>
        </p:nvSpPr>
        <p:spPr>
          <a:xfrm>
            <a:off x="0" y="4561070"/>
            <a:ext cx="9144000" cy="523220"/>
          </a:xfrm>
          <a:prstGeom prst="rect">
            <a:avLst/>
          </a:prstGeom>
          <a:noFill/>
        </p:spPr>
        <p:txBody>
          <a:bodyPr wrap="square" rtlCol="0">
            <a:spAutoFit/>
          </a:bodyPr>
          <a:lstStyle/>
          <a:p>
            <a:pPr algn="ctr"/>
            <a:r>
              <a:rPr lang="en-US" sz="2800" dirty="0"/>
              <a:t>Passing every experimental test</a:t>
            </a:r>
          </a:p>
        </p:txBody>
      </p:sp>
      <p:sp>
        <p:nvSpPr>
          <p:cNvPr id="4" name="TextBox 3">
            <a:extLst>
              <a:ext uri="{FF2B5EF4-FFF2-40B4-BE49-F238E27FC236}">
                <a16:creationId xmlns:a16="http://schemas.microsoft.com/office/drawing/2014/main" id="{505D381E-DF29-3B43-B8CE-0AFAB04E05C5}"/>
              </a:ext>
            </a:extLst>
          </p:cNvPr>
          <p:cNvSpPr txBox="1"/>
          <p:nvPr/>
        </p:nvSpPr>
        <p:spPr>
          <a:xfrm>
            <a:off x="0" y="840448"/>
            <a:ext cx="9144000" cy="523220"/>
          </a:xfrm>
          <a:prstGeom prst="rect">
            <a:avLst/>
          </a:prstGeom>
          <a:noFill/>
        </p:spPr>
        <p:txBody>
          <a:bodyPr wrap="square" rtlCol="0">
            <a:spAutoFit/>
          </a:bodyPr>
          <a:lstStyle/>
          <a:p>
            <a:pPr algn="ctr"/>
            <a:r>
              <a:rPr lang="en-US" sz="2800" dirty="0"/>
              <a:t>Completion of the Standard Model</a:t>
            </a:r>
          </a:p>
        </p:txBody>
      </p:sp>
      <p:sp>
        <p:nvSpPr>
          <p:cNvPr id="7" name="TextBox 6">
            <a:extLst>
              <a:ext uri="{FF2B5EF4-FFF2-40B4-BE49-F238E27FC236}">
                <a16:creationId xmlns:a16="http://schemas.microsoft.com/office/drawing/2014/main" id="{C7D845C1-50D1-054D-85BA-529E24B304C7}"/>
              </a:ext>
            </a:extLst>
          </p:cNvPr>
          <p:cNvSpPr txBox="1"/>
          <p:nvPr/>
        </p:nvSpPr>
        <p:spPr>
          <a:xfrm>
            <a:off x="-80211" y="5172943"/>
            <a:ext cx="9304420" cy="1446550"/>
          </a:xfrm>
          <a:prstGeom prst="rect">
            <a:avLst/>
          </a:prstGeom>
          <a:noFill/>
        </p:spPr>
        <p:txBody>
          <a:bodyPr wrap="square" rtlCol="0">
            <a:spAutoFit/>
          </a:bodyPr>
          <a:lstStyle/>
          <a:p>
            <a:pPr algn="ctr"/>
            <a:r>
              <a:rPr lang="en-US" sz="2200" dirty="0"/>
              <a:t>How about non-zero neutrino masses (via oscillations)?</a:t>
            </a:r>
          </a:p>
          <a:p>
            <a:pPr algn="ctr"/>
            <a:r>
              <a:rPr lang="en-US" sz="2200" dirty="0"/>
              <a:t>In a sense it is beyond the SM, but </a:t>
            </a:r>
          </a:p>
          <a:p>
            <a:pPr algn="ctr"/>
            <a:r>
              <a:rPr lang="en-US" sz="2200" dirty="0"/>
              <a:t>Weinberg says that treating the SM as an effective field theory, </a:t>
            </a:r>
          </a:p>
          <a:p>
            <a:pPr algn="ctr"/>
            <a:r>
              <a:rPr lang="en-US" sz="2200" dirty="0"/>
              <a:t>it could be beyond the leading terms (renormalizable/unsuppressed part) of SM.</a:t>
            </a:r>
          </a:p>
        </p:txBody>
      </p:sp>
    </p:spTree>
    <p:extLst>
      <p:ext uri="{BB962C8B-B14F-4D97-AF65-F5344CB8AC3E}">
        <p14:creationId xmlns:p14="http://schemas.microsoft.com/office/powerpoint/2010/main" val="3037077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95D75-1204-0C4F-B6B1-6F0DADA81029}"/>
              </a:ext>
            </a:extLst>
          </p:cNvPr>
          <p:cNvSpPr>
            <a:spLocks noGrp="1"/>
          </p:cNvSpPr>
          <p:nvPr>
            <p:ph type="title"/>
          </p:nvPr>
        </p:nvSpPr>
        <p:spPr/>
        <p:txBody>
          <a:bodyPr/>
          <a:lstStyle/>
          <a:p>
            <a:r>
              <a:rPr lang="en-US" dirty="0"/>
              <a:t>The Standard Model – Epilog</a:t>
            </a:r>
          </a:p>
        </p:txBody>
      </p:sp>
      <p:grpSp>
        <p:nvGrpSpPr>
          <p:cNvPr id="7" name="Group 6">
            <a:extLst>
              <a:ext uri="{FF2B5EF4-FFF2-40B4-BE49-F238E27FC236}">
                <a16:creationId xmlns:a16="http://schemas.microsoft.com/office/drawing/2014/main" id="{2D062AEB-795A-ED49-B113-054E8403E031}"/>
              </a:ext>
            </a:extLst>
          </p:cNvPr>
          <p:cNvGrpSpPr/>
          <p:nvPr/>
        </p:nvGrpSpPr>
        <p:grpSpPr>
          <a:xfrm>
            <a:off x="5100995" y="2213136"/>
            <a:ext cx="3742557" cy="4208463"/>
            <a:chOff x="5100995" y="2213136"/>
            <a:chExt cx="3742557" cy="4208463"/>
          </a:xfrm>
        </p:grpSpPr>
        <p:sp>
          <p:nvSpPr>
            <p:cNvPr id="3" name="Content Placeholder 1">
              <a:extLst>
                <a:ext uri="{FF2B5EF4-FFF2-40B4-BE49-F238E27FC236}">
                  <a16:creationId xmlns:a16="http://schemas.microsoft.com/office/drawing/2014/main" id="{BDF526FB-E0C5-5F4D-9C1D-A72B388F0FE4}"/>
                </a:ext>
              </a:extLst>
            </p:cNvPr>
            <p:cNvSpPr txBox="1">
              <a:spLocks/>
            </p:cNvSpPr>
            <p:nvPr/>
          </p:nvSpPr>
          <p:spPr>
            <a:xfrm>
              <a:off x="5100995" y="2219990"/>
              <a:ext cx="2873375" cy="135448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defRPr/>
              </a:pPr>
              <a:r>
                <a:rPr lang="en-US" dirty="0">
                  <a:solidFill>
                    <a:srgbClr val="FF0000"/>
                  </a:solidFill>
                </a:rPr>
                <a:t>WHY ?</a:t>
              </a:r>
              <a:endParaRPr lang="en-US" sz="1200" dirty="0">
                <a:solidFill>
                  <a:srgbClr val="FF0000"/>
                </a:solidFill>
              </a:endParaRPr>
            </a:p>
            <a:p>
              <a:pPr marL="0" indent="0">
                <a:buFont typeface="Arial"/>
                <a:buNone/>
                <a:defRPr/>
              </a:pPr>
              <a:endParaRPr lang="en-US" sz="1200" dirty="0"/>
            </a:p>
            <a:p>
              <a:pPr marL="0" indent="0">
                <a:buFont typeface="Arial"/>
                <a:buNone/>
                <a:defRPr/>
              </a:pPr>
              <a:endParaRPr lang="en-US" sz="1200" dirty="0"/>
            </a:p>
            <a:p>
              <a:pPr marL="0" indent="0">
                <a:buFont typeface="Arial"/>
                <a:buNone/>
                <a:defRPr/>
              </a:pPr>
              <a:endParaRPr lang="en-US" sz="1200" dirty="0"/>
            </a:p>
            <a:p>
              <a:pPr marL="0" indent="0">
                <a:buFont typeface="Arial"/>
                <a:buNone/>
                <a:defRPr/>
              </a:pPr>
              <a:endParaRPr lang="en-US" sz="1200" dirty="0"/>
            </a:p>
            <a:p>
              <a:pPr marL="0" indent="0">
                <a:buFont typeface="Arial"/>
                <a:buNone/>
                <a:defRPr/>
              </a:pPr>
              <a:endParaRPr lang="en-US" sz="1200" dirty="0"/>
            </a:p>
            <a:p>
              <a:pPr marL="0" indent="0">
                <a:buFont typeface="Arial"/>
                <a:buNone/>
                <a:defRPr/>
              </a:pPr>
              <a:endParaRPr lang="en-US" sz="1200" dirty="0"/>
            </a:p>
            <a:p>
              <a:pPr marL="0" indent="0">
                <a:buFont typeface="Arial"/>
                <a:buNone/>
                <a:defRPr/>
              </a:pPr>
              <a:endParaRPr lang="en-US" sz="1200" dirty="0"/>
            </a:p>
          </p:txBody>
        </p:sp>
        <p:sp>
          <p:nvSpPr>
            <p:cNvPr id="4" name="Content Placeholder 1">
              <a:extLst>
                <a:ext uri="{FF2B5EF4-FFF2-40B4-BE49-F238E27FC236}">
                  <a16:creationId xmlns:a16="http://schemas.microsoft.com/office/drawing/2014/main" id="{FD364551-6EDE-A04E-B59D-12945BF4C6DA}"/>
                </a:ext>
              </a:extLst>
            </p:cNvPr>
            <p:cNvSpPr txBox="1">
              <a:spLocks/>
            </p:cNvSpPr>
            <p:nvPr/>
          </p:nvSpPr>
          <p:spPr>
            <a:xfrm>
              <a:off x="6546440" y="2213136"/>
              <a:ext cx="2297112" cy="42084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r>
                <a:rPr lang="en-US" sz="2400"/>
                <a:t>Mass </a:t>
              </a:r>
            </a:p>
            <a:p>
              <a:pPr>
                <a:defRPr/>
              </a:pPr>
              <a:r>
                <a:rPr lang="en-US" sz="2400"/>
                <a:t>6 quarks </a:t>
              </a:r>
            </a:p>
            <a:p>
              <a:pPr>
                <a:defRPr/>
              </a:pPr>
              <a:r>
                <a:rPr lang="en-US" sz="2400"/>
                <a:t>3 families </a:t>
              </a:r>
            </a:p>
            <a:p>
              <a:pPr>
                <a:defRPr/>
              </a:pPr>
              <a:r>
                <a:rPr lang="en-US" sz="2400"/>
                <a:t>Forces </a:t>
              </a:r>
            </a:p>
            <a:p>
              <a:pPr>
                <a:defRPr/>
              </a:pPr>
              <a:r>
                <a:rPr lang="en-US" sz="2400"/>
                <a:t>Anti-matter </a:t>
              </a:r>
            </a:p>
            <a:p>
              <a:pPr>
                <a:defRPr/>
              </a:pPr>
              <a:r>
                <a:rPr lang="en-US" sz="2400"/>
                <a:t>Neutrinos</a:t>
              </a:r>
            </a:p>
            <a:p>
              <a:pPr>
                <a:defRPr/>
              </a:pPr>
              <a:r>
                <a:rPr lang="en-US" sz="2400"/>
                <a:t>… </a:t>
              </a:r>
              <a:endParaRPr lang="en-US" sz="2400" dirty="0"/>
            </a:p>
          </p:txBody>
        </p:sp>
      </p:grpSp>
      <p:pic>
        <p:nvPicPr>
          <p:cNvPr id="5" name="Picture 2" descr="Image result for standard model">
            <a:extLst>
              <a:ext uri="{FF2B5EF4-FFF2-40B4-BE49-F238E27FC236}">
                <a16:creationId xmlns:a16="http://schemas.microsoft.com/office/drawing/2014/main" id="{F061CB98-344A-C341-B3E9-9B14744B6F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483" y="1757362"/>
            <a:ext cx="4210050" cy="3760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211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C5FC848-DABA-2440-A39C-9A1B619376DC}"/>
              </a:ext>
            </a:extLst>
          </p:cNvPr>
          <p:cNvSpPr>
            <a:spLocks noGrp="1"/>
          </p:cNvSpPr>
          <p:nvPr>
            <p:ph type="title"/>
          </p:nvPr>
        </p:nvSpPr>
        <p:spPr/>
        <p:txBody>
          <a:bodyPr>
            <a:normAutofit/>
          </a:bodyPr>
          <a:lstStyle/>
          <a:p>
            <a:r>
              <a:rPr lang="en-US" dirty="0"/>
              <a:t>Now is the 50</a:t>
            </a:r>
            <a:r>
              <a:rPr lang="en-US" baseline="30000" dirty="0"/>
              <a:t>th</a:t>
            </a:r>
            <a:r>
              <a:rPr lang="en-US" dirty="0"/>
              <a:t> birthday of the Standard Model</a:t>
            </a:r>
          </a:p>
        </p:txBody>
      </p:sp>
      <p:sp>
        <p:nvSpPr>
          <p:cNvPr id="8" name="TextBox 7">
            <a:extLst>
              <a:ext uri="{FF2B5EF4-FFF2-40B4-BE49-F238E27FC236}">
                <a16:creationId xmlns:a16="http://schemas.microsoft.com/office/drawing/2014/main" id="{2C38CDA2-5D78-434C-BF62-F48E4E716183}"/>
              </a:ext>
            </a:extLst>
          </p:cNvPr>
          <p:cNvSpPr txBox="1"/>
          <p:nvPr/>
        </p:nvSpPr>
        <p:spPr>
          <a:xfrm>
            <a:off x="2484452" y="4061224"/>
            <a:ext cx="4512774" cy="707886"/>
          </a:xfrm>
          <a:prstGeom prst="rect">
            <a:avLst/>
          </a:prstGeom>
          <a:noFill/>
        </p:spPr>
        <p:txBody>
          <a:bodyPr wrap="none" rtlCol="0">
            <a:spAutoFit/>
          </a:bodyPr>
          <a:lstStyle/>
          <a:p>
            <a:r>
              <a:rPr lang="en-US" sz="2000" dirty="0"/>
              <a:t>Glashow              Salam            Weinberg</a:t>
            </a:r>
          </a:p>
          <a:p>
            <a:r>
              <a:rPr lang="en-US" sz="2000" dirty="0"/>
              <a:t>                       (paper 1968)   (paper 1967)</a:t>
            </a:r>
          </a:p>
        </p:txBody>
      </p:sp>
      <p:pic>
        <p:nvPicPr>
          <p:cNvPr id="10" name="Picture 9">
            <a:extLst>
              <a:ext uri="{FF2B5EF4-FFF2-40B4-BE49-F238E27FC236}">
                <a16:creationId xmlns:a16="http://schemas.microsoft.com/office/drawing/2014/main" id="{3165B9ED-14E1-2045-BEA8-B23B16733202}"/>
              </a:ext>
            </a:extLst>
          </p:cNvPr>
          <p:cNvPicPr>
            <a:picLocks noChangeAspect="1"/>
          </p:cNvPicPr>
          <p:nvPr/>
        </p:nvPicPr>
        <p:blipFill>
          <a:blip r:embed="rId3"/>
          <a:stretch>
            <a:fillRect/>
          </a:stretch>
        </p:blipFill>
        <p:spPr>
          <a:xfrm>
            <a:off x="2388200" y="2291558"/>
            <a:ext cx="4383640" cy="1801750"/>
          </a:xfrm>
          <a:prstGeom prst="rect">
            <a:avLst/>
          </a:prstGeom>
        </p:spPr>
      </p:pic>
      <p:sp>
        <p:nvSpPr>
          <p:cNvPr id="5" name="TextBox 4">
            <a:extLst>
              <a:ext uri="{FF2B5EF4-FFF2-40B4-BE49-F238E27FC236}">
                <a16:creationId xmlns:a16="http://schemas.microsoft.com/office/drawing/2014/main" id="{BA258BC2-3386-C54C-9CC6-43295D2AB96E}"/>
              </a:ext>
            </a:extLst>
          </p:cNvPr>
          <p:cNvSpPr txBox="1"/>
          <p:nvPr/>
        </p:nvSpPr>
        <p:spPr>
          <a:xfrm>
            <a:off x="401052" y="5016216"/>
            <a:ext cx="8357937" cy="1446550"/>
          </a:xfrm>
          <a:prstGeom prst="rect">
            <a:avLst/>
          </a:prstGeom>
          <a:noFill/>
        </p:spPr>
        <p:txBody>
          <a:bodyPr wrap="square" rtlCol="0">
            <a:spAutoFit/>
          </a:bodyPr>
          <a:lstStyle/>
          <a:p>
            <a:pPr algn="ctr"/>
            <a:r>
              <a:rPr lang="en-US" sz="2200" dirty="0"/>
              <a:t>1979 Nobel Prize in Physics </a:t>
            </a:r>
          </a:p>
          <a:p>
            <a:pPr algn="ctr"/>
            <a:r>
              <a:rPr lang="en-US" sz="2200" i="1" dirty="0"/>
              <a:t>"for their contributions to the theory of the unified weak and electromagnetic interaction between elementary particles, including, inter alia, the prediction of the weak neutral current"</a:t>
            </a:r>
            <a:r>
              <a:rPr lang="en-US" sz="2200" dirty="0"/>
              <a:t>.</a:t>
            </a:r>
          </a:p>
        </p:txBody>
      </p:sp>
      <p:sp>
        <p:nvSpPr>
          <p:cNvPr id="6" name="TextBox 5">
            <a:extLst>
              <a:ext uri="{FF2B5EF4-FFF2-40B4-BE49-F238E27FC236}">
                <a16:creationId xmlns:a16="http://schemas.microsoft.com/office/drawing/2014/main" id="{3B8E87A9-0334-944A-8874-69885686795A}"/>
              </a:ext>
            </a:extLst>
          </p:cNvPr>
          <p:cNvSpPr txBox="1"/>
          <p:nvPr/>
        </p:nvSpPr>
        <p:spPr>
          <a:xfrm>
            <a:off x="0" y="1168173"/>
            <a:ext cx="9143999" cy="830997"/>
          </a:xfrm>
          <a:prstGeom prst="rect">
            <a:avLst/>
          </a:prstGeom>
          <a:noFill/>
        </p:spPr>
        <p:txBody>
          <a:bodyPr wrap="square" rtlCol="0">
            <a:spAutoFit/>
          </a:bodyPr>
          <a:lstStyle/>
          <a:p>
            <a:pPr algn="ctr"/>
            <a:r>
              <a:rPr lang="en-US" sz="2400" dirty="0"/>
              <a:t>“Glashow-Weinberg-Salam Model”, “Weinberg-Salam Model”</a:t>
            </a:r>
          </a:p>
          <a:p>
            <a:pPr algn="ctr"/>
            <a:r>
              <a:rPr lang="en-US" sz="2400" dirty="0"/>
              <a:t>(Core of the Standard Model)</a:t>
            </a:r>
          </a:p>
        </p:txBody>
      </p:sp>
    </p:spTree>
    <p:extLst>
      <p:ext uri="{BB962C8B-B14F-4D97-AF65-F5344CB8AC3E}">
        <p14:creationId xmlns:p14="http://schemas.microsoft.com/office/powerpoint/2010/main" val="9543188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29F98-D648-AC43-A3B1-F9B70DB0D17B}"/>
              </a:ext>
            </a:extLst>
          </p:cNvPr>
          <p:cNvSpPr>
            <a:spLocks noGrp="1"/>
          </p:cNvSpPr>
          <p:nvPr>
            <p:ph type="title"/>
          </p:nvPr>
        </p:nvSpPr>
        <p:spPr/>
        <p:txBody>
          <a:bodyPr/>
          <a:lstStyle/>
          <a:p>
            <a:r>
              <a:rPr lang="en-US" dirty="0"/>
              <a:t>The Standard Model – Epilog</a:t>
            </a:r>
          </a:p>
        </p:txBody>
      </p:sp>
      <p:pic>
        <p:nvPicPr>
          <p:cNvPr id="3" name="Picture 6" descr="matter-tip-of-iceberg">
            <a:extLst>
              <a:ext uri="{FF2B5EF4-FFF2-40B4-BE49-F238E27FC236}">
                <a16:creationId xmlns:a16="http://schemas.microsoft.com/office/drawing/2014/main" id="{A3782E09-0944-4243-B3E8-47DFF68F86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29832"/>
          <a:stretch>
            <a:fillRect/>
          </a:stretch>
        </p:blipFill>
        <p:spPr bwMode="auto">
          <a:xfrm>
            <a:off x="494483" y="2100262"/>
            <a:ext cx="3798937" cy="37607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7C4A9BDC-1B79-B749-B3AC-685BC7E4F01D}"/>
              </a:ext>
            </a:extLst>
          </p:cNvPr>
          <p:cNvSpPr txBox="1"/>
          <p:nvPr/>
        </p:nvSpPr>
        <p:spPr>
          <a:xfrm>
            <a:off x="5252982" y="2100262"/>
            <a:ext cx="2730619" cy="2677656"/>
          </a:xfrm>
          <a:prstGeom prst="rect">
            <a:avLst/>
          </a:prstGeom>
          <a:noFill/>
        </p:spPr>
        <p:txBody>
          <a:bodyPr wrap="none" rtlCol="0">
            <a:spAutoFit/>
          </a:bodyPr>
          <a:lstStyle/>
          <a:p>
            <a:pPr algn="ctr"/>
            <a:r>
              <a:rPr lang="en-US" sz="2800" dirty="0"/>
              <a:t>Visible Universe</a:t>
            </a:r>
          </a:p>
          <a:p>
            <a:pPr algn="ctr"/>
            <a:endParaRPr lang="en-US" sz="2800" dirty="0"/>
          </a:p>
          <a:p>
            <a:pPr algn="ctr"/>
            <a:endParaRPr lang="en-US" sz="2800" dirty="0"/>
          </a:p>
          <a:p>
            <a:pPr algn="ctr"/>
            <a:endParaRPr lang="en-US" sz="2800" dirty="0"/>
          </a:p>
          <a:p>
            <a:pPr algn="ctr"/>
            <a:r>
              <a:rPr lang="en-US" sz="2800" dirty="0">
                <a:solidFill>
                  <a:srgbClr val="FF0000"/>
                </a:solidFill>
              </a:rPr>
              <a:t>Invisible Universe</a:t>
            </a:r>
          </a:p>
          <a:p>
            <a:pPr algn="ctr"/>
            <a:r>
              <a:rPr lang="en-US" sz="2800" dirty="0">
                <a:solidFill>
                  <a:srgbClr val="FF0000"/>
                </a:solidFill>
              </a:rPr>
              <a:t>(Dark Universe)</a:t>
            </a:r>
          </a:p>
        </p:txBody>
      </p:sp>
      <p:pic>
        <p:nvPicPr>
          <p:cNvPr id="5" name="Picture 2" descr="Image result for standard model">
            <a:extLst>
              <a:ext uri="{FF2B5EF4-FFF2-40B4-BE49-F238E27FC236}">
                <a16:creationId xmlns:a16="http://schemas.microsoft.com/office/drawing/2014/main" id="{F8CC9A54-9B17-654F-92E3-0501B3EE14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1533" y="1343768"/>
            <a:ext cx="1347380" cy="120358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5ADABA8-5C3A-8742-9F54-3132EFC95B1C}"/>
              </a:ext>
            </a:extLst>
          </p:cNvPr>
          <p:cNvSpPr txBox="1"/>
          <p:nvPr/>
        </p:nvSpPr>
        <p:spPr>
          <a:xfrm>
            <a:off x="8115300" y="3805895"/>
            <a:ext cx="545342" cy="1015663"/>
          </a:xfrm>
          <a:prstGeom prst="rect">
            <a:avLst/>
          </a:prstGeom>
          <a:noFill/>
        </p:spPr>
        <p:txBody>
          <a:bodyPr wrap="none" rtlCol="0">
            <a:spAutoFit/>
          </a:bodyPr>
          <a:lstStyle/>
          <a:p>
            <a:r>
              <a:rPr lang="en-US" sz="6000" b="1" dirty="0">
                <a:solidFill>
                  <a:srgbClr val="FF0000"/>
                </a:solidFill>
                <a:latin typeface="Bell MT" panose="02020503060305020303" pitchFamily="18" charset="77"/>
                <a:ea typeface="Brush Script MT" panose="03060802040406070304" pitchFamily="66" charset="-122"/>
                <a:cs typeface="Brush Script MT" panose="03060802040406070304" pitchFamily="66" charset="-122"/>
              </a:rPr>
              <a:t>?</a:t>
            </a:r>
          </a:p>
        </p:txBody>
      </p:sp>
    </p:spTree>
    <p:extLst>
      <p:ext uri="{BB962C8B-B14F-4D97-AF65-F5344CB8AC3E}">
        <p14:creationId xmlns:p14="http://schemas.microsoft.com/office/powerpoint/2010/main" val="33736809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988968"/>
            <a:ext cx="9144000" cy="523220"/>
          </a:xfrm>
          <a:prstGeom prst="rect">
            <a:avLst/>
          </a:prstGeom>
        </p:spPr>
        <p:txBody>
          <a:bodyPr wrap="square">
            <a:spAutoFit/>
          </a:bodyPr>
          <a:lstStyle/>
          <a:p>
            <a:pPr algn="ctr"/>
            <a:r>
              <a:rPr lang="en-US" sz="2800" dirty="0"/>
              <a:t>“The more you know, the more you know you don't know.” </a:t>
            </a:r>
          </a:p>
        </p:txBody>
      </p:sp>
      <p:sp>
        <p:nvSpPr>
          <p:cNvPr id="15" name="TextBox 14"/>
          <p:cNvSpPr txBox="1"/>
          <p:nvPr/>
        </p:nvSpPr>
        <p:spPr>
          <a:xfrm>
            <a:off x="0" y="5003355"/>
            <a:ext cx="9144000" cy="461665"/>
          </a:xfrm>
          <a:prstGeom prst="rect">
            <a:avLst/>
          </a:prstGeom>
          <a:noFill/>
        </p:spPr>
        <p:txBody>
          <a:bodyPr wrap="square" rtlCol="0">
            <a:spAutoFit/>
          </a:bodyPr>
          <a:lstStyle/>
          <a:p>
            <a:pPr algn="ctr"/>
            <a:r>
              <a:rPr lang="it-IT" sz="2400" dirty="0" err="1"/>
              <a:t>Aristotle</a:t>
            </a:r>
            <a:r>
              <a:rPr lang="it-IT" sz="2400" dirty="0"/>
              <a:t> (</a:t>
            </a:r>
            <a:r>
              <a:rPr lang="it-IT" sz="2400" dirty="0" err="1"/>
              <a:t>Greek</a:t>
            </a:r>
            <a:r>
              <a:rPr lang="it-IT" sz="2400" dirty="0"/>
              <a:t> </a:t>
            </a:r>
            <a:r>
              <a:rPr lang="it-IT" sz="2400" dirty="0" err="1"/>
              <a:t>philosopher</a:t>
            </a:r>
            <a:r>
              <a:rPr lang="it-IT" sz="2400" dirty="0"/>
              <a:t> and </a:t>
            </a:r>
            <a:r>
              <a:rPr lang="it-IT" sz="2400" dirty="0" err="1"/>
              <a:t>scientist</a:t>
            </a:r>
            <a:r>
              <a:rPr lang="it-IT" sz="2400" dirty="0"/>
              <a:t>, 384 – 322 BC)</a:t>
            </a:r>
            <a:endParaRPr lang="en-US" sz="2400" dirty="0"/>
          </a:p>
        </p:txBody>
      </p:sp>
      <p:pic>
        <p:nvPicPr>
          <p:cNvPr id="16" name="Picture 15"/>
          <p:cNvPicPr>
            <a:picLocks noChangeAspect="1"/>
          </p:cNvPicPr>
          <p:nvPr/>
        </p:nvPicPr>
        <p:blipFill>
          <a:blip r:embed="rId4"/>
          <a:stretch>
            <a:fillRect/>
          </a:stretch>
        </p:blipFill>
        <p:spPr>
          <a:xfrm>
            <a:off x="3274964" y="1650003"/>
            <a:ext cx="2589644" cy="3386893"/>
          </a:xfrm>
          <a:prstGeom prst="rect">
            <a:avLst/>
          </a:prstGeom>
        </p:spPr>
      </p:pic>
      <p:sp>
        <p:nvSpPr>
          <p:cNvPr id="5" name="TextBox 4"/>
          <p:cNvSpPr txBox="1"/>
          <p:nvPr/>
        </p:nvSpPr>
        <p:spPr>
          <a:xfrm>
            <a:off x="1" y="5748714"/>
            <a:ext cx="9143999" cy="523220"/>
          </a:xfrm>
          <a:prstGeom prst="rect">
            <a:avLst/>
          </a:prstGeom>
          <a:noFill/>
        </p:spPr>
        <p:txBody>
          <a:bodyPr wrap="square" rtlCol="0">
            <a:spAutoFit/>
          </a:bodyPr>
          <a:lstStyle/>
          <a:p>
            <a:pPr algn="ctr"/>
            <a:r>
              <a:rPr lang="en-US" sz="2800" dirty="0"/>
              <a:t>Continue to search for a more complete and elegant theory</a:t>
            </a:r>
          </a:p>
        </p:txBody>
      </p:sp>
      <p:sp>
        <p:nvSpPr>
          <p:cNvPr id="3" name="Title 2">
            <a:extLst>
              <a:ext uri="{FF2B5EF4-FFF2-40B4-BE49-F238E27FC236}">
                <a16:creationId xmlns:a16="http://schemas.microsoft.com/office/drawing/2014/main" id="{9F12267E-FAE1-B640-A779-39AC79D6FE3A}"/>
              </a:ext>
            </a:extLst>
          </p:cNvPr>
          <p:cNvSpPr>
            <a:spLocks noGrp="1"/>
          </p:cNvSpPr>
          <p:nvPr>
            <p:ph type="title"/>
          </p:nvPr>
        </p:nvSpPr>
        <p:spPr/>
        <p:txBody>
          <a:bodyPr/>
          <a:lstStyle/>
          <a:p>
            <a:r>
              <a:rPr lang="en-US" dirty="0"/>
              <a:t>The Standard Model – Epilog</a:t>
            </a:r>
          </a:p>
        </p:txBody>
      </p:sp>
    </p:spTree>
    <p:custDataLst>
      <p:tags r:id="rId1"/>
    </p:custDataLst>
    <p:extLst>
      <p:ext uri="{BB962C8B-B14F-4D97-AF65-F5344CB8AC3E}">
        <p14:creationId xmlns:p14="http://schemas.microsoft.com/office/powerpoint/2010/main" val="2531215313"/>
      </p:ext>
    </p:extLst>
  </p:cSld>
  <p:clrMapOvr>
    <a:masterClrMapping/>
  </p:clrMapOvr>
  <mc:AlternateContent xmlns:mc="http://schemas.openxmlformats.org/markup-compatibility/2006" xmlns:p14="http://schemas.microsoft.com/office/powerpoint/2010/main">
    <mc:Choice Requires="p14">
      <p:transition spd="slow" p14:dur="2000" advTm="1009"/>
    </mc:Choice>
    <mc:Fallback xmlns="">
      <p:transition spd="slow" advTm="100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561" name="Group 17"/>
          <p:cNvGrpSpPr>
            <a:grpSpLocks/>
          </p:cNvGrpSpPr>
          <p:nvPr/>
        </p:nvGrpSpPr>
        <p:grpSpPr bwMode="auto">
          <a:xfrm>
            <a:off x="0" y="-479425"/>
            <a:ext cx="9144000" cy="7851775"/>
            <a:chOff x="0" y="-232410"/>
            <a:chExt cx="9144000" cy="7852410"/>
          </a:xfrm>
        </p:grpSpPr>
        <p:grpSp>
          <p:nvGrpSpPr>
            <p:cNvPr id="66563" name="Group 14"/>
            <p:cNvGrpSpPr>
              <a:grpSpLocks/>
            </p:cNvGrpSpPr>
            <p:nvPr/>
          </p:nvGrpSpPr>
          <p:grpSpPr bwMode="auto">
            <a:xfrm>
              <a:off x="0" y="-232410"/>
              <a:ext cx="9144000" cy="7852410"/>
              <a:chOff x="0" y="-232410"/>
              <a:chExt cx="9144000" cy="7852410"/>
            </a:xfrm>
          </p:grpSpPr>
          <p:pic>
            <p:nvPicPr>
              <p:cNvPr id="66565" name="Picture 6"/>
              <p:cNvPicPr>
                <a:picLocks noChangeAspect="1" noChangeArrowheads="1"/>
              </p:cNvPicPr>
              <p:nvPr/>
            </p:nvPicPr>
            <p:blipFill>
              <a:blip r:embed="rId4">
                <a:extLst>
                  <a:ext uri="{28A0092B-C50C-407E-A947-70E740481C1C}">
                    <a14:useLocalDpi xmlns:a14="http://schemas.microsoft.com/office/drawing/2010/main" val="0"/>
                  </a:ext>
                </a:extLst>
              </a:blip>
              <a:srcRect l="1071" t="836" r="357"/>
              <a:stretch>
                <a:fillRect/>
              </a:stretch>
            </p:blipFill>
            <p:spPr bwMode="auto">
              <a:xfrm>
                <a:off x="0" y="-232410"/>
                <a:ext cx="9144000" cy="78524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85" name="TextBox 8"/>
              <p:cNvSpPr txBox="1">
                <a:spLocks noChangeArrowheads="1"/>
              </p:cNvSpPr>
              <p:nvPr/>
            </p:nvSpPr>
            <p:spPr bwMode="auto">
              <a:xfrm>
                <a:off x="152400" y="321673"/>
                <a:ext cx="3529043" cy="523262"/>
              </a:xfrm>
              <a:prstGeom prst="rect">
                <a:avLst/>
              </a:prstGeom>
              <a:solidFill>
                <a:srgbClr val="000000"/>
              </a:solidFill>
              <a:ln w="9525">
                <a:noFill/>
                <a:miter lim="800000"/>
                <a:headEnd/>
                <a:tailEnd/>
              </a:ln>
            </p:spPr>
            <p:txBody>
              <a:bodyPr wrap="none">
                <a:spAutoFit/>
              </a:bodyPr>
              <a:lstStyle/>
              <a:p>
                <a:pPr>
                  <a:defRPr/>
                </a:pPr>
                <a:r>
                  <a:rPr lang="en-US" sz="2800" dirty="0">
                    <a:latin typeface="+mn-lt"/>
                    <a:ea typeface="+mn-ea"/>
                    <a:cs typeface="+mn-cs"/>
                  </a:rPr>
                  <a:t>History of the Universe</a:t>
                </a:r>
              </a:p>
            </p:txBody>
          </p:sp>
        </p:grpSp>
        <p:pic>
          <p:nvPicPr>
            <p:cNvPr id="66564" name="Picture 1057" descr="thinker-female2"/>
            <p:cNvPicPr>
              <a:picLocks noChangeAspect="1" noChangeArrowheads="1"/>
            </p:cNvPicPr>
            <p:nvPr/>
          </p:nvPicPr>
          <p:blipFill>
            <a:blip r:embed="rId5">
              <a:extLst>
                <a:ext uri="{28A0092B-C50C-407E-A947-70E740481C1C}">
                  <a14:useLocalDpi xmlns:a14="http://schemas.microsoft.com/office/drawing/2010/main" val="0"/>
                </a:ext>
              </a:extLst>
            </a:blip>
            <a:srcRect l="1602" t="433" r="6992" b="9245"/>
            <a:stretch>
              <a:fillRect/>
            </a:stretch>
          </p:blipFill>
          <p:spPr bwMode="auto">
            <a:xfrm>
              <a:off x="7896050" y="3015355"/>
              <a:ext cx="522854" cy="866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8" name="TextBox 1"/>
          <p:cNvSpPr txBox="1">
            <a:spLocks noChangeArrowheads="1"/>
          </p:cNvSpPr>
          <p:nvPr/>
        </p:nvSpPr>
        <p:spPr bwMode="auto">
          <a:xfrm>
            <a:off x="5291667" y="1866900"/>
            <a:ext cx="3852333" cy="830997"/>
          </a:xfrm>
          <a:prstGeom prst="rect">
            <a:avLst/>
          </a:prstGeom>
          <a:noFill/>
          <a:ln>
            <a:noFill/>
          </a:ln>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dirty="0">
                <a:solidFill>
                  <a:schemeClr val="bg1"/>
                </a:solidFill>
              </a:rPr>
              <a:t>Searching for an elegant and complete theory</a:t>
            </a:r>
          </a:p>
        </p:txBody>
      </p:sp>
      <p:grpSp>
        <p:nvGrpSpPr>
          <p:cNvPr id="3" name="Group 2">
            <a:extLst>
              <a:ext uri="{FF2B5EF4-FFF2-40B4-BE49-F238E27FC236}">
                <a16:creationId xmlns:a16="http://schemas.microsoft.com/office/drawing/2014/main" id="{22DE9403-3131-DF4B-BEA6-E6AFC8321DDE}"/>
              </a:ext>
            </a:extLst>
          </p:cNvPr>
          <p:cNvGrpSpPr/>
          <p:nvPr/>
        </p:nvGrpSpPr>
        <p:grpSpPr>
          <a:xfrm>
            <a:off x="6021294" y="3675939"/>
            <a:ext cx="3135533" cy="3388539"/>
            <a:chOff x="6021294" y="3675939"/>
            <a:chExt cx="3135533" cy="3388539"/>
          </a:xfrm>
        </p:grpSpPr>
        <p:grpSp>
          <p:nvGrpSpPr>
            <p:cNvPr id="2" name="Group 1"/>
            <p:cNvGrpSpPr/>
            <p:nvPr/>
          </p:nvGrpSpPr>
          <p:grpSpPr>
            <a:xfrm>
              <a:off x="7172982" y="3675944"/>
              <a:ext cx="1983845" cy="3388534"/>
              <a:chOff x="7172982" y="3675944"/>
              <a:chExt cx="1983845" cy="3388534"/>
            </a:xfrm>
          </p:grpSpPr>
          <p:sp>
            <p:nvSpPr>
              <p:cNvPr id="11" name="Rectangle 10"/>
              <p:cNvSpPr/>
              <p:nvPr/>
            </p:nvSpPr>
            <p:spPr>
              <a:xfrm>
                <a:off x="7172982" y="3675944"/>
                <a:ext cx="1983845" cy="3388534"/>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scale.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62785" y="3748705"/>
                <a:ext cx="1806540" cy="2563869"/>
              </a:xfrm>
              <a:prstGeom prst="rect">
                <a:avLst/>
              </a:prstGeom>
            </p:spPr>
          </p:pic>
        </p:grpSp>
        <p:sp>
          <p:nvSpPr>
            <p:cNvPr id="19" name="Left Arrow 18"/>
            <p:cNvSpPr>
              <a:spLocks noChangeArrowheads="1"/>
            </p:cNvSpPr>
            <p:nvPr/>
          </p:nvSpPr>
          <p:spPr bwMode="auto">
            <a:xfrm rot="16200000">
              <a:off x="5487727" y="4209506"/>
              <a:ext cx="2499573" cy="1432439"/>
            </a:xfrm>
            <a:prstGeom prst="leftArrow">
              <a:avLst>
                <a:gd name="adj1" fmla="val 58999"/>
                <a:gd name="adj2" fmla="val 50002"/>
              </a:avLst>
            </a:prstGeom>
            <a:solidFill>
              <a:srgbClr val="FFFF00"/>
            </a:solidFill>
            <a:ln w="12700" algn="ctr">
              <a:solidFill>
                <a:srgbClr val="C00000"/>
              </a:solidFill>
              <a:round/>
              <a:headEnd/>
              <a:tailEnd/>
            </a:ln>
          </p:spPr>
          <p:txBody>
            <a:bodyPr anchor="ctr"/>
            <a:lstStyle/>
            <a:p>
              <a:pPr>
                <a:defRPr/>
              </a:pPr>
              <a:r>
                <a:rPr lang="en-US" sz="2400" dirty="0">
                  <a:solidFill>
                    <a:srgbClr val="800000"/>
                  </a:solidFill>
                </a:rPr>
                <a:t>peeling inward</a:t>
              </a:r>
            </a:p>
          </p:txBody>
        </p:sp>
      </p:grpSp>
      <p:sp>
        <p:nvSpPr>
          <p:cNvPr id="23" name="Left Arrow 22">
            <a:extLst>
              <a:ext uri="{FF2B5EF4-FFF2-40B4-BE49-F238E27FC236}">
                <a16:creationId xmlns:a16="http://schemas.microsoft.com/office/drawing/2014/main" id="{9B41004B-F855-5B44-B303-2595F7DFD654}"/>
              </a:ext>
            </a:extLst>
          </p:cNvPr>
          <p:cNvSpPr>
            <a:spLocks noChangeArrowheads="1"/>
          </p:cNvSpPr>
          <p:nvPr/>
        </p:nvSpPr>
        <p:spPr bwMode="auto">
          <a:xfrm>
            <a:off x="2971801" y="2551825"/>
            <a:ext cx="4184638" cy="1377705"/>
          </a:xfrm>
          <a:prstGeom prst="leftArrow">
            <a:avLst>
              <a:gd name="adj1" fmla="val 62096"/>
              <a:gd name="adj2" fmla="val 50002"/>
            </a:avLst>
          </a:prstGeom>
          <a:solidFill>
            <a:srgbClr val="FFFF00"/>
          </a:solidFill>
          <a:ln w="12700" algn="ctr">
            <a:solidFill>
              <a:srgbClr val="C00000"/>
            </a:solidFill>
            <a:round/>
            <a:headEnd/>
            <a:tailEnd/>
          </a:ln>
        </p:spPr>
        <p:txBody>
          <a:bodyPr anchor="ctr"/>
          <a:lstStyle/>
          <a:p>
            <a:pPr>
              <a:defRPr/>
            </a:pPr>
            <a:r>
              <a:rPr lang="en-US" sz="2400" dirty="0">
                <a:solidFill>
                  <a:srgbClr val="800000"/>
                </a:solidFill>
              </a:rPr>
              <a:t>peeling backward in time</a:t>
            </a:r>
          </a:p>
        </p:txBody>
      </p:sp>
    </p:spTree>
    <p:custDataLst>
      <p:tags r:id="rId1"/>
    </p:custDataLst>
    <p:extLst>
      <p:ext uri="{BB962C8B-B14F-4D97-AF65-F5344CB8AC3E}">
        <p14:creationId xmlns:p14="http://schemas.microsoft.com/office/powerpoint/2010/main" val="1478972092"/>
      </p:ext>
    </p:extLst>
  </p:cSld>
  <p:clrMapOvr>
    <a:masterClrMapping/>
  </p:clrMapOvr>
  <p:transition advTm="812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561" name="Group 17"/>
          <p:cNvGrpSpPr>
            <a:grpSpLocks/>
          </p:cNvGrpSpPr>
          <p:nvPr/>
        </p:nvGrpSpPr>
        <p:grpSpPr bwMode="auto">
          <a:xfrm>
            <a:off x="0" y="-479425"/>
            <a:ext cx="9144000" cy="7851775"/>
            <a:chOff x="0" y="-232410"/>
            <a:chExt cx="9144000" cy="7852410"/>
          </a:xfrm>
        </p:grpSpPr>
        <p:grpSp>
          <p:nvGrpSpPr>
            <p:cNvPr id="66563" name="Group 14"/>
            <p:cNvGrpSpPr>
              <a:grpSpLocks/>
            </p:cNvGrpSpPr>
            <p:nvPr/>
          </p:nvGrpSpPr>
          <p:grpSpPr bwMode="auto">
            <a:xfrm>
              <a:off x="0" y="-232410"/>
              <a:ext cx="9144000" cy="7852410"/>
              <a:chOff x="0" y="-232410"/>
              <a:chExt cx="9144000" cy="7852410"/>
            </a:xfrm>
          </p:grpSpPr>
          <p:pic>
            <p:nvPicPr>
              <p:cNvPr id="66565" name="Picture 6"/>
              <p:cNvPicPr>
                <a:picLocks noChangeAspect="1" noChangeArrowheads="1"/>
              </p:cNvPicPr>
              <p:nvPr/>
            </p:nvPicPr>
            <p:blipFill>
              <a:blip r:embed="rId4">
                <a:extLst>
                  <a:ext uri="{28A0092B-C50C-407E-A947-70E740481C1C}">
                    <a14:useLocalDpi xmlns:a14="http://schemas.microsoft.com/office/drawing/2010/main" val="0"/>
                  </a:ext>
                </a:extLst>
              </a:blip>
              <a:srcRect l="1071" t="836" r="357"/>
              <a:stretch>
                <a:fillRect/>
              </a:stretch>
            </p:blipFill>
            <p:spPr bwMode="auto">
              <a:xfrm>
                <a:off x="0" y="-232410"/>
                <a:ext cx="9144000" cy="78524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85" name="TextBox 8"/>
              <p:cNvSpPr txBox="1">
                <a:spLocks noChangeArrowheads="1"/>
              </p:cNvSpPr>
              <p:nvPr/>
            </p:nvSpPr>
            <p:spPr bwMode="auto">
              <a:xfrm>
                <a:off x="152400" y="321673"/>
                <a:ext cx="3529043" cy="523262"/>
              </a:xfrm>
              <a:prstGeom prst="rect">
                <a:avLst/>
              </a:prstGeom>
              <a:solidFill>
                <a:srgbClr val="000000"/>
              </a:solidFill>
              <a:ln w="9525">
                <a:noFill/>
                <a:miter lim="800000"/>
                <a:headEnd/>
                <a:tailEnd/>
              </a:ln>
            </p:spPr>
            <p:txBody>
              <a:bodyPr wrap="none">
                <a:spAutoFit/>
              </a:bodyPr>
              <a:lstStyle/>
              <a:p>
                <a:pPr>
                  <a:defRPr/>
                </a:pPr>
                <a:r>
                  <a:rPr lang="en-US" sz="2800" dirty="0">
                    <a:latin typeface="+mn-lt"/>
                    <a:ea typeface="+mn-ea"/>
                    <a:cs typeface="+mn-cs"/>
                  </a:rPr>
                  <a:t>History of the Universe</a:t>
                </a:r>
              </a:p>
            </p:txBody>
          </p:sp>
        </p:grpSp>
        <p:pic>
          <p:nvPicPr>
            <p:cNvPr id="66564" name="Picture 1057" descr="thinker-female2"/>
            <p:cNvPicPr>
              <a:picLocks noChangeAspect="1" noChangeArrowheads="1"/>
            </p:cNvPicPr>
            <p:nvPr/>
          </p:nvPicPr>
          <p:blipFill>
            <a:blip r:embed="rId5">
              <a:extLst>
                <a:ext uri="{28A0092B-C50C-407E-A947-70E740481C1C}">
                  <a14:useLocalDpi xmlns:a14="http://schemas.microsoft.com/office/drawing/2010/main" val="0"/>
                </a:ext>
              </a:extLst>
            </a:blip>
            <a:srcRect l="1602" t="433" r="6992" b="9245"/>
            <a:stretch>
              <a:fillRect/>
            </a:stretch>
          </p:blipFill>
          <p:spPr bwMode="auto">
            <a:xfrm>
              <a:off x="7896050" y="3015355"/>
              <a:ext cx="522854" cy="866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8" name="TextBox 1"/>
          <p:cNvSpPr txBox="1">
            <a:spLocks noChangeArrowheads="1"/>
          </p:cNvSpPr>
          <p:nvPr/>
        </p:nvSpPr>
        <p:spPr bwMode="auto">
          <a:xfrm>
            <a:off x="5291667" y="1866900"/>
            <a:ext cx="3852333" cy="830997"/>
          </a:xfrm>
          <a:prstGeom prst="rect">
            <a:avLst/>
          </a:prstGeom>
          <a:noFill/>
          <a:ln>
            <a:noFill/>
          </a:ln>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dirty="0">
                <a:solidFill>
                  <a:schemeClr val="bg1"/>
                </a:solidFill>
              </a:rPr>
              <a:t>Searching for an elegant and complete theory</a:t>
            </a:r>
          </a:p>
        </p:txBody>
      </p:sp>
      <p:grpSp>
        <p:nvGrpSpPr>
          <p:cNvPr id="2" name="Group 1"/>
          <p:cNvGrpSpPr/>
          <p:nvPr/>
        </p:nvGrpSpPr>
        <p:grpSpPr>
          <a:xfrm>
            <a:off x="7172982" y="3675944"/>
            <a:ext cx="1983845" cy="3388534"/>
            <a:chOff x="7172982" y="3675944"/>
            <a:chExt cx="1983845" cy="3388534"/>
          </a:xfrm>
        </p:grpSpPr>
        <p:sp>
          <p:nvSpPr>
            <p:cNvPr id="11" name="Rectangle 10"/>
            <p:cNvSpPr/>
            <p:nvPr/>
          </p:nvSpPr>
          <p:spPr>
            <a:xfrm>
              <a:off x="7172982" y="3675944"/>
              <a:ext cx="1983845" cy="3388534"/>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scale.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62785" y="3748705"/>
              <a:ext cx="1806540" cy="2563869"/>
            </a:xfrm>
            <a:prstGeom prst="rect">
              <a:avLst/>
            </a:prstGeom>
          </p:spPr>
        </p:pic>
      </p:grpSp>
      <p:sp>
        <p:nvSpPr>
          <p:cNvPr id="23" name="Left Arrow 22">
            <a:extLst>
              <a:ext uri="{FF2B5EF4-FFF2-40B4-BE49-F238E27FC236}">
                <a16:creationId xmlns:a16="http://schemas.microsoft.com/office/drawing/2014/main" id="{9B41004B-F855-5B44-B303-2595F7DFD654}"/>
              </a:ext>
            </a:extLst>
          </p:cNvPr>
          <p:cNvSpPr>
            <a:spLocks noChangeArrowheads="1"/>
          </p:cNvSpPr>
          <p:nvPr/>
        </p:nvSpPr>
        <p:spPr bwMode="auto">
          <a:xfrm>
            <a:off x="2971801" y="2551825"/>
            <a:ext cx="4184638" cy="1377705"/>
          </a:xfrm>
          <a:prstGeom prst="leftArrow">
            <a:avLst>
              <a:gd name="adj1" fmla="val 62096"/>
              <a:gd name="adj2" fmla="val 50002"/>
            </a:avLst>
          </a:prstGeom>
          <a:solidFill>
            <a:srgbClr val="FFFF00"/>
          </a:solidFill>
          <a:ln w="12700" algn="ctr">
            <a:solidFill>
              <a:srgbClr val="C00000"/>
            </a:solidFill>
            <a:round/>
            <a:headEnd/>
            <a:tailEnd/>
          </a:ln>
        </p:spPr>
        <p:txBody>
          <a:bodyPr anchor="ctr"/>
          <a:lstStyle/>
          <a:p>
            <a:pPr>
              <a:defRPr/>
            </a:pPr>
            <a:r>
              <a:rPr lang="en-US" sz="2400" dirty="0">
                <a:solidFill>
                  <a:srgbClr val="800000"/>
                </a:solidFill>
              </a:rPr>
              <a:t>peeling backward in time</a:t>
            </a:r>
          </a:p>
        </p:txBody>
      </p:sp>
      <p:sp>
        <p:nvSpPr>
          <p:cNvPr id="14" name="Left Arrow 13">
            <a:extLst>
              <a:ext uri="{FF2B5EF4-FFF2-40B4-BE49-F238E27FC236}">
                <a16:creationId xmlns:a16="http://schemas.microsoft.com/office/drawing/2014/main" id="{EA2D1ED6-EC25-8D4D-8428-6426B14DA986}"/>
              </a:ext>
            </a:extLst>
          </p:cNvPr>
          <p:cNvSpPr>
            <a:spLocks noChangeArrowheads="1"/>
          </p:cNvSpPr>
          <p:nvPr/>
        </p:nvSpPr>
        <p:spPr bwMode="auto">
          <a:xfrm rot="16200000">
            <a:off x="5263575" y="4433659"/>
            <a:ext cx="2947877" cy="1432439"/>
          </a:xfrm>
          <a:prstGeom prst="leftArrow">
            <a:avLst>
              <a:gd name="adj1" fmla="val 58999"/>
              <a:gd name="adj2" fmla="val 50002"/>
            </a:avLst>
          </a:prstGeom>
          <a:solidFill>
            <a:srgbClr val="FFFF00"/>
          </a:solidFill>
          <a:ln w="12700" algn="ctr">
            <a:solidFill>
              <a:srgbClr val="C00000"/>
            </a:solidFill>
            <a:round/>
            <a:headEnd/>
            <a:tailEnd/>
          </a:ln>
        </p:spPr>
        <p:txBody>
          <a:bodyPr anchor="ctr"/>
          <a:lstStyle/>
          <a:p>
            <a:pPr>
              <a:defRPr/>
            </a:pPr>
            <a:r>
              <a:rPr lang="en-US" sz="2400" dirty="0">
                <a:solidFill>
                  <a:srgbClr val="800000"/>
                </a:solidFill>
              </a:rPr>
              <a:t>peeling inward</a:t>
            </a:r>
          </a:p>
        </p:txBody>
      </p:sp>
      <p:grpSp>
        <p:nvGrpSpPr>
          <p:cNvPr id="15" name="Group 14">
            <a:extLst>
              <a:ext uri="{FF2B5EF4-FFF2-40B4-BE49-F238E27FC236}">
                <a16:creationId xmlns:a16="http://schemas.microsoft.com/office/drawing/2014/main" id="{10ED2C0D-1E54-D141-BDA6-7F7D19420D68}"/>
              </a:ext>
            </a:extLst>
          </p:cNvPr>
          <p:cNvGrpSpPr/>
          <p:nvPr/>
        </p:nvGrpSpPr>
        <p:grpSpPr>
          <a:xfrm>
            <a:off x="7905671" y="6252572"/>
            <a:ext cx="641014" cy="552388"/>
            <a:chOff x="6948783" y="4572001"/>
            <a:chExt cx="744362" cy="712225"/>
          </a:xfrm>
        </p:grpSpPr>
        <p:pic>
          <p:nvPicPr>
            <p:cNvPr id="16" name="Picture 15" descr="scale.jpg">
              <a:extLst>
                <a:ext uri="{FF2B5EF4-FFF2-40B4-BE49-F238E27FC236}">
                  <a16:creationId xmlns:a16="http://schemas.microsoft.com/office/drawing/2014/main" id="{8F14FCB7-3005-8B4B-B7B7-51FF65F094B9}"/>
                </a:ext>
              </a:extLst>
            </p:cNvPr>
            <p:cNvPicPr>
              <a:picLocks noChangeAspect="1"/>
            </p:cNvPicPr>
            <p:nvPr/>
          </p:nvPicPr>
          <p:blipFill rotWithShape="1">
            <a:blip r:embed="rId6">
              <a:extLst>
                <a:ext uri="{28A0092B-C50C-407E-A947-70E740481C1C}">
                  <a14:useLocalDpi xmlns:a14="http://schemas.microsoft.com/office/drawing/2010/main" val="0"/>
                </a:ext>
              </a:extLst>
            </a:blip>
            <a:srcRect l="71567" t="73695" r="11079" b="14674"/>
            <a:stretch/>
          </p:blipFill>
          <p:spPr>
            <a:xfrm>
              <a:off x="7288378" y="4572001"/>
              <a:ext cx="404767" cy="410481"/>
            </a:xfrm>
            <a:prstGeom prst="rect">
              <a:avLst/>
            </a:prstGeom>
          </p:spPr>
        </p:pic>
        <p:pic>
          <p:nvPicPr>
            <p:cNvPr id="17" name="Picture 16" descr="scale.jpg">
              <a:extLst>
                <a:ext uri="{FF2B5EF4-FFF2-40B4-BE49-F238E27FC236}">
                  <a16:creationId xmlns:a16="http://schemas.microsoft.com/office/drawing/2014/main" id="{70ABA5AE-FDB4-E744-A838-21C0F1488AE9}"/>
                </a:ext>
              </a:extLst>
            </p:cNvPr>
            <p:cNvPicPr>
              <a:picLocks noChangeAspect="1"/>
            </p:cNvPicPr>
            <p:nvPr/>
          </p:nvPicPr>
          <p:blipFill rotWithShape="1">
            <a:blip r:embed="rId6">
              <a:extLst>
                <a:ext uri="{28A0092B-C50C-407E-A947-70E740481C1C}">
                  <a14:useLocalDpi xmlns:a14="http://schemas.microsoft.com/office/drawing/2010/main" val="0"/>
                </a:ext>
              </a:extLst>
            </a:blip>
            <a:srcRect l="71567" t="73695" r="11079" b="14674"/>
            <a:stretch/>
          </p:blipFill>
          <p:spPr>
            <a:xfrm flipH="1">
              <a:off x="6948783" y="4572001"/>
              <a:ext cx="404767" cy="410481"/>
            </a:xfrm>
            <a:prstGeom prst="rect">
              <a:avLst/>
            </a:prstGeom>
          </p:spPr>
        </p:pic>
        <p:sp>
          <p:nvSpPr>
            <p:cNvPr id="18" name="Oval 17">
              <a:extLst>
                <a:ext uri="{FF2B5EF4-FFF2-40B4-BE49-F238E27FC236}">
                  <a16:creationId xmlns:a16="http://schemas.microsoft.com/office/drawing/2014/main" id="{04E4601E-3A3D-414E-BB93-D984814D6845}"/>
                </a:ext>
              </a:extLst>
            </p:cNvPr>
            <p:cNvSpPr/>
            <p:nvPr/>
          </p:nvSpPr>
          <p:spPr>
            <a:xfrm>
              <a:off x="7208089" y="5050669"/>
              <a:ext cx="237037" cy="233557"/>
            </a:xfrm>
            <a:prstGeom prst="ellipse">
              <a:avLst/>
            </a:prstGeom>
            <a:solidFill>
              <a:schemeClr val="accent2">
                <a:lumMod val="5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grpSp>
    </p:spTree>
    <p:custDataLst>
      <p:tags r:id="rId1"/>
    </p:custDataLst>
    <p:extLst>
      <p:ext uri="{BB962C8B-B14F-4D97-AF65-F5344CB8AC3E}">
        <p14:creationId xmlns:p14="http://schemas.microsoft.com/office/powerpoint/2010/main" val="1175602169"/>
      </p:ext>
    </p:extLst>
  </p:cSld>
  <p:clrMapOvr>
    <a:masterClrMapping/>
  </p:clrMapOvr>
  <p:transition advTm="8127"/>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561" name="Group 17"/>
          <p:cNvGrpSpPr>
            <a:grpSpLocks/>
          </p:cNvGrpSpPr>
          <p:nvPr/>
        </p:nvGrpSpPr>
        <p:grpSpPr bwMode="auto">
          <a:xfrm>
            <a:off x="0" y="-479425"/>
            <a:ext cx="9144000" cy="7851775"/>
            <a:chOff x="0" y="-232410"/>
            <a:chExt cx="9144000" cy="7852410"/>
          </a:xfrm>
        </p:grpSpPr>
        <p:grpSp>
          <p:nvGrpSpPr>
            <p:cNvPr id="66563" name="Group 14"/>
            <p:cNvGrpSpPr>
              <a:grpSpLocks/>
            </p:cNvGrpSpPr>
            <p:nvPr/>
          </p:nvGrpSpPr>
          <p:grpSpPr bwMode="auto">
            <a:xfrm>
              <a:off x="0" y="-232410"/>
              <a:ext cx="9144000" cy="7852410"/>
              <a:chOff x="0" y="-232410"/>
              <a:chExt cx="9144000" cy="7852410"/>
            </a:xfrm>
          </p:grpSpPr>
          <p:pic>
            <p:nvPicPr>
              <p:cNvPr id="66565" name="Picture 6"/>
              <p:cNvPicPr>
                <a:picLocks noChangeAspect="1" noChangeArrowheads="1"/>
              </p:cNvPicPr>
              <p:nvPr/>
            </p:nvPicPr>
            <p:blipFill>
              <a:blip r:embed="rId4">
                <a:extLst>
                  <a:ext uri="{28A0092B-C50C-407E-A947-70E740481C1C}">
                    <a14:useLocalDpi xmlns:a14="http://schemas.microsoft.com/office/drawing/2010/main" val="0"/>
                  </a:ext>
                </a:extLst>
              </a:blip>
              <a:srcRect l="1071" t="836" r="357"/>
              <a:stretch>
                <a:fillRect/>
              </a:stretch>
            </p:blipFill>
            <p:spPr bwMode="auto">
              <a:xfrm>
                <a:off x="0" y="-232410"/>
                <a:ext cx="9144000" cy="78524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85" name="TextBox 8"/>
              <p:cNvSpPr txBox="1">
                <a:spLocks noChangeArrowheads="1"/>
              </p:cNvSpPr>
              <p:nvPr/>
            </p:nvSpPr>
            <p:spPr bwMode="auto">
              <a:xfrm>
                <a:off x="152400" y="321673"/>
                <a:ext cx="3529043" cy="523262"/>
              </a:xfrm>
              <a:prstGeom prst="rect">
                <a:avLst/>
              </a:prstGeom>
              <a:solidFill>
                <a:srgbClr val="000000"/>
              </a:solidFill>
              <a:ln w="9525">
                <a:noFill/>
                <a:miter lim="800000"/>
                <a:headEnd/>
                <a:tailEnd/>
              </a:ln>
            </p:spPr>
            <p:txBody>
              <a:bodyPr wrap="none">
                <a:spAutoFit/>
              </a:bodyPr>
              <a:lstStyle/>
              <a:p>
                <a:pPr>
                  <a:defRPr/>
                </a:pPr>
                <a:r>
                  <a:rPr lang="en-US" sz="2800" dirty="0">
                    <a:latin typeface="+mn-lt"/>
                    <a:ea typeface="+mn-ea"/>
                    <a:cs typeface="+mn-cs"/>
                  </a:rPr>
                  <a:t>History of the Universe</a:t>
                </a:r>
              </a:p>
            </p:txBody>
          </p:sp>
        </p:grpSp>
        <p:pic>
          <p:nvPicPr>
            <p:cNvPr id="66564" name="Picture 1057" descr="thinker-female2"/>
            <p:cNvPicPr>
              <a:picLocks noChangeAspect="1" noChangeArrowheads="1"/>
            </p:cNvPicPr>
            <p:nvPr/>
          </p:nvPicPr>
          <p:blipFill>
            <a:blip r:embed="rId5">
              <a:extLst>
                <a:ext uri="{28A0092B-C50C-407E-A947-70E740481C1C}">
                  <a14:useLocalDpi xmlns:a14="http://schemas.microsoft.com/office/drawing/2010/main" val="0"/>
                </a:ext>
              </a:extLst>
            </a:blip>
            <a:srcRect l="1602" t="433" r="6992" b="9245"/>
            <a:stretch>
              <a:fillRect/>
            </a:stretch>
          </p:blipFill>
          <p:spPr bwMode="auto">
            <a:xfrm>
              <a:off x="7896050" y="3015355"/>
              <a:ext cx="522854" cy="866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8" name="TextBox 1"/>
          <p:cNvSpPr txBox="1">
            <a:spLocks noChangeArrowheads="1"/>
          </p:cNvSpPr>
          <p:nvPr/>
        </p:nvSpPr>
        <p:spPr bwMode="auto">
          <a:xfrm>
            <a:off x="5291667" y="1866900"/>
            <a:ext cx="3852333" cy="830997"/>
          </a:xfrm>
          <a:prstGeom prst="rect">
            <a:avLst/>
          </a:prstGeom>
          <a:noFill/>
          <a:ln>
            <a:noFill/>
          </a:ln>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dirty="0">
                <a:solidFill>
                  <a:schemeClr val="bg1"/>
                </a:solidFill>
              </a:rPr>
              <a:t>Searching for an elegant and complete theory</a:t>
            </a:r>
          </a:p>
        </p:txBody>
      </p:sp>
      <p:grpSp>
        <p:nvGrpSpPr>
          <p:cNvPr id="2" name="Group 1"/>
          <p:cNvGrpSpPr/>
          <p:nvPr/>
        </p:nvGrpSpPr>
        <p:grpSpPr>
          <a:xfrm>
            <a:off x="7172982" y="3675944"/>
            <a:ext cx="1983845" cy="3388534"/>
            <a:chOff x="7172982" y="3675944"/>
            <a:chExt cx="1983845" cy="3388534"/>
          </a:xfrm>
        </p:grpSpPr>
        <p:sp>
          <p:nvSpPr>
            <p:cNvPr id="11" name="Rectangle 10"/>
            <p:cNvSpPr/>
            <p:nvPr/>
          </p:nvSpPr>
          <p:spPr>
            <a:xfrm>
              <a:off x="7172982" y="3675944"/>
              <a:ext cx="1983845" cy="3388534"/>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scale.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62785" y="3748705"/>
              <a:ext cx="1806540" cy="2563869"/>
            </a:xfrm>
            <a:prstGeom prst="rect">
              <a:avLst/>
            </a:prstGeom>
          </p:spPr>
        </p:pic>
      </p:grpSp>
      <p:grpSp>
        <p:nvGrpSpPr>
          <p:cNvPr id="13" name="Group 12"/>
          <p:cNvGrpSpPr/>
          <p:nvPr/>
        </p:nvGrpSpPr>
        <p:grpSpPr>
          <a:xfrm>
            <a:off x="7905671" y="6252572"/>
            <a:ext cx="641014" cy="552388"/>
            <a:chOff x="6948783" y="4572001"/>
            <a:chExt cx="744362" cy="712225"/>
          </a:xfrm>
        </p:grpSpPr>
        <p:pic>
          <p:nvPicPr>
            <p:cNvPr id="14" name="Picture 13" descr="scale.jpg"/>
            <p:cNvPicPr>
              <a:picLocks noChangeAspect="1"/>
            </p:cNvPicPr>
            <p:nvPr/>
          </p:nvPicPr>
          <p:blipFill rotWithShape="1">
            <a:blip r:embed="rId6">
              <a:extLst>
                <a:ext uri="{28A0092B-C50C-407E-A947-70E740481C1C}">
                  <a14:useLocalDpi xmlns:a14="http://schemas.microsoft.com/office/drawing/2010/main" val="0"/>
                </a:ext>
              </a:extLst>
            </a:blip>
            <a:srcRect l="71567" t="73695" r="11079" b="14674"/>
            <a:stretch/>
          </p:blipFill>
          <p:spPr>
            <a:xfrm>
              <a:off x="7288378" y="4572001"/>
              <a:ext cx="404767" cy="410481"/>
            </a:xfrm>
            <a:prstGeom prst="rect">
              <a:avLst/>
            </a:prstGeom>
          </p:spPr>
        </p:pic>
        <p:pic>
          <p:nvPicPr>
            <p:cNvPr id="15" name="Picture 14" descr="scale.jpg"/>
            <p:cNvPicPr>
              <a:picLocks noChangeAspect="1"/>
            </p:cNvPicPr>
            <p:nvPr/>
          </p:nvPicPr>
          <p:blipFill rotWithShape="1">
            <a:blip r:embed="rId6">
              <a:extLst>
                <a:ext uri="{28A0092B-C50C-407E-A947-70E740481C1C}">
                  <a14:useLocalDpi xmlns:a14="http://schemas.microsoft.com/office/drawing/2010/main" val="0"/>
                </a:ext>
              </a:extLst>
            </a:blip>
            <a:srcRect l="71567" t="73695" r="11079" b="14674"/>
            <a:stretch/>
          </p:blipFill>
          <p:spPr>
            <a:xfrm flipH="1">
              <a:off x="6948783" y="4572001"/>
              <a:ext cx="404767" cy="410481"/>
            </a:xfrm>
            <a:prstGeom prst="rect">
              <a:avLst/>
            </a:prstGeom>
          </p:spPr>
        </p:pic>
        <p:sp>
          <p:nvSpPr>
            <p:cNvPr id="16" name="Oval 15"/>
            <p:cNvSpPr/>
            <p:nvPr/>
          </p:nvSpPr>
          <p:spPr>
            <a:xfrm>
              <a:off x="7208089" y="5050669"/>
              <a:ext cx="237037" cy="233557"/>
            </a:xfrm>
            <a:prstGeom prst="ellipse">
              <a:avLst/>
            </a:prstGeom>
            <a:solidFill>
              <a:schemeClr val="accent2">
                <a:lumMod val="5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grpSp>
      <p:sp>
        <p:nvSpPr>
          <p:cNvPr id="18" name="Left Arrow 17"/>
          <p:cNvSpPr>
            <a:spLocks noChangeArrowheads="1"/>
          </p:cNvSpPr>
          <p:nvPr/>
        </p:nvSpPr>
        <p:spPr bwMode="auto">
          <a:xfrm>
            <a:off x="2736325" y="2551825"/>
            <a:ext cx="4420114" cy="1377705"/>
          </a:xfrm>
          <a:prstGeom prst="leftArrow">
            <a:avLst>
              <a:gd name="adj1" fmla="val 62096"/>
              <a:gd name="adj2" fmla="val 50002"/>
            </a:avLst>
          </a:prstGeom>
          <a:solidFill>
            <a:srgbClr val="FFFF00"/>
          </a:solidFill>
          <a:ln w="12700" algn="ctr">
            <a:solidFill>
              <a:srgbClr val="C00000"/>
            </a:solidFill>
            <a:round/>
            <a:headEnd/>
            <a:tailEnd/>
          </a:ln>
        </p:spPr>
        <p:txBody>
          <a:bodyPr anchor="ctr"/>
          <a:lstStyle/>
          <a:p>
            <a:pPr>
              <a:defRPr/>
            </a:pPr>
            <a:r>
              <a:rPr lang="en-US" sz="2400" dirty="0">
                <a:solidFill>
                  <a:srgbClr val="800000"/>
                </a:solidFill>
              </a:rPr>
              <a:t>peeling backward in time</a:t>
            </a:r>
          </a:p>
        </p:txBody>
      </p:sp>
      <p:sp>
        <p:nvSpPr>
          <p:cNvPr id="19" name="Left Arrow 18"/>
          <p:cNvSpPr>
            <a:spLocks noChangeArrowheads="1"/>
          </p:cNvSpPr>
          <p:nvPr/>
        </p:nvSpPr>
        <p:spPr bwMode="auto">
          <a:xfrm rot="16200000">
            <a:off x="5263575" y="4433659"/>
            <a:ext cx="2947877" cy="1432439"/>
          </a:xfrm>
          <a:prstGeom prst="leftArrow">
            <a:avLst>
              <a:gd name="adj1" fmla="val 58999"/>
              <a:gd name="adj2" fmla="val 50002"/>
            </a:avLst>
          </a:prstGeom>
          <a:solidFill>
            <a:srgbClr val="FFFF00"/>
          </a:solidFill>
          <a:ln w="12700" algn="ctr">
            <a:solidFill>
              <a:srgbClr val="C00000"/>
            </a:solidFill>
            <a:round/>
            <a:headEnd/>
            <a:tailEnd/>
          </a:ln>
        </p:spPr>
        <p:txBody>
          <a:bodyPr anchor="ctr"/>
          <a:lstStyle/>
          <a:p>
            <a:pPr>
              <a:defRPr/>
            </a:pPr>
            <a:r>
              <a:rPr lang="en-US" sz="2400" dirty="0">
                <a:solidFill>
                  <a:srgbClr val="800000"/>
                </a:solidFill>
              </a:rPr>
              <a:t>peeling inward</a:t>
            </a:r>
          </a:p>
        </p:txBody>
      </p:sp>
      <p:grpSp>
        <p:nvGrpSpPr>
          <p:cNvPr id="23" name="Group 22">
            <a:extLst>
              <a:ext uri="{FF2B5EF4-FFF2-40B4-BE49-F238E27FC236}">
                <a16:creationId xmlns:a16="http://schemas.microsoft.com/office/drawing/2014/main" id="{19C91300-D3E1-1641-9854-2052B58DA47E}"/>
              </a:ext>
            </a:extLst>
          </p:cNvPr>
          <p:cNvGrpSpPr/>
          <p:nvPr/>
        </p:nvGrpSpPr>
        <p:grpSpPr>
          <a:xfrm rot="-240000">
            <a:off x="2523422" y="4387319"/>
            <a:ext cx="3814791" cy="1999079"/>
            <a:chOff x="2588738" y="4322003"/>
            <a:chExt cx="3814791" cy="1999079"/>
          </a:xfrm>
        </p:grpSpPr>
        <p:grpSp>
          <p:nvGrpSpPr>
            <p:cNvPr id="24" name="Group 23">
              <a:extLst>
                <a:ext uri="{FF2B5EF4-FFF2-40B4-BE49-F238E27FC236}">
                  <a16:creationId xmlns:a16="http://schemas.microsoft.com/office/drawing/2014/main" id="{4C976192-276C-C84C-8E2B-3F6C4AC46619}"/>
                </a:ext>
              </a:extLst>
            </p:cNvPr>
            <p:cNvGrpSpPr/>
            <p:nvPr/>
          </p:nvGrpSpPr>
          <p:grpSpPr>
            <a:xfrm>
              <a:off x="2588738" y="4322003"/>
              <a:ext cx="3814791" cy="1999079"/>
              <a:chOff x="2588738" y="4322003"/>
              <a:chExt cx="3814791" cy="1999079"/>
            </a:xfrm>
          </p:grpSpPr>
          <p:sp>
            <p:nvSpPr>
              <p:cNvPr id="26" name="Bent Arrow 25">
                <a:extLst>
                  <a:ext uri="{FF2B5EF4-FFF2-40B4-BE49-F238E27FC236}">
                    <a16:creationId xmlns:a16="http://schemas.microsoft.com/office/drawing/2014/main" id="{B9AB203C-FD9C-FD41-BEEE-AD0EFEEB0AE1}"/>
                  </a:ext>
                </a:extLst>
              </p:cNvPr>
              <p:cNvSpPr/>
              <p:nvPr/>
            </p:nvSpPr>
            <p:spPr>
              <a:xfrm rot="18780000">
                <a:off x="3436647" y="3474094"/>
                <a:ext cx="749371" cy="2445189"/>
              </a:xfrm>
              <a:prstGeom prst="bentArrow">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
            <p:nvSpPr>
              <p:cNvPr id="27" name="Bent Arrow 26">
                <a:extLst>
                  <a:ext uri="{FF2B5EF4-FFF2-40B4-BE49-F238E27FC236}">
                    <a16:creationId xmlns:a16="http://schemas.microsoft.com/office/drawing/2014/main" id="{A2560D34-3FB9-CA4C-9889-E34006DBD20E}"/>
                  </a:ext>
                </a:extLst>
              </p:cNvPr>
              <p:cNvSpPr/>
              <p:nvPr/>
            </p:nvSpPr>
            <p:spPr>
              <a:xfrm rot="7920000" flipH="1">
                <a:off x="4806249" y="4723802"/>
                <a:ext cx="749371" cy="2445189"/>
              </a:xfrm>
              <a:prstGeom prst="bentArrow">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grpSp>
        <p:sp>
          <p:nvSpPr>
            <p:cNvPr id="25" name="TextBox 24">
              <a:extLst>
                <a:ext uri="{FF2B5EF4-FFF2-40B4-BE49-F238E27FC236}">
                  <a16:creationId xmlns:a16="http://schemas.microsoft.com/office/drawing/2014/main" id="{B4804635-D9B7-6243-954D-A1EEB6BF2D68}"/>
                </a:ext>
              </a:extLst>
            </p:cNvPr>
            <p:cNvSpPr txBox="1"/>
            <p:nvPr/>
          </p:nvSpPr>
          <p:spPr>
            <a:xfrm rot="2520000">
              <a:off x="3117722" y="5468262"/>
              <a:ext cx="2059127" cy="461665"/>
            </a:xfrm>
            <a:prstGeom prst="rect">
              <a:avLst/>
            </a:prstGeom>
            <a:noFill/>
          </p:spPr>
          <p:txBody>
            <a:bodyPr wrap="none" rtlCol="0">
              <a:spAutoFit/>
            </a:bodyPr>
            <a:lstStyle/>
            <a:p>
              <a:r>
                <a:rPr lang="en-US" sz="2400" dirty="0">
                  <a:solidFill>
                    <a:schemeClr val="bg1"/>
                  </a:solidFill>
                </a:rPr>
                <a:t>Elegant Theory</a:t>
              </a:r>
            </a:p>
          </p:txBody>
        </p:sp>
      </p:grpSp>
    </p:spTree>
    <p:custDataLst>
      <p:tags r:id="rId1"/>
    </p:custDataLst>
    <p:extLst>
      <p:ext uri="{BB962C8B-B14F-4D97-AF65-F5344CB8AC3E}">
        <p14:creationId xmlns:p14="http://schemas.microsoft.com/office/powerpoint/2010/main" val="3608365315"/>
      </p:ext>
    </p:extLst>
  </p:cSld>
  <p:clrMapOvr>
    <a:masterClrMapping/>
  </p:clrMapOvr>
  <p:transition advTm="812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8792"/>
            <a:ext cx="9144000" cy="832076"/>
          </a:xfrm>
        </p:spPr>
        <p:txBody>
          <a:bodyPr/>
          <a:lstStyle/>
          <a:p>
            <a:r>
              <a:rPr lang="en-US" dirty="0"/>
              <a:t>Find cracks in the Standard Model</a:t>
            </a:r>
          </a:p>
        </p:txBody>
      </p:sp>
      <p:pic>
        <p:nvPicPr>
          <p:cNvPr id="4" name="Picture 3"/>
          <p:cNvPicPr>
            <a:picLocks noChangeAspect="1"/>
          </p:cNvPicPr>
          <p:nvPr/>
        </p:nvPicPr>
        <p:blipFill rotWithShape="1">
          <a:blip r:embed="rId2"/>
          <a:srcRect l="4330" r="19859"/>
          <a:stretch/>
        </p:blipFill>
        <p:spPr>
          <a:xfrm>
            <a:off x="19297" y="1252268"/>
            <a:ext cx="3652708" cy="3391407"/>
          </a:xfrm>
          <a:prstGeom prst="rect">
            <a:avLst/>
          </a:prstGeom>
        </p:spPr>
      </p:pic>
      <p:sp>
        <p:nvSpPr>
          <p:cNvPr id="11" name="Rectangle 10">
            <a:extLst>
              <a:ext uri="{FF2B5EF4-FFF2-40B4-BE49-F238E27FC236}">
                <a16:creationId xmlns:a16="http://schemas.microsoft.com/office/drawing/2014/main" id="{AE9BC849-9E86-974C-B515-986EA0222BC7}"/>
              </a:ext>
            </a:extLst>
          </p:cNvPr>
          <p:cNvSpPr/>
          <p:nvPr/>
        </p:nvSpPr>
        <p:spPr>
          <a:xfrm>
            <a:off x="1935184" y="2081908"/>
            <a:ext cx="1219200" cy="762000"/>
          </a:xfrm>
          <a:prstGeom prst="rect">
            <a:avLst/>
          </a:prstGeom>
          <a:no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267E300-645C-1149-8F1F-B366181580E3}"/>
              </a:ext>
            </a:extLst>
          </p:cNvPr>
          <p:cNvSpPr txBox="1"/>
          <p:nvPr/>
        </p:nvSpPr>
        <p:spPr>
          <a:xfrm>
            <a:off x="4668386" y="2137213"/>
            <a:ext cx="3439211" cy="400110"/>
          </a:xfrm>
          <a:prstGeom prst="rect">
            <a:avLst/>
          </a:prstGeom>
          <a:noFill/>
        </p:spPr>
        <p:txBody>
          <a:bodyPr wrap="none" rtlCol="0">
            <a:spAutoFit/>
          </a:bodyPr>
          <a:lstStyle/>
          <a:p>
            <a:pPr algn="ctr"/>
            <a:r>
              <a:rPr lang="en-US" sz="2000" dirty="0"/>
              <a:t>Precision Electroweak and QCD</a:t>
            </a:r>
          </a:p>
        </p:txBody>
      </p:sp>
      <p:sp>
        <p:nvSpPr>
          <p:cNvPr id="10" name="TextBox 9">
            <a:extLst>
              <a:ext uri="{FF2B5EF4-FFF2-40B4-BE49-F238E27FC236}">
                <a16:creationId xmlns:a16="http://schemas.microsoft.com/office/drawing/2014/main" id="{8376EA09-2436-8646-B02E-A32D7E34DAC1}"/>
              </a:ext>
            </a:extLst>
          </p:cNvPr>
          <p:cNvSpPr txBox="1"/>
          <p:nvPr/>
        </p:nvSpPr>
        <p:spPr>
          <a:xfrm>
            <a:off x="4289019" y="2602235"/>
            <a:ext cx="4197944" cy="707886"/>
          </a:xfrm>
          <a:prstGeom prst="rect">
            <a:avLst/>
          </a:prstGeom>
          <a:noFill/>
        </p:spPr>
        <p:txBody>
          <a:bodyPr wrap="none" rtlCol="0">
            <a:spAutoFit/>
          </a:bodyPr>
          <a:lstStyle/>
          <a:p>
            <a:pPr algn="ctr"/>
            <a:r>
              <a:rPr lang="en-US" sz="2000" dirty="0">
                <a:solidFill>
                  <a:srgbClr val="800080"/>
                </a:solidFill>
              </a:rPr>
              <a:t>Higgs coupling to bosons and fermions</a:t>
            </a:r>
          </a:p>
          <a:p>
            <a:pPr algn="ctr"/>
            <a:r>
              <a:rPr lang="en-US" sz="2000" dirty="0">
                <a:solidFill>
                  <a:srgbClr val="800080"/>
                </a:solidFill>
              </a:rPr>
              <a:t>Flavor CKM matrix and CP violation</a:t>
            </a:r>
          </a:p>
        </p:txBody>
      </p:sp>
      <p:sp>
        <p:nvSpPr>
          <p:cNvPr id="15" name="Rectangle 14">
            <a:extLst>
              <a:ext uri="{FF2B5EF4-FFF2-40B4-BE49-F238E27FC236}">
                <a16:creationId xmlns:a16="http://schemas.microsoft.com/office/drawing/2014/main" id="{39B4F3BF-7871-C048-9FC2-2ECA34368428}"/>
              </a:ext>
            </a:extLst>
          </p:cNvPr>
          <p:cNvSpPr/>
          <p:nvPr/>
        </p:nvSpPr>
        <p:spPr>
          <a:xfrm>
            <a:off x="1946071" y="2893078"/>
            <a:ext cx="1219200" cy="364485"/>
          </a:xfrm>
          <a:prstGeom prst="rect">
            <a:avLst/>
          </a:prstGeom>
          <a:noFill/>
          <a:ln>
            <a:solidFill>
              <a:srgbClr val="80008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B487B3DB-18B4-1149-9639-72657FBF5FD1}"/>
              </a:ext>
            </a:extLst>
          </p:cNvPr>
          <p:cNvSpPr txBox="1"/>
          <p:nvPr/>
        </p:nvSpPr>
        <p:spPr>
          <a:xfrm>
            <a:off x="4289019" y="3347236"/>
            <a:ext cx="4202241" cy="400110"/>
          </a:xfrm>
          <a:prstGeom prst="rect">
            <a:avLst/>
          </a:prstGeom>
          <a:noFill/>
        </p:spPr>
        <p:txBody>
          <a:bodyPr wrap="none" rtlCol="0">
            <a:spAutoFit/>
          </a:bodyPr>
          <a:lstStyle/>
          <a:p>
            <a:pPr algn="ctr"/>
            <a:r>
              <a:rPr lang="en-US" sz="2000" dirty="0">
                <a:solidFill>
                  <a:srgbClr val="00B050"/>
                </a:solidFill>
              </a:rPr>
              <a:t>Higgs self interaction / Higgs potential</a:t>
            </a:r>
          </a:p>
        </p:txBody>
      </p:sp>
      <p:sp>
        <p:nvSpPr>
          <p:cNvPr id="16" name="Rectangle 15">
            <a:extLst>
              <a:ext uri="{FF2B5EF4-FFF2-40B4-BE49-F238E27FC236}">
                <a16:creationId xmlns:a16="http://schemas.microsoft.com/office/drawing/2014/main" id="{01465ECE-D3A6-1740-9C33-A71596B62A98}"/>
              </a:ext>
            </a:extLst>
          </p:cNvPr>
          <p:cNvSpPr/>
          <p:nvPr/>
        </p:nvSpPr>
        <p:spPr>
          <a:xfrm>
            <a:off x="1946072" y="3306733"/>
            <a:ext cx="1219200" cy="364485"/>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0050933A-3DBE-654E-A19B-8876A7CAA8E0}"/>
              </a:ext>
            </a:extLst>
          </p:cNvPr>
          <p:cNvSpPr txBox="1"/>
          <p:nvPr/>
        </p:nvSpPr>
        <p:spPr>
          <a:xfrm>
            <a:off x="3725369" y="1365699"/>
            <a:ext cx="5320944" cy="461665"/>
          </a:xfrm>
          <a:prstGeom prst="rect">
            <a:avLst/>
          </a:prstGeom>
          <a:noFill/>
        </p:spPr>
        <p:txBody>
          <a:bodyPr wrap="none" rtlCol="0">
            <a:spAutoFit/>
          </a:bodyPr>
          <a:lstStyle/>
          <a:p>
            <a:pPr algn="ctr"/>
            <a:r>
              <a:rPr lang="en-US" sz="2400" dirty="0"/>
              <a:t>Intense scrutiny </a:t>
            </a:r>
            <a:r>
              <a:rPr lang="en-US" sz="2400" dirty="0">
                <a:sym typeface="Wingdings" pitchFamily="2" charset="2"/>
              </a:rPr>
              <a:t> Identify discrepancies</a:t>
            </a:r>
            <a:endParaRPr lang="en-US" sz="2400" dirty="0"/>
          </a:p>
        </p:txBody>
      </p:sp>
      <p:grpSp>
        <p:nvGrpSpPr>
          <p:cNvPr id="5" name="Group 4">
            <a:extLst>
              <a:ext uri="{FF2B5EF4-FFF2-40B4-BE49-F238E27FC236}">
                <a16:creationId xmlns:a16="http://schemas.microsoft.com/office/drawing/2014/main" id="{ED21F1AD-3731-B14D-BDD2-738B06E51BCA}"/>
              </a:ext>
            </a:extLst>
          </p:cNvPr>
          <p:cNvGrpSpPr/>
          <p:nvPr/>
        </p:nvGrpSpPr>
        <p:grpSpPr>
          <a:xfrm>
            <a:off x="965312" y="3740860"/>
            <a:ext cx="7213385" cy="1942424"/>
            <a:chOff x="965312" y="3740860"/>
            <a:chExt cx="7213385" cy="1942424"/>
          </a:xfrm>
        </p:grpSpPr>
        <p:sp>
          <p:nvSpPr>
            <p:cNvPr id="20" name="TextBox 19">
              <a:extLst>
                <a:ext uri="{FF2B5EF4-FFF2-40B4-BE49-F238E27FC236}">
                  <a16:creationId xmlns:a16="http://schemas.microsoft.com/office/drawing/2014/main" id="{DF67CA76-06F2-A448-B94D-90C6BF98AD6B}"/>
                </a:ext>
              </a:extLst>
            </p:cNvPr>
            <p:cNvSpPr txBox="1"/>
            <p:nvPr/>
          </p:nvSpPr>
          <p:spPr>
            <a:xfrm>
              <a:off x="1711572" y="3751826"/>
              <a:ext cx="1168910" cy="369332"/>
            </a:xfrm>
            <a:prstGeom prst="rect">
              <a:avLst/>
            </a:prstGeom>
            <a:noFill/>
          </p:spPr>
          <p:txBody>
            <a:bodyPr wrap="none" rtlCol="0">
              <a:spAutoFit/>
            </a:bodyPr>
            <a:lstStyle/>
            <a:p>
              <a:r>
                <a:rPr lang="en-US" dirty="0">
                  <a:solidFill>
                    <a:schemeClr val="bg1"/>
                  </a:solidFill>
                  <a:latin typeface="Matura MT Script Capitals" panose="03020802060602070202" pitchFamily="66" charset="77"/>
                  <a:cs typeface="Apple Chancery" panose="03020702040506060504" pitchFamily="66" charset="-79"/>
                </a:rPr>
                <a:t>+  </a:t>
              </a:r>
              <a:r>
                <a:rPr lang="en-US" b="1" dirty="0">
                  <a:solidFill>
                    <a:schemeClr val="bg1"/>
                  </a:solidFill>
                  <a:latin typeface="Matura MT Script Capitals" panose="03020802060602070202" pitchFamily="66" charset="77"/>
                  <a:cs typeface="Apple Chancery" panose="03020702040506060504" pitchFamily="66" charset="-79"/>
                </a:rPr>
                <a:t> New</a:t>
              </a:r>
            </a:p>
          </p:txBody>
        </p:sp>
        <p:grpSp>
          <p:nvGrpSpPr>
            <p:cNvPr id="23" name="Group 22">
              <a:extLst>
                <a:ext uri="{FF2B5EF4-FFF2-40B4-BE49-F238E27FC236}">
                  <a16:creationId xmlns:a16="http://schemas.microsoft.com/office/drawing/2014/main" id="{A8F21E1A-FABE-0D4E-A6F4-C8C9B15B0BDE}"/>
                </a:ext>
              </a:extLst>
            </p:cNvPr>
            <p:cNvGrpSpPr/>
            <p:nvPr/>
          </p:nvGrpSpPr>
          <p:grpSpPr>
            <a:xfrm>
              <a:off x="965312" y="3740860"/>
              <a:ext cx="7213385" cy="1942424"/>
              <a:chOff x="946015" y="4151783"/>
              <a:chExt cx="7213385" cy="1942424"/>
            </a:xfrm>
          </p:grpSpPr>
          <p:sp>
            <p:nvSpPr>
              <p:cNvPr id="21" name="Rectangle 20">
                <a:extLst>
                  <a:ext uri="{FF2B5EF4-FFF2-40B4-BE49-F238E27FC236}">
                    <a16:creationId xmlns:a16="http://schemas.microsoft.com/office/drawing/2014/main" id="{C89D7093-4F0B-3649-8AEB-74044F840C56}"/>
                  </a:ext>
                </a:extLst>
              </p:cNvPr>
              <p:cNvSpPr/>
              <p:nvPr/>
            </p:nvSpPr>
            <p:spPr>
              <a:xfrm>
                <a:off x="1926774" y="4151783"/>
                <a:ext cx="1219200" cy="364485"/>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6370B554-9AD2-5940-9D63-52C52A74FAB0}"/>
                  </a:ext>
                </a:extLst>
              </p:cNvPr>
              <p:cNvSpPr txBox="1"/>
              <p:nvPr/>
            </p:nvSpPr>
            <p:spPr>
              <a:xfrm>
                <a:off x="946015" y="5140100"/>
                <a:ext cx="7213385" cy="954107"/>
              </a:xfrm>
              <a:prstGeom prst="rect">
                <a:avLst/>
              </a:prstGeom>
              <a:noFill/>
            </p:spPr>
            <p:txBody>
              <a:bodyPr wrap="none" rtlCol="0">
                <a:spAutoFit/>
              </a:bodyPr>
              <a:lstStyle/>
              <a:p>
                <a:pPr algn="ctr"/>
                <a:r>
                  <a:rPr lang="en-US" sz="2800" dirty="0">
                    <a:solidFill>
                      <a:srgbClr val="FF0000"/>
                    </a:solidFill>
                  </a:rPr>
                  <a:t>Wide open eye: new phenomena and new areas</a:t>
                </a:r>
              </a:p>
              <a:p>
                <a:pPr algn="ctr"/>
                <a:r>
                  <a:rPr lang="en-US" sz="2800" dirty="0">
                    <a:solidFill>
                      <a:srgbClr val="FF0000"/>
                    </a:solidFill>
                  </a:rPr>
                  <a:t>Look EVERYWHERE!! </a:t>
                </a:r>
                <a:endParaRPr lang="en-US" sz="3200" dirty="0">
                  <a:solidFill>
                    <a:srgbClr val="FF0000"/>
                  </a:solidFill>
                  <a:effectLst/>
                </a:endParaRPr>
              </a:p>
            </p:txBody>
          </p:sp>
        </p:grpSp>
      </p:grpSp>
      <p:sp>
        <p:nvSpPr>
          <p:cNvPr id="3" name="TextBox 2">
            <a:extLst>
              <a:ext uri="{FF2B5EF4-FFF2-40B4-BE49-F238E27FC236}">
                <a16:creationId xmlns:a16="http://schemas.microsoft.com/office/drawing/2014/main" id="{0ABDC100-1205-224B-8FF5-37C8A17F5508}"/>
              </a:ext>
            </a:extLst>
          </p:cNvPr>
          <p:cNvSpPr txBox="1"/>
          <p:nvPr/>
        </p:nvSpPr>
        <p:spPr>
          <a:xfrm>
            <a:off x="0" y="5823244"/>
            <a:ext cx="9144000" cy="523220"/>
          </a:xfrm>
          <a:prstGeom prst="rect">
            <a:avLst/>
          </a:prstGeom>
          <a:noFill/>
        </p:spPr>
        <p:txBody>
          <a:bodyPr wrap="square" rtlCol="0">
            <a:spAutoFit/>
          </a:bodyPr>
          <a:lstStyle/>
          <a:p>
            <a:pPr algn="ctr"/>
            <a:r>
              <a:rPr lang="en-US" sz="2800" dirty="0"/>
              <a:t>Challenges and Opportunities</a:t>
            </a:r>
          </a:p>
        </p:txBody>
      </p:sp>
    </p:spTree>
    <p:extLst>
      <p:ext uri="{BB962C8B-B14F-4D97-AF65-F5344CB8AC3E}">
        <p14:creationId xmlns:p14="http://schemas.microsoft.com/office/powerpoint/2010/main" val="1429168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Science Drivers</a:t>
            </a:r>
          </a:p>
        </p:txBody>
      </p:sp>
      <p:pic>
        <p:nvPicPr>
          <p:cNvPr id="5" name="Picture 4" descr="P5_cartoon.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56" y="1279088"/>
            <a:ext cx="9144000" cy="4870515"/>
          </a:xfrm>
          <a:prstGeom prst="rect">
            <a:avLst/>
          </a:prstGeom>
        </p:spPr>
      </p:pic>
      <p:sp>
        <p:nvSpPr>
          <p:cNvPr id="7" name="TextBox 6"/>
          <p:cNvSpPr txBox="1"/>
          <p:nvPr/>
        </p:nvSpPr>
        <p:spPr>
          <a:xfrm>
            <a:off x="4556048" y="977345"/>
            <a:ext cx="4587952" cy="369332"/>
          </a:xfrm>
          <a:prstGeom prst="rect">
            <a:avLst/>
          </a:prstGeom>
          <a:noFill/>
        </p:spPr>
        <p:txBody>
          <a:bodyPr wrap="none" rtlCol="0">
            <a:spAutoFit/>
          </a:bodyPr>
          <a:lstStyle/>
          <a:p>
            <a:pPr algn="r"/>
            <a:r>
              <a:rPr lang="en-US" dirty="0"/>
              <a:t>U.S. Strategic Plan (Snowmass + P5, June 2014)</a:t>
            </a:r>
          </a:p>
        </p:txBody>
      </p:sp>
      <p:grpSp>
        <p:nvGrpSpPr>
          <p:cNvPr id="11" name="Group 10"/>
          <p:cNvGrpSpPr/>
          <p:nvPr/>
        </p:nvGrpSpPr>
        <p:grpSpPr>
          <a:xfrm>
            <a:off x="5300380" y="1672843"/>
            <a:ext cx="810398" cy="777180"/>
            <a:chOff x="235129" y="6229799"/>
            <a:chExt cx="1018059" cy="901771"/>
          </a:xfrm>
        </p:grpSpPr>
        <p:pic>
          <p:nvPicPr>
            <p:cNvPr id="9" name="Picture 8"/>
            <p:cNvPicPr>
              <a:picLocks noChangeAspect="1"/>
            </p:cNvPicPr>
            <p:nvPr/>
          </p:nvPicPr>
          <p:blipFill rotWithShape="1">
            <a:blip r:embed="rId3"/>
            <a:srcRect l="20973" r="20565"/>
            <a:stretch/>
          </p:blipFill>
          <p:spPr>
            <a:xfrm>
              <a:off x="235129" y="6229799"/>
              <a:ext cx="1018059" cy="901771"/>
            </a:xfrm>
            <a:prstGeom prst="rect">
              <a:avLst/>
            </a:prstGeom>
          </p:spPr>
        </p:pic>
        <p:sp>
          <p:nvSpPr>
            <p:cNvPr id="10" name="TextBox 9"/>
            <p:cNvSpPr txBox="1"/>
            <p:nvPr/>
          </p:nvSpPr>
          <p:spPr>
            <a:xfrm>
              <a:off x="315112" y="6583452"/>
              <a:ext cx="885201" cy="464253"/>
            </a:xfrm>
            <a:prstGeom prst="rect">
              <a:avLst/>
            </a:prstGeom>
            <a:noFill/>
          </p:spPr>
          <p:txBody>
            <a:bodyPr wrap="none" rtlCol="0">
              <a:spAutoFit/>
            </a:bodyPr>
            <a:lstStyle/>
            <a:p>
              <a:pPr algn="ctr"/>
              <a:r>
                <a:rPr lang="en-US" sz="2000" b="1" dirty="0">
                  <a:solidFill>
                    <a:schemeClr val="bg1"/>
                  </a:solidFill>
                </a:rPr>
                <a:t>2013</a:t>
              </a:r>
            </a:p>
          </p:txBody>
        </p:sp>
      </p:grpSp>
      <p:grpSp>
        <p:nvGrpSpPr>
          <p:cNvPr id="21" name="Group 20"/>
          <p:cNvGrpSpPr/>
          <p:nvPr/>
        </p:nvGrpSpPr>
        <p:grpSpPr>
          <a:xfrm>
            <a:off x="6068572" y="2029347"/>
            <a:ext cx="810398" cy="777181"/>
            <a:chOff x="235129" y="6229799"/>
            <a:chExt cx="1018059" cy="901771"/>
          </a:xfrm>
        </p:grpSpPr>
        <p:pic>
          <p:nvPicPr>
            <p:cNvPr id="22" name="Picture 21"/>
            <p:cNvPicPr>
              <a:picLocks noChangeAspect="1"/>
            </p:cNvPicPr>
            <p:nvPr/>
          </p:nvPicPr>
          <p:blipFill rotWithShape="1">
            <a:blip r:embed="rId3"/>
            <a:srcRect l="20973" r="20565"/>
            <a:stretch/>
          </p:blipFill>
          <p:spPr>
            <a:xfrm>
              <a:off x="235129" y="6229799"/>
              <a:ext cx="1018059" cy="901771"/>
            </a:xfrm>
            <a:prstGeom prst="rect">
              <a:avLst/>
            </a:prstGeom>
          </p:spPr>
        </p:pic>
        <p:sp>
          <p:nvSpPr>
            <p:cNvPr id="23" name="TextBox 22"/>
            <p:cNvSpPr txBox="1"/>
            <p:nvPr/>
          </p:nvSpPr>
          <p:spPr>
            <a:xfrm>
              <a:off x="294975" y="6242424"/>
              <a:ext cx="884446" cy="821368"/>
            </a:xfrm>
            <a:prstGeom prst="rect">
              <a:avLst/>
            </a:prstGeom>
            <a:noFill/>
          </p:spPr>
          <p:txBody>
            <a:bodyPr wrap="none" rtlCol="0">
              <a:spAutoFit/>
            </a:bodyPr>
            <a:lstStyle/>
            <a:p>
              <a:pPr algn="ctr"/>
              <a:r>
                <a:rPr lang="en-US" sz="2000" b="1" dirty="0">
                  <a:solidFill>
                    <a:schemeClr val="bg1"/>
                  </a:solidFill>
                </a:rPr>
                <a:t>2002</a:t>
              </a:r>
            </a:p>
            <a:p>
              <a:pPr algn="ctr"/>
              <a:r>
                <a:rPr lang="en-US" sz="2000" b="1" dirty="0">
                  <a:solidFill>
                    <a:schemeClr val="bg1"/>
                  </a:solidFill>
                </a:rPr>
                <a:t>2015</a:t>
              </a:r>
            </a:p>
          </p:txBody>
        </p:sp>
      </p:grpSp>
      <p:grpSp>
        <p:nvGrpSpPr>
          <p:cNvPr id="27" name="Group 26"/>
          <p:cNvGrpSpPr/>
          <p:nvPr/>
        </p:nvGrpSpPr>
        <p:grpSpPr>
          <a:xfrm>
            <a:off x="7621988" y="2535638"/>
            <a:ext cx="810398" cy="777180"/>
            <a:chOff x="235129" y="6229799"/>
            <a:chExt cx="1018059" cy="901771"/>
          </a:xfrm>
        </p:grpSpPr>
        <p:pic>
          <p:nvPicPr>
            <p:cNvPr id="28" name="Picture 27"/>
            <p:cNvPicPr>
              <a:picLocks noChangeAspect="1"/>
            </p:cNvPicPr>
            <p:nvPr/>
          </p:nvPicPr>
          <p:blipFill rotWithShape="1">
            <a:blip r:embed="rId3"/>
            <a:srcRect l="20973" r="20565"/>
            <a:stretch/>
          </p:blipFill>
          <p:spPr>
            <a:xfrm>
              <a:off x="235129" y="6229799"/>
              <a:ext cx="1018059" cy="901771"/>
            </a:xfrm>
            <a:prstGeom prst="rect">
              <a:avLst/>
            </a:prstGeom>
          </p:spPr>
        </p:pic>
        <p:sp>
          <p:nvSpPr>
            <p:cNvPr id="29" name="TextBox 28"/>
            <p:cNvSpPr txBox="1"/>
            <p:nvPr/>
          </p:nvSpPr>
          <p:spPr>
            <a:xfrm>
              <a:off x="315112" y="6583452"/>
              <a:ext cx="885201" cy="464252"/>
            </a:xfrm>
            <a:prstGeom prst="rect">
              <a:avLst/>
            </a:prstGeom>
            <a:noFill/>
          </p:spPr>
          <p:txBody>
            <a:bodyPr wrap="none" rtlCol="0">
              <a:spAutoFit/>
            </a:bodyPr>
            <a:lstStyle/>
            <a:p>
              <a:pPr algn="ctr"/>
              <a:r>
                <a:rPr lang="en-US" sz="2000" b="1" dirty="0">
                  <a:solidFill>
                    <a:schemeClr val="bg1"/>
                  </a:solidFill>
                </a:rPr>
                <a:t>2011</a:t>
              </a:r>
            </a:p>
          </p:txBody>
        </p:sp>
      </p:grpSp>
      <p:grpSp>
        <p:nvGrpSpPr>
          <p:cNvPr id="30" name="Group 29"/>
          <p:cNvGrpSpPr/>
          <p:nvPr/>
        </p:nvGrpSpPr>
        <p:grpSpPr>
          <a:xfrm>
            <a:off x="8403009" y="2892247"/>
            <a:ext cx="810398" cy="777178"/>
            <a:chOff x="235129" y="6229799"/>
            <a:chExt cx="1018059" cy="901771"/>
          </a:xfrm>
        </p:grpSpPr>
        <p:pic>
          <p:nvPicPr>
            <p:cNvPr id="31" name="Picture 30"/>
            <p:cNvPicPr>
              <a:picLocks noChangeAspect="1"/>
            </p:cNvPicPr>
            <p:nvPr/>
          </p:nvPicPr>
          <p:blipFill rotWithShape="1">
            <a:blip r:embed="rId3"/>
            <a:srcRect l="20973" r="20565"/>
            <a:stretch/>
          </p:blipFill>
          <p:spPr>
            <a:xfrm>
              <a:off x="235129" y="6229799"/>
              <a:ext cx="1018059" cy="901771"/>
            </a:xfrm>
            <a:prstGeom prst="rect">
              <a:avLst/>
            </a:prstGeom>
          </p:spPr>
        </p:pic>
        <p:sp>
          <p:nvSpPr>
            <p:cNvPr id="32" name="TextBox 31"/>
            <p:cNvSpPr txBox="1"/>
            <p:nvPr/>
          </p:nvSpPr>
          <p:spPr>
            <a:xfrm>
              <a:off x="315112" y="6253802"/>
              <a:ext cx="885201" cy="821367"/>
            </a:xfrm>
            <a:prstGeom prst="rect">
              <a:avLst/>
            </a:prstGeom>
            <a:noFill/>
          </p:spPr>
          <p:txBody>
            <a:bodyPr wrap="none" rtlCol="0">
              <a:spAutoFit/>
            </a:bodyPr>
            <a:lstStyle/>
            <a:p>
              <a:pPr algn="ctr"/>
              <a:r>
                <a:rPr lang="en-US" sz="2000" b="1" dirty="0">
                  <a:solidFill>
                    <a:schemeClr val="bg1"/>
                  </a:solidFill>
                </a:rPr>
                <a:t>2008</a:t>
              </a:r>
            </a:p>
            <a:p>
              <a:pPr algn="ctr"/>
              <a:r>
                <a:rPr lang="en-US" sz="2000" b="1" dirty="0">
                  <a:solidFill>
                    <a:schemeClr val="bg1"/>
                  </a:solidFill>
                </a:rPr>
                <a:t>2004</a:t>
              </a:r>
            </a:p>
          </p:txBody>
        </p:sp>
      </p:grpSp>
    </p:spTree>
    <p:extLst>
      <p:ext uri="{BB962C8B-B14F-4D97-AF65-F5344CB8AC3E}">
        <p14:creationId xmlns:p14="http://schemas.microsoft.com/office/powerpoint/2010/main" val="3400984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P5_cartoon.pdf"/>
          <p:cNvPicPr>
            <a:picLocks noChangeAspect="1"/>
          </p:cNvPicPr>
          <p:nvPr/>
        </p:nvPicPr>
        <p:blipFill rotWithShape="1">
          <a:blip r:embed="rId2">
            <a:extLst>
              <a:ext uri="{28A0092B-C50C-407E-A947-70E740481C1C}">
                <a14:useLocalDpi xmlns:a14="http://schemas.microsoft.com/office/drawing/2010/main" val="0"/>
              </a:ext>
            </a:extLst>
          </a:blip>
          <a:srcRect t="45578" r="79329" b="8332"/>
          <a:stretch/>
        </p:blipFill>
        <p:spPr>
          <a:xfrm>
            <a:off x="2939714" y="2353323"/>
            <a:ext cx="3256691" cy="3867737"/>
          </a:xfrm>
          <a:prstGeom prst="rect">
            <a:avLst/>
          </a:prstGeom>
        </p:spPr>
      </p:pic>
      <p:sp>
        <p:nvSpPr>
          <p:cNvPr id="13" name="TextBox 12"/>
          <p:cNvSpPr txBox="1"/>
          <p:nvPr/>
        </p:nvSpPr>
        <p:spPr>
          <a:xfrm>
            <a:off x="0" y="854614"/>
            <a:ext cx="9144000" cy="1631216"/>
          </a:xfrm>
          <a:prstGeom prst="rect">
            <a:avLst/>
          </a:prstGeom>
          <a:noFill/>
        </p:spPr>
        <p:txBody>
          <a:bodyPr wrap="square" rtlCol="0">
            <a:spAutoFit/>
          </a:bodyPr>
          <a:lstStyle/>
          <a:p>
            <a:pPr algn="ctr"/>
            <a:r>
              <a:rPr lang="en-US" sz="4400" dirty="0"/>
              <a:t>Higgs</a:t>
            </a:r>
          </a:p>
          <a:p>
            <a:pPr algn="ctr"/>
            <a:r>
              <a:rPr lang="en-US" sz="2800" dirty="0"/>
              <a:t>from the discovery of a Higgs-like particle</a:t>
            </a:r>
          </a:p>
          <a:p>
            <a:pPr algn="ctr"/>
            <a:r>
              <a:rPr lang="en-US" sz="2800" dirty="0">
                <a:sym typeface="Wingdings"/>
              </a:rPr>
              <a:t>to measurements and a new tool for discovery</a:t>
            </a:r>
            <a:endParaRPr lang="en-US" sz="2800" dirty="0"/>
          </a:p>
        </p:txBody>
      </p:sp>
    </p:spTree>
    <p:extLst>
      <p:ext uri="{BB962C8B-B14F-4D97-AF65-F5344CB8AC3E}">
        <p14:creationId xmlns:p14="http://schemas.microsoft.com/office/powerpoint/2010/main" val="1670745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178A5-2F94-1747-94CA-E1EF4F828D2F}"/>
              </a:ext>
            </a:extLst>
          </p:cNvPr>
          <p:cNvSpPr>
            <a:spLocks noGrp="1"/>
          </p:cNvSpPr>
          <p:nvPr>
            <p:ph type="title"/>
          </p:nvPr>
        </p:nvSpPr>
        <p:spPr/>
        <p:txBody>
          <a:bodyPr/>
          <a:lstStyle/>
          <a:p>
            <a:r>
              <a:rPr lang="en-US" dirty="0"/>
              <a:t>Higgs as a tool for discovery</a:t>
            </a:r>
          </a:p>
        </p:txBody>
      </p:sp>
      <p:sp>
        <p:nvSpPr>
          <p:cNvPr id="3" name="Content Placeholder 2">
            <a:extLst>
              <a:ext uri="{FF2B5EF4-FFF2-40B4-BE49-F238E27FC236}">
                <a16:creationId xmlns:a16="http://schemas.microsoft.com/office/drawing/2014/main" id="{5879B9DA-9522-214C-92E5-F49B9B9ECCAE}"/>
              </a:ext>
            </a:extLst>
          </p:cNvPr>
          <p:cNvSpPr>
            <a:spLocks noGrp="1"/>
          </p:cNvSpPr>
          <p:nvPr>
            <p:ph idx="1"/>
          </p:nvPr>
        </p:nvSpPr>
        <p:spPr/>
        <p:txBody>
          <a:bodyPr>
            <a:normAutofit/>
          </a:bodyPr>
          <a:lstStyle/>
          <a:p>
            <a:endParaRPr lang="en-US" sz="1200" dirty="0"/>
          </a:p>
          <a:p>
            <a:r>
              <a:rPr lang="en-US" dirty="0"/>
              <a:t>Questions</a:t>
            </a:r>
          </a:p>
          <a:p>
            <a:pPr lvl="1"/>
            <a:r>
              <a:rPr lang="en-US" dirty="0"/>
              <a:t>What is the origin of the Higgs potential?</a:t>
            </a:r>
          </a:p>
          <a:p>
            <a:pPr lvl="1"/>
            <a:r>
              <a:rPr lang="en-US" dirty="0"/>
              <a:t>What is the nature of Higgs interactions?</a:t>
            </a:r>
          </a:p>
          <a:p>
            <a:pPr lvl="1"/>
            <a:r>
              <a:rPr lang="en-US" dirty="0"/>
              <a:t>Where does it come from? </a:t>
            </a:r>
          </a:p>
          <a:p>
            <a:pPr lvl="1"/>
            <a:endParaRPr lang="en-US" dirty="0"/>
          </a:p>
          <a:p>
            <a:r>
              <a:rPr lang="en-US" dirty="0"/>
              <a:t>Measurements</a:t>
            </a:r>
          </a:p>
          <a:p>
            <a:pPr lvl="1"/>
            <a:r>
              <a:rPr lang="en-US" dirty="0"/>
              <a:t>Higgs couplings to EWK gauge bosons</a:t>
            </a:r>
          </a:p>
          <a:p>
            <a:pPr lvl="1"/>
            <a:r>
              <a:rPr lang="en-US" dirty="0"/>
              <a:t>Higgs couplings to fermions</a:t>
            </a:r>
          </a:p>
          <a:p>
            <a:pPr lvl="1"/>
            <a:r>
              <a:rPr lang="en-US" dirty="0"/>
              <a:t>Higgs self couplings (Higgs potential)</a:t>
            </a:r>
          </a:p>
        </p:txBody>
      </p:sp>
    </p:spTree>
    <p:extLst>
      <p:ext uri="{BB962C8B-B14F-4D97-AF65-F5344CB8AC3E}">
        <p14:creationId xmlns:p14="http://schemas.microsoft.com/office/powerpoint/2010/main" val="4658710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9524322-12D2-BC46-A30A-205F239092DD}"/>
              </a:ext>
            </a:extLst>
          </p:cNvPr>
          <p:cNvGraphicFramePr>
            <a:graphicFrameLocks noGrp="1"/>
          </p:cNvGraphicFramePr>
          <p:nvPr>
            <p:extLst>
              <p:ext uri="{D42A27DB-BD31-4B8C-83A1-F6EECF244321}">
                <p14:modId xmlns:p14="http://schemas.microsoft.com/office/powerpoint/2010/main" val="524847251"/>
              </p:ext>
            </p:extLst>
          </p:nvPr>
        </p:nvGraphicFramePr>
        <p:xfrm>
          <a:off x="480448" y="4237437"/>
          <a:ext cx="5418751" cy="2194560"/>
        </p:xfrm>
        <a:graphic>
          <a:graphicData uri="http://schemas.openxmlformats.org/drawingml/2006/table">
            <a:tbl>
              <a:tblPr firstRow="1" bandRow="1">
                <a:tableStyleId>{073A0DAA-6AF3-43AB-8588-CEC1D06C72B9}</a:tableStyleId>
              </a:tblPr>
              <a:tblGrid>
                <a:gridCol w="2045777">
                  <a:extLst>
                    <a:ext uri="{9D8B030D-6E8A-4147-A177-3AD203B41FA5}">
                      <a16:colId xmlns:a16="http://schemas.microsoft.com/office/drawing/2014/main" val="2460755908"/>
                    </a:ext>
                  </a:extLst>
                </a:gridCol>
                <a:gridCol w="1224366">
                  <a:extLst>
                    <a:ext uri="{9D8B030D-6E8A-4147-A177-3AD203B41FA5}">
                      <a16:colId xmlns:a16="http://schemas.microsoft.com/office/drawing/2014/main" val="16053143"/>
                    </a:ext>
                  </a:extLst>
                </a:gridCol>
                <a:gridCol w="1224366">
                  <a:extLst>
                    <a:ext uri="{9D8B030D-6E8A-4147-A177-3AD203B41FA5}">
                      <a16:colId xmlns:a16="http://schemas.microsoft.com/office/drawing/2014/main" val="2630942419"/>
                    </a:ext>
                  </a:extLst>
                </a:gridCol>
                <a:gridCol w="924242">
                  <a:extLst>
                    <a:ext uri="{9D8B030D-6E8A-4147-A177-3AD203B41FA5}">
                      <a16:colId xmlns:a16="http://schemas.microsoft.com/office/drawing/2014/main" val="2473986454"/>
                    </a:ext>
                  </a:extLst>
                </a:gridCol>
              </a:tblGrid>
              <a:tr h="261769">
                <a:tc>
                  <a:txBody>
                    <a:bodyPr/>
                    <a:lstStyle/>
                    <a:p>
                      <a:pPr algn="ctr"/>
                      <a:r>
                        <a:rPr lang="en-US" sz="1800" dirty="0"/>
                        <a:t>New physics model</a:t>
                      </a:r>
                    </a:p>
                  </a:txBody>
                  <a:tcPr/>
                </a:tc>
                <a:tc>
                  <a:txBody>
                    <a:bodyPr/>
                    <a:lstStyle/>
                    <a:p>
                      <a:pPr algn="ctr"/>
                      <a:r>
                        <a:rPr lang="en-US" sz="1800" dirty="0">
                          <a:latin typeface="Symbol" pitchFamily="2" charset="2"/>
                        </a:rPr>
                        <a:t>k</a:t>
                      </a:r>
                      <a:r>
                        <a:rPr lang="en-US" sz="1800" baseline="-25000" dirty="0"/>
                        <a:t>V</a:t>
                      </a:r>
                    </a:p>
                  </a:txBody>
                  <a:tcPr anchor="ctr"/>
                </a:tc>
                <a:tc>
                  <a:txBody>
                    <a:bodyPr/>
                    <a:lstStyle/>
                    <a:p>
                      <a:pPr algn="ctr"/>
                      <a:r>
                        <a:rPr lang="en-US" sz="1800" dirty="0">
                          <a:latin typeface="Symbol" pitchFamily="2" charset="2"/>
                        </a:rPr>
                        <a:t>k</a:t>
                      </a:r>
                      <a:r>
                        <a:rPr lang="en-US" sz="1800" baseline="-25000" dirty="0"/>
                        <a:t>b</a:t>
                      </a:r>
                    </a:p>
                  </a:txBody>
                  <a:tcPr anchor="ctr"/>
                </a:tc>
                <a:tc>
                  <a:txBody>
                    <a:bodyPr/>
                    <a:lstStyle/>
                    <a:p>
                      <a:pPr algn="ctr"/>
                      <a:r>
                        <a:rPr lang="en-US" sz="1800" dirty="0">
                          <a:latin typeface="Symbol" pitchFamily="2" charset="2"/>
                        </a:rPr>
                        <a:t>k</a:t>
                      </a:r>
                      <a:r>
                        <a:rPr lang="en-US" sz="1800" baseline="-25000" dirty="0">
                          <a:latin typeface="Symbol" pitchFamily="2" charset="2"/>
                        </a:rPr>
                        <a:t>g</a:t>
                      </a:r>
                    </a:p>
                  </a:txBody>
                  <a:tcPr anchor="ctr"/>
                </a:tc>
                <a:extLst>
                  <a:ext uri="{0D108BD9-81ED-4DB2-BD59-A6C34878D82A}">
                    <a16:rowId xmlns:a16="http://schemas.microsoft.com/office/drawing/2014/main" val="3481327551"/>
                  </a:ext>
                </a:extLst>
              </a:tr>
              <a:tr h="261769">
                <a:tc>
                  <a:txBody>
                    <a:bodyPr/>
                    <a:lstStyle/>
                    <a:p>
                      <a:pPr algn="ctr"/>
                      <a:r>
                        <a:rPr lang="en-US" sz="1800" dirty="0"/>
                        <a:t>Singlet Mixing</a:t>
                      </a:r>
                    </a:p>
                  </a:txBody>
                  <a:tcPr/>
                </a:tc>
                <a:tc>
                  <a:txBody>
                    <a:bodyPr/>
                    <a:lstStyle/>
                    <a:p>
                      <a:pPr algn="ctr"/>
                      <a:r>
                        <a:rPr lang="en-US" sz="1800" dirty="0"/>
                        <a:t>~ +6%</a:t>
                      </a:r>
                    </a:p>
                  </a:txBody>
                  <a:tcPr/>
                </a:tc>
                <a:tc>
                  <a:txBody>
                    <a:bodyPr/>
                    <a:lstStyle/>
                    <a:p>
                      <a:pPr algn="ctr"/>
                      <a:r>
                        <a:rPr lang="en-US" sz="1800" dirty="0"/>
                        <a:t>~ +6%</a:t>
                      </a:r>
                    </a:p>
                  </a:txBody>
                  <a:tcPr/>
                </a:tc>
                <a:tc>
                  <a:txBody>
                    <a:bodyPr/>
                    <a:lstStyle/>
                    <a:p>
                      <a:pPr algn="ctr"/>
                      <a:r>
                        <a:rPr lang="en-US" sz="1800" dirty="0"/>
                        <a:t>~ +6%</a:t>
                      </a:r>
                    </a:p>
                  </a:txBody>
                  <a:tcPr/>
                </a:tc>
                <a:extLst>
                  <a:ext uri="{0D108BD9-81ED-4DB2-BD59-A6C34878D82A}">
                    <a16:rowId xmlns:a16="http://schemas.microsoft.com/office/drawing/2014/main" val="554061623"/>
                  </a:ext>
                </a:extLst>
              </a:tr>
              <a:tr h="261769">
                <a:tc>
                  <a:txBody>
                    <a:bodyPr/>
                    <a:lstStyle/>
                    <a:p>
                      <a:pPr algn="ctr"/>
                      <a:r>
                        <a:rPr lang="en-US" sz="1800" dirty="0"/>
                        <a:t>2HDM</a:t>
                      </a:r>
                    </a:p>
                  </a:txBody>
                  <a:tcPr/>
                </a:tc>
                <a:tc>
                  <a:txBody>
                    <a:bodyPr/>
                    <a:lstStyle/>
                    <a:p>
                      <a:pPr algn="ctr"/>
                      <a:r>
                        <a:rPr lang="en-US" sz="1800" dirty="0"/>
                        <a:t>~ +1%</a:t>
                      </a:r>
                    </a:p>
                  </a:txBody>
                  <a:tcPr/>
                </a:tc>
                <a:tc>
                  <a:txBody>
                    <a:bodyPr/>
                    <a:lstStyle/>
                    <a:p>
                      <a:pPr algn="ctr"/>
                      <a:r>
                        <a:rPr lang="en-US" sz="1800" dirty="0"/>
                        <a:t>~ +10%</a:t>
                      </a:r>
                    </a:p>
                  </a:txBody>
                  <a:tcPr/>
                </a:tc>
                <a:tc>
                  <a:txBody>
                    <a:bodyPr/>
                    <a:lstStyle/>
                    <a:p>
                      <a:pPr algn="ctr"/>
                      <a:r>
                        <a:rPr lang="en-US" sz="1800" dirty="0"/>
                        <a:t>~ +1%</a:t>
                      </a:r>
                    </a:p>
                  </a:txBody>
                  <a:tcPr/>
                </a:tc>
                <a:extLst>
                  <a:ext uri="{0D108BD9-81ED-4DB2-BD59-A6C34878D82A}">
                    <a16:rowId xmlns:a16="http://schemas.microsoft.com/office/drawing/2014/main" val="4065957716"/>
                  </a:ext>
                </a:extLst>
              </a:tr>
              <a:tr h="261769">
                <a:tc>
                  <a:txBody>
                    <a:bodyPr/>
                    <a:lstStyle/>
                    <a:p>
                      <a:pPr algn="ctr"/>
                      <a:r>
                        <a:rPr lang="en-US" sz="1800" dirty="0"/>
                        <a:t>Decoupling MSSM</a:t>
                      </a:r>
                    </a:p>
                  </a:txBody>
                  <a:tcPr/>
                </a:tc>
                <a:tc>
                  <a:txBody>
                    <a:bodyPr/>
                    <a:lstStyle/>
                    <a:p>
                      <a:pPr algn="ctr"/>
                      <a:r>
                        <a:rPr lang="en-US" sz="1800" dirty="0"/>
                        <a:t>~ -0.0013%</a:t>
                      </a:r>
                    </a:p>
                  </a:txBody>
                  <a:tcPr/>
                </a:tc>
                <a:tc>
                  <a:txBody>
                    <a:bodyPr/>
                    <a:lstStyle/>
                    <a:p>
                      <a:pPr algn="ctr"/>
                      <a:r>
                        <a:rPr lang="en-US" sz="1800" dirty="0"/>
                        <a:t>~ +1.6%</a:t>
                      </a:r>
                    </a:p>
                  </a:txBody>
                  <a:tcPr/>
                </a:tc>
                <a:tc>
                  <a:txBody>
                    <a:bodyPr/>
                    <a:lstStyle/>
                    <a:p>
                      <a:pPr algn="ctr"/>
                      <a:r>
                        <a:rPr lang="en-US" sz="1800" dirty="0"/>
                        <a:t>~ -0.4%</a:t>
                      </a:r>
                    </a:p>
                  </a:txBody>
                  <a:tcPr/>
                </a:tc>
                <a:extLst>
                  <a:ext uri="{0D108BD9-81ED-4DB2-BD59-A6C34878D82A}">
                    <a16:rowId xmlns:a16="http://schemas.microsoft.com/office/drawing/2014/main" val="1405727094"/>
                  </a:ext>
                </a:extLst>
              </a:tr>
              <a:tr h="0">
                <a:tc>
                  <a:txBody>
                    <a:bodyPr/>
                    <a:lstStyle/>
                    <a:p>
                      <a:pPr algn="ctr"/>
                      <a:r>
                        <a:rPr lang="en-US" sz="1800" dirty="0"/>
                        <a:t>Composite</a:t>
                      </a:r>
                    </a:p>
                  </a:txBody>
                  <a:tcPr/>
                </a:tc>
                <a:tc>
                  <a:txBody>
                    <a:bodyPr/>
                    <a:lstStyle/>
                    <a:p>
                      <a:pPr algn="ctr"/>
                      <a:r>
                        <a:rPr lang="en-US" sz="1800" dirty="0"/>
                        <a:t>~ -3%</a:t>
                      </a:r>
                    </a:p>
                  </a:txBody>
                  <a:tcPr/>
                </a:tc>
                <a:tc>
                  <a:txBody>
                    <a:bodyPr/>
                    <a:lstStyle/>
                    <a:p>
                      <a:pPr algn="ctr"/>
                      <a:r>
                        <a:rPr lang="en-US" sz="1800" dirty="0"/>
                        <a:t>~ -(3 – 9)%</a:t>
                      </a:r>
                    </a:p>
                  </a:txBody>
                  <a:tcPr/>
                </a:tc>
                <a:tc>
                  <a:txBody>
                    <a:bodyPr/>
                    <a:lstStyle/>
                    <a:p>
                      <a:pPr algn="ctr"/>
                      <a:r>
                        <a:rPr lang="en-US" sz="1800" dirty="0"/>
                        <a:t>~ -9%</a:t>
                      </a:r>
                    </a:p>
                  </a:txBody>
                  <a:tcPr/>
                </a:tc>
                <a:extLst>
                  <a:ext uri="{0D108BD9-81ED-4DB2-BD59-A6C34878D82A}">
                    <a16:rowId xmlns:a16="http://schemas.microsoft.com/office/drawing/2014/main" val="2677102555"/>
                  </a:ext>
                </a:extLst>
              </a:tr>
              <a:tr h="261769">
                <a:tc>
                  <a:txBody>
                    <a:bodyPr/>
                    <a:lstStyle/>
                    <a:p>
                      <a:pPr algn="ctr"/>
                      <a:r>
                        <a:rPr lang="en-US" sz="1800" dirty="0"/>
                        <a:t>Top Partner</a:t>
                      </a:r>
                    </a:p>
                  </a:txBody>
                  <a:tcPr/>
                </a:tc>
                <a:tc>
                  <a:txBody>
                    <a:bodyPr/>
                    <a:lstStyle/>
                    <a:p>
                      <a:pPr algn="ctr"/>
                      <a:r>
                        <a:rPr lang="en-US" sz="1800" dirty="0"/>
                        <a:t>~ -2%</a:t>
                      </a:r>
                    </a:p>
                  </a:txBody>
                  <a:tcPr/>
                </a:tc>
                <a:tc>
                  <a:txBody>
                    <a:bodyPr/>
                    <a:lstStyle/>
                    <a:p>
                      <a:pPr algn="ctr"/>
                      <a:r>
                        <a:rPr lang="en-US" sz="1800" dirty="0"/>
                        <a:t>~ -2%</a:t>
                      </a:r>
                    </a:p>
                  </a:txBody>
                  <a:tcPr/>
                </a:tc>
                <a:tc>
                  <a:txBody>
                    <a:bodyPr/>
                    <a:lstStyle/>
                    <a:p>
                      <a:pPr algn="ctr"/>
                      <a:r>
                        <a:rPr lang="en-US" sz="1800" dirty="0"/>
                        <a:t>~ +1%</a:t>
                      </a:r>
                    </a:p>
                  </a:txBody>
                  <a:tcPr/>
                </a:tc>
                <a:extLst>
                  <a:ext uri="{0D108BD9-81ED-4DB2-BD59-A6C34878D82A}">
                    <a16:rowId xmlns:a16="http://schemas.microsoft.com/office/drawing/2014/main" val="1149980232"/>
                  </a:ext>
                </a:extLst>
              </a:tr>
            </a:tbl>
          </a:graphicData>
        </a:graphic>
      </p:graphicFrame>
      <p:sp>
        <p:nvSpPr>
          <p:cNvPr id="6" name="TextBox 5">
            <a:extLst>
              <a:ext uri="{FF2B5EF4-FFF2-40B4-BE49-F238E27FC236}">
                <a16:creationId xmlns:a16="http://schemas.microsoft.com/office/drawing/2014/main" id="{760F564F-5CB8-1D4F-928E-AAD53623E4C4}"/>
              </a:ext>
            </a:extLst>
          </p:cNvPr>
          <p:cNvSpPr txBox="1"/>
          <p:nvPr/>
        </p:nvSpPr>
        <p:spPr>
          <a:xfrm>
            <a:off x="685168" y="3928785"/>
            <a:ext cx="1649811" cy="369332"/>
          </a:xfrm>
          <a:prstGeom prst="rect">
            <a:avLst/>
          </a:prstGeom>
          <a:noFill/>
        </p:spPr>
        <p:txBody>
          <a:bodyPr wrap="none" rtlCol="0">
            <a:spAutoFit/>
          </a:bodyPr>
          <a:lstStyle/>
          <a:p>
            <a:r>
              <a:rPr lang="en-US" dirty="0"/>
              <a:t>arXiv:1310.836</a:t>
            </a:r>
          </a:p>
        </p:txBody>
      </p:sp>
      <p:grpSp>
        <p:nvGrpSpPr>
          <p:cNvPr id="11" name="Group 10">
            <a:extLst>
              <a:ext uri="{FF2B5EF4-FFF2-40B4-BE49-F238E27FC236}">
                <a16:creationId xmlns:a16="http://schemas.microsoft.com/office/drawing/2014/main" id="{FD87188A-F9A2-2248-9DE1-A254D2DCCB24}"/>
              </a:ext>
            </a:extLst>
          </p:cNvPr>
          <p:cNvGrpSpPr/>
          <p:nvPr/>
        </p:nvGrpSpPr>
        <p:grpSpPr>
          <a:xfrm>
            <a:off x="62219" y="957075"/>
            <a:ext cx="6060996" cy="3004116"/>
            <a:chOff x="341211" y="216435"/>
            <a:chExt cx="6044091" cy="4018395"/>
          </a:xfrm>
        </p:grpSpPr>
        <p:pic>
          <p:nvPicPr>
            <p:cNvPr id="4" name="Picture 3">
              <a:extLst>
                <a:ext uri="{FF2B5EF4-FFF2-40B4-BE49-F238E27FC236}">
                  <a16:creationId xmlns:a16="http://schemas.microsoft.com/office/drawing/2014/main" id="{1FEF3DE5-A399-A94F-AFD2-1ADFF72ABF70}"/>
                </a:ext>
              </a:extLst>
            </p:cNvPr>
            <p:cNvPicPr>
              <a:picLocks noChangeAspect="1"/>
            </p:cNvPicPr>
            <p:nvPr/>
          </p:nvPicPr>
          <p:blipFill rotWithShape="1">
            <a:blip r:embed="rId2"/>
            <a:srcRect l="6254" b="8713"/>
            <a:stretch/>
          </p:blipFill>
          <p:spPr>
            <a:xfrm>
              <a:off x="341211" y="216435"/>
              <a:ext cx="6044091" cy="3879074"/>
            </a:xfrm>
            <a:prstGeom prst="rect">
              <a:avLst/>
            </a:prstGeom>
          </p:spPr>
        </p:pic>
        <p:sp>
          <p:nvSpPr>
            <p:cNvPr id="7" name="TextBox 6">
              <a:extLst>
                <a:ext uri="{FF2B5EF4-FFF2-40B4-BE49-F238E27FC236}">
                  <a16:creationId xmlns:a16="http://schemas.microsoft.com/office/drawing/2014/main" id="{0B796FC2-6491-1A4E-A2DF-6B212B137B6A}"/>
                </a:ext>
              </a:extLst>
            </p:cNvPr>
            <p:cNvSpPr txBox="1"/>
            <p:nvPr/>
          </p:nvSpPr>
          <p:spPr>
            <a:xfrm>
              <a:off x="4179233" y="3449179"/>
              <a:ext cx="1879041" cy="369332"/>
            </a:xfrm>
            <a:prstGeom prst="rect">
              <a:avLst/>
            </a:prstGeom>
            <a:noFill/>
          </p:spPr>
          <p:txBody>
            <a:bodyPr wrap="none" rtlCol="0">
              <a:spAutoFit/>
            </a:bodyPr>
            <a:lstStyle/>
            <a:p>
              <a:r>
                <a:rPr lang="en-US" dirty="0" err="1"/>
                <a:t>arXiv</a:t>
              </a:r>
              <a:r>
                <a:rPr lang="en-US" dirty="0"/>
                <a:t>: 1803.01853</a:t>
              </a:r>
            </a:p>
          </p:txBody>
        </p:sp>
        <p:sp>
          <p:nvSpPr>
            <p:cNvPr id="9" name="TextBox 8">
              <a:extLst>
                <a:ext uri="{FF2B5EF4-FFF2-40B4-BE49-F238E27FC236}">
                  <a16:creationId xmlns:a16="http://schemas.microsoft.com/office/drawing/2014/main" id="{8ACEE5D8-C248-D045-8D96-190CA8E9729C}"/>
                </a:ext>
              </a:extLst>
            </p:cNvPr>
            <p:cNvSpPr txBox="1"/>
            <p:nvPr/>
          </p:nvSpPr>
          <p:spPr>
            <a:xfrm>
              <a:off x="5826796" y="3865498"/>
              <a:ext cx="397866" cy="369332"/>
            </a:xfrm>
            <a:prstGeom prst="rect">
              <a:avLst/>
            </a:prstGeom>
            <a:noFill/>
          </p:spPr>
          <p:txBody>
            <a:bodyPr wrap="none" rtlCol="0">
              <a:spAutoFit/>
            </a:bodyPr>
            <a:lstStyle/>
            <a:p>
              <a:r>
                <a:rPr lang="en-US" dirty="0">
                  <a:latin typeface="Symbol" pitchFamily="2" charset="2"/>
                </a:rPr>
                <a:t>k</a:t>
              </a:r>
              <a:r>
                <a:rPr lang="en-US" baseline="-25000" dirty="0"/>
                <a:t>V</a:t>
              </a:r>
            </a:p>
          </p:txBody>
        </p:sp>
        <p:sp>
          <p:nvSpPr>
            <p:cNvPr id="10" name="TextBox 9">
              <a:extLst>
                <a:ext uri="{FF2B5EF4-FFF2-40B4-BE49-F238E27FC236}">
                  <a16:creationId xmlns:a16="http://schemas.microsoft.com/office/drawing/2014/main" id="{B55D8522-5704-154D-A34E-3768F1D26E7F}"/>
                </a:ext>
              </a:extLst>
            </p:cNvPr>
            <p:cNvSpPr txBox="1"/>
            <p:nvPr/>
          </p:nvSpPr>
          <p:spPr>
            <a:xfrm rot="16200000">
              <a:off x="334959" y="222687"/>
              <a:ext cx="381836" cy="369332"/>
            </a:xfrm>
            <a:prstGeom prst="rect">
              <a:avLst/>
            </a:prstGeom>
            <a:noFill/>
          </p:spPr>
          <p:txBody>
            <a:bodyPr wrap="none" rtlCol="0">
              <a:spAutoFit/>
            </a:bodyPr>
            <a:lstStyle/>
            <a:p>
              <a:r>
                <a:rPr lang="en-US" dirty="0" err="1">
                  <a:latin typeface="Symbol" pitchFamily="2" charset="2"/>
                </a:rPr>
                <a:t>k</a:t>
              </a:r>
              <a:r>
                <a:rPr lang="en-US" baseline="-25000" dirty="0" err="1"/>
                <a:t>F</a:t>
              </a:r>
              <a:endParaRPr lang="en-US" baseline="-25000" dirty="0"/>
            </a:p>
          </p:txBody>
        </p:sp>
      </p:grpSp>
      <p:sp>
        <p:nvSpPr>
          <p:cNvPr id="13" name="TextBox 12">
            <a:extLst>
              <a:ext uri="{FF2B5EF4-FFF2-40B4-BE49-F238E27FC236}">
                <a16:creationId xmlns:a16="http://schemas.microsoft.com/office/drawing/2014/main" id="{80C35960-EC13-DA4E-BB64-92CD5709AD68}"/>
              </a:ext>
            </a:extLst>
          </p:cNvPr>
          <p:cNvSpPr txBox="1"/>
          <p:nvPr/>
        </p:nvSpPr>
        <p:spPr>
          <a:xfrm>
            <a:off x="4344709" y="1242532"/>
            <a:ext cx="1264705" cy="369332"/>
          </a:xfrm>
          <a:prstGeom prst="rect">
            <a:avLst/>
          </a:prstGeom>
          <a:noFill/>
        </p:spPr>
        <p:txBody>
          <a:bodyPr wrap="none" rtlCol="0">
            <a:spAutoFit/>
          </a:bodyPr>
          <a:lstStyle/>
          <a:p>
            <a:pPr algn="ctr"/>
            <a:r>
              <a:rPr lang="en-US" dirty="0"/>
              <a:t>ATLAS/CMS</a:t>
            </a:r>
          </a:p>
        </p:txBody>
      </p:sp>
      <p:sp>
        <p:nvSpPr>
          <p:cNvPr id="14" name="Curved Left Arrow 13">
            <a:extLst>
              <a:ext uri="{FF2B5EF4-FFF2-40B4-BE49-F238E27FC236}">
                <a16:creationId xmlns:a16="http://schemas.microsoft.com/office/drawing/2014/main" id="{6E185288-2BDF-E14D-9469-4BCD8C18B0E4}"/>
              </a:ext>
            </a:extLst>
          </p:cNvPr>
          <p:cNvSpPr/>
          <p:nvPr/>
        </p:nvSpPr>
        <p:spPr>
          <a:xfrm>
            <a:off x="6037827" y="2376776"/>
            <a:ext cx="932817" cy="3352800"/>
          </a:xfrm>
          <a:prstGeom prst="curvedLeftArrow">
            <a:avLst/>
          </a:prstGeom>
          <a:solidFill>
            <a:schemeClr val="accent6"/>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5" name="TextBox 14">
            <a:extLst>
              <a:ext uri="{FF2B5EF4-FFF2-40B4-BE49-F238E27FC236}">
                <a16:creationId xmlns:a16="http://schemas.microsoft.com/office/drawing/2014/main" id="{36CDDE56-9B9F-A549-A250-2AA308BD69FD}"/>
              </a:ext>
            </a:extLst>
          </p:cNvPr>
          <p:cNvSpPr txBox="1"/>
          <p:nvPr/>
        </p:nvSpPr>
        <p:spPr>
          <a:xfrm>
            <a:off x="5914439" y="3443532"/>
            <a:ext cx="3197350" cy="1107996"/>
          </a:xfrm>
          <a:prstGeom prst="rect">
            <a:avLst/>
          </a:prstGeom>
          <a:solidFill>
            <a:schemeClr val="bg1"/>
          </a:solidFill>
        </p:spPr>
        <p:txBody>
          <a:bodyPr wrap="square" rtlCol="0">
            <a:spAutoFit/>
          </a:bodyPr>
          <a:lstStyle/>
          <a:p>
            <a:pPr algn="ctr"/>
            <a:r>
              <a:rPr lang="en-US" sz="2200" dirty="0"/>
              <a:t>Sensitivity to new physics demands </a:t>
            </a:r>
          </a:p>
          <a:p>
            <a:pPr algn="ctr"/>
            <a:r>
              <a:rPr lang="en-US" sz="2200" dirty="0"/>
              <a:t>smaller uncertainties</a:t>
            </a:r>
          </a:p>
        </p:txBody>
      </p:sp>
      <p:sp>
        <p:nvSpPr>
          <p:cNvPr id="8" name="Title 7">
            <a:extLst>
              <a:ext uri="{FF2B5EF4-FFF2-40B4-BE49-F238E27FC236}">
                <a16:creationId xmlns:a16="http://schemas.microsoft.com/office/drawing/2014/main" id="{24A5E476-FEFF-EA41-8919-B03249D31AFF}"/>
              </a:ext>
            </a:extLst>
          </p:cNvPr>
          <p:cNvSpPr>
            <a:spLocks noGrp="1"/>
          </p:cNvSpPr>
          <p:nvPr>
            <p:ph type="title"/>
          </p:nvPr>
        </p:nvSpPr>
        <p:spPr/>
        <p:txBody>
          <a:bodyPr/>
          <a:lstStyle/>
          <a:p>
            <a:r>
              <a:rPr lang="en-US" dirty="0"/>
              <a:t>Higgs couplings to gauge bosons and fermions</a:t>
            </a:r>
          </a:p>
        </p:txBody>
      </p:sp>
    </p:spTree>
    <p:extLst>
      <p:ext uri="{BB962C8B-B14F-4D97-AF65-F5344CB8AC3E}">
        <p14:creationId xmlns:p14="http://schemas.microsoft.com/office/powerpoint/2010/main" val="618733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del of Leptons">
            <a:hlinkClick r:id="rId3" tooltip="&quot;The first page of Weinberg’s 1967 paper “A Model of Leptons”, published in &lt;i&gt;Physical Review Letters&lt;/i&gt;.&quot;"/>
            <a:extLst>
              <a:ext uri="{FF2B5EF4-FFF2-40B4-BE49-F238E27FC236}">
                <a16:creationId xmlns:a16="http://schemas.microsoft.com/office/drawing/2014/main" id="{66CA3E75-1CCD-1748-8424-54E0E2BEEB0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62927" y="883840"/>
            <a:ext cx="4869443" cy="4654359"/>
          </a:xfrm>
          <a:prstGeom prst="rect">
            <a:avLst/>
          </a:prstGeom>
          <a:noFill/>
          <a:ln>
            <a:noFill/>
          </a:ln>
        </p:spPr>
      </p:pic>
      <p:sp>
        <p:nvSpPr>
          <p:cNvPr id="2" name="TextBox 1">
            <a:extLst>
              <a:ext uri="{FF2B5EF4-FFF2-40B4-BE49-F238E27FC236}">
                <a16:creationId xmlns:a16="http://schemas.microsoft.com/office/drawing/2014/main" id="{2DA4BEFF-96EB-A14D-8EE8-2870FD5F2574}"/>
              </a:ext>
            </a:extLst>
          </p:cNvPr>
          <p:cNvSpPr txBox="1"/>
          <p:nvPr/>
        </p:nvSpPr>
        <p:spPr>
          <a:xfrm>
            <a:off x="498685" y="5653906"/>
            <a:ext cx="4197925" cy="707886"/>
          </a:xfrm>
          <a:prstGeom prst="rect">
            <a:avLst/>
          </a:prstGeom>
          <a:noFill/>
        </p:spPr>
        <p:txBody>
          <a:bodyPr wrap="square" rtlCol="0">
            <a:spAutoFit/>
          </a:bodyPr>
          <a:lstStyle/>
          <a:p>
            <a:pPr algn="ctr"/>
            <a:r>
              <a:rPr lang="en-US" sz="2000" dirty="0"/>
              <a:t>Nov. 1967 Weinberg’s iconic paper </a:t>
            </a:r>
          </a:p>
          <a:p>
            <a:pPr algn="ctr"/>
            <a:r>
              <a:rPr lang="en-US" sz="2000" dirty="0"/>
              <a:t>“A Model of Leptons”</a:t>
            </a:r>
          </a:p>
        </p:txBody>
      </p:sp>
      <p:sp>
        <p:nvSpPr>
          <p:cNvPr id="3" name="Title 2">
            <a:extLst>
              <a:ext uri="{FF2B5EF4-FFF2-40B4-BE49-F238E27FC236}">
                <a16:creationId xmlns:a16="http://schemas.microsoft.com/office/drawing/2014/main" id="{7C5FC848-DABA-2440-A39C-9A1B619376DC}"/>
              </a:ext>
            </a:extLst>
          </p:cNvPr>
          <p:cNvSpPr>
            <a:spLocks noGrp="1"/>
          </p:cNvSpPr>
          <p:nvPr>
            <p:ph type="title"/>
          </p:nvPr>
        </p:nvSpPr>
        <p:spPr/>
        <p:txBody>
          <a:bodyPr>
            <a:normAutofit/>
          </a:bodyPr>
          <a:lstStyle/>
          <a:p>
            <a:r>
              <a:rPr lang="en-US" dirty="0"/>
              <a:t>“A Model of Leptons” </a:t>
            </a:r>
          </a:p>
        </p:txBody>
      </p:sp>
      <p:pic>
        <p:nvPicPr>
          <p:cNvPr id="9" name="Picture 8">
            <a:extLst>
              <a:ext uri="{FF2B5EF4-FFF2-40B4-BE49-F238E27FC236}">
                <a16:creationId xmlns:a16="http://schemas.microsoft.com/office/drawing/2014/main" id="{9FD11BC5-18BB-6D46-B72C-667F483224BA}"/>
              </a:ext>
            </a:extLst>
          </p:cNvPr>
          <p:cNvPicPr>
            <a:picLocks noChangeAspect="1"/>
          </p:cNvPicPr>
          <p:nvPr/>
        </p:nvPicPr>
        <p:blipFill>
          <a:blip r:embed="rId5"/>
          <a:stretch>
            <a:fillRect/>
          </a:stretch>
        </p:blipFill>
        <p:spPr>
          <a:xfrm>
            <a:off x="4754975" y="2116826"/>
            <a:ext cx="4136907" cy="3101041"/>
          </a:xfrm>
          <a:prstGeom prst="rect">
            <a:avLst/>
          </a:prstGeom>
        </p:spPr>
      </p:pic>
      <p:sp>
        <p:nvSpPr>
          <p:cNvPr id="12" name="TextBox 11">
            <a:extLst>
              <a:ext uri="{FF2B5EF4-FFF2-40B4-BE49-F238E27FC236}">
                <a16:creationId xmlns:a16="http://schemas.microsoft.com/office/drawing/2014/main" id="{931ED8C4-C207-5C4F-B40D-CC8E1B3E9874}"/>
              </a:ext>
            </a:extLst>
          </p:cNvPr>
          <p:cNvSpPr txBox="1"/>
          <p:nvPr/>
        </p:nvSpPr>
        <p:spPr>
          <a:xfrm>
            <a:off x="5296680" y="1635706"/>
            <a:ext cx="3170227" cy="461665"/>
          </a:xfrm>
          <a:prstGeom prst="rect">
            <a:avLst/>
          </a:prstGeom>
          <a:noFill/>
        </p:spPr>
        <p:txBody>
          <a:bodyPr wrap="none" rtlCol="0">
            <a:spAutoFit/>
          </a:bodyPr>
          <a:lstStyle/>
          <a:p>
            <a:pPr algn="ctr"/>
            <a:r>
              <a:rPr lang="en-US" sz="2400" dirty="0"/>
              <a:t># of citations per year !!</a:t>
            </a:r>
          </a:p>
        </p:txBody>
      </p:sp>
      <p:sp>
        <p:nvSpPr>
          <p:cNvPr id="13" name="TextBox 12">
            <a:extLst>
              <a:ext uri="{FF2B5EF4-FFF2-40B4-BE49-F238E27FC236}">
                <a16:creationId xmlns:a16="http://schemas.microsoft.com/office/drawing/2014/main" id="{DE3A06C0-28F9-9243-8462-453DEE4783C3}"/>
              </a:ext>
            </a:extLst>
          </p:cNvPr>
          <p:cNvSpPr txBox="1"/>
          <p:nvPr/>
        </p:nvSpPr>
        <p:spPr>
          <a:xfrm>
            <a:off x="4754975" y="5111785"/>
            <a:ext cx="4400564" cy="369332"/>
          </a:xfrm>
          <a:prstGeom prst="rect">
            <a:avLst/>
          </a:prstGeom>
          <a:noFill/>
        </p:spPr>
        <p:txBody>
          <a:bodyPr wrap="none" rtlCol="0">
            <a:spAutoFit/>
          </a:bodyPr>
          <a:lstStyle/>
          <a:p>
            <a:r>
              <a:rPr lang="en-US" dirty="0"/>
              <a:t>1967                                                              2018</a:t>
            </a:r>
          </a:p>
        </p:txBody>
      </p:sp>
    </p:spTree>
    <p:extLst>
      <p:ext uri="{BB962C8B-B14F-4D97-AF65-F5344CB8AC3E}">
        <p14:creationId xmlns:p14="http://schemas.microsoft.com/office/powerpoint/2010/main" val="9817300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C2038-CDB9-C946-9862-BA5EBE787692}"/>
              </a:ext>
            </a:extLst>
          </p:cNvPr>
          <p:cNvSpPr>
            <a:spLocks noGrp="1"/>
          </p:cNvSpPr>
          <p:nvPr>
            <p:ph type="title"/>
          </p:nvPr>
        </p:nvSpPr>
        <p:spPr/>
        <p:txBody>
          <a:bodyPr/>
          <a:lstStyle/>
          <a:p>
            <a:r>
              <a:rPr lang="en-US" dirty="0"/>
              <a:t>Precision Higgs couplings</a:t>
            </a:r>
          </a:p>
        </p:txBody>
      </p:sp>
      <p:sp>
        <p:nvSpPr>
          <p:cNvPr id="8" name="TextBox 7">
            <a:extLst>
              <a:ext uri="{FF2B5EF4-FFF2-40B4-BE49-F238E27FC236}">
                <a16:creationId xmlns:a16="http://schemas.microsoft.com/office/drawing/2014/main" id="{A6D4579F-8F75-A343-A366-5E5F2B0826DF}"/>
              </a:ext>
            </a:extLst>
          </p:cNvPr>
          <p:cNvSpPr txBox="1"/>
          <p:nvPr/>
        </p:nvSpPr>
        <p:spPr>
          <a:xfrm>
            <a:off x="1" y="929897"/>
            <a:ext cx="9144000" cy="830997"/>
          </a:xfrm>
          <a:prstGeom prst="rect">
            <a:avLst/>
          </a:prstGeom>
          <a:noFill/>
        </p:spPr>
        <p:txBody>
          <a:bodyPr wrap="square" rtlCol="0">
            <a:spAutoFit/>
          </a:bodyPr>
          <a:lstStyle/>
          <a:p>
            <a:pPr algn="ctr"/>
            <a:r>
              <a:rPr lang="en-US" sz="2400" dirty="0"/>
              <a:t>LHC (2009 – 2023)</a:t>
            </a:r>
            <a:r>
              <a:rPr lang="en-US" sz="2400" dirty="0">
                <a:sym typeface="Wingdings" pitchFamily="2" charset="2"/>
              </a:rPr>
              <a:t> HL LHC (2026 – 2038)</a:t>
            </a:r>
          </a:p>
          <a:p>
            <a:pPr algn="ctr"/>
            <a:r>
              <a:rPr lang="en-US" sz="2400" dirty="0">
                <a:sym typeface="Wingdings" pitchFamily="2" charset="2"/>
              </a:rPr>
              <a:t>Future </a:t>
            </a:r>
            <a:r>
              <a:rPr lang="en-US" sz="2400" dirty="0" err="1">
                <a:sym typeface="Wingdings" pitchFamily="2" charset="2"/>
              </a:rPr>
              <a:t>e</a:t>
            </a:r>
            <a:r>
              <a:rPr lang="en-US" sz="2400" baseline="30000" dirty="0" err="1">
                <a:sym typeface="Wingdings" pitchFamily="2" charset="2"/>
              </a:rPr>
              <a:t>+</a:t>
            </a:r>
            <a:r>
              <a:rPr lang="en-US" sz="2400" dirty="0" err="1">
                <a:sym typeface="Wingdings" pitchFamily="2" charset="2"/>
              </a:rPr>
              <a:t>e</a:t>
            </a:r>
            <a:r>
              <a:rPr lang="en-US" sz="2400" baseline="30000" dirty="0">
                <a:sym typeface="Wingdings" pitchFamily="2" charset="2"/>
              </a:rPr>
              <a:t>-</a:t>
            </a:r>
            <a:r>
              <a:rPr lang="en-US" sz="2400" dirty="0">
                <a:sym typeface="Wingdings" pitchFamily="2" charset="2"/>
              </a:rPr>
              <a:t> collider options: Linear (ILC, CLIC), Circular (CEPC, FCC-</a:t>
            </a:r>
            <a:r>
              <a:rPr lang="en-US" sz="2400" dirty="0" err="1">
                <a:sym typeface="Wingdings" pitchFamily="2" charset="2"/>
              </a:rPr>
              <a:t>ee</a:t>
            </a:r>
            <a:r>
              <a:rPr lang="en-US" sz="2400" dirty="0">
                <a:sym typeface="Wingdings" pitchFamily="2" charset="2"/>
              </a:rPr>
              <a:t>)</a:t>
            </a:r>
            <a:endParaRPr lang="en-US" sz="2400" dirty="0"/>
          </a:p>
        </p:txBody>
      </p:sp>
      <p:pic>
        <p:nvPicPr>
          <p:cNvPr id="4" name="Picture 3">
            <a:extLst>
              <a:ext uri="{FF2B5EF4-FFF2-40B4-BE49-F238E27FC236}">
                <a16:creationId xmlns:a16="http://schemas.microsoft.com/office/drawing/2014/main" id="{E359382F-0CD6-7449-9729-460DE931E98B}"/>
              </a:ext>
            </a:extLst>
          </p:cNvPr>
          <p:cNvPicPr>
            <a:picLocks noChangeAspect="1"/>
          </p:cNvPicPr>
          <p:nvPr/>
        </p:nvPicPr>
        <p:blipFill rotWithShape="1">
          <a:blip r:embed="rId2"/>
          <a:srcRect l="1522" t="4375" r="2518"/>
          <a:stretch/>
        </p:blipFill>
        <p:spPr>
          <a:xfrm>
            <a:off x="1188720" y="1826746"/>
            <a:ext cx="6690360" cy="4528334"/>
          </a:xfrm>
          <a:prstGeom prst="rect">
            <a:avLst/>
          </a:prstGeom>
        </p:spPr>
      </p:pic>
      <p:sp>
        <p:nvSpPr>
          <p:cNvPr id="9" name="TextBox 8">
            <a:extLst>
              <a:ext uri="{FF2B5EF4-FFF2-40B4-BE49-F238E27FC236}">
                <a16:creationId xmlns:a16="http://schemas.microsoft.com/office/drawing/2014/main" id="{388F679E-B0D6-5D4C-A007-1A9B5D1BC487}"/>
              </a:ext>
            </a:extLst>
          </p:cNvPr>
          <p:cNvSpPr txBox="1"/>
          <p:nvPr/>
        </p:nvSpPr>
        <p:spPr>
          <a:xfrm>
            <a:off x="4922520" y="3276600"/>
            <a:ext cx="845103" cy="369332"/>
          </a:xfrm>
          <a:prstGeom prst="rect">
            <a:avLst/>
          </a:prstGeom>
          <a:noFill/>
        </p:spPr>
        <p:txBody>
          <a:bodyPr wrap="none" rtlCol="0">
            <a:spAutoFit/>
          </a:bodyPr>
          <a:lstStyle/>
          <a:p>
            <a:r>
              <a:rPr lang="en-US" b="1" dirty="0">
                <a:solidFill>
                  <a:srgbClr val="FF0000"/>
                </a:solidFill>
              </a:rPr>
              <a:t>HL LHC</a:t>
            </a:r>
          </a:p>
        </p:txBody>
      </p:sp>
      <p:sp>
        <p:nvSpPr>
          <p:cNvPr id="12" name="TextBox 11">
            <a:extLst>
              <a:ext uri="{FF2B5EF4-FFF2-40B4-BE49-F238E27FC236}">
                <a16:creationId xmlns:a16="http://schemas.microsoft.com/office/drawing/2014/main" id="{6093AAF5-8CC5-944E-BE8F-52D2C5DAA9A3}"/>
              </a:ext>
            </a:extLst>
          </p:cNvPr>
          <p:cNvSpPr txBox="1"/>
          <p:nvPr/>
        </p:nvSpPr>
        <p:spPr>
          <a:xfrm>
            <a:off x="4672258" y="4726454"/>
            <a:ext cx="1345625" cy="369332"/>
          </a:xfrm>
          <a:prstGeom prst="rect">
            <a:avLst/>
          </a:prstGeom>
          <a:noFill/>
        </p:spPr>
        <p:txBody>
          <a:bodyPr wrap="none" rtlCol="0">
            <a:spAutoFit/>
          </a:bodyPr>
          <a:lstStyle/>
          <a:p>
            <a:r>
              <a:rPr lang="en-US" b="1" dirty="0">
                <a:solidFill>
                  <a:srgbClr val="00B050"/>
                </a:solidFill>
              </a:rPr>
              <a:t>HL LHC + ILC</a:t>
            </a:r>
          </a:p>
        </p:txBody>
      </p:sp>
    </p:spTree>
    <p:extLst>
      <p:ext uri="{BB962C8B-B14F-4D97-AF65-F5344CB8AC3E}">
        <p14:creationId xmlns:p14="http://schemas.microsoft.com/office/powerpoint/2010/main" val="21524207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CC685-0CAB-474C-B8F6-36BADDE962F6}"/>
              </a:ext>
            </a:extLst>
          </p:cNvPr>
          <p:cNvSpPr>
            <a:spLocks noGrp="1"/>
          </p:cNvSpPr>
          <p:nvPr>
            <p:ph type="title"/>
          </p:nvPr>
        </p:nvSpPr>
        <p:spPr/>
        <p:txBody>
          <a:bodyPr/>
          <a:lstStyle/>
          <a:p>
            <a:r>
              <a:rPr lang="en-US" dirty="0"/>
              <a:t>Fate of the vacuum</a:t>
            </a:r>
          </a:p>
        </p:txBody>
      </p:sp>
      <p:pic>
        <p:nvPicPr>
          <p:cNvPr id="4" name="Picture 3">
            <a:extLst>
              <a:ext uri="{FF2B5EF4-FFF2-40B4-BE49-F238E27FC236}">
                <a16:creationId xmlns:a16="http://schemas.microsoft.com/office/drawing/2014/main" id="{33CE3586-85CB-FC47-86CD-0A411CB7F6B4}"/>
              </a:ext>
            </a:extLst>
          </p:cNvPr>
          <p:cNvPicPr>
            <a:picLocks noChangeAspect="1"/>
          </p:cNvPicPr>
          <p:nvPr/>
        </p:nvPicPr>
        <p:blipFill rotWithShape="1">
          <a:blip r:embed="rId3"/>
          <a:srcRect l="51022" t="1621"/>
          <a:stretch/>
        </p:blipFill>
        <p:spPr>
          <a:xfrm>
            <a:off x="6141759" y="3381063"/>
            <a:ext cx="3064908" cy="3146612"/>
          </a:xfrm>
          <a:prstGeom prst="rect">
            <a:avLst/>
          </a:prstGeom>
        </p:spPr>
      </p:pic>
      <p:pic>
        <p:nvPicPr>
          <p:cNvPr id="7" name="Picture 4" descr="Image result for fate of the higgs vacuum">
            <a:extLst>
              <a:ext uri="{FF2B5EF4-FFF2-40B4-BE49-F238E27FC236}">
                <a16:creationId xmlns:a16="http://schemas.microsoft.com/office/drawing/2014/main" id="{F7DDD858-3F85-504D-8B13-A9383BF3B40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402" t="845" r="3896" b="2185"/>
          <a:stretch/>
        </p:blipFill>
        <p:spPr bwMode="auto">
          <a:xfrm>
            <a:off x="72277" y="3364085"/>
            <a:ext cx="3131098" cy="318056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0250D519-D966-174D-B7C9-191B555D6A52}"/>
              </a:ext>
            </a:extLst>
          </p:cNvPr>
          <p:cNvPicPr>
            <a:picLocks noChangeAspect="1"/>
          </p:cNvPicPr>
          <p:nvPr/>
        </p:nvPicPr>
        <p:blipFill rotWithShape="1">
          <a:blip r:embed="rId3"/>
          <a:srcRect l="-241" t="1621" r="51289"/>
          <a:stretch/>
        </p:blipFill>
        <p:spPr>
          <a:xfrm>
            <a:off x="3130903" y="3406035"/>
            <a:ext cx="3063210" cy="3146612"/>
          </a:xfrm>
          <a:prstGeom prst="rect">
            <a:avLst/>
          </a:prstGeom>
        </p:spPr>
      </p:pic>
      <p:sp>
        <p:nvSpPr>
          <p:cNvPr id="9" name="TextBox 8">
            <a:extLst>
              <a:ext uri="{FF2B5EF4-FFF2-40B4-BE49-F238E27FC236}">
                <a16:creationId xmlns:a16="http://schemas.microsoft.com/office/drawing/2014/main" id="{650EEAE0-CF1B-234E-86AC-C88EBFF3D1D0}"/>
              </a:ext>
            </a:extLst>
          </p:cNvPr>
          <p:cNvSpPr txBox="1"/>
          <p:nvPr/>
        </p:nvSpPr>
        <p:spPr>
          <a:xfrm>
            <a:off x="329072" y="3070641"/>
            <a:ext cx="2877623" cy="366390"/>
          </a:xfrm>
          <a:prstGeom prst="rect">
            <a:avLst/>
          </a:prstGeom>
          <a:noFill/>
        </p:spPr>
        <p:txBody>
          <a:bodyPr wrap="square" rtlCol="0">
            <a:spAutoFit/>
          </a:bodyPr>
          <a:lstStyle/>
          <a:p>
            <a:pPr algn="ctr"/>
            <a:r>
              <a:rPr lang="en-US" dirty="0"/>
              <a:t>0 at </a:t>
            </a:r>
            <a:r>
              <a:rPr lang="en-US" dirty="0" err="1"/>
              <a:t>M</a:t>
            </a:r>
            <a:r>
              <a:rPr lang="en-US" baseline="-25000" dirty="0" err="1"/>
              <a:t>planck</a:t>
            </a:r>
            <a:r>
              <a:rPr lang="en-US" baseline="-25000" dirty="0"/>
              <a:t>  </a:t>
            </a:r>
            <a:r>
              <a:rPr lang="en-US" dirty="0"/>
              <a:t>if </a:t>
            </a:r>
            <a:r>
              <a:rPr lang="en-US" dirty="0" err="1"/>
              <a:t>m</a:t>
            </a:r>
            <a:r>
              <a:rPr lang="en-US" baseline="-25000" dirty="0" err="1"/>
              <a:t>top</a:t>
            </a:r>
            <a:r>
              <a:rPr lang="en-US" dirty="0"/>
              <a:t> = 171 GeV</a:t>
            </a:r>
          </a:p>
        </p:txBody>
      </p:sp>
      <p:sp>
        <p:nvSpPr>
          <p:cNvPr id="10" name="TextBox 9">
            <a:extLst>
              <a:ext uri="{FF2B5EF4-FFF2-40B4-BE49-F238E27FC236}">
                <a16:creationId xmlns:a16="http://schemas.microsoft.com/office/drawing/2014/main" id="{D4413BF4-E974-CC4F-830E-7EF3F3C9FB11}"/>
              </a:ext>
            </a:extLst>
          </p:cNvPr>
          <p:cNvSpPr txBox="1"/>
          <p:nvPr/>
        </p:nvSpPr>
        <p:spPr>
          <a:xfrm>
            <a:off x="6354989" y="3063290"/>
            <a:ext cx="2867176" cy="369332"/>
          </a:xfrm>
          <a:prstGeom prst="rect">
            <a:avLst/>
          </a:prstGeom>
          <a:noFill/>
        </p:spPr>
        <p:txBody>
          <a:bodyPr wrap="square" rtlCol="0">
            <a:spAutoFit/>
          </a:bodyPr>
          <a:lstStyle/>
          <a:p>
            <a:pPr algn="ctr"/>
            <a:r>
              <a:rPr lang="en-US" dirty="0">
                <a:latin typeface="+mj-lt"/>
              </a:rPr>
              <a:t>Needs </a:t>
            </a:r>
            <a:r>
              <a:rPr lang="en-US" dirty="0" err="1">
                <a:latin typeface="Symbol" pitchFamily="2" charset="2"/>
              </a:rPr>
              <a:t>D</a:t>
            </a:r>
            <a:r>
              <a:rPr lang="en-US" dirty="0" err="1"/>
              <a:t>m</a:t>
            </a:r>
            <a:r>
              <a:rPr lang="en-US" baseline="-25000" dirty="0" err="1"/>
              <a:t>top</a:t>
            </a:r>
            <a:r>
              <a:rPr lang="en-US" dirty="0"/>
              <a:t> &lt; ~250 MeV </a:t>
            </a:r>
          </a:p>
        </p:txBody>
      </p:sp>
      <p:sp>
        <p:nvSpPr>
          <p:cNvPr id="6" name="Rectangle 5">
            <a:extLst>
              <a:ext uri="{FF2B5EF4-FFF2-40B4-BE49-F238E27FC236}">
                <a16:creationId xmlns:a16="http://schemas.microsoft.com/office/drawing/2014/main" id="{8F328B45-A915-6748-9EE5-FF636E688193}"/>
              </a:ext>
            </a:extLst>
          </p:cNvPr>
          <p:cNvSpPr/>
          <p:nvPr/>
        </p:nvSpPr>
        <p:spPr>
          <a:xfrm>
            <a:off x="5003151" y="3657601"/>
            <a:ext cx="277625" cy="287944"/>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C991EC63-B7BD-3A43-B1F2-411121AF9AE1}"/>
              </a:ext>
            </a:extLst>
          </p:cNvPr>
          <p:cNvCxnSpPr>
            <a:cxnSpLocks/>
          </p:cNvCxnSpPr>
          <p:nvPr/>
        </p:nvCxnSpPr>
        <p:spPr>
          <a:xfrm flipV="1">
            <a:off x="5006471" y="3406037"/>
            <a:ext cx="1502817" cy="251564"/>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7904687A-972F-9B4D-A9E0-32FD0510AFA7}"/>
              </a:ext>
            </a:extLst>
          </p:cNvPr>
          <p:cNvCxnSpPr>
            <a:cxnSpLocks/>
          </p:cNvCxnSpPr>
          <p:nvPr/>
        </p:nvCxnSpPr>
        <p:spPr>
          <a:xfrm>
            <a:off x="5003151" y="3943355"/>
            <a:ext cx="1506137" cy="2193974"/>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F56DE63E-8BEC-C245-AB2D-1444C851F633}"/>
              </a:ext>
            </a:extLst>
          </p:cNvPr>
          <p:cNvSpPr txBox="1"/>
          <p:nvPr/>
        </p:nvSpPr>
        <p:spPr>
          <a:xfrm>
            <a:off x="130749" y="1306859"/>
            <a:ext cx="3311985" cy="707886"/>
          </a:xfrm>
          <a:prstGeom prst="rect">
            <a:avLst/>
          </a:prstGeom>
          <a:noFill/>
        </p:spPr>
        <p:txBody>
          <a:bodyPr wrap="square" rtlCol="0">
            <a:spAutoFit/>
          </a:bodyPr>
          <a:lstStyle/>
          <a:p>
            <a:r>
              <a:rPr lang="en-US" sz="2000" dirty="0"/>
              <a:t>Roles of top and Higgs masses </a:t>
            </a:r>
          </a:p>
          <a:p>
            <a:r>
              <a:rPr lang="en-US" sz="2000" dirty="0"/>
              <a:t>on the Higgs potential</a:t>
            </a:r>
          </a:p>
        </p:txBody>
      </p:sp>
      <p:grpSp>
        <p:nvGrpSpPr>
          <p:cNvPr id="26" name="Group 25">
            <a:extLst>
              <a:ext uri="{FF2B5EF4-FFF2-40B4-BE49-F238E27FC236}">
                <a16:creationId xmlns:a16="http://schemas.microsoft.com/office/drawing/2014/main" id="{D1A101C4-85C6-0D46-95AC-EBEC4B12C64F}"/>
              </a:ext>
            </a:extLst>
          </p:cNvPr>
          <p:cNvGrpSpPr/>
          <p:nvPr/>
        </p:nvGrpSpPr>
        <p:grpSpPr>
          <a:xfrm>
            <a:off x="3399861" y="955505"/>
            <a:ext cx="5728812" cy="2039720"/>
            <a:chOff x="3727240" y="1079684"/>
            <a:chExt cx="5728812" cy="2039720"/>
          </a:xfrm>
        </p:grpSpPr>
        <p:pic>
          <p:nvPicPr>
            <p:cNvPr id="1026" name="Picture 2" descr="Image result for higgs potential">
              <a:extLst>
                <a:ext uri="{FF2B5EF4-FFF2-40B4-BE49-F238E27FC236}">
                  <a16:creationId xmlns:a16="http://schemas.microsoft.com/office/drawing/2014/main" id="{3B3452E5-3A37-BA4A-BBC1-3271D8F6CE4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68434" b="12887"/>
            <a:stretch/>
          </p:blipFill>
          <p:spPr bwMode="auto">
            <a:xfrm>
              <a:off x="3842032" y="1110577"/>
              <a:ext cx="2741155" cy="178205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Image result for higgs potential">
              <a:extLst>
                <a:ext uri="{FF2B5EF4-FFF2-40B4-BE49-F238E27FC236}">
                  <a16:creationId xmlns:a16="http://schemas.microsoft.com/office/drawing/2014/main" id="{8F20C194-8F51-D245-B837-CB3D4D8FA84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67110" b="7803"/>
            <a:stretch/>
          </p:blipFill>
          <p:spPr bwMode="auto">
            <a:xfrm>
              <a:off x="6479828" y="1079684"/>
              <a:ext cx="2856088" cy="1886062"/>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B18478CA-2A75-1C49-8BE5-35FFE89628F2}"/>
                </a:ext>
              </a:extLst>
            </p:cNvPr>
            <p:cNvSpPr txBox="1"/>
            <p:nvPr/>
          </p:nvSpPr>
          <p:spPr>
            <a:xfrm>
              <a:off x="3727240" y="2780850"/>
              <a:ext cx="2777042" cy="338554"/>
            </a:xfrm>
            <a:prstGeom prst="rect">
              <a:avLst/>
            </a:prstGeom>
            <a:noFill/>
          </p:spPr>
          <p:txBody>
            <a:bodyPr wrap="none" rtlCol="0">
              <a:spAutoFit/>
            </a:bodyPr>
            <a:lstStyle/>
            <a:p>
              <a:pPr algn="r"/>
              <a:r>
                <a:rPr lang="en-US" sz="1600" dirty="0"/>
                <a:t>0                                   Higgs field</a:t>
              </a:r>
            </a:p>
          </p:txBody>
        </p:sp>
        <p:sp>
          <p:nvSpPr>
            <p:cNvPr id="23" name="TextBox 22">
              <a:extLst>
                <a:ext uri="{FF2B5EF4-FFF2-40B4-BE49-F238E27FC236}">
                  <a16:creationId xmlns:a16="http://schemas.microsoft.com/office/drawing/2014/main" id="{653266BC-E9C7-9746-BA5D-C556B5C42D8D}"/>
                </a:ext>
              </a:extLst>
            </p:cNvPr>
            <p:cNvSpPr txBox="1"/>
            <p:nvPr/>
          </p:nvSpPr>
          <p:spPr>
            <a:xfrm>
              <a:off x="3901770" y="1471890"/>
              <a:ext cx="1172309" cy="338554"/>
            </a:xfrm>
            <a:prstGeom prst="rect">
              <a:avLst/>
            </a:prstGeom>
            <a:noFill/>
          </p:spPr>
          <p:txBody>
            <a:bodyPr wrap="none" rtlCol="0">
              <a:spAutoFit/>
            </a:bodyPr>
            <a:lstStyle/>
            <a:p>
              <a:r>
                <a:rPr lang="en-US" sz="1600" dirty="0">
                  <a:solidFill>
                    <a:srgbClr val="FF0000"/>
                  </a:solidFill>
                </a:rPr>
                <a:t>our vacuum</a:t>
              </a:r>
            </a:p>
          </p:txBody>
        </p:sp>
        <p:cxnSp>
          <p:nvCxnSpPr>
            <p:cNvPr id="22" name="Straight Arrow Connector 21">
              <a:extLst>
                <a:ext uri="{FF2B5EF4-FFF2-40B4-BE49-F238E27FC236}">
                  <a16:creationId xmlns:a16="http://schemas.microsoft.com/office/drawing/2014/main" id="{33C1BF57-3985-BC4D-8E1D-F1B6DFF718D1}"/>
                </a:ext>
              </a:extLst>
            </p:cNvPr>
            <p:cNvCxnSpPr>
              <a:cxnSpLocks/>
            </p:cNvCxnSpPr>
            <p:nvPr/>
          </p:nvCxnSpPr>
          <p:spPr>
            <a:xfrm>
              <a:off x="4075288" y="1807559"/>
              <a:ext cx="0" cy="876269"/>
            </a:xfrm>
            <a:prstGeom prst="straightConnector1">
              <a:avLst/>
            </a:prstGeom>
            <a:ln w="127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87AD3296-2557-594E-A855-17E041C00A60}"/>
                </a:ext>
              </a:extLst>
            </p:cNvPr>
            <p:cNvSpPr txBox="1"/>
            <p:nvPr/>
          </p:nvSpPr>
          <p:spPr>
            <a:xfrm>
              <a:off x="6823168" y="1477776"/>
              <a:ext cx="1172309" cy="338554"/>
            </a:xfrm>
            <a:prstGeom prst="rect">
              <a:avLst/>
            </a:prstGeom>
            <a:noFill/>
          </p:spPr>
          <p:txBody>
            <a:bodyPr wrap="none" rtlCol="0">
              <a:spAutoFit/>
            </a:bodyPr>
            <a:lstStyle/>
            <a:p>
              <a:r>
                <a:rPr lang="en-US" sz="1600" dirty="0">
                  <a:solidFill>
                    <a:srgbClr val="FF0000"/>
                  </a:solidFill>
                </a:rPr>
                <a:t>our vacuum</a:t>
              </a:r>
            </a:p>
          </p:txBody>
        </p:sp>
        <p:cxnSp>
          <p:nvCxnSpPr>
            <p:cNvPr id="28" name="Straight Arrow Connector 27">
              <a:extLst>
                <a:ext uri="{FF2B5EF4-FFF2-40B4-BE49-F238E27FC236}">
                  <a16:creationId xmlns:a16="http://schemas.microsoft.com/office/drawing/2014/main" id="{A9198512-F5C9-C64B-9D6F-21B624AF2973}"/>
                </a:ext>
              </a:extLst>
            </p:cNvPr>
            <p:cNvCxnSpPr>
              <a:cxnSpLocks/>
            </p:cNvCxnSpPr>
            <p:nvPr/>
          </p:nvCxnSpPr>
          <p:spPr>
            <a:xfrm>
              <a:off x="6996686" y="1813445"/>
              <a:ext cx="0" cy="876269"/>
            </a:xfrm>
            <a:prstGeom prst="straightConnector1">
              <a:avLst/>
            </a:prstGeom>
            <a:ln w="127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4F36D228-36BD-9447-96E8-D6B6D53B80F4}"/>
                </a:ext>
              </a:extLst>
            </p:cNvPr>
            <p:cNvSpPr txBox="1"/>
            <p:nvPr/>
          </p:nvSpPr>
          <p:spPr>
            <a:xfrm>
              <a:off x="4682830" y="2245401"/>
              <a:ext cx="918265" cy="369332"/>
            </a:xfrm>
            <a:prstGeom prst="rect">
              <a:avLst/>
            </a:prstGeom>
            <a:solidFill>
              <a:schemeClr val="bg1"/>
            </a:solidFill>
          </p:spPr>
          <p:txBody>
            <a:bodyPr wrap="none" rtlCol="0">
              <a:spAutoFit/>
            </a:bodyPr>
            <a:lstStyle/>
            <a:p>
              <a:r>
                <a:rPr lang="en-US" dirty="0"/>
                <a:t>stability</a:t>
              </a:r>
            </a:p>
          </p:txBody>
        </p:sp>
        <p:sp>
          <p:nvSpPr>
            <p:cNvPr id="30" name="TextBox 29">
              <a:extLst>
                <a:ext uri="{FF2B5EF4-FFF2-40B4-BE49-F238E27FC236}">
                  <a16:creationId xmlns:a16="http://schemas.microsoft.com/office/drawing/2014/main" id="{4DB0ADE5-06E9-4347-8A01-63C17248396D}"/>
                </a:ext>
              </a:extLst>
            </p:cNvPr>
            <p:cNvSpPr txBox="1"/>
            <p:nvPr/>
          </p:nvSpPr>
          <p:spPr>
            <a:xfrm>
              <a:off x="7308963" y="1806554"/>
              <a:ext cx="1472070" cy="369332"/>
            </a:xfrm>
            <a:prstGeom prst="rect">
              <a:avLst/>
            </a:prstGeom>
            <a:solidFill>
              <a:schemeClr val="bg1"/>
            </a:solidFill>
          </p:spPr>
          <p:txBody>
            <a:bodyPr wrap="none" rtlCol="0">
              <a:spAutoFit/>
            </a:bodyPr>
            <a:lstStyle/>
            <a:p>
              <a:r>
                <a:rPr lang="en-US" dirty="0"/>
                <a:t>meta-stability</a:t>
              </a:r>
            </a:p>
          </p:txBody>
        </p:sp>
        <p:sp>
          <p:nvSpPr>
            <p:cNvPr id="32" name="TextBox 31">
              <a:extLst>
                <a:ext uri="{FF2B5EF4-FFF2-40B4-BE49-F238E27FC236}">
                  <a16:creationId xmlns:a16="http://schemas.microsoft.com/office/drawing/2014/main" id="{8E73C777-F65B-2D46-AA01-2E12F91DCAA8}"/>
                </a:ext>
              </a:extLst>
            </p:cNvPr>
            <p:cNvSpPr txBox="1"/>
            <p:nvPr/>
          </p:nvSpPr>
          <p:spPr>
            <a:xfrm>
              <a:off x="6679010" y="2780850"/>
              <a:ext cx="2777042" cy="338554"/>
            </a:xfrm>
            <a:prstGeom prst="rect">
              <a:avLst/>
            </a:prstGeom>
            <a:noFill/>
          </p:spPr>
          <p:txBody>
            <a:bodyPr wrap="none" rtlCol="0">
              <a:spAutoFit/>
            </a:bodyPr>
            <a:lstStyle/>
            <a:p>
              <a:pPr algn="r"/>
              <a:r>
                <a:rPr lang="en-US" sz="1600" dirty="0"/>
                <a:t>0                                   Higgs field</a:t>
              </a:r>
            </a:p>
          </p:txBody>
        </p:sp>
      </p:grpSp>
      <p:sp>
        <p:nvSpPr>
          <p:cNvPr id="29" name="TextBox 28">
            <a:extLst>
              <a:ext uri="{FF2B5EF4-FFF2-40B4-BE49-F238E27FC236}">
                <a16:creationId xmlns:a16="http://schemas.microsoft.com/office/drawing/2014/main" id="{071CD2F1-337E-364C-9054-FBFDC8F36E0E}"/>
              </a:ext>
            </a:extLst>
          </p:cNvPr>
          <p:cNvSpPr txBox="1"/>
          <p:nvPr/>
        </p:nvSpPr>
        <p:spPr>
          <a:xfrm>
            <a:off x="8456186" y="6166543"/>
            <a:ext cx="647613" cy="338554"/>
          </a:xfrm>
          <a:prstGeom prst="rect">
            <a:avLst/>
          </a:prstGeom>
          <a:noFill/>
        </p:spPr>
        <p:txBody>
          <a:bodyPr wrap="none" rtlCol="0">
            <a:spAutoFit/>
          </a:bodyPr>
          <a:lstStyle/>
          <a:p>
            <a:r>
              <a:rPr lang="en-US" sz="1600" dirty="0" err="1"/>
              <a:t>m</a:t>
            </a:r>
            <a:r>
              <a:rPr lang="en-US" sz="1600" baseline="-25000" dirty="0" err="1"/>
              <a:t>Higgs</a:t>
            </a:r>
            <a:endParaRPr lang="en-US" sz="1600" baseline="-25000" dirty="0"/>
          </a:p>
        </p:txBody>
      </p:sp>
      <p:sp>
        <p:nvSpPr>
          <p:cNvPr id="35" name="TextBox 34">
            <a:extLst>
              <a:ext uri="{FF2B5EF4-FFF2-40B4-BE49-F238E27FC236}">
                <a16:creationId xmlns:a16="http://schemas.microsoft.com/office/drawing/2014/main" id="{C9E920DE-2920-004E-ABC2-D5E34B63C84D}"/>
              </a:ext>
            </a:extLst>
          </p:cNvPr>
          <p:cNvSpPr txBox="1"/>
          <p:nvPr/>
        </p:nvSpPr>
        <p:spPr>
          <a:xfrm>
            <a:off x="5607544" y="6162301"/>
            <a:ext cx="647613" cy="338554"/>
          </a:xfrm>
          <a:prstGeom prst="rect">
            <a:avLst/>
          </a:prstGeom>
          <a:noFill/>
        </p:spPr>
        <p:txBody>
          <a:bodyPr wrap="none" rtlCol="0">
            <a:spAutoFit/>
          </a:bodyPr>
          <a:lstStyle/>
          <a:p>
            <a:r>
              <a:rPr lang="en-US" sz="1600" dirty="0" err="1"/>
              <a:t>m</a:t>
            </a:r>
            <a:r>
              <a:rPr lang="en-US" sz="1600" baseline="-25000" dirty="0" err="1"/>
              <a:t>Higgs</a:t>
            </a:r>
            <a:endParaRPr lang="en-US" sz="1600" baseline="-25000" dirty="0"/>
          </a:p>
        </p:txBody>
      </p:sp>
      <p:sp>
        <p:nvSpPr>
          <p:cNvPr id="36" name="TextBox 35">
            <a:extLst>
              <a:ext uri="{FF2B5EF4-FFF2-40B4-BE49-F238E27FC236}">
                <a16:creationId xmlns:a16="http://schemas.microsoft.com/office/drawing/2014/main" id="{37FE3FBC-AAD9-DE44-B2C9-1D3588B4191B}"/>
              </a:ext>
            </a:extLst>
          </p:cNvPr>
          <p:cNvSpPr txBox="1"/>
          <p:nvPr/>
        </p:nvSpPr>
        <p:spPr>
          <a:xfrm rot="16200000">
            <a:off x="5917883" y="3581738"/>
            <a:ext cx="535659" cy="338554"/>
          </a:xfrm>
          <a:prstGeom prst="rect">
            <a:avLst/>
          </a:prstGeom>
          <a:noFill/>
        </p:spPr>
        <p:txBody>
          <a:bodyPr wrap="none" rtlCol="0">
            <a:spAutoFit/>
          </a:bodyPr>
          <a:lstStyle/>
          <a:p>
            <a:r>
              <a:rPr lang="en-US" sz="1600" dirty="0" err="1"/>
              <a:t>m</a:t>
            </a:r>
            <a:r>
              <a:rPr lang="en-US" sz="1600" baseline="-25000" dirty="0" err="1"/>
              <a:t>top</a:t>
            </a:r>
            <a:endParaRPr lang="en-US" sz="1600" baseline="-25000" dirty="0"/>
          </a:p>
        </p:txBody>
      </p:sp>
      <p:sp>
        <p:nvSpPr>
          <p:cNvPr id="37" name="TextBox 36">
            <a:extLst>
              <a:ext uri="{FF2B5EF4-FFF2-40B4-BE49-F238E27FC236}">
                <a16:creationId xmlns:a16="http://schemas.microsoft.com/office/drawing/2014/main" id="{F8DC3F72-3EBC-EA42-8ED5-607A39E4F762}"/>
              </a:ext>
            </a:extLst>
          </p:cNvPr>
          <p:cNvSpPr txBox="1"/>
          <p:nvPr/>
        </p:nvSpPr>
        <p:spPr>
          <a:xfrm rot="16200000">
            <a:off x="3008668" y="3576502"/>
            <a:ext cx="535659" cy="338554"/>
          </a:xfrm>
          <a:prstGeom prst="rect">
            <a:avLst/>
          </a:prstGeom>
          <a:noFill/>
        </p:spPr>
        <p:txBody>
          <a:bodyPr wrap="none" rtlCol="0">
            <a:spAutoFit/>
          </a:bodyPr>
          <a:lstStyle/>
          <a:p>
            <a:r>
              <a:rPr lang="en-US" sz="1600" dirty="0" err="1"/>
              <a:t>m</a:t>
            </a:r>
            <a:r>
              <a:rPr lang="en-US" sz="1600" baseline="-25000" dirty="0" err="1"/>
              <a:t>top</a:t>
            </a:r>
            <a:endParaRPr lang="en-US" sz="1600" baseline="-25000" dirty="0"/>
          </a:p>
        </p:txBody>
      </p:sp>
      <p:sp>
        <p:nvSpPr>
          <p:cNvPr id="33" name="TextBox 32">
            <a:extLst>
              <a:ext uri="{FF2B5EF4-FFF2-40B4-BE49-F238E27FC236}">
                <a16:creationId xmlns:a16="http://schemas.microsoft.com/office/drawing/2014/main" id="{B5133B9B-082D-9444-B0F1-F502161B63F2}"/>
              </a:ext>
            </a:extLst>
          </p:cNvPr>
          <p:cNvSpPr txBox="1"/>
          <p:nvPr/>
        </p:nvSpPr>
        <p:spPr>
          <a:xfrm>
            <a:off x="7620866" y="6305748"/>
            <a:ext cx="431528" cy="276999"/>
          </a:xfrm>
          <a:prstGeom prst="rect">
            <a:avLst/>
          </a:prstGeom>
          <a:solidFill>
            <a:schemeClr val="bg1"/>
          </a:solidFill>
        </p:spPr>
        <p:txBody>
          <a:bodyPr wrap="none" rtlCol="0">
            <a:spAutoFit/>
          </a:bodyPr>
          <a:lstStyle/>
          <a:p>
            <a:r>
              <a:rPr lang="en-US" sz="1200" dirty="0">
                <a:solidFill>
                  <a:schemeClr val="bg1"/>
                </a:solidFill>
              </a:rPr>
              <a:t>    …</a:t>
            </a:r>
          </a:p>
        </p:txBody>
      </p:sp>
      <p:sp>
        <p:nvSpPr>
          <p:cNvPr id="39" name="TextBox 38">
            <a:extLst>
              <a:ext uri="{FF2B5EF4-FFF2-40B4-BE49-F238E27FC236}">
                <a16:creationId xmlns:a16="http://schemas.microsoft.com/office/drawing/2014/main" id="{4C0059E1-F702-C942-AFDA-F452AA1899AE}"/>
              </a:ext>
            </a:extLst>
          </p:cNvPr>
          <p:cNvSpPr txBox="1"/>
          <p:nvPr/>
        </p:nvSpPr>
        <p:spPr>
          <a:xfrm>
            <a:off x="4555958" y="6327130"/>
            <a:ext cx="431528" cy="276999"/>
          </a:xfrm>
          <a:prstGeom prst="rect">
            <a:avLst/>
          </a:prstGeom>
          <a:solidFill>
            <a:schemeClr val="bg1"/>
          </a:solidFill>
        </p:spPr>
        <p:txBody>
          <a:bodyPr wrap="none" rtlCol="0">
            <a:spAutoFit/>
          </a:bodyPr>
          <a:lstStyle/>
          <a:p>
            <a:r>
              <a:rPr lang="en-US" sz="1200" dirty="0">
                <a:solidFill>
                  <a:schemeClr val="bg1"/>
                </a:solidFill>
              </a:rPr>
              <a:t>    …</a:t>
            </a:r>
          </a:p>
        </p:txBody>
      </p:sp>
      <p:sp>
        <p:nvSpPr>
          <p:cNvPr id="40" name="TextBox 39">
            <a:extLst>
              <a:ext uri="{FF2B5EF4-FFF2-40B4-BE49-F238E27FC236}">
                <a16:creationId xmlns:a16="http://schemas.microsoft.com/office/drawing/2014/main" id="{470E083F-0727-9B4E-8694-199AEC470EA0}"/>
              </a:ext>
            </a:extLst>
          </p:cNvPr>
          <p:cNvSpPr txBox="1"/>
          <p:nvPr/>
        </p:nvSpPr>
        <p:spPr>
          <a:xfrm rot="16200000">
            <a:off x="6083162" y="4691536"/>
            <a:ext cx="344966" cy="215444"/>
          </a:xfrm>
          <a:prstGeom prst="rect">
            <a:avLst/>
          </a:prstGeom>
          <a:solidFill>
            <a:schemeClr val="bg1"/>
          </a:solidFill>
        </p:spPr>
        <p:txBody>
          <a:bodyPr wrap="none" rtlCol="0">
            <a:spAutoFit/>
          </a:bodyPr>
          <a:lstStyle/>
          <a:p>
            <a:r>
              <a:rPr lang="en-US" sz="800" dirty="0">
                <a:solidFill>
                  <a:schemeClr val="bg1"/>
                </a:solidFill>
              </a:rPr>
              <a:t>    …</a:t>
            </a:r>
          </a:p>
        </p:txBody>
      </p:sp>
      <p:sp>
        <p:nvSpPr>
          <p:cNvPr id="41" name="TextBox 40">
            <a:extLst>
              <a:ext uri="{FF2B5EF4-FFF2-40B4-BE49-F238E27FC236}">
                <a16:creationId xmlns:a16="http://schemas.microsoft.com/office/drawing/2014/main" id="{50628DA2-39BB-BB4B-8C52-A8634EFFDC0E}"/>
              </a:ext>
            </a:extLst>
          </p:cNvPr>
          <p:cNvSpPr txBox="1"/>
          <p:nvPr/>
        </p:nvSpPr>
        <p:spPr>
          <a:xfrm rot="16200000">
            <a:off x="3085911" y="4659031"/>
            <a:ext cx="344966" cy="215444"/>
          </a:xfrm>
          <a:prstGeom prst="rect">
            <a:avLst/>
          </a:prstGeom>
          <a:solidFill>
            <a:schemeClr val="bg1"/>
          </a:solidFill>
        </p:spPr>
        <p:txBody>
          <a:bodyPr wrap="none" rtlCol="0">
            <a:spAutoFit/>
          </a:bodyPr>
          <a:lstStyle/>
          <a:p>
            <a:r>
              <a:rPr lang="en-US" sz="800" dirty="0">
                <a:solidFill>
                  <a:schemeClr val="bg1"/>
                </a:solidFill>
              </a:rPr>
              <a:t>    …</a:t>
            </a:r>
          </a:p>
        </p:txBody>
      </p:sp>
    </p:spTree>
    <p:extLst>
      <p:ext uri="{BB962C8B-B14F-4D97-AF65-F5344CB8AC3E}">
        <p14:creationId xmlns:p14="http://schemas.microsoft.com/office/powerpoint/2010/main" val="9485487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FE7AE-56C1-154F-BE48-FBCF24012988}"/>
              </a:ext>
            </a:extLst>
          </p:cNvPr>
          <p:cNvSpPr>
            <a:spLocks noGrp="1"/>
          </p:cNvSpPr>
          <p:nvPr>
            <p:ph type="title"/>
          </p:nvPr>
        </p:nvSpPr>
        <p:spPr/>
        <p:txBody>
          <a:bodyPr/>
          <a:lstStyle/>
          <a:p>
            <a:r>
              <a:rPr lang="en-US" dirty="0"/>
              <a:t>Higgs self-coupling</a:t>
            </a:r>
          </a:p>
        </p:txBody>
      </p:sp>
      <p:sp>
        <p:nvSpPr>
          <p:cNvPr id="17" name="TextBox 16">
            <a:extLst>
              <a:ext uri="{FF2B5EF4-FFF2-40B4-BE49-F238E27FC236}">
                <a16:creationId xmlns:a16="http://schemas.microsoft.com/office/drawing/2014/main" id="{8B2C124F-4E2F-4042-B0C0-403B3B0477F1}"/>
              </a:ext>
            </a:extLst>
          </p:cNvPr>
          <p:cNvSpPr txBox="1"/>
          <p:nvPr/>
        </p:nvSpPr>
        <p:spPr>
          <a:xfrm>
            <a:off x="1" y="929897"/>
            <a:ext cx="9144000" cy="461665"/>
          </a:xfrm>
          <a:prstGeom prst="rect">
            <a:avLst/>
          </a:prstGeom>
          <a:noFill/>
        </p:spPr>
        <p:txBody>
          <a:bodyPr wrap="square" rtlCol="0">
            <a:spAutoFit/>
          </a:bodyPr>
          <a:lstStyle/>
          <a:p>
            <a:pPr algn="ctr"/>
            <a:r>
              <a:rPr lang="en-US" sz="2400" dirty="0">
                <a:sym typeface="Wingdings" pitchFamily="2" charset="2"/>
              </a:rPr>
              <a:t>HL LHC  Future </a:t>
            </a:r>
            <a:r>
              <a:rPr lang="en-US" sz="2400" dirty="0" err="1">
                <a:sym typeface="Wingdings" pitchFamily="2" charset="2"/>
              </a:rPr>
              <a:t>e</a:t>
            </a:r>
            <a:r>
              <a:rPr lang="en-US" sz="2400" baseline="30000" dirty="0" err="1">
                <a:sym typeface="Wingdings" pitchFamily="2" charset="2"/>
              </a:rPr>
              <a:t>+</a:t>
            </a:r>
            <a:r>
              <a:rPr lang="en-US" sz="2400" dirty="0" err="1">
                <a:sym typeface="Wingdings" pitchFamily="2" charset="2"/>
              </a:rPr>
              <a:t>e</a:t>
            </a:r>
            <a:r>
              <a:rPr lang="en-US" sz="2400" baseline="30000" dirty="0">
                <a:sym typeface="Wingdings" pitchFamily="2" charset="2"/>
              </a:rPr>
              <a:t>-</a:t>
            </a:r>
            <a:r>
              <a:rPr lang="en-US" sz="2400" dirty="0">
                <a:sym typeface="Wingdings" pitchFamily="2" charset="2"/>
              </a:rPr>
              <a:t> collider (ILC upgrade, CLIC, FCC-</a:t>
            </a:r>
            <a:r>
              <a:rPr lang="en-US" sz="2400" dirty="0" err="1">
                <a:sym typeface="Wingdings" pitchFamily="2" charset="2"/>
              </a:rPr>
              <a:t>ee</a:t>
            </a:r>
            <a:r>
              <a:rPr lang="en-US" sz="2400" dirty="0">
                <a:sym typeface="Wingdings" pitchFamily="2" charset="2"/>
              </a:rPr>
              <a:t>)</a:t>
            </a:r>
            <a:endParaRPr lang="en-US" sz="2400" dirty="0"/>
          </a:p>
        </p:txBody>
      </p:sp>
      <p:grpSp>
        <p:nvGrpSpPr>
          <p:cNvPr id="31" name="Group 30">
            <a:extLst>
              <a:ext uri="{FF2B5EF4-FFF2-40B4-BE49-F238E27FC236}">
                <a16:creationId xmlns:a16="http://schemas.microsoft.com/office/drawing/2014/main" id="{35426E14-4F04-7B4F-9BC2-A922FADF4985}"/>
              </a:ext>
            </a:extLst>
          </p:cNvPr>
          <p:cNvGrpSpPr/>
          <p:nvPr/>
        </p:nvGrpSpPr>
        <p:grpSpPr>
          <a:xfrm>
            <a:off x="266378" y="4207945"/>
            <a:ext cx="4202470" cy="1982492"/>
            <a:chOff x="266378" y="4101265"/>
            <a:chExt cx="4202470" cy="1982492"/>
          </a:xfrm>
        </p:grpSpPr>
        <p:pic>
          <p:nvPicPr>
            <p:cNvPr id="14" name="Picture 13">
              <a:extLst>
                <a:ext uri="{FF2B5EF4-FFF2-40B4-BE49-F238E27FC236}">
                  <a16:creationId xmlns:a16="http://schemas.microsoft.com/office/drawing/2014/main" id="{7EA73789-FC7C-6143-AAD6-78942736EBAB}"/>
                </a:ext>
              </a:extLst>
            </p:cNvPr>
            <p:cNvPicPr>
              <a:picLocks noChangeAspect="1"/>
            </p:cNvPicPr>
            <p:nvPr/>
          </p:nvPicPr>
          <p:blipFill>
            <a:blip r:embed="rId2"/>
            <a:stretch>
              <a:fillRect/>
            </a:stretch>
          </p:blipFill>
          <p:spPr>
            <a:xfrm>
              <a:off x="266378" y="4101265"/>
              <a:ext cx="4202470" cy="1982492"/>
            </a:xfrm>
            <a:prstGeom prst="rect">
              <a:avLst/>
            </a:prstGeom>
          </p:spPr>
        </p:pic>
        <p:sp>
          <p:nvSpPr>
            <p:cNvPr id="22" name="Oval 21">
              <a:extLst>
                <a:ext uri="{FF2B5EF4-FFF2-40B4-BE49-F238E27FC236}">
                  <a16:creationId xmlns:a16="http://schemas.microsoft.com/office/drawing/2014/main" id="{14AE6DC4-3D6E-CC48-BBB6-65DC51677742}"/>
                </a:ext>
              </a:extLst>
            </p:cNvPr>
            <p:cNvSpPr/>
            <p:nvPr/>
          </p:nvSpPr>
          <p:spPr>
            <a:xfrm>
              <a:off x="1667138" y="5256564"/>
              <a:ext cx="145188" cy="163715"/>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E24C51A3-B5C2-BB41-8E62-5E6480F7BFAB}"/>
                </a:ext>
              </a:extLst>
            </p:cNvPr>
            <p:cNvSpPr/>
            <p:nvPr/>
          </p:nvSpPr>
          <p:spPr>
            <a:xfrm>
              <a:off x="3695851" y="5338421"/>
              <a:ext cx="145188" cy="163715"/>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0" name="Group 49">
            <a:extLst>
              <a:ext uri="{FF2B5EF4-FFF2-40B4-BE49-F238E27FC236}">
                <a16:creationId xmlns:a16="http://schemas.microsoft.com/office/drawing/2014/main" id="{A1A4741C-4E87-7F4B-9DE4-6DC7D4E4B244}"/>
              </a:ext>
            </a:extLst>
          </p:cNvPr>
          <p:cNvGrpSpPr/>
          <p:nvPr/>
        </p:nvGrpSpPr>
        <p:grpSpPr>
          <a:xfrm>
            <a:off x="4438368" y="2016012"/>
            <a:ext cx="4675153" cy="3949270"/>
            <a:chOff x="4468848" y="2712095"/>
            <a:chExt cx="4675153" cy="3949270"/>
          </a:xfrm>
        </p:grpSpPr>
        <p:pic>
          <p:nvPicPr>
            <p:cNvPr id="10" name="Picture 9">
              <a:extLst>
                <a:ext uri="{FF2B5EF4-FFF2-40B4-BE49-F238E27FC236}">
                  <a16:creationId xmlns:a16="http://schemas.microsoft.com/office/drawing/2014/main" id="{E9488F4C-BDE0-8149-A611-8B54C170146F}"/>
                </a:ext>
              </a:extLst>
            </p:cNvPr>
            <p:cNvPicPr>
              <a:picLocks noChangeAspect="1"/>
            </p:cNvPicPr>
            <p:nvPr/>
          </p:nvPicPr>
          <p:blipFill>
            <a:blip r:embed="rId3"/>
            <a:stretch>
              <a:fillRect/>
            </a:stretch>
          </p:blipFill>
          <p:spPr>
            <a:xfrm>
              <a:off x="4468848" y="2775148"/>
              <a:ext cx="4675153" cy="3886217"/>
            </a:xfrm>
            <a:prstGeom prst="rect">
              <a:avLst/>
            </a:prstGeom>
          </p:spPr>
        </p:pic>
        <p:sp>
          <p:nvSpPr>
            <p:cNvPr id="32" name="TextBox 31">
              <a:extLst>
                <a:ext uri="{FF2B5EF4-FFF2-40B4-BE49-F238E27FC236}">
                  <a16:creationId xmlns:a16="http://schemas.microsoft.com/office/drawing/2014/main" id="{9F6C5465-BC16-DC4E-A8A1-4EAAC4A8D36A}"/>
                </a:ext>
              </a:extLst>
            </p:cNvPr>
            <p:cNvSpPr txBox="1"/>
            <p:nvPr/>
          </p:nvSpPr>
          <p:spPr>
            <a:xfrm>
              <a:off x="7185004" y="2712095"/>
              <a:ext cx="1709122" cy="369332"/>
            </a:xfrm>
            <a:prstGeom prst="rect">
              <a:avLst/>
            </a:prstGeom>
            <a:noFill/>
          </p:spPr>
          <p:txBody>
            <a:bodyPr wrap="none" rtlCol="0">
              <a:spAutoFit/>
            </a:bodyPr>
            <a:lstStyle/>
            <a:p>
              <a:r>
                <a:rPr lang="en-US" dirty="0"/>
                <a:t>arXiv:1312.3322</a:t>
              </a:r>
            </a:p>
          </p:txBody>
        </p:sp>
      </p:grpSp>
      <p:grpSp>
        <p:nvGrpSpPr>
          <p:cNvPr id="49" name="Group 48">
            <a:extLst>
              <a:ext uri="{FF2B5EF4-FFF2-40B4-BE49-F238E27FC236}">
                <a16:creationId xmlns:a16="http://schemas.microsoft.com/office/drawing/2014/main" id="{C2B51799-9F5E-034A-9BDC-A87A2534A4A2}"/>
              </a:ext>
            </a:extLst>
          </p:cNvPr>
          <p:cNvGrpSpPr/>
          <p:nvPr/>
        </p:nvGrpSpPr>
        <p:grpSpPr>
          <a:xfrm>
            <a:off x="266378" y="1582656"/>
            <a:ext cx="4202470" cy="2164900"/>
            <a:chOff x="266378" y="1536936"/>
            <a:chExt cx="4202470" cy="2164900"/>
          </a:xfrm>
        </p:grpSpPr>
        <p:pic>
          <p:nvPicPr>
            <p:cNvPr id="4" name="Picture 3">
              <a:extLst>
                <a:ext uri="{FF2B5EF4-FFF2-40B4-BE49-F238E27FC236}">
                  <a16:creationId xmlns:a16="http://schemas.microsoft.com/office/drawing/2014/main" id="{37D46A5F-0947-3240-A15C-8256966EB203}"/>
                </a:ext>
              </a:extLst>
            </p:cNvPr>
            <p:cNvPicPr>
              <a:picLocks noChangeAspect="1"/>
            </p:cNvPicPr>
            <p:nvPr/>
          </p:nvPicPr>
          <p:blipFill>
            <a:blip r:embed="rId4"/>
            <a:stretch>
              <a:fillRect/>
            </a:stretch>
          </p:blipFill>
          <p:spPr>
            <a:xfrm>
              <a:off x="445789" y="1742553"/>
              <a:ext cx="4023059" cy="1874092"/>
            </a:xfrm>
            <a:prstGeom prst="rect">
              <a:avLst/>
            </a:prstGeom>
          </p:spPr>
        </p:pic>
        <p:sp>
          <p:nvSpPr>
            <p:cNvPr id="18" name="TextBox 17">
              <a:extLst>
                <a:ext uri="{FF2B5EF4-FFF2-40B4-BE49-F238E27FC236}">
                  <a16:creationId xmlns:a16="http://schemas.microsoft.com/office/drawing/2014/main" id="{8BA3BEFA-4B2E-C843-85F1-CEE48EA533EF}"/>
                </a:ext>
              </a:extLst>
            </p:cNvPr>
            <p:cNvSpPr txBox="1"/>
            <p:nvPr/>
          </p:nvSpPr>
          <p:spPr>
            <a:xfrm>
              <a:off x="266378" y="1536936"/>
              <a:ext cx="1357744" cy="369332"/>
            </a:xfrm>
            <a:prstGeom prst="rect">
              <a:avLst/>
            </a:prstGeom>
            <a:noFill/>
          </p:spPr>
          <p:txBody>
            <a:bodyPr wrap="none" rtlCol="0">
              <a:spAutoFit/>
            </a:bodyPr>
            <a:lstStyle/>
            <a:p>
              <a:r>
                <a:rPr lang="en-US" dirty="0"/>
                <a:t>Direct probe</a:t>
              </a:r>
            </a:p>
          </p:txBody>
        </p:sp>
        <p:sp>
          <p:nvSpPr>
            <p:cNvPr id="20" name="Oval 19">
              <a:extLst>
                <a:ext uri="{FF2B5EF4-FFF2-40B4-BE49-F238E27FC236}">
                  <a16:creationId xmlns:a16="http://schemas.microsoft.com/office/drawing/2014/main" id="{F7550A4B-43E4-2C45-88FA-E8D927FBBC02}"/>
                </a:ext>
              </a:extLst>
            </p:cNvPr>
            <p:cNvSpPr/>
            <p:nvPr/>
          </p:nvSpPr>
          <p:spPr>
            <a:xfrm>
              <a:off x="3731870" y="2693290"/>
              <a:ext cx="145188" cy="163715"/>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962B4921-D207-034E-93DA-58DBF03FAA58}"/>
                </a:ext>
              </a:extLst>
            </p:cNvPr>
            <p:cNvSpPr/>
            <p:nvPr/>
          </p:nvSpPr>
          <p:spPr>
            <a:xfrm>
              <a:off x="1900308" y="2864320"/>
              <a:ext cx="145188" cy="163715"/>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8F052F11-59AA-9F41-B22E-968CB0068DB1}"/>
                </a:ext>
              </a:extLst>
            </p:cNvPr>
            <p:cNvSpPr txBox="1"/>
            <p:nvPr/>
          </p:nvSpPr>
          <p:spPr>
            <a:xfrm>
              <a:off x="266378" y="1883473"/>
              <a:ext cx="377026" cy="1200329"/>
            </a:xfrm>
            <a:prstGeom prst="rect">
              <a:avLst/>
            </a:prstGeom>
            <a:noFill/>
          </p:spPr>
          <p:txBody>
            <a:bodyPr wrap="none" rtlCol="0">
              <a:spAutoFit/>
            </a:bodyPr>
            <a:lstStyle/>
            <a:p>
              <a:r>
                <a:rPr lang="en-US" dirty="0"/>
                <a:t>e</a:t>
              </a:r>
              <a:r>
                <a:rPr lang="en-US" baseline="30000" dirty="0"/>
                <a:t>+</a:t>
              </a:r>
            </a:p>
            <a:p>
              <a:endParaRPr lang="en-US" dirty="0"/>
            </a:p>
            <a:p>
              <a:endParaRPr lang="en-US" dirty="0"/>
            </a:p>
            <a:p>
              <a:r>
                <a:rPr lang="en-US" dirty="0"/>
                <a:t>e</a:t>
              </a:r>
              <a:r>
                <a:rPr lang="en-US" baseline="30000" dirty="0"/>
                <a:t>-</a:t>
              </a:r>
            </a:p>
          </p:txBody>
        </p:sp>
        <p:sp>
          <p:nvSpPr>
            <p:cNvPr id="25" name="TextBox 24">
              <a:extLst>
                <a:ext uri="{FF2B5EF4-FFF2-40B4-BE49-F238E27FC236}">
                  <a16:creationId xmlns:a16="http://schemas.microsoft.com/office/drawing/2014/main" id="{9341D1DF-1102-204A-B78C-36A938266771}"/>
                </a:ext>
              </a:extLst>
            </p:cNvPr>
            <p:cNvSpPr txBox="1"/>
            <p:nvPr/>
          </p:nvSpPr>
          <p:spPr>
            <a:xfrm>
              <a:off x="2415441" y="2152667"/>
              <a:ext cx="377026" cy="1200329"/>
            </a:xfrm>
            <a:prstGeom prst="rect">
              <a:avLst/>
            </a:prstGeom>
            <a:noFill/>
          </p:spPr>
          <p:txBody>
            <a:bodyPr wrap="none" rtlCol="0">
              <a:spAutoFit/>
            </a:bodyPr>
            <a:lstStyle/>
            <a:p>
              <a:r>
                <a:rPr lang="en-US" dirty="0"/>
                <a:t>e</a:t>
              </a:r>
              <a:r>
                <a:rPr lang="en-US" baseline="30000" dirty="0"/>
                <a:t>+</a:t>
              </a:r>
            </a:p>
            <a:p>
              <a:endParaRPr lang="en-US" dirty="0"/>
            </a:p>
            <a:p>
              <a:endParaRPr lang="en-US" dirty="0"/>
            </a:p>
            <a:p>
              <a:r>
                <a:rPr lang="en-US" dirty="0"/>
                <a:t>e</a:t>
              </a:r>
              <a:r>
                <a:rPr lang="en-US" baseline="30000" dirty="0"/>
                <a:t>-</a:t>
              </a:r>
            </a:p>
          </p:txBody>
        </p:sp>
        <p:sp>
          <p:nvSpPr>
            <p:cNvPr id="26" name="TextBox 25">
              <a:extLst>
                <a:ext uri="{FF2B5EF4-FFF2-40B4-BE49-F238E27FC236}">
                  <a16:creationId xmlns:a16="http://schemas.microsoft.com/office/drawing/2014/main" id="{58F04056-B9DF-DF4F-902D-696D58805BF2}"/>
                </a:ext>
              </a:extLst>
            </p:cNvPr>
            <p:cNvSpPr txBox="1"/>
            <p:nvPr/>
          </p:nvSpPr>
          <p:spPr>
            <a:xfrm>
              <a:off x="4079972" y="2313482"/>
              <a:ext cx="306494" cy="923330"/>
            </a:xfrm>
            <a:prstGeom prst="rect">
              <a:avLst/>
            </a:prstGeom>
            <a:noFill/>
          </p:spPr>
          <p:txBody>
            <a:bodyPr wrap="none" rtlCol="0">
              <a:spAutoFit/>
            </a:bodyPr>
            <a:lstStyle/>
            <a:p>
              <a:r>
                <a:rPr lang="en-US" i="1" dirty="0">
                  <a:latin typeface="Times New Roman" panose="02020603050405020304" pitchFamily="18" charset="0"/>
                  <a:cs typeface="Times New Roman" panose="02020603050405020304" pitchFamily="18" charset="0"/>
                </a:rPr>
                <a:t>h</a:t>
              </a:r>
            </a:p>
            <a:p>
              <a:endParaRPr lang="en-US" i="1" dirty="0">
                <a:latin typeface="Times New Roman" panose="02020603050405020304" pitchFamily="18" charset="0"/>
                <a:cs typeface="Times New Roman" panose="02020603050405020304" pitchFamily="18" charset="0"/>
              </a:endParaRPr>
            </a:p>
            <a:p>
              <a:r>
                <a:rPr lang="en-US" i="1" dirty="0">
                  <a:latin typeface="Times New Roman" panose="02020603050405020304" pitchFamily="18" charset="0"/>
                  <a:cs typeface="Times New Roman" panose="02020603050405020304" pitchFamily="18" charset="0"/>
                </a:rPr>
                <a:t>h</a:t>
              </a:r>
            </a:p>
          </p:txBody>
        </p:sp>
        <p:sp>
          <p:nvSpPr>
            <p:cNvPr id="27" name="TextBox 26">
              <a:extLst>
                <a:ext uri="{FF2B5EF4-FFF2-40B4-BE49-F238E27FC236}">
                  <a16:creationId xmlns:a16="http://schemas.microsoft.com/office/drawing/2014/main" id="{041BBF60-9A8B-0E40-9229-2893CC9F0D44}"/>
                </a:ext>
              </a:extLst>
            </p:cNvPr>
            <p:cNvSpPr txBox="1"/>
            <p:nvPr/>
          </p:nvSpPr>
          <p:spPr>
            <a:xfrm>
              <a:off x="2224907" y="2501507"/>
              <a:ext cx="300082" cy="1200329"/>
            </a:xfrm>
            <a:prstGeom prst="rect">
              <a:avLst/>
            </a:prstGeom>
            <a:noFill/>
          </p:spPr>
          <p:txBody>
            <a:bodyPr wrap="none" rtlCol="0">
              <a:spAutoFit/>
            </a:bodyPr>
            <a:lstStyle/>
            <a:p>
              <a:r>
                <a:rPr lang="en-US" i="1" dirty="0">
                  <a:latin typeface="Times New Roman" panose="02020603050405020304" pitchFamily="18" charset="0"/>
                  <a:cs typeface="Times New Roman" panose="02020603050405020304" pitchFamily="18" charset="0"/>
                </a:rPr>
                <a:t>h</a:t>
              </a:r>
            </a:p>
            <a:p>
              <a:endParaRPr lang="en-US" i="1" dirty="0">
                <a:latin typeface="Times New Roman" panose="02020603050405020304" pitchFamily="18" charset="0"/>
                <a:cs typeface="Times New Roman" panose="02020603050405020304" pitchFamily="18" charset="0"/>
              </a:endParaRPr>
            </a:p>
            <a:p>
              <a:endParaRPr lang="en-US" i="1" dirty="0">
                <a:latin typeface="Times New Roman" panose="02020603050405020304" pitchFamily="18" charset="0"/>
                <a:cs typeface="Times New Roman" panose="02020603050405020304" pitchFamily="18" charset="0"/>
              </a:endParaRPr>
            </a:p>
            <a:p>
              <a:r>
                <a:rPr lang="en-US" i="1" dirty="0">
                  <a:latin typeface="Times New Roman" panose="02020603050405020304" pitchFamily="18" charset="0"/>
                  <a:cs typeface="Times New Roman" panose="02020603050405020304" pitchFamily="18" charset="0"/>
                </a:rPr>
                <a:t>h</a:t>
              </a:r>
            </a:p>
          </p:txBody>
        </p:sp>
        <p:sp>
          <p:nvSpPr>
            <p:cNvPr id="29" name="TextBox 28">
              <a:extLst>
                <a:ext uri="{FF2B5EF4-FFF2-40B4-BE49-F238E27FC236}">
                  <a16:creationId xmlns:a16="http://schemas.microsoft.com/office/drawing/2014/main" id="{DE711927-8196-574C-8FDA-2BD376656ECE}"/>
                </a:ext>
              </a:extLst>
            </p:cNvPr>
            <p:cNvSpPr txBox="1"/>
            <p:nvPr/>
          </p:nvSpPr>
          <p:spPr>
            <a:xfrm>
              <a:off x="1491018" y="2632583"/>
              <a:ext cx="306494" cy="369332"/>
            </a:xfrm>
            <a:prstGeom prst="rect">
              <a:avLst/>
            </a:prstGeom>
            <a:noFill/>
          </p:spPr>
          <p:txBody>
            <a:bodyPr wrap="none" rtlCol="0">
              <a:spAutoFit/>
            </a:bodyPr>
            <a:lstStyle/>
            <a:p>
              <a:r>
                <a:rPr lang="en-US" i="1" dirty="0">
                  <a:latin typeface="Times New Roman" panose="02020603050405020304" pitchFamily="18" charset="0"/>
                  <a:cs typeface="Times New Roman" panose="02020603050405020304" pitchFamily="18" charset="0"/>
                </a:rPr>
                <a:t>h</a:t>
              </a:r>
            </a:p>
          </p:txBody>
        </p:sp>
        <p:sp>
          <p:nvSpPr>
            <p:cNvPr id="33" name="TextBox 32">
              <a:extLst>
                <a:ext uri="{FF2B5EF4-FFF2-40B4-BE49-F238E27FC236}">
                  <a16:creationId xmlns:a16="http://schemas.microsoft.com/office/drawing/2014/main" id="{073DEBA6-B032-654A-A699-898228ADF302}"/>
                </a:ext>
              </a:extLst>
            </p:cNvPr>
            <p:cNvSpPr txBox="1"/>
            <p:nvPr/>
          </p:nvSpPr>
          <p:spPr>
            <a:xfrm>
              <a:off x="1933146" y="2361317"/>
              <a:ext cx="306494" cy="369332"/>
            </a:xfrm>
            <a:prstGeom prst="rect">
              <a:avLst/>
            </a:prstGeom>
            <a:solidFill>
              <a:schemeClr val="bg1"/>
            </a:solidFill>
          </p:spPr>
          <p:txBody>
            <a:bodyPr wrap="none" rtlCol="0">
              <a:spAutoFit/>
            </a:bodyPr>
            <a:lstStyle/>
            <a:p>
              <a:r>
                <a:rPr lang="en-US" dirty="0">
                  <a:solidFill>
                    <a:schemeClr val="bg1"/>
                  </a:solidFill>
                </a:rPr>
                <a:t>h</a:t>
              </a:r>
            </a:p>
          </p:txBody>
        </p:sp>
        <p:sp>
          <p:nvSpPr>
            <p:cNvPr id="34" name="TextBox 33">
              <a:extLst>
                <a:ext uri="{FF2B5EF4-FFF2-40B4-BE49-F238E27FC236}">
                  <a16:creationId xmlns:a16="http://schemas.microsoft.com/office/drawing/2014/main" id="{CC7FDDA2-7D70-FF44-89B6-E447F081E213}"/>
                </a:ext>
              </a:extLst>
            </p:cNvPr>
            <p:cNvSpPr txBox="1"/>
            <p:nvPr/>
          </p:nvSpPr>
          <p:spPr>
            <a:xfrm>
              <a:off x="1827129" y="3178947"/>
              <a:ext cx="306494" cy="369332"/>
            </a:xfrm>
            <a:prstGeom prst="rect">
              <a:avLst/>
            </a:prstGeom>
            <a:solidFill>
              <a:schemeClr val="bg1"/>
            </a:solidFill>
          </p:spPr>
          <p:txBody>
            <a:bodyPr wrap="none" rtlCol="0">
              <a:spAutoFit/>
            </a:bodyPr>
            <a:lstStyle/>
            <a:p>
              <a:r>
                <a:rPr lang="en-US" dirty="0">
                  <a:solidFill>
                    <a:schemeClr val="bg1"/>
                  </a:solidFill>
                </a:rPr>
                <a:t>h</a:t>
              </a:r>
            </a:p>
          </p:txBody>
        </p:sp>
        <p:sp>
          <p:nvSpPr>
            <p:cNvPr id="35" name="TextBox 34">
              <a:extLst>
                <a:ext uri="{FF2B5EF4-FFF2-40B4-BE49-F238E27FC236}">
                  <a16:creationId xmlns:a16="http://schemas.microsoft.com/office/drawing/2014/main" id="{AE66482D-6E22-DB4D-B8D4-4A1A42B38C8C}"/>
                </a:ext>
              </a:extLst>
            </p:cNvPr>
            <p:cNvSpPr txBox="1"/>
            <p:nvPr/>
          </p:nvSpPr>
          <p:spPr>
            <a:xfrm>
              <a:off x="3392054" y="2343032"/>
              <a:ext cx="306494" cy="369332"/>
            </a:xfrm>
            <a:prstGeom prst="rect">
              <a:avLst/>
            </a:prstGeom>
            <a:solidFill>
              <a:schemeClr val="bg1"/>
            </a:solidFill>
          </p:spPr>
          <p:txBody>
            <a:bodyPr wrap="none" rtlCol="0">
              <a:spAutoFit/>
            </a:bodyPr>
            <a:lstStyle/>
            <a:p>
              <a:r>
                <a:rPr lang="en-US" dirty="0">
                  <a:solidFill>
                    <a:schemeClr val="bg1"/>
                  </a:solidFill>
                </a:rPr>
                <a:t>h</a:t>
              </a:r>
            </a:p>
          </p:txBody>
        </p:sp>
        <p:sp>
          <p:nvSpPr>
            <p:cNvPr id="48" name="TextBox 47">
              <a:extLst>
                <a:ext uri="{FF2B5EF4-FFF2-40B4-BE49-F238E27FC236}">
                  <a16:creationId xmlns:a16="http://schemas.microsoft.com/office/drawing/2014/main" id="{92567D42-E584-2846-AB5C-015EF3F24CE2}"/>
                </a:ext>
              </a:extLst>
            </p:cNvPr>
            <p:cNvSpPr txBox="1"/>
            <p:nvPr/>
          </p:nvSpPr>
          <p:spPr>
            <a:xfrm>
              <a:off x="3395710" y="2465400"/>
              <a:ext cx="306494" cy="369332"/>
            </a:xfrm>
            <a:prstGeom prst="rect">
              <a:avLst/>
            </a:prstGeom>
            <a:noFill/>
          </p:spPr>
          <p:txBody>
            <a:bodyPr wrap="none" rtlCol="0">
              <a:spAutoFit/>
            </a:bodyPr>
            <a:lstStyle/>
            <a:p>
              <a:r>
                <a:rPr lang="en-US" i="1" dirty="0">
                  <a:latin typeface="Times New Roman" panose="02020603050405020304" pitchFamily="18" charset="0"/>
                  <a:cs typeface="Times New Roman" panose="02020603050405020304" pitchFamily="18" charset="0"/>
                </a:rPr>
                <a:t>h</a:t>
              </a:r>
            </a:p>
          </p:txBody>
        </p:sp>
      </p:grpSp>
      <p:sp>
        <p:nvSpPr>
          <p:cNvPr id="51" name="TextBox 50">
            <a:extLst>
              <a:ext uri="{FF2B5EF4-FFF2-40B4-BE49-F238E27FC236}">
                <a16:creationId xmlns:a16="http://schemas.microsoft.com/office/drawing/2014/main" id="{5BE704FF-4D33-2E44-A8D8-56780AF54307}"/>
              </a:ext>
            </a:extLst>
          </p:cNvPr>
          <p:cNvSpPr txBox="1"/>
          <p:nvPr/>
        </p:nvSpPr>
        <p:spPr>
          <a:xfrm>
            <a:off x="266378" y="4021598"/>
            <a:ext cx="3934154" cy="369332"/>
          </a:xfrm>
          <a:prstGeom prst="rect">
            <a:avLst/>
          </a:prstGeom>
          <a:noFill/>
        </p:spPr>
        <p:txBody>
          <a:bodyPr wrap="none" rtlCol="0">
            <a:spAutoFit/>
          </a:bodyPr>
          <a:lstStyle/>
          <a:p>
            <a:r>
              <a:rPr lang="en-US" dirty="0"/>
              <a:t>Indirect probe via radiative corrections</a:t>
            </a:r>
          </a:p>
        </p:txBody>
      </p:sp>
    </p:spTree>
    <p:extLst>
      <p:ext uri="{BB962C8B-B14F-4D97-AF65-F5344CB8AC3E}">
        <p14:creationId xmlns:p14="http://schemas.microsoft.com/office/powerpoint/2010/main" val="26198673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122758"/>
            <a:ext cx="9144000" cy="769441"/>
          </a:xfrm>
          <a:prstGeom prst="rect">
            <a:avLst/>
          </a:prstGeom>
          <a:noFill/>
        </p:spPr>
        <p:txBody>
          <a:bodyPr wrap="square" rtlCol="0">
            <a:spAutoFit/>
          </a:bodyPr>
          <a:lstStyle/>
          <a:p>
            <a:pPr algn="ctr"/>
            <a:r>
              <a:rPr lang="en-US" sz="4400" dirty="0"/>
              <a:t>Neutrinos</a:t>
            </a:r>
          </a:p>
        </p:txBody>
      </p:sp>
      <p:pic>
        <p:nvPicPr>
          <p:cNvPr id="3" name="Picture 2" descr="P5_cartoon.pdf"/>
          <p:cNvPicPr>
            <a:picLocks noChangeAspect="1"/>
          </p:cNvPicPr>
          <p:nvPr/>
        </p:nvPicPr>
        <p:blipFill rotWithShape="1">
          <a:blip r:embed="rId2">
            <a:extLst>
              <a:ext uri="{28A0092B-C50C-407E-A947-70E740481C1C}">
                <a14:useLocalDpi xmlns:a14="http://schemas.microsoft.com/office/drawing/2010/main" val="0"/>
              </a:ext>
            </a:extLst>
          </a:blip>
          <a:srcRect l="20251" t="45578" r="59479" b="8332"/>
          <a:stretch/>
        </p:blipFill>
        <p:spPr>
          <a:xfrm>
            <a:off x="2950730" y="1996543"/>
            <a:ext cx="3193375" cy="3867737"/>
          </a:xfrm>
          <a:prstGeom prst="rect">
            <a:avLst/>
          </a:prstGeom>
        </p:spPr>
      </p:pic>
    </p:spTree>
    <p:extLst>
      <p:ext uri="{BB962C8B-B14F-4D97-AF65-F5344CB8AC3E}">
        <p14:creationId xmlns:p14="http://schemas.microsoft.com/office/powerpoint/2010/main" val="10422505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E9C7760-3303-084F-B6A1-C226084F6799}"/>
              </a:ext>
            </a:extLst>
          </p:cNvPr>
          <p:cNvPicPr>
            <a:picLocks noChangeAspect="1"/>
          </p:cNvPicPr>
          <p:nvPr/>
        </p:nvPicPr>
        <p:blipFill>
          <a:blip r:embed="rId2"/>
          <a:stretch>
            <a:fillRect/>
          </a:stretch>
        </p:blipFill>
        <p:spPr>
          <a:xfrm>
            <a:off x="2835113" y="2019117"/>
            <a:ext cx="5810275" cy="3533276"/>
          </a:xfrm>
          <a:prstGeom prst="rect">
            <a:avLst/>
          </a:prstGeom>
        </p:spPr>
      </p:pic>
      <p:sp>
        <p:nvSpPr>
          <p:cNvPr id="10" name="Title 9">
            <a:extLst>
              <a:ext uri="{FF2B5EF4-FFF2-40B4-BE49-F238E27FC236}">
                <a16:creationId xmlns:a16="http://schemas.microsoft.com/office/drawing/2014/main" id="{53358E57-38B8-9A4C-8537-E4799016098C}"/>
              </a:ext>
            </a:extLst>
          </p:cNvPr>
          <p:cNvSpPr>
            <a:spLocks noGrp="1"/>
          </p:cNvSpPr>
          <p:nvPr>
            <p:ph type="title"/>
          </p:nvPr>
        </p:nvSpPr>
        <p:spPr/>
        <p:txBody>
          <a:bodyPr/>
          <a:lstStyle/>
          <a:p>
            <a:r>
              <a:rPr lang="en-US" dirty="0"/>
              <a:t>Neutrinos</a:t>
            </a:r>
          </a:p>
        </p:txBody>
      </p:sp>
      <p:sp>
        <p:nvSpPr>
          <p:cNvPr id="11" name="TextBox 10">
            <a:extLst>
              <a:ext uri="{FF2B5EF4-FFF2-40B4-BE49-F238E27FC236}">
                <a16:creationId xmlns:a16="http://schemas.microsoft.com/office/drawing/2014/main" id="{3B861EDD-988A-6248-A54B-17E282671440}"/>
              </a:ext>
            </a:extLst>
          </p:cNvPr>
          <p:cNvSpPr txBox="1"/>
          <p:nvPr/>
        </p:nvSpPr>
        <p:spPr>
          <a:xfrm>
            <a:off x="2835112" y="5690995"/>
            <a:ext cx="5810276" cy="461665"/>
          </a:xfrm>
          <a:prstGeom prst="rect">
            <a:avLst/>
          </a:prstGeom>
          <a:noFill/>
        </p:spPr>
        <p:txBody>
          <a:bodyPr wrap="square" rtlCol="0">
            <a:spAutoFit/>
          </a:bodyPr>
          <a:lstStyle/>
          <a:p>
            <a:pPr algn="ctr"/>
            <a:r>
              <a:rPr lang="en-US" sz="2400" i="1" dirty="0"/>
              <a:t>Precision measurements !!</a:t>
            </a:r>
          </a:p>
        </p:txBody>
      </p:sp>
      <p:sp>
        <p:nvSpPr>
          <p:cNvPr id="12" name="Rectangle 11">
            <a:extLst>
              <a:ext uri="{FF2B5EF4-FFF2-40B4-BE49-F238E27FC236}">
                <a16:creationId xmlns:a16="http://schemas.microsoft.com/office/drawing/2014/main" id="{6CD9F6DE-76B5-BE40-A657-2AAF9B77AB05}"/>
              </a:ext>
            </a:extLst>
          </p:cNvPr>
          <p:cNvSpPr/>
          <p:nvPr/>
        </p:nvSpPr>
        <p:spPr>
          <a:xfrm>
            <a:off x="0" y="1007111"/>
            <a:ext cx="9144000" cy="769441"/>
          </a:xfrm>
          <a:prstGeom prst="rect">
            <a:avLst/>
          </a:prstGeom>
        </p:spPr>
        <p:txBody>
          <a:bodyPr wrap="square">
            <a:spAutoFit/>
          </a:bodyPr>
          <a:lstStyle/>
          <a:p>
            <a:pPr algn="ctr"/>
            <a:r>
              <a:rPr lang="en-US" sz="2200" dirty="0"/>
              <a:t>Propelled by surprising discoveries from a series of pioneering experiments, </a:t>
            </a:r>
          </a:p>
          <a:p>
            <a:pPr algn="ctr"/>
            <a:r>
              <a:rPr lang="en-US" sz="2200" dirty="0"/>
              <a:t>neutrino physics has progressed dramatically over the past two decades.</a:t>
            </a:r>
          </a:p>
        </p:txBody>
      </p:sp>
      <p:pic>
        <p:nvPicPr>
          <p:cNvPr id="13" name="Picture 4" descr="Image result for neutrino mixing">
            <a:extLst>
              <a:ext uri="{FF2B5EF4-FFF2-40B4-BE49-F238E27FC236}">
                <a16:creationId xmlns:a16="http://schemas.microsoft.com/office/drawing/2014/main" id="{1EE08F9E-660A-BA4F-9AFB-D5B2784506C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604" t="3284" r="8338"/>
          <a:stretch/>
        </p:blipFill>
        <p:spPr bwMode="auto">
          <a:xfrm>
            <a:off x="470572" y="2729316"/>
            <a:ext cx="2094737" cy="1749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03881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Neutrinos are everywhere!</a:t>
            </a:r>
          </a:p>
        </p:txBody>
      </p:sp>
      <p:pic>
        <p:nvPicPr>
          <p:cNvPr id="3" name="Picture 5" descr="AllSources-with-exps.pdf"/>
          <p:cNvPicPr>
            <a:picLocks noChangeAspect="1"/>
          </p:cNvPicPr>
          <p:nvPr/>
        </p:nvPicPr>
        <p:blipFill rotWithShape="1">
          <a:blip r:embed="rId2" cstate="email">
            <a:extLst>
              <a:ext uri="{28A0092B-C50C-407E-A947-70E740481C1C}">
                <a14:useLocalDpi xmlns:a14="http://schemas.microsoft.com/office/drawing/2010/main"/>
              </a:ext>
            </a:extLst>
          </a:blip>
          <a:srcRect l="4079" t="7623" r="4752" b="14846"/>
          <a:stretch/>
        </p:blipFill>
        <p:spPr bwMode="auto">
          <a:xfrm>
            <a:off x="1238536" y="1008861"/>
            <a:ext cx="6553264" cy="430666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Rectangle 16"/>
          <p:cNvSpPr txBox="1">
            <a:spLocks noChangeArrowheads="1"/>
          </p:cNvSpPr>
          <p:nvPr/>
        </p:nvSpPr>
        <p:spPr>
          <a:xfrm>
            <a:off x="590210" y="5224832"/>
            <a:ext cx="8229600"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3400" kern="1200">
                <a:solidFill>
                  <a:schemeClr val="tx1"/>
                </a:solidFill>
                <a:latin typeface="+mj-lt"/>
                <a:ea typeface="+mj-ea"/>
                <a:cs typeface="+mj-cs"/>
              </a:defRPr>
            </a:lvl1pPr>
          </a:lstStyle>
          <a:p>
            <a:r>
              <a:rPr lang="en-US" sz="2400" dirty="0">
                <a:solidFill>
                  <a:srgbClr val="000000"/>
                </a:solidFill>
                <a:ea typeface="ＭＳ Ｐゴシック" charset="0"/>
                <a:cs typeface="Times New Roman"/>
              </a:rPr>
              <a:t>Many neutrinos over many different energies!</a:t>
            </a:r>
            <a:br>
              <a:rPr lang="en-US" sz="2400" dirty="0">
                <a:solidFill>
                  <a:srgbClr val="000000"/>
                </a:solidFill>
                <a:ea typeface="ＭＳ Ｐゴシック" charset="0"/>
                <a:cs typeface="Times New Roman"/>
              </a:rPr>
            </a:br>
            <a:r>
              <a:rPr lang="en-US" sz="2400" dirty="0">
                <a:solidFill>
                  <a:srgbClr val="000000"/>
                </a:solidFill>
                <a:ea typeface="ＭＳ Ｐゴシック" charset="0"/>
                <a:cs typeface="Times New Roman"/>
              </a:rPr>
              <a:t>Oscillations over broad range of distances and energies..</a:t>
            </a:r>
          </a:p>
          <a:p>
            <a:r>
              <a:rPr lang="en-US" sz="2400" dirty="0">
                <a:solidFill>
                  <a:srgbClr val="000000"/>
                </a:solidFill>
                <a:ea typeface="ＭＳ Ｐゴシック" charset="0"/>
                <a:cs typeface="Times New Roman"/>
              </a:rPr>
              <a:t>Tell us about neutrinos and about the universe…</a:t>
            </a:r>
          </a:p>
        </p:txBody>
      </p:sp>
    </p:spTree>
    <p:extLst>
      <p:ext uri="{BB962C8B-B14F-4D97-AF65-F5344CB8AC3E}">
        <p14:creationId xmlns:p14="http://schemas.microsoft.com/office/powerpoint/2010/main" val="12964880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Neutrinos are related to everything.</a:t>
            </a:r>
          </a:p>
        </p:txBody>
      </p:sp>
      <p:sp>
        <p:nvSpPr>
          <p:cNvPr id="7" name="Oval 6"/>
          <p:cNvSpPr/>
          <p:nvPr/>
        </p:nvSpPr>
        <p:spPr>
          <a:xfrm>
            <a:off x="1749612" y="2310826"/>
            <a:ext cx="2614706" cy="2151530"/>
          </a:xfrm>
          <a:prstGeom prst="ellipse">
            <a:avLst/>
          </a:prstGeom>
          <a:no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u="sng" dirty="0">
                <a:solidFill>
                  <a:srgbClr val="FF6600"/>
                </a:solidFill>
              </a:rPr>
              <a:t>Astrophysics</a:t>
            </a:r>
          </a:p>
          <a:p>
            <a:pPr algn="ctr"/>
            <a:r>
              <a:rPr lang="en-US" dirty="0">
                <a:solidFill>
                  <a:srgbClr val="FF6600"/>
                </a:solidFill>
              </a:rPr>
              <a:t>Cosmic rays,</a:t>
            </a:r>
          </a:p>
          <a:p>
            <a:pPr algn="ctr"/>
            <a:r>
              <a:rPr lang="en-US" dirty="0">
                <a:solidFill>
                  <a:srgbClr val="FF6600"/>
                </a:solidFill>
              </a:rPr>
              <a:t>Supernovae,</a:t>
            </a:r>
          </a:p>
          <a:p>
            <a:pPr algn="ctr"/>
            <a:r>
              <a:rPr lang="en-US" dirty="0">
                <a:solidFill>
                  <a:srgbClr val="FF6600"/>
                </a:solidFill>
              </a:rPr>
              <a:t>BBN,</a:t>
            </a:r>
          </a:p>
          <a:p>
            <a:pPr algn="ctr"/>
            <a:r>
              <a:rPr lang="en-US" dirty="0">
                <a:solidFill>
                  <a:srgbClr val="FF6600"/>
                </a:solidFill>
              </a:rPr>
              <a:t>….</a:t>
            </a:r>
          </a:p>
        </p:txBody>
      </p:sp>
      <p:sp>
        <p:nvSpPr>
          <p:cNvPr id="8" name="Oval 7"/>
          <p:cNvSpPr/>
          <p:nvPr/>
        </p:nvSpPr>
        <p:spPr>
          <a:xfrm>
            <a:off x="2215777" y="3769086"/>
            <a:ext cx="2614706" cy="2139576"/>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u="sng" dirty="0">
                <a:solidFill>
                  <a:schemeClr val="tx1">
                    <a:lumMod val="95000"/>
                    <a:lumOff val="5000"/>
                  </a:schemeClr>
                </a:solidFill>
              </a:rPr>
              <a:t>Flavor physics</a:t>
            </a:r>
          </a:p>
          <a:p>
            <a:pPr algn="ctr"/>
            <a:r>
              <a:rPr lang="en-US" dirty="0">
                <a:solidFill>
                  <a:schemeClr val="tx1">
                    <a:lumMod val="95000"/>
                    <a:lumOff val="5000"/>
                  </a:schemeClr>
                </a:solidFill>
              </a:rPr>
              <a:t>Quark mixing</a:t>
            </a:r>
          </a:p>
          <a:p>
            <a:pPr algn="ctr"/>
            <a:r>
              <a:rPr lang="en-US" dirty="0">
                <a:solidFill>
                  <a:schemeClr val="tx1">
                    <a:lumMod val="95000"/>
                    <a:lumOff val="5000"/>
                  </a:schemeClr>
                </a:solidFill>
              </a:rPr>
              <a:t>….</a:t>
            </a:r>
          </a:p>
        </p:txBody>
      </p:sp>
      <p:sp>
        <p:nvSpPr>
          <p:cNvPr id="9" name="Oval 8"/>
          <p:cNvSpPr/>
          <p:nvPr/>
        </p:nvSpPr>
        <p:spPr>
          <a:xfrm>
            <a:off x="4909671" y="2340708"/>
            <a:ext cx="2614706" cy="2220260"/>
          </a:xfrm>
          <a:prstGeom prst="ellipse">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u="sng" dirty="0">
                <a:solidFill>
                  <a:srgbClr val="008000"/>
                </a:solidFill>
              </a:rPr>
              <a:t>Cosmology</a:t>
            </a:r>
          </a:p>
          <a:p>
            <a:pPr algn="ctr"/>
            <a:r>
              <a:rPr lang="en-US" dirty="0">
                <a:solidFill>
                  <a:srgbClr val="008000"/>
                </a:solidFill>
              </a:rPr>
              <a:t>Dark matter,</a:t>
            </a:r>
          </a:p>
          <a:p>
            <a:pPr algn="ctr"/>
            <a:r>
              <a:rPr lang="en-US" dirty="0">
                <a:solidFill>
                  <a:srgbClr val="008000"/>
                </a:solidFill>
              </a:rPr>
              <a:t>Baryon asymmetry,</a:t>
            </a:r>
          </a:p>
          <a:p>
            <a:pPr algn="ctr"/>
            <a:r>
              <a:rPr lang="en-US" dirty="0">
                <a:solidFill>
                  <a:srgbClr val="008000"/>
                </a:solidFill>
              </a:rPr>
              <a:t>….</a:t>
            </a:r>
          </a:p>
        </p:txBody>
      </p:sp>
      <p:sp>
        <p:nvSpPr>
          <p:cNvPr id="10" name="Oval 9"/>
          <p:cNvSpPr/>
          <p:nvPr/>
        </p:nvSpPr>
        <p:spPr>
          <a:xfrm>
            <a:off x="4364318" y="3873675"/>
            <a:ext cx="2614706" cy="214256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u="sng" dirty="0">
                <a:solidFill>
                  <a:srgbClr val="FF0000"/>
                </a:solidFill>
              </a:rPr>
              <a:t>GUT</a:t>
            </a:r>
          </a:p>
          <a:p>
            <a:pPr algn="ctr"/>
            <a:r>
              <a:rPr lang="en-US" dirty="0">
                <a:solidFill>
                  <a:srgbClr val="FF0000"/>
                </a:solidFill>
              </a:rPr>
              <a:t>SO(10),</a:t>
            </a:r>
          </a:p>
          <a:p>
            <a:pPr algn="ctr"/>
            <a:r>
              <a:rPr lang="en-US" dirty="0">
                <a:solidFill>
                  <a:srgbClr val="FF0000"/>
                </a:solidFill>
              </a:rPr>
              <a:t>See-saw,</a:t>
            </a:r>
          </a:p>
          <a:p>
            <a:pPr algn="ctr"/>
            <a:r>
              <a:rPr lang="en-US" dirty="0">
                <a:solidFill>
                  <a:srgbClr val="FF0000"/>
                </a:solidFill>
              </a:rPr>
              <a:t>Proton decay,</a:t>
            </a:r>
          </a:p>
          <a:p>
            <a:pPr algn="ctr"/>
            <a:r>
              <a:rPr lang="en-US" dirty="0">
                <a:solidFill>
                  <a:srgbClr val="FF0000"/>
                </a:solidFill>
              </a:rPr>
              <a:t>….</a:t>
            </a:r>
          </a:p>
        </p:txBody>
      </p:sp>
      <p:sp>
        <p:nvSpPr>
          <p:cNvPr id="11" name="Oval 10"/>
          <p:cNvSpPr/>
          <p:nvPr/>
        </p:nvSpPr>
        <p:spPr>
          <a:xfrm>
            <a:off x="3325906" y="1411368"/>
            <a:ext cx="2614706" cy="2178424"/>
          </a:xfrm>
          <a:prstGeom prst="ellipse">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u="sng" dirty="0" err="1">
                <a:solidFill>
                  <a:srgbClr val="0000FF"/>
                </a:solidFill>
              </a:rPr>
              <a:t>Supersymmetry</a:t>
            </a:r>
            <a:endParaRPr lang="en-US" u="sng" dirty="0">
              <a:solidFill>
                <a:srgbClr val="0000FF"/>
              </a:solidFill>
            </a:endParaRPr>
          </a:p>
          <a:p>
            <a:pPr algn="ctr"/>
            <a:r>
              <a:rPr lang="en-US" dirty="0">
                <a:solidFill>
                  <a:srgbClr val="0000FF"/>
                </a:solidFill>
              </a:rPr>
              <a:t>LHC</a:t>
            </a:r>
          </a:p>
        </p:txBody>
      </p:sp>
      <p:sp>
        <p:nvSpPr>
          <p:cNvPr id="12" name="Rounded Rectangle 11"/>
          <p:cNvSpPr/>
          <p:nvPr/>
        </p:nvSpPr>
        <p:spPr>
          <a:xfrm>
            <a:off x="3585882" y="3401534"/>
            <a:ext cx="2079812" cy="914400"/>
          </a:xfrm>
          <a:prstGeom prst="round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a:t>Neutrinos</a:t>
            </a:r>
          </a:p>
        </p:txBody>
      </p:sp>
    </p:spTree>
    <p:extLst>
      <p:ext uri="{BB962C8B-B14F-4D97-AF65-F5344CB8AC3E}">
        <p14:creationId xmlns:p14="http://schemas.microsoft.com/office/powerpoint/2010/main" val="397150343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sz="3200" dirty="0">
                <a:latin typeface="Arial" charset="0"/>
              </a:rPr>
              <a:t>Reactor-based neutrinos</a:t>
            </a:r>
          </a:p>
        </p:txBody>
      </p:sp>
      <p:pic>
        <p:nvPicPr>
          <p:cNvPr id="36866" name="Picture 3" descr="world_ma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50" y="1099189"/>
            <a:ext cx="8534400" cy="3238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6884" name="Picture 17" descr="Blois_2010_3_p2_Page_36.jpg"/>
          <p:cNvPicPr>
            <a:picLocks noChangeAspect="1"/>
          </p:cNvPicPr>
          <p:nvPr/>
        </p:nvPicPr>
        <p:blipFill>
          <a:blip r:embed="rId3">
            <a:extLst>
              <a:ext uri="{28A0092B-C50C-407E-A947-70E740481C1C}">
                <a14:useLocalDpi xmlns:a14="http://schemas.microsoft.com/office/drawing/2010/main" val="0"/>
              </a:ext>
            </a:extLst>
          </a:blip>
          <a:srcRect l="55132" t="14867" r="18826" b="56747"/>
          <a:stretch>
            <a:fillRect/>
          </a:stretch>
        </p:blipFill>
        <p:spPr bwMode="auto">
          <a:xfrm>
            <a:off x="3400672" y="2369394"/>
            <a:ext cx="2118025" cy="1777326"/>
          </a:xfrm>
          <a:prstGeom prst="rect">
            <a:avLst/>
          </a:prstGeom>
          <a:noFill/>
          <a:ln w="9525">
            <a:solidFill>
              <a:srgbClr val="008000"/>
            </a:solidFill>
            <a:miter lim="800000"/>
            <a:headEnd/>
            <a:tailEnd/>
          </a:ln>
          <a:extLst>
            <a:ext uri="{909E8E84-426E-40dd-AFC4-6F175D3DCCD1}">
              <a14:hiddenFill xmlns="" xmlns:a14="http://schemas.microsoft.com/office/drawing/2010/main">
                <a:solidFill>
                  <a:srgbClr val="FFFFFF"/>
                </a:solidFill>
              </a14:hiddenFill>
            </a:ext>
          </a:extLst>
        </p:spPr>
      </p:pic>
      <p:grpSp>
        <p:nvGrpSpPr>
          <p:cNvPr id="36874" name="Group 17"/>
          <p:cNvGrpSpPr>
            <a:grpSpLocks/>
          </p:cNvGrpSpPr>
          <p:nvPr/>
        </p:nvGrpSpPr>
        <p:grpSpPr bwMode="auto">
          <a:xfrm>
            <a:off x="4216400" y="1659576"/>
            <a:ext cx="1716088" cy="369888"/>
            <a:chOff x="4341546" y="2578055"/>
            <a:chExt cx="1716811" cy="369888"/>
          </a:xfrm>
        </p:grpSpPr>
        <p:sp>
          <p:nvSpPr>
            <p:cNvPr id="40" name="AutoShape 6"/>
            <p:cNvSpPr>
              <a:spLocks noChangeArrowheads="1"/>
            </p:cNvSpPr>
            <p:nvPr/>
          </p:nvSpPr>
          <p:spPr bwMode="auto">
            <a:xfrm>
              <a:off x="4341546" y="2681243"/>
              <a:ext cx="174699" cy="231775"/>
            </a:xfrm>
            <a:prstGeom prst="star5">
              <a:avLst/>
            </a:prstGeom>
            <a:solidFill>
              <a:srgbClr val="990000"/>
            </a:solidFill>
            <a:ln w="9525" algn="ctr">
              <a:noFill/>
              <a:miter lim="800000"/>
              <a:headEnd/>
              <a:tailEnd/>
            </a:ln>
            <a:effectLst/>
          </p:spPr>
          <p:txBody>
            <a:bodyPr wrap="none" anchor="ctr"/>
            <a:lstStyle/>
            <a:p>
              <a:pPr algn="ctr">
                <a:spcBef>
                  <a:spcPct val="20000"/>
                </a:spcBef>
                <a:buClr>
                  <a:srgbClr val="FFFF00"/>
                </a:buClr>
                <a:buSzPct val="80000"/>
                <a:buFont typeface="Wingdings" pitchFamily="2" charset="2"/>
                <a:buNone/>
                <a:defRPr/>
              </a:pPr>
              <a:endParaRPr lang="en-US">
                <a:solidFill>
                  <a:srgbClr val="990000"/>
                </a:solidFill>
                <a:latin typeface="+mn-lt"/>
                <a:ea typeface="ＭＳ Ｐゴシック" pitchFamily="34" charset="-128"/>
                <a:cs typeface="+mn-cs"/>
              </a:endParaRPr>
            </a:p>
          </p:txBody>
        </p:sp>
        <p:sp>
          <p:nvSpPr>
            <p:cNvPr id="41" name="Text Box 8"/>
            <p:cNvSpPr txBox="1">
              <a:spLocks noChangeArrowheads="1"/>
            </p:cNvSpPr>
            <p:nvPr/>
          </p:nvSpPr>
          <p:spPr bwMode="auto">
            <a:xfrm>
              <a:off x="4411425" y="2578055"/>
              <a:ext cx="1646932" cy="369888"/>
            </a:xfrm>
            <a:prstGeom prst="rect">
              <a:avLst/>
            </a:prstGeom>
            <a:noFill/>
            <a:ln w="9525" algn="ctr">
              <a:noFill/>
              <a:miter lim="800000"/>
              <a:headEnd/>
              <a:tailEnd/>
            </a:ln>
          </p:spPr>
          <p:txBody>
            <a:bodyPr wrap="none">
              <a:spAutoFit/>
            </a:bodyPr>
            <a:lstStyle/>
            <a:p>
              <a:pPr algn="r">
                <a:spcBef>
                  <a:spcPct val="20000"/>
                </a:spcBef>
                <a:buClr>
                  <a:srgbClr val="FFFF00"/>
                </a:buClr>
                <a:buSzPct val="80000"/>
                <a:buFont typeface="Wingdings" pitchFamily="2" charset="2"/>
                <a:buNone/>
                <a:defRPr/>
              </a:pPr>
              <a:r>
                <a:rPr lang="en-US" dirty="0">
                  <a:solidFill>
                    <a:srgbClr val="990000"/>
                  </a:solidFill>
                  <a:latin typeface="+mn-lt"/>
                  <a:ea typeface="ＭＳ Ｐゴシック" pitchFamily="34" charset="-128"/>
                  <a:cs typeface="+mn-cs"/>
                </a:rPr>
                <a:t>Double </a:t>
              </a:r>
              <a:r>
                <a:rPr lang="en-US" dirty="0" err="1">
                  <a:solidFill>
                    <a:srgbClr val="990000"/>
                  </a:solidFill>
                  <a:latin typeface="+mn-lt"/>
                  <a:ea typeface="ＭＳ Ｐゴシック" pitchFamily="34" charset="-128"/>
                  <a:cs typeface="+mn-cs"/>
                </a:rPr>
                <a:t>Chooz</a:t>
              </a:r>
              <a:endParaRPr lang="en-US" dirty="0">
                <a:solidFill>
                  <a:srgbClr val="990000"/>
                </a:solidFill>
                <a:latin typeface="+mn-lt"/>
                <a:ea typeface="ＭＳ Ｐゴシック" pitchFamily="34" charset="-128"/>
                <a:cs typeface="+mn-cs"/>
              </a:endParaRPr>
            </a:p>
          </p:txBody>
        </p:sp>
      </p:grpSp>
      <p:grpSp>
        <p:nvGrpSpPr>
          <p:cNvPr id="36875" name="Group 17"/>
          <p:cNvGrpSpPr>
            <a:grpSpLocks/>
          </p:cNvGrpSpPr>
          <p:nvPr/>
        </p:nvGrpSpPr>
        <p:grpSpPr bwMode="auto">
          <a:xfrm>
            <a:off x="6299200" y="2073914"/>
            <a:ext cx="1287463" cy="369887"/>
            <a:chOff x="2960564" y="2533784"/>
            <a:chExt cx="1288983" cy="369329"/>
          </a:xfrm>
        </p:grpSpPr>
        <p:sp>
          <p:nvSpPr>
            <p:cNvPr id="43" name="AutoShape 6"/>
            <p:cNvSpPr>
              <a:spLocks noChangeArrowheads="1"/>
            </p:cNvSpPr>
            <p:nvPr/>
          </p:nvSpPr>
          <p:spPr bwMode="auto">
            <a:xfrm>
              <a:off x="4074716" y="2613039"/>
              <a:ext cx="174831" cy="231425"/>
            </a:xfrm>
            <a:prstGeom prst="star5">
              <a:avLst/>
            </a:prstGeom>
            <a:solidFill>
              <a:srgbClr val="990000"/>
            </a:solidFill>
            <a:ln w="9525" algn="ctr">
              <a:noFill/>
              <a:miter lim="800000"/>
              <a:headEnd/>
              <a:tailEnd/>
            </a:ln>
            <a:effectLst/>
          </p:spPr>
          <p:txBody>
            <a:bodyPr wrap="none" anchor="ctr"/>
            <a:lstStyle/>
            <a:p>
              <a:pPr algn="ctr">
                <a:spcBef>
                  <a:spcPct val="20000"/>
                </a:spcBef>
                <a:buClr>
                  <a:srgbClr val="FFFF00"/>
                </a:buClr>
                <a:buSzPct val="80000"/>
                <a:buFont typeface="Wingdings" pitchFamily="2" charset="2"/>
                <a:buNone/>
                <a:defRPr/>
              </a:pPr>
              <a:endParaRPr lang="en-US">
                <a:solidFill>
                  <a:srgbClr val="990000"/>
                </a:solidFill>
                <a:latin typeface="+mn-lt"/>
                <a:ea typeface="ＭＳ Ｐゴシック" pitchFamily="34" charset="-128"/>
                <a:cs typeface="+mn-cs"/>
              </a:endParaRPr>
            </a:p>
          </p:txBody>
        </p:sp>
        <p:sp>
          <p:nvSpPr>
            <p:cNvPr id="44" name="Text Box 8"/>
            <p:cNvSpPr txBox="1">
              <a:spLocks noChangeArrowheads="1"/>
            </p:cNvSpPr>
            <p:nvPr/>
          </p:nvSpPr>
          <p:spPr bwMode="auto">
            <a:xfrm>
              <a:off x="2960564" y="2533784"/>
              <a:ext cx="1184084" cy="369329"/>
            </a:xfrm>
            <a:prstGeom prst="rect">
              <a:avLst/>
            </a:prstGeom>
            <a:noFill/>
            <a:ln w="9525" algn="ctr">
              <a:noFill/>
              <a:miter lim="800000"/>
              <a:headEnd/>
              <a:tailEnd/>
            </a:ln>
          </p:spPr>
          <p:txBody>
            <a:bodyPr wrap="none">
              <a:spAutoFit/>
            </a:bodyPr>
            <a:lstStyle/>
            <a:p>
              <a:pPr algn="r">
                <a:spcBef>
                  <a:spcPct val="20000"/>
                </a:spcBef>
                <a:buClr>
                  <a:srgbClr val="FFFF00"/>
                </a:buClr>
                <a:buSzPct val="80000"/>
                <a:buFont typeface="Wingdings" pitchFamily="2" charset="2"/>
                <a:buNone/>
                <a:defRPr/>
              </a:pPr>
              <a:r>
                <a:rPr lang="en-US" dirty="0" err="1">
                  <a:solidFill>
                    <a:srgbClr val="990000"/>
                  </a:solidFill>
                  <a:latin typeface="+mn-lt"/>
                  <a:ea typeface="ＭＳ Ｐゴシック" pitchFamily="34" charset="-128"/>
                  <a:cs typeface="+mn-cs"/>
                </a:rPr>
                <a:t>Daya</a:t>
              </a:r>
              <a:r>
                <a:rPr lang="en-US" dirty="0">
                  <a:solidFill>
                    <a:srgbClr val="990000"/>
                  </a:solidFill>
                  <a:latin typeface="+mn-lt"/>
                  <a:ea typeface="ＭＳ Ｐゴシック" pitchFamily="34" charset="-128"/>
                  <a:cs typeface="+mn-cs"/>
                </a:rPr>
                <a:t> Bay</a:t>
              </a:r>
            </a:p>
          </p:txBody>
        </p:sp>
      </p:grpSp>
      <p:grpSp>
        <p:nvGrpSpPr>
          <p:cNvPr id="36876" name="Group 17"/>
          <p:cNvGrpSpPr>
            <a:grpSpLocks/>
          </p:cNvGrpSpPr>
          <p:nvPr/>
        </p:nvGrpSpPr>
        <p:grpSpPr bwMode="auto">
          <a:xfrm>
            <a:off x="6937295" y="1672276"/>
            <a:ext cx="850900" cy="541338"/>
            <a:chOff x="3444064" y="2304829"/>
            <a:chExt cx="851166" cy="539319"/>
          </a:xfrm>
        </p:grpSpPr>
        <p:sp>
          <p:nvSpPr>
            <p:cNvPr id="46" name="AutoShape 6"/>
            <p:cNvSpPr>
              <a:spLocks noChangeArrowheads="1"/>
            </p:cNvSpPr>
            <p:nvPr/>
          </p:nvSpPr>
          <p:spPr bwMode="auto">
            <a:xfrm>
              <a:off x="4074498" y="2613237"/>
              <a:ext cx="174680" cy="230911"/>
            </a:xfrm>
            <a:prstGeom prst="star5">
              <a:avLst/>
            </a:prstGeom>
            <a:solidFill>
              <a:srgbClr val="990000"/>
            </a:solidFill>
            <a:ln w="9525" algn="ctr">
              <a:noFill/>
              <a:miter lim="800000"/>
              <a:headEnd/>
              <a:tailEnd/>
            </a:ln>
            <a:effectLst/>
          </p:spPr>
          <p:txBody>
            <a:bodyPr wrap="none" anchor="ctr"/>
            <a:lstStyle/>
            <a:p>
              <a:pPr algn="ctr">
                <a:spcBef>
                  <a:spcPct val="20000"/>
                </a:spcBef>
                <a:buClr>
                  <a:srgbClr val="FFFF00"/>
                </a:buClr>
                <a:buSzPct val="80000"/>
                <a:buFont typeface="Wingdings" pitchFamily="2" charset="2"/>
                <a:buNone/>
                <a:defRPr/>
              </a:pPr>
              <a:endParaRPr lang="en-US">
                <a:solidFill>
                  <a:srgbClr val="990000"/>
                </a:solidFill>
                <a:latin typeface="+mn-lt"/>
                <a:ea typeface="ＭＳ Ｐゴシック" pitchFamily="34" charset="-128"/>
                <a:cs typeface="+mn-cs"/>
              </a:endParaRPr>
            </a:p>
          </p:txBody>
        </p:sp>
        <p:sp>
          <p:nvSpPr>
            <p:cNvPr id="47" name="Text Box 8"/>
            <p:cNvSpPr txBox="1">
              <a:spLocks noChangeArrowheads="1"/>
            </p:cNvSpPr>
            <p:nvPr/>
          </p:nvSpPr>
          <p:spPr bwMode="auto">
            <a:xfrm>
              <a:off x="3444064" y="2304829"/>
              <a:ext cx="851166" cy="368508"/>
            </a:xfrm>
            <a:prstGeom prst="rect">
              <a:avLst/>
            </a:prstGeom>
            <a:noFill/>
            <a:ln w="9525" algn="ctr">
              <a:noFill/>
              <a:miter lim="800000"/>
              <a:headEnd/>
              <a:tailEnd/>
            </a:ln>
          </p:spPr>
          <p:txBody>
            <a:bodyPr wrap="none">
              <a:spAutoFit/>
            </a:bodyPr>
            <a:lstStyle/>
            <a:p>
              <a:pPr algn="r">
                <a:spcBef>
                  <a:spcPct val="20000"/>
                </a:spcBef>
                <a:buClr>
                  <a:srgbClr val="FFFF00"/>
                </a:buClr>
                <a:buSzPct val="80000"/>
                <a:buFont typeface="Wingdings" pitchFamily="2" charset="2"/>
                <a:buNone/>
                <a:defRPr/>
              </a:pPr>
              <a:r>
                <a:rPr lang="en-US" dirty="0">
                  <a:solidFill>
                    <a:srgbClr val="990000"/>
                  </a:solidFill>
                  <a:latin typeface="+mn-lt"/>
                  <a:ea typeface="ＭＳ Ｐゴシック" pitchFamily="34" charset="-128"/>
                  <a:cs typeface="+mn-cs"/>
                </a:rPr>
                <a:t>RENO</a:t>
              </a:r>
            </a:p>
          </p:txBody>
        </p:sp>
      </p:grpSp>
      <p:pic>
        <p:nvPicPr>
          <p:cNvPr id="27" name="Picture 26"/>
          <p:cNvPicPr>
            <a:picLocks noChangeAspect="1" noChangeArrowheads="1"/>
          </p:cNvPicPr>
          <p:nvPr/>
        </p:nvPicPr>
        <p:blipFill>
          <a:blip r:embed="rId4" cstate="print"/>
          <a:srcRect/>
          <a:stretch>
            <a:fillRect/>
          </a:stretch>
        </p:blipFill>
        <p:spPr bwMode="auto">
          <a:xfrm>
            <a:off x="5896980" y="2569929"/>
            <a:ext cx="3030116" cy="1158229"/>
          </a:xfrm>
          <a:prstGeom prst="rect">
            <a:avLst/>
          </a:prstGeom>
          <a:noFill/>
          <a:ln w="28575">
            <a:noFill/>
            <a:miter lim="800000"/>
            <a:headEnd/>
            <a:tailEnd/>
          </a:ln>
        </p:spPr>
      </p:pic>
      <p:pic>
        <p:nvPicPr>
          <p:cNvPr id="2" name="Picture 1"/>
          <p:cNvPicPr>
            <a:picLocks noChangeAspect="1"/>
          </p:cNvPicPr>
          <p:nvPr/>
        </p:nvPicPr>
        <p:blipFill>
          <a:blip r:embed="rId5"/>
          <a:stretch>
            <a:fillRect/>
          </a:stretch>
        </p:blipFill>
        <p:spPr>
          <a:xfrm>
            <a:off x="901320" y="2346986"/>
            <a:ext cx="2112475" cy="1799734"/>
          </a:xfrm>
          <a:prstGeom prst="rect">
            <a:avLst/>
          </a:prstGeom>
        </p:spPr>
      </p:pic>
      <p:sp>
        <p:nvSpPr>
          <p:cNvPr id="3" name="TextBox 2"/>
          <p:cNvSpPr txBox="1"/>
          <p:nvPr/>
        </p:nvSpPr>
        <p:spPr>
          <a:xfrm>
            <a:off x="764517" y="4095172"/>
            <a:ext cx="7651328" cy="369332"/>
          </a:xfrm>
          <a:prstGeom prst="rect">
            <a:avLst/>
          </a:prstGeom>
          <a:noFill/>
        </p:spPr>
        <p:txBody>
          <a:bodyPr wrap="none" rtlCol="0">
            <a:spAutoFit/>
          </a:bodyPr>
          <a:lstStyle/>
          <a:p>
            <a:r>
              <a:rPr lang="en-US" dirty="0"/>
              <a:t>Double </a:t>
            </a:r>
            <a:r>
              <a:rPr lang="en-US" dirty="0" err="1"/>
              <a:t>Chooz</a:t>
            </a:r>
            <a:r>
              <a:rPr lang="en-US" dirty="0"/>
              <a:t> in France          </a:t>
            </a:r>
            <a:r>
              <a:rPr lang="en-US" dirty="0" err="1"/>
              <a:t>Daya</a:t>
            </a:r>
            <a:r>
              <a:rPr lang="en-US" dirty="0"/>
              <a:t> Bay in China                     RENO in South Korea</a:t>
            </a:r>
          </a:p>
        </p:txBody>
      </p:sp>
      <p:sp>
        <p:nvSpPr>
          <p:cNvPr id="6" name="TextBox 5"/>
          <p:cNvSpPr txBox="1"/>
          <p:nvPr/>
        </p:nvSpPr>
        <p:spPr>
          <a:xfrm>
            <a:off x="5301508" y="5479540"/>
            <a:ext cx="1942519" cy="707886"/>
          </a:xfrm>
          <a:prstGeom prst="rect">
            <a:avLst/>
          </a:prstGeom>
          <a:noFill/>
        </p:spPr>
        <p:txBody>
          <a:bodyPr wrap="none" rtlCol="0">
            <a:spAutoFit/>
          </a:bodyPr>
          <a:lstStyle/>
          <a:p>
            <a:r>
              <a:rPr lang="en-US" sz="2000" dirty="0"/>
              <a:t>Next gen. JUNO</a:t>
            </a:r>
          </a:p>
          <a:p>
            <a:r>
              <a:rPr lang="en-US" sz="2000" dirty="0"/>
              <a:t>Data taking 2021</a:t>
            </a:r>
          </a:p>
        </p:txBody>
      </p:sp>
      <p:pic>
        <p:nvPicPr>
          <p:cNvPr id="24578" name="Picture 2" descr="Image result for juno experiment">
            <a:extLst>
              <a:ext uri="{FF2B5EF4-FFF2-40B4-BE49-F238E27FC236}">
                <a16:creationId xmlns:a16="http://schemas.microsoft.com/office/drawing/2014/main" id="{D763861E-4C0B-B541-8862-014617D7670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80310" y="4814124"/>
            <a:ext cx="2696838" cy="1834247"/>
          </a:xfrm>
          <a:prstGeom prst="rect">
            <a:avLst/>
          </a:prstGeom>
          <a:noFill/>
          <a:extLst>
            <a:ext uri="{909E8E84-426E-40DD-AFC4-6F175D3DCCD1}">
              <a14:hiddenFill xmlns:a14="http://schemas.microsoft.com/office/drawing/2010/main">
                <a:solidFill>
                  <a:srgbClr val="FFFFFF"/>
                </a:solidFill>
              </a14:hiddenFill>
            </a:ext>
          </a:extLst>
        </p:spPr>
      </p:pic>
      <p:sp>
        <p:nvSpPr>
          <p:cNvPr id="24" name="Down Arrow 23">
            <a:extLst>
              <a:ext uri="{FF2B5EF4-FFF2-40B4-BE49-F238E27FC236}">
                <a16:creationId xmlns:a16="http://schemas.microsoft.com/office/drawing/2014/main" id="{2B0ACDE0-5E3E-F44C-B421-39FA06D99F80}"/>
              </a:ext>
            </a:extLst>
          </p:cNvPr>
          <p:cNvSpPr/>
          <p:nvPr/>
        </p:nvSpPr>
        <p:spPr>
          <a:xfrm>
            <a:off x="4216400" y="4447925"/>
            <a:ext cx="478829" cy="358718"/>
          </a:xfrm>
          <a:prstGeom prst="downArrow">
            <a:avLst/>
          </a:prstGeom>
          <a:solidFill>
            <a:srgbClr val="FFFF00"/>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71604679"/>
      </p:ext>
    </p:extLst>
  </p:cSld>
  <p:clrMapOvr>
    <a:masterClrMapping/>
  </p:clrMapOvr>
  <p:transition spd="slow" advTm="59413"/>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7" name="Picture 3" descr="world_ma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875" y="1096963"/>
            <a:ext cx="8534571" cy="32380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1450" name="TextBox 32"/>
          <p:cNvSpPr txBox="1">
            <a:spLocks noChangeArrowheads="1"/>
          </p:cNvSpPr>
          <p:nvPr/>
        </p:nvSpPr>
        <p:spPr bwMode="auto">
          <a:xfrm>
            <a:off x="52388" y="1954241"/>
            <a:ext cx="9091612" cy="4401205"/>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u="sng" dirty="0">
                <a:solidFill>
                  <a:srgbClr val="000000"/>
                </a:solidFill>
              </a:rPr>
              <a:t>Long baseline</a:t>
            </a:r>
          </a:p>
          <a:p>
            <a:pPr eaLnBrk="1" hangingPunct="1"/>
            <a:endParaRPr lang="en-US" sz="1600" dirty="0">
              <a:solidFill>
                <a:srgbClr val="000000"/>
              </a:solidFill>
            </a:endParaRPr>
          </a:p>
          <a:p>
            <a:pPr eaLnBrk="1" hangingPunct="1"/>
            <a:endParaRPr lang="en-US" sz="600" dirty="0">
              <a:solidFill>
                <a:srgbClr val="000000"/>
              </a:solidFill>
            </a:endParaRPr>
          </a:p>
          <a:p>
            <a:pPr eaLnBrk="1" hangingPunct="1"/>
            <a:endParaRPr lang="en-US" sz="1600" dirty="0">
              <a:solidFill>
                <a:srgbClr val="000000"/>
              </a:solidFill>
            </a:endParaRPr>
          </a:p>
          <a:p>
            <a:pPr eaLnBrk="1" hangingPunct="1"/>
            <a:endParaRPr lang="en-US" sz="1600" dirty="0">
              <a:solidFill>
                <a:srgbClr val="000000"/>
              </a:solidFill>
            </a:endParaRPr>
          </a:p>
          <a:p>
            <a:pPr eaLnBrk="1" hangingPunct="1"/>
            <a:endParaRPr lang="en-US" sz="1600" dirty="0">
              <a:solidFill>
                <a:srgbClr val="000000"/>
              </a:solidFill>
            </a:endParaRPr>
          </a:p>
          <a:p>
            <a:pPr eaLnBrk="1" hangingPunct="1"/>
            <a:endParaRPr lang="en-US" sz="1600" dirty="0">
              <a:solidFill>
                <a:srgbClr val="000000"/>
              </a:solidFill>
            </a:endParaRPr>
          </a:p>
          <a:p>
            <a:pPr eaLnBrk="1" hangingPunct="1"/>
            <a:endParaRPr lang="en-US" sz="1600" dirty="0">
              <a:solidFill>
                <a:srgbClr val="000000"/>
              </a:solidFill>
            </a:endParaRPr>
          </a:p>
          <a:p>
            <a:pPr eaLnBrk="1" hangingPunct="1"/>
            <a:endParaRPr lang="en-US" sz="1600" dirty="0">
              <a:solidFill>
                <a:srgbClr val="000000"/>
              </a:solidFill>
            </a:endParaRPr>
          </a:p>
          <a:p>
            <a:pPr eaLnBrk="1" hangingPunct="1"/>
            <a:endParaRPr lang="en-US" sz="1600" dirty="0">
              <a:solidFill>
                <a:srgbClr val="000000"/>
              </a:solidFill>
            </a:endParaRPr>
          </a:p>
          <a:p>
            <a:pPr eaLnBrk="1" hangingPunct="1"/>
            <a:endParaRPr lang="en-US" sz="1600" dirty="0">
              <a:solidFill>
                <a:srgbClr val="000000"/>
              </a:solidFill>
            </a:endParaRPr>
          </a:p>
          <a:p>
            <a:pPr eaLnBrk="1" hangingPunct="1"/>
            <a:endParaRPr lang="en-US" sz="1600" dirty="0">
              <a:solidFill>
                <a:srgbClr val="000000"/>
              </a:solidFill>
            </a:endParaRPr>
          </a:p>
          <a:p>
            <a:pPr eaLnBrk="1" hangingPunct="1"/>
            <a:endParaRPr lang="en-US" sz="1200" dirty="0">
              <a:solidFill>
                <a:srgbClr val="000000"/>
              </a:solidFill>
            </a:endParaRPr>
          </a:p>
          <a:p>
            <a:pPr eaLnBrk="1" hangingPunct="1"/>
            <a:r>
              <a:rPr lang="en-US" sz="1600" dirty="0" err="1">
                <a:solidFill>
                  <a:srgbClr val="000000"/>
                </a:solidFill>
              </a:rPr>
              <a:t>Fermilab</a:t>
            </a:r>
            <a:r>
              <a:rPr lang="en-US" sz="1600" dirty="0">
                <a:solidFill>
                  <a:srgbClr val="000000"/>
                </a:solidFill>
              </a:rPr>
              <a:t> </a:t>
            </a:r>
            <a:r>
              <a:rPr lang="en-US" sz="1600" dirty="0">
                <a:solidFill>
                  <a:srgbClr val="000000"/>
                </a:solidFill>
                <a:sym typeface="Wingdings" charset="0"/>
              </a:rPr>
              <a:t> </a:t>
            </a:r>
            <a:r>
              <a:rPr lang="en-US" sz="1600" dirty="0" err="1">
                <a:solidFill>
                  <a:srgbClr val="000000"/>
                </a:solidFill>
              </a:rPr>
              <a:t>NOvA</a:t>
            </a:r>
            <a:r>
              <a:rPr lang="en-US" sz="1600" dirty="0">
                <a:solidFill>
                  <a:srgbClr val="000000"/>
                </a:solidFill>
              </a:rPr>
              <a:t> (810km)    CERN </a:t>
            </a:r>
            <a:r>
              <a:rPr lang="en-US" sz="1600" dirty="0">
                <a:solidFill>
                  <a:srgbClr val="000000"/>
                </a:solidFill>
                <a:sym typeface="Wingdings" charset="0"/>
              </a:rPr>
              <a:t></a:t>
            </a:r>
            <a:r>
              <a:rPr lang="en-US" sz="1600" dirty="0">
                <a:solidFill>
                  <a:srgbClr val="000000"/>
                </a:solidFill>
              </a:rPr>
              <a:t> OPERA (732km)               J-PARC </a:t>
            </a:r>
            <a:r>
              <a:rPr lang="en-US" sz="1600" dirty="0">
                <a:solidFill>
                  <a:srgbClr val="000000"/>
                </a:solidFill>
                <a:sym typeface="Wingdings" charset="0"/>
              </a:rPr>
              <a:t> </a:t>
            </a:r>
            <a:r>
              <a:rPr lang="en-US" sz="1600" dirty="0">
                <a:solidFill>
                  <a:srgbClr val="000000"/>
                </a:solidFill>
              </a:rPr>
              <a:t>T2K (295km)</a:t>
            </a:r>
          </a:p>
          <a:p>
            <a:pPr eaLnBrk="1" hangingPunct="1"/>
            <a:r>
              <a:rPr lang="en-US" sz="1600" dirty="0">
                <a:solidFill>
                  <a:srgbClr val="000000"/>
                </a:solidFill>
                <a:sym typeface="Wingdings" charset="0"/>
              </a:rPr>
              <a:t>                 MINOS (735km)</a:t>
            </a:r>
          </a:p>
          <a:p>
            <a:pPr eaLnBrk="1" hangingPunct="1"/>
            <a:endParaRPr lang="en-US" sz="1000" dirty="0">
              <a:solidFill>
                <a:srgbClr val="000000"/>
              </a:solidFill>
              <a:sym typeface="Wingdings" charset="0"/>
            </a:endParaRPr>
          </a:p>
          <a:p>
            <a:pPr eaLnBrk="1" hangingPunct="1"/>
            <a:r>
              <a:rPr lang="en-US" sz="2000" u="sng" dirty="0">
                <a:solidFill>
                  <a:srgbClr val="000000"/>
                </a:solidFill>
                <a:sym typeface="Wingdings" charset="0"/>
              </a:rPr>
              <a:t>Short baseline</a:t>
            </a:r>
          </a:p>
          <a:p>
            <a:pPr eaLnBrk="1" hangingPunct="1"/>
            <a:r>
              <a:rPr lang="en-US" sz="1800" dirty="0">
                <a:solidFill>
                  <a:srgbClr val="000000"/>
                </a:solidFill>
                <a:sym typeface="Wingdings" charset="0"/>
              </a:rPr>
              <a:t>		</a:t>
            </a:r>
            <a:r>
              <a:rPr lang="en-US" sz="1800" dirty="0" err="1">
                <a:solidFill>
                  <a:srgbClr val="000000"/>
                </a:solidFill>
                <a:sym typeface="Wingdings" charset="0"/>
              </a:rPr>
              <a:t>MiniBooNE</a:t>
            </a:r>
            <a:r>
              <a:rPr lang="en-US" sz="1800" dirty="0">
                <a:solidFill>
                  <a:srgbClr val="000000"/>
                </a:solidFill>
                <a:sym typeface="Wingdings" charset="0"/>
              </a:rPr>
              <a:t>, </a:t>
            </a:r>
            <a:r>
              <a:rPr lang="en-US" sz="1600" dirty="0" err="1">
                <a:solidFill>
                  <a:srgbClr val="000000"/>
                </a:solidFill>
                <a:sym typeface="Wingdings" charset="0"/>
              </a:rPr>
              <a:t>MicroBooNE</a:t>
            </a:r>
            <a:r>
              <a:rPr lang="en-US" sz="1600" dirty="0">
                <a:solidFill>
                  <a:srgbClr val="000000"/>
                </a:solidFill>
                <a:sym typeface="Wingdings" charset="0"/>
              </a:rPr>
              <a:t>, … (&lt; ~1 km)</a:t>
            </a:r>
            <a:endParaRPr lang="en-US" sz="1800" dirty="0">
              <a:solidFill>
                <a:srgbClr val="000000"/>
              </a:solidFill>
              <a:sym typeface="Wingdings" charset="0"/>
            </a:endParaRPr>
          </a:p>
        </p:txBody>
      </p:sp>
      <p:grpSp>
        <p:nvGrpSpPr>
          <p:cNvPr id="61451" name="Group 16"/>
          <p:cNvGrpSpPr>
            <a:grpSpLocks/>
          </p:cNvGrpSpPr>
          <p:nvPr/>
        </p:nvGrpSpPr>
        <p:grpSpPr bwMode="auto">
          <a:xfrm>
            <a:off x="1326994" y="1646163"/>
            <a:ext cx="1201762" cy="369836"/>
            <a:chOff x="1327153" y="2529900"/>
            <a:chExt cx="1201410" cy="369332"/>
          </a:xfrm>
        </p:grpSpPr>
        <p:sp>
          <p:nvSpPr>
            <p:cNvPr id="30" name="AutoShape 4"/>
            <p:cNvSpPr>
              <a:spLocks noChangeArrowheads="1"/>
            </p:cNvSpPr>
            <p:nvPr/>
          </p:nvSpPr>
          <p:spPr bwMode="auto">
            <a:xfrm>
              <a:off x="2354121" y="2591803"/>
              <a:ext cx="174574" cy="231459"/>
            </a:xfrm>
            <a:prstGeom prst="star5">
              <a:avLst/>
            </a:prstGeom>
            <a:solidFill>
              <a:srgbClr val="990000"/>
            </a:solidFill>
            <a:ln w="9525" algn="ctr">
              <a:noFill/>
              <a:miter lim="800000"/>
              <a:headEnd/>
              <a:tailEnd/>
            </a:ln>
            <a:effectLst/>
          </p:spPr>
          <p:txBody>
            <a:bodyPr wrap="none" anchor="ctr"/>
            <a:lstStyle/>
            <a:p>
              <a:pPr algn="ctr">
                <a:defRPr/>
              </a:pPr>
              <a:endParaRPr lang="en-US">
                <a:solidFill>
                  <a:srgbClr val="990000"/>
                </a:solidFill>
                <a:latin typeface="+mn-lt"/>
                <a:ea typeface="ＭＳ Ｐゴシック" pitchFamily="34" charset="-128"/>
                <a:cs typeface="+mn-cs"/>
              </a:endParaRPr>
            </a:p>
          </p:txBody>
        </p:sp>
        <p:sp>
          <p:nvSpPr>
            <p:cNvPr id="31" name="Text Box 7"/>
            <p:cNvSpPr txBox="1">
              <a:spLocks noChangeArrowheads="1"/>
            </p:cNvSpPr>
            <p:nvPr/>
          </p:nvSpPr>
          <p:spPr bwMode="auto">
            <a:xfrm>
              <a:off x="1327309" y="2529975"/>
              <a:ext cx="1082358" cy="369383"/>
            </a:xfrm>
            <a:prstGeom prst="rect">
              <a:avLst/>
            </a:prstGeom>
            <a:noFill/>
            <a:ln w="9525" algn="ctr">
              <a:noFill/>
              <a:miter lim="800000"/>
              <a:headEnd/>
              <a:tailEnd/>
            </a:ln>
          </p:spPr>
          <p:txBody>
            <a:bodyPr wrap="none">
              <a:spAutoFit/>
            </a:bodyPr>
            <a:lstStyle/>
            <a:p>
              <a:pPr>
                <a:defRPr/>
              </a:pPr>
              <a:r>
                <a:rPr lang="en-US" dirty="0" err="1">
                  <a:solidFill>
                    <a:srgbClr val="990000"/>
                  </a:solidFill>
                  <a:latin typeface="+mn-lt"/>
                  <a:ea typeface="ＭＳ Ｐゴシック" pitchFamily="34" charset="-128"/>
                  <a:cs typeface="+mn-cs"/>
                </a:rPr>
                <a:t>Fermilab</a:t>
              </a:r>
              <a:endParaRPr lang="en-US" dirty="0">
                <a:solidFill>
                  <a:srgbClr val="990000"/>
                </a:solidFill>
                <a:latin typeface="+mn-lt"/>
                <a:ea typeface="ＭＳ Ｐゴシック" pitchFamily="34" charset="-128"/>
                <a:cs typeface="+mn-cs"/>
              </a:endParaRPr>
            </a:p>
          </p:txBody>
        </p:sp>
      </p:grpSp>
      <p:grpSp>
        <p:nvGrpSpPr>
          <p:cNvPr id="61452" name="Group 17"/>
          <p:cNvGrpSpPr>
            <a:grpSpLocks/>
          </p:cNvGrpSpPr>
          <p:nvPr/>
        </p:nvGrpSpPr>
        <p:grpSpPr bwMode="auto">
          <a:xfrm>
            <a:off x="4341717" y="1679495"/>
            <a:ext cx="1011257" cy="369837"/>
            <a:chOff x="4341546" y="2613025"/>
            <a:chExt cx="1011653" cy="369332"/>
          </a:xfrm>
        </p:grpSpPr>
        <p:sp>
          <p:nvSpPr>
            <p:cNvPr id="33" name="AutoShape 6"/>
            <p:cNvSpPr>
              <a:spLocks noChangeArrowheads="1"/>
            </p:cNvSpPr>
            <p:nvPr/>
          </p:nvSpPr>
          <p:spPr bwMode="auto">
            <a:xfrm>
              <a:off x="4341642" y="2681275"/>
              <a:ext cx="174693" cy="231459"/>
            </a:xfrm>
            <a:prstGeom prst="star5">
              <a:avLst/>
            </a:prstGeom>
            <a:solidFill>
              <a:srgbClr val="990000"/>
            </a:solidFill>
            <a:ln w="9525" algn="ctr">
              <a:noFill/>
              <a:miter lim="800000"/>
              <a:headEnd/>
              <a:tailEnd/>
            </a:ln>
            <a:effectLst/>
          </p:spPr>
          <p:txBody>
            <a:bodyPr wrap="none" anchor="ctr"/>
            <a:lstStyle/>
            <a:p>
              <a:pPr algn="ctr">
                <a:defRPr/>
              </a:pPr>
              <a:endParaRPr lang="en-US">
                <a:solidFill>
                  <a:srgbClr val="990000"/>
                </a:solidFill>
                <a:latin typeface="+mn-lt"/>
                <a:ea typeface="ＭＳ Ｐゴシック" pitchFamily="34" charset="-128"/>
                <a:cs typeface="+mn-cs"/>
              </a:endParaRPr>
            </a:p>
          </p:txBody>
        </p:sp>
        <p:sp>
          <p:nvSpPr>
            <p:cNvPr id="34" name="Text Box 8"/>
            <p:cNvSpPr txBox="1">
              <a:spLocks noChangeArrowheads="1"/>
            </p:cNvSpPr>
            <p:nvPr/>
          </p:nvSpPr>
          <p:spPr bwMode="auto">
            <a:xfrm>
              <a:off x="4514747" y="2613105"/>
              <a:ext cx="838528" cy="369383"/>
            </a:xfrm>
            <a:prstGeom prst="rect">
              <a:avLst/>
            </a:prstGeom>
            <a:noFill/>
            <a:ln w="9525" algn="ctr">
              <a:noFill/>
              <a:miter lim="800000"/>
              <a:headEnd/>
              <a:tailEnd/>
            </a:ln>
          </p:spPr>
          <p:txBody>
            <a:bodyPr wrap="none">
              <a:spAutoFit/>
            </a:bodyPr>
            <a:lstStyle/>
            <a:p>
              <a:pPr>
                <a:defRPr/>
              </a:pPr>
              <a:r>
                <a:rPr lang="en-US" dirty="0">
                  <a:solidFill>
                    <a:srgbClr val="990000"/>
                  </a:solidFill>
                  <a:latin typeface="+mn-lt"/>
                  <a:ea typeface="ＭＳ Ｐゴシック" pitchFamily="34" charset="-128"/>
                  <a:cs typeface="+mn-cs"/>
                </a:rPr>
                <a:t>CERN</a:t>
              </a:r>
            </a:p>
          </p:txBody>
        </p:sp>
      </p:grpSp>
      <p:grpSp>
        <p:nvGrpSpPr>
          <p:cNvPr id="61453" name="Group 17"/>
          <p:cNvGrpSpPr>
            <a:grpSpLocks/>
          </p:cNvGrpSpPr>
          <p:nvPr/>
        </p:nvGrpSpPr>
        <p:grpSpPr bwMode="auto">
          <a:xfrm>
            <a:off x="7835894" y="1900237"/>
            <a:ext cx="785412" cy="369887"/>
            <a:chOff x="4341576" y="2579888"/>
            <a:chExt cx="785323" cy="368828"/>
          </a:xfrm>
        </p:grpSpPr>
        <p:sp>
          <p:nvSpPr>
            <p:cNvPr id="36" name="AutoShape 6"/>
            <p:cNvSpPr>
              <a:spLocks noChangeArrowheads="1"/>
            </p:cNvSpPr>
            <p:nvPr/>
          </p:nvSpPr>
          <p:spPr bwMode="auto">
            <a:xfrm>
              <a:off x="4341576" y="2632125"/>
              <a:ext cx="174605" cy="231111"/>
            </a:xfrm>
            <a:prstGeom prst="star5">
              <a:avLst/>
            </a:prstGeom>
            <a:solidFill>
              <a:srgbClr val="990000"/>
            </a:solidFill>
            <a:ln w="9525" algn="ctr">
              <a:noFill/>
              <a:miter lim="800000"/>
              <a:headEnd/>
              <a:tailEnd/>
            </a:ln>
            <a:effectLst/>
          </p:spPr>
          <p:txBody>
            <a:bodyPr wrap="none" anchor="ctr"/>
            <a:lstStyle/>
            <a:p>
              <a:pPr algn="ctr">
                <a:defRPr/>
              </a:pPr>
              <a:endParaRPr lang="en-US">
                <a:solidFill>
                  <a:srgbClr val="990000"/>
                </a:solidFill>
                <a:latin typeface="+mn-lt"/>
                <a:ea typeface="ＭＳ Ｐゴシック" pitchFamily="34" charset="-128"/>
                <a:cs typeface="+mn-cs"/>
              </a:endParaRPr>
            </a:p>
          </p:txBody>
        </p:sp>
        <p:sp>
          <p:nvSpPr>
            <p:cNvPr id="37" name="Text Box 8"/>
            <p:cNvSpPr txBox="1">
              <a:spLocks noChangeArrowheads="1"/>
            </p:cNvSpPr>
            <p:nvPr/>
          </p:nvSpPr>
          <p:spPr bwMode="auto">
            <a:xfrm>
              <a:off x="4480862" y="2579888"/>
              <a:ext cx="646037" cy="368828"/>
            </a:xfrm>
            <a:prstGeom prst="rect">
              <a:avLst/>
            </a:prstGeom>
            <a:noFill/>
            <a:ln w="9525" algn="ctr">
              <a:noFill/>
              <a:miter lim="800000"/>
              <a:headEnd/>
              <a:tailEnd/>
            </a:ln>
          </p:spPr>
          <p:txBody>
            <a:bodyPr wrap="none">
              <a:spAutoFit/>
            </a:bodyPr>
            <a:lstStyle/>
            <a:p>
              <a:pPr>
                <a:defRPr/>
              </a:pPr>
              <a:r>
                <a:rPr lang="en-US" dirty="0">
                  <a:solidFill>
                    <a:srgbClr val="990000"/>
                  </a:solidFill>
                  <a:latin typeface="+mn-lt"/>
                  <a:ea typeface="ＭＳ Ｐゴシック" pitchFamily="34" charset="-128"/>
                  <a:cs typeface="+mn-cs"/>
                </a:rPr>
                <a:t>KEK</a:t>
              </a:r>
            </a:p>
          </p:txBody>
        </p:sp>
      </p:grpSp>
      <p:grpSp>
        <p:nvGrpSpPr>
          <p:cNvPr id="61454" name="Group 42"/>
          <p:cNvGrpSpPr>
            <a:grpSpLocks/>
          </p:cNvGrpSpPr>
          <p:nvPr/>
        </p:nvGrpSpPr>
        <p:grpSpPr bwMode="auto">
          <a:xfrm>
            <a:off x="44623" y="2300534"/>
            <a:ext cx="2379711" cy="2709491"/>
            <a:chOff x="287337" y="2211388"/>
            <a:chExt cx="2379663" cy="2709486"/>
          </a:xfrm>
        </p:grpSpPr>
        <p:pic>
          <p:nvPicPr>
            <p:cNvPr id="61459" name="Picture 3"/>
            <p:cNvPicPr>
              <a:picLocks noChangeAspect="1" noChangeArrowheads="1"/>
            </p:cNvPicPr>
            <p:nvPr/>
          </p:nvPicPr>
          <p:blipFill>
            <a:blip r:embed="rId3">
              <a:extLst>
                <a:ext uri="{28A0092B-C50C-407E-A947-70E740481C1C}">
                  <a14:useLocalDpi xmlns:a14="http://schemas.microsoft.com/office/drawing/2010/main" val="0"/>
                </a:ext>
              </a:extLst>
            </a:blip>
            <a:srcRect l="1547" t="983" r="2167" b="24352"/>
            <a:stretch>
              <a:fillRect/>
            </a:stretch>
          </p:blipFill>
          <p:spPr bwMode="auto">
            <a:xfrm>
              <a:off x="287337" y="2211388"/>
              <a:ext cx="2379663" cy="2709486"/>
            </a:xfrm>
            <a:prstGeom prst="rect">
              <a:avLst/>
            </a:prstGeom>
            <a:noFill/>
            <a:ln w="12700">
              <a:solidFill>
                <a:schemeClr val="bg1"/>
              </a:solidFill>
              <a:miter lim="800000"/>
              <a:headEnd type="none" w="sm" len="sm"/>
              <a:tailEnd type="none" w="sm" len="sm"/>
            </a:ln>
            <a:extLst>
              <a:ext uri="{909E8E84-426E-40dd-AFC4-6F175D3DCCD1}">
                <a14:hiddenFill xmlns="" xmlns:a14="http://schemas.microsoft.com/office/drawing/2010/main">
                  <a:solidFill>
                    <a:srgbClr val="FFFFFF"/>
                  </a:solidFill>
                </a14:hiddenFill>
              </a:ext>
            </a:extLst>
          </p:spPr>
        </p:pic>
        <p:sp>
          <p:nvSpPr>
            <p:cNvPr id="61460" name="TextBox 30"/>
            <p:cNvSpPr txBox="1">
              <a:spLocks noChangeArrowheads="1"/>
            </p:cNvSpPr>
            <p:nvPr/>
          </p:nvSpPr>
          <p:spPr bwMode="auto">
            <a:xfrm>
              <a:off x="1358899" y="3897313"/>
              <a:ext cx="771525" cy="261937"/>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b="1">
                  <a:solidFill>
                    <a:srgbClr val="C00000"/>
                  </a:solidFill>
                </a:rPr>
                <a:t>Fermilab</a:t>
              </a:r>
            </a:p>
          </p:txBody>
        </p:sp>
        <p:cxnSp>
          <p:nvCxnSpPr>
            <p:cNvPr id="61461" name="Straight Arrow Connector 21"/>
            <p:cNvCxnSpPr>
              <a:cxnSpLocks noChangeShapeType="1"/>
            </p:cNvCxnSpPr>
            <p:nvPr/>
          </p:nvCxnSpPr>
          <p:spPr bwMode="auto">
            <a:xfrm rot="16200000" flipV="1">
              <a:off x="782638" y="2933701"/>
              <a:ext cx="1219199" cy="685799"/>
            </a:xfrm>
            <a:prstGeom prst="straightConnector1">
              <a:avLst/>
            </a:prstGeom>
            <a:noFill/>
            <a:ln w="28575">
              <a:solidFill>
                <a:srgbClr val="FFFF00"/>
              </a:solidFill>
              <a:round/>
              <a:headEnd/>
              <a:tailEnd type="arrow" w="med" len="med"/>
            </a:ln>
            <a:extLst>
              <a:ext uri="{909E8E84-426E-40dd-AFC4-6F175D3DCCD1}">
                <a14:hiddenFill xmlns="" xmlns:a14="http://schemas.microsoft.com/office/drawing/2010/main">
                  <a:noFill/>
                </a14:hiddenFill>
              </a:ext>
            </a:extLst>
          </p:spPr>
        </p:cxnSp>
      </p:grpSp>
      <p:grpSp>
        <p:nvGrpSpPr>
          <p:cNvPr id="61455" name="Group 39"/>
          <p:cNvGrpSpPr>
            <a:grpSpLocks/>
          </p:cNvGrpSpPr>
          <p:nvPr/>
        </p:nvGrpSpPr>
        <p:grpSpPr bwMode="auto">
          <a:xfrm>
            <a:off x="2236480" y="3517979"/>
            <a:ext cx="2895658" cy="1492046"/>
            <a:chOff x="2895600" y="3429000"/>
            <a:chExt cx="2895600" cy="1491874"/>
          </a:xfrm>
        </p:grpSpPr>
        <p:pic>
          <p:nvPicPr>
            <p:cNvPr id="61456" name="Image 10"/>
            <p:cNvPicPr>
              <a:picLocks noChangeAspect="1"/>
            </p:cNvPicPr>
            <p:nvPr/>
          </p:nvPicPr>
          <p:blipFill>
            <a:blip r:embed="rId4">
              <a:extLst>
                <a:ext uri="{28A0092B-C50C-407E-A947-70E740481C1C}">
                  <a14:useLocalDpi xmlns:a14="http://schemas.microsoft.com/office/drawing/2010/main" val="0"/>
                </a:ext>
              </a:extLst>
            </a:blip>
            <a:srcRect b="15717"/>
            <a:stretch>
              <a:fillRect/>
            </a:stretch>
          </p:blipFill>
          <p:spPr bwMode="auto">
            <a:xfrm>
              <a:off x="2895600" y="3429000"/>
              <a:ext cx="2895600" cy="1491874"/>
            </a:xfrm>
            <a:prstGeom prst="rect">
              <a:avLst/>
            </a:prstGeom>
            <a:noFill/>
            <a:ln w="12700">
              <a:solidFill>
                <a:schemeClr val="bg1"/>
              </a:solidFill>
              <a:miter lim="800000"/>
              <a:headEnd/>
              <a:tailEnd/>
            </a:ln>
            <a:extLst>
              <a:ext uri="{909E8E84-426E-40dd-AFC4-6F175D3DCCD1}">
                <a14:hiddenFill xmlns="" xmlns:a14="http://schemas.microsoft.com/office/drawing/2010/main">
                  <a:solidFill>
                    <a:srgbClr val="FFFFFF"/>
                  </a:solidFill>
                </a14:hiddenFill>
              </a:ext>
            </a:extLst>
          </p:spPr>
        </p:pic>
        <p:sp>
          <p:nvSpPr>
            <p:cNvPr id="61457" name="TextBox 27"/>
            <p:cNvSpPr txBox="1">
              <a:spLocks noChangeArrowheads="1"/>
            </p:cNvSpPr>
            <p:nvPr/>
          </p:nvSpPr>
          <p:spPr bwMode="auto">
            <a:xfrm>
              <a:off x="2917825" y="4311650"/>
              <a:ext cx="587375" cy="260350"/>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b="1" dirty="0">
                  <a:solidFill>
                    <a:srgbClr val="C00000"/>
                  </a:solidFill>
                </a:rPr>
                <a:t>CERN</a:t>
              </a:r>
            </a:p>
          </p:txBody>
        </p:sp>
        <p:cxnSp>
          <p:nvCxnSpPr>
            <p:cNvPr id="61458" name="Straight Arrow Connector 36"/>
            <p:cNvCxnSpPr>
              <a:cxnSpLocks noChangeShapeType="1"/>
            </p:cNvCxnSpPr>
            <p:nvPr/>
          </p:nvCxnSpPr>
          <p:spPr bwMode="auto">
            <a:xfrm>
              <a:off x="3352800" y="4343400"/>
              <a:ext cx="1524000" cy="381000"/>
            </a:xfrm>
            <a:prstGeom prst="straightConnector1">
              <a:avLst/>
            </a:prstGeom>
            <a:noFill/>
            <a:ln w="28575">
              <a:solidFill>
                <a:srgbClr val="FF0000"/>
              </a:solidFill>
              <a:round/>
              <a:headEnd/>
              <a:tailEnd type="arrow" w="med" len="med"/>
            </a:ln>
            <a:extLst>
              <a:ext uri="{909E8E84-426E-40dd-AFC4-6F175D3DCCD1}">
                <a14:hiddenFill xmlns="" xmlns:a14="http://schemas.microsoft.com/office/drawing/2010/main">
                  <a:noFill/>
                </a14:hiddenFill>
              </a:ext>
            </a:extLst>
          </p:spPr>
        </p:cxnSp>
      </p:grpSp>
      <p:sp>
        <p:nvSpPr>
          <p:cNvPr id="2" name="Title 1"/>
          <p:cNvSpPr>
            <a:spLocks noGrp="1"/>
          </p:cNvSpPr>
          <p:nvPr>
            <p:ph type="title"/>
          </p:nvPr>
        </p:nvSpPr>
        <p:spPr/>
        <p:txBody>
          <a:bodyPr/>
          <a:lstStyle/>
          <a:p>
            <a:r>
              <a:rPr lang="en-US" dirty="0"/>
              <a:t>Accelerator-based neutrinos</a:t>
            </a:r>
          </a:p>
        </p:txBody>
      </p:sp>
      <p:pic>
        <p:nvPicPr>
          <p:cNvPr id="7" name="Picture 6"/>
          <p:cNvPicPr>
            <a:picLocks noChangeAspect="1"/>
          </p:cNvPicPr>
          <p:nvPr/>
        </p:nvPicPr>
        <p:blipFill>
          <a:blip r:embed="rId5"/>
          <a:stretch>
            <a:fillRect/>
          </a:stretch>
        </p:blipFill>
        <p:spPr>
          <a:xfrm>
            <a:off x="5132138" y="3397673"/>
            <a:ext cx="4103070" cy="1595639"/>
          </a:xfrm>
          <a:prstGeom prst="rect">
            <a:avLst/>
          </a:prstGeom>
          <a:ln>
            <a:noFill/>
          </a:ln>
        </p:spPr>
      </p:pic>
    </p:spTree>
    <p:extLst>
      <p:ext uri="{BB962C8B-B14F-4D97-AF65-F5344CB8AC3E}">
        <p14:creationId xmlns:p14="http://schemas.microsoft.com/office/powerpoint/2010/main" val="2700978480"/>
      </p:ext>
    </p:extLst>
  </p:cSld>
  <p:clrMapOvr>
    <a:masterClrMapping/>
  </p:clrMapOvr>
  <p:transition spd="slow" advTm="94634"/>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Many aspects of neutrino physics are puzzling</a:t>
            </a:r>
          </a:p>
        </p:txBody>
      </p:sp>
      <p:sp>
        <p:nvSpPr>
          <p:cNvPr id="3" name="Content Placeholder 2"/>
          <p:cNvSpPr>
            <a:spLocks noGrp="1"/>
          </p:cNvSpPr>
          <p:nvPr>
            <p:ph idx="1"/>
          </p:nvPr>
        </p:nvSpPr>
        <p:spPr>
          <a:xfrm>
            <a:off x="457200" y="1181958"/>
            <a:ext cx="6067359" cy="2508299"/>
          </a:xfrm>
        </p:spPr>
        <p:txBody>
          <a:bodyPr>
            <a:normAutofit fontScale="85000" lnSpcReduction="10000"/>
          </a:bodyPr>
          <a:lstStyle/>
          <a:p>
            <a:r>
              <a:rPr lang="en-US" dirty="0"/>
              <a:t>What are the origin of neutrino mass?</a:t>
            </a:r>
          </a:p>
          <a:p>
            <a:r>
              <a:rPr lang="en-US" dirty="0"/>
              <a:t>What are the masses?</a:t>
            </a:r>
          </a:p>
          <a:p>
            <a:r>
              <a:rPr lang="en-US" dirty="0"/>
              <a:t>Are </a:t>
            </a:r>
            <a:r>
              <a:rPr lang="en-US" dirty="0">
                <a:latin typeface="Symbol" pitchFamily="2" charset="2"/>
              </a:rPr>
              <a:t>n’</a:t>
            </a:r>
            <a:r>
              <a:rPr lang="en-US" dirty="0"/>
              <a:t>s their own antiparticles?</a:t>
            </a:r>
          </a:p>
          <a:p>
            <a:r>
              <a:rPr lang="en-US" dirty="0"/>
              <a:t>How are the masses ordered (hierarchy)?</a:t>
            </a:r>
          </a:p>
          <a:p>
            <a:r>
              <a:rPr lang="en-US" dirty="0"/>
              <a:t>Do </a:t>
            </a:r>
            <a:r>
              <a:rPr lang="en-US" dirty="0">
                <a:latin typeface="Symbol" pitchFamily="2" charset="2"/>
              </a:rPr>
              <a:t>n</a:t>
            </a:r>
            <a:r>
              <a:rPr lang="en-US" dirty="0"/>
              <a:t> and anti-</a:t>
            </a:r>
            <a:r>
              <a:rPr lang="en-US" dirty="0">
                <a:latin typeface="Symbol" pitchFamily="2" charset="2"/>
              </a:rPr>
              <a:t>n</a:t>
            </a:r>
            <a:r>
              <a:rPr lang="en-US" dirty="0"/>
              <a:t> oscillate differently? (CP)</a:t>
            </a:r>
          </a:p>
          <a:p>
            <a:r>
              <a:rPr lang="en-US" dirty="0"/>
              <a:t>Are there additional </a:t>
            </a:r>
            <a:r>
              <a:rPr lang="en-US" dirty="0">
                <a:latin typeface="Symbol" pitchFamily="2" charset="2"/>
              </a:rPr>
              <a:t>n</a:t>
            </a:r>
            <a:r>
              <a:rPr lang="en-US" dirty="0"/>
              <a:t> types or interactions?</a:t>
            </a:r>
          </a:p>
        </p:txBody>
      </p:sp>
      <p:pic>
        <p:nvPicPr>
          <p:cNvPr id="7" name="Picture 6">
            <a:extLst>
              <a:ext uri="{FF2B5EF4-FFF2-40B4-BE49-F238E27FC236}">
                <a16:creationId xmlns:a16="http://schemas.microsoft.com/office/drawing/2014/main" id="{694BEEA2-B3EC-594E-A477-AF4E65FCD114}"/>
              </a:ext>
            </a:extLst>
          </p:cNvPr>
          <p:cNvPicPr>
            <a:picLocks noChangeAspect="1"/>
          </p:cNvPicPr>
          <p:nvPr/>
        </p:nvPicPr>
        <p:blipFill rotWithShape="1">
          <a:blip r:embed="rId2"/>
          <a:srcRect l="2428" t="1838"/>
          <a:stretch/>
        </p:blipFill>
        <p:spPr>
          <a:xfrm>
            <a:off x="6379032" y="1203730"/>
            <a:ext cx="2758591" cy="5066442"/>
          </a:xfrm>
          <a:prstGeom prst="rect">
            <a:avLst/>
          </a:prstGeom>
        </p:spPr>
      </p:pic>
      <p:grpSp>
        <p:nvGrpSpPr>
          <p:cNvPr id="19" name="Group 18">
            <a:extLst>
              <a:ext uri="{FF2B5EF4-FFF2-40B4-BE49-F238E27FC236}">
                <a16:creationId xmlns:a16="http://schemas.microsoft.com/office/drawing/2014/main" id="{3BE4D849-9863-CC45-AF3C-6563C6F6E964}"/>
              </a:ext>
            </a:extLst>
          </p:cNvPr>
          <p:cNvGrpSpPr/>
          <p:nvPr/>
        </p:nvGrpSpPr>
        <p:grpSpPr>
          <a:xfrm>
            <a:off x="2870105" y="1368433"/>
            <a:ext cx="3755106" cy="2268430"/>
            <a:chOff x="2870105" y="1368433"/>
            <a:chExt cx="3755106" cy="2268430"/>
          </a:xfrm>
        </p:grpSpPr>
        <p:sp>
          <p:nvSpPr>
            <p:cNvPr id="15" name="TextBox 14">
              <a:extLst>
                <a:ext uri="{FF2B5EF4-FFF2-40B4-BE49-F238E27FC236}">
                  <a16:creationId xmlns:a16="http://schemas.microsoft.com/office/drawing/2014/main" id="{12DD7F2B-AABB-3B4F-9EDC-3C1424494BEA}"/>
                </a:ext>
              </a:extLst>
            </p:cNvPr>
            <p:cNvSpPr txBox="1">
              <a:spLocks noChangeArrowheads="1"/>
            </p:cNvSpPr>
            <p:nvPr/>
          </p:nvSpPr>
          <p:spPr bwMode="auto">
            <a:xfrm rot="20580000">
              <a:off x="4736864" y="1865628"/>
              <a:ext cx="14573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2000" i="1" dirty="0">
                  <a:solidFill>
                    <a:srgbClr val="FF0000"/>
                  </a:solidFill>
                </a:rPr>
                <a:t>0</a:t>
              </a:r>
              <a:r>
                <a:rPr lang="en-US" altLang="en-US" sz="2000" i="1" dirty="0">
                  <a:solidFill>
                    <a:srgbClr val="FF0000"/>
                  </a:solidFill>
                  <a:latin typeface="Symbol" pitchFamily="2" charset="2"/>
                </a:rPr>
                <a:t>nbb</a:t>
              </a:r>
              <a:endParaRPr lang="en-US" altLang="en-US" sz="2000" i="1" dirty="0">
                <a:solidFill>
                  <a:srgbClr val="FF0000"/>
                </a:solidFill>
              </a:endParaRPr>
            </a:p>
          </p:txBody>
        </p:sp>
        <p:sp>
          <p:nvSpPr>
            <p:cNvPr id="16" name="TextBox 15">
              <a:extLst>
                <a:ext uri="{FF2B5EF4-FFF2-40B4-BE49-F238E27FC236}">
                  <a16:creationId xmlns:a16="http://schemas.microsoft.com/office/drawing/2014/main" id="{9D0E7511-2121-6C4F-91E4-59D050A3B797}"/>
                </a:ext>
              </a:extLst>
            </p:cNvPr>
            <p:cNvSpPr txBox="1">
              <a:spLocks noChangeArrowheads="1"/>
            </p:cNvSpPr>
            <p:nvPr/>
          </p:nvSpPr>
          <p:spPr bwMode="auto">
            <a:xfrm rot="20580000">
              <a:off x="4471347" y="2541326"/>
              <a:ext cx="20392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2000" i="1" dirty="0">
                  <a:solidFill>
                    <a:srgbClr val="FF0000"/>
                  </a:solidFill>
                </a:rPr>
                <a:t>Long baseline </a:t>
              </a:r>
              <a:r>
                <a:rPr lang="en-US" altLang="en-US" sz="2000" i="1" dirty="0">
                  <a:solidFill>
                    <a:srgbClr val="FF0000"/>
                  </a:solidFill>
                  <a:latin typeface="Symbol" pitchFamily="2" charset="2"/>
                </a:rPr>
                <a:t>n</a:t>
              </a:r>
            </a:p>
          </p:txBody>
        </p:sp>
        <p:sp>
          <p:nvSpPr>
            <p:cNvPr id="17" name="TextBox 16">
              <a:extLst>
                <a:ext uri="{FF2B5EF4-FFF2-40B4-BE49-F238E27FC236}">
                  <a16:creationId xmlns:a16="http://schemas.microsoft.com/office/drawing/2014/main" id="{5D45F348-F738-D242-B1AB-FD4AD9AC8292}"/>
                </a:ext>
              </a:extLst>
            </p:cNvPr>
            <p:cNvSpPr txBox="1">
              <a:spLocks noChangeArrowheads="1"/>
            </p:cNvSpPr>
            <p:nvPr/>
          </p:nvSpPr>
          <p:spPr bwMode="auto">
            <a:xfrm rot="20580000">
              <a:off x="4585936" y="3236753"/>
              <a:ext cx="20392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2000" i="1" dirty="0">
                  <a:solidFill>
                    <a:srgbClr val="FF0000"/>
                  </a:solidFill>
                </a:rPr>
                <a:t>Short baseline </a:t>
              </a:r>
              <a:r>
                <a:rPr lang="en-US" altLang="en-US" sz="2000" i="1" dirty="0">
                  <a:solidFill>
                    <a:srgbClr val="FF0000"/>
                  </a:solidFill>
                  <a:latin typeface="Symbol" pitchFamily="2" charset="2"/>
                </a:rPr>
                <a:t>n</a:t>
              </a:r>
              <a:endParaRPr lang="en-US" altLang="en-US" sz="2000" i="1" dirty="0">
                <a:solidFill>
                  <a:srgbClr val="FF0000"/>
                </a:solidFill>
              </a:endParaRPr>
            </a:p>
          </p:txBody>
        </p:sp>
        <p:sp>
          <p:nvSpPr>
            <p:cNvPr id="18" name="TextBox 17">
              <a:extLst>
                <a:ext uri="{FF2B5EF4-FFF2-40B4-BE49-F238E27FC236}">
                  <a16:creationId xmlns:a16="http://schemas.microsoft.com/office/drawing/2014/main" id="{8934A057-743F-BF43-AF6F-157E1CE480F3}"/>
                </a:ext>
              </a:extLst>
            </p:cNvPr>
            <p:cNvSpPr txBox="1">
              <a:spLocks noChangeArrowheads="1"/>
            </p:cNvSpPr>
            <p:nvPr/>
          </p:nvSpPr>
          <p:spPr bwMode="auto">
            <a:xfrm rot="20580000">
              <a:off x="2870105" y="1368433"/>
              <a:ext cx="254759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2000" i="1" dirty="0">
                  <a:solidFill>
                    <a:srgbClr val="FF0000"/>
                  </a:solidFill>
                </a:rPr>
                <a:t>cosmology</a:t>
              </a:r>
            </a:p>
            <a:p>
              <a:pPr eaLnBrk="1" hangingPunct="1"/>
              <a:r>
                <a:rPr lang="en-US" altLang="en-US" sz="2000" i="1" dirty="0">
                  <a:solidFill>
                    <a:srgbClr val="FF0000"/>
                  </a:solidFill>
                </a:rPr>
                <a:t>              2</a:t>
              </a:r>
              <a:r>
                <a:rPr lang="en-US" altLang="en-US" sz="2000" i="1" dirty="0">
                  <a:solidFill>
                    <a:srgbClr val="FF0000"/>
                  </a:solidFill>
                  <a:latin typeface="Symbol" pitchFamily="2" charset="2"/>
                </a:rPr>
                <a:t>nbb</a:t>
              </a:r>
              <a:endParaRPr lang="en-US" altLang="en-US" sz="2000" i="1" dirty="0">
                <a:solidFill>
                  <a:srgbClr val="FF0000"/>
                </a:solidFill>
              </a:endParaRPr>
            </a:p>
          </p:txBody>
        </p:sp>
      </p:grpSp>
      <p:cxnSp>
        <p:nvCxnSpPr>
          <p:cNvPr id="20" name="Straight Connector 19">
            <a:extLst>
              <a:ext uri="{FF2B5EF4-FFF2-40B4-BE49-F238E27FC236}">
                <a16:creationId xmlns:a16="http://schemas.microsoft.com/office/drawing/2014/main" id="{49F7B8A7-B395-6C4A-884F-A3BE30910CEB}"/>
              </a:ext>
            </a:extLst>
          </p:cNvPr>
          <p:cNvCxnSpPr/>
          <p:nvPr/>
        </p:nvCxnSpPr>
        <p:spPr>
          <a:xfrm flipH="1">
            <a:off x="5560803" y="2835169"/>
            <a:ext cx="317483" cy="317457"/>
          </a:xfrm>
          <a:prstGeom prst="line">
            <a:avLst/>
          </a:prstGeom>
          <a:ln w="28575" cmpd="sng">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62965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A5E1AAF-8671-924E-96C1-0410DEB7F3CA}"/>
              </a:ext>
            </a:extLst>
          </p:cNvPr>
          <p:cNvSpPr>
            <a:spLocks noGrp="1"/>
          </p:cNvSpPr>
          <p:nvPr>
            <p:ph type="title"/>
          </p:nvPr>
        </p:nvSpPr>
        <p:spPr/>
        <p:txBody>
          <a:bodyPr>
            <a:normAutofit/>
          </a:bodyPr>
          <a:lstStyle/>
          <a:p>
            <a:r>
              <a:rPr lang="en-US" dirty="0"/>
              <a:t>Experimental Preludes</a:t>
            </a:r>
          </a:p>
        </p:txBody>
      </p:sp>
      <p:grpSp>
        <p:nvGrpSpPr>
          <p:cNvPr id="3" name="Group 2">
            <a:extLst>
              <a:ext uri="{FF2B5EF4-FFF2-40B4-BE49-F238E27FC236}">
                <a16:creationId xmlns:a16="http://schemas.microsoft.com/office/drawing/2014/main" id="{BA0A2586-F1AA-8F49-9E2C-35CCD8962A50}"/>
              </a:ext>
            </a:extLst>
          </p:cNvPr>
          <p:cNvGrpSpPr/>
          <p:nvPr/>
        </p:nvGrpSpPr>
        <p:grpSpPr>
          <a:xfrm>
            <a:off x="965434" y="1101381"/>
            <a:ext cx="6654846" cy="4251670"/>
            <a:chOff x="355554" y="1130847"/>
            <a:chExt cx="6048511" cy="3746174"/>
          </a:xfrm>
        </p:grpSpPr>
        <p:pic>
          <p:nvPicPr>
            <p:cNvPr id="6" name="Picture 5">
              <a:extLst>
                <a:ext uri="{FF2B5EF4-FFF2-40B4-BE49-F238E27FC236}">
                  <a16:creationId xmlns:a16="http://schemas.microsoft.com/office/drawing/2014/main" id="{24C13FD0-14B7-8D4A-9D7A-F4D1ADB1E717}"/>
                </a:ext>
              </a:extLst>
            </p:cNvPr>
            <p:cNvPicPr>
              <a:picLocks noChangeAspect="1"/>
            </p:cNvPicPr>
            <p:nvPr/>
          </p:nvPicPr>
          <p:blipFill>
            <a:blip r:embed="rId2"/>
            <a:stretch>
              <a:fillRect/>
            </a:stretch>
          </p:blipFill>
          <p:spPr>
            <a:xfrm>
              <a:off x="355554" y="1130847"/>
              <a:ext cx="6048511" cy="3746174"/>
            </a:xfrm>
            <a:prstGeom prst="rect">
              <a:avLst/>
            </a:prstGeom>
          </p:spPr>
        </p:pic>
        <p:sp>
          <p:nvSpPr>
            <p:cNvPr id="2" name="TextBox 1">
              <a:extLst>
                <a:ext uri="{FF2B5EF4-FFF2-40B4-BE49-F238E27FC236}">
                  <a16:creationId xmlns:a16="http://schemas.microsoft.com/office/drawing/2014/main" id="{F8D3399F-1F6E-6943-AB92-FAA86E835CA8}"/>
                </a:ext>
              </a:extLst>
            </p:cNvPr>
            <p:cNvSpPr txBox="1"/>
            <p:nvPr/>
          </p:nvSpPr>
          <p:spPr>
            <a:xfrm>
              <a:off x="3445125" y="3947868"/>
              <a:ext cx="1509822" cy="646331"/>
            </a:xfrm>
            <a:prstGeom prst="rect">
              <a:avLst/>
            </a:prstGeom>
            <a:solidFill>
              <a:schemeClr val="bg1"/>
            </a:solidFill>
          </p:spPr>
          <p:txBody>
            <a:bodyPr wrap="square" rtlCol="0">
              <a:spAutoFit/>
            </a:bodyPr>
            <a:lstStyle/>
            <a:p>
              <a:endParaRPr lang="en-US" dirty="0">
                <a:solidFill>
                  <a:schemeClr val="bg1"/>
                </a:solidFill>
              </a:endParaRPr>
            </a:p>
            <a:p>
              <a:r>
                <a:rPr lang="en-US" dirty="0">
                  <a:solidFill>
                    <a:schemeClr val="bg1"/>
                  </a:solidFill>
                </a:rPr>
                <a:t>.</a:t>
              </a:r>
            </a:p>
          </p:txBody>
        </p:sp>
      </p:grpSp>
      <p:grpSp>
        <p:nvGrpSpPr>
          <p:cNvPr id="14" name="Group 13">
            <a:extLst>
              <a:ext uri="{FF2B5EF4-FFF2-40B4-BE49-F238E27FC236}">
                <a16:creationId xmlns:a16="http://schemas.microsoft.com/office/drawing/2014/main" id="{13049D6F-C3BC-4E49-811F-667EB54D85C3}"/>
              </a:ext>
            </a:extLst>
          </p:cNvPr>
          <p:cNvGrpSpPr/>
          <p:nvPr/>
        </p:nvGrpSpPr>
        <p:grpSpPr>
          <a:xfrm>
            <a:off x="2384432" y="1957305"/>
            <a:ext cx="2550383" cy="2729228"/>
            <a:chOff x="4529070" y="2440884"/>
            <a:chExt cx="3400510" cy="3638972"/>
          </a:xfrm>
        </p:grpSpPr>
        <p:sp>
          <p:nvSpPr>
            <p:cNvPr id="15" name="Oval 14">
              <a:extLst>
                <a:ext uri="{FF2B5EF4-FFF2-40B4-BE49-F238E27FC236}">
                  <a16:creationId xmlns:a16="http://schemas.microsoft.com/office/drawing/2014/main" id="{4590390D-19B3-8E47-A2A7-CD3F4BA7CC51}"/>
                </a:ext>
              </a:extLst>
            </p:cNvPr>
            <p:cNvSpPr/>
            <p:nvPr/>
          </p:nvSpPr>
          <p:spPr>
            <a:xfrm>
              <a:off x="5164083" y="2440884"/>
              <a:ext cx="425303" cy="42530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6" name="Oval 15">
              <a:extLst>
                <a:ext uri="{FF2B5EF4-FFF2-40B4-BE49-F238E27FC236}">
                  <a16:creationId xmlns:a16="http://schemas.microsoft.com/office/drawing/2014/main" id="{F1ABFF65-FFC2-B043-9E80-CD29ED3DD1EB}"/>
                </a:ext>
              </a:extLst>
            </p:cNvPr>
            <p:cNvSpPr/>
            <p:nvPr/>
          </p:nvSpPr>
          <p:spPr>
            <a:xfrm>
              <a:off x="6205972" y="4036718"/>
              <a:ext cx="425303" cy="42530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7" name="Oval 16">
              <a:extLst>
                <a:ext uri="{FF2B5EF4-FFF2-40B4-BE49-F238E27FC236}">
                  <a16:creationId xmlns:a16="http://schemas.microsoft.com/office/drawing/2014/main" id="{2758F7DB-7315-E54D-AD9E-2B823346CD0C}"/>
                </a:ext>
              </a:extLst>
            </p:cNvPr>
            <p:cNvSpPr/>
            <p:nvPr/>
          </p:nvSpPr>
          <p:spPr>
            <a:xfrm>
              <a:off x="7504277" y="4038693"/>
              <a:ext cx="425303" cy="42530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8" name="Oval 17">
              <a:extLst>
                <a:ext uri="{FF2B5EF4-FFF2-40B4-BE49-F238E27FC236}">
                  <a16:creationId xmlns:a16="http://schemas.microsoft.com/office/drawing/2014/main" id="{DA4637D6-795A-844C-BA68-6DCA22222C5D}"/>
                </a:ext>
              </a:extLst>
            </p:cNvPr>
            <p:cNvSpPr/>
            <p:nvPr/>
          </p:nvSpPr>
          <p:spPr>
            <a:xfrm>
              <a:off x="4529070" y="5626235"/>
              <a:ext cx="425303" cy="42530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9" name="Oval 18">
              <a:extLst>
                <a:ext uri="{FF2B5EF4-FFF2-40B4-BE49-F238E27FC236}">
                  <a16:creationId xmlns:a16="http://schemas.microsoft.com/office/drawing/2014/main" id="{F6AA7554-609B-3B4D-AB0D-BB1D6C024F2C}"/>
                </a:ext>
              </a:extLst>
            </p:cNvPr>
            <p:cNvSpPr/>
            <p:nvPr/>
          </p:nvSpPr>
          <p:spPr>
            <a:xfrm>
              <a:off x="6225184" y="5654554"/>
              <a:ext cx="425303" cy="42530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sp>
        <p:nvSpPr>
          <p:cNvPr id="20" name="TextBox 19">
            <a:extLst>
              <a:ext uri="{FF2B5EF4-FFF2-40B4-BE49-F238E27FC236}">
                <a16:creationId xmlns:a16="http://schemas.microsoft.com/office/drawing/2014/main" id="{79372EDE-305B-784C-8B9E-66DA81C210E6}"/>
              </a:ext>
            </a:extLst>
          </p:cNvPr>
          <p:cNvSpPr txBox="1"/>
          <p:nvPr/>
        </p:nvSpPr>
        <p:spPr>
          <a:xfrm>
            <a:off x="5421277" y="3913871"/>
            <a:ext cx="3220352" cy="1015663"/>
          </a:xfrm>
          <a:prstGeom prst="rect">
            <a:avLst/>
          </a:prstGeom>
          <a:noFill/>
        </p:spPr>
        <p:txBody>
          <a:bodyPr wrap="square" rtlCol="0">
            <a:spAutoFit/>
          </a:bodyPr>
          <a:lstStyle/>
          <a:p>
            <a:pPr algn="r"/>
            <a:r>
              <a:rPr lang="en-US" sz="2000" dirty="0">
                <a:solidFill>
                  <a:srgbClr val="0432FF"/>
                </a:solidFill>
              </a:rPr>
              <a:t>Particles discovered:</a:t>
            </a:r>
          </a:p>
          <a:p>
            <a:pPr algn="r"/>
            <a:r>
              <a:rPr lang="en-US" sz="2000" dirty="0">
                <a:solidFill>
                  <a:srgbClr val="0432FF"/>
                </a:solidFill>
              </a:rPr>
              <a:t>Cosmic rays</a:t>
            </a:r>
          </a:p>
          <a:p>
            <a:pPr algn="r"/>
            <a:r>
              <a:rPr lang="en-US" sz="2000" dirty="0">
                <a:solidFill>
                  <a:srgbClr val="0432FF"/>
                </a:solidFill>
              </a:rPr>
              <a:t>Produced by accelerators</a:t>
            </a:r>
          </a:p>
        </p:txBody>
      </p:sp>
      <p:sp>
        <p:nvSpPr>
          <p:cNvPr id="13" name="TextBox 12">
            <a:extLst>
              <a:ext uri="{FF2B5EF4-FFF2-40B4-BE49-F238E27FC236}">
                <a16:creationId xmlns:a16="http://schemas.microsoft.com/office/drawing/2014/main" id="{34D43E55-45AE-6144-BA3E-56C23470EBE9}"/>
              </a:ext>
            </a:extLst>
          </p:cNvPr>
          <p:cNvSpPr txBox="1"/>
          <p:nvPr/>
        </p:nvSpPr>
        <p:spPr>
          <a:xfrm>
            <a:off x="0" y="5462029"/>
            <a:ext cx="9144000" cy="769441"/>
          </a:xfrm>
          <a:prstGeom prst="rect">
            <a:avLst/>
          </a:prstGeom>
          <a:noFill/>
        </p:spPr>
        <p:txBody>
          <a:bodyPr wrap="square" rtlCol="0">
            <a:spAutoFit/>
          </a:bodyPr>
          <a:lstStyle/>
          <a:p>
            <a:pPr algn="ctr"/>
            <a:r>
              <a:rPr lang="en-US" sz="2200" dirty="0"/>
              <a:t>Parity (P) violation (1957)</a:t>
            </a:r>
          </a:p>
          <a:p>
            <a:pPr algn="ctr"/>
            <a:r>
              <a:rPr lang="en-US" sz="2200" dirty="0"/>
              <a:t>CP-violation in Kaon (1964)</a:t>
            </a:r>
          </a:p>
        </p:txBody>
      </p:sp>
    </p:spTree>
    <p:extLst>
      <p:ext uri="{BB962C8B-B14F-4D97-AF65-F5344CB8AC3E}">
        <p14:creationId xmlns:p14="http://schemas.microsoft.com/office/powerpoint/2010/main" val="1031126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Many aspects of neutrino physics are puzzling</a:t>
            </a:r>
          </a:p>
        </p:txBody>
      </p:sp>
      <p:sp>
        <p:nvSpPr>
          <p:cNvPr id="3" name="Content Placeholder 2"/>
          <p:cNvSpPr>
            <a:spLocks noGrp="1"/>
          </p:cNvSpPr>
          <p:nvPr>
            <p:ph idx="1"/>
          </p:nvPr>
        </p:nvSpPr>
        <p:spPr>
          <a:xfrm>
            <a:off x="457200" y="1181958"/>
            <a:ext cx="6067359" cy="2508299"/>
          </a:xfrm>
        </p:spPr>
        <p:txBody>
          <a:bodyPr>
            <a:normAutofit fontScale="85000" lnSpcReduction="10000"/>
          </a:bodyPr>
          <a:lstStyle/>
          <a:p>
            <a:r>
              <a:rPr lang="en-US" dirty="0"/>
              <a:t>What are the origin of neutrino mass?</a:t>
            </a:r>
          </a:p>
          <a:p>
            <a:r>
              <a:rPr lang="en-US" dirty="0"/>
              <a:t>What are the masses?</a:t>
            </a:r>
          </a:p>
          <a:p>
            <a:r>
              <a:rPr lang="en-US" dirty="0"/>
              <a:t>Are </a:t>
            </a:r>
            <a:r>
              <a:rPr lang="en-US" dirty="0">
                <a:latin typeface="Symbol" pitchFamily="2" charset="2"/>
              </a:rPr>
              <a:t>n’</a:t>
            </a:r>
            <a:r>
              <a:rPr lang="en-US" dirty="0"/>
              <a:t>s their own antiparticles?</a:t>
            </a:r>
          </a:p>
          <a:p>
            <a:r>
              <a:rPr lang="en-US" dirty="0"/>
              <a:t>How are the masses ordered (hierarchy)?</a:t>
            </a:r>
          </a:p>
          <a:p>
            <a:r>
              <a:rPr lang="en-US" dirty="0"/>
              <a:t>Do </a:t>
            </a:r>
            <a:r>
              <a:rPr lang="en-US" dirty="0">
                <a:latin typeface="Symbol" pitchFamily="2" charset="2"/>
              </a:rPr>
              <a:t>n</a:t>
            </a:r>
            <a:r>
              <a:rPr lang="en-US" dirty="0"/>
              <a:t> and anti-</a:t>
            </a:r>
            <a:r>
              <a:rPr lang="en-US" dirty="0">
                <a:latin typeface="Symbol" pitchFamily="2" charset="2"/>
              </a:rPr>
              <a:t>n</a:t>
            </a:r>
            <a:r>
              <a:rPr lang="en-US" dirty="0"/>
              <a:t> oscillate differently? (CP)</a:t>
            </a:r>
          </a:p>
          <a:p>
            <a:r>
              <a:rPr lang="en-US" dirty="0"/>
              <a:t>Are there additional </a:t>
            </a:r>
            <a:r>
              <a:rPr lang="en-US" dirty="0">
                <a:latin typeface="Symbol" pitchFamily="2" charset="2"/>
              </a:rPr>
              <a:t>n</a:t>
            </a:r>
            <a:r>
              <a:rPr lang="en-US" dirty="0"/>
              <a:t> types or interactions?</a:t>
            </a:r>
          </a:p>
        </p:txBody>
      </p:sp>
      <p:grpSp>
        <p:nvGrpSpPr>
          <p:cNvPr id="6" name="Group 5">
            <a:extLst>
              <a:ext uri="{FF2B5EF4-FFF2-40B4-BE49-F238E27FC236}">
                <a16:creationId xmlns:a16="http://schemas.microsoft.com/office/drawing/2014/main" id="{865850AD-A24D-C441-9D30-C1A26F54834F}"/>
              </a:ext>
            </a:extLst>
          </p:cNvPr>
          <p:cNvGrpSpPr/>
          <p:nvPr/>
        </p:nvGrpSpPr>
        <p:grpSpPr>
          <a:xfrm>
            <a:off x="1742062" y="4693547"/>
            <a:ext cx="5430694" cy="1711104"/>
            <a:chOff x="3510621" y="4440340"/>
            <a:chExt cx="5430694" cy="1711104"/>
          </a:xfrm>
        </p:grpSpPr>
        <p:grpSp>
          <p:nvGrpSpPr>
            <p:cNvPr id="8" name="Group 7">
              <a:extLst>
                <a:ext uri="{FF2B5EF4-FFF2-40B4-BE49-F238E27FC236}">
                  <a16:creationId xmlns:a16="http://schemas.microsoft.com/office/drawing/2014/main" id="{BDEFCCA3-95D6-A141-BA87-28006723DA42}"/>
                </a:ext>
              </a:extLst>
            </p:cNvPr>
            <p:cNvGrpSpPr/>
            <p:nvPr/>
          </p:nvGrpSpPr>
          <p:grpSpPr>
            <a:xfrm>
              <a:off x="3609929" y="4440340"/>
              <a:ext cx="2483930" cy="1711104"/>
              <a:chOff x="382920" y="2177142"/>
              <a:chExt cx="3966243" cy="2708623"/>
            </a:xfrm>
          </p:grpSpPr>
          <p:pic>
            <p:nvPicPr>
              <p:cNvPr id="9" name="Picture 2" descr="http://inspirehep.net/record/1327240/files/Figure2.png">
                <a:extLst>
                  <a:ext uri="{FF2B5EF4-FFF2-40B4-BE49-F238E27FC236}">
                    <a16:creationId xmlns:a16="http://schemas.microsoft.com/office/drawing/2014/main" id="{FE1DDA63-D33F-D842-95C3-3A1A3AD038F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11" t="16270" r="54191" b="2451"/>
              <a:stretch/>
            </p:blipFill>
            <p:spPr bwMode="auto">
              <a:xfrm>
                <a:off x="382920" y="2656113"/>
                <a:ext cx="3966243" cy="222965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8B69BFB9-1C66-9E44-AFED-D805E68F3D7C}"/>
                  </a:ext>
                </a:extLst>
              </p:cNvPr>
              <p:cNvSpPr txBox="1"/>
              <p:nvPr/>
            </p:nvSpPr>
            <p:spPr>
              <a:xfrm>
                <a:off x="2356515" y="2177142"/>
                <a:ext cx="1784563" cy="633361"/>
              </a:xfrm>
              <a:prstGeom prst="rect">
                <a:avLst/>
              </a:prstGeom>
              <a:noFill/>
            </p:spPr>
            <p:txBody>
              <a:bodyPr wrap="none" rtlCol="0">
                <a:spAutoFit/>
              </a:bodyPr>
              <a:lstStyle/>
              <a:p>
                <a:r>
                  <a:rPr lang="en-US" sz="2000" i="1" dirty="0">
                    <a:latin typeface="Times New Roman" panose="02020603050405020304" pitchFamily="18" charset="0"/>
                    <a:cs typeface="Times New Roman" panose="02020603050405020304" pitchFamily="18" charset="0"/>
                  </a:rPr>
                  <a:t>d     s    b</a:t>
                </a:r>
              </a:p>
            </p:txBody>
          </p:sp>
        </p:grpSp>
        <p:grpSp>
          <p:nvGrpSpPr>
            <p:cNvPr id="11" name="Group 10">
              <a:extLst>
                <a:ext uri="{FF2B5EF4-FFF2-40B4-BE49-F238E27FC236}">
                  <a16:creationId xmlns:a16="http://schemas.microsoft.com/office/drawing/2014/main" id="{06FD4743-A21B-7C44-BDE8-06A683138590}"/>
                </a:ext>
              </a:extLst>
            </p:cNvPr>
            <p:cNvGrpSpPr/>
            <p:nvPr/>
          </p:nvGrpSpPr>
          <p:grpSpPr>
            <a:xfrm>
              <a:off x="6463001" y="4440340"/>
              <a:ext cx="2478314" cy="1711103"/>
              <a:chOff x="4572000" y="2177142"/>
              <a:chExt cx="3957276" cy="2708622"/>
            </a:xfrm>
          </p:grpSpPr>
          <p:pic>
            <p:nvPicPr>
              <p:cNvPr id="12" name="Picture 2" descr="http://inspirehep.net/record/1327240/files/Figure2.png">
                <a:extLst>
                  <a:ext uri="{FF2B5EF4-FFF2-40B4-BE49-F238E27FC236}">
                    <a16:creationId xmlns:a16="http://schemas.microsoft.com/office/drawing/2014/main" id="{ABCEAC00-B788-2945-8A37-0FAEB0C3E7D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4892" t="16270" r="910" b="2451"/>
              <a:stretch/>
            </p:blipFill>
            <p:spPr bwMode="auto">
              <a:xfrm>
                <a:off x="4572000" y="2656113"/>
                <a:ext cx="3957276" cy="2229651"/>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A03DDCD7-94FE-A544-8388-EC459B87D34C}"/>
                  </a:ext>
                </a:extLst>
              </p:cNvPr>
              <p:cNvSpPr txBox="1"/>
              <p:nvPr/>
            </p:nvSpPr>
            <p:spPr>
              <a:xfrm>
                <a:off x="6550638" y="2177142"/>
                <a:ext cx="1728252" cy="633361"/>
              </a:xfrm>
              <a:prstGeom prst="rect">
                <a:avLst/>
              </a:prstGeom>
              <a:noFill/>
            </p:spPr>
            <p:txBody>
              <a:bodyPr wrap="none" rtlCol="0">
                <a:spAutoFit/>
              </a:bodyPr>
              <a:lstStyle/>
              <a:p>
                <a:r>
                  <a:rPr lang="en-US" sz="2000" i="1" dirty="0">
                    <a:latin typeface="Times New Roman" panose="02020603050405020304" pitchFamily="18" charset="0"/>
                    <a:cs typeface="Times New Roman" panose="02020603050405020304" pitchFamily="18" charset="0"/>
                  </a:rPr>
                  <a:t>1    2    3</a:t>
                </a:r>
              </a:p>
            </p:txBody>
          </p:sp>
        </p:grpSp>
        <p:sp>
          <p:nvSpPr>
            <p:cNvPr id="14" name="TextBox 13">
              <a:extLst>
                <a:ext uri="{FF2B5EF4-FFF2-40B4-BE49-F238E27FC236}">
                  <a16:creationId xmlns:a16="http://schemas.microsoft.com/office/drawing/2014/main" id="{A0DF56FF-1544-FD4C-A8FD-412D9E5BA82F}"/>
                </a:ext>
              </a:extLst>
            </p:cNvPr>
            <p:cNvSpPr txBox="1"/>
            <p:nvPr/>
          </p:nvSpPr>
          <p:spPr>
            <a:xfrm>
              <a:off x="3510621" y="4440340"/>
              <a:ext cx="4093878" cy="369332"/>
            </a:xfrm>
            <a:prstGeom prst="rect">
              <a:avLst/>
            </a:prstGeom>
            <a:noFill/>
          </p:spPr>
          <p:txBody>
            <a:bodyPr wrap="none" rtlCol="0">
              <a:spAutoFit/>
            </a:bodyPr>
            <a:lstStyle/>
            <a:p>
              <a:r>
                <a:rPr lang="en-US" dirty="0"/>
                <a:t>quarks                                           neutrinos</a:t>
              </a:r>
            </a:p>
          </p:txBody>
        </p:sp>
      </p:grpSp>
      <p:cxnSp>
        <p:nvCxnSpPr>
          <p:cNvPr id="20" name="Straight Connector 19">
            <a:extLst>
              <a:ext uri="{FF2B5EF4-FFF2-40B4-BE49-F238E27FC236}">
                <a16:creationId xmlns:a16="http://schemas.microsoft.com/office/drawing/2014/main" id="{49F7B8A7-B395-6C4A-884F-A3BE30910CEB}"/>
              </a:ext>
            </a:extLst>
          </p:cNvPr>
          <p:cNvCxnSpPr/>
          <p:nvPr/>
        </p:nvCxnSpPr>
        <p:spPr>
          <a:xfrm flipH="1">
            <a:off x="5560803" y="2835169"/>
            <a:ext cx="317483" cy="317457"/>
          </a:xfrm>
          <a:prstGeom prst="line">
            <a:avLst/>
          </a:prstGeom>
          <a:ln w="28575" cmpd="sng">
            <a:solidFill>
              <a:schemeClr val="tx1"/>
            </a:solidFill>
          </a:ln>
        </p:spPr>
        <p:style>
          <a:lnRef idx="2">
            <a:schemeClr val="accent1"/>
          </a:lnRef>
          <a:fillRef idx="0">
            <a:schemeClr val="accent1"/>
          </a:fillRef>
          <a:effectRef idx="1">
            <a:schemeClr val="accent1"/>
          </a:effectRef>
          <a:fontRef idx="minor">
            <a:schemeClr val="tx1"/>
          </a:fontRef>
        </p:style>
      </p:cxnSp>
      <p:grpSp>
        <p:nvGrpSpPr>
          <p:cNvPr id="5" name="Group 4">
            <a:extLst>
              <a:ext uri="{FF2B5EF4-FFF2-40B4-BE49-F238E27FC236}">
                <a16:creationId xmlns:a16="http://schemas.microsoft.com/office/drawing/2014/main" id="{183C8A3C-97AE-CD47-8EC3-89FA077859A1}"/>
              </a:ext>
            </a:extLst>
          </p:cNvPr>
          <p:cNvGrpSpPr/>
          <p:nvPr/>
        </p:nvGrpSpPr>
        <p:grpSpPr>
          <a:xfrm>
            <a:off x="6345020" y="966998"/>
            <a:ext cx="2816353" cy="3299936"/>
            <a:chOff x="6265997" y="1000868"/>
            <a:chExt cx="2816353" cy="3299936"/>
          </a:xfrm>
        </p:grpSpPr>
        <p:pic>
          <p:nvPicPr>
            <p:cNvPr id="22" name="Picture 21">
              <a:extLst>
                <a:ext uri="{FF2B5EF4-FFF2-40B4-BE49-F238E27FC236}">
                  <a16:creationId xmlns:a16="http://schemas.microsoft.com/office/drawing/2014/main" id="{E82E7BF7-D0B2-904A-8F5A-8941A4CFC12E}"/>
                </a:ext>
              </a:extLst>
            </p:cNvPr>
            <p:cNvPicPr>
              <a:picLocks noChangeAspect="1"/>
            </p:cNvPicPr>
            <p:nvPr/>
          </p:nvPicPr>
          <p:blipFill>
            <a:blip r:embed="rId3"/>
            <a:stretch>
              <a:fillRect/>
            </a:stretch>
          </p:blipFill>
          <p:spPr>
            <a:xfrm>
              <a:off x="6265997" y="1000868"/>
              <a:ext cx="2816353" cy="2756362"/>
            </a:xfrm>
            <a:prstGeom prst="rect">
              <a:avLst/>
            </a:prstGeom>
          </p:spPr>
        </p:pic>
        <p:sp>
          <p:nvSpPr>
            <p:cNvPr id="4" name="TextBox 3">
              <a:extLst>
                <a:ext uri="{FF2B5EF4-FFF2-40B4-BE49-F238E27FC236}">
                  <a16:creationId xmlns:a16="http://schemas.microsoft.com/office/drawing/2014/main" id="{268AC707-C6D3-F34D-A418-7CEDF7E6BFDF}"/>
                </a:ext>
              </a:extLst>
            </p:cNvPr>
            <p:cNvSpPr txBox="1"/>
            <p:nvPr/>
          </p:nvSpPr>
          <p:spPr>
            <a:xfrm>
              <a:off x="6524559" y="3716029"/>
              <a:ext cx="959109" cy="584775"/>
            </a:xfrm>
            <a:prstGeom prst="rect">
              <a:avLst/>
            </a:prstGeom>
            <a:noFill/>
          </p:spPr>
          <p:txBody>
            <a:bodyPr wrap="none" rtlCol="0">
              <a:spAutoFit/>
            </a:bodyPr>
            <a:lstStyle/>
            <a:p>
              <a:pPr algn="ctr"/>
              <a:r>
                <a:rPr lang="en-US" sz="1600" dirty="0"/>
                <a:t>Normal</a:t>
              </a:r>
            </a:p>
            <a:p>
              <a:pPr algn="ctr"/>
              <a:r>
                <a:rPr lang="en-US" sz="1600" dirty="0"/>
                <a:t>hierarchy</a:t>
              </a:r>
            </a:p>
          </p:txBody>
        </p:sp>
        <p:sp>
          <p:nvSpPr>
            <p:cNvPr id="23" name="TextBox 22">
              <a:extLst>
                <a:ext uri="{FF2B5EF4-FFF2-40B4-BE49-F238E27FC236}">
                  <a16:creationId xmlns:a16="http://schemas.microsoft.com/office/drawing/2014/main" id="{50BC9963-9A2B-1140-95BC-2326AE66C9C7}"/>
                </a:ext>
              </a:extLst>
            </p:cNvPr>
            <p:cNvSpPr txBox="1"/>
            <p:nvPr/>
          </p:nvSpPr>
          <p:spPr>
            <a:xfrm>
              <a:off x="7983123" y="3716029"/>
              <a:ext cx="959109" cy="584775"/>
            </a:xfrm>
            <a:prstGeom prst="rect">
              <a:avLst/>
            </a:prstGeom>
            <a:noFill/>
          </p:spPr>
          <p:txBody>
            <a:bodyPr wrap="none" rtlCol="0">
              <a:spAutoFit/>
            </a:bodyPr>
            <a:lstStyle/>
            <a:p>
              <a:pPr algn="ctr"/>
              <a:r>
                <a:rPr lang="en-US" sz="1600" dirty="0"/>
                <a:t>Inverted</a:t>
              </a:r>
            </a:p>
            <a:p>
              <a:pPr algn="ctr"/>
              <a:r>
                <a:rPr lang="en-US" sz="1600" dirty="0"/>
                <a:t>hierarchy</a:t>
              </a:r>
            </a:p>
          </p:txBody>
        </p:sp>
      </p:grpSp>
      <p:grpSp>
        <p:nvGrpSpPr>
          <p:cNvPr id="24" name="Group 23">
            <a:extLst>
              <a:ext uri="{FF2B5EF4-FFF2-40B4-BE49-F238E27FC236}">
                <a16:creationId xmlns:a16="http://schemas.microsoft.com/office/drawing/2014/main" id="{66A43D07-DADE-394D-B047-70B465760467}"/>
              </a:ext>
            </a:extLst>
          </p:cNvPr>
          <p:cNvGrpSpPr/>
          <p:nvPr/>
        </p:nvGrpSpPr>
        <p:grpSpPr>
          <a:xfrm>
            <a:off x="2870105" y="1368433"/>
            <a:ext cx="3755106" cy="2268430"/>
            <a:chOff x="2870105" y="1368433"/>
            <a:chExt cx="3755106" cy="2268430"/>
          </a:xfrm>
        </p:grpSpPr>
        <p:sp>
          <p:nvSpPr>
            <p:cNvPr id="25" name="TextBox 24">
              <a:extLst>
                <a:ext uri="{FF2B5EF4-FFF2-40B4-BE49-F238E27FC236}">
                  <a16:creationId xmlns:a16="http://schemas.microsoft.com/office/drawing/2014/main" id="{5F3B2D77-252F-E743-A8DB-C14533C26CCE}"/>
                </a:ext>
              </a:extLst>
            </p:cNvPr>
            <p:cNvSpPr txBox="1">
              <a:spLocks noChangeArrowheads="1"/>
            </p:cNvSpPr>
            <p:nvPr/>
          </p:nvSpPr>
          <p:spPr bwMode="auto">
            <a:xfrm rot="20580000">
              <a:off x="4736864" y="1865628"/>
              <a:ext cx="14573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2000" i="1" dirty="0">
                  <a:solidFill>
                    <a:srgbClr val="FF0000"/>
                  </a:solidFill>
                </a:rPr>
                <a:t>0</a:t>
              </a:r>
              <a:r>
                <a:rPr lang="en-US" altLang="en-US" sz="2000" i="1" dirty="0">
                  <a:solidFill>
                    <a:srgbClr val="FF0000"/>
                  </a:solidFill>
                  <a:latin typeface="Symbol" pitchFamily="2" charset="2"/>
                </a:rPr>
                <a:t>nbb</a:t>
              </a:r>
              <a:endParaRPr lang="en-US" altLang="en-US" sz="2000" i="1" dirty="0">
                <a:solidFill>
                  <a:srgbClr val="FF0000"/>
                </a:solidFill>
              </a:endParaRPr>
            </a:p>
          </p:txBody>
        </p:sp>
        <p:sp>
          <p:nvSpPr>
            <p:cNvPr id="26" name="TextBox 25">
              <a:extLst>
                <a:ext uri="{FF2B5EF4-FFF2-40B4-BE49-F238E27FC236}">
                  <a16:creationId xmlns:a16="http://schemas.microsoft.com/office/drawing/2014/main" id="{624F1661-8BF5-2048-996B-33964679043C}"/>
                </a:ext>
              </a:extLst>
            </p:cNvPr>
            <p:cNvSpPr txBox="1">
              <a:spLocks noChangeArrowheads="1"/>
            </p:cNvSpPr>
            <p:nvPr/>
          </p:nvSpPr>
          <p:spPr bwMode="auto">
            <a:xfrm rot="20580000">
              <a:off x="4471347" y="2541326"/>
              <a:ext cx="20392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2000" i="1" dirty="0">
                  <a:solidFill>
                    <a:srgbClr val="FF0000"/>
                  </a:solidFill>
                </a:rPr>
                <a:t>Long baseline </a:t>
              </a:r>
              <a:r>
                <a:rPr lang="en-US" altLang="en-US" sz="2000" i="1" dirty="0">
                  <a:solidFill>
                    <a:srgbClr val="FF0000"/>
                  </a:solidFill>
                  <a:latin typeface="Symbol" pitchFamily="2" charset="2"/>
                </a:rPr>
                <a:t>n</a:t>
              </a:r>
            </a:p>
          </p:txBody>
        </p:sp>
        <p:sp>
          <p:nvSpPr>
            <p:cNvPr id="27" name="TextBox 26">
              <a:extLst>
                <a:ext uri="{FF2B5EF4-FFF2-40B4-BE49-F238E27FC236}">
                  <a16:creationId xmlns:a16="http://schemas.microsoft.com/office/drawing/2014/main" id="{517430E9-34F4-7E45-9977-B102BF951A54}"/>
                </a:ext>
              </a:extLst>
            </p:cNvPr>
            <p:cNvSpPr txBox="1">
              <a:spLocks noChangeArrowheads="1"/>
            </p:cNvSpPr>
            <p:nvPr/>
          </p:nvSpPr>
          <p:spPr bwMode="auto">
            <a:xfrm rot="20580000">
              <a:off x="4585936" y="3236753"/>
              <a:ext cx="20392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2000" i="1" dirty="0">
                  <a:solidFill>
                    <a:srgbClr val="FF0000"/>
                  </a:solidFill>
                </a:rPr>
                <a:t>Short baseline </a:t>
              </a:r>
              <a:r>
                <a:rPr lang="en-US" altLang="en-US" sz="2000" i="1" dirty="0">
                  <a:solidFill>
                    <a:srgbClr val="FF0000"/>
                  </a:solidFill>
                  <a:latin typeface="Symbol" pitchFamily="2" charset="2"/>
                </a:rPr>
                <a:t>n</a:t>
              </a:r>
              <a:endParaRPr lang="en-US" altLang="en-US" sz="2000" i="1" dirty="0">
                <a:solidFill>
                  <a:srgbClr val="FF0000"/>
                </a:solidFill>
              </a:endParaRPr>
            </a:p>
          </p:txBody>
        </p:sp>
        <p:sp>
          <p:nvSpPr>
            <p:cNvPr id="28" name="TextBox 27">
              <a:extLst>
                <a:ext uri="{FF2B5EF4-FFF2-40B4-BE49-F238E27FC236}">
                  <a16:creationId xmlns:a16="http://schemas.microsoft.com/office/drawing/2014/main" id="{D7D9AF59-EC0D-D640-9B22-BBC07D2814A8}"/>
                </a:ext>
              </a:extLst>
            </p:cNvPr>
            <p:cNvSpPr txBox="1">
              <a:spLocks noChangeArrowheads="1"/>
            </p:cNvSpPr>
            <p:nvPr/>
          </p:nvSpPr>
          <p:spPr bwMode="auto">
            <a:xfrm rot="20580000">
              <a:off x="2870105" y="1368433"/>
              <a:ext cx="254759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2000" i="1" dirty="0">
                  <a:solidFill>
                    <a:srgbClr val="FF0000"/>
                  </a:solidFill>
                </a:rPr>
                <a:t>cosmology</a:t>
              </a:r>
            </a:p>
            <a:p>
              <a:pPr eaLnBrk="1" hangingPunct="1"/>
              <a:r>
                <a:rPr lang="en-US" altLang="en-US" sz="2000" i="1" dirty="0">
                  <a:solidFill>
                    <a:srgbClr val="FF0000"/>
                  </a:solidFill>
                </a:rPr>
                <a:t>              2</a:t>
              </a:r>
              <a:r>
                <a:rPr lang="en-US" altLang="en-US" sz="2000" i="1" dirty="0">
                  <a:solidFill>
                    <a:srgbClr val="FF0000"/>
                  </a:solidFill>
                  <a:latin typeface="Symbol" pitchFamily="2" charset="2"/>
                </a:rPr>
                <a:t>nbb</a:t>
              </a:r>
              <a:endParaRPr lang="en-US" altLang="en-US" sz="2000" i="1" dirty="0">
                <a:solidFill>
                  <a:srgbClr val="FF0000"/>
                </a:solidFill>
              </a:endParaRPr>
            </a:p>
          </p:txBody>
        </p:sp>
      </p:grpSp>
    </p:spTree>
    <p:extLst>
      <p:ext uri="{BB962C8B-B14F-4D97-AF65-F5344CB8AC3E}">
        <p14:creationId xmlns:p14="http://schemas.microsoft.com/office/powerpoint/2010/main" val="34733431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C24D7-FA17-2E43-98D1-FB4D8302B46D}"/>
              </a:ext>
            </a:extLst>
          </p:cNvPr>
          <p:cNvSpPr>
            <a:spLocks noGrp="1"/>
          </p:cNvSpPr>
          <p:nvPr>
            <p:ph type="title"/>
          </p:nvPr>
        </p:nvSpPr>
        <p:spPr/>
        <p:txBody>
          <a:bodyPr/>
          <a:lstStyle/>
          <a:p>
            <a:r>
              <a:rPr lang="en-US" dirty="0"/>
              <a:t>Neutrino Mass</a:t>
            </a:r>
          </a:p>
        </p:txBody>
      </p:sp>
      <p:pic>
        <p:nvPicPr>
          <p:cNvPr id="13" name="Picture 12">
            <a:extLst>
              <a:ext uri="{FF2B5EF4-FFF2-40B4-BE49-F238E27FC236}">
                <a16:creationId xmlns:a16="http://schemas.microsoft.com/office/drawing/2014/main" id="{B3FF146C-7C4E-B347-B623-9B9B4E29AF03}"/>
              </a:ext>
            </a:extLst>
          </p:cNvPr>
          <p:cNvPicPr>
            <a:picLocks noChangeAspect="1"/>
          </p:cNvPicPr>
          <p:nvPr/>
        </p:nvPicPr>
        <p:blipFill>
          <a:blip r:embed="rId3"/>
          <a:stretch>
            <a:fillRect/>
          </a:stretch>
        </p:blipFill>
        <p:spPr>
          <a:xfrm>
            <a:off x="5792857" y="1081749"/>
            <a:ext cx="2781300" cy="2273300"/>
          </a:xfrm>
          <a:prstGeom prst="rect">
            <a:avLst/>
          </a:prstGeom>
        </p:spPr>
      </p:pic>
      <p:sp>
        <p:nvSpPr>
          <p:cNvPr id="14" name="TextBox 13">
            <a:extLst>
              <a:ext uri="{FF2B5EF4-FFF2-40B4-BE49-F238E27FC236}">
                <a16:creationId xmlns:a16="http://schemas.microsoft.com/office/drawing/2014/main" id="{1F36FFBF-08FB-DC4A-8742-EB2036E311C7}"/>
              </a:ext>
            </a:extLst>
          </p:cNvPr>
          <p:cNvSpPr txBox="1"/>
          <p:nvPr/>
        </p:nvSpPr>
        <p:spPr>
          <a:xfrm>
            <a:off x="4251786" y="827120"/>
            <a:ext cx="4499437" cy="369332"/>
          </a:xfrm>
          <a:prstGeom prst="rect">
            <a:avLst/>
          </a:prstGeom>
          <a:noFill/>
        </p:spPr>
        <p:txBody>
          <a:bodyPr wrap="none" rtlCol="0">
            <a:spAutoFit/>
          </a:bodyPr>
          <a:lstStyle/>
          <a:p>
            <a:pPr algn="ctr"/>
            <a:r>
              <a:rPr lang="en-US" dirty="0"/>
              <a:t>2006: Transport of spectrometer to Karlsruhe</a:t>
            </a:r>
          </a:p>
        </p:txBody>
      </p:sp>
      <p:pic>
        <p:nvPicPr>
          <p:cNvPr id="16" name="Picture 15">
            <a:extLst>
              <a:ext uri="{FF2B5EF4-FFF2-40B4-BE49-F238E27FC236}">
                <a16:creationId xmlns:a16="http://schemas.microsoft.com/office/drawing/2014/main" id="{DBECE850-ADC3-9E4F-B651-15D885F5877F}"/>
              </a:ext>
            </a:extLst>
          </p:cNvPr>
          <p:cNvPicPr>
            <a:picLocks noChangeAspect="1"/>
          </p:cNvPicPr>
          <p:nvPr/>
        </p:nvPicPr>
        <p:blipFill rotWithShape="1">
          <a:blip r:embed="rId4"/>
          <a:srcRect l="1019"/>
          <a:stretch/>
        </p:blipFill>
        <p:spPr>
          <a:xfrm>
            <a:off x="4049486" y="3708880"/>
            <a:ext cx="4525386" cy="2778512"/>
          </a:xfrm>
          <a:prstGeom prst="rect">
            <a:avLst/>
          </a:prstGeom>
        </p:spPr>
      </p:pic>
      <p:sp>
        <p:nvSpPr>
          <p:cNvPr id="17" name="TextBox 16">
            <a:extLst>
              <a:ext uri="{FF2B5EF4-FFF2-40B4-BE49-F238E27FC236}">
                <a16:creationId xmlns:a16="http://schemas.microsoft.com/office/drawing/2014/main" id="{9393428C-A236-2948-AB5D-D9A61A820FD8}"/>
              </a:ext>
            </a:extLst>
          </p:cNvPr>
          <p:cNvSpPr txBox="1"/>
          <p:nvPr/>
        </p:nvSpPr>
        <p:spPr>
          <a:xfrm>
            <a:off x="5154721" y="3405808"/>
            <a:ext cx="3540136" cy="369332"/>
          </a:xfrm>
          <a:prstGeom prst="rect">
            <a:avLst/>
          </a:prstGeom>
          <a:noFill/>
        </p:spPr>
        <p:txBody>
          <a:bodyPr wrap="none" rtlCol="0">
            <a:spAutoFit/>
          </a:bodyPr>
          <a:lstStyle/>
          <a:p>
            <a:pPr algn="ctr"/>
            <a:r>
              <a:rPr lang="en-US" dirty="0"/>
              <a:t>May 18, 2018: First tritium injection</a:t>
            </a:r>
          </a:p>
        </p:txBody>
      </p:sp>
      <p:sp>
        <p:nvSpPr>
          <p:cNvPr id="20" name="TextBox 19">
            <a:extLst>
              <a:ext uri="{FF2B5EF4-FFF2-40B4-BE49-F238E27FC236}">
                <a16:creationId xmlns:a16="http://schemas.microsoft.com/office/drawing/2014/main" id="{BC2D37A5-ACE8-8345-B0FD-6D0621E8ADB3}"/>
              </a:ext>
            </a:extLst>
          </p:cNvPr>
          <p:cNvSpPr txBox="1"/>
          <p:nvPr/>
        </p:nvSpPr>
        <p:spPr>
          <a:xfrm>
            <a:off x="4795853" y="1314858"/>
            <a:ext cx="997004" cy="369332"/>
          </a:xfrm>
          <a:prstGeom prst="rect">
            <a:avLst/>
          </a:prstGeom>
          <a:noFill/>
        </p:spPr>
        <p:txBody>
          <a:bodyPr wrap="none" rtlCol="0">
            <a:spAutoFit/>
          </a:bodyPr>
          <a:lstStyle/>
          <a:p>
            <a:r>
              <a:rPr lang="en-US" dirty="0"/>
              <a:t>KATRINA</a:t>
            </a:r>
          </a:p>
        </p:txBody>
      </p:sp>
      <p:pic>
        <p:nvPicPr>
          <p:cNvPr id="10" name="Picture 9">
            <a:extLst>
              <a:ext uri="{FF2B5EF4-FFF2-40B4-BE49-F238E27FC236}">
                <a16:creationId xmlns:a16="http://schemas.microsoft.com/office/drawing/2014/main" id="{EB0947C1-1B6B-8843-879D-929A8C16034D}"/>
              </a:ext>
            </a:extLst>
          </p:cNvPr>
          <p:cNvPicPr>
            <a:picLocks noChangeAspect="1"/>
          </p:cNvPicPr>
          <p:nvPr/>
        </p:nvPicPr>
        <p:blipFill>
          <a:blip r:embed="rId5"/>
          <a:stretch>
            <a:fillRect/>
          </a:stretch>
        </p:blipFill>
        <p:spPr>
          <a:xfrm>
            <a:off x="715097" y="4182750"/>
            <a:ext cx="2604806" cy="2147400"/>
          </a:xfrm>
          <a:prstGeom prst="rect">
            <a:avLst/>
          </a:prstGeom>
        </p:spPr>
      </p:pic>
      <p:pic>
        <p:nvPicPr>
          <p:cNvPr id="11" name="Picture 10">
            <a:extLst>
              <a:ext uri="{FF2B5EF4-FFF2-40B4-BE49-F238E27FC236}">
                <a16:creationId xmlns:a16="http://schemas.microsoft.com/office/drawing/2014/main" id="{FAB0E2DF-D8EA-9B44-A22F-3AA182A74F88}"/>
              </a:ext>
            </a:extLst>
          </p:cNvPr>
          <p:cNvPicPr>
            <a:picLocks noChangeAspect="1"/>
          </p:cNvPicPr>
          <p:nvPr/>
        </p:nvPicPr>
        <p:blipFill rotWithShape="1">
          <a:blip r:embed="rId6"/>
          <a:srcRect l="2583" r="61255" b="42457"/>
          <a:stretch/>
        </p:blipFill>
        <p:spPr>
          <a:xfrm>
            <a:off x="715096" y="1131497"/>
            <a:ext cx="2597426" cy="3051252"/>
          </a:xfrm>
          <a:prstGeom prst="rect">
            <a:avLst/>
          </a:prstGeom>
        </p:spPr>
      </p:pic>
      <p:sp>
        <p:nvSpPr>
          <p:cNvPr id="12" name="TextBox 11">
            <a:extLst>
              <a:ext uri="{FF2B5EF4-FFF2-40B4-BE49-F238E27FC236}">
                <a16:creationId xmlns:a16="http://schemas.microsoft.com/office/drawing/2014/main" id="{DFF1D100-AFDB-4146-9722-32A2D67CCE7B}"/>
              </a:ext>
            </a:extLst>
          </p:cNvPr>
          <p:cNvSpPr txBox="1"/>
          <p:nvPr/>
        </p:nvSpPr>
        <p:spPr>
          <a:xfrm>
            <a:off x="3484801" y="5962797"/>
            <a:ext cx="2717411" cy="369332"/>
          </a:xfrm>
          <a:prstGeom prst="rect">
            <a:avLst/>
          </a:prstGeom>
          <a:solidFill>
            <a:schemeClr val="bg1"/>
          </a:solidFill>
        </p:spPr>
        <p:txBody>
          <a:bodyPr wrap="none" rtlCol="0">
            <a:spAutoFit/>
          </a:bodyPr>
          <a:lstStyle/>
          <a:p>
            <a:pPr algn="ctr"/>
            <a:r>
              <a:rPr lang="en-US" dirty="0"/>
              <a:t>Goal: </a:t>
            </a:r>
            <a:r>
              <a:rPr lang="en-US" dirty="0" err="1"/>
              <a:t>m</a:t>
            </a:r>
            <a:r>
              <a:rPr lang="en-US" baseline="-25000" dirty="0" err="1">
                <a:latin typeface="Symbol" pitchFamily="2" charset="2"/>
              </a:rPr>
              <a:t>b</a:t>
            </a:r>
            <a:r>
              <a:rPr lang="en-US" dirty="0"/>
              <a:t> &lt; 0.2 eV (90% CL)</a:t>
            </a:r>
          </a:p>
        </p:txBody>
      </p:sp>
    </p:spTree>
    <p:extLst>
      <p:ext uri="{BB962C8B-B14F-4D97-AF65-F5344CB8AC3E}">
        <p14:creationId xmlns:p14="http://schemas.microsoft.com/office/powerpoint/2010/main" val="39328148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Are </a:t>
            </a:r>
            <a:r>
              <a:rPr lang="en-US" dirty="0">
                <a:latin typeface="Symbol" pitchFamily="2" charset="2"/>
              </a:rPr>
              <a:t>n</a:t>
            </a:r>
            <a:r>
              <a:rPr lang="en-US" dirty="0"/>
              <a:t>’s are their own particles? (</a:t>
            </a:r>
            <a:r>
              <a:rPr lang="en-US" dirty="0" err="1"/>
              <a:t>Majorana</a:t>
            </a:r>
            <a:r>
              <a:rPr lang="en-US" dirty="0"/>
              <a:t> vs Dirac)</a:t>
            </a:r>
          </a:p>
        </p:txBody>
      </p:sp>
      <p:grpSp>
        <p:nvGrpSpPr>
          <p:cNvPr id="10" name="Group 9">
            <a:extLst>
              <a:ext uri="{FF2B5EF4-FFF2-40B4-BE49-F238E27FC236}">
                <a16:creationId xmlns:a16="http://schemas.microsoft.com/office/drawing/2014/main" id="{90CB93D4-14DF-1746-8A1B-D69AF5EB2992}"/>
              </a:ext>
            </a:extLst>
          </p:cNvPr>
          <p:cNvGrpSpPr/>
          <p:nvPr/>
        </p:nvGrpSpPr>
        <p:grpSpPr>
          <a:xfrm>
            <a:off x="6230997" y="926027"/>
            <a:ext cx="2473505" cy="1845622"/>
            <a:chOff x="6151155" y="769906"/>
            <a:chExt cx="2473505" cy="1845622"/>
          </a:xfrm>
        </p:grpSpPr>
        <p:pic>
          <p:nvPicPr>
            <p:cNvPr id="8" name="Picture 9" descr="DBD"/>
            <p:cNvPicPr>
              <a:picLocks noChangeAspect="1" noChangeArrowheads="1"/>
            </p:cNvPicPr>
            <p:nvPr/>
          </p:nvPicPr>
          <p:blipFill>
            <a:blip r:embed="rId3">
              <a:extLst>
                <a:ext uri="{28A0092B-C50C-407E-A947-70E740481C1C}">
                  <a14:useLocalDpi xmlns:a14="http://schemas.microsoft.com/office/drawing/2010/main" val="0"/>
                </a:ext>
              </a:extLst>
            </a:blip>
            <a:srcRect l="15021" t="45135" r="36349"/>
            <a:stretch>
              <a:fillRect/>
            </a:stretch>
          </p:blipFill>
          <p:spPr bwMode="auto">
            <a:xfrm>
              <a:off x="6537098" y="769906"/>
              <a:ext cx="2087562" cy="1757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22F0CA3F-CF74-1843-BDE3-48893FFB08EB}"/>
                </a:ext>
              </a:extLst>
            </p:cNvPr>
            <p:cNvPicPr>
              <a:picLocks noChangeAspect="1"/>
            </p:cNvPicPr>
            <p:nvPr/>
          </p:nvPicPr>
          <p:blipFill rotWithShape="1">
            <a:blip r:embed="rId4"/>
            <a:srcRect l="70645" t="41686" r="5106" b="42457"/>
            <a:stretch/>
          </p:blipFill>
          <p:spPr>
            <a:xfrm>
              <a:off x="6151155" y="2008803"/>
              <a:ext cx="1256800" cy="606725"/>
            </a:xfrm>
            <a:prstGeom prst="rect">
              <a:avLst/>
            </a:prstGeom>
          </p:spPr>
        </p:pic>
      </p:grpSp>
      <p:pic>
        <p:nvPicPr>
          <p:cNvPr id="12" name="Picture 11">
            <a:extLst>
              <a:ext uri="{FF2B5EF4-FFF2-40B4-BE49-F238E27FC236}">
                <a16:creationId xmlns:a16="http://schemas.microsoft.com/office/drawing/2014/main" id="{92CB76D2-2B5C-A949-9CCE-BC067612AD91}"/>
              </a:ext>
            </a:extLst>
          </p:cNvPr>
          <p:cNvPicPr>
            <a:picLocks noChangeAspect="1"/>
          </p:cNvPicPr>
          <p:nvPr/>
        </p:nvPicPr>
        <p:blipFill>
          <a:blip r:embed="rId5"/>
          <a:stretch>
            <a:fillRect/>
          </a:stretch>
        </p:blipFill>
        <p:spPr>
          <a:xfrm>
            <a:off x="90208" y="2009424"/>
            <a:ext cx="3809702" cy="4425243"/>
          </a:xfrm>
          <a:prstGeom prst="rect">
            <a:avLst/>
          </a:prstGeom>
        </p:spPr>
      </p:pic>
      <p:sp>
        <p:nvSpPr>
          <p:cNvPr id="13" name="TextBox 12">
            <a:extLst>
              <a:ext uri="{FF2B5EF4-FFF2-40B4-BE49-F238E27FC236}">
                <a16:creationId xmlns:a16="http://schemas.microsoft.com/office/drawing/2014/main" id="{76D2FAD1-9614-1648-84EC-472040807990}"/>
              </a:ext>
            </a:extLst>
          </p:cNvPr>
          <p:cNvSpPr txBox="1"/>
          <p:nvPr/>
        </p:nvSpPr>
        <p:spPr>
          <a:xfrm>
            <a:off x="-96068" y="1141000"/>
            <a:ext cx="4503867" cy="707886"/>
          </a:xfrm>
          <a:prstGeom prst="rect">
            <a:avLst/>
          </a:prstGeom>
          <a:noFill/>
        </p:spPr>
        <p:txBody>
          <a:bodyPr wrap="square" rtlCol="0">
            <a:spAutoFit/>
          </a:bodyPr>
          <a:lstStyle/>
          <a:p>
            <a:pPr algn="ctr"/>
            <a:r>
              <a:rPr lang="en-US" sz="2000" dirty="0"/>
              <a:t>Impressive progress due to dedication, ingenuity, and diversity of the field</a:t>
            </a:r>
          </a:p>
        </p:txBody>
      </p:sp>
      <p:grpSp>
        <p:nvGrpSpPr>
          <p:cNvPr id="27" name="Group 26">
            <a:extLst>
              <a:ext uri="{FF2B5EF4-FFF2-40B4-BE49-F238E27FC236}">
                <a16:creationId xmlns:a16="http://schemas.microsoft.com/office/drawing/2014/main" id="{4CCFE06C-CC45-2F4E-A5D2-BB8F2F668E23}"/>
              </a:ext>
            </a:extLst>
          </p:cNvPr>
          <p:cNvGrpSpPr/>
          <p:nvPr/>
        </p:nvGrpSpPr>
        <p:grpSpPr>
          <a:xfrm>
            <a:off x="3828131" y="2950142"/>
            <a:ext cx="5490038" cy="3419515"/>
            <a:chOff x="3926105" y="2993760"/>
            <a:chExt cx="5490038" cy="3419515"/>
          </a:xfrm>
        </p:grpSpPr>
        <p:pic>
          <p:nvPicPr>
            <p:cNvPr id="15" name="Picture 14">
              <a:extLst>
                <a:ext uri="{FF2B5EF4-FFF2-40B4-BE49-F238E27FC236}">
                  <a16:creationId xmlns:a16="http://schemas.microsoft.com/office/drawing/2014/main" id="{04AFE9CF-EE44-DB44-B3FC-F25E2F6E3E65}"/>
                </a:ext>
              </a:extLst>
            </p:cNvPr>
            <p:cNvPicPr>
              <a:picLocks noChangeAspect="1"/>
            </p:cNvPicPr>
            <p:nvPr/>
          </p:nvPicPr>
          <p:blipFill rotWithShape="1">
            <a:blip r:embed="rId6"/>
            <a:srcRect l="5214" r="9078"/>
            <a:stretch/>
          </p:blipFill>
          <p:spPr>
            <a:xfrm>
              <a:off x="4223657" y="2993760"/>
              <a:ext cx="3882947" cy="3419515"/>
            </a:xfrm>
            <a:prstGeom prst="rect">
              <a:avLst/>
            </a:prstGeom>
          </p:spPr>
        </p:pic>
        <p:sp>
          <p:nvSpPr>
            <p:cNvPr id="16" name="TextBox 15">
              <a:extLst>
                <a:ext uri="{FF2B5EF4-FFF2-40B4-BE49-F238E27FC236}">
                  <a16:creationId xmlns:a16="http://schemas.microsoft.com/office/drawing/2014/main" id="{D7EF45EB-8DC6-954C-BE0A-41386198B55D}"/>
                </a:ext>
              </a:extLst>
            </p:cNvPr>
            <p:cNvSpPr txBox="1"/>
            <p:nvPr/>
          </p:nvSpPr>
          <p:spPr>
            <a:xfrm>
              <a:off x="8068504" y="3788226"/>
              <a:ext cx="1347639" cy="830997"/>
            </a:xfrm>
            <a:prstGeom prst="rect">
              <a:avLst/>
            </a:prstGeom>
            <a:solidFill>
              <a:schemeClr val="bg1"/>
            </a:solidFill>
          </p:spPr>
          <p:txBody>
            <a:bodyPr wrap="square" rtlCol="0">
              <a:spAutoFit/>
            </a:bodyPr>
            <a:lstStyle/>
            <a:p>
              <a:r>
                <a:rPr lang="en-US" sz="1600" dirty="0"/>
                <a:t>Future experiments</a:t>
              </a:r>
            </a:p>
            <a:p>
              <a:endParaRPr lang="en-US" sz="1600" dirty="0"/>
            </a:p>
          </p:txBody>
        </p:sp>
        <p:sp>
          <p:nvSpPr>
            <p:cNvPr id="17" name="TextBox 16">
              <a:extLst>
                <a:ext uri="{FF2B5EF4-FFF2-40B4-BE49-F238E27FC236}">
                  <a16:creationId xmlns:a16="http://schemas.microsoft.com/office/drawing/2014/main" id="{3F974378-B92A-DD43-A0D0-A4A282407D4C}"/>
                </a:ext>
              </a:extLst>
            </p:cNvPr>
            <p:cNvSpPr txBox="1"/>
            <p:nvPr/>
          </p:nvSpPr>
          <p:spPr>
            <a:xfrm>
              <a:off x="8068504" y="4593771"/>
              <a:ext cx="1217012" cy="830997"/>
            </a:xfrm>
            <a:prstGeom prst="rect">
              <a:avLst/>
            </a:prstGeom>
            <a:solidFill>
              <a:schemeClr val="bg1"/>
            </a:solidFill>
          </p:spPr>
          <p:txBody>
            <a:bodyPr wrap="square" rtlCol="0">
              <a:spAutoFit/>
            </a:bodyPr>
            <a:lstStyle/>
            <a:p>
              <a:r>
                <a:rPr lang="en-US" sz="1600" dirty="0"/>
                <a:t>Require novel ideas</a:t>
              </a:r>
            </a:p>
            <a:p>
              <a:endParaRPr lang="en-US" sz="1600" dirty="0"/>
            </a:p>
          </p:txBody>
        </p:sp>
        <p:cxnSp>
          <p:nvCxnSpPr>
            <p:cNvPr id="19" name="Straight Arrow Connector 18">
              <a:extLst>
                <a:ext uri="{FF2B5EF4-FFF2-40B4-BE49-F238E27FC236}">
                  <a16:creationId xmlns:a16="http://schemas.microsoft.com/office/drawing/2014/main" id="{62BDCCEC-4CE3-7347-B28F-E78B1208E01D}"/>
                </a:ext>
              </a:extLst>
            </p:cNvPr>
            <p:cNvCxnSpPr>
              <a:cxnSpLocks/>
            </p:cNvCxnSpPr>
            <p:nvPr/>
          </p:nvCxnSpPr>
          <p:spPr>
            <a:xfrm flipH="1">
              <a:off x="8106604" y="4321629"/>
              <a:ext cx="210083" cy="18505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DF4361A3-0034-CD4A-A08E-773224F46350}"/>
                </a:ext>
              </a:extLst>
            </p:cNvPr>
            <p:cNvCxnSpPr>
              <a:cxnSpLocks/>
            </p:cNvCxnSpPr>
            <p:nvPr/>
          </p:nvCxnSpPr>
          <p:spPr>
            <a:xfrm flipH="1">
              <a:off x="8106604" y="5092641"/>
              <a:ext cx="210083" cy="21958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D8FE56C4-2CE9-664F-B192-96458EF6BC1D}"/>
                </a:ext>
              </a:extLst>
            </p:cNvPr>
            <p:cNvSpPr txBox="1"/>
            <p:nvPr/>
          </p:nvSpPr>
          <p:spPr>
            <a:xfrm rot="16200000">
              <a:off x="3505477" y="4340139"/>
              <a:ext cx="1210588" cy="369332"/>
            </a:xfrm>
            <a:prstGeom prst="rect">
              <a:avLst/>
            </a:prstGeom>
            <a:noFill/>
          </p:spPr>
          <p:txBody>
            <a:bodyPr wrap="none" rtlCol="0">
              <a:spAutoFit/>
            </a:bodyPr>
            <a:lstStyle/>
            <a:p>
              <a:r>
                <a:rPr lang="en-US" dirty="0"/>
                <a:t>&lt;</a:t>
              </a:r>
              <a:r>
                <a:rPr lang="en-US" dirty="0" err="1"/>
                <a:t>m</a:t>
              </a:r>
              <a:r>
                <a:rPr lang="en-US" baseline="-25000" dirty="0" err="1">
                  <a:latin typeface="Symbol" pitchFamily="2" charset="2"/>
                </a:rPr>
                <a:t>bb</a:t>
              </a:r>
              <a:r>
                <a:rPr lang="en-US" dirty="0"/>
                <a:t>&gt; (eV)</a:t>
              </a:r>
            </a:p>
          </p:txBody>
        </p:sp>
      </p:grpSp>
      <p:sp>
        <p:nvSpPr>
          <p:cNvPr id="29" name="Content Placeholder 2">
            <a:extLst>
              <a:ext uri="{FF2B5EF4-FFF2-40B4-BE49-F238E27FC236}">
                <a16:creationId xmlns:a16="http://schemas.microsoft.com/office/drawing/2014/main" id="{85E4E2DC-63E6-214C-B7EE-FB093BEB6183}"/>
              </a:ext>
            </a:extLst>
          </p:cNvPr>
          <p:cNvSpPr txBox="1">
            <a:spLocks/>
          </p:cNvSpPr>
          <p:nvPr/>
        </p:nvSpPr>
        <p:spPr>
          <a:xfrm>
            <a:off x="6948973" y="6250299"/>
            <a:ext cx="2195028" cy="41065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a:solidFill>
                  <a:srgbClr val="0070C0"/>
                </a:solidFill>
              </a:rPr>
              <a:t>KATRIA / Cosmology</a:t>
            </a:r>
          </a:p>
        </p:txBody>
      </p:sp>
      <p:sp>
        <p:nvSpPr>
          <p:cNvPr id="31" name="TextBox 30">
            <a:extLst>
              <a:ext uri="{FF2B5EF4-FFF2-40B4-BE49-F238E27FC236}">
                <a16:creationId xmlns:a16="http://schemas.microsoft.com/office/drawing/2014/main" id="{35F3C4DF-6227-C44F-8A92-238538508A9F}"/>
              </a:ext>
            </a:extLst>
          </p:cNvPr>
          <p:cNvSpPr txBox="1"/>
          <p:nvPr/>
        </p:nvSpPr>
        <p:spPr>
          <a:xfrm>
            <a:off x="2431402" y="2208369"/>
            <a:ext cx="1114136" cy="400110"/>
          </a:xfrm>
          <a:prstGeom prst="rect">
            <a:avLst/>
          </a:prstGeom>
          <a:noFill/>
        </p:spPr>
        <p:txBody>
          <a:bodyPr wrap="square" rtlCol="0">
            <a:spAutoFit/>
          </a:bodyPr>
          <a:lstStyle/>
          <a:p>
            <a:pPr algn="ctr"/>
            <a:r>
              <a:rPr lang="en-US" sz="2000" dirty="0">
                <a:latin typeface="Symbol" pitchFamily="2" charset="2"/>
              </a:rPr>
              <a:t>0n</a:t>
            </a:r>
            <a:r>
              <a:rPr lang="en-US" sz="2000" i="1" dirty="0">
                <a:latin typeface="Symbol" charset="2"/>
                <a:cs typeface="Symbol" charset="2"/>
              </a:rPr>
              <a:t>bb</a:t>
            </a:r>
            <a:endParaRPr lang="en-US" sz="2000" dirty="0"/>
          </a:p>
        </p:txBody>
      </p:sp>
      <p:sp>
        <p:nvSpPr>
          <p:cNvPr id="34" name="Down Arrow 33">
            <a:extLst>
              <a:ext uri="{FF2B5EF4-FFF2-40B4-BE49-F238E27FC236}">
                <a16:creationId xmlns:a16="http://schemas.microsoft.com/office/drawing/2014/main" id="{7980C959-ED83-3143-BEB5-4C10E1ED93E0}"/>
              </a:ext>
            </a:extLst>
          </p:cNvPr>
          <p:cNvSpPr/>
          <p:nvPr/>
        </p:nvSpPr>
        <p:spPr>
          <a:xfrm>
            <a:off x="4143427" y="2993493"/>
            <a:ext cx="264372" cy="75111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6" name="Down Arrow 35">
            <a:extLst>
              <a:ext uri="{FF2B5EF4-FFF2-40B4-BE49-F238E27FC236}">
                <a16:creationId xmlns:a16="http://schemas.microsoft.com/office/drawing/2014/main" id="{19801384-22C6-8544-ABD0-BDA2447A8E93}"/>
              </a:ext>
            </a:extLst>
          </p:cNvPr>
          <p:cNvSpPr/>
          <p:nvPr/>
        </p:nvSpPr>
        <p:spPr>
          <a:xfrm rot="5400000">
            <a:off x="6441228" y="6062348"/>
            <a:ext cx="264372" cy="75111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D7EBA141-9B32-F741-B2E7-36B4D3F496DA}"/>
              </a:ext>
            </a:extLst>
          </p:cNvPr>
          <p:cNvSpPr txBox="1"/>
          <p:nvPr/>
        </p:nvSpPr>
        <p:spPr>
          <a:xfrm>
            <a:off x="3715760" y="2547288"/>
            <a:ext cx="1147416" cy="400110"/>
          </a:xfrm>
          <a:prstGeom prst="rect">
            <a:avLst/>
          </a:prstGeom>
          <a:noFill/>
        </p:spPr>
        <p:txBody>
          <a:bodyPr wrap="square" rtlCol="0">
            <a:spAutoFit/>
          </a:bodyPr>
          <a:lstStyle/>
          <a:p>
            <a:pPr algn="ctr"/>
            <a:r>
              <a:rPr lang="en-US" sz="2000" dirty="0">
                <a:solidFill>
                  <a:srgbClr val="0070C0"/>
                </a:solidFill>
                <a:latin typeface="Symbol" pitchFamily="2" charset="2"/>
              </a:rPr>
              <a:t>0n</a:t>
            </a:r>
            <a:r>
              <a:rPr lang="en-US" sz="2000" i="1" dirty="0">
                <a:solidFill>
                  <a:srgbClr val="0070C0"/>
                </a:solidFill>
                <a:latin typeface="Symbol" charset="2"/>
                <a:cs typeface="Symbol" charset="2"/>
              </a:rPr>
              <a:t>bb</a:t>
            </a:r>
            <a:endParaRPr lang="en-US" sz="2000" dirty="0">
              <a:solidFill>
                <a:srgbClr val="0070C0"/>
              </a:solidFill>
            </a:endParaRPr>
          </a:p>
        </p:txBody>
      </p:sp>
      <p:sp>
        <p:nvSpPr>
          <p:cNvPr id="3" name="TextBox 2">
            <a:extLst>
              <a:ext uri="{FF2B5EF4-FFF2-40B4-BE49-F238E27FC236}">
                <a16:creationId xmlns:a16="http://schemas.microsoft.com/office/drawing/2014/main" id="{F64EDC63-7915-9944-9984-F36CC103F834}"/>
              </a:ext>
            </a:extLst>
          </p:cNvPr>
          <p:cNvSpPr txBox="1"/>
          <p:nvPr/>
        </p:nvSpPr>
        <p:spPr>
          <a:xfrm>
            <a:off x="1230710" y="2724421"/>
            <a:ext cx="2205027" cy="338554"/>
          </a:xfrm>
          <a:prstGeom prst="rect">
            <a:avLst/>
          </a:prstGeom>
          <a:noFill/>
        </p:spPr>
        <p:txBody>
          <a:bodyPr wrap="none" rtlCol="0">
            <a:spAutoFit/>
          </a:bodyPr>
          <a:lstStyle/>
          <a:p>
            <a:r>
              <a:rPr lang="en-US" sz="1600" dirty="0">
                <a:solidFill>
                  <a:srgbClr val="FF0000"/>
                </a:solidFill>
              </a:rPr>
              <a:t>Detector technologies !!</a:t>
            </a:r>
          </a:p>
        </p:txBody>
      </p:sp>
      <p:sp>
        <p:nvSpPr>
          <p:cNvPr id="4" name="TextBox 3">
            <a:extLst>
              <a:ext uri="{FF2B5EF4-FFF2-40B4-BE49-F238E27FC236}">
                <a16:creationId xmlns:a16="http://schemas.microsoft.com/office/drawing/2014/main" id="{88FF3472-E903-6347-9FDC-1192E51DC64D}"/>
              </a:ext>
            </a:extLst>
          </p:cNvPr>
          <p:cNvSpPr txBox="1"/>
          <p:nvPr/>
        </p:nvSpPr>
        <p:spPr>
          <a:xfrm>
            <a:off x="4935578" y="1481542"/>
            <a:ext cx="1689886" cy="646331"/>
          </a:xfrm>
          <a:prstGeom prst="rect">
            <a:avLst/>
          </a:prstGeom>
          <a:noFill/>
        </p:spPr>
        <p:txBody>
          <a:bodyPr wrap="none" rtlCol="0">
            <a:spAutoFit/>
          </a:bodyPr>
          <a:lstStyle/>
          <a:p>
            <a:r>
              <a:rPr lang="en-US" dirty="0"/>
              <a:t>Nuclear physics </a:t>
            </a:r>
          </a:p>
          <a:p>
            <a:r>
              <a:rPr lang="en-US" dirty="0"/>
              <a:t>insight required</a:t>
            </a:r>
          </a:p>
        </p:txBody>
      </p:sp>
    </p:spTree>
    <p:extLst>
      <p:ext uri="{BB962C8B-B14F-4D97-AF65-F5344CB8AC3E}">
        <p14:creationId xmlns:p14="http://schemas.microsoft.com/office/powerpoint/2010/main" val="318355134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FA7A4-0B5F-1847-B449-0A3CBBBDFD8C}"/>
              </a:ext>
            </a:extLst>
          </p:cNvPr>
          <p:cNvSpPr>
            <a:spLocks noGrp="1"/>
          </p:cNvSpPr>
          <p:nvPr>
            <p:ph type="title"/>
          </p:nvPr>
        </p:nvSpPr>
        <p:spPr/>
        <p:txBody>
          <a:bodyPr/>
          <a:lstStyle/>
          <a:p>
            <a:r>
              <a:rPr lang="en-US" dirty="0"/>
              <a:t>Additional neutrinos or interactions?</a:t>
            </a:r>
          </a:p>
        </p:txBody>
      </p:sp>
      <p:pic>
        <p:nvPicPr>
          <p:cNvPr id="6" name="Picture 5">
            <a:extLst>
              <a:ext uri="{FF2B5EF4-FFF2-40B4-BE49-F238E27FC236}">
                <a16:creationId xmlns:a16="http://schemas.microsoft.com/office/drawing/2014/main" id="{141897A3-57CC-604A-B421-B7E886F138A0}"/>
              </a:ext>
            </a:extLst>
          </p:cNvPr>
          <p:cNvPicPr>
            <a:picLocks noChangeAspect="1"/>
          </p:cNvPicPr>
          <p:nvPr/>
        </p:nvPicPr>
        <p:blipFill rotWithShape="1">
          <a:blip r:embed="rId2"/>
          <a:srcRect t="30643" r="31371"/>
          <a:stretch/>
        </p:blipFill>
        <p:spPr>
          <a:xfrm>
            <a:off x="4484911" y="1360715"/>
            <a:ext cx="3929745" cy="2433125"/>
          </a:xfrm>
          <a:prstGeom prst="rect">
            <a:avLst/>
          </a:prstGeom>
        </p:spPr>
      </p:pic>
      <p:sp>
        <p:nvSpPr>
          <p:cNvPr id="7" name="TextBox 6">
            <a:extLst>
              <a:ext uri="{FF2B5EF4-FFF2-40B4-BE49-F238E27FC236}">
                <a16:creationId xmlns:a16="http://schemas.microsoft.com/office/drawing/2014/main" id="{AD8B3E80-67F8-154B-A1BD-0F1B79B2F157}"/>
              </a:ext>
            </a:extLst>
          </p:cNvPr>
          <p:cNvSpPr txBox="1"/>
          <p:nvPr/>
        </p:nvSpPr>
        <p:spPr>
          <a:xfrm>
            <a:off x="5423516" y="983480"/>
            <a:ext cx="2991140" cy="369332"/>
          </a:xfrm>
          <a:prstGeom prst="rect">
            <a:avLst/>
          </a:prstGeom>
          <a:noFill/>
        </p:spPr>
        <p:txBody>
          <a:bodyPr wrap="none" rtlCol="0">
            <a:spAutoFit/>
          </a:bodyPr>
          <a:lstStyle/>
          <a:p>
            <a:r>
              <a:rPr lang="en-US" dirty="0"/>
              <a:t>Reactor antineutrino anomaly</a:t>
            </a:r>
          </a:p>
        </p:txBody>
      </p:sp>
      <p:pic>
        <p:nvPicPr>
          <p:cNvPr id="9" name="Picture 8">
            <a:extLst>
              <a:ext uri="{FF2B5EF4-FFF2-40B4-BE49-F238E27FC236}">
                <a16:creationId xmlns:a16="http://schemas.microsoft.com/office/drawing/2014/main" id="{41FF21B0-B7C6-C047-9FB1-6A4F67F2EC46}"/>
              </a:ext>
            </a:extLst>
          </p:cNvPr>
          <p:cNvPicPr>
            <a:picLocks noChangeAspect="1"/>
          </p:cNvPicPr>
          <p:nvPr/>
        </p:nvPicPr>
        <p:blipFill>
          <a:blip r:embed="rId3"/>
          <a:stretch>
            <a:fillRect/>
          </a:stretch>
        </p:blipFill>
        <p:spPr>
          <a:xfrm>
            <a:off x="533401" y="3982018"/>
            <a:ext cx="3722914" cy="2571181"/>
          </a:xfrm>
          <a:prstGeom prst="rect">
            <a:avLst/>
          </a:prstGeom>
        </p:spPr>
      </p:pic>
      <p:sp>
        <p:nvSpPr>
          <p:cNvPr id="10" name="TextBox 9">
            <a:extLst>
              <a:ext uri="{FF2B5EF4-FFF2-40B4-BE49-F238E27FC236}">
                <a16:creationId xmlns:a16="http://schemas.microsoft.com/office/drawing/2014/main" id="{272F347C-CD5E-2041-AB6E-FF03708CACE3}"/>
              </a:ext>
            </a:extLst>
          </p:cNvPr>
          <p:cNvSpPr txBox="1"/>
          <p:nvPr/>
        </p:nvSpPr>
        <p:spPr>
          <a:xfrm>
            <a:off x="739840" y="3335687"/>
            <a:ext cx="3478452" cy="646331"/>
          </a:xfrm>
          <a:prstGeom prst="rect">
            <a:avLst/>
          </a:prstGeom>
          <a:noFill/>
        </p:spPr>
        <p:txBody>
          <a:bodyPr wrap="none" rtlCol="0">
            <a:spAutoFit/>
          </a:bodyPr>
          <a:lstStyle/>
          <a:p>
            <a:pPr algn="ctr"/>
            <a:r>
              <a:rPr lang="en-US" dirty="0">
                <a:latin typeface="Symbol" pitchFamily="2" charset="2"/>
              </a:rPr>
              <a:t>n</a:t>
            </a:r>
            <a:r>
              <a:rPr lang="en-US" dirty="0"/>
              <a:t> and anti-</a:t>
            </a:r>
            <a:r>
              <a:rPr lang="en-US" dirty="0">
                <a:latin typeface="Symbol" pitchFamily="2" charset="2"/>
              </a:rPr>
              <a:t>n</a:t>
            </a:r>
            <a:r>
              <a:rPr lang="en-US" dirty="0"/>
              <a:t> data from </a:t>
            </a:r>
            <a:r>
              <a:rPr lang="en-US" dirty="0" err="1"/>
              <a:t>MiniBooNE</a:t>
            </a:r>
            <a:r>
              <a:rPr lang="en-US" dirty="0"/>
              <a:t> </a:t>
            </a:r>
          </a:p>
          <a:p>
            <a:pPr algn="ctr"/>
            <a:r>
              <a:rPr lang="en-US" dirty="0"/>
              <a:t>now consistent with LSND anomaly</a:t>
            </a:r>
          </a:p>
        </p:txBody>
      </p:sp>
      <p:pic>
        <p:nvPicPr>
          <p:cNvPr id="13" name="Picture 12">
            <a:extLst>
              <a:ext uri="{FF2B5EF4-FFF2-40B4-BE49-F238E27FC236}">
                <a16:creationId xmlns:a16="http://schemas.microsoft.com/office/drawing/2014/main" id="{5F30BE44-BEB2-514C-8991-9771C16BB28C}"/>
              </a:ext>
            </a:extLst>
          </p:cNvPr>
          <p:cNvPicPr>
            <a:picLocks noChangeAspect="1"/>
          </p:cNvPicPr>
          <p:nvPr/>
        </p:nvPicPr>
        <p:blipFill rotWithShape="1">
          <a:blip r:embed="rId4"/>
          <a:srcRect l="30898" t="52064" r="1464"/>
          <a:stretch/>
        </p:blipFill>
        <p:spPr>
          <a:xfrm>
            <a:off x="767212" y="1168146"/>
            <a:ext cx="3184461" cy="1926297"/>
          </a:xfrm>
          <a:prstGeom prst="rect">
            <a:avLst/>
          </a:prstGeom>
        </p:spPr>
      </p:pic>
      <p:grpSp>
        <p:nvGrpSpPr>
          <p:cNvPr id="20" name="Group 19">
            <a:extLst>
              <a:ext uri="{FF2B5EF4-FFF2-40B4-BE49-F238E27FC236}">
                <a16:creationId xmlns:a16="http://schemas.microsoft.com/office/drawing/2014/main" id="{F4FB0FC6-777E-3F49-B8F2-358A35A2DD66}"/>
              </a:ext>
            </a:extLst>
          </p:cNvPr>
          <p:cNvGrpSpPr/>
          <p:nvPr/>
        </p:nvGrpSpPr>
        <p:grpSpPr>
          <a:xfrm>
            <a:off x="4648201" y="3929744"/>
            <a:ext cx="3907971" cy="2808622"/>
            <a:chOff x="4648201" y="3929744"/>
            <a:chExt cx="3907971" cy="2808622"/>
          </a:xfrm>
        </p:grpSpPr>
        <p:pic>
          <p:nvPicPr>
            <p:cNvPr id="15" name="Picture 14">
              <a:extLst>
                <a:ext uri="{FF2B5EF4-FFF2-40B4-BE49-F238E27FC236}">
                  <a16:creationId xmlns:a16="http://schemas.microsoft.com/office/drawing/2014/main" id="{3BC741DB-006B-F343-AB45-995D8CA85385}"/>
                </a:ext>
              </a:extLst>
            </p:cNvPr>
            <p:cNvPicPr>
              <a:picLocks noChangeAspect="1"/>
            </p:cNvPicPr>
            <p:nvPr/>
          </p:nvPicPr>
          <p:blipFill>
            <a:blip r:embed="rId5"/>
            <a:stretch>
              <a:fillRect/>
            </a:stretch>
          </p:blipFill>
          <p:spPr>
            <a:xfrm>
              <a:off x="4648201" y="3929744"/>
              <a:ext cx="3907971" cy="2786742"/>
            </a:xfrm>
            <a:prstGeom prst="rect">
              <a:avLst/>
            </a:prstGeom>
          </p:spPr>
        </p:pic>
        <p:sp>
          <p:nvSpPr>
            <p:cNvPr id="16" name="TextBox 15">
              <a:extLst>
                <a:ext uri="{FF2B5EF4-FFF2-40B4-BE49-F238E27FC236}">
                  <a16:creationId xmlns:a16="http://schemas.microsoft.com/office/drawing/2014/main" id="{E5187052-8FDD-E240-B5DF-0CA29BB97B8B}"/>
                </a:ext>
              </a:extLst>
            </p:cNvPr>
            <p:cNvSpPr txBox="1"/>
            <p:nvPr/>
          </p:nvSpPr>
          <p:spPr>
            <a:xfrm>
              <a:off x="7358743" y="5682342"/>
              <a:ext cx="567784" cy="307777"/>
            </a:xfrm>
            <a:prstGeom prst="rect">
              <a:avLst/>
            </a:prstGeom>
            <a:noFill/>
            <a:ln>
              <a:noFill/>
            </a:ln>
          </p:spPr>
          <p:txBody>
            <a:bodyPr wrap="none" rtlCol="0">
              <a:spAutoFit/>
            </a:bodyPr>
            <a:lstStyle/>
            <a:p>
              <a:r>
                <a:rPr lang="en-US" sz="1400" dirty="0">
                  <a:solidFill>
                    <a:srgbClr val="FF0000"/>
                  </a:solidFill>
                </a:rPr>
                <a:t>LSND</a:t>
              </a:r>
            </a:p>
          </p:txBody>
        </p:sp>
        <p:sp>
          <p:nvSpPr>
            <p:cNvPr id="17" name="TextBox 16">
              <a:extLst>
                <a:ext uri="{FF2B5EF4-FFF2-40B4-BE49-F238E27FC236}">
                  <a16:creationId xmlns:a16="http://schemas.microsoft.com/office/drawing/2014/main" id="{119F9115-D1A5-0D4D-8CD9-FAB9D01F0734}"/>
                </a:ext>
              </a:extLst>
            </p:cNvPr>
            <p:cNvSpPr txBox="1"/>
            <p:nvPr/>
          </p:nvSpPr>
          <p:spPr>
            <a:xfrm rot="16200000">
              <a:off x="4328594" y="5016935"/>
              <a:ext cx="1023037" cy="307777"/>
            </a:xfrm>
            <a:prstGeom prst="rect">
              <a:avLst/>
            </a:prstGeom>
            <a:solidFill>
              <a:schemeClr val="bg1"/>
            </a:solidFill>
          </p:spPr>
          <p:txBody>
            <a:bodyPr wrap="none" rtlCol="0">
              <a:spAutoFit/>
            </a:bodyPr>
            <a:lstStyle/>
            <a:p>
              <a:r>
                <a:rPr lang="en-US" sz="1400" dirty="0">
                  <a:latin typeface="Symbol" pitchFamily="2" charset="2"/>
                </a:rPr>
                <a:t>D</a:t>
              </a:r>
              <a:r>
                <a:rPr lang="en-US" sz="1400" dirty="0"/>
                <a:t>m</a:t>
              </a:r>
              <a:r>
                <a:rPr lang="en-US" sz="1400" baseline="-25000" dirty="0"/>
                <a:t>41</a:t>
              </a:r>
              <a:r>
                <a:rPr lang="en-US" sz="1400" baseline="30000" dirty="0"/>
                <a:t>2</a:t>
              </a:r>
              <a:r>
                <a:rPr lang="en-US" sz="1400" dirty="0"/>
                <a:t> (eV</a:t>
              </a:r>
              <a:r>
                <a:rPr lang="en-US" sz="1400" baseline="30000" dirty="0"/>
                <a:t>2</a:t>
              </a:r>
              <a:r>
                <a:rPr lang="en-US" sz="1400" dirty="0"/>
                <a:t>)</a:t>
              </a:r>
            </a:p>
          </p:txBody>
        </p:sp>
        <p:sp>
          <p:nvSpPr>
            <p:cNvPr id="18" name="TextBox 17">
              <a:extLst>
                <a:ext uri="{FF2B5EF4-FFF2-40B4-BE49-F238E27FC236}">
                  <a16:creationId xmlns:a16="http://schemas.microsoft.com/office/drawing/2014/main" id="{4AA977BA-60B1-D74B-9AC6-CAB9A4DD0CE8}"/>
                </a:ext>
              </a:extLst>
            </p:cNvPr>
            <p:cNvSpPr txBox="1"/>
            <p:nvPr/>
          </p:nvSpPr>
          <p:spPr>
            <a:xfrm>
              <a:off x="6105337" y="6430589"/>
              <a:ext cx="1787669" cy="307777"/>
            </a:xfrm>
            <a:prstGeom prst="rect">
              <a:avLst/>
            </a:prstGeom>
            <a:solidFill>
              <a:schemeClr val="bg1"/>
            </a:solidFill>
          </p:spPr>
          <p:txBody>
            <a:bodyPr wrap="none" rtlCol="0">
              <a:spAutoFit/>
            </a:bodyPr>
            <a:lstStyle/>
            <a:p>
              <a:r>
                <a:rPr lang="en-US" sz="1400" dirty="0"/>
                <a:t>Sin</a:t>
              </a:r>
              <a:r>
                <a:rPr lang="en-US" sz="1400" baseline="30000" dirty="0"/>
                <a:t>2</a:t>
              </a:r>
              <a:r>
                <a:rPr lang="en-US" sz="1400" dirty="0"/>
                <a:t>2</a:t>
              </a:r>
              <a:r>
                <a:rPr lang="en-US" sz="1400" i="1" dirty="0">
                  <a:latin typeface="Symbol" pitchFamily="2" charset="2"/>
                </a:rPr>
                <a:t>q</a:t>
              </a:r>
              <a:r>
                <a:rPr lang="en-US" sz="1400" baseline="-25000" dirty="0">
                  <a:latin typeface="Symbol" pitchFamily="2" charset="2"/>
                </a:rPr>
                <a:t>m</a:t>
              </a:r>
              <a:r>
                <a:rPr lang="en-US" sz="1400" baseline="-25000" dirty="0"/>
                <a:t>e</a:t>
              </a:r>
              <a:r>
                <a:rPr lang="en-US" sz="1400" baseline="30000" dirty="0"/>
                <a:t>   </a:t>
              </a:r>
              <a:r>
                <a:rPr lang="en-US" sz="1400" dirty="0"/>
                <a:t>= 4|U</a:t>
              </a:r>
              <a:r>
                <a:rPr lang="en-US" sz="1400" baseline="-25000" dirty="0"/>
                <a:t>e4</a:t>
              </a:r>
              <a:r>
                <a:rPr lang="en-US" sz="1400" dirty="0"/>
                <a:t>U</a:t>
              </a:r>
              <a:r>
                <a:rPr lang="en-US" sz="1400" baseline="-25000" dirty="0">
                  <a:latin typeface="Symbol" pitchFamily="2" charset="2"/>
                </a:rPr>
                <a:t>m</a:t>
              </a:r>
              <a:r>
                <a:rPr lang="en-US" sz="1400" baseline="-25000" dirty="0"/>
                <a:t>4</a:t>
              </a:r>
              <a:r>
                <a:rPr lang="en-US" sz="1400" dirty="0"/>
                <a:t>|</a:t>
              </a:r>
              <a:r>
                <a:rPr lang="en-US" sz="1400" baseline="30000" dirty="0"/>
                <a:t>2</a:t>
              </a:r>
            </a:p>
          </p:txBody>
        </p:sp>
        <p:sp>
          <p:nvSpPr>
            <p:cNvPr id="19" name="TextBox 18">
              <a:extLst>
                <a:ext uri="{FF2B5EF4-FFF2-40B4-BE49-F238E27FC236}">
                  <a16:creationId xmlns:a16="http://schemas.microsoft.com/office/drawing/2014/main" id="{8F3808FE-52D7-8548-B43E-CE3B64D98A3F}"/>
                </a:ext>
              </a:extLst>
            </p:cNvPr>
            <p:cNvSpPr txBox="1"/>
            <p:nvPr/>
          </p:nvSpPr>
          <p:spPr>
            <a:xfrm>
              <a:off x="5257486" y="4107164"/>
              <a:ext cx="747256" cy="523220"/>
            </a:xfrm>
            <a:prstGeom prst="rect">
              <a:avLst/>
            </a:prstGeom>
            <a:noFill/>
            <a:ln>
              <a:noFill/>
            </a:ln>
          </p:spPr>
          <p:txBody>
            <a:bodyPr wrap="none" rtlCol="0">
              <a:spAutoFit/>
            </a:bodyPr>
            <a:lstStyle/>
            <a:p>
              <a:r>
                <a:rPr lang="en-US" sz="1400" dirty="0">
                  <a:solidFill>
                    <a:srgbClr val="0432FF"/>
                  </a:solidFill>
                </a:rPr>
                <a:t>Reactor</a:t>
              </a:r>
            </a:p>
            <a:p>
              <a:r>
                <a:rPr lang="en-US" sz="1400" dirty="0">
                  <a:solidFill>
                    <a:srgbClr val="0432FF"/>
                  </a:solidFill>
                </a:rPr>
                <a:t>fluxes</a:t>
              </a:r>
            </a:p>
          </p:txBody>
        </p:sp>
      </p:grpSp>
    </p:spTree>
    <p:extLst>
      <p:ext uri="{BB962C8B-B14F-4D97-AF65-F5344CB8AC3E}">
        <p14:creationId xmlns:p14="http://schemas.microsoft.com/office/powerpoint/2010/main" val="34878441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E1F8D-2629-AD44-AEB8-2782B2A1ED01}"/>
              </a:ext>
            </a:extLst>
          </p:cNvPr>
          <p:cNvSpPr>
            <a:spLocks noGrp="1"/>
          </p:cNvSpPr>
          <p:nvPr>
            <p:ph type="title"/>
          </p:nvPr>
        </p:nvSpPr>
        <p:spPr>
          <a:xfrm>
            <a:off x="0" y="168792"/>
            <a:ext cx="9144000" cy="832076"/>
          </a:xfrm>
        </p:spPr>
        <p:txBody>
          <a:bodyPr/>
          <a:lstStyle/>
          <a:p>
            <a:r>
              <a:rPr lang="en-US" dirty="0"/>
              <a:t>Mass hierarchy and CP violation</a:t>
            </a:r>
          </a:p>
        </p:txBody>
      </p:sp>
      <p:pic>
        <p:nvPicPr>
          <p:cNvPr id="11" name="Picture 10">
            <a:extLst>
              <a:ext uri="{FF2B5EF4-FFF2-40B4-BE49-F238E27FC236}">
                <a16:creationId xmlns:a16="http://schemas.microsoft.com/office/drawing/2014/main" id="{24F564FD-227E-0141-A123-A996E5507116}"/>
              </a:ext>
            </a:extLst>
          </p:cNvPr>
          <p:cNvPicPr>
            <a:picLocks noChangeAspect="1"/>
          </p:cNvPicPr>
          <p:nvPr/>
        </p:nvPicPr>
        <p:blipFill>
          <a:blip r:embed="rId2"/>
          <a:stretch>
            <a:fillRect/>
          </a:stretch>
        </p:blipFill>
        <p:spPr>
          <a:xfrm>
            <a:off x="41636" y="1707838"/>
            <a:ext cx="2934186" cy="3370604"/>
          </a:xfrm>
          <a:prstGeom prst="rect">
            <a:avLst/>
          </a:prstGeom>
        </p:spPr>
      </p:pic>
      <p:pic>
        <p:nvPicPr>
          <p:cNvPr id="13" name="Picture 12">
            <a:extLst>
              <a:ext uri="{FF2B5EF4-FFF2-40B4-BE49-F238E27FC236}">
                <a16:creationId xmlns:a16="http://schemas.microsoft.com/office/drawing/2014/main" id="{E1E191C9-EF97-A14C-BDD5-F275AFD4ADB9}"/>
              </a:ext>
            </a:extLst>
          </p:cNvPr>
          <p:cNvPicPr>
            <a:picLocks noChangeAspect="1"/>
          </p:cNvPicPr>
          <p:nvPr/>
        </p:nvPicPr>
        <p:blipFill>
          <a:blip r:embed="rId3"/>
          <a:stretch>
            <a:fillRect/>
          </a:stretch>
        </p:blipFill>
        <p:spPr>
          <a:xfrm>
            <a:off x="6020603" y="1464782"/>
            <a:ext cx="2959687" cy="3834237"/>
          </a:xfrm>
          <a:prstGeom prst="rect">
            <a:avLst/>
          </a:prstGeom>
        </p:spPr>
      </p:pic>
      <p:pic>
        <p:nvPicPr>
          <p:cNvPr id="19" name="Picture 18">
            <a:extLst>
              <a:ext uri="{FF2B5EF4-FFF2-40B4-BE49-F238E27FC236}">
                <a16:creationId xmlns:a16="http://schemas.microsoft.com/office/drawing/2014/main" id="{790B5481-B76F-1743-A6BD-9D3A5C22D42C}"/>
              </a:ext>
            </a:extLst>
          </p:cNvPr>
          <p:cNvPicPr>
            <a:picLocks noChangeAspect="1"/>
          </p:cNvPicPr>
          <p:nvPr/>
        </p:nvPicPr>
        <p:blipFill rotWithShape="1">
          <a:blip r:embed="rId4"/>
          <a:srcRect b="484"/>
          <a:stretch/>
        </p:blipFill>
        <p:spPr>
          <a:xfrm>
            <a:off x="2975822" y="1302261"/>
            <a:ext cx="3029053" cy="4060346"/>
          </a:xfrm>
          <a:prstGeom prst="rect">
            <a:avLst/>
          </a:prstGeom>
        </p:spPr>
      </p:pic>
      <p:sp>
        <p:nvSpPr>
          <p:cNvPr id="21" name="TextBox 20">
            <a:extLst>
              <a:ext uri="{FF2B5EF4-FFF2-40B4-BE49-F238E27FC236}">
                <a16:creationId xmlns:a16="http://schemas.microsoft.com/office/drawing/2014/main" id="{1CA3C0AF-AFF4-784B-889D-04B2454044F9}"/>
              </a:ext>
            </a:extLst>
          </p:cNvPr>
          <p:cNvSpPr txBox="1"/>
          <p:nvPr/>
        </p:nvSpPr>
        <p:spPr>
          <a:xfrm>
            <a:off x="3369118" y="4147456"/>
            <a:ext cx="1405578" cy="307777"/>
          </a:xfrm>
          <a:prstGeom prst="rect">
            <a:avLst/>
          </a:prstGeom>
          <a:noFill/>
        </p:spPr>
        <p:txBody>
          <a:bodyPr wrap="none" rtlCol="0">
            <a:spAutoFit/>
          </a:bodyPr>
          <a:lstStyle/>
          <a:p>
            <a:r>
              <a:rPr lang="en-US" sz="1400" dirty="0">
                <a:solidFill>
                  <a:srgbClr val="0432FF"/>
                </a:solidFill>
              </a:rPr>
              <a:t>Normal </a:t>
            </a:r>
            <a:r>
              <a:rPr lang="en-US" sz="1400" dirty="0" err="1">
                <a:solidFill>
                  <a:srgbClr val="0432FF"/>
                </a:solidFill>
              </a:rPr>
              <a:t>Hierachy</a:t>
            </a:r>
            <a:endParaRPr lang="en-US" sz="1400" dirty="0">
              <a:solidFill>
                <a:srgbClr val="0432FF"/>
              </a:solidFill>
            </a:endParaRPr>
          </a:p>
        </p:txBody>
      </p:sp>
      <p:sp>
        <p:nvSpPr>
          <p:cNvPr id="22" name="TextBox 21">
            <a:extLst>
              <a:ext uri="{FF2B5EF4-FFF2-40B4-BE49-F238E27FC236}">
                <a16:creationId xmlns:a16="http://schemas.microsoft.com/office/drawing/2014/main" id="{85F68C36-ED71-E148-956D-87CFD1EE0081}"/>
              </a:ext>
            </a:extLst>
          </p:cNvPr>
          <p:cNvSpPr txBox="1"/>
          <p:nvPr/>
        </p:nvSpPr>
        <p:spPr>
          <a:xfrm>
            <a:off x="6278428" y="4912147"/>
            <a:ext cx="1405578" cy="307777"/>
          </a:xfrm>
          <a:prstGeom prst="rect">
            <a:avLst/>
          </a:prstGeom>
          <a:noFill/>
        </p:spPr>
        <p:txBody>
          <a:bodyPr wrap="none" rtlCol="0">
            <a:spAutoFit/>
          </a:bodyPr>
          <a:lstStyle/>
          <a:p>
            <a:r>
              <a:rPr lang="en-US" sz="1400" dirty="0"/>
              <a:t>Normal </a:t>
            </a:r>
            <a:r>
              <a:rPr lang="en-US" sz="1400" dirty="0" err="1"/>
              <a:t>Hierachy</a:t>
            </a:r>
            <a:endParaRPr lang="en-US" sz="1400" dirty="0"/>
          </a:p>
        </p:txBody>
      </p:sp>
      <p:grpSp>
        <p:nvGrpSpPr>
          <p:cNvPr id="24" name="Group 23">
            <a:extLst>
              <a:ext uri="{FF2B5EF4-FFF2-40B4-BE49-F238E27FC236}">
                <a16:creationId xmlns:a16="http://schemas.microsoft.com/office/drawing/2014/main" id="{A498F856-900A-1C45-89A6-9CB7DD9BF7DA}"/>
              </a:ext>
            </a:extLst>
          </p:cNvPr>
          <p:cNvGrpSpPr/>
          <p:nvPr/>
        </p:nvGrpSpPr>
        <p:grpSpPr>
          <a:xfrm>
            <a:off x="3918425" y="5623446"/>
            <a:ext cx="4204355" cy="707886"/>
            <a:chOff x="5581828" y="5351303"/>
            <a:chExt cx="4204355" cy="707886"/>
          </a:xfrm>
        </p:grpSpPr>
        <p:sp>
          <p:nvSpPr>
            <p:cNvPr id="9" name="TextBox 8">
              <a:extLst>
                <a:ext uri="{FF2B5EF4-FFF2-40B4-BE49-F238E27FC236}">
                  <a16:creationId xmlns:a16="http://schemas.microsoft.com/office/drawing/2014/main" id="{5425AD16-D665-F54D-AA80-9498039CC1F4}"/>
                </a:ext>
              </a:extLst>
            </p:cNvPr>
            <p:cNvSpPr txBox="1"/>
            <p:nvPr/>
          </p:nvSpPr>
          <p:spPr>
            <a:xfrm>
              <a:off x="5581828" y="5351303"/>
              <a:ext cx="4204355" cy="707886"/>
            </a:xfrm>
            <a:prstGeom prst="rect">
              <a:avLst/>
            </a:prstGeom>
            <a:noFill/>
          </p:spPr>
          <p:txBody>
            <a:bodyPr wrap="square" rtlCol="0">
              <a:spAutoFit/>
            </a:bodyPr>
            <a:lstStyle/>
            <a:p>
              <a:pPr algn="ctr"/>
              <a:r>
                <a:rPr lang="en-US" sz="2000" dirty="0">
                  <a:sym typeface="Wingdings"/>
                </a:rPr>
                <a:t>Prefer Normal </a:t>
              </a:r>
              <a:r>
                <a:rPr lang="en-US" sz="2000" dirty="0" err="1">
                  <a:sym typeface="Wingdings"/>
                </a:rPr>
                <a:t>Hierachy</a:t>
              </a:r>
            </a:p>
            <a:p>
              <a:pPr algn="ctr"/>
              <a:r>
                <a:rPr lang="en-US" sz="2000" dirty="0">
                  <a:cs typeface="Symbol" charset="2"/>
                </a:rPr>
                <a:t>First hint of CP in the lepton sector</a:t>
              </a:r>
              <a:endParaRPr lang="en-US" sz="2000" dirty="0"/>
            </a:p>
          </p:txBody>
        </p:sp>
        <p:cxnSp>
          <p:nvCxnSpPr>
            <p:cNvPr id="23" name="Straight Connector 22">
              <a:extLst>
                <a:ext uri="{FF2B5EF4-FFF2-40B4-BE49-F238E27FC236}">
                  <a16:creationId xmlns:a16="http://schemas.microsoft.com/office/drawing/2014/main" id="{96EA4882-E4CD-874F-8FDD-85E33018144C}"/>
                </a:ext>
              </a:extLst>
            </p:cNvPr>
            <p:cNvCxnSpPr/>
            <p:nvPr/>
          </p:nvCxnSpPr>
          <p:spPr>
            <a:xfrm flipH="1">
              <a:off x="7128831" y="5652696"/>
              <a:ext cx="317483" cy="317457"/>
            </a:xfrm>
            <a:prstGeom prst="line">
              <a:avLst/>
            </a:prstGeom>
            <a:ln w="19050" cmpd="sng">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5" name="TextBox 24">
            <a:extLst>
              <a:ext uri="{FF2B5EF4-FFF2-40B4-BE49-F238E27FC236}">
                <a16:creationId xmlns:a16="http://schemas.microsoft.com/office/drawing/2014/main" id="{A21D1652-4DA9-AC4F-9183-2749A9D947E9}"/>
              </a:ext>
            </a:extLst>
          </p:cNvPr>
          <p:cNvSpPr txBox="1"/>
          <p:nvPr/>
        </p:nvSpPr>
        <p:spPr>
          <a:xfrm>
            <a:off x="346454" y="1239342"/>
            <a:ext cx="822085" cy="523220"/>
          </a:xfrm>
          <a:prstGeom prst="rect">
            <a:avLst/>
          </a:prstGeom>
          <a:noFill/>
        </p:spPr>
        <p:txBody>
          <a:bodyPr wrap="none" rtlCol="0">
            <a:spAutoFit/>
          </a:bodyPr>
          <a:lstStyle/>
          <a:p>
            <a:pPr algn="ctr"/>
            <a:r>
              <a:rPr lang="en-US" sz="1400" dirty="0"/>
              <a:t>Normal</a:t>
            </a:r>
          </a:p>
          <a:p>
            <a:pPr algn="ctr"/>
            <a:r>
              <a:rPr lang="en-US" sz="1400" dirty="0" err="1"/>
              <a:t>Hierachy</a:t>
            </a:r>
            <a:endParaRPr lang="en-US" sz="1400" dirty="0"/>
          </a:p>
        </p:txBody>
      </p:sp>
      <p:sp>
        <p:nvSpPr>
          <p:cNvPr id="26" name="TextBox 25">
            <a:extLst>
              <a:ext uri="{FF2B5EF4-FFF2-40B4-BE49-F238E27FC236}">
                <a16:creationId xmlns:a16="http://schemas.microsoft.com/office/drawing/2014/main" id="{F95E60F5-5D9C-3D4C-A906-A6FE5E6FFEA6}"/>
              </a:ext>
            </a:extLst>
          </p:cNvPr>
          <p:cNvSpPr txBox="1"/>
          <p:nvPr/>
        </p:nvSpPr>
        <p:spPr>
          <a:xfrm>
            <a:off x="1909880" y="1239342"/>
            <a:ext cx="822085" cy="523220"/>
          </a:xfrm>
          <a:prstGeom prst="rect">
            <a:avLst/>
          </a:prstGeom>
          <a:noFill/>
        </p:spPr>
        <p:txBody>
          <a:bodyPr wrap="none" rtlCol="0">
            <a:spAutoFit/>
          </a:bodyPr>
          <a:lstStyle/>
          <a:p>
            <a:pPr algn="ctr"/>
            <a:r>
              <a:rPr lang="en-US" sz="1400" dirty="0"/>
              <a:t>Inverted</a:t>
            </a:r>
          </a:p>
          <a:p>
            <a:pPr algn="ctr"/>
            <a:r>
              <a:rPr lang="en-US" sz="1400" dirty="0" err="1"/>
              <a:t>Hierachy</a:t>
            </a:r>
            <a:endParaRPr lang="en-US" sz="1400" dirty="0"/>
          </a:p>
        </p:txBody>
      </p:sp>
    </p:spTree>
    <p:extLst>
      <p:ext uri="{BB962C8B-B14F-4D97-AF65-F5344CB8AC3E}">
        <p14:creationId xmlns:p14="http://schemas.microsoft.com/office/powerpoint/2010/main" val="16595117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AE15E-EFFD-2347-8028-80EA844B2BD5}"/>
              </a:ext>
            </a:extLst>
          </p:cNvPr>
          <p:cNvSpPr>
            <a:spLocks noGrp="1"/>
          </p:cNvSpPr>
          <p:nvPr>
            <p:ph type="title"/>
          </p:nvPr>
        </p:nvSpPr>
        <p:spPr/>
        <p:txBody>
          <a:bodyPr/>
          <a:lstStyle/>
          <a:p>
            <a:r>
              <a:rPr lang="en-US" dirty="0"/>
              <a:t>Mass hierarchy and CP violation (next 2-3 decades)</a:t>
            </a:r>
          </a:p>
        </p:txBody>
      </p:sp>
      <p:pic>
        <p:nvPicPr>
          <p:cNvPr id="26626" name="Picture 2" descr="Image result for dune experiment">
            <a:extLst>
              <a:ext uri="{FF2B5EF4-FFF2-40B4-BE49-F238E27FC236}">
                <a16:creationId xmlns:a16="http://schemas.microsoft.com/office/drawing/2014/main" id="{E2AFC3FF-6D1B-9F48-A2D6-37D44DCF40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950" y="3177309"/>
            <a:ext cx="8166100" cy="2692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658F7C4-DEA6-BA42-9616-50EFD76926B0}"/>
              </a:ext>
            </a:extLst>
          </p:cNvPr>
          <p:cNvSpPr txBox="1"/>
          <p:nvPr/>
        </p:nvSpPr>
        <p:spPr>
          <a:xfrm>
            <a:off x="488950" y="1258091"/>
            <a:ext cx="4143955" cy="1200329"/>
          </a:xfrm>
          <a:prstGeom prst="rect">
            <a:avLst/>
          </a:prstGeom>
          <a:noFill/>
        </p:spPr>
        <p:txBody>
          <a:bodyPr wrap="none" rtlCol="0">
            <a:spAutoFit/>
          </a:bodyPr>
          <a:lstStyle/>
          <a:p>
            <a:r>
              <a:rPr lang="en-US" sz="2400" dirty="0"/>
              <a:t>DUNE Experiment</a:t>
            </a:r>
          </a:p>
          <a:p>
            <a:pPr marL="342900" indent="-342900">
              <a:buFont typeface="Arial" panose="020B0604020202020204" pitchFamily="34" charset="0"/>
              <a:buChar char="•"/>
            </a:pPr>
            <a:r>
              <a:rPr lang="en-US" sz="2400" dirty="0"/>
              <a:t>Currently under construction</a:t>
            </a:r>
          </a:p>
          <a:p>
            <a:pPr marL="342900" indent="-342900">
              <a:buFont typeface="Arial" panose="020B0604020202020204" pitchFamily="34" charset="0"/>
              <a:buChar char="•"/>
            </a:pPr>
            <a:r>
              <a:rPr lang="en-US" sz="2400" dirty="0"/>
              <a:t>Data taking next decade</a:t>
            </a:r>
          </a:p>
        </p:txBody>
      </p:sp>
      <p:pic>
        <p:nvPicPr>
          <p:cNvPr id="6" name="Picture 2" descr="Screen Shot 2017-07-18 at 7.36.25 PM.png">
            <a:extLst>
              <a:ext uri="{FF2B5EF4-FFF2-40B4-BE49-F238E27FC236}">
                <a16:creationId xmlns:a16="http://schemas.microsoft.com/office/drawing/2014/main" id="{A3097031-3E5E-8740-A617-0D062128679E}"/>
              </a:ext>
            </a:extLst>
          </p:cNvPr>
          <p:cNvPicPr>
            <a:picLocks noChangeAspect="1"/>
          </p:cNvPicPr>
          <p:nvPr/>
        </p:nvPicPr>
        <p:blipFill>
          <a:blip r:embed="rId3">
            <a:extLst>
              <a:ext uri="{28A0092B-C50C-407E-A947-70E740481C1C}">
                <a14:useLocalDpi xmlns:a14="http://schemas.microsoft.com/office/drawing/2010/main" val="0"/>
              </a:ext>
            </a:extLst>
          </a:blip>
          <a:srcRect l="-2" r="8086"/>
          <a:stretch>
            <a:fillRect/>
          </a:stretch>
        </p:blipFill>
        <p:spPr bwMode="auto">
          <a:xfrm rot="720000">
            <a:off x="5360166" y="1336865"/>
            <a:ext cx="3368197" cy="2526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896692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948A1-28B4-3842-9E64-9CABE64A1AF0}"/>
              </a:ext>
            </a:extLst>
          </p:cNvPr>
          <p:cNvSpPr>
            <a:spLocks noGrp="1"/>
          </p:cNvSpPr>
          <p:nvPr>
            <p:ph type="title"/>
          </p:nvPr>
        </p:nvSpPr>
        <p:spPr/>
        <p:txBody>
          <a:bodyPr/>
          <a:lstStyle/>
          <a:p>
            <a:r>
              <a:rPr lang="en-US" dirty="0"/>
              <a:t>Mass hierarchy and CP violation (next 2-3 decades)</a:t>
            </a:r>
          </a:p>
        </p:txBody>
      </p:sp>
      <p:pic>
        <p:nvPicPr>
          <p:cNvPr id="27650" name="Picture 2" descr="Image result for T2KK">
            <a:extLst>
              <a:ext uri="{FF2B5EF4-FFF2-40B4-BE49-F238E27FC236}">
                <a16:creationId xmlns:a16="http://schemas.microsoft.com/office/drawing/2014/main" id="{2C0AB77C-6E5D-344E-B585-093F286A13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655" y="3460482"/>
            <a:ext cx="7065818" cy="269226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77A38A1-65AF-B34A-8CF2-10EFE110EB3C}"/>
              </a:ext>
            </a:extLst>
          </p:cNvPr>
          <p:cNvPicPr>
            <a:picLocks noChangeAspect="1"/>
          </p:cNvPicPr>
          <p:nvPr/>
        </p:nvPicPr>
        <p:blipFill rotWithShape="1">
          <a:blip r:embed="rId3"/>
          <a:srcRect l="2729" r="2625"/>
          <a:stretch/>
        </p:blipFill>
        <p:spPr>
          <a:xfrm>
            <a:off x="2453640" y="1384149"/>
            <a:ext cx="6294120" cy="1740158"/>
          </a:xfrm>
          <a:prstGeom prst="rect">
            <a:avLst/>
          </a:prstGeom>
        </p:spPr>
      </p:pic>
      <p:sp>
        <p:nvSpPr>
          <p:cNvPr id="6" name="Oval 5">
            <a:extLst>
              <a:ext uri="{FF2B5EF4-FFF2-40B4-BE49-F238E27FC236}">
                <a16:creationId xmlns:a16="http://schemas.microsoft.com/office/drawing/2014/main" id="{F0C7F926-6C17-6A47-BF3B-95F1B3FBDCF4}"/>
              </a:ext>
            </a:extLst>
          </p:cNvPr>
          <p:cNvSpPr/>
          <p:nvPr/>
        </p:nvSpPr>
        <p:spPr>
          <a:xfrm>
            <a:off x="5527963" y="4522117"/>
            <a:ext cx="249382" cy="24938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04640DEE-D4AE-5C48-AD3A-C1795F12C9AE}"/>
              </a:ext>
            </a:extLst>
          </p:cNvPr>
          <p:cNvCxnSpPr>
            <a:cxnSpLocks/>
          </p:cNvCxnSpPr>
          <p:nvPr/>
        </p:nvCxnSpPr>
        <p:spPr>
          <a:xfrm>
            <a:off x="4502726" y="2733057"/>
            <a:ext cx="1039090" cy="170410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6D308487-25F3-6C4A-A78A-F1B8D5DC88DA}"/>
              </a:ext>
            </a:extLst>
          </p:cNvPr>
          <p:cNvSpPr txBox="1"/>
          <p:nvPr/>
        </p:nvSpPr>
        <p:spPr>
          <a:xfrm>
            <a:off x="2910839" y="1054507"/>
            <a:ext cx="5924203" cy="400110"/>
          </a:xfrm>
          <a:prstGeom prst="rect">
            <a:avLst/>
          </a:prstGeom>
          <a:noFill/>
        </p:spPr>
        <p:txBody>
          <a:bodyPr wrap="square" rtlCol="0">
            <a:spAutoFit/>
          </a:bodyPr>
          <a:lstStyle/>
          <a:p>
            <a:pPr algn="r"/>
            <a:r>
              <a:rPr lang="en-US" sz="2000" dirty="0"/>
              <a:t>Detector in </a:t>
            </a:r>
            <a:r>
              <a:rPr lang="en-US" sz="2000" dirty="0" err="1"/>
              <a:t>Kamioka</a:t>
            </a:r>
            <a:r>
              <a:rPr lang="en-US" sz="2000" dirty="0"/>
              <a:t>: decision by ~end 2018</a:t>
            </a:r>
          </a:p>
        </p:txBody>
      </p:sp>
      <p:sp>
        <p:nvSpPr>
          <p:cNvPr id="12" name="TextBox 11">
            <a:extLst>
              <a:ext uri="{FF2B5EF4-FFF2-40B4-BE49-F238E27FC236}">
                <a16:creationId xmlns:a16="http://schemas.microsoft.com/office/drawing/2014/main" id="{F2853438-8573-6A49-8EFC-1CC6F210D73B}"/>
              </a:ext>
            </a:extLst>
          </p:cNvPr>
          <p:cNvSpPr txBox="1"/>
          <p:nvPr/>
        </p:nvSpPr>
        <p:spPr>
          <a:xfrm>
            <a:off x="221674" y="3124307"/>
            <a:ext cx="6068291" cy="400110"/>
          </a:xfrm>
          <a:prstGeom prst="rect">
            <a:avLst/>
          </a:prstGeom>
          <a:noFill/>
        </p:spPr>
        <p:txBody>
          <a:bodyPr wrap="square" rtlCol="0">
            <a:spAutoFit/>
          </a:bodyPr>
          <a:lstStyle/>
          <a:p>
            <a:r>
              <a:rPr lang="en-US" sz="2000" dirty="0"/>
              <a:t>2</a:t>
            </a:r>
            <a:r>
              <a:rPr lang="en-US" sz="2000" baseline="30000" dirty="0"/>
              <a:t>nd</a:t>
            </a:r>
            <a:r>
              <a:rPr lang="en-US" sz="2000" dirty="0"/>
              <a:t> detector in Korea</a:t>
            </a:r>
          </a:p>
        </p:txBody>
      </p:sp>
      <p:cxnSp>
        <p:nvCxnSpPr>
          <p:cNvPr id="13" name="Straight Arrow Connector 12">
            <a:extLst>
              <a:ext uri="{FF2B5EF4-FFF2-40B4-BE49-F238E27FC236}">
                <a16:creationId xmlns:a16="http://schemas.microsoft.com/office/drawing/2014/main" id="{74EED19A-E369-8145-B5CF-152BDB96118E}"/>
              </a:ext>
            </a:extLst>
          </p:cNvPr>
          <p:cNvCxnSpPr>
            <a:cxnSpLocks/>
          </p:cNvCxnSpPr>
          <p:nvPr/>
        </p:nvCxnSpPr>
        <p:spPr>
          <a:xfrm>
            <a:off x="2008912" y="3409157"/>
            <a:ext cx="0" cy="114067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89C4890C-8B93-8347-B407-8C4937CE7A87}"/>
              </a:ext>
            </a:extLst>
          </p:cNvPr>
          <p:cNvSpPr txBox="1"/>
          <p:nvPr/>
        </p:nvSpPr>
        <p:spPr>
          <a:xfrm>
            <a:off x="488950" y="1258091"/>
            <a:ext cx="1553502" cy="830997"/>
          </a:xfrm>
          <a:prstGeom prst="rect">
            <a:avLst/>
          </a:prstGeom>
          <a:noFill/>
        </p:spPr>
        <p:txBody>
          <a:bodyPr wrap="none" rtlCol="0">
            <a:spAutoFit/>
          </a:bodyPr>
          <a:lstStyle/>
          <a:p>
            <a:r>
              <a:rPr lang="en-US" sz="2400" dirty="0"/>
              <a:t>Hyper K</a:t>
            </a:r>
          </a:p>
          <a:p>
            <a:r>
              <a:rPr lang="en-US" sz="2400" dirty="0"/>
              <a:t>(Proposed)</a:t>
            </a:r>
          </a:p>
        </p:txBody>
      </p:sp>
    </p:spTree>
    <p:extLst>
      <p:ext uri="{BB962C8B-B14F-4D97-AF65-F5344CB8AC3E}">
        <p14:creationId xmlns:p14="http://schemas.microsoft.com/office/powerpoint/2010/main" val="211347944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5_cartoon.pdf"/>
          <p:cNvPicPr>
            <a:picLocks noChangeAspect="1"/>
          </p:cNvPicPr>
          <p:nvPr/>
        </p:nvPicPr>
        <p:blipFill rotWithShape="1">
          <a:blip r:embed="rId2">
            <a:extLst>
              <a:ext uri="{28A0092B-C50C-407E-A947-70E740481C1C}">
                <a14:useLocalDpi xmlns:a14="http://schemas.microsoft.com/office/drawing/2010/main" val="0"/>
              </a:ext>
            </a:extLst>
          </a:blip>
          <a:srcRect l="40692" t="45578" r="39334" b="8332"/>
          <a:stretch/>
        </p:blipFill>
        <p:spPr>
          <a:xfrm>
            <a:off x="2955370" y="1993002"/>
            <a:ext cx="3146754" cy="3867737"/>
          </a:xfrm>
          <a:prstGeom prst="rect">
            <a:avLst/>
          </a:prstGeom>
        </p:spPr>
      </p:pic>
      <p:sp>
        <p:nvSpPr>
          <p:cNvPr id="5" name="TextBox 4"/>
          <p:cNvSpPr txBox="1"/>
          <p:nvPr/>
        </p:nvSpPr>
        <p:spPr>
          <a:xfrm>
            <a:off x="0" y="1003014"/>
            <a:ext cx="9144000" cy="769441"/>
          </a:xfrm>
          <a:prstGeom prst="rect">
            <a:avLst/>
          </a:prstGeom>
          <a:noFill/>
        </p:spPr>
        <p:txBody>
          <a:bodyPr wrap="square" rtlCol="0">
            <a:spAutoFit/>
          </a:bodyPr>
          <a:lstStyle/>
          <a:p>
            <a:pPr algn="ctr"/>
            <a:r>
              <a:rPr lang="en-US" sz="4400" dirty="0"/>
              <a:t>Dark Matter</a:t>
            </a:r>
          </a:p>
        </p:txBody>
      </p:sp>
    </p:spTree>
    <p:extLst>
      <p:ext uri="{BB962C8B-B14F-4D97-AF65-F5344CB8AC3E}">
        <p14:creationId xmlns:p14="http://schemas.microsoft.com/office/powerpoint/2010/main" val="257762249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35194-68BE-EA4D-B708-E52C195D2ECB}"/>
              </a:ext>
            </a:extLst>
          </p:cNvPr>
          <p:cNvSpPr>
            <a:spLocks noGrp="1"/>
          </p:cNvSpPr>
          <p:nvPr>
            <p:ph type="title"/>
          </p:nvPr>
        </p:nvSpPr>
        <p:spPr/>
        <p:txBody>
          <a:bodyPr/>
          <a:lstStyle/>
          <a:p>
            <a:r>
              <a:rPr lang="en-US" dirty="0"/>
              <a:t>Dark Matter: Experimental Approaches</a:t>
            </a:r>
          </a:p>
        </p:txBody>
      </p:sp>
      <p:sp>
        <p:nvSpPr>
          <p:cNvPr id="5" name="TextBox 4">
            <a:extLst>
              <a:ext uri="{FF2B5EF4-FFF2-40B4-BE49-F238E27FC236}">
                <a16:creationId xmlns:a16="http://schemas.microsoft.com/office/drawing/2014/main" id="{20815FE3-F8A3-204A-ADC5-99CDB00B5CAA}"/>
              </a:ext>
            </a:extLst>
          </p:cNvPr>
          <p:cNvSpPr txBox="1"/>
          <p:nvPr/>
        </p:nvSpPr>
        <p:spPr>
          <a:xfrm>
            <a:off x="0" y="5577840"/>
            <a:ext cx="9144000" cy="461665"/>
          </a:xfrm>
          <a:prstGeom prst="rect">
            <a:avLst/>
          </a:prstGeom>
          <a:noFill/>
        </p:spPr>
        <p:txBody>
          <a:bodyPr wrap="square" rtlCol="0">
            <a:spAutoFit/>
          </a:bodyPr>
          <a:lstStyle/>
          <a:p>
            <a:pPr algn="ctr"/>
            <a:r>
              <a:rPr lang="en-US" sz="2400" dirty="0"/>
              <a:t>Complementary to each other</a:t>
            </a:r>
          </a:p>
        </p:txBody>
      </p:sp>
      <p:grpSp>
        <p:nvGrpSpPr>
          <p:cNvPr id="10" name="Group 9">
            <a:extLst>
              <a:ext uri="{FF2B5EF4-FFF2-40B4-BE49-F238E27FC236}">
                <a16:creationId xmlns:a16="http://schemas.microsoft.com/office/drawing/2014/main" id="{5CE57926-8751-7543-BF79-DC273B823EC7}"/>
              </a:ext>
            </a:extLst>
          </p:cNvPr>
          <p:cNvGrpSpPr/>
          <p:nvPr/>
        </p:nvGrpSpPr>
        <p:grpSpPr>
          <a:xfrm>
            <a:off x="2576830" y="1398033"/>
            <a:ext cx="5908397" cy="3782642"/>
            <a:chOff x="2470150" y="1529163"/>
            <a:chExt cx="5908397" cy="3782642"/>
          </a:xfrm>
        </p:grpSpPr>
        <p:pic>
          <p:nvPicPr>
            <p:cNvPr id="4" name="Picture 3">
              <a:extLst>
                <a:ext uri="{FF2B5EF4-FFF2-40B4-BE49-F238E27FC236}">
                  <a16:creationId xmlns:a16="http://schemas.microsoft.com/office/drawing/2014/main" id="{0D016C98-1213-104E-8B5A-2EDD6681EFA2}"/>
                </a:ext>
              </a:extLst>
            </p:cNvPr>
            <p:cNvPicPr>
              <a:picLocks noChangeAspect="1"/>
            </p:cNvPicPr>
            <p:nvPr/>
          </p:nvPicPr>
          <p:blipFill>
            <a:blip r:embed="rId2"/>
            <a:stretch>
              <a:fillRect/>
            </a:stretch>
          </p:blipFill>
          <p:spPr>
            <a:xfrm>
              <a:off x="2470150" y="1593850"/>
              <a:ext cx="4203700" cy="3517900"/>
            </a:xfrm>
            <a:prstGeom prst="rect">
              <a:avLst/>
            </a:prstGeom>
          </p:spPr>
        </p:pic>
        <p:sp>
          <p:nvSpPr>
            <p:cNvPr id="6" name="TextBox 5">
              <a:extLst>
                <a:ext uri="{FF2B5EF4-FFF2-40B4-BE49-F238E27FC236}">
                  <a16:creationId xmlns:a16="http://schemas.microsoft.com/office/drawing/2014/main" id="{F4120A3E-FB9D-154E-920E-2C5DF55B19B2}"/>
                </a:ext>
              </a:extLst>
            </p:cNvPr>
            <p:cNvSpPr txBox="1"/>
            <p:nvPr/>
          </p:nvSpPr>
          <p:spPr>
            <a:xfrm>
              <a:off x="6673850" y="3152745"/>
              <a:ext cx="1704697" cy="400110"/>
            </a:xfrm>
            <a:prstGeom prst="rect">
              <a:avLst/>
            </a:prstGeom>
            <a:noFill/>
          </p:spPr>
          <p:txBody>
            <a:bodyPr wrap="none" rtlCol="0">
              <a:spAutoFit/>
            </a:bodyPr>
            <a:lstStyle/>
            <a:p>
              <a:r>
                <a:rPr lang="en-US" sz="2000" dirty="0"/>
                <a:t>(underground)</a:t>
              </a:r>
            </a:p>
          </p:txBody>
        </p:sp>
        <p:sp>
          <p:nvSpPr>
            <p:cNvPr id="8" name="TextBox 7">
              <a:extLst>
                <a:ext uri="{FF2B5EF4-FFF2-40B4-BE49-F238E27FC236}">
                  <a16:creationId xmlns:a16="http://schemas.microsoft.com/office/drawing/2014/main" id="{98CCCF7B-226A-F745-BFEF-C44E7C946567}"/>
                </a:ext>
              </a:extLst>
            </p:cNvPr>
            <p:cNvSpPr txBox="1"/>
            <p:nvPr/>
          </p:nvSpPr>
          <p:spPr>
            <a:xfrm>
              <a:off x="3961446" y="4911695"/>
              <a:ext cx="938077" cy="400110"/>
            </a:xfrm>
            <a:prstGeom prst="rect">
              <a:avLst/>
            </a:prstGeom>
            <a:noFill/>
          </p:spPr>
          <p:txBody>
            <a:bodyPr wrap="none" rtlCol="0">
              <a:spAutoFit/>
            </a:bodyPr>
            <a:lstStyle/>
            <a:p>
              <a:r>
                <a:rPr lang="en-US" sz="2000" dirty="0"/>
                <a:t>(space)</a:t>
              </a:r>
            </a:p>
          </p:txBody>
        </p:sp>
        <p:sp>
          <p:nvSpPr>
            <p:cNvPr id="7" name="TextBox 6">
              <a:extLst>
                <a:ext uri="{FF2B5EF4-FFF2-40B4-BE49-F238E27FC236}">
                  <a16:creationId xmlns:a16="http://schemas.microsoft.com/office/drawing/2014/main" id="{D92B7A08-EE4B-3647-9D89-0EEE04EAB656}"/>
                </a:ext>
              </a:extLst>
            </p:cNvPr>
            <p:cNvSpPr txBox="1"/>
            <p:nvPr/>
          </p:nvSpPr>
          <p:spPr>
            <a:xfrm>
              <a:off x="4098606" y="1659968"/>
              <a:ext cx="958917" cy="369332"/>
            </a:xfrm>
            <a:prstGeom prst="rect">
              <a:avLst/>
            </a:prstGeom>
            <a:solidFill>
              <a:schemeClr val="bg1"/>
            </a:solidFill>
          </p:spPr>
          <p:txBody>
            <a:bodyPr wrap="none" rtlCol="0">
              <a:spAutoFit/>
            </a:bodyPr>
            <a:lstStyle/>
            <a:p>
              <a:r>
                <a:rPr lang="en-US" dirty="0">
                  <a:solidFill>
                    <a:schemeClr val="bg1"/>
                  </a:solidFill>
                </a:rPr>
                <a:t>Collider </a:t>
              </a:r>
            </a:p>
          </p:txBody>
        </p:sp>
        <p:sp>
          <p:nvSpPr>
            <p:cNvPr id="11" name="TextBox 10">
              <a:extLst>
                <a:ext uri="{FF2B5EF4-FFF2-40B4-BE49-F238E27FC236}">
                  <a16:creationId xmlns:a16="http://schemas.microsoft.com/office/drawing/2014/main" id="{054F266C-A731-0A47-AFE3-4A556F909489}"/>
                </a:ext>
              </a:extLst>
            </p:cNvPr>
            <p:cNvSpPr txBox="1"/>
            <p:nvPr/>
          </p:nvSpPr>
          <p:spPr>
            <a:xfrm>
              <a:off x="4015052" y="1529163"/>
              <a:ext cx="1113895" cy="400110"/>
            </a:xfrm>
            <a:prstGeom prst="rect">
              <a:avLst/>
            </a:prstGeom>
            <a:noFill/>
          </p:spPr>
          <p:txBody>
            <a:bodyPr wrap="none" rtlCol="0">
              <a:spAutoFit/>
            </a:bodyPr>
            <a:lstStyle/>
            <a:p>
              <a:r>
                <a:rPr lang="en-US" sz="2000" dirty="0"/>
                <a:t>(collider)</a:t>
              </a:r>
            </a:p>
          </p:txBody>
        </p:sp>
      </p:grpSp>
    </p:spTree>
    <p:extLst>
      <p:ext uri="{BB962C8B-B14F-4D97-AF65-F5344CB8AC3E}">
        <p14:creationId xmlns:p14="http://schemas.microsoft.com/office/powerpoint/2010/main" val="57180024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7AFFF-EFFE-134E-8AFB-2AB465343B81}"/>
              </a:ext>
            </a:extLst>
          </p:cNvPr>
          <p:cNvSpPr>
            <a:spLocks noGrp="1"/>
          </p:cNvSpPr>
          <p:nvPr>
            <p:ph type="title"/>
          </p:nvPr>
        </p:nvSpPr>
        <p:spPr/>
        <p:txBody>
          <a:bodyPr/>
          <a:lstStyle/>
          <a:p>
            <a:r>
              <a:rPr lang="en-US" dirty="0"/>
              <a:t>Dark Matter: Indirect Detection</a:t>
            </a:r>
          </a:p>
        </p:txBody>
      </p:sp>
      <p:pic>
        <p:nvPicPr>
          <p:cNvPr id="45058" name="Picture 2" descr="Image result for indirect dark matter search">
            <a:extLst>
              <a:ext uri="{FF2B5EF4-FFF2-40B4-BE49-F238E27FC236}">
                <a16:creationId xmlns:a16="http://schemas.microsoft.com/office/drawing/2014/main" id="{D779D88E-0135-7F4C-88B7-AF31D08B15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 y="2031894"/>
            <a:ext cx="5013325" cy="352414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1DD2B11E-68F5-3F45-8CF9-2080710F1587}"/>
              </a:ext>
            </a:extLst>
          </p:cNvPr>
          <p:cNvPicPr>
            <a:picLocks noChangeAspect="1"/>
          </p:cNvPicPr>
          <p:nvPr/>
        </p:nvPicPr>
        <p:blipFill rotWithShape="1">
          <a:blip r:embed="rId4"/>
          <a:srcRect b="4572"/>
          <a:stretch/>
        </p:blipFill>
        <p:spPr>
          <a:xfrm>
            <a:off x="5140325" y="1907434"/>
            <a:ext cx="3947795" cy="3261466"/>
          </a:xfrm>
          <a:prstGeom prst="rect">
            <a:avLst/>
          </a:prstGeom>
        </p:spPr>
      </p:pic>
      <p:sp>
        <p:nvSpPr>
          <p:cNvPr id="5" name="TextBox 4">
            <a:extLst>
              <a:ext uri="{FF2B5EF4-FFF2-40B4-BE49-F238E27FC236}">
                <a16:creationId xmlns:a16="http://schemas.microsoft.com/office/drawing/2014/main" id="{131A9F6B-C54F-6D4F-B0A3-1EE6D679D0E1}"/>
              </a:ext>
            </a:extLst>
          </p:cNvPr>
          <p:cNvSpPr txBox="1"/>
          <p:nvPr/>
        </p:nvSpPr>
        <p:spPr>
          <a:xfrm>
            <a:off x="6482390" y="5257070"/>
            <a:ext cx="2695994" cy="369332"/>
          </a:xfrm>
          <a:prstGeom prst="rect">
            <a:avLst/>
          </a:prstGeom>
          <a:noFill/>
        </p:spPr>
        <p:txBody>
          <a:bodyPr wrap="none" rtlCol="0">
            <a:spAutoFit/>
          </a:bodyPr>
          <a:lstStyle/>
          <a:p>
            <a:r>
              <a:rPr lang="en-US" dirty="0">
                <a:solidFill>
                  <a:srgbClr val="0432FF"/>
                </a:solidFill>
              </a:rPr>
              <a:t>(Blue: Future experiments)</a:t>
            </a:r>
          </a:p>
        </p:txBody>
      </p:sp>
    </p:spTree>
    <p:extLst>
      <p:ext uri="{BB962C8B-B14F-4D97-AF65-F5344CB8AC3E}">
        <p14:creationId xmlns:p14="http://schemas.microsoft.com/office/powerpoint/2010/main" val="1545106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63683-A16B-EA43-88B9-682DCCA5365D}"/>
              </a:ext>
            </a:extLst>
          </p:cNvPr>
          <p:cNvSpPr>
            <a:spLocks noGrp="1"/>
          </p:cNvSpPr>
          <p:nvPr>
            <p:ph type="title"/>
          </p:nvPr>
        </p:nvSpPr>
        <p:spPr/>
        <p:txBody>
          <a:bodyPr/>
          <a:lstStyle/>
          <a:p>
            <a:pPr algn="ctr"/>
            <a:r>
              <a:rPr lang="en-US" dirty="0"/>
              <a:t>Experimental Preludes</a:t>
            </a:r>
          </a:p>
        </p:txBody>
      </p:sp>
      <p:pic>
        <p:nvPicPr>
          <p:cNvPr id="11" name="Picture 2" descr="Image result for standard model">
            <a:extLst>
              <a:ext uri="{FF2B5EF4-FFF2-40B4-BE49-F238E27FC236}">
                <a16:creationId xmlns:a16="http://schemas.microsoft.com/office/drawing/2014/main" id="{5F1A2BDC-3334-1D40-B410-91041E2C2D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6975" y="1689982"/>
            <a:ext cx="4210050" cy="376075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7FB39B6D-EED5-B04B-A7C4-F3D07F3783EE}"/>
              </a:ext>
            </a:extLst>
          </p:cNvPr>
          <p:cNvSpPr/>
          <p:nvPr/>
        </p:nvSpPr>
        <p:spPr>
          <a:xfrm>
            <a:off x="2795451" y="2217468"/>
            <a:ext cx="1554480" cy="1071154"/>
          </a:xfrm>
          <a:prstGeom prst="rect">
            <a:avLst/>
          </a:prstGeom>
          <a:solidFill>
            <a:srgbClr val="000000">
              <a:alpha val="7451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969EE57-4A7A-1A44-9DEB-E4FEE6C640F9}"/>
              </a:ext>
            </a:extLst>
          </p:cNvPr>
          <p:cNvSpPr/>
          <p:nvPr/>
        </p:nvSpPr>
        <p:spPr>
          <a:xfrm>
            <a:off x="5107577" y="3016478"/>
            <a:ext cx="548644" cy="981891"/>
          </a:xfrm>
          <a:prstGeom prst="rect">
            <a:avLst/>
          </a:prstGeom>
          <a:solidFill>
            <a:srgbClr val="000000">
              <a:alpha val="7451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6BF61DE-1795-3C48-BC6C-8513B9200947}"/>
              </a:ext>
            </a:extLst>
          </p:cNvPr>
          <p:cNvSpPr/>
          <p:nvPr/>
        </p:nvSpPr>
        <p:spPr>
          <a:xfrm>
            <a:off x="3788223" y="3785011"/>
            <a:ext cx="561707" cy="1045028"/>
          </a:xfrm>
          <a:prstGeom prst="rect">
            <a:avLst/>
          </a:prstGeom>
          <a:solidFill>
            <a:srgbClr val="000000">
              <a:alpha val="7451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EDAFBE9-1290-9845-A469-C2B450E273B9}"/>
              </a:ext>
            </a:extLst>
          </p:cNvPr>
          <p:cNvSpPr/>
          <p:nvPr/>
        </p:nvSpPr>
        <p:spPr>
          <a:xfrm>
            <a:off x="5656221" y="3493274"/>
            <a:ext cx="629373" cy="505096"/>
          </a:xfrm>
          <a:prstGeom prst="rect">
            <a:avLst/>
          </a:prstGeom>
          <a:solidFill>
            <a:srgbClr val="000000">
              <a:alpha val="7451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5AE383EF-71A6-7249-BC1B-88B09BB60EF5}"/>
              </a:ext>
            </a:extLst>
          </p:cNvPr>
          <p:cNvSpPr/>
          <p:nvPr/>
        </p:nvSpPr>
        <p:spPr>
          <a:xfrm>
            <a:off x="4410618" y="3192280"/>
            <a:ext cx="622937" cy="656411"/>
          </a:xfrm>
          <a:prstGeom prst="ellipse">
            <a:avLst/>
          </a:prstGeom>
          <a:solidFill>
            <a:srgbClr val="000000">
              <a:alpha val="75294"/>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103067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Dark Matter: Direct Detection</a:t>
            </a:r>
          </a:p>
        </p:txBody>
      </p:sp>
      <p:grpSp>
        <p:nvGrpSpPr>
          <p:cNvPr id="6" name="Group 5"/>
          <p:cNvGrpSpPr/>
          <p:nvPr/>
        </p:nvGrpSpPr>
        <p:grpSpPr>
          <a:xfrm>
            <a:off x="109744" y="1000867"/>
            <a:ext cx="8904915" cy="5443576"/>
            <a:chOff x="109744" y="1000867"/>
            <a:chExt cx="8904915" cy="5443576"/>
          </a:xfrm>
        </p:grpSpPr>
        <p:pic>
          <p:nvPicPr>
            <p:cNvPr id="3" name="Picture 2" descr="Darkmatter.pdf"/>
            <p:cNvPicPr>
              <a:picLocks noChangeAspect="1"/>
            </p:cNvPicPr>
            <p:nvPr/>
          </p:nvPicPr>
          <p:blipFill rotWithShape="1">
            <a:blip r:embed="rId2">
              <a:extLst>
                <a:ext uri="{28A0092B-C50C-407E-A947-70E740481C1C}">
                  <a14:useLocalDpi xmlns:a14="http://schemas.microsoft.com/office/drawing/2010/main" val="0"/>
                </a:ext>
              </a:extLst>
            </a:blip>
            <a:srcRect l="1200" t="14594" r="1415" b="6031"/>
            <a:stretch/>
          </p:blipFill>
          <p:spPr>
            <a:xfrm>
              <a:off x="109744" y="1000867"/>
              <a:ext cx="8904915" cy="5443575"/>
            </a:xfrm>
            <a:prstGeom prst="rect">
              <a:avLst/>
            </a:prstGeom>
          </p:spPr>
        </p:pic>
        <p:pic>
          <p:nvPicPr>
            <p:cNvPr id="5" name="Picture 4" descr="Darkmatter.pdf"/>
            <p:cNvPicPr>
              <a:picLocks noChangeAspect="1"/>
            </p:cNvPicPr>
            <p:nvPr/>
          </p:nvPicPr>
          <p:blipFill rotWithShape="1">
            <a:blip r:embed="rId2">
              <a:extLst>
                <a:ext uri="{28A0092B-C50C-407E-A947-70E740481C1C}">
                  <a14:useLocalDpi xmlns:a14="http://schemas.microsoft.com/office/drawing/2010/main" val="0"/>
                </a:ext>
              </a:extLst>
            </a:blip>
            <a:srcRect l="19251" t="64082" r="25713" b="3909"/>
            <a:stretch/>
          </p:blipFill>
          <p:spPr>
            <a:xfrm>
              <a:off x="1755898" y="4249256"/>
              <a:ext cx="5032531" cy="2195187"/>
            </a:xfrm>
            <a:prstGeom prst="rect">
              <a:avLst/>
            </a:prstGeom>
          </p:spPr>
        </p:pic>
      </p:grpSp>
      <p:grpSp>
        <p:nvGrpSpPr>
          <p:cNvPr id="15" name="Group 14">
            <a:extLst>
              <a:ext uri="{FF2B5EF4-FFF2-40B4-BE49-F238E27FC236}">
                <a16:creationId xmlns:a16="http://schemas.microsoft.com/office/drawing/2014/main" id="{32F237B2-7F1F-B540-9D00-EEFDC3020D9E}"/>
              </a:ext>
            </a:extLst>
          </p:cNvPr>
          <p:cNvGrpSpPr/>
          <p:nvPr/>
        </p:nvGrpSpPr>
        <p:grpSpPr>
          <a:xfrm>
            <a:off x="109744" y="3583680"/>
            <a:ext cx="9130813" cy="2858946"/>
            <a:chOff x="109744" y="2037906"/>
            <a:chExt cx="9130813" cy="2858946"/>
          </a:xfrm>
        </p:grpSpPr>
        <p:pic>
          <p:nvPicPr>
            <p:cNvPr id="10" name="Picture 9">
              <a:extLst>
                <a:ext uri="{FF2B5EF4-FFF2-40B4-BE49-F238E27FC236}">
                  <a16:creationId xmlns:a16="http://schemas.microsoft.com/office/drawing/2014/main" id="{B2A55295-D361-3844-BBE6-74D973588B2E}"/>
                </a:ext>
              </a:extLst>
            </p:cNvPr>
            <p:cNvPicPr>
              <a:picLocks noChangeAspect="1"/>
            </p:cNvPicPr>
            <p:nvPr/>
          </p:nvPicPr>
          <p:blipFill>
            <a:blip r:embed="rId3"/>
            <a:stretch>
              <a:fillRect/>
            </a:stretch>
          </p:blipFill>
          <p:spPr>
            <a:xfrm>
              <a:off x="109744" y="2037906"/>
              <a:ext cx="8904915" cy="2858946"/>
            </a:xfrm>
            <a:prstGeom prst="rect">
              <a:avLst/>
            </a:prstGeom>
          </p:spPr>
        </p:pic>
        <p:cxnSp>
          <p:nvCxnSpPr>
            <p:cNvPr id="12" name="Straight Arrow Connector 11">
              <a:extLst>
                <a:ext uri="{FF2B5EF4-FFF2-40B4-BE49-F238E27FC236}">
                  <a16:creationId xmlns:a16="http://schemas.microsoft.com/office/drawing/2014/main" id="{C9F38402-5A43-0C42-889A-1C5B75124B9F}"/>
                </a:ext>
              </a:extLst>
            </p:cNvPr>
            <p:cNvCxnSpPr>
              <a:cxnSpLocks/>
            </p:cNvCxnSpPr>
            <p:nvPr/>
          </p:nvCxnSpPr>
          <p:spPr>
            <a:xfrm>
              <a:off x="3907971" y="2623457"/>
              <a:ext cx="5216432" cy="1360714"/>
            </a:xfrm>
            <a:prstGeom prst="straightConnector1">
              <a:avLst/>
            </a:prstGeom>
            <a:ln w="57150">
              <a:solidFill>
                <a:srgbClr val="800080"/>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CCA10408-D761-3A4A-AAAF-0FB89AF23C40}"/>
                </a:ext>
              </a:extLst>
            </p:cNvPr>
            <p:cNvSpPr txBox="1"/>
            <p:nvPr/>
          </p:nvSpPr>
          <p:spPr>
            <a:xfrm rot="840000">
              <a:off x="3312844" y="2910829"/>
              <a:ext cx="5927713" cy="677108"/>
            </a:xfrm>
            <a:prstGeom prst="rect">
              <a:avLst/>
            </a:prstGeom>
            <a:noFill/>
          </p:spPr>
          <p:txBody>
            <a:bodyPr wrap="none" rtlCol="0">
              <a:spAutoFit/>
            </a:bodyPr>
            <a:lstStyle/>
            <a:p>
              <a:pPr algn="ctr"/>
              <a:r>
                <a:rPr lang="en-US" sz="1600" dirty="0">
                  <a:solidFill>
                    <a:srgbClr val="800080"/>
                  </a:solidFill>
                </a:rPr>
                <a:t>Moore’s Law in WIMP dark matter search</a:t>
              </a:r>
            </a:p>
            <a:p>
              <a:pPr algn="ctr"/>
              <a:endParaRPr lang="en-US" sz="600" dirty="0">
                <a:solidFill>
                  <a:srgbClr val="800080"/>
                </a:solidFill>
              </a:endParaRPr>
            </a:p>
            <a:p>
              <a:pPr algn="ctr"/>
              <a:r>
                <a:rPr lang="en-US" sz="1600" dirty="0">
                  <a:solidFill>
                    <a:srgbClr val="800080"/>
                  </a:solidFill>
                </a:rPr>
                <a:t>Last 20 years: detector sensitivities improved ~5 orders of magnitude</a:t>
              </a:r>
            </a:p>
          </p:txBody>
        </p:sp>
      </p:grpSp>
    </p:spTree>
    <p:extLst>
      <p:ext uri="{BB962C8B-B14F-4D97-AF65-F5344CB8AC3E}">
        <p14:creationId xmlns:p14="http://schemas.microsoft.com/office/powerpoint/2010/main" val="96222892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B3E6E-DF1B-9F45-9762-10C567B960B5}"/>
              </a:ext>
            </a:extLst>
          </p:cNvPr>
          <p:cNvSpPr>
            <a:spLocks noGrp="1"/>
          </p:cNvSpPr>
          <p:nvPr>
            <p:ph type="title"/>
          </p:nvPr>
        </p:nvSpPr>
        <p:spPr/>
        <p:txBody>
          <a:bodyPr/>
          <a:lstStyle/>
          <a:p>
            <a:r>
              <a:rPr lang="en-US" dirty="0"/>
              <a:t>Dark Matter: Direct Detection</a:t>
            </a:r>
          </a:p>
        </p:txBody>
      </p:sp>
      <p:grpSp>
        <p:nvGrpSpPr>
          <p:cNvPr id="8" name="Group 7">
            <a:extLst>
              <a:ext uri="{FF2B5EF4-FFF2-40B4-BE49-F238E27FC236}">
                <a16:creationId xmlns:a16="http://schemas.microsoft.com/office/drawing/2014/main" id="{E1A230F4-972A-8047-8D4E-188FC2F4CFAB}"/>
              </a:ext>
            </a:extLst>
          </p:cNvPr>
          <p:cNvGrpSpPr/>
          <p:nvPr/>
        </p:nvGrpSpPr>
        <p:grpSpPr>
          <a:xfrm>
            <a:off x="511628" y="1033913"/>
            <a:ext cx="8316686" cy="5333529"/>
            <a:chOff x="511628" y="1110115"/>
            <a:chExt cx="8316686" cy="5333529"/>
          </a:xfrm>
        </p:grpSpPr>
        <p:pic>
          <p:nvPicPr>
            <p:cNvPr id="6" name="Picture 5">
              <a:extLst>
                <a:ext uri="{FF2B5EF4-FFF2-40B4-BE49-F238E27FC236}">
                  <a16:creationId xmlns:a16="http://schemas.microsoft.com/office/drawing/2014/main" id="{82599115-A871-F049-9EBB-9A5C73A9AABD}"/>
                </a:ext>
              </a:extLst>
            </p:cNvPr>
            <p:cNvPicPr>
              <a:picLocks noChangeAspect="1"/>
            </p:cNvPicPr>
            <p:nvPr/>
          </p:nvPicPr>
          <p:blipFill>
            <a:blip r:embed="rId2"/>
            <a:stretch>
              <a:fillRect/>
            </a:stretch>
          </p:blipFill>
          <p:spPr>
            <a:xfrm>
              <a:off x="511628" y="1364597"/>
              <a:ext cx="8316686" cy="5079047"/>
            </a:xfrm>
            <a:prstGeom prst="rect">
              <a:avLst/>
            </a:prstGeom>
          </p:spPr>
        </p:pic>
        <p:sp>
          <p:nvSpPr>
            <p:cNvPr id="7" name="TextBox 6">
              <a:extLst>
                <a:ext uri="{FF2B5EF4-FFF2-40B4-BE49-F238E27FC236}">
                  <a16:creationId xmlns:a16="http://schemas.microsoft.com/office/drawing/2014/main" id="{57B850B4-3C35-6F40-BB8A-1565348B5E87}"/>
                </a:ext>
              </a:extLst>
            </p:cNvPr>
            <p:cNvSpPr txBox="1"/>
            <p:nvPr/>
          </p:nvSpPr>
          <p:spPr>
            <a:xfrm>
              <a:off x="1556657" y="1110115"/>
              <a:ext cx="6485302" cy="369332"/>
            </a:xfrm>
            <a:prstGeom prst="rect">
              <a:avLst/>
            </a:prstGeom>
            <a:solidFill>
              <a:schemeClr val="bg1"/>
            </a:solidFill>
          </p:spPr>
          <p:txBody>
            <a:bodyPr wrap="none" rtlCol="0">
              <a:spAutoFit/>
            </a:bodyPr>
            <a:lstStyle/>
            <a:p>
              <a:r>
                <a:rPr lang="en-US" dirty="0"/>
                <a:t>                                                                        Particle Data Group (2018)</a:t>
              </a:r>
            </a:p>
          </p:txBody>
        </p:sp>
      </p:grpSp>
      <p:sp>
        <p:nvSpPr>
          <p:cNvPr id="9" name="Down Arrow 8">
            <a:extLst>
              <a:ext uri="{FF2B5EF4-FFF2-40B4-BE49-F238E27FC236}">
                <a16:creationId xmlns:a16="http://schemas.microsoft.com/office/drawing/2014/main" id="{6C5BC570-9393-C547-B751-87DE4AA0952D}"/>
              </a:ext>
            </a:extLst>
          </p:cNvPr>
          <p:cNvSpPr/>
          <p:nvPr/>
        </p:nvSpPr>
        <p:spPr>
          <a:xfrm>
            <a:off x="4419599" y="4735285"/>
            <a:ext cx="1545772" cy="751115"/>
          </a:xfrm>
          <a:prstGeom prst="downArrow">
            <a:avLst>
              <a:gd name="adj1" fmla="val 63803"/>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Direct</a:t>
            </a:r>
          </a:p>
        </p:txBody>
      </p:sp>
      <p:sp>
        <p:nvSpPr>
          <p:cNvPr id="10" name="Down Arrow 9">
            <a:extLst>
              <a:ext uri="{FF2B5EF4-FFF2-40B4-BE49-F238E27FC236}">
                <a16:creationId xmlns:a16="http://schemas.microsoft.com/office/drawing/2014/main" id="{03A0C729-785F-0843-8C5E-33A4FACE63F8}"/>
              </a:ext>
            </a:extLst>
          </p:cNvPr>
          <p:cNvSpPr/>
          <p:nvPr/>
        </p:nvSpPr>
        <p:spPr>
          <a:xfrm rot="5400000">
            <a:off x="1839685" y="2841172"/>
            <a:ext cx="1545772" cy="751115"/>
          </a:xfrm>
          <a:prstGeom prst="downArrow">
            <a:avLst>
              <a:gd name="adj1" fmla="val 59859"/>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Direct</a:t>
            </a:r>
          </a:p>
        </p:txBody>
      </p:sp>
      <p:sp>
        <p:nvSpPr>
          <p:cNvPr id="11" name="Down Arrow 10">
            <a:extLst>
              <a:ext uri="{FF2B5EF4-FFF2-40B4-BE49-F238E27FC236}">
                <a16:creationId xmlns:a16="http://schemas.microsoft.com/office/drawing/2014/main" id="{04F50BDA-0A5C-0640-B0D1-08B6E3FED671}"/>
              </a:ext>
            </a:extLst>
          </p:cNvPr>
          <p:cNvSpPr/>
          <p:nvPr/>
        </p:nvSpPr>
        <p:spPr>
          <a:xfrm>
            <a:off x="1258388" y="2063237"/>
            <a:ext cx="1881052" cy="1153492"/>
          </a:xfrm>
          <a:prstGeom prst="downArrow">
            <a:avLst>
              <a:gd name="adj1" fmla="val 63803"/>
              <a:gd name="adj2" fmla="val 50000"/>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Collider</a:t>
            </a:r>
          </a:p>
          <a:p>
            <a:pPr algn="ctr"/>
            <a:r>
              <a:rPr lang="en-US" dirty="0"/>
              <a:t>LHC</a:t>
            </a:r>
          </a:p>
        </p:txBody>
      </p:sp>
    </p:spTree>
    <p:extLst>
      <p:ext uri="{BB962C8B-B14F-4D97-AF65-F5344CB8AC3E}">
        <p14:creationId xmlns:p14="http://schemas.microsoft.com/office/powerpoint/2010/main" val="2612565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A2467-0C79-B44B-9232-6FFDD48E3B40}"/>
              </a:ext>
            </a:extLst>
          </p:cNvPr>
          <p:cNvSpPr>
            <a:spLocks noGrp="1"/>
          </p:cNvSpPr>
          <p:nvPr>
            <p:ph type="title"/>
          </p:nvPr>
        </p:nvSpPr>
        <p:spPr/>
        <p:txBody>
          <a:bodyPr/>
          <a:lstStyle/>
          <a:p>
            <a:r>
              <a:rPr lang="en-US" dirty="0"/>
              <a:t>Many other candidates (opportunities)!</a:t>
            </a:r>
          </a:p>
        </p:txBody>
      </p:sp>
      <p:pic>
        <p:nvPicPr>
          <p:cNvPr id="6" name="Picture 5">
            <a:extLst>
              <a:ext uri="{FF2B5EF4-FFF2-40B4-BE49-F238E27FC236}">
                <a16:creationId xmlns:a16="http://schemas.microsoft.com/office/drawing/2014/main" id="{1AA74090-D6E4-904A-AC2F-2651D755C578}"/>
              </a:ext>
            </a:extLst>
          </p:cNvPr>
          <p:cNvPicPr>
            <a:picLocks noChangeAspect="1"/>
          </p:cNvPicPr>
          <p:nvPr/>
        </p:nvPicPr>
        <p:blipFill>
          <a:blip r:embed="rId2"/>
          <a:stretch>
            <a:fillRect/>
          </a:stretch>
        </p:blipFill>
        <p:spPr>
          <a:xfrm>
            <a:off x="1881814" y="1000868"/>
            <a:ext cx="4798793" cy="5404701"/>
          </a:xfrm>
          <a:prstGeom prst="rect">
            <a:avLst/>
          </a:prstGeom>
        </p:spPr>
      </p:pic>
      <p:sp>
        <p:nvSpPr>
          <p:cNvPr id="8" name="Oval 7">
            <a:extLst>
              <a:ext uri="{FF2B5EF4-FFF2-40B4-BE49-F238E27FC236}">
                <a16:creationId xmlns:a16="http://schemas.microsoft.com/office/drawing/2014/main" id="{0424E4CF-15A6-1E4E-B300-5CC8BDE07CEA}"/>
              </a:ext>
            </a:extLst>
          </p:cNvPr>
          <p:cNvSpPr/>
          <p:nvPr/>
        </p:nvSpPr>
        <p:spPr>
          <a:xfrm>
            <a:off x="4488873" y="2619497"/>
            <a:ext cx="471054" cy="495464"/>
          </a:xfrm>
          <a:prstGeom prst="ellipse">
            <a:avLst/>
          </a:prstGeom>
          <a:solidFill>
            <a:srgbClr val="FFFF00">
              <a:alpha val="50196"/>
            </a:srgbClr>
          </a:solid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C933167-9241-7846-8E0B-4F254749F3FF}"/>
              </a:ext>
            </a:extLst>
          </p:cNvPr>
          <p:cNvSpPr txBox="1"/>
          <p:nvPr/>
        </p:nvSpPr>
        <p:spPr>
          <a:xfrm>
            <a:off x="4593772" y="2688772"/>
            <a:ext cx="638316" cy="276999"/>
          </a:xfrm>
          <a:prstGeom prst="rect">
            <a:avLst/>
          </a:prstGeom>
          <a:noFill/>
        </p:spPr>
        <p:txBody>
          <a:bodyPr wrap="none" rtlCol="0">
            <a:spAutoFit/>
          </a:bodyPr>
          <a:lstStyle/>
          <a:p>
            <a:r>
              <a:rPr lang="en-US" sz="1200" b="1" dirty="0">
                <a:latin typeface="Times New Roman" panose="02020603050405020304" pitchFamily="18" charset="0"/>
                <a:cs typeface="Times New Roman" panose="02020603050405020304" pitchFamily="18" charset="0"/>
              </a:rPr>
              <a:t>WIMP</a:t>
            </a:r>
          </a:p>
        </p:txBody>
      </p:sp>
    </p:spTree>
    <p:extLst>
      <p:ext uri="{BB962C8B-B14F-4D97-AF65-F5344CB8AC3E}">
        <p14:creationId xmlns:p14="http://schemas.microsoft.com/office/powerpoint/2010/main" val="131985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003014"/>
            <a:ext cx="9144000" cy="769441"/>
          </a:xfrm>
          <a:prstGeom prst="rect">
            <a:avLst/>
          </a:prstGeom>
          <a:noFill/>
        </p:spPr>
        <p:txBody>
          <a:bodyPr wrap="square" rtlCol="0">
            <a:spAutoFit/>
          </a:bodyPr>
          <a:lstStyle/>
          <a:p>
            <a:pPr algn="ctr"/>
            <a:r>
              <a:rPr lang="en-US" sz="4400" dirty="0"/>
              <a:t>Dark Energy and Inflation</a:t>
            </a:r>
          </a:p>
        </p:txBody>
      </p:sp>
      <p:pic>
        <p:nvPicPr>
          <p:cNvPr id="5" name="Picture 4" descr="P5_cartoon.pdf"/>
          <p:cNvPicPr>
            <a:picLocks noChangeAspect="1"/>
          </p:cNvPicPr>
          <p:nvPr/>
        </p:nvPicPr>
        <p:blipFill rotWithShape="1">
          <a:blip r:embed="rId2">
            <a:extLst>
              <a:ext uri="{28A0092B-C50C-407E-A947-70E740481C1C}">
                <a14:useLocalDpi xmlns:a14="http://schemas.microsoft.com/office/drawing/2010/main" val="0"/>
              </a:ext>
            </a:extLst>
          </a:blip>
          <a:srcRect l="61104" t="45578" r="19218" b="8332"/>
          <a:stretch/>
        </p:blipFill>
        <p:spPr>
          <a:xfrm>
            <a:off x="3025436" y="1921847"/>
            <a:ext cx="3100137" cy="3867737"/>
          </a:xfrm>
          <a:prstGeom prst="rect">
            <a:avLst/>
          </a:prstGeom>
        </p:spPr>
      </p:pic>
    </p:spTree>
    <p:extLst>
      <p:ext uri="{BB962C8B-B14F-4D97-AF65-F5344CB8AC3E}">
        <p14:creationId xmlns:p14="http://schemas.microsoft.com/office/powerpoint/2010/main" val="409738900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072A17-8A74-9547-BED1-97F1E387A8F6}"/>
              </a:ext>
            </a:extLst>
          </p:cNvPr>
          <p:cNvSpPr>
            <a:spLocks noGrp="1"/>
          </p:cNvSpPr>
          <p:nvPr>
            <p:ph type="title"/>
          </p:nvPr>
        </p:nvSpPr>
        <p:spPr/>
        <p:txBody>
          <a:bodyPr>
            <a:noAutofit/>
          </a:bodyPr>
          <a:lstStyle/>
          <a:p>
            <a:r>
              <a:rPr lang="en-US" sz="2400" dirty="0"/>
              <a:t>Two periods during which the expansion of the Universe accelerated</a:t>
            </a:r>
          </a:p>
        </p:txBody>
      </p:sp>
      <p:grpSp>
        <p:nvGrpSpPr>
          <p:cNvPr id="8" name="Group 7">
            <a:extLst>
              <a:ext uri="{FF2B5EF4-FFF2-40B4-BE49-F238E27FC236}">
                <a16:creationId xmlns:a16="http://schemas.microsoft.com/office/drawing/2014/main" id="{C6E0383E-EE48-0A49-BCD3-367580439CD0}"/>
              </a:ext>
            </a:extLst>
          </p:cNvPr>
          <p:cNvGrpSpPr/>
          <p:nvPr/>
        </p:nvGrpSpPr>
        <p:grpSpPr>
          <a:xfrm>
            <a:off x="506185" y="1166142"/>
            <a:ext cx="8098971" cy="5031552"/>
            <a:chOff x="506185" y="1166142"/>
            <a:chExt cx="8098971" cy="5031552"/>
          </a:xfrm>
        </p:grpSpPr>
        <p:sp>
          <p:nvSpPr>
            <p:cNvPr id="6" name="Rectangle 5">
              <a:extLst>
                <a:ext uri="{FF2B5EF4-FFF2-40B4-BE49-F238E27FC236}">
                  <a16:creationId xmlns:a16="http://schemas.microsoft.com/office/drawing/2014/main" id="{19A337D0-2D26-EA45-B5AD-96AFD3F48AA0}"/>
                </a:ext>
              </a:extLst>
            </p:cNvPr>
            <p:cNvSpPr/>
            <p:nvPr/>
          </p:nvSpPr>
          <p:spPr>
            <a:xfrm>
              <a:off x="506185" y="1166142"/>
              <a:ext cx="8098971" cy="50315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E3D07AD3-09D3-1646-B44A-2539EE835822}"/>
                </a:ext>
              </a:extLst>
            </p:cNvPr>
            <p:cNvSpPr txBox="1"/>
            <p:nvPr/>
          </p:nvSpPr>
          <p:spPr>
            <a:xfrm>
              <a:off x="4572002" y="1264116"/>
              <a:ext cx="3380015" cy="646331"/>
            </a:xfrm>
            <a:prstGeom prst="rect">
              <a:avLst/>
            </a:prstGeom>
            <a:noFill/>
          </p:spPr>
          <p:txBody>
            <a:bodyPr wrap="square" rtlCol="0">
              <a:spAutoFit/>
            </a:bodyPr>
            <a:lstStyle/>
            <a:p>
              <a:pPr algn="r"/>
              <a:r>
                <a:rPr lang="en-US" dirty="0">
                  <a:solidFill>
                    <a:srgbClr val="FFFF00"/>
                  </a:solidFill>
                </a:rPr>
                <a:t>2</a:t>
              </a:r>
              <a:r>
                <a:rPr lang="en-US" baseline="30000" dirty="0">
                  <a:solidFill>
                    <a:srgbClr val="FFFF00"/>
                  </a:solidFill>
                </a:rPr>
                <a:t>nd</a:t>
              </a:r>
              <a:r>
                <a:rPr lang="en-US" dirty="0">
                  <a:solidFill>
                    <a:srgbClr val="FFFF00"/>
                  </a:solidFill>
                </a:rPr>
                <a:t> (Dark Energy) </a:t>
              </a:r>
            </a:p>
            <a:p>
              <a:pPr algn="r"/>
              <a:r>
                <a:rPr lang="en-US" dirty="0">
                  <a:solidFill>
                    <a:srgbClr val="FFFF00"/>
                  </a:solidFill>
                </a:rPr>
                <a:t>began recently, continues today</a:t>
              </a:r>
            </a:p>
          </p:txBody>
        </p:sp>
        <p:pic>
          <p:nvPicPr>
            <p:cNvPr id="5126" name="Picture 6" descr="https://upload.wikimedia.org/wikipedia/commons/thumb/6/6f/CMB_Timeline300_no_WMAP.jpg/1024px-CMB_Timeline300_no_WMAP.jpg">
              <a:extLst>
                <a:ext uri="{FF2B5EF4-FFF2-40B4-BE49-F238E27FC236}">
                  <a16:creationId xmlns:a16="http://schemas.microsoft.com/office/drawing/2014/main" id="{0F0AED48-F352-8B43-9515-04F981413E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4509"/>
            <a:stretch/>
          </p:blipFill>
          <p:spPr bwMode="auto">
            <a:xfrm>
              <a:off x="2465620" y="1877789"/>
              <a:ext cx="5878284" cy="4059027"/>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A766CDE4-9F55-164D-8E56-3F38E1B60CF6}"/>
                </a:ext>
              </a:extLst>
            </p:cNvPr>
            <p:cNvSpPr txBox="1"/>
            <p:nvPr/>
          </p:nvSpPr>
          <p:spPr>
            <a:xfrm>
              <a:off x="521603" y="2930042"/>
              <a:ext cx="2241960" cy="923330"/>
            </a:xfrm>
            <a:prstGeom prst="rect">
              <a:avLst/>
            </a:prstGeom>
            <a:noFill/>
          </p:spPr>
          <p:txBody>
            <a:bodyPr wrap="square" rtlCol="0">
              <a:spAutoFit/>
            </a:bodyPr>
            <a:lstStyle/>
            <a:p>
              <a:pPr algn="r"/>
              <a:r>
                <a:rPr lang="en-US" dirty="0">
                  <a:solidFill>
                    <a:srgbClr val="FFFF00"/>
                  </a:solidFill>
                </a:rPr>
                <a:t>1</a:t>
              </a:r>
              <a:r>
                <a:rPr lang="en-US" baseline="30000" dirty="0">
                  <a:solidFill>
                    <a:srgbClr val="FFFF00"/>
                  </a:solidFill>
                </a:rPr>
                <a:t>st </a:t>
              </a:r>
              <a:r>
                <a:rPr lang="en-US" dirty="0">
                  <a:solidFill>
                    <a:srgbClr val="FFFF00"/>
                  </a:solidFill>
                </a:rPr>
                <a:t>(Inflation) </a:t>
              </a:r>
            </a:p>
            <a:p>
              <a:pPr algn="r"/>
              <a:r>
                <a:rPr lang="en-US" dirty="0">
                  <a:solidFill>
                    <a:srgbClr val="FFFF00"/>
                  </a:solidFill>
                </a:rPr>
                <a:t>primordial epoch of acceleration</a:t>
              </a:r>
            </a:p>
          </p:txBody>
        </p:sp>
      </p:grpSp>
    </p:spTree>
    <p:extLst>
      <p:ext uri="{BB962C8B-B14F-4D97-AF65-F5344CB8AC3E}">
        <p14:creationId xmlns:p14="http://schemas.microsoft.com/office/powerpoint/2010/main" val="273836926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4" descr="D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43" y="1192672"/>
            <a:ext cx="2794399" cy="2586757"/>
          </a:xfrm>
          <a:prstGeom prst="rect">
            <a:avLst/>
          </a:prstGeom>
          <a:solidFill>
            <a:schemeClr val="tx1"/>
          </a:solidFill>
          <a:ln w="9525">
            <a:solidFill>
              <a:schemeClr val="bg1"/>
            </a:solidFill>
            <a:miter lim="800000"/>
            <a:headEnd/>
            <a:tailEnd/>
          </a:ln>
        </p:spPr>
      </p:pic>
      <p:pic>
        <p:nvPicPr>
          <p:cNvPr id="67588" name="Picture 27" descr="Telescope_Aug_2010-47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23915" y="996359"/>
            <a:ext cx="3009741" cy="2519090"/>
          </a:xfrm>
          <a:prstGeom prst="rect">
            <a:avLst/>
          </a:prstGeom>
          <a:noFill/>
          <a:ln w="9525">
            <a:solidFill>
              <a:srgbClr val="FFFFFF"/>
            </a:solidFill>
            <a:miter lim="800000"/>
            <a:headEnd/>
            <a:tailEnd/>
          </a:ln>
          <a:extLst>
            <a:ext uri="{909E8E84-426E-40dd-AFC4-6F175D3DCCD1}">
              <a14:hiddenFill xmlns="" xmlns:a14="http://schemas.microsoft.com/office/drawing/2010/main">
                <a:solidFill>
                  <a:srgbClr val="FFFFFF"/>
                </a:solidFill>
              </a14:hiddenFill>
            </a:ext>
          </a:extLst>
        </p:spPr>
      </p:pic>
      <p:pic>
        <p:nvPicPr>
          <p:cNvPr id="67589" name="Picture 1"/>
          <p:cNvPicPr>
            <a:picLocks noChangeAspect="1"/>
          </p:cNvPicPr>
          <p:nvPr/>
        </p:nvPicPr>
        <p:blipFill rotWithShape="1">
          <a:blip r:embed="rId4">
            <a:extLst>
              <a:ext uri="{28A0092B-C50C-407E-A947-70E740481C1C}">
                <a14:useLocalDpi xmlns:a14="http://schemas.microsoft.com/office/drawing/2010/main" val="0"/>
              </a:ext>
            </a:extLst>
          </a:blip>
          <a:srcRect r="9548" b="12454"/>
          <a:stretch/>
        </p:blipFill>
        <p:spPr bwMode="auto">
          <a:xfrm>
            <a:off x="6590846" y="1562559"/>
            <a:ext cx="2242911" cy="2172755"/>
          </a:xfrm>
          <a:prstGeom prst="rect">
            <a:avLst/>
          </a:prstGeom>
          <a:noFill/>
          <a:ln w="9525">
            <a:solidFill>
              <a:srgbClr val="FFFFFF"/>
            </a:solidFill>
            <a:miter lim="800000"/>
            <a:headEnd/>
            <a:tailEnd/>
          </a:ln>
          <a:extLst>
            <a:ext uri="{909E8E84-426E-40dd-AFC4-6F175D3DCCD1}">
              <a14:hiddenFill xmlns="" xmlns:a14="http://schemas.microsoft.com/office/drawing/2010/main">
                <a:solidFill>
                  <a:srgbClr val="FFFFFF"/>
                </a:solidFill>
              </a14:hiddenFill>
            </a:ext>
          </a:extLst>
        </p:spPr>
      </p:pic>
      <p:pic>
        <p:nvPicPr>
          <p:cNvPr id="67590" name="Picture 13" descr="11-0035-08D.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47973" y="1042165"/>
            <a:ext cx="1410938" cy="2113380"/>
          </a:xfrm>
          <a:prstGeom prst="rect">
            <a:avLst/>
          </a:prstGeom>
          <a:solidFill>
            <a:srgbClr val="FFFFFF"/>
          </a:solidFill>
          <a:ln w="9525">
            <a:solidFill>
              <a:schemeClr val="bg1"/>
            </a:solidFill>
            <a:miter lim="800000"/>
            <a:headEnd/>
            <a:tailEnd/>
          </a:ln>
        </p:spPr>
      </p:pic>
      <p:sp>
        <p:nvSpPr>
          <p:cNvPr id="67591" name="TextBox 1"/>
          <p:cNvSpPr txBox="1">
            <a:spLocks noChangeArrowheads="1"/>
          </p:cNvSpPr>
          <p:nvPr/>
        </p:nvSpPr>
        <p:spPr bwMode="auto">
          <a:xfrm>
            <a:off x="259043" y="1192672"/>
            <a:ext cx="1300162"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chemeClr val="bg1"/>
                </a:solidFill>
              </a:rPr>
              <a:t>DES (now)</a:t>
            </a:r>
          </a:p>
        </p:txBody>
      </p:sp>
      <p:sp>
        <p:nvSpPr>
          <p:cNvPr id="67592" name="TextBox 1"/>
          <p:cNvSpPr txBox="1">
            <a:spLocks noChangeArrowheads="1"/>
          </p:cNvSpPr>
          <p:nvPr/>
        </p:nvSpPr>
        <p:spPr bwMode="auto">
          <a:xfrm>
            <a:off x="4449231" y="1060645"/>
            <a:ext cx="762000"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LSST</a:t>
            </a:r>
          </a:p>
        </p:txBody>
      </p:sp>
      <p:sp>
        <p:nvSpPr>
          <p:cNvPr id="67593" name="TextBox 1"/>
          <p:cNvSpPr txBox="1">
            <a:spLocks noChangeArrowheads="1"/>
          </p:cNvSpPr>
          <p:nvPr/>
        </p:nvSpPr>
        <p:spPr bwMode="auto">
          <a:xfrm>
            <a:off x="8040841" y="1586219"/>
            <a:ext cx="812800"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solidFill>
                  <a:schemeClr val="bg1"/>
                </a:solidFill>
              </a:rPr>
              <a:t>Euclid</a:t>
            </a:r>
          </a:p>
        </p:txBody>
      </p:sp>
      <p:sp>
        <p:nvSpPr>
          <p:cNvPr id="3" name="Title 2"/>
          <p:cNvSpPr>
            <a:spLocks noGrp="1"/>
          </p:cNvSpPr>
          <p:nvPr>
            <p:ph type="title"/>
          </p:nvPr>
        </p:nvSpPr>
        <p:spPr/>
        <p:txBody>
          <a:bodyPr/>
          <a:lstStyle/>
          <a:p>
            <a:r>
              <a:rPr lang="en-US" dirty="0"/>
              <a:t>Probing Dark Energy and Inflation</a:t>
            </a:r>
          </a:p>
        </p:txBody>
      </p:sp>
      <p:sp>
        <p:nvSpPr>
          <p:cNvPr id="2" name="Right Arrow 1"/>
          <p:cNvSpPr/>
          <p:nvPr/>
        </p:nvSpPr>
        <p:spPr>
          <a:xfrm>
            <a:off x="3605860" y="2316640"/>
            <a:ext cx="830916" cy="533117"/>
          </a:xfrm>
          <a:prstGeom prst="rightArrow">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D575B38E-64EF-1D45-A1EB-54352173DFA1}"/>
              </a:ext>
            </a:extLst>
          </p:cNvPr>
          <p:cNvGrpSpPr/>
          <p:nvPr/>
        </p:nvGrpSpPr>
        <p:grpSpPr>
          <a:xfrm>
            <a:off x="4123915" y="3781451"/>
            <a:ext cx="4758829" cy="2847215"/>
            <a:chOff x="2410024" y="2692878"/>
            <a:chExt cx="5397500" cy="4305300"/>
          </a:xfrm>
        </p:grpSpPr>
        <p:pic>
          <p:nvPicPr>
            <p:cNvPr id="5" name="Picture 4">
              <a:extLst>
                <a:ext uri="{FF2B5EF4-FFF2-40B4-BE49-F238E27FC236}">
                  <a16:creationId xmlns:a16="http://schemas.microsoft.com/office/drawing/2014/main" id="{4C20BDCF-9979-C544-BF6B-A11C3BC99ABA}"/>
                </a:ext>
              </a:extLst>
            </p:cNvPr>
            <p:cNvPicPr>
              <a:picLocks noChangeAspect="1"/>
            </p:cNvPicPr>
            <p:nvPr/>
          </p:nvPicPr>
          <p:blipFill>
            <a:blip r:embed="rId6"/>
            <a:stretch>
              <a:fillRect/>
            </a:stretch>
          </p:blipFill>
          <p:spPr>
            <a:xfrm>
              <a:off x="2410024" y="2692878"/>
              <a:ext cx="5397500" cy="4305300"/>
            </a:xfrm>
            <a:prstGeom prst="rect">
              <a:avLst/>
            </a:prstGeom>
          </p:spPr>
        </p:pic>
        <p:sp>
          <p:nvSpPr>
            <p:cNvPr id="7" name="TextBox 6">
              <a:extLst>
                <a:ext uri="{FF2B5EF4-FFF2-40B4-BE49-F238E27FC236}">
                  <a16:creationId xmlns:a16="http://schemas.microsoft.com/office/drawing/2014/main" id="{C00D22DB-62FC-AA43-8C16-05B37BC475AB}"/>
                </a:ext>
              </a:extLst>
            </p:cNvPr>
            <p:cNvSpPr txBox="1"/>
            <p:nvPr/>
          </p:nvSpPr>
          <p:spPr>
            <a:xfrm>
              <a:off x="5644444" y="4233064"/>
              <a:ext cx="995016" cy="715581"/>
            </a:xfrm>
            <a:prstGeom prst="rect">
              <a:avLst/>
            </a:prstGeom>
            <a:solidFill>
              <a:schemeClr val="bg1"/>
            </a:solidFill>
          </p:spPr>
          <p:txBody>
            <a:bodyPr wrap="none" rtlCol="0">
              <a:spAutoFit/>
            </a:bodyPr>
            <a:lstStyle/>
            <a:p>
              <a:endParaRPr lang="en-US" sz="1200" dirty="0"/>
            </a:p>
            <a:p>
              <a:r>
                <a:rPr lang="en-US" dirty="0"/>
                <a:t>     Today</a:t>
              </a:r>
            </a:p>
            <a:p>
              <a:endParaRPr lang="en-US" sz="1050" dirty="0"/>
            </a:p>
          </p:txBody>
        </p:sp>
      </p:grpSp>
      <p:pic>
        <p:nvPicPr>
          <p:cNvPr id="6146" name="Picture 2" descr="Image result for wmap">
            <a:extLst>
              <a:ext uri="{FF2B5EF4-FFF2-40B4-BE49-F238E27FC236}">
                <a16:creationId xmlns:a16="http://schemas.microsoft.com/office/drawing/2014/main" id="{2B01C55F-8B7F-054B-A890-F8C32FA375F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043" y="4124232"/>
            <a:ext cx="3606322" cy="2027930"/>
          </a:xfrm>
          <a:prstGeom prst="rect">
            <a:avLst/>
          </a:prstGeom>
          <a:noFill/>
          <a:extLst>
            <a:ext uri="{909E8E84-426E-40DD-AFC4-6F175D3DCCD1}">
              <a14:hiddenFill xmlns:a14="http://schemas.microsoft.com/office/drawing/2010/main">
                <a:solidFill>
                  <a:srgbClr val="FFFFFF"/>
                </a:solidFill>
              </a14:hiddenFill>
            </a:ext>
          </a:extLst>
        </p:spPr>
      </p:pic>
      <p:sp>
        <p:nvSpPr>
          <p:cNvPr id="18" name="Right Arrow 17">
            <a:extLst>
              <a:ext uri="{FF2B5EF4-FFF2-40B4-BE49-F238E27FC236}">
                <a16:creationId xmlns:a16="http://schemas.microsoft.com/office/drawing/2014/main" id="{23B5C88F-4E82-B54A-A8CE-9D31B13DB6AD}"/>
              </a:ext>
            </a:extLst>
          </p:cNvPr>
          <p:cNvSpPr/>
          <p:nvPr/>
        </p:nvSpPr>
        <p:spPr>
          <a:xfrm>
            <a:off x="3741084" y="4888792"/>
            <a:ext cx="830916" cy="533117"/>
          </a:xfrm>
          <a:prstGeom prst="rightArrow">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571130"/>
      </p:ext>
    </p:extLst>
  </p:cSld>
  <p:clrMapOvr>
    <a:masterClrMapping/>
  </p:clrMapOvr>
  <p:transition advTm="40482"/>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5_cartoon.pdf"/>
          <p:cNvPicPr>
            <a:picLocks noChangeAspect="1"/>
          </p:cNvPicPr>
          <p:nvPr/>
        </p:nvPicPr>
        <p:blipFill rotWithShape="1">
          <a:blip r:embed="rId2">
            <a:extLst>
              <a:ext uri="{28A0092B-C50C-407E-A947-70E740481C1C}">
                <a14:useLocalDpi xmlns:a14="http://schemas.microsoft.com/office/drawing/2010/main" val="0"/>
              </a:ext>
            </a:extLst>
          </a:blip>
          <a:srcRect l="81427" t="45578" b="8332"/>
          <a:stretch/>
        </p:blipFill>
        <p:spPr>
          <a:xfrm>
            <a:off x="3064484" y="2310969"/>
            <a:ext cx="2926108" cy="3867737"/>
          </a:xfrm>
          <a:prstGeom prst="rect">
            <a:avLst/>
          </a:prstGeom>
        </p:spPr>
      </p:pic>
      <p:sp>
        <p:nvSpPr>
          <p:cNvPr id="5" name="TextBox 4"/>
          <p:cNvSpPr txBox="1"/>
          <p:nvPr/>
        </p:nvSpPr>
        <p:spPr>
          <a:xfrm>
            <a:off x="0" y="1003014"/>
            <a:ext cx="9144000" cy="1323439"/>
          </a:xfrm>
          <a:prstGeom prst="rect">
            <a:avLst/>
          </a:prstGeom>
          <a:noFill/>
        </p:spPr>
        <p:txBody>
          <a:bodyPr wrap="square" rtlCol="0">
            <a:spAutoFit/>
          </a:bodyPr>
          <a:lstStyle/>
          <a:p>
            <a:pPr algn="ctr"/>
            <a:r>
              <a:rPr lang="en-US" sz="4400" dirty="0"/>
              <a:t>Explore the unknowns:</a:t>
            </a:r>
          </a:p>
          <a:p>
            <a:pPr algn="ctr"/>
            <a:r>
              <a:rPr lang="en-US" sz="3600" dirty="0"/>
              <a:t>new particles, interactions, physical principles</a:t>
            </a:r>
          </a:p>
        </p:txBody>
      </p:sp>
    </p:spTree>
    <p:extLst>
      <p:ext uri="{BB962C8B-B14F-4D97-AF65-F5344CB8AC3E}">
        <p14:creationId xmlns:p14="http://schemas.microsoft.com/office/powerpoint/2010/main" val="343549766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5" name="Picture 2"/>
          <p:cNvPicPr>
            <a:picLocks/>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51539" y="4941889"/>
            <a:ext cx="2159977" cy="1366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80" name="Straight Connector 79"/>
          <p:cNvCxnSpPr/>
          <p:nvPr/>
        </p:nvCxnSpPr>
        <p:spPr>
          <a:xfrm>
            <a:off x="5868866" y="6157913"/>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a:off x="4715608" y="6157913"/>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a:off x="3492012" y="6165850"/>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a:off x="7092462" y="6143625"/>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V="1">
            <a:off x="1101970" y="6251575"/>
            <a:ext cx="7570177" cy="14288"/>
          </a:xfrm>
          <a:prstGeom prst="straightConnector1">
            <a:avLst/>
          </a:prstGeom>
          <a:ln>
            <a:solidFill>
              <a:srgbClr val="3333CC"/>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1104900" y="447675"/>
            <a:ext cx="23446" cy="5818188"/>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108552" name="TextBox 10"/>
          <p:cNvSpPr txBox="1">
            <a:spLocks noChangeArrowheads="1"/>
          </p:cNvSpPr>
          <p:nvPr/>
        </p:nvSpPr>
        <p:spPr bwMode="auto">
          <a:xfrm>
            <a:off x="665285" y="6083300"/>
            <a:ext cx="327308"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0</a:t>
            </a:r>
          </a:p>
        </p:txBody>
      </p:sp>
      <p:sp>
        <p:nvSpPr>
          <p:cNvPr id="108553" name="TextBox 11"/>
          <p:cNvSpPr txBox="1">
            <a:spLocks noChangeArrowheads="1"/>
          </p:cNvSpPr>
          <p:nvPr/>
        </p:nvSpPr>
        <p:spPr bwMode="auto">
          <a:xfrm>
            <a:off x="319454" y="611188"/>
            <a:ext cx="75523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1000</a:t>
            </a:r>
          </a:p>
        </p:txBody>
      </p:sp>
      <p:sp>
        <p:nvSpPr>
          <p:cNvPr id="108554" name="TextBox 12"/>
          <p:cNvSpPr txBox="1">
            <a:spLocks noChangeArrowheads="1"/>
          </p:cNvSpPr>
          <p:nvPr/>
        </p:nvSpPr>
        <p:spPr bwMode="auto">
          <a:xfrm>
            <a:off x="953966" y="6237288"/>
            <a:ext cx="327308"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0</a:t>
            </a:r>
          </a:p>
        </p:txBody>
      </p:sp>
      <p:sp>
        <p:nvSpPr>
          <p:cNvPr id="108555" name="TextBox 13"/>
          <p:cNvSpPr txBox="1">
            <a:spLocks noChangeArrowheads="1"/>
          </p:cNvSpPr>
          <p:nvPr/>
        </p:nvSpPr>
        <p:spPr bwMode="auto">
          <a:xfrm>
            <a:off x="8024447" y="6372225"/>
            <a:ext cx="75523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1500</a:t>
            </a:r>
          </a:p>
        </p:txBody>
      </p:sp>
      <p:cxnSp>
        <p:nvCxnSpPr>
          <p:cNvPr id="15" name="Straight Connector 14"/>
          <p:cNvCxnSpPr/>
          <p:nvPr/>
        </p:nvCxnSpPr>
        <p:spPr>
          <a:xfrm>
            <a:off x="8298474" y="6165850"/>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2262554" y="6165850"/>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5863004" y="6157913"/>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4711212" y="6157913"/>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3487615" y="6165850"/>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7088066" y="6143625"/>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sp>
        <p:nvSpPr>
          <p:cNvPr id="108562" name="TextBox 20"/>
          <p:cNvSpPr txBox="1">
            <a:spLocks noChangeArrowheads="1"/>
          </p:cNvSpPr>
          <p:nvPr/>
        </p:nvSpPr>
        <p:spPr bwMode="auto">
          <a:xfrm>
            <a:off x="6761285" y="6372225"/>
            <a:ext cx="75523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1250</a:t>
            </a:r>
          </a:p>
        </p:txBody>
      </p:sp>
      <p:sp>
        <p:nvSpPr>
          <p:cNvPr id="108563" name="TextBox 21"/>
          <p:cNvSpPr txBox="1">
            <a:spLocks noChangeArrowheads="1"/>
          </p:cNvSpPr>
          <p:nvPr/>
        </p:nvSpPr>
        <p:spPr bwMode="auto">
          <a:xfrm>
            <a:off x="5575789" y="6388100"/>
            <a:ext cx="75523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1000</a:t>
            </a:r>
          </a:p>
        </p:txBody>
      </p:sp>
      <p:sp>
        <p:nvSpPr>
          <p:cNvPr id="108564" name="TextBox 22"/>
          <p:cNvSpPr txBox="1">
            <a:spLocks noChangeArrowheads="1"/>
          </p:cNvSpPr>
          <p:nvPr/>
        </p:nvSpPr>
        <p:spPr bwMode="auto">
          <a:xfrm>
            <a:off x="4384431" y="6388100"/>
            <a:ext cx="6125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750</a:t>
            </a:r>
          </a:p>
        </p:txBody>
      </p:sp>
      <p:sp>
        <p:nvSpPr>
          <p:cNvPr id="108565" name="TextBox 23"/>
          <p:cNvSpPr txBox="1">
            <a:spLocks noChangeArrowheads="1"/>
          </p:cNvSpPr>
          <p:nvPr/>
        </p:nvSpPr>
        <p:spPr bwMode="auto">
          <a:xfrm>
            <a:off x="3160836" y="6402388"/>
            <a:ext cx="6125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500</a:t>
            </a:r>
          </a:p>
        </p:txBody>
      </p:sp>
      <p:sp>
        <p:nvSpPr>
          <p:cNvPr id="108566" name="TextBox 24"/>
          <p:cNvSpPr txBox="1">
            <a:spLocks noChangeArrowheads="1"/>
          </p:cNvSpPr>
          <p:nvPr/>
        </p:nvSpPr>
        <p:spPr bwMode="auto">
          <a:xfrm>
            <a:off x="1937239" y="6408738"/>
            <a:ext cx="6125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250</a:t>
            </a:r>
          </a:p>
        </p:txBody>
      </p:sp>
      <p:cxnSp>
        <p:nvCxnSpPr>
          <p:cNvPr id="26" name="Straight Connector 25"/>
          <p:cNvCxnSpPr/>
          <p:nvPr/>
        </p:nvCxnSpPr>
        <p:spPr>
          <a:xfrm>
            <a:off x="994997" y="5049838"/>
            <a:ext cx="215411" cy="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1008185" y="3644900"/>
            <a:ext cx="215412" cy="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019908" y="836613"/>
            <a:ext cx="215412" cy="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sp>
        <p:nvSpPr>
          <p:cNvPr id="108570" name="TextBox 30"/>
          <p:cNvSpPr txBox="1">
            <a:spLocks noChangeArrowheads="1"/>
          </p:cNvSpPr>
          <p:nvPr/>
        </p:nvSpPr>
        <p:spPr bwMode="auto">
          <a:xfrm>
            <a:off x="319455" y="3419475"/>
            <a:ext cx="6125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500</a:t>
            </a:r>
          </a:p>
        </p:txBody>
      </p:sp>
      <p:sp>
        <p:nvSpPr>
          <p:cNvPr id="108571" name="TextBox 31"/>
          <p:cNvSpPr txBox="1">
            <a:spLocks noChangeArrowheads="1"/>
          </p:cNvSpPr>
          <p:nvPr/>
        </p:nvSpPr>
        <p:spPr bwMode="auto">
          <a:xfrm>
            <a:off x="315058" y="4859338"/>
            <a:ext cx="6125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250</a:t>
            </a:r>
          </a:p>
        </p:txBody>
      </p:sp>
      <p:sp>
        <p:nvSpPr>
          <p:cNvPr id="108572" name="TextBox 75"/>
          <p:cNvSpPr txBox="1">
            <a:spLocks noChangeArrowheads="1"/>
          </p:cNvSpPr>
          <p:nvPr/>
        </p:nvSpPr>
        <p:spPr bwMode="auto">
          <a:xfrm>
            <a:off x="268166" y="-26988"/>
            <a:ext cx="840394"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m</a:t>
            </a:r>
            <a:r>
              <a:rPr lang="en-US" baseline="-25000"/>
              <a:t>LSP</a:t>
            </a:r>
          </a:p>
          <a:p>
            <a:pPr eaLnBrk="1" hangingPunct="1"/>
            <a:r>
              <a:rPr lang="en-US"/>
              <a:t>[GeV]</a:t>
            </a:r>
          </a:p>
        </p:txBody>
      </p:sp>
      <p:sp>
        <p:nvSpPr>
          <p:cNvPr id="108573" name="TextBox 76"/>
          <p:cNvSpPr txBox="1">
            <a:spLocks noChangeArrowheads="1"/>
          </p:cNvSpPr>
          <p:nvPr/>
        </p:nvSpPr>
        <p:spPr bwMode="auto">
          <a:xfrm>
            <a:off x="8236928" y="5516564"/>
            <a:ext cx="863938"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m</a:t>
            </a:r>
            <a:r>
              <a:rPr lang="en-US" baseline="-25000"/>
              <a:t>SUSY</a:t>
            </a:r>
          </a:p>
          <a:p>
            <a:pPr eaLnBrk="1" hangingPunct="1"/>
            <a:r>
              <a:rPr lang="en-US"/>
              <a:t>[GeV]</a:t>
            </a:r>
          </a:p>
        </p:txBody>
      </p:sp>
      <p:sp>
        <p:nvSpPr>
          <p:cNvPr id="108574" name="TextBox 34"/>
          <p:cNvSpPr txBox="1">
            <a:spLocks noChangeArrowheads="1"/>
          </p:cNvSpPr>
          <p:nvPr/>
        </p:nvSpPr>
        <p:spPr bwMode="auto">
          <a:xfrm>
            <a:off x="2221523" y="1252539"/>
            <a:ext cx="2133918"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sz="1400">
                <a:solidFill>
                  <a:srgbClr val="FF4E57"/>
                </a:solidFill>
              </a:rPr>
              <a:t>ATLAS-CONF-2013-037 </a:t>
            </a:r>
          </a:p>
        </p:txBody>
      </p:sp>
      <p:cxnSp>
        <p:nvCxnSpPr>
          <p:cNvPr id="108575" name="Straight Arrow Connector 6"/>
          <p:cNvCxnSpPr>
            <a:cxnSpLocks noChangeShapeType="1"/>
          </p:cNvCxnSpPr>
          <p:nvPr/>
        </p:nvCxnSpPr>
        <p:spPr bwMode="auto">
          <a:xfrm>
            <a:off x="8387862" y="2781300"/>
            <a:ext cx="914400" cy="914400"/>
          </a:xfrm>
          <a:prstGeom prst="straightConnector1">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type="arrow" w="med" len="med"/>
                <a:tailEnd type="arrow" w="med" len="med"/>
              </a14:hiddenLine>
            </a:ext>
          </a:extLst>
        </p:spPr>
      </p:cxnSp>
      <p:sp>
        <p:nvSpPr>
          <p:cNvPr id="108576" name="TextBox 5"/>
          <p:cNvSpPr txBox="1">
            <a:spLocks noChangeArrowheads="1"/>
          </p:cNvSpPr>
          <p:nvPr/>
        </p:nvSpPr>
        <p:spPr bwMode="auto">
          <a:xfrm>
            <a:off x="1907931" y="593725"/>
            <a:ext cx="1878464"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b="1" i="1" u="sng"/>
              <a:t>Direct squark</a:t>
            </a:r>
          </a:p>
        </p:txBody>
      </p:sp>
      <p:pic>
        <p:nvPicPr>
          <p:cNvPr id="108577" name="Picture 46"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19300" y="954088"/>
            <a:ext cx="1400908" cy="179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8578" name="Picture 69"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46336" y="1238250"/>
            <a:ext cx="822080" cy="2873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8579" name="TextBox 90"/>
          <p:cNvSpPr txBox="1">
            <a:spLocks noChangeArrowheads="1"/>
          </p:cNvSpPr>
          <p:nvPr/>
        </p:nvSpPr>
        <p:spPr bwMode="auto">
          <a:xfrm>
            <a:off x="7811966" y="4367213"/>
            <a:ext cx="1399392"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sz="1200"/>
              <a:t>all limits are </a:t>
            </a:r>
          </a:p>
          <a:p>
            <a:pPr eaLnBrk="1" hangingPunct="1"/>
            <a:r>
              <a:rPr lang="en-US" sz="1200"/>
              <a:t>observed nominal </a:t>
            </a:r>
          </a:p>
          <a:p>
            <a:pPr eaLnBrk="1" hangingPunct="1"/>
            <a:r>
              <a:rPr lang="en-US" sz="1200"/>
              <a:t>95% CLs limits</a:t>
            </a:r>
          </a:p>
          <a:p>
            <a:pPr eaLnBrk="1" hangingPunct="1"/>
            <a:r>
              <a:rPr lang="en-US" sz="1200"/>
              <a:t>RP conserved </a:t>
            </a:r>
          </a:p>
        </p:txBody>
      </p:sp>
      <p:sp>
        <p:nvSpPr>
          <p:cNvPr id="108580" name="TextBox 91"/>
          <p:cNvSpPr txBox="1">
            <a:spLocks noChangeArrowheads="1"/>
          </p:cNvSpPr>
          <p:nvPr/>
        </p:nvSpPr>
        <p:spPr bwMode="auto">
          <a:xfrm>
            <a:off x="7811966" y="4006850"/>
            <a:ext cx="1351652"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BR=100%</a:t>
            </a:r>
          </a:p>
        </p:txBody>
      </p:sp>
      <p:sp>
        <p:nvSpPr>
          <p:cNvPr id="108581" name="TextBox 86"/>
          <p:cNvSpPr txBox="1">
            <a:spLocks noChangeArrowheads="1"/>
          </p:cNvSpPr>
          <p:nvPr/>
        </p:nvSpPr>
        <p:spPr bwMode="auto">
          <a:xfrm>
            <a:off x="1994389" y="1655763"/>
            <a:ext cx="194934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b="1" i="1" u="sng"/>
              <a:t>Direct slepton</a:t>
            </a:r>
          </a:p>
        </p:txBody>
      </p:sp>
      <p:sp>
        <p:nvSpPr>
          <p:cNvPr id="108582" name="Rectangle 44"/>
          <p:cNvSpPr>
            <a:spLocks noChangeArrowheads="1"/>
          </p:cNvSpPr>
          <p:nvPr/>
        </p:nvSpPr>
        <p:spPr bwMode="auto">
          <a:xfrm>
            <a:off x="3635620" y="0"/>
            <a:ext cx="5508380" cy="6669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p>
            <a:pPr algn="ctr" eaLnBrk="0" hangingPunct="0"/>
            <a:endParaRPr lang="en-US"/>
          </a:p>
        </p:txBody>
      </p:sp>
      <p:sp>
        <p:nvSpPr>
          <p:cNvPr id="108583" name="TextBox 95"/>
          <p:cNvSpPr txBox="1">
            <a:spLocks noChangeArrowheads="1"/>
          </p:cNvSpPr>
          <p:nvPr/>
        </p:nvSpPr>
        <p:spPr bwMode="auto">
          <a:xfrm>
            <a:off x="1855177" y="2403475"/>
            <a:ext cx="96613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b="1" i="1" u="sng"/>
              <a:t>Direct  </a:t>
            </a:r>
          </a:p>
        </p:txBody>
      </p:sp>
      <p:pic>
        <p:nvPicPr>
          <p:cNvPr id="108584" name="Picture 52"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667001" y="2335213"/>
            <a:ext cx="819150" cy="360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8585" name="Picture 56"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468315" y="3449639"/>
            <a:ext cx="1724758" cy="179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8586" name="Picture 61"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299189" y="2886075"/>
            <a:ext cx="1113692"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4" name="TextBox 103"/>
          <p:cNvSpPr txBox="1"/>
          <p:nvPr/>
        </p:nvSpPr>
        <p:spPr>
          <a:xfrm>
            <a:off x="1702777" y="3125789"/>
            <a:ext cx="2044149" cy="307777"/>
          </a:xfrm>
          <a:prstGeom prst="rect">
            <a:avLst/>
          </a:prstGeom>
          <a:noFill/>
        </p:spPr>
        <p:txBody>
          <a:bodyPr wrap="none">
            <a:spAutoFit/>
          </a:bodyPr>
          <a:lstStyle/>
          <a:p>
            <a:pPr>
              <a:defRPr/>
            </a:pPr>
            <a:r>
              <a:rPr lang="en-US" sz="1400" dirty="0">
                <a:solidFill>
                  <a:schemeClr val="tx1">
                    <a:lumMod val="95000"/>
                    <a:lumOff val="5000"/>
                  </a:schemeClr>
                </a:solidFill>
                <a:latin typeface="Helvetica" pitchFamily="-1" charset="0"/>
                <a:ea typeface="ＭＳ Ｐゴシック" pitchFamily="-1" charset="-128"/>
                <a:cs typeface="ＭＳ Ｐゴシック" pitchFamily="-1" charset="-128"/>
              </a:rPr>
              <a:t>CMS-PAS-SUS-13-006</a:t>
            </a:r>
          </a:p>
        </p:txBody>
      </p:sp>
      <p:pic>
        <p:nvPicPr>
          <p:cNvPr id="108588" name="Picture 38"/>
          <p:cNvPicPr>
            <a:picLocks/>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57351" y="5897563"/>
            <a:ext cx="936380"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8" name="Picture 57" descr="latex-image-1.pdf"/>
          <p:cNvPicPr>
            <a:picLocks noChangeAspect="1"/>
          </p:cNvPicPr>
          <p:nvPr/>
        </p:nvPicPr>
        <p:blipFill>
          <a:blip r:embed="rId9">
            <a:duotone>
              <a:prstClr val="black"/>
              <a:srgbClr val="0C46EB">
                <a:tint val="45000"/>
                <a:satMod val="400000"/>
              </a:srgbClr>
            </a:duotone>
            <a:extLst/>
          </a:blip>
          <a:stretch>
            <a:fillRect/>
          </a:stretch>
        </p:blipFill>
        <p:spPr>
          <a:xfrm>
            <a:off x="1227010" y="2014043"/>
            <a:ext cx="1071628" cy="288000"/>
          </a:xfrm>
          <a:prstGeom prst="rect">
            <a:avLst/>
          </a:prstGeom>
        </p:spPr>
      </p:pic>
      <p:sp>
        <p:nvSpPr>
          <p:cNvPr id="108590" name="TextBox 58"/>
          <p:cNvSpPr txBox="1">
            <a:spLocks noChangeArrowheads="1"/>
          </p:cNvSpPr>
          <p:nvPr/>
        </p:nvSpPr>
        <p:spPr bwMode="auto">
          <a:xfrm>
            <a:off x="2283069" y="2025650"/>
            <a:ext cx="2133918"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sz="1400">
                <a:solidFill>
                  <a:schemeClr val="tx2"/>
                </a:solidFill>
              </a:rPr>
              <a:t>ATLAS-CONF-2013-049</a:t>
            </a:r>
          </a:p>
        </p:txBody>
      </p:sp>
      <p:cxnSp>
        <p:nvCxnSpPr>
          <p:cNvPr id="108591" name="Straight Connector 59"/>
          <p:cNvCxnSpPr>
            <a:cxnSpLocks noChangeShapeType="1"/>
          </p:cNvCxnSpPr>
          <p:nvPr/>
        </p:nvCxnSpPr>
        <p:spPr bwMode="auto">
          <a:xfrm>
            <a:off x="1852246" y="3022600"/>
            <a:ext cx="359020"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cxnSp>
      <p:sp>
        <p:nvSpPr>
          <p:cNvPr id="108592" name="Freeform 53"/>
          <p:cNvSpPr>
            <a:spLocks noChangeArrowheads="1"/>
          </p:cNvSpPr>
          <p:nvPr/>
        </p:nvSpPr>
        <p:spPr bwMode="auto">
          <a:xfrm>
            <a:off x="1619251" y="5876925"/>
            <a:ext cx="578826" cy="412750"/>
          </a:xfrm>
          <a:custGeom>
            <a:avLst/>
            <a:gdLst>
              <a:gd name="T0" fmla="*/ 0 w 577850"/>
              <a:gd name="T1" fmla="*/ 412750 h 412750"/>
              <a:gd name="T2" fmla="*/ 139337 w 577850"/>
              <a:gd name="T3" fmla="*/ 304800 h 412750"/>
              <a:gd name="T4" fmla="*/ 278676 w 577850"/>
              <a:gd name="T5" fmla="*/ 209550 h 412750"/>
              <a:gd name="T6" fmla="*/ 537448 w 577850"/>
              <a:gd name="T7" fmla="*/ 107950 h 412750"/>
              <a:gd name="T8" fmla="*/ 676791 w 577850"/>
              <a:gd name="T9" fmla="*/ 57150 h 412750"/>
              <a:gd name="T10" fmla="*/ 816132 w 577850"/>
              <a:gd name="T11" fmla="*/ 19050 h 412750"/>
              <a:gd name="T12" fmla="*/ 816132 w 577850"/>
              <a:gd name="T13" fmla="*/ 19050 h 412750"/>
              <a:gd name="T14" fmla="*/ 1074902 w 577850"/>
              <a:gd name="T15" fmla="*/ 0 h 412750"/>
              <a:gd name="T16" fmla="*/ 1074902 w 577850"/>
              <a:gd name="T17" fmla="*/ 0 h 412750"/>
              <a:gd name="T18" fmla="*/ 1353580 w 577850"/>
              <a:gd name="T19" fmla="*/ 57150 h 412750"/>
              <a:gd name="T20" fmla="*/ 1532732 w 577850"/>
              <a:gd name="T21" fmla="*/ 107950 h 412750"/>
              <a:gd name="T22" fmla="*/ 1672071 w 577850"/>
              <a:gd name="T23" fmla="*/ 228600 h 412750"/>
              <a:gd name="T24" fmla="*/ 1731789 w 577850"/>
              <a:gd name="T25" fmla="*/ 317500 h 412750"/>
              <a:gd name="T26" fmla="*/ 1811409 w 577850"/>
              <a:gd name="T27" fmla="*/ 412750 h 41275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7850"/>
              <a:gd name="T43" fmla="*/ 0 h 412750"/>
              <a:gd name="T44" fmla="*/ 577850 w 577850"/>
              <a:gd name="T45" fmla="*/ 412750 h 41275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7850" h="412750">
                <a:moveTo>
                  <a:pt x="0" y="412750"/>
                </a:moveTo>
                <a:lnTo>
                  <a:pt x="44450" y="304800"/>
                </a:lnTo>
                <a:lnTo>
                  <a:pt x="88900" y="209550"/>
                </a:lnTo>
                <a:lnTo>
                  <a:pt x="171450" y="107950"/>
                </a:lnTo>
                <a:lnTo>
                  <a:pt x="215900" y="57150"/>
                </a:lnTo>
                <a:lnTo>
                  <a:pt x="260350" y="19050"/>
                </a:lnTo>
                <a:lnTo>
                  <a:pt x="342900" y="0"/>
                </a:lnTo>
                <a:lnTo>
                  <a:pt x="431800" y="57150"/>
                </a:lnTo>
                <a:lnTo>
                  <a:pt x="488950" y="107950"/>
                </a:lnTo>
                <a:lnTo>
                  <a:pt x="533400" y="228600"/>
                </a:lnTo>
                <a:lnTo>
                  <a:pt x="552450" y="317500"/>
                </a:lnTo>
                <a:lnTo>
                  <a:pt x="577850" y="412750"/>
                </a:lnTo>
              </a:path>
            </a:pathLst>
          </a:custGeom>
          <a:noFill/>
          <a:ln w="38100">
            <a:solidFill>
              <a:srgbClr val="3333CC"/>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76852" name="TextBox 27"/>
          <p:cNvSpPr txBox="1">
            <a:spLocks noChangeArrowheads="1"/>
          </p:cNvSpPr>
          <p:nvPr/>
        </p:nvSpPr>
        <p:spPr bwMode="auto">
          <a:xfrm>
            <a:off x="4783015" y="1484313"/>
            <a:ext cx="4079631" cy="92333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n-US" dirty="0">
                <a:solidFill>
                  <a:schemeClr val="accent2"/>
                </a:solidFill>
              </a:rPr>
              <a:t>Example of “difficult” SUSY channels! </a:t>
            </a:r>
          </a:p>
          <a:p>
            <a:pPr algn="ctr">
              <a:defRPr/>
            </a:pPr>
            <a:r>
              <a:rPr lang="en-US" dirty="0">
                <a:solidFill>
                  <a:srgbClr val="FF0000"/>
                </a:solidFill>
              </a:rPr>
              <a:t>Assume ATLAS and CMS detector performance remains the same</a:t>
            </a:r>
          </a:p>
        </p:txBody>
      </p:sp>
      <p:sp>
        <p:nvSpPr>
          <p:cNvPr id="53" name="TextBox 68"/>
          <p:cNvSpPr txBox="1">
            <a:spLocks noChangeArrowheads="1"/>
          </p:cNvSpPr>
          <p:nvPr/>
        </p:nvSpPr>
        <p:spPr bwMode="auto">
          <a:xfrm>
            <a:off x="5948808" y="271427"/>
            <a:ext cx="1107996" cy="4770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b="1" dirty="0">
                <a:solidFill>
                  <a:srgbClr val="00664D"/>
                </a:solidFill>
              </a:rPr>
              <a:t>LHC:	</a:t>
            </a:r>
          </a:p>
          <a:p>
            <a:pPr eaLnBrk="1" hangingPunct="1"/>
            <a:r>
              <a:rPr lang="en-US" sz="500" b="1" dirty="0">
                <a:solidFill>
                  <a:srgbClr val="00664D"/>
                </a:solidFill>
              </a:rPr>
              <a:t>:</a:t>
            </a:r>
          </a:p>
        </p:txBody>
      </p:sp>
      <p:cxnSp>
        <p:nvCxnSpPr>
          <p:cNvPr id="54" name="Straight Connector 53"/>
          <p:cNvCxnSpPr/>
          <p:nvPr/>
        </p:nvCxnSpPr>
        <p:spPr bwMode="auto">
          <a:xfrm>
            <a:off x="5432676" y="549275"/>
            <a:ext cx="430823" cy="0"/>
          </a:xfrm>
          <a:prstGeom prst="line">
            <a:avLst/>
          </a:prstGeom>
          <a:noFill/>
          <a:ln w="28575" cap="flat" cmpd="sng" algn="ctr">
            <a:solidFill>
              <a:schemeClr val="accent1">
                <a:lumMod val="50000"/>
              </a:schemeClr>
            </a:solidFill>
            <a:prstDash val="solid"/>
            <a:round/>
            <a:headEnd type="none" w="med" len="med"/>
            <a:tailEnd type="none" w="med" len="med"/>
          </a:ln>
          <a:effectLst/>
        </p:spPr>
      </p:cxnSp>
      <p:sp>
        <p:nvSpPr>
          <p:cNvPr id="57" name="TextBox 68"/>
          <p:cNvSpPr txBox="1">
            <a:spLocks noChangeArrowheads="1"/>
          </p:cNvSpPr>
          <p:nvPr/>
        </p:nvSpPr>
        <p:spPr bwMode="auto">
          <a:xfrm>
            <a:off x="7140475" y="278451"/>
            <a:ext cx="869330" cy="4770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lgn="r" eaLnBrk="1" hangingPunct="1"/>
            <a:r>
              <a:rPr lang="en-US" b="1" dirty="0">
                <a:solidFill>
                  <a:srgbClr val="00664D"/>
                </a:solidFill>
              </a:rPr>
              <a:t>8 </a:t>
            </a:r>
            <a:r>
              <a:rPr lang="en-US" b="1" dirty="0" err="1">
                <a:solidFill>
                  <a:srgbClr val="00664D"/>
                </a:solidFill>
              </a:rPr>
              <a:t>TeV</a:t>
            </a:r>
            <a:endParaRPr lang="en-US" b="1" dirty="0">
              <a:solidFill>
                <a:srgbClr val="00664D"/>
              </a:solidFill>
            </a:endParaRPr>
          </a:p>
          <a:p>
            <a:pPr algn="r" eaLnBrk="1" hangingPunct="1"/>
            <a:endParaRPr lang="en-US" sz="500" b="1" dirty="0">
              <a:solidFill>
                <a:srgbClr val="00664D"/>
              </a:solidFill>
            </a:endParaRPr>
          </a:p>
        </p:txBody>
      </p:sp>
      <p:sp>
        <p:nvSpPr>
          <p:cNvPr id="59" name="TextBox 68"/>
          <p:cNvSpPr txBox="1">
            <a:spLocks noChangeArrowheads="1"/>
          </p:cNvSpPr>
          <p:nvPr/>
        </p:nvSpPr>
        <p:spPr bwMode="auto">
          <a:xfrm>
            <a:off x="8200313" y="261894"/>
            <a:ext cx="946274" cy="4770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lgn="r" eaLnBrk="1" hangingPunct="1"/>
            <a:r>
              <a:rPr lang="en-US" b="1" dirty="0">
                <a:solidFill>
                  <a:srgbClr val="00664D"/>
                </a:solidFill>
              </a:rPr>
              <a:t>20 fb</a:t>
            </a:r>
            <a:r>
              <a:rPr lang="en-US" b="1" baseline="30000" dirty="0">
                <a:solidFill>
                  <a:srgbClr val="00664D"/>
                </a:solidFill>
              </a:rPr>
              <a:t>-1</a:t>
            </a:r>
          </a:p>
          <a:p>
            <a:pPr algn="r" eaLnBrk="1" hangingPunct="1"/>
            <a:endParaRPr lang="en-US" sz="500" b="1" dirty="0">
              <a:solidFill>
                <a:srgbClr val="00664D"/>
              </a:solidFill>
            </a:endParaRPr>
          </a:p>
        </p:txBody>
      </p:sp>
      <p:sp>
        <p:nvSpPr>
          <p:cNvPr id="55" name="TextBox 54">
            <a:extLst>
              <a:ext uri="{FF2B5EF4-FFF2-40B4-BE49-F238E27FC236}">
                <a16:creationId xmlns:a16="http://schemas.microsoft.com/office/drawing/2014/main" id="{9D74E288-4838-F24C-9C33-44B022E08176}"/>
              </a:ext>
            </a:extLst>
          </p:cNvPr>
          <p:cNvSpPr txBox="1"/>
          <p:nvPr/>
        </p:nvSpPr>
        <p:spPr>
          <a:xfrm>
            <a:off x="2990590" y="5028046"/>
            <a:ext cx="1906291" cy="830997"/>
          </a:xfrm>
          <a:prstGeom prst="rect">
            <a:avLst/>
          </a:prstGeom>
          <a:noFill/>
        </p:spPr>
        <p:txBody>
          <a:bodyPr wrap="none" rtlCol="0">
            <a:spAutoFit/>
          </a:bodyPr>
          <a:lstStyle/>
          <a:p>
            <a:pPr algn="ctr"/>
            <a:r>
              <a:rPr lang="en-US" sz="2400" dirty="0"/>
              <a:t>LHC</a:t>
            </a:r>
          </a:p>
          <a:p>
            <a:pPr algn="ctr"/>
            <a:r>
              <a:rPr lang="en-US" sz="2400" dirty="0"/>
              <a:t>(2009 – 2012)</a:t>
            </a:r>
          </a:p>
        </p:txBody>
      </p:sp>
    </p:spTree>
    <p:extLst>
      <p:ext uri="{BB962C8B-B14F-4D97-AF65-F5344CB8AC3E}">
        <p14:creationId xmlns:p14="http://schemas.microsoft.com/office/powerpoint/2010/main" val="1646320041"/>
      </p:ext>
    </p:extLst>
  </p:cSld>
  <p:clrMapOvr>
    <a:masterClrMapping/>
  </p:clrMapOvr>
  <p:transition spd="slow" advTm="64461"/>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Freeform 3"/>
          <p:cNvSpPr>
            <a:spLocks noChangeArrowheads="1"/>
          </p:cNvSpPr>
          <p:nvPr/>
        </p:nvSpPr>
        <p:spPr bwMode="auto">
          <a:xfrm>
            <a:off x="1619251" y="4578350"/>
            <a:ext cx="2381250" cy="1663700"/>
          </a:xfrm>
          <a:custGeom>
            <a:avLst/>
            <a:gdLst>
              <a:gd name="T0" fmla="*/ 0 w 2381250"/>
              <a:gd name="T1" fmla="*/ 1663700 h 1663700"/>
              <a:gd name="T2" fmla="*/ 506307 w 2381250"/>
              <a:gd name="T3" fmla="*/ 1403350 h 1663700"/>
              <a:gd name="T4" fmla="*/ 954200 w 2381250"/>
              <a:gd name="T5" fmla="*/ 1155700 h 1663700"/>
              <a:gd name="T6" fmla="*/ 1129458 w 2381250"/>
              <a:gd name="T7" fmla="*/ 1016000 h 1663700"/>
              <a:gd name="T8" fmla="*/ 1441032 w 2381250"/>
              <a:gd name="T9" fmla="*/ 895350 h 1663700"/>
              <a:gd name="T10" fmla="*/ 1694189 w 2381250"/>
              <a:gd name="T11" fmla="*/ 768350 h 1663700"/>
              <a:gd name="T12" fmla="*/ 2336807 w 2381250"/>
              <a:gd name="T13" fmla="*/ 508000 h 1663700"/>
              <a:gd name="T14" fmla="*/ 2765225 w 2381250"/>
              <a:gd name="T15" fmla="*/ 342900 h 1663700"/>
              <a:gd name="T16" fmla="*/ 3115745 w 2381250"/>
              <a:gd name="T17" fmla="*/ 215900 h 1663700"/>
              <a:gd name="T18" fmla="*/ 3485743 w 2381250"/>
              <a:gd name="T19" fmla="*/ 114300 h 1663700"/>
              <a:gd name="T20" fmla="*/ 3680479 w 2381250"/>
              <a:gd name="T21" fmla="*/ 76200 h 1663700"/>
              <a:gd name="T22" fmla="*/ 3933630 w 2381250"/>
              <a:gd name="T23" fmla="*/ 12700 h 1663700"/>
              <a:gd name="T24" fmla="*/ 4225730 w 2381250"/>
              <a:gd name="T25" fmla="*/ 0 h 1663700"/>
              <a:gd name="T26" fmla="*/ 4400994 w 2381250"/>
              <a:gd name="T27" fmla="*/ 6350 h 1663700"/>
              <a:gd name="T28" fmla="*/ 4517834 w 2381250"/>
              <a:gd name="T29" fmla="*/ 12700 h 1663700"/>
              <a:gd name="T30" fmla="*/ 4848882 w 2381250"/>
              <a:gd name="T31" fmla="*/ 57150 h 1663700"/>
              <a:gd name="T32" fmla="*/ 5102035 w 2381250"/>
              <a:gd name="T33" fmla="*/ 95250 h 1663700"/>
              <a:gd name="T34" fmla="*/ 5433085 w 2381250"/>
              <a:gd name="T35" fmla="*/ 190500 h 1663700"/>
              <a:gd name="T36" fmla="*/ 5783605 w 2381250"/>
              <a:gd name="T37" fmla="*/ 273050 h 1663700"/>
              <a:gd name="T38" fmla="*/ 6017285 w 2381250"/>
              <a:gd name="T39" fmla="*/ 336550 h 1663700"/>
              <a:gd name="T40" fmla="*/ 6212021 w 2381250"/>
              <a:gd name="T41" fmla="*/ 425450 h 1663700"/>
              <a:gd name="T42" fmla="*/ 6367806 w 2381250"/>
              <a:gd name="T43" fmla="*/ 571500 h 1663700"/>
              <a:gd name="T44" fmla="*/ 6484644 w 2381250"/>
              <a:gd name="T45" fmla="*/ 673100 h 1663700"/>
              <a:gd name="T46" fmla="*/ 6620962 w 2381250"/>
              <a:gd name="T47" fmla="*/ 806450 h 1663700"/>
              <a:gd name="T48" fmla="*/ 6757277 w 2381250"/>
              <a:gd name="T49" fmla="*/ 958850 h 1663700"/>
              <a:gd name="T50" fmla="*/ 6971480 w 2381250"/>
              <a:gd name="T51" fmla="*/ 1149350 h 1663700"/>
              <a:gd name="T52" fmla="*/ 7088327 w 2381250"/>
              <a:gd name="T53" fmla="*/ 1263650 h 1663700"/>
              <a:gd name="T54" fmla="*/ 7224636 w 2381250"/>
              <a:gd name="T55" fmla="*/ 1358900 h 1663700"/>
              <a:gd name="T56" fmla="*/ 7263585 w 2381250"/>
              <a:gd name="T57" fmla="*/ 1422400 h 1663700"/>
              <a:gd name="T58" fmla="*/ 7302533 w 2381250"/>
              <a:gd name="T59" fmla="*/ 1530350 h 1663700"/>
              <a:gd name="T60" fmla="*/ 7302533 w 2381250"/>
              <a:gd name="T61" fmla="*/ 1593850 h 1663700"/>
              <a:gd name="T62" fmla="*/ 7302533 w 2381250"/>
              <a:gd name="T63" fmla="*/ 1663700 h 1663700"/>
              <a:gd name="T64" fmla="*/ 7302533 w 2381250"/>
              <a:gd name="T65" fmla="*/ 1663700 h 16637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381250"/>
              <a:gd name="T100" fmla="*/ 0 h 1663700"/>
              <a:gd name="T101" fmla="*/ 2381250 w 2381250"/>
              <a:gd name="T102" fmla="*/ 1663700 h 16637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381250" h="1663700">
                <a:moveTo>
                  <a:pt x="0" y="1663700"/>
                </a:moveTo>
                <a:lnTo>
                  <a:pt x="165100" y="1403350"/>
                </a:lnTo>
                <a:lnTo>
                  <a:pt x="311150" y="1155700"/>
                </a:lnTo>
                <a:lnTo>
                  <a:pt x="368300" y="1016000"/>
                </a:lnTo>
                <a:lnTo>
                  <a:pt x="469900" y="895350"/>
                </a:lnTo>
                <a:lnTo>
                  <a:pt x="552450" y="768350"/>
                </a:lnTo>
                <a:lnTo>
                  <a:pt x="762000" y="508000"/>
                </a:lnTo>
                <a:lnTo>
                  <a:pt x="901700" y="342900"/>
                </a:lnTo>
                <a:lnTo>
                  <a:pt x="1016000" y="215900"/>
                </a:lnTo>
                <a:lnTo>
                  <a:pt x="1136650" y="114300"/>
                </a:lnTo>
                <a:lnTo>
                  <a:pt x="1200150" y="76200"/>
                </a:lnTo>
                <a:lnTo>
                  <a:pt x="1282700" y="12700"/>
                </a:lnTo>
                <a:lnTo>
                  <a:pt x="1377950" y="0"/>
                </a:lnTo>
                <a:lnTo>
                  <a:pt x="1435100" y="6350"/>
                </a:lnTo>
                <a:lnTo>
                  <a:pt x="1473200" y="12700"/>
                </a:lnTo>
                <a:lnTo>
                  <a:pt x="1581150" y="57150"/>
                </a:lnTo>
                <a:lnTo>
                  <a:pt x="1663700" y="95250"/>
                </a:lnTo>
                <a:lnTo>
                  <a:pt x="1771650" y="190500"/>
                </a:lnTo>
                <a:lnTo>
                  <a:pt x="1885950" y="273050"/>
                </a:lnTo>
                <a:lnTo>
                  <a:pt x="1962150" y="336550"/>
                </a:lnTo>
                <a:lnTo>
                  <a:pt x="2025650" y="425450"/>
                </a:lnTo>
                <a:lnTo>
                  <a:pt x="2076450" y="571500"/>
                </a:lnTo>
                <a:lnTo>
                  <a:pt x="2114550" y="673100"/>
                </a:lnTo>
                <a:lnTo>
                  <a:pt x="2159000" y="806450"/>
                </a:lnTo>
                <a:lnTo>
                  <a:pt x="2203450" y="958850"/>
                </a:lnTo>
                <a:lnTo>
                  <a:pt x="2273300" y="1149350"/>
                </a:lnTo>
                <a:lnTo>
                  <a:pt x="2311400" y="1263650"/>
                </a:lnTo>
                <a:lnTo>
                  <a:pt x="2355850" y="1358900"/>
                </a:lnTo>
                <a:lnTo>
                  <a:pt x="2368550" y="1422400"/>
                </a:lnTo>
                <a:lnTo>
                  <a:pt x="2381250" y="1530350"/>
                </a:lnTo>
                <a:lnTo>
                  <a:pt x="2381250" y="1593850"/>
                </a:lnTo>
                <a:lnTo>
                  <a:pt x="2381250" y="1663700"/>
                </a:lnTo>
              </a:path>
            </a:pathLst>
          </a:custGeom>
          <a:noFill/>
          <a:ln w="38100">
            <a:solidFill>
              <a:schemeClr val="accent2"/>
            </a:solidFill>
            <a:prstDash val="dot"/>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pic>
        <p:nvPicPr>
          <p:cNvPr id="109570" name="Picture 2"/>
          <p:cNvPicPr>
            <a:picLocks/>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51539" y="4941889"/>
            <a:ext cx="2159977" cy="1366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80" name="Straight Connector 79"/>
          <p:cNvCxnSpPr/>
          <p:nvPr/>
        </p:nvCxnSpPr>
        <p:spPr>
          <a:xfrm>
            <a:off x="5868866" y="6157913"/>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a:off x="4715608" y="6157913"/>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a:off x="3492012" y="6165850"/>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a:off x="7092462" y="6143625"/>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V="1">
            <a:off x="1101970" y="6251575"/>
            <a:ext cx="7570177" cy="14288"/>
          </a:xfrm>
          <a:prstGeom prst="straightConnector1">
            <a:avLst/>
          </a:prstGeom>
          <a:ln>
            <a:solidFill>
              <a:srgbClr val="3333CC"/>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1104900" y="447675"/>
            <a:ext cx="23446" cy="5818188"/>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109577" name="TextBox 10"/>
          <p:cNvSpPr txBox="1">
            <a:spLocks noChangeArrowheads="1"/>
          </p:cNvSpPr>
          <p:nvPr/>
        </p:nvSpPr>
        <p:spPr bwMode="auto">
          <a:xfrm>
            <a:off x="665285" y="6083300"/>
            <a:ext cx="327308"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0</a:t>
            </a:r>
          </a:p>
        </p:txBody>
      </p:sp>
      <p:sp>
        <p:nvSpPr>
          <p:cNvPr id="109578" name="TextBox 11"/>
          <p:cNvSpPr txBox="1">
            <a:spLocks noChangeArrowheads="1"/>
          </p:cNvSpPr>
          <p:nvPr/>
        </p:nvSpPr>
        <p:spPr bwMode="auto">
          <a:xfrm>
            <a:off x="319454" y="611188"/>
            <a:ext cx="75523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1000</a:t>
            </a:r>
          </a:p>
        </p:txBody>
      </p:sp>
      <p:sp>
        <p:nvSpPr>
          <p:cNvPr id="109579" name="TextBox 12"/>
          <p:cNvSpPr txBox="1">
            <a:spLocks noChangeArrowheads="1"/>
          </p:cNvSpPr>
          <p:nvPr/>
        </p:nvSpPr>
        <p:spPr bwMode="auto">
          <a:xfrm>
            <a:off x="953966" y="6237288"/>
            <a:ext cx="327308"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0</a:t>
            </a:r>
          </a:p>
        </p:txBody>
      </p:sp>
      <p:sp>
        <p:nvSpPr>
          <p:cNvPr id="109580" name="TextBox 13"/>
          <p:cNvSpPr txBox="1">
            <a:spLocks noChangeArrowheads="1"/>
          </p:cNvSpPr>
          <p:nvPr/>
        </p:nvSpPr>
        <p:spPr bwMode="auto">
          <a:xfrm>
            <a:off x="8024447" y="6372225"/>
            <a:ext cx="75523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1500</a:t>
            </a:r>
          </a:p>
        </p:txBody>
      </p:sp>
      <p:cxnSp>
        <p:nvCxnSpPr>
          <p:cNvPr id="15" name="Straight Connector 14"/>
          <p:cNvCxnSpPr/>
          <p:nvPr/>
        </p:nvCxnSpPr>
        <p:spPr>
          <a:xfrm>
            <a:off x="8298474" y="6165850"/>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2262554" y="6165850"/>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5863004" y="6157913"/>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4711212" y="6157913"/>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3487615" y="6165850"/>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7088066" y="6143625"/>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sp>
        <p:nvSpPr>
          <p:cNvPr id="109587" name="TextBox 20"/>
          <p:cNvSpPr txBox="1">
            <a:spLocks noChangeArrowheads="1"/>
          </p:cNvSpPr>
          <p:nvPr/>
        </p:nvSpPr>
        <p:spPr bwMode="auto">
          <a:xfrm>
            <a:off x="6761285" y="6372225"/>
            <a:ext cx="75523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1250</a:t>
            </a:r>
          </a:p>
        </p:txBody>
      </p:sp>
      <p:sp>
        <p:nvSpPr>
          <p:cNvPr id="109588" name="TextBox 21"/>
          <p:cNvSpPr txBox="1">
            <a:spLocks noChangeArrowheads="1"/>
          </p:cNvSpPr>
          <p:nvPr/>
        </p:nvSpPr>
        <p:spPr bwMode="auto">
          <a:xfrm>
            <a:off x="5575789" y="6388100"/>
            <a:ext cx="75523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1000</a:t>
            </a:r>
          </a:p>
        </p:txBody>
      </p:sp>
      <p:sp>
        <p:nvSpPr>
          <p:cNvPr id="109589" name="TextBox 22"/>
          <p:cNvSpPr txBox="1">
            <a:spLocks noChangeArrowheads="1"/>
          </p:cNvSpPr>
          <p:nvPr/>
        </p:nvSpPr>
        <p:spPr bwMode="auto">
          <a:xfrm>
            <a:off x="4384431" y="6388100"/>
            <a:ext cx="6125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750</a:t>
            </a:r>
          </a:p>
        </p:txBody>
      </p:sp>
      <p:sp>
        <p:nvSpPr>
          <p:cNvPr id="109590" name="TextBox 23"/>
          <p:cNvSpPr txBox="1">
            <a:spLocks noChangeArrowheads="1"/>
          </p:cNvSpPr>
          <p:nvPr/>
        </p:nvSpPr>
        <p:spPr bwMode="auto">
          <a:xfrm>
            <a:off x="3160836" y="6402388"/>
            <a:ext cx="6125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500</a:t>
            </a:r>
          </a:p>
        </p:txBody>
      </p:sp>
      <p:sp>
        <p:nvSpPr>
          <p:cNvPr id="109591" name="TextBox 24"/>
          <p:cNvSpPr txBox="1">
            <a:spLocks noChangeArrowheads="1"/>
          </p:cNvSpPr>
          <p:nvPr/>
        </p:nvSpPr>
        <p:spPr bwMode="auto">
          <a:xfrm>
            <a:off x="1937239" y="6408738"/>
            <a:ext cx="6125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250</a:t>
            </a:r>
          </a:p>
        </p:txBody>
      </p:sp>
      <p:cxnSp>
        <p:nvCxnSpPr>
          <p:cNvPr id="26" name="Straight Connector 25"/>
          <p:cNvCxnSpPr/>
          <p:nvPr/>
        </p:nvCxnSpPr>
        <p:spPr>
          <a:xfrm>
            <a:off x="994997" y="5049838"/>
            <a:ext cx="215411" cy="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1008185" y="3644900"/>
            <a:ext cx="215412" cy="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019908" y="836613"/>
            <a:ext cx="215412" cy="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sp>
        <p:nvSpPr>
          <p:cNvPr id="109595" name="TextBox 30"/>
          <p:cNvSpPr txBox="1">
            <a:spLocks noChangeArrowheads="1"/>
          </p:cNvSpPr>
          <p:nvPr/>
        </p:nvSpPr>
        <p:spPr bwMode="auto">
          <a:xfrm>
            <a:off x="319455" y="3419475"/>
            <a:ext cx="6125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500</a:t>
            </a:r>
          </a:p>
        </p:txBody>
      </p:sp>
      <p:sp>
        <p:nvSpPr>
          <p:cNvPr id="109596" name="TextBox 31"/>
          <p:cNvSpPr txBox="1">
            <a:spLocks noChangeArrowheads="1"/>
          </p:cNvSpPr>
          <p:nvPr/>
        </p:nvSpPr>
        <p:spPr bwMode="auto">
          <a:xfrm>
            <a:off x="315058" y="4859338"/>
            <a:ext cx="6125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250</a:t>
            </a:r>
          </a:p>
        </p:txBody>
      </p:sp>
      <p:sp>
        <p:nvSpPr>
          <p:cNvPr id="109597" name="TextBox 75"/>
          <p:cNvSpPr txBox="1">
            <a:spLocks noChangeArrowheads="1"/>
          </p:cNvSpPr>
          <p:nvPr/>
        </p:nvSpPr>
        <p:spPr bwMode="auto">
          <a:xfrm>
            <a:off x="268166" y="-26988"/>
            <a:ext cx="840394"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m</a:t>
            </a:r>
            <a:r>
              <a:rPr lang="en-US" baseline="-25000"/>
              <a:t>LSP</a:t>
            </a:r>
          </a:p>
          <a:p>
            <a:pPr eaLnBrk="1" hangingPunct="1"/>
            <a:r>
              <a:rPr lang="en-US"/>
              <a:t>[GeV]</a:t>
            </a:r>
          </a:p>
        </p:txBody>
      </p:sp>
      <p:sp>
        <p:nvSpPr>
          <p:cNvPr id="109598" name="TextBox 76"/>
          <p:cNvSpPr txBox="1">
            <a:spLocks noChangeArrowheads="1"/>
          </p:cNvSpPr>
          <p:nvPr/>
        </p:nvSpPr>
        <p:spPr bwMode="auto">
          <a:xfrm>
            <a:off x="8236928" y="5516564"/>
            <a:ext cx="863938"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m</a:t>
            </a:r>
            <a:r>
              <a:rPr lang="en-US" baseline="-25000"/>
              <a:t>SUSY</a:t>
            </a:r>
          </a:p>
          <a:p>
            <a:pPr eaLnBrk="1" hangingPunct="1"/>
            <a:r>
              <a:rPr lang="en-US"/>
              <a:t>[GeV]</a:t>
            </a:r>
          </a:p>
        </p:txBody>
      </p:sp>
      <p:sp>
        <p:nvSpPr>
          <p:cNvPr id="109599" name="TextBox 34"/>
          <p:cNvSpPr txBox="1">
            <a:spLocks noChangeArrowheads="1"/>
          </p:cNvSpPr>
          <p:nvPr/>
        </p:nvSpPr>
        <p:spPr bwMode="auto">
          <a:xfrm>
            <a:off x="2221523" y="1252539"/>
            <a:ext cx="2133918"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sz="1400">
                <a:solidFill>
                  <a:srgbClr val="FF4E57"/>
                </a:solidFill>
              </a:rPr>
              <a:t>ATLAS-CONF-2013-037 </a:t>
            </a:r>
          </a:p>
        </p:txBody>
      </p:sp>
      <p:cxnSp>
        <p:nvCxnSpPr>
          <p:cNvPr id="109600" name="Straight Arrow Connector 6"/>
          <p:cNvCxnSpPr>
            <a:cxnSpLocks noChangeShapeType="1"/>
          </p:cNvCxnSpPr>
          <p:nvPr/>
        </p:nvCxnSpPr>
        <p:spPr bwMode="auto">
          <a:xfrm>
            <a:off x="8387862" y="2781300"/>
            <a:ext cx="914400" cy="914400"/>
          </a:xfrm>
          <a:prstGeom prst="straightConnector1">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type="arrow" w="med" len="med"/>
                <a:tailEnd type="arrow" w="med" len="med"/>
              </a14:hiddenLine>
            </a:ext>
          </a:extLst>
        </p:spPr>
      </p:cxnSp>
      <p:sp>
        <p:nvSpPr>
          <p:cNvPr id="109601" name="TextBox 5"/>
          <p:cNvSpPr txBox="1">
            <a:spLocks noChangeArrowheads="1"/>
          </p:cNvSpPr>
          <p:nvPr/>
        </p:nvSpPr>
        <p:spPr bwMode="auto">
          <a:xfrm>
            <a:off x="1907931" y="593725"/>
            <a:ext cx="1878464"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b="1" i="1" u="sng"/>
              <a:t>Direct squark</a:t>
            </a:r>
          </a:p>
        </p:txBody>
      </p:sp>
      <p:pic>
        <p:nvPicPr>
          <p:cNvPr id="109602" name="Picture 46"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19300" y="954088"/>
            <a:ext cx="1400908" cy="179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9603" name="Picture 69"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46336" y="1238250"/>
            <a:ext cx="822080" cy="2873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9604" name="TextBox 90"/>
          <p:cNvSpPr txBox="1">
            <a:spLocks noChangeArrowheads="1"/>
          </p:cNvSpPr>
          <p:nvPr/>
        </p:nvSpPr>
        <p:spPr bwMode="auto">
          <a:xfrm>
            <a:off x="7811966" y="4367213"/>
            <a:ext cx="1399392"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sz="1200"/>
              <a:t>all limits are </a:t>
            </a:r>
          </a:p>
          <a:p>
            <a:pPr eaLnBrk="1" hangingPunct="1"/>
            <a:r>
              <a:rPr lang="en-US" sz="1200"/>
              <a:t>observed nominal </a:t>
            </a:r>
          </a:p>
          <a:p>
            <a:pPr eaLnBrk="1" hangingPunct="1"/>
            <a:r>
              <a:rPr lang="en-US" sz="1200"/>
              <a:t>95% CLs limits</a:t>
            </a:r>
          </a:p>
          <a:p>
            <a:pPr eaLnBrk="1" hangingPunct="1"/>
            <a:r>
              <a:rPr lang="en-US" sz="1200"/>
              <a:t>RP conserved </a:t>
            </a:r>
          </a:p>
        </p:txBody>
      </p:sp>
      <p:sp>
        <p:nvSpPr>
          <p:cNvPr id="109605" name="TextBox 91"/>
          <p:cNvSpPr txBox="1">
            <a:spLocks noChangeArrowheads="1"/>
          </p:cNvSpPr>
          <p:nvPr/>
        </p:nvSpPr>
        <p:spPr bwMode="auto">
          <a:xfrm>
            <a:off x="7811966" y="4006850"/>
            <a:ext cx="1351652"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BR=100%</a:t>
            </a:r>
          </a:p>
        </p:txBody>
      </p:sp>
      <p:sp>
        <p:nvSpPr>
          <p:cNvPr id="109606" name="TextBox 86"/>
          <p:cNvSpPr txBox="1">
            <a:spLocks noChangeArrowheads="1"/>
          </p:cNvSpPr>
          <p:nvPr/>
        </p:nvSpPr>
        <p:spPr bwMode="auto">
          <a:xfrm>
            <a:off x="1994389" y="1655763"/>
            <a:ext cx="194934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b="1" i="1" u="sng"/>
              <a:t>Direct slepton</a:t>
            </a:r>
          </a:p>
        </p:txBody>
      </p:sp>
      <p:sp>
        <p:nvSpPr>
          <p:cNvPr id="109607" name="Rectangle 44"/>
          <p:cNvSpPr>
            <a:spLocks noChangeArrowheads="1"/>
          </p:cNvSpPr>
          <p:nvPr/>
        </p:nvSpPr>
        <p:spPr bwMode="auto">
          <a:xfrm>
            <a:off x="3635620" y="0"/>
            <a:ext cx="5508380" cy="6669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p>
            <a:pPr algn="ctr" eaLnBrk="0" hangingPunct="0"/>
            <a:endParaRPr lang="en-US"/>
          </a:p>
        </p:txBody>
      </p:sp>
      <p:sp>
        <p:nvSpPr>
          <p:cNvPr id="109608" name="TextBox 95"/>
          <p:cNvSpPr txBox="1">
            <a:spLocks noChangeArrowheads="1"/>
          </p:cNvSpPr>
          <p:nvPr/>
        </p:nvSpPr>
        <p:spPr bwMode="auto">
          <a:xfrm>
            <a:off x="1855177" y="2403475"/>
            <a:ext cx="96613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b="1" i="1" u="sng"/>
              <a:t>Direct  </a:t>
            </a:r>
          </a:p>
        </p:txBody>
      </p:sp>
      <p:pic>
        <p:nvPicPr>
          <p:cNvPr id="109609" name="Picture 52"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667001" y="2335213"/>
            <a:ext cx="819150" cy="360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9610" name="Picture 56"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468315" y="3449639"/>
            <a:ext cx="1724758" cy="179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9611" name="Picture 61"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299189" y="2886075"/>
            <a:ext cx="1113692"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4" name="TextBox 103"/>
          <p:cNvSpPr txBox="1"/>
          <p:nvPr/>
        </p:nvSpPr>
        <p:spPr>
          <a:xfrm>
            <a:off x="1702777" y="3125789"/>
            <a:ext cx="2044149" cy="307777"/>
          </a:xfrm>
          <a:prstGeom prst="rect">
            <a:avLst/>
          </a:prstGeom>
          <a:noFill/>
        </p:spPr>
        <p:txBody>
          <a:bodyPr wrap="none">
            <a:spAutoFit/>
          </a:bodyPr>
          <a:lstStyle/>
          <a:p>
            <a:pPr>
              <a:defRPr/>
            </a:pPr>
            <a:r>
              <a:rPr lang="en-US" sz="1400" dirty="0">
                <a:solidFill>
                  <a:schemeClr val="tx1">
                    <a:lumMod val="95000"/>
                    <a:lumOff val="5000"/>
                  </a:schemeClr>
                </a:solidFill>
                <a:latin typeface="Helvetica" pitchFamily="-1" charset="0"/>
                <a:ea typeface="ＭＳ Ｐゴシック" pitchFamily="-1" charset="-128"/>
                <a:cs typeface="ＭＳ Ｐゴシック" pitchFamily="-1" charset="-128"/>
              </a:rPr>
              <a:t>CMS-PAS-SUS-13-006</a:t>
            </a:r>
          </a:p>
        </p:txBody>
      </p:sp>
      <p:pic>
        <p:nvPicPr>
          <p:cNvPr id="109613" name="Picture 38"/>
          <p:cNvPicPr>
            <a:picLocks/>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57351" y="5897563"/>
            <a:ext cx="936380"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8" name="Picture 57" descr="latex-image-1.pdf"/>
          <p:cNvPicPr>
            <a:picLocks noChangeAspect="1"/>
          </p:cNvPicPr>
          <p:nvPr/>
        </p:nvPicPr>
        <p:blipFill>
          <a:blip r:embed="rId9">
            <a:duotone>
              <a:prstClr val="black"/>
              <a:srgbClr val="0C46EB">
                <a:tint val="45000"/>
                <a:satMod val="400000"/>
              </a:srgbClr>
            </a:duotone>
            <a:extLst/>
          </a:blip>
          <a:stretch>
            <a:fillRect/>
          </a:stretch>
        </p:blipFill>
        <p:spPr>
          <a:xfrm>
            <a:off x="1227010" y="2014043"/>
            <a:ext cx="1071628" cy="288000"/>
          </a:xfrm>
          <a:prstGeom prst="rect">
            <a:avLst/>
          </a:prstGeom>
        </p:spPr>
      </p:pic>
      <p:sp>
        <p:nvSpPr>
          <p:cNvPr id="109615" name="TextBox 58"/>
          <p:cNvSpPr txBox="1">
            <a:spLocks noChangeArrowheads="1"/>
          </p:cNvSpPr>
          <p:nvPr/>
        </p:nvSpPr>
        <p:spPr bwMode="auto">
          <a:xfrm>
            <a:off x="2283069" y="2025650"/>
            <a:ext cx="2133918"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sz="1400">
                <a:solidFill>
                  <a:schemeClr val="tx2"/>
                </a:solidFill>
              </a:rPr>
              <a:t>ATLAS-CONF-2013-049</a:t>
            </a:r>
          </a:p>
        </p:txBody>
      </p:sp>
      <p:cxnSp>
        <p:nvCxnSpPr>
          <p:cNvPr id="109617" name="Straight Connector 59"/>
          <p:cNvCxnSpPr>
            <a:cxnSpLocks noChangeShapeType="1"/>
          </p:cNvCxnSpPr>
          <p:nvPr/>
        </p:nvCxnSpPr>
        <p:spPr bwMode="auto">
          <a:xfrm>
            <a:off x="1852246" y="3022600"/>
            <a:ext cx="359020"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cxnSp>
      <p:sp>
        <p:nvSpPr>
          <p:cNvPr id="109618" name="Freeform 53"/>
          <p:cNvSpPr>
            <a:spLocks noChangeArrowheads="1"/>
          </p:cNvSpPr>
          <p:nvPr/>
        </p:nvSpPr>
        <p:spPr bwMode="auto">
          <a:xfrm>
            <a:off x="1619251" y="5876925"/>
            <a:ext cx="578826" cy="412750"/>
          </a:xfrm>
          <a:custGeom>
            <a:avLst/>
            <a:gdLst>
              <a:gd name="T0" fmla="*/ 0 w 577850"/>
              <a:gd name="T1" fmla="*/ 412750 h 412750"/>
              <a:gd name="T2" fmla="*/ 139337 w 577850"/>
              <a:gd name="T3" fmla="*/ 304800 h 412750"/>
              <a:gd name="T4" fmla="*/ 278676 w 577850"/>
              <a:gd name="T5" fmla="*/ 209550 h 412750"/>
              <a:gd name="T6" fmla="*/ 537448 w 577850"/>
              <a:gd name="T7" fmla="*/ 107950 h 412750"/>
              <a:gd name="T8" fmla="*/ 676791 w 577850"/>
              <a:gd name="T9" fmla="*/ 57150 h 412750"/>
              <a:gd name="T10" fmla="*/ 816132 w 577850"/>
              <a:gd name="T11" fmla="*/ 19050 h 412750"/>
              <a:gd name="T12" fmla="*/ 816132 w 577850"/>
              <a:gd name="T13" fmla="*/ 19050 h 412750"/>
              <a:gd name="T14" fmla="*/ 1074902 w 577850"/>
              <a:gd name="T15" fmla="*/ 0 h 412750"/>
              <a:gd name="T16" fmla="*/ 1074902 w 577850"/>
              <a:gd name="T17" fmla="*/ 0 h 412750"/>
              <a:gd name="T18" fmla="*/ 1353580 w 577850"/>
              <a:gd name="T19" fmla="*/ 57150 h 412750"/>
              <a:gd name="T20" fmla="*/ 1532732 w 577850"/>
              <a:gd name="T21" fmla="*/ 107950 h 412750"/>
              <a:gd name="T22" fmla="*/ 1672071 w 577850"/>
              <a:gd name="T23" fmla="*/ 228600 h 412750"/>
              <a:gd name="T24" fmla="*/ 1731789 w 577850"/>
              <a:gd name="T25" fmla="*/ 317500 h 412750"/>
              <a:gd name="T26" fmla="*/ 1811409 w 577850"/>
              <a:gd name="T27" fmla="*/ 412750 h 41275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7850"/>
              <a:gd name="T43" fmla="*/ 0 h 412750"/>
              <a:gd name="T44" fmla="*/ 577850 w 577850"/>
              <a:gd name="T45" fmla="*/ 412750 h 41275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7850" h="412750">
                <a:moveTo>
                  <a:pt x="0" y="412750"/>
                </a:moveTo>
                <a:lnTo>
                  <a:pt x="44450" y="304800"/>
                </a:lnTo>
                <a:lnTo>
                  <a:pt x="88900" y="209550"/>
                </a:lnTo>
                <a:lnTo>
                  <a:pt x="171450" y="107950"/>
                </a:lnTo>
                <a:lnTo>
                  <a:pt x="215900" y="57150"/>
                </a:lnTo>
                <a:lnTo>
                  <a:pt x="260350" y="19050"/>
                </a:lnTo>
                <a:lnTo>
                  <a:pt x="342900" y="0"/>
                </a:lnTo>
                <a:lnTo>
                  <a:pt x="431800" y="57150"/>
                </a:lnTo>
                <a:lnTo>
                  <a:pt x="488950" y="107950"/>
                </a:lnTo>
                <a:lnTo>
                  <a:pt x="533400" y="228600"/>
                </a:lnTo>
                <a:lnTo>
                  <a:pt x="552450" y="317500"/>
                </a:lnTo>
                <a:lnTo>
                  <a:pt x="577850" y="412750"/>
                </a:lnTo>
              </a:path>
            </a:pathLst>
          </a:custGeom>
          <a:noFill/>
          <a:ln w="38100">
            <a:solidFill>
              <a:srgbClr val="3333CC"/>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09619" name="Freeform 4"/>
          <p:cNvSpPr>
            <a:spLocks noChangeArrowheads="1"/>
          </p:cNvSpPr>
          <p:nvPr/>
        </p:nvSpPr>
        <p:spPr bwMode="auto">
          <a:xfrm>
            <a:off x="1723292" y="5018088"/>
            <a:ext cx="3137389" cy="1219200"/>
          </a:xfrm>
          <a:custGeom>
            <a:avLst/>
            <a:gdLst>
              <a:gd name="T0" fmla="*/ 0 w 3136900"/>
              <a:gd name="T1" fmla="*/ 1206500 h 1219200"/>
              <a:gd name="T2" fmla="*/ 429286 w 3136900"/>
              <a:gd name="T3" fmla="*/ 939800 h 1219200"/>
              <a:gd name="T4" fmla="*/ 1170779 w 3136900"/>
              <a:gd name="T5" fmla="*/ 736600 h 1219200"/>
              <a:gd name="T6" fmla="*/ 2029348 w 3136900"/>
              <a:gd name="T7" fmla="*/ 482600 h 1219200"/>
              <a:gd name="T8" fmla="*/ 2731815 w 3136900"/>
              <a:gd name="T9" fmla="*/ 292100 h 1219200"/>
              <a:gd name="T10" fmla="*/ 3473308 w 3136900"/>
              <a:gd name="T11" fmla="*/ 152400 h 1219200"/>
              <a:gd name="T12" fmla="*/ 4527008 w 3136900"/>
              <a:gd name="T13" fmla="*/ 0 h 1219200"/>
              <a:gd name="T14" fmla="*/ 5580705 w 3136900"/>
              <a:gd name="T15" fmla="*/ 0 h 1219200"/>
              <a:gd name="T16" fmla="*/ 6790509 w 3136900"/>
              <a:gd name="T17" fmla="*/ 50800 h 1219200"/>
              <a:gd name="T18" fmla="*/ 7727127 w 3136900"/>
              <a:gd name="T19" fmla="*/ 127000 h 1219200"/>
              <a:gd name="T20" fmla="*/ 8156412 w 3136900"/>
              <a:gd name="T21" fmla="*/ 127000 h 1219200"/>
              <a:gd name="T22" fmla="*/ 8546673 w 3136900"/>
              <a:gd name="T23" fmla="*/ 190500 h 1219200"/>
              <a:gd name="T24" fmla="*/ 8858880 w 3136900"/>
              <a:gd name="T25" fmla="*/ 381000 h 1219200"/>
              <a:gd name="T26" fmla="*/ 9210117 w 3136900"/>
              <a:gd name="T27" fmla="*/ 546100 h 1219200"/>
              <a:gd name="T28" fmla="*/ 9483295 w 3136900"/>
              <a:gd name="T29" fmla="*/ 723900 h 1219200"/>
              <a:gd name="T30" fmla="*/ 9600372 w 3136900"/>
              <a:gd name="T31" fmla="*/ 914400 h 1219200"/>
              <a:gd name="T32" fmla="*/ 9639401 w 3136900"/>
              <a:gd name="T33" fmla="*/ 1219200 h 12192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36900"/>
              <a:gd name="T52" fmla="*/ 0 h 1219200"/>
              <a:gd name="T53" fmla="*/ 3136900 w 3136900"/>
              <a:gd name="T54" fmla="*/ 1219200 h 121920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36900" h="1219200">
                <a:moveTo>
                  <a:pt x="0" y="1206500"/>
                </a:moveTo>
                <a:lnTo>
                  <a:pt x="139700" y="939800"/>
                </a:lnTo>
                <a:lnTo>
                  <a:pt x="381000" y="736600"/>
                </a:lnTo>
                <a:lnTo>
                  <a:pt x="660400" y="482600"/>
                </a:lnTo>
                <a:lnTo>
                  <a:pt x="889000" y="292100"/>
                </a:lnTo>
                <a:lnTo>
                  <a:pt x="1130300" y="152400"/>
                </a:lnTo>
                <a:lnTo>
                  <a:pt x="1473200" y="0"/>
                </a:lnTo>
                <a:lnTo>
                  <a:pt x="1816100" y="0"/>
                </a:lnTo>
                <a:lnTo>
                  <a:pt x="2209800" y="50800"/>
                </a:lnTo>
                <a:lnTo>
                  <a:pt x="2514600" y="127000"/>
                </a:lnTo>
                <a:lnTo>
                  <a:pt x="2654300" y="127000"/>
                </a:lnTo>
                <a:lnTo>
                  <a:pt x="2781300" y="190500"/>
                </a:lnTo>
                <a:lnTo>
                  <a:pt x="2882900" y="381000"/>
                </a:lnTo>
                <a:lnTo>
                  <a:pt x="2997200" y="546100"/>
                </a:lnTo>
                <a:lnTo>
                  <a:pt x="3086100" y="723900"/>
                </a:lnTo>
                <a:lnTo>
                  <a:pt x="3124200" y="914400"/>
                </a:lnTo>
                <a:lnTo>
                  <a:pt x="3136900" y="1219200"/>
                </a:lnTo>
              </a:path>
            </a:pathLst>
          </a:custGeom>
          <a:noFill/>
          <a:ln w="38100">
            <a:solidFill>
              <a:schemeClr val="tx1"/>
            </a:solidFill>
            <a:prstDash val="dot"/>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09620" name="Freeform 7"/>
          <p:cNvSpPr>
            <a:spLocks noChangeArrowheads="1"/>
          </p:cNvSpPr>
          <p:nvPr/>
        </p:nvSpPr>
        <p:spPr bwMode="auto">
          <a:xfrm>
            <a:off x="2051538" y="2997200"/>
            <a:ext cx="5358912" cy="3251200"/>
          </a:xfrm>
          <a:custGeom>
            <a:avLst/>
            <a:gdLst>
              <a:gd name="T0" fmla="*/ 0 w 5359400"/>
              <a:gd name="T1" fmla="*/ 3251200 h 3251200"/>
              <a:gd name="T2" fmla="*/ 972517 w 5359400"/>
              <a:gd name="T3" fmla="*/ 2908300 h 3251200"/>
              <a:gd name="T4" fmla="*/ 1750535 w 5359400"/>
              <a:gd name="T5" fmla="*/ 2590800 h 3251200"/>
              <a:gd name="T6" fmla="*/ 2606357 w 5359400"/>
              <a:gd name="T7" fmla="*/ 2222500 h 3251200"/>
              <a:gd name="T8" fmla="*/ 3423273 w 5359400"/>
              <a:gd name="T9" fmla="*/ 1917700 h 3251200"/>
              <a:gd name="T10" fmla="*/ 4201292 w 5359400"/>
              <a:gd name="T11" fmla="*/ 1727200 h 3251200"/>
              <a:gd name="T12" fmla="*/ 4823707 w 5359400"/>
              <a:gd name="T13" fmla="*/ 1498600 h 3251200"/>
              <a:gd name="T14" fmla="*/ 5407217 w 5359400"/>
              <a:gd name="T15" fmla="*/ 1270000 h 3251200"/>
              <a:gd name="T16" fmla="*/ 6146335 w 5359400"/>
              <a:gd name="T17" fmla="*/ 1041400 h 3251200"/>
              <a:gd name="T18" fmla="*/ 6846550 w 5359400"/>
              <a:gd name="T19" fmla="*/ 812800 h 3251200"/>
              <a:gd name="T20" fmla="*/ 7546766 w 5359400"/>
              <a:gd name="T21" fmla="*/ 660400 h 3251200"/>
              <a:gd name="T22" fmla="*/ 8208080 w 5359400"/>
              <a:gd name="T23" fmla="*/ 508000 h 3251200"/>
              <a:gd name="T24" fmla="*/ 8791598 w 5359400"/>
              <a:gd name="T25" fmla="*/ 406400 h 3251200"/>
              <a:gd name="T26" fmla="*/ 9375106 w 5359400"/>
              <a:gd name="T27" fmla="*/ 101600 h 3251200"/>
              <a:gd name="T28" fmla="*/ 9803015 w 5359400"/>
              <a:gd name="T29" fmla="*/ 50800 h 3251200"/>
              <a:gd name="T30" fmla="*/ 10347626 w 5359400"/>
              <a:gd name="T31" fmla="*/ 12700 h 3251200"/>
              <a:gd name="T32" fmla="*/ 10931141 w 5359400"/>
              <a:gd name="T33" fmla="*/ 0 h 3251200"/>
              <a:gd name="T34" fmla="*/ 11553553 w 5359400"/>
              <a:gd name="T35" fmla="*/ 38100 h 3251200"/>
              <a:gd name="T36" fmla="*/ 12214867 w 5359400"/>
              <a:gd name="T37" fmla="*/ 190500 h 3251200"/>
              <a:gd name="T38" fmla="*/ 12681679 w 5359400"/>
              <a:gd name="T39" fmla="*/ 266700 h 3251200"/>
              <a:gd name="T40" fmla="*/ 13031786 w 5359400"/>
              <a:gd name="T41" fmla="*/ 330200 h 3251200"/>
              <a:gd name="T42" fmla="*/ 13615296 w 5359400"/>
              <a:gd name="T43" fmla="*/ 368300 h 3251200"/>
              <a:gd name="T44" fmla="*/ 14004304 w 5359400"/>
              <a:gd name="T45" fmla="*/ 419100 h 3251200"/>
              <a:gd name="T46" fmla="*/ 14432214 w 5359400"/>
              <a:gd name="T47" fmla="*/ 622300 h 3251200"/>
              <a:gd name="T48" fmla="*/ 14860129 w 5359400"/>
              <a:gd name="T49" fmla="*/ 863600 h 3251200"/>
              <a:gd name="T50" fmla="*/ 15210238 w 5359400"/>
              <a:gd name="T51" fmla="*/ 1104900 h 3251200"/>
              <a:gd name="T52" fmla="*/ 15599241 w 5359400"/>
              <a:gd name="T53" fmla="*/ 1384300 h 3251200"/>
              <a:gd name="T54" fmla="*/ 15910448 w 5359400"/>
              <a:gd name="T55" fmla="*/ 1663700 h 3251200"/>
              <a:gd name="T56" fmla="*/ 16143855 w 5359400"/>
              <a:gd name="T57" fmla="*/ 1981200 h 3251200"/>
              <a:gd name="T58" fmla="*/ 16299462 w 5359400"/>
              <a:gd name="T59" fmla="*/ 2298700 h 3251200"/>
              <a:gd name="T60" fmla="*/ 16416160 w 5359400"/>
              <a:gd name="T61" fmla="*/ 2654300 h 3251200"/>
              <a:gd name="T62" fmla="*/ 16416160 w 5359400"/>
              <a:gd name="T63" fmla="*/ 3022600 h 3251200"/>
              <a:gd name="T64" fmla="*/ 16416160 w 5359400"/>
              <a:gd name="T65" fmla="*/ 3225800 h 32512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359400"/>
              <a:gd name="T100" fmla="*/ 0 h 3251200"/>
              <a:gd name="T101" fmla="*/ 5359400 w 5359400"/>
              <a:gd name="T102" fmla="*/ 3251200 h 32512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359400" h="3251200">
                <a:moveTo>
                  <a:pt x="0" y="3251200"/>
                </a:moveTo>
                <a:lnTo>
                  <a:pt x="317500" y="2908300"/>
                </a:lnTo>
                <a:lnTo>
                  <a:pt x="571500" y="2590800"/>
                </a:lnTo>
                <a:lnTo>
                  <a:pt x="850900" y="2222500"/>
                </a:lnTo>
                <a:lnTo>
                  <a:pt x="1117600" y="1917700"/>
                </a:lnTo>
                <a:lnTo>
                  <a:pt x="1371600" y="1727200"/>
                </a:lnTo>
                <a:lnTo>
                  <a:pt x="1574800" y="1498600"/>
                </a:lnTo>
                <a:lnTo>
                  <a:pt x="1765300" y="1270000"/>
                </a:lnTo>
                <a:lnTo>
                  <a:pt x="2006600" y="1041400"/>
                </a:lnTo>
                <a:lnTo>
                  <a:pt x="2235200" y="812800"/>
                </a:lnTo>
                <a:lnTo>
                  <a:pt x="2463800" y="660400"/>
                </a:lnTo>
                <a:lnTo>
                  <a:pt x="2679700" y="508000"/>
                </a:lnTo>
                <a:lnTo>
                  <a:pt x="2870200" y="406400"/>
                </a:lnTo>
                <a:lnTo>
                  <a:pt x="3060700" y="101600"/>
                </a:lnTo>
                <a:lnTo>
                  <a:pt x="3200400" y="50800"/>
                </a:lnTo>
                <a:lnTo>
                  <a:pt x="3378200" y="12700"/>
                </a:lnTo>
                <a:lnTo>
                  <a:pt x="3568700" y="0"/>
                </a:lnTo>
                <a:lnTo>
                  <a:pt x="3771900" y="38100"/>
                </a:lnTo>
                <a:lnTo>
                  <a:pt x="3987800" y="190500"/>
                </a:lnTo>
                <a:lnTo>
                  <a:pt x="4140200" y="266700"/>
                </a:lnTo>
                <a:lnTo>
                  <a:pt x="4254500" y="330200"/>
                </a:lnTo>
                <a:lnTo>
                  <a:pt x="4445000" y="368300"/>
                </a:lnTo>
                <a:lnTo>
                  <a:pt x="4572000" y="419100"/>
                </a:lnTo>
                <a:lnTo>
                  <a:pt x="4711700" y="622300"/>
                </a:lnTo>
                <a:lnTo>
                  <a:pt x="4851400" y="863600"/>
                </a:lnTo>
                <a:lnTo>
                  <a:pt x="4965700" y="1104900"/>
                </a:lnTo>
                <a:lnTo>
                  <a:pt x="5092700" y="1384300"/>
                </a:lnTo>
                <a:lnTo>
                  <a:pt x="5194300" y="1663700"/>
                </a:lnTo>
                <a:lnTo>
                  <a:pt x="5270500" y="1981200"/>
                </a:lnTo>
                <a:lnTo>
                  <a:pt x="5321300" y="2298700"/>
                </a:lnTo>
                <a:lnTo>
                  <a:pt x="5359400" y="2654300"/>
                </a:lnTo>
                <a:lnTo>
                  <a:pt x="5359400" y="3022600"/>
                </a:lnTo>
                <a:lnTo>
                  <a:pt x="5359400" y="3225800"/>
                </a:lnTo>
              </a:path>
            </a:pathLst>
          </a:custGeom>
          <a:noFill/>
          <a:ln w="57150">
            <a:solidFill>
              <a:srgbClr val="FF0000"/>
            </a:solidFill>
            <a:prstDash val="dot"/>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57" name="TextBox 68"/>
          <p:cNvSpPr txBox="1">
            <a:spLocks noChangeArrowheads="1"/>
          </p:cNvSpPr>
          <p:nvPr/>
        </p:nvSpPr>
        <p:spPr bwMode="auto">
          <a:xfrm>
            <a:off x="5948808" y="271427"/>
            <a:ext cx="1107996" cy="8617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b="1" dirty="0">
                <a:solidFill>
                  <a:srgbClr val="00664D"/>
                </a:solidFill>
              </a:rPr>
              <a:t>LHC:	</a:t>
            </a:r>
          </a:p>
          <a:p>
            <a:pPr eaLnBrk="1" hangingPunct="1"/>
            <a:r>
              <a:rPr lang="en-US" sz="500" b="1" dirty="0">
                <a:solidFill>
                  <a:srgbClr val="00664D"/>
                </a:solidFill>
              </a:rPr>
              <a:t>:</a:t>
            </a:r>
          </a:p>
          <a:p>
            <a:pPr eaLnBrk="1" hangingPunct="1"/>
            <a:r>
              <a:rPr lang="en-US" b="1" dirty="0">
                <a:solidFill>
                  <a:srgbClr val="00664D"/>
                </a:solidFill>
              </a:rPr>
              <a:t>LHC:	</a:t>
            </a:r>
          </a:p>
          <a:p>
            <a:pPr eaLnBrk="1" hangingPunct="1"/>
            <a:endParaRPr lang="en-US" sz="500" b="1" dirty="0">
              <a:solidFill>
                <a:srgbClr val="00664D"/>
              </a:solidFill>
            </a:endParaRPr>
          </a:p>
        </p:txBody>
      </p:sp>
      <p:cxnSp>
        <p:nvCxnSpPr>
          <p:cNvPr id="59" name="Straight Connector 58"/>
          <p:cNvCxnSpPr/>
          <p:nvPr/>
        </p:nvCxnSpPr>
        <p:spPr bwMode="auto">
          <a:xfrm>
            <a:off x="5432676" y="549275"/>
            <a:ext cx="430823" cy="0"/>
          </a:xfrm>
          <a:prstGeom prst="line">
            <a:avLst/>
          </a:prstGeom>
          <a:noFill/>
          <a:ln w="28575" cap="flat" cmpd="sng" algn="ctr">
            <a:solidFill>
              <a:schemeClr val="accent1">
                <a:lumMod val="50000"/>
              </a:schemeClr>
            </a:solidFill>
            <a:prstDash val="solid"/>
            <a:round/>
            <a:headEnd type="none" w="med" len="med"/>
            <a:tailEnd type="none" w="med" len="med"/>
          </a:ln>
          <a:effectLst/>
        </p:spPr>
      </p:cxnSp>
      <p:cxnSp>
        <p:nvCxnSpPr>
          <p:cNvPr id="60" name="Straight Connector 59"/>
          <p:cNvCxnSpPr/>
          <p:nvPr/>
        </p:nvCxnSpPr>
        <p:spPr bwMode="auto">
          <a:xfrm>
            <a:off x="5444716" y="908050"/>
            <a:ext cx="432288" cy="0"/>
          </a:xfrm>
          <a:prstGeom prst="line">
            <a:avLst/>
          </a:prstGeom>
          <a:noFill/>
          <a:ln w="28575" cap="flat" cmpd="sng" algn="ctr">
            <a:solidFill>
              <a:schemeClr val="accent1">
                <a:lumMod val="50000"/>
              </a:schemeClr>
            </a:solidFill>
            <a:prstDash val="dot"/>
            <a:round/>
            <a:headEnd type="none" w="med" len="med"/>
            <a:tailEnd type="none" w="med" len="med"/>
          </a:ln>
          <a:effectLst/>
        </p:spPr>
      </p:cxnSp>
      <p:sp>
        <p:nvSpPr>
          <p:cNvPr id="62" name="TextBox 68"/>
          <p:cNvSpPr txBox="1">
            <a:spLocks noChangeArrowheads="1"/>
          </p:cNvSpPr>
          <p:nvPr/>
        </p:nvSpPr>
        <p:spPr bwMode="auto">
          <a:xfrm>
            <a:off x="6165849" y="278451"/>
            <a:ext cx="1843956" cy="8617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lgn="r" eaLnBrk="1" hangingPunct="1"/>
            <a:r>
              <a:rPr lang="en-US" b="1" dirty="0">
                <a:solidFill>
                  <a:srgbClr val="00664D"/>
                </a:solidFill>
              </a:rPr>
              <a:t>8 </a:t>
            </a:r>
            <a:r>
              <a:rPr lang="en-US" b="1" dirty="0" err="1">
                <a:solidFill>
                  <a:srgbClr val="00664D"/>
                </a:solidFill>
              </a:rPr>
              <a:t>TeV</a:t>
            </a:r>
            <a:endParaRPr lang="en-US" b="1" dirty="0">
              <a:solidFill>
                <a:srgbClr val="00664D"/>
              </a:solidFill>
            </a:endParaRPr>
          </a:p>
          <a:p>
            <a:pPr algn="r" eaLnBrk="1" hangingPunct="1"/>
            <a:endParaRPr lang="en-US" sz="500" b="1" dirty="0">
              <a:solidFill>
                <a:srgbClr val="00664D"/>
              </a:solidFill>
            </a:endParaRPr>
          </a:p>
          <a:p>
            <a:pPr algn="r" eaLnBrk="1" hangingPunct="1"/>
            <a:r>
              <a:rPr lang="en-US" b="1" dirty="0">
                <a:solidFill>
                  <a:srgbClr val="00664D"/>
                </a:solidFill>
              </a:rPr>
              <a:t>14 </a:t>
            </a:r>
            <a:r>
              <a:rPr lang="en-US" b="1" dirty="0" err="1">
                <a:solidFill>
                  <a:srgbClr val="00664D"/>
                </a:solidFill>
              </a:rPr>
              <a:t>TeV</a:t>
            </a:r>
            <a:endParaRPr lang="en-US" b="1" dirty="0">
              <a:solidFill>
                <a:srgbClr val="00664D"/>
              </a:solidFill>
            </a:endParaRPr>
          </a:p>
          <a:p>
            <a:pPr algn="r" eaLnBrk="1" hangingPunct="1"/>
            <a:endParaRPr lang="en-US" sz="500" b="1" dirty="0">
              <a:solidFill>
                <a:srgbClr val="00664D"/>
              </a:solidFill>
            </a:endParaRPr>
          </a:p>
        </p:txBody>
      </p:sp>
      <p:sp>
        <p:nvSpPr>
          <p:cNvPr id="63" name="TextBox 68"/>
          <p:cNvSpPr txBox="1">
            <a:spLocks noChangeArrowheads="1"/>
          </p:cNvSpPr>
          <p:nvPr/>
        </p:nvSpPr>
        <p:spPr bwMode="auto">
          <a:xfrm>
            <a:off x="6994855" y="261894"/>
            <a:ext cx="2151732" cy="8617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lgn="r" eaLnBrk="1" hangingPunct="1"/>
            <a:r>
              <a:rPr lang="en-US" b="1" dirty="0">
                <a:solidFill>
                  <a:srgbClr val="00664D"/>
                </a:solidFill>
              </a:rPr>
              <a:t>20 fb</a:t>
            </a:r>
            <a:r>
              <a:rPr lang="en-US" b="1" baseline="30000" dirty="0">
                <a:solidFill>
                  <a:srgbClr val="00664D"/>
                </a:solidFill>
              </a:rPr>
              <a:t>-1</a:t>
            </a:r>
          </a:p>
          <a:p>
            <a:pPr algn="r" eaLnBrk="1" hangingPunct="1"/>
            <a:endParaRPr lang="en-US" sz="500" b="1" dirty="0">
              <a:solidFill>
                <a:srgbClr val="00664D"/>
              </a:solidFill>
            </a:endParaRPr>
          </a:p>
          <a:p>
            <a:pPr algn="r" eaLnBrk="1" hangingPunct="1"/>
            <a:r>
              <a:rPr lang="en-US" b="1" dirty="0">
                <a:solidFill>
                  <a:srgbClr val="00664D"/>
                </a:solidFill>
              </a:rPr>
              <a:t>300 fb</a:t>
            </a:r>
            <a:r>
              <a:rPr lang="en-US" b="1" baseline="30000" dirty="0">
                <a:solidFill>
                  <a:srgbClr val="00664D"/>
                </a:solidFill>
              </a:rPr>
              <a:t>-1</a:t>
            </a:r>
            <a:endParaRPr lang="en-US" b="1" dirty="0">
              <a:solidFill>
                <a:srgbClr val="00664D"/>
              </a:solidFill>
            </a:endParaRPr>
          </a:p>
          <a:p>
            <a:pPr algn="r" eaLnBrk="1" hangingPunct="1"/>
            <a:endParaRPr lang="en-US" sz="500" b="1" dirty="0">
              <a:solidFill>
                <a:srgbClr val="00664D"/>
              </a:solidFill>
            </a:endParaRPr>
          </a:p>
        </p:txBody>
      </p:sp>
      <p:sp>
        <p:nvSpPr>
          <p:cNvPr id="61" name="TextBox 60">
            <a:extLst>
              <a:ext uri="{FF2B5EF4-FFF2-40B4-BE49-F238E27FC236}">
                <a16:creationId xmlns:a16="http://schemas.microsoft.com/office/drawing/2014/main" id="{6AC41119-FFFB-5044-B16C-DFFA9DDEE425}"/>
              </a:ext>
            </a:extLst>
          </p:cNvPr>
          <p:cNvSpPr txBox="1"/>
          <p:nvPr/>
        </p:nvSpPr>
        <p:spPr>
          <a:xfrm>
            <a:off x="5701938" y="3398069"/>
            <a:ext cx="1906292" cy="830997"/>
          </a:xfrm>
          <a:prstGeom prst="rect">
            <a:avLst/>
          </a:prstGeom>
          <a:noFill/>
        </p:spPr>
        <p:txBody>
          <a:bodyPr wrap="none" rtlCol="0">
            <a:spAutoFit/>
          </a:bodyPr>
          <a:lstStyle/>
          <a:p>
            <a:pPr algn="ctr"/>
            <a:r>
              <a:rPr lang="en-US" sz="2400" dirty="0"/>
              <a:t>LHC</a:t>
            </a:r>
          </a:p>
          <a:p>
            <a:pPr algn="ctr"/>
            <a:r>
              <a:rPr lang="en-US" sz="2400" dirty="0"/>
              <a:t>(2015 – 2023)</a:t>
            </a:r>
          </a:p>
        </p:txBody>
      </p:sp>
      <p:sp>
        <p:nvSpPr>
          <p:cNvPr id="65" name="TextBox 64">
            <a:extLst>
              <a:ext uri="{FF2B5EF4-FFF2-40B4-BE49-F238E27FC236}">
                <a16:creationId xmlns:a16="http://schemas.microsoft.com/office/drawing/2014/main" id="{AB55E329-0BDD-BA4B-9873-9D5121D99538}"/>
              </a:ext>
            </a:extLst>
          </p:cNvPr>
          <p:cNvSpPr txBox="1"/>
          <p:nvPr/>
        </p:nvSpPr>
        <p:spPr>
          <a:xfrm>
            <a:off x="2990590" y="5028046"/>
            <a:ext cx="1906291" cy="830997"/>
          </a:xfrm>
          <a:prstGeom prst="rect">
            <a:avLst/>
          </a:prstGeom>
          <a:noFill/>
        </p:spPr>
        <p:txBody>
          <a:bodyPr wrap="none" rtlCol="0">
            <a:spAutoFit/>
          </a:bodyPr>
          <a:lstStyle/>
          <a:p>
            <a:pPr algn="ctr"/>
            <a:r>
              <a:rPr lang="en-US" sz="2400" dirty="0"/>
              <a:t>LHC</a:t>
            </a:r>
          </a:p>
          <a:p>
            <a:pPr algn="ctr"/>
            <a:r>
              <a:rPr lang="en-US" sz="2400" dirty="0"/>
              <a:t>(2009 – 2012)</a:t>
            </a:r>
          </a:p>
        </p:txBody>
      </p:sp>
    </p:spTree>
    <p:extLst>
      <p:ext uri="{BB962C8B-B14F-4D97-AF65-F5344CB8AC3E}">
        <p14:creationId xmlns:p14="http://schemas.microsoft.com/office/powerpoint/2010/main" val="1077963828"/>
      </p:ext>
    </p:extLst>
  </p:cSld>
  <p:clrMapOvr>
    <a:masterClrMapping/>
  </p:clrMapOvr>
  <p:transition spd="slow" advTm="29331"/>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Freeform 3"/>
          <p:cNvSpPr>
            <a:spLocks noChangeArrowheads="1"/>
          </p:cNvSpPr>
          <p:nvPr/>
        </p:nvSpPr>
        <p:spPr bwMode="auto">
          <a:xfrm>
            <a:off x="1619251" y="4578350"/>
            <a:ext cx="2381250" cy="1663700"/>
          </a:xfrm>
          <a:custGeom>
            <a:avLst/>
            <a:gdLst>
              <a:gd name="T0" fmla="*/ 0 w 2381250"/>
              <a:gd name="T1" fmla="*/ 1663700 h 1663700"/>
              <a:gd name="T2" fmla="*/ 506307 w 2381250"/>
              <a:gd name="T3" fmla="*/ 1403350 h 1663700"/>
              <a:gd name="T4" fmla="*/ 954200 w 2381250"/>
              <a:gd name="T5" fmla="*/ 1155700 h 1663700"/>
              <a:gd name="T6" fmla="*/ 1129458 w 2381250"/>
              <a:gd name="T7" fmla="*/ 1016000 h 1663700"/>
              <a:gd name="T8" fmla="*/ 1441032 w 2381250"/>
              <a:gd name="T9" fmla="*/ 895350 h 1663700"/>
              <a:gd name="T10" fmla="*/ 1694189 w 2381250"/>
              <a:gd name="T11" fmla="*/ 768350 h 1663700"/>
              <a:gd name="T12" fmla="*/ 2336807 w 2381250"/>
              <a:gd name="T13" fmla="*/ 508000 h 1663700"/>
              <a:gd name="T14" fmla="*/ 2765225 w 2381250"/>
              <a:gd name="T15" fmla="*/ 342900 h 1663700"/>
              <a:gd name="T16" fmla="*/ 3115745 w 2381250"/>
              <a:gd name="T17" fmla="*/ 215900 h 1663700"/>
              <a:gd name="T18" fmla="*/ 3485743 w 2381250"/>
              <a:gd name="T19" fmla="*/ 114300 h 1663700"/>
              <a:gd name="T20" fmla="*/ 3680479 w 2381250"/>
              <a:gd name="T21" fmla="*/ 76200 h 1663700"/>
              <a:gd name="T22" fmla="*/ 3933630 w 2381250"/>
              <a:gd name="T23" fmla="*/ 12700 h 1663700"/>
              <a:gd name="T24" fmla="*/ 4225730 w 2381250"/>
              <a:gd name="T25" fmla="*/ 0 h 1663700"/>
              <a:gd name="T26" fmla="*/ 4400994 w 2381250"/>
              <a:gd name="T27" fmla="*/ 6350 h 1663700"/>
              <a:gd name="T28" fmla="*/ 4517834 w 2381250"/>
              <a:gd name="T29" fmla="*/ 12700 h 1663700"/>
              <a:gd name="T30" fmla="*/ 4848882 w 2381250"/>
              <a:gd name="T31" fmla="*/ 57150 h 1663700"/>
              <a:gd name="T32" fmla="*/ 5102035 w 2381250"/>
              <a:gd name="T33" fmla="*/ 95250 h 1663700"/>
              <a:gd name="T34" fmla="*/ 5433085 w 2381250"/>
              <a:gd name="T35" fmla="*/ 190500 h 1663700"/>
              <a:gd name="T36" fmla="*/ 5783605 w 2381250"/>
              <a:gd name="T37" fmla="*/ 273050 h 1663700"/>
              <a:gd name="T38" fmla="*/ 6017285 w 2381250"/>
              <a:gd name="T39" fmla="*/ 336550 h 1663700"/>
              <a:gd name="T40" fmla="*/ 6212021 w 2381250"/>
              <a:gd name="T41" fmla="*/ 425450 h 1663700"/>
              <a:gd name="T42" fmla="*/ 6367806 w 2381250"/>
              <a:gd name="T43" fmla="*/ 571500 h 1663700"/>
              <a:gd name="T44" fmla="*/ 6484644 w 2381250"/>
              <a:gd name="T45" fmla="*/ 673100 h 1663700"/>
              <a:gd name="T46" fmla="*/ 6620962 w 2381250"/>
              <a:gd name="T47" fmla="*/ 806450 h 1663700"/>
              <a:gd name="T48" fmla="*/ 6757277 w 2381250"/>
              <a:gd name="T49" fmla="*/ 958850 h 1663700"/>
              <a:gd name="T50" fmla="*/ 6971480 w 2381250"/>
              <a:gd name="T51" fmla="*/ 1149350 h 1663700"/>
              <a:gd name="T52" fmla="*/ 7088327 w 2381250"/>
              <a:gd name="T53" fmla="*/ 1263650 h 1663700"/>
              <a:gd name="T54" fmla="*/ 7224636 w 2381250"/>
              <a:gd name="T55" fmla="*/ 1358900 h 1663700"/>
              <a:gd name="T56" fmla="*/ 7263585 w 2381250"/>
              <a:gd name="T57" fmla="*/ 1422400 h 1663700"/>
              <a:gd name="T58" fmla="*/ 7302533 w 2381250"/>
              <a:gd name="T59" fmla="*/ 1530350 h 1663700"/>
              <a:gd name="T60" fmla="*/ 7302533 w 2381250"/>
              <a:gd name="T61" fmla="*/ 1593850 h 1663700"/>
              <a:gd name="T62" fmla="*/ 7302533 w 2381250"/>
              <a:gd name="T63" fmla="*/ 1663700 h 1663700"/>
              <a:gd name="T64" fmla="*/ 7302533 w 2381250"/>
              <a:gd name="T65" fmla="*/ 1663700 h 16637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381250"/>
              <a:gd name="T100" fmla="*/ 0 h 1663700"/>
              <a:gd name="T101" fmla="*/ 2381250 w 2381250"/>
              <a:gd name="T102" fmla="*/ 1663700 h 16637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381250" h="1663700">
                <a:moveTo>
                  <a:pt x="0" y="1663700"/>
                </a:moveTo>
                <a:lnTo>
                  <a:pt x="165100" y="1403350"/>
                </a:lnTo>
                <a:lnTo>
                  <a:pt x="311150" y="1155700"/>
                </a:lnTo>
                <a:lnTo>
                  <a:pt x="368300" y="1016000"/>
                </a:lnTo>
                <a:lnTo>
                  <a:pt x="469900" y="895350"/>
                </a:lnTo>
                <a:lnTo>
                  <a:pt x="552450" y="768350"/>
                </a:lnTo>
                <a:lnTo>
                  <a:pt x="762000" y="508000"/>
                </a:lnTo>
                <a:lnTo>
                  <a:pt x="901700" y="342900"/>
                </a:lnTo>
                <a:lnTo>
                  <a:pt x="1016000" y="215900"/>
                </a:lnTo>
                <a:lnTo>
                  <a:pt x="1136650" y="114300"/>
                </a:lnTo>
                <a:lnTo>
                  <a:pt x="1200150" y="76200"/>
                </a:lnTo>
                <a:lnTo>
                  <a:pt x="1282700" y="12700"/>
                </a:lnTo>
                <a:lnTo>
                  <a:pt x="1377950" y="0"/>
                </a:lnTo>
                <a:lnTo>
                  <a:pt x="1435100" y="6350"/>
                </a:lnTo>
                <a:lnTo>
                  <a:pt x="1473200" y="12700"/>
                </a:lnTo>
                <a:lnTo>
                  <a:pt x="1581150" y="57150"/>
                </a:lnTo>
                <a:lnTo>
                  <a:pt x="1663700" y="95250"/>
                </a:lnTo>
                <a:lnTo>
                  <a:pt x="1771650" y="190500"/>
                </a:lnTo>
                <a:lnTo>
                  <a:pt x="1885950" y="273050"/>
                </a:lnTo>
                <a:lnTo>
                  <a:pt x="1962150" y="336550"/>
                </a:lnTo>
                <a:lnTo>
                  <a:pt x="2025650" y="425450"/>
                </a:lnTo>
                <a:lnTo>
                  <a:pt x="2076450" y="571500"/>
                </a:lnTo>
                <a:lnTo>
                  <a:pt x="2114550" y="673100"/>
                </a:lnTo>
                <a:lnTo>
                  <a:pt x="2159000" y="806450"/>
                </a:lnTo>
                <a:lnTo>
                  <a:pt x="2203450" y="958850"/>
                </a:lnTo>
                <a:lnTo>
                  <a:pt x="2273300" y="1149350"/>
                </a:lnTo>
                <a:lnTo>
                  <a:pt x="2311400" y="1263650"/>
                </a:lnTo>
                <a:lnTo>
                  <a:pt x="2355850" y="1358900"/>
                </a:lnTo>
                <a:lnTo>
                  <a:pt x="2368550" y="1422400"/>
                </a:lnTo>
                <a:lnTo>
                  <a:pt x="2381250" y="1530350"/>
                </a:lnTo>
                <a:lnTo>
                  <a:pt x="2381250" y="1593850"/>
                </a:lnTo>
                <a:lnTo>
                  <a:pt x="2381250" y="1663700"/>
                </a:lnTo>
              </a:path>
            </a:pathLst>
          </a:custGeom>
          <a:noFill/>
          <a:ln w="38100">
            <a:solidFill>
              <a:schemeClr val="accent2"/>
            </a:solidFill>
            <a:prstDash val="dot"/>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pic>
        <p:nvPicPr>
          <p:cNvPr id="110594" name="Picture 2"/>
          <p:cNvPicPr>
            <a:picLocks/>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51539" y="4941889"/>
            <a:ext cx="2159977" cy="1366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80" name="Straight Connector 79"/>
          <p:cNvCxnSpPr/>
          <p:nvPr/>
        </p:nvCxnSpPr>
        <p:spPr>
          <a:xfrm>
            <a:off x="5868866" y="6157913"/>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a:off x="4715608" y="6157913"/>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a:off x="3492012" y="6165850"/>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a:off x="7092462" y="6143625"/>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V="1">
            <a:off x="1101970" y="6251575"/>
            <a:ext cx="7570177" cy="14288"/>
          </a:xfrm>
          <a:prstGeom prst="straightConnector1">
            <a:avLst/>
          </a:prstGeom>
          <a:ln>
            <a:solidFill>
              <a:srgbClr val="3333CC"/>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1104900" y="447675"/>
            <a:ext cx="23446" cy="5818188"/>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110601" name="TextBox 10"/>
          <p:cNvSpPr txBox="1">
            <a:spLocks noChangeArrowheads="1"/>
          </p:cNvSpPr>
          <p:nvPr/>
        </p:nvSpPr>
        <p:spPr bwMode="auto">
          <a:xfrm>
            <a:off x="665285" y="6083300"/>
            <a:ext cx="327308"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0</a:t>
            </a:r>
          </a:p>
        </p:txBody>
      </p:sp>
      <p:sp>
        <p:nvSpPr>
          <p:cNvPr id="110602" name="TextBox 11"/>
          <p:cNvSpPr txBox="1">
            <a:spLocks noChangeArrowheads="1"/>
          </p:cNvSpPr>
          <p:nvPr/>
        </p:nvSpPr>
        <p:spPr bwMode="auto">
          <a:xfrm>
            <a:off x="319454" y="611188"/>
            <a:ext cx="75523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1000</a:t>
            </a:r>
          </a:p>
        </p:txBody>
      </p:sp>
      <p:sp>
        <p:nvSpPr>
          <p:cNvPr id="110603" name="TextBox 12"/>
          <p:cNvSpPr txBox="1">
            <a:spLocks noChangeArrowheads="1"/>
          </p:cNvSpPr>
          <p:nvPr/>
        </p:nvSpPr>
        <p:spPr bwMode="auto">
          <a:xfrm>
            <a:off x="953966" y="6237288"/>
            <a:ext cx="327308"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0</a:t>
            </a:r>
          </a:p>
        </p:txBody>
      </p:sp>
      <p:sp>
        <p:nvSpPr>
          <p:cNvPr id="110604" name="TextBox 13"/>
          <p:cNvSpPr txBox="1">
            <a:spLocks noChangeArrowheads="1"/>
          </p:cNvSpPr>
          <p:nvPr/>
        </p:nvSpPr>
        <p:spPr bwMode="auto">
          <a:xfrm>
            <a:off x="8024447" y="6372225"/>
            <a:ext cx="75523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1500</a:t>
            </a:r>
          </a:p>
        </p:txBody>
      </p:sp>
      <p:cxnSp>
        <p:nvCxnSpPr>
          <p:cNvPr id="15" name="Straight Connector 14"/>
          <p:cNvCxnSpPr/>
          <p:nvPr/>
        </p:nvCxnSpPr>
        <p:spPr>
          <a:xfrm>
            <a:off x="8298474" y="6165850"/>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2262554" y="6165850"/>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5863004" y="6157913"/>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4711212" y="6157913"/>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3487615" y="6165850"/>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7088066" y="6143625"/>
            <a:ext cx="0" cy="21590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sp>
        <p:nvSpPr>
          <p:cNvPr id="110611" name="TextBox 20"/>
          <p:cNvSpPr txBox="1">
            <a:spLocks noChangeArrowheads="1"/>
          </p:cNvSpPr>
          <p:nvPr/>
        </p:nvSpPr>
        <p:spPr bwMode="auto">
          <a:xfrm>
            <a:off x="6761285" y="6372225"/>
            <a:ext cx="75523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1250</a:t>
            </a:r>
          </a:p>
        </p:txBody>
      </p:sp>
      <p:sp>
        <p:nvSpPr>
          <p:cNvPr id="110612" name="TextBox 21"/>
          <p:cNvSpPr txBox="1">
            <a:spLocks noChangeArrowheads="1"/>
          </p:cNvSpPr>
          <p:nvPr/>
        </p:nvSpPr>
        <p:spPr bwMode="auto">
          <a:xfrm>
            <a:off x="5575789" y="6388100"/>
            <a:ext cx="75523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1000</a:t>
            </a:r>
          </a:p>
        </p:txBody>
      </p:sp>
      <p:sp>
        <p:nvSpPr>
          <p:cNvPr id="110613" name="TextBox 22"/>
          <p:cNvSpPr txBox="1">
            <a:spLocks noChangeArrowheads="1"/>
          </p:cNvSpPr>
          <p:nvPr/>
        </p:nvSpPr>
        <p:spPr bwMode="auto">
          <a:xfrm>
            <a:off x="4384431" y="6388100"/>
            <a:ext cx="6125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750</a:t>
            </a:r>
          </a:p>
        </p:txBody>
      </p:sp>
      <p:sp>
        <p:nvSpPr>
          <p:cNvPr id="110614" name="TextBox 23"/>
          <p:cNvSpPr txBox="1">
            <a:spLocks noChangeArrowheads="1"/>
          </p:cNvSpPr>
          <p:nvPr/>
        </p:nvSpPr>
        <p:spPr bwMode="auto">
          <a:xfrm>
            <a:off x="3160836" y="6402388"/>
            <a:ext cx="6125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500</a:t>
            </a:r>
          </a:p>
        </p:txBody>
      </p:sp>
      <p:sp>
        <p:nvSpPr>
          <p:cNvPr id="110615" name="TextBox 24"/>
          <p:cNvSpPr txBox="1">
            <a:spLocks noChangeArrowheads="1"/>
          </p:cNvSpPr>
          <p:nvPr/>
        </p:nvSpPr>
        <p:spPr bwMode="auto">
          <a:xfrm>
            <a:off x="1937239" y="6408738"/>
            <a:ext cx="6125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250</a:t>
            </a:r>
          </a:p>
        </p:txBody>
      </p:sp>
      <p:cxnSp>
        <p:nvCxnSpPr>
          <p:cNvPr id="26" name="Straight Connector 25"/>
          <p:cNvCxnSpPr/>
          <p:nvPr/>
        </p:nvCxnSpPr>
        <p:spPr>
          <a:xfrm>
            <a:off x="994997" y="5049838"/>
            <a:ext cx="215411" cy="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1008185" y="3644900"/>
            <a:ext cx="215412" cy="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019908" y="836613"/>
            <a:ext cx="215412" cy="0"/>
          </a:xfrm>
          <a:prstGeom prst="line">
            <a:avLst/>
          </a:prstGeom>
          <a:ln>
            <a:solidFill>
              <a:srgbClr val="3333CC"/>
            </a:solidFill>
          </a:ln>
        </p:spPr>
        <p:style>
          <a:lnRef idx="2">
            <a:schemeClr val="accent1"/>
          </a:lnRef>
          <a:fillRef idx="0">
            <a:schemeClr val="accent1"/>
          </a:fillRef>
          <a:effectRef idx="1">
            <a:schemeClr val="accent1"/>
          </a:effectRef>
          <a:fontRef idx="minor">
            <a:schemeClr val="tx1"/>
          </a:fontRef>
        </p:style>
      </p:cxnSp>
      <p:sp>
        <p:nvSpPr>
          <p:cNvPr id="110619" name="TextBox 30"/>
          <p:cNvSpPr txBox="1">
            <a:spLocks noChangeArrowheads="1"/>
          </p:cNvSpPr>
          <p:nvPr/>
        </p:nvSpPr>
        <p:spPr bwMode="auto">
          <a:xfrm>
            <a:off x="319455" y="3419475"/>
            <a:ext cx="6125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500</a:t>
            </a:r>
          </a:p>
        </p:txBody>
      </p:sp>
      <p:sp>
        <p:nvSpPr>
          <p:cNvPr id="110620" name="TextBox 31"/>
          <p:cNvSpPr txBox="1">
            <a:spLocks noChangeArrowheads="1"/>
          </p:cNvSpPr>
          <p:nvPr/>
        </p:nvSpPr>
        <p:spPr bwMode="auto">
          <a:xfrm>
            <a:off x="315058" y="4859338"/>
            <a:ext cx="6125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250</a:t>
            </a:r>
          </a:p>
        </p:txBody>
      </p:sp>
      <p:sp>
        <p:nvSpPr>
          <p:cNvPr id="110621" name="TextBox 75"/>
          <p:cNvSpPr txBox="1">
            <a:spLocks noChangeArrowheads="1"/>
          </p:cNvSpPr>
          <p:nvPr/>
        </p:nvSpPr>
        <p:spPr bwMode="auto">
          <a:xfrm>
            <a:off x="268166" y="-26988"/>
            <a:ext cx="840394"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m</a:t>
            </a:r>
            <a:r>
              <a:rPr lang="en-US" baseline="-25000"/>
              <a:t>LSP</a:t>
            </a:r>
          </a:p>
          <a:p>
            <a:pPr eaLnBrk="1" hangingPunct="1"/>
            <a:r>
              <a:rPr lang="en-US"/>
              <a:t>[GeV]</a:t>
            </a:r>
          </a:p>
        </p:txBody>
      </p:sp>
      <p:sp>
        <p:nvSpPr>
          <p:cNvPr id="110622" name="TextBox 76"/>
          <p:cNvSpPr txBox="1">
            <a:spLocks noChangeArrowheads="1"/>
          </p:cNvSpPr>
          <p:nvPr/>
        </p:nvSpPr>
        <p:spPr bwMode="auto">
          <a:xfrm>
            <a:off x="8236928" y="5516564"/>
            <a:ext cx="863938"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m</a:t>
            </a:r>
            <a:r>
              <a:rPr lang="en-US" baseline="-25000"/>
              <a:t>SUSY</a:t>
            </a:r>
          </a:p>
          <a:p>
            <a:pPr eaLnBrk="1" hangingPunct="1"/>
            <a:r>
              <a:rPr lang="en-US"/>
              <a:t>[GeV]</a:t>
            </a:r>
          </a:p>
        </p:txBody>
      </p:sp>
      <p:sp>
        <p:nvSpPr>
          <p:cNvPr id="110623" name="TextBox 34"/>
          <p:cNvSpPr txBox="1">
            <a:spLocks noChangeArrowheads="1"/>
          </p:cNvSpPr>
          <p:nvPr/>
        </p:nvSpPr>
        <p:spPr bwMode="auto">
          <a:xfrm>
            <a:off x="2221523" y="1252539"/>
            <a:ext cx="2133918"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sz="1400">
                <a:solidFill>
                  <a:srgbClr val="FF4E57"/>
                </a:solidFill>
              </a:rPr>
              <a:t>ATLAS-CONF-2013-037 </a:t>
            </a:r>
          </a:p>
        </p:txBody>
      </p:sp>
      <p:cxnSp>
        <p:nvCxnSpPr>
          <p:cNvPr id="110624" name="Straight Arrow Connector 6"/>
          <p:cNvCxnSpPr>
            <a:cxnSpLocks noChangeShapeType="1"/>
          </p:cNvCxnSpPr>
          <p:nvPr/>
        </p:nvCxnSpPr>
        <p:spPr bwMode="auto">
          <a:xfrm>
            <a:off x="8387862" y="2781300"/>
            <a:ext cx="914400" cy="914400"/>
          </a:xfrm>
          <a:prstGeom prst="straightConnector1">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type="arrow" w="med" len="med"/>
                <a:tailEnd type="arrow" w="med" len="med"/>
              </a14:hiddenLine>
            </a:ext>
          </a:extLst>
        </p:spPr>
      </p:cxnSp>
      <p:sp>
        <p:nvSpPr>
          <p:cNvPr id="110625" name="TextBox 5"/>
          <p:cNvSpPr txBox="1">
            <a:spLocks noChangeArrowheads="1"/>
          </p:cNvSpPr>
          <p:nvPr/>
        </p:nvSpPr>
        <p:spPr bwMode="auto">
          <a:xfrm>
            <a:off x="1907931" y="593725"/>
            <a:ext cx="1878464"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b="1" i="1" u="sng"/>
              <a:t>Direct squark</a:t>
            </a:r>
          </a:p>
        </p:txBody>
      </p:sp>
      <p:pic>
        <p:nvPicPr>
          <p:cNvPr id="110626" name="Picture 46"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19300" y="954088"/>
            <a:ext cx="1400908" cy="179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0627" name="Picture 69"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46336" y="1238250"/>
            <a:ext cx="822080" cy="2873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0628" name="TextBox 90"/>
          <p:cNvSpPr txBox="1">
            <a:spLocks noChangeArrowheads="1"/>
          </p:cNvSpPr>
          <p:nvPr/>
        </p:nvSpPr>
        <p:spPr bwMode="auto">
          <a:xfrm>
            <a:off x="7811966" y="4367213"/>
            <a:ext cx="1399392"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sz="1200"/>
              <a:t>all limits are </a:t>
            </a:r>
          </a:p>
          <a:p>
            <a:pPr eaLnBrk="1" hangingPunct="1"/>
            <a:r>
              <a:rPr lang="en-US" sz="1200"/>
              <a:t>observed nominal </a:t>
            </a:r>
          </a:p>
          <a:p>
            <a:pPr eaLnBrk="1" hangingPunct="1"/>
            <a:r>
              <a:rPr lang="en-US" sz="1200"/>
              <a:t>95% CLs limits</a:t>
            </a:r>
          </a:p>
          <a:p>
            <a:pPr eaLnBrk="1" hangingPunct="1"/>
            <a:r>
              <a:rPr lang="en-US" sz="1200"/>
              <a:t>RP conserved </a:t>
            </a:r>
          </a:p>
        </p:txBody>
      </p:sp>
      <p:sp>
        <p:nvSpPr>
          <p:cNvPr id="110629" name="TextBox 91"/>
          <p:cNvSpPr txBox="1">
            <a:spLocks noChangeArrowheads="1"/>
          </p:cNvSpPr>
          <p:nvPr/>
        </p:nvSpPr>
        <p:spPr bwMode="auto">
          <a:xfrm>
            <a:off x="7811966" y="4006850"/>
            <a:ext cx="1351652"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a:t>BR=100%</a:t>
            </a:r>
          </a:p>
        </p:txBody>
      </p:sp>
      <p:sp>
        <p:nvSpPr>
          <p:cNvPr id="110630" name="TextBox 86"/>
          <p:cNvSpPr txBox="1">
            <a:spLocks noChangeArrowheads="1"/>
          </p:cNvSpPr>
          <p:nvPr/>
        </p:nvSpPr>
        <p:spPr bwMode="auto">
          <a:xfrm>
            <a:off x="1994389" y="1655763"/>
            <a:ext cx="194934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b="1" i="1" u="sng"/>
              <a:t>Direct slepton</a:t>
            </a:r>
          </a:p>
        </p:txBody>
      </p:sp>
      <p:sp>
        <p:nvSpPr>
          <p:cNvPr id="110631" name="Rectangle 44"/>
          <p:cNvSpPr>
            <a:spLocks noChangeArrowheads="1"/>
          </p:cNvSpPr>
          <p:nvPr/>
        </p:nvSpPr>
        <p:spPr bwMode="auto">
          <a:xfrm>
            <a:off x="3635620" y="0"/>
            <a:ext cx="5508380" cy="6669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p>
            <a:pPr algn="ctr" eaLnBrk="0" hangingPunct="0"/>
            <a:endParaRPr lang="en-US"/>
          </a:p>
        </p:txBody>
      </p:sp>
      <p:sp>
        <p:nvSpPr>
          <p:cNvPr id="110632" name="TextBox 95"/>
          <p:cNvSpPr txBox="1">
            <a:spLocks noChangeArrowheads="1"/>
          </p:cNvSpPr>
          <p:nvPr/>
        </p:nvSpPr>
        <p:spPr bwMode="auto">
          <a:xfrm>
            <a:off x="1855177" y="2403475"/>
            <a:ext cx="96613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b="1" i="1" u="sng"/>
              <a:t>Direct  </a:t>
            </a:r>
          </a:p>
        </p:txBody>
      </p:sp>
      <p:pic>
        <p:nvPicPr>
          <p:cNvPr id="110633" name="Picture 52"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667001" y="2335213"/>
            <a:ext cx="819150" cy="360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0634" name="Picture 56"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468315" y="3449639"/>
            <a:ext cx="1724758" cy="179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0635" name="Picture 61"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299189" y="2886075"/>
            <a:ext cx="1113692"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4" name="TextBox 103"/>
          <p:cNvSpPr txBox="1"/>
          <p:nvPr/>
        </p:nvSpPr>
        <p:spPr>
          <a:xfrm>
            <a:off x="1702777" y="3125789"/>
            <a:ext cx="2044149" cy="307777"/>
          </a:xfrm>
          <a:prstGeom prst="rect">
            <a:avLst/>
          </a:prstGeom>
          <a:noFill/>
        </p:spPr>
        <p:txBody>
          <a:bodyPr wrap="none">
            <a:spAutoFit/>
          </a:bodyPr>
          <a:lstStyle/>
          <a:p>
            <a:pPr>
              <a:defRPr/>
            </a:pPr>
            <a:r>
              <a:rPr lang="en-US" sz="1400" dirty="0">
                <a:solidFill>
                  <a:schemeClr val="tx1">
                    <a:lumMod val="95000"/>
                    <a:lumOff val="5000"/>
                  </a:schemeClr>
                </a:solidFill>
                <a:latin typeface="Helvetica" pitchFamily="-1" charset="0"/>
                <a:ea typeface="ＭＳ Ｐゴシック" pitchFamily="-1" charset="-128"/>
                <a:cs typeface="ＭＳ Ｐゴシック" pitchFamily="-1" charset="-128"/>
              </a:rPr>
              <a:t>CMS-PAS-SUS-13-006</a:t>
            </a:r>
          </a:p>
        </p:txBody>
      </p:sp>
      <p:pic>
        <p:nvPicPr>
          <p:cNvPr id="110637" name="Picture 38"/>
          <p:cNvPicPr>
            <a:picLocks/>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57351" y="5897563"/>
            <a:ext cx="936380"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8" name="Picture 57" descr="latex-image-1.pdf"/>
          <p:cNvPicPr>
            <a:picLocks noChangeAspect="1"/>
          </p:cNvPicPr>
          <p:nvPr/>
        </p:nvPicPr>
        <p:blipFill>
          <a:blip r:embed="rId9">
            <a:duotone>
              <a:prstClr val="black"/>
              <a:srgbClr val="0C46EB">
                <a:tint val="45000"/>
                <a:satMod val="400000"/>
              </a:srgbClr>
            </a:duotone>
            <a:extLst/>
          </a:blip>
          <a:stretch>
            <a:fillRect/>
          </a:stretch>
        </p:blipFill>
        <p:spPr>
          <a:xfrm>
            <a:off x="1227010" y="2014043"/>
            <a:ext cx="1071628" cy="288000"/>
          </a:xfrm>
          <a:prstGeom prst="rect">
            <a:avLst/>
          </a:prstGeom>
        </p:spPr>
      </p:pic>
      <p:sp>
        <p:nvSpPr>
          <p:cNvPr id="110639" name="TextBox 58"/>
          <p:cNvSpPr txBox="1">
            <a:spLocks noChangeArrowheads="1"/>
          </p:cNvSpPr>
          <p:nvPr/>
        </p:nvSpPr>
        <p:spPr bwMode="auto">
          <a:xfrm>
            <a:off x="2283069" y="2025650"/>
            <a:ext cx="2133918"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sz="1400">
                <a:solidFill>
                  <a:schemeClr val="tx2"/>
                </a:solidFill>
              </a:rPr>
              <a:t>ATLAS-CONF-2013-049</a:t>
            </a:r>
          </a:p>
        </p:txBody>
      </p:sp>
      <p:cxnSp>
        <p:nvCxnSpPr>
          <p:cNvPr id="110641" name="Straight Connector 59"/>
          <p:cNvCxnSpPr>
            <a:cxnSpLocks noChangeShapeType="1"/>
          </p:cNvCxnSpPr>
          <p:nvPr/>
        </p:nvCxnSpPr>
        <p:spPr bwMode="auto">
          <a:xfrm>
            <a:off x="1852246" y="3022600"/>
            <a:ext cx="359020"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cxnSp>
      <p:sp>
        <p:nvSpPr>
          <p:cNvPr id="110642" name="Freeform 53"/>
          <p:cNvSpPr>
            <a:spLocks noChangeArrowheads="1"/>
          </p:cNvSpPr>
          <p:nvPr/>
        </p:nvSpPr>
        <p:spPr bwMode="auto">
          <a:xfrm>
            <a:off x="1619251" y="5876925"/>
            <a:ext cx="578826" cy="412750"/>
          </a:xfrm>
          <a:custGeom>
            <a:avLst/>
            <a:gdLst>
              <a:gd name="T0" fmla="*/ 0 w 577850"/>
              <a:gd name="T1" fmla="*/ 412750 h 412750"/>
              <a:gd name="T2" fmla="*/ 139337 w 577850"/>
              <a:gd name="T3" fmla="*/ 304800 h 412750"/>
              <a:gd name="T4" fmla="*/ 278676 w 577850"/>
              <a:gd name="T5" fmla="*/ 209550 h 412750"/>
              <a:gd name="T6" fmla="*/ 537448 w 577850"/>
              <a:gd name="T7" fmla="*/ 107950 h 412750"/>
              <a:gd name="T8" fmla="*/ 676791 w 577850"/>
              <a:gd name="T9" fmla="*/ 57150 h 412750"/>
              <a:gd name="T10" fmla="*/ 816132 w 577850"/>
              <a:gd name="T11" fmla="*/ 19050 h 412750"/>
              <a:gd name="T12" fmla="*/ 816132 w 577850"/>
              <a:gd name="T13" fmla="*/ 19050 h 412750"/>
              <a:gd name="T14" fmla="*/ 1074902 w 577850"/>
              <a:gd name="T15" fmla="*/ 0 h 412750"/>
              <a:gd name="T16" fmla="*/ 1074902 w 577850"/>
              <a:gd name="T17" fmla="*/ 0 h 412750"/>
              <a:gd name="T18" fmla="*/ 1353580 w 577850"/>
              <a:gd name="T19" fmla="*/ 57150 h 412750"/>
              <a:gd name="T20" fmla="*/ 1532732 w 577850"/>
              <a:gd name="T21" fmla="*/ 107950 h 412750"/>
              <a:gd name="T22" fmla="*/ 1672071 w 577850"/>
              <a:gd name="T23" fmla="*/ 228600 h 412750"/>
              <a:gd name="T24" fmla="*/ 1731789 w 577850"/>
              <a:gd name="T25" fmla="*/ 317500 h 412750"/>
              <a:gd name="T26" fmla="*/ 1811409 w 577850"/>
              <a:gd name="T27" fmla="*/ 412750 h 41275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7850"/>
              <a:gd name="T43" fmla="*/ 0 h 412750"/>
              <a:gd name="T44" fmla="*/ 577850 w 577850"/>
              <a:gd name="T45" fmla="*/ 412750 h 41275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7850" h="412750">
                <a:moveTo>
                  <a:pt x="0" y="412750"/>
                </a:moveTo>
                <a:lnTo>
                  <a:pt x="44450" y="304800"/>
                </a:lnTo>
                <a:lnTo>
                  <a:pt x="88900" y="209550"/>
                </a:lnTo>
                <a:lnTo>
                  <a:pt x="171450" y="107950"/>
                </a:lnTo>
                <a:lnTo>
                  <a:pt x="215900" y="57150"/>
                </a:lnTo>
                <a:lnTo>
                  <a:pt x="260350" y="19050"/>
                </a:lnTo>
                <a:lnTo>
                  <a:pt x="342900" y="0"/>
                </a:lnTo>
                <a:lnTo>
                  <a:pt x="431800" y="57150"/>
                </a:lnTo>
                <a:lnTo>
                  <a:pt x="488950" y="107950"/>
                </a:lnTo>
                <a:lnTo>
                  <a:pt x="533400" y="228600"/>
                </a:lnTo>
                <a:lnTo>
                  <a:pt x="552450" y="317500"/>
                </a:lnTo>
                <a:lnTo>
                  <a:pt x="577850" y="412750"/>
                </a:lnTo>
              </a:path>
            </a:pathLst>
          </a:custGeom>
          <a:noFill/>
          <a:ln w="38100">
            <a:solidFill>
              <a:srgbClr val="3333CC"/>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10643" name="Freeform 60"/>
          <p:cNvSpPr>
            <a:spLocks noChangeArrowheads="1"/>
          </p:cNvSpPr>
          <p:nvPr/>
        </p:nvSpPr>
        <p:spPr bwMode="auto">
          <a:xfrm>
            <a:off x="1619250" y="3467100"/>
            <a:ext cx="3733800" cy="2781300"/>
          </a:xfrm>
          <a:custGeom>
            <a:avLst/>
            <a:gdLst>
              <a:gd name="T0" fmla="*/ 0 w 3733800"/>
              <a:gd name="T1" fmla="*/ 2755900 h 2781300"/>
              <a:gd name="T2" fmla="*/ 662097 w 3733800"/>
              <a:gd name="T3" fmla="*/ 2400300 h 2781300"/>
              <a:gd name="T4" fmla="*/ 1285245 w 3733800"/>
              <a:gd name="T5" fmla="*/ 1981200 h 2781300"/>
              <a:gd name="T6" fmla="*/ 1830504 w 3733800"/>
              <a:gd name="T7" fmla="*/ 1651000 h 2781300"/>
              <a:gd name="T8" fmla="*/ 2297869 w 3733800"/>
              <a:gd name="T9" fmla="*/ 1397000 h 2781300"/>
              <a:gd name="T10" fmla="*/ 2882075 w 3733800"/>
              <a:gd name="T11" fmla="*/ 1155700 h 2781300"/>
              <a:gd name="T12" fmla="*/ 3388382 w 3733800"/>
              <a:gd name="T13" fmla="*/ 889000 h 2781300"/>
              <a:gd name="T14" fmla="*/ 3855747 w 3733800"/>
              <a:gd name="T15" fmla="*/ 723900 h 2781300"/>
              <a:gd name="T16" fmla="*/ 4167325 w 3733800"/>
              <a:gd name="T17" fmla="*/ 584200 h 2781300"/>
              <a:gd name="T18" fmla="*/ 4167325 w 3733800"/>
              <a:gd name="T19" fmla="*/ 584200 h 2781300"/>
              <a:gd name="T20" fmla="*/ 4790473 w 3733800"/>
              <a:gd name="T21" fmla="*/ 368300 h 2781300"/>
              <a:gd name="T22" fmla="*/ 5063098 w 3733800"/>
              <a:gd name="T23" fmla="*/ 241300 h 2781300"/>
              <a:gd name="T24" fmla="*/ 5413621 w 3733800"/>
              <a:gd name="T25" fmla="*/ 165100 h 2781300"/>
              <a:gd name="T26" fmla="*/ 5803096 w 3733800"/>
              <a:gd name="T27" fmla="*/ 38100 h 2781300"/>
              <a:gd name="T28" fmla="*/ 5803096 w 3733800"/>
              <a:gd name="T29" fmla="*/ 38100 h 2781300"/>
              <a:gd name="T30" fmla="*/ 6465193 w 3733800"/>
              <a:gd name="T31" fmla="*/ 0 h 2781300"/>
              <a:gd name="T32" fmla="*/ 6465193 w 3733800"/>
              <a:gd name="T33" fmla="*/ 0 h 2781300"/>
              <a:gd name="T34" fmla="*/ 7283077 w 3733800"/>
              <a:gd name="T35" fmla="*/ 25400 h 2781300"/>
              <a:gd name="T36" fmla="*/ 7789388 w 3733800"/>
              <a:gd name="T37" fmla="*/ 127000 h 2781300"/>
              <a:gd name="T38" fmla="*/ 8451483 w 3733800"/>
              <a:gd name="T39" fmla="*/ 355600 h 2781300"/>
              <a:gd name="T40" fmla="*/ 9035687 w 3733800"/>
              <a:gd name="T41" fmla="*/ 495300 h 2781300"/>
              <a:gd name="T42" fmla="*/ 9386209 w 3733800"/>
              <a:gd name="T43" fmla="*/ 584200 h 2781300"/>
              <a:gd name="T44" fmla="*/ 9853570 w 3733800"/>
              <a:gd name="T45" fmla="*/ 825500 h 2781300"/>
              <a:gd name="T46" fmla="*/ 10048306 w 3733800"/>
              <a:gd name="T47" fmla="*/ 965200 h 2781300"/>
              <a:gd name="T48" fmla="*/ 10398827 w 3733800"/>
              <a:gd name="T49" fmla="*/ 1117600 h 2781300"/>
              <a:gd name="T50" fmla="*/ 10593566 w 3733800"/>
              <a:gd name="T51" fmla="*/ 1219200 h 2781300"/>
              <a:gd name="T52" fmla="*/ 10749353 w 3733800"/>
              <a:gd name="T53" fmla="*/ 1358900 h 2781300"/>
              <a:gd name="T54" fmla="*/ 10944085 w 3733800"/>
              <a:gd name="T55" fmla="*/ 1536700 h 2781300"/>
              <a:gd name="T56" fmla="*/ 11060929 w 3733800"/>
              <a:gd name="T57" fmla="*/ 1765300 h 2781300"/>
              <a:gd name="T58" fmla="*/ 11138821 w 3733800"/>
              <a:gd name="T59" fmla="*/ 1968500 h 2781300"/>
              <a:gd name="T60" fmla="*/ 11216715 w 3733800"/>
              <a:gd name="T61" fmla="*/ 2159000 h 2781300"/>
              <a:gd name="T62" fmla="*/ 11255664 w 3733800"/>
              <a:gd name="T63" fmla="*/ 2374900 h 2781300"/>
              <a:gd name="T64" fmla="*/ 11294611 w 3733800"/>
              <a:gd name="T65" fmla="*/ 2527300 h 2781300"/>
              <a:gd name="T66" fmla="*/ 11450398 w 3733800"/>
              <a:gd name="T67" fmla="*/ 2781300 h 27813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733800"/>
              <a:gd name="T103" fmla="*/ 0 h 2781300"/>
              <a:gd name="T104" fmla="*/ 3733800 w 3733800"/>
              <a:gd name="T105" fmla="*/ 2781300 h 27813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733800" h="2781300">
                <a:moveTo>
                  <a:pt x="0" y="2755900"/>
                </a:moveTo>
                <a:lnTo>
                  <a:pt x="215900" y="2400300"/>
                </a:lnTo>
                <a:lnTo>
                  <a:pt x="419100" y="1981200"/>
                </a:lnTo>
                <a:lnTo>
                  <a:pt x="596900" y="1651000"/>
                </a:lnTo>
                <a:lnTo>
                  <a:pt x="749300" y="1397000"/>
                </a:lnTo>
                <a:lnTo>
                  <a:pt x="939800" y="1155700"/>
                </a:lnTo>
                <a:lnTo>
                  <a:pt x="1104900" y="889000"/>
                </a:lnTo>
                <a:lnTo>
                  <a:pt x="1257300" y="723900"/>
                </a:lnTo>
                <a:lnTo>
                  <a:pt x="1358900" y="584200"/>
                </a:lnTo>
                <a:lnTo>
                  <a:pt x="1562100" y="368300"/>
                </a:lnTo>
                <a:lnTo>
                  <a:pt x="1651000" y="241300"/>
                </a:lnTo>
                <a:lnTo>
                  <a:pt x="1765300" y="165100"/>
                </a:lnTo>
                <a:lnTo>
                  <a:pt x="1892300" y="38100"/>
                </a:lnTo>
                <a:lnTo>
                  <a:pt x="2108200" y="0"/>
                </a:lnTo>
                <a:lnTo>
                  <a:pt x="2374900" y="25400"/>
                </a:lnTo>
                <a:lnTo>
                  <a:pt x="2540000" y="127000"/>
                </a:lnTo>
                <a:lnTo>
                  <a:pt x="2755900" y="355600"/>
                </a:lnTo>
                <a:lnTo>
                  <a:pt x="2946400" y="495300"/>
                </a:lnTo>
                <a:lnTo>
                  <a:pt x="3060700" y="584200"/>
                </a:lnTo>
                <a:lnTo>
                  <a:pt x="3213100" y="825500"/>
                </a:lnTo>
                <a:lnTo>
                  <a:pt x="3276600" y="965200"/>
                </a:lnTo>
                <a:lnTo>
                  <a:pt x="3390900" y="1117600"/>
                </a:lnTo>
                <a:lnTo>
                  <a:pt x="3454400" y="1219200"/>
                </a:lnTo>
                <a:lnTo>
                  <a:pt x="3505200" y="1358900"/>
                </a:lnTo>
                <a:lnTo>
                  <a:pt x="3568700" y="1536700"/>
                </a:lnTo>
                <a:lnTo>
                  <a:pt x="3606800" y="1765300"/>
                </a:lnTo>
                <a:lnTo>
                  <a:pt x="3632200" y="1968500"/>
                </a:lnTo>
                <a:lnTo>
                  <a:pt x="3657600" y="2159000"/>
                </a:lnTo>
                <a:lnTo>
                  <a:pt x="3670300" y="2374900"/>
                </a:lnTo>
                <a:lnTo>
                  <a:pt x="3683000" y="2527300"/>
                </a:lnTo>
                <a:lnTo>
                  <a:pt x="3733800" y="2781300"/>
                </a:lnTo>
              </a:path>
            </a:pathLst>
          </a:custGeom>
          <a:noFill/>
          <a:ln w="38100">
            <a:solidFill>
              <a:schemeClr val="accent2"/>
            </a:solidFill>
            <a:prstDash val="dash"/>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10644" name="Freeform 4"/>
          <p:cNvSpPr>
            <a:spLocks noChangeArrowheads="1"/>
          </p:cNvSpPr>
          <p:nvPr/>
        </p:nvSpPr>
        <p:spPr bwMode="auto">
          <a:xfrm>
            <a:off x="1723292" y="5018088"/>
            <a:ext cx="3137389" cy="1219200"/>
          </a:xfrm>
          <a:custGeom>
            <a:avLst/>
            <a:gdLst>
              <a:gd name="T0" fmla="*/ 0 w 3136900"/>
              <a:gd name="T1" fmla="*/ 1206500 h 1219200"/>
              <a:gd name="T2" fmla="*/ 429286 w 3136900"/>
              <a:gd name="T3" fmla="*/ 939800 h 1219200"/>
              <a:gd name="T4" fmla="*/ 1170779 w 3136900"/>
              <a:gd name="T5" fmla="*/ 736600 h 1219200"/>
              <a:gd name="T6" fmla="*/ 2029348 w 3136900"/>
              <a:gd name="T7" fmla="*/ 482600 h 1219200"/>
              <a:gd name="T8" fmla="*/ 2731815 w 3136900"/>
              <a:gd name="T9" fmla="*/ 292100 h 1219200"/>
              <a:gd name="T10" fmla="*/ 3473308 w 3136900"/>
              <a:gd name="T11" fmla="*/ 152400 h 1219200"/>
              <a:gd name="T12" fmla="*/ 4527008 w 3136900"/>
              <a:gd name="T13" fmla="*/ 0 h 1219200"/>
              <a:gd name="T14" fmla="*/ 5580705 w 3136900"/>
              <a:gd name="T15" fmla="*/ 0 h 1219200"/>
              <a:gd name="T16" fmla="*/ 6790509 w 3136900"/>
              <a:gd name="T17" fmla="*/ 50800 h 1219200"/>
              <a:gd name="T18" fmla="*/ 7727127 w 3136900"/>
              <a:gd name="T19" fmla="*/ 127000 h 1219200"/>
              <a:gd name="T20" fmla="*/ 8156412 w 3136900"/>
              <a:gd name="T21" fmla="*/ 127000 h 1219200"/>
              <a:gd name="T22" fmla="*/ 8546673 w 3136900"/>
              <a:gd name="T23" fmla="*/ 190500 h 1219200"/>
              <a:gd name="T24" fmla="*/ 8858880 w 3136900"/>
              <a:gd name="T25" fmla="*/ 381000 h 1219200"/>
              <a:gd name="T26" fmla="*/ 9210117 w 3136900"/>
              <a:gd name="T27" fmla="*/ 546100 h 1219200"/>
              <a:gd name="T28" fmla="*/ 9483295 w 3136900"/>
              <a:gd name="T29" fmla="*/ 723900 h 1219200"/>
              <a:gd name="T30" fmla="*/ 9600372 w 3136900"/>
              <a:gd name="T31" fmla="*/ 914400 h 1219200"/>
              <a:gd name="T32" fmla="*/ 9639401 w 3136900"/>
              <a:gd name="T33" fmla="*/ 1219200 h 12192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36900"/>
              <a:gd name="T52" fmla="*/ 0 h 1219200"/>
              <a:gd name="T53" fmla="*/ 3136900 w 3136900"/>
              <a:gd name="T54" fmla="*/ 1219200 h 121920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36900" h="1219200">
                <a:moveTo>
                  <a:pt x="0" y="1206500"/>
                </a:moveTo>
                <a:lnTo>
                  <a:pt x="139700" y="939800"/>
                </a:lnTo>
                <a:lnTo>
                  <a:pt x="381000" y="736600"/>
                </a:lnTo>
                <a:lnTo>
                  <a:pt x="660400" y="482600"/>
                </a:lnTo>
                <a:lnTo>
                  <a:pt x="889000" y="292100"/>
                </a:lnTo>
                <a:lnTo>
                  <a:pt x="1130300" y="152400"/>
                </a:lnTo>
                <a:lnTo>
                  <a:pt x="1473200" y="0"/>
                </a:lnTo>
                <a:lnTo>
                  <a:pt x="1816100" y="0"/>
                </a:lnTo>
                <a:lnTo>
                  <a:pt x="2209800" y="50800"/>
                </a:lnTo>
                <a:lnTo>
                  <a:pt x="2514600" y="127000"/>
                </a:lnTo>
                <a:lnTo>
                  <a:pt x="2654300" y="127000"/>
                </a:lnTo>
                <a:lnTo>
                  <a:pt x="2781300" y="190500"/>
                </a:lnTo>
                <a:lnTo>
                  <a:pt x="2882900" y="381000"/>
                </a:lnTo>
                <a:lnTo>
                  <a:pt x="2997200" y="546100"/>
                </a:lnTo>
                <a:lnTo>
                  <a:pt x="3086100" y="723900"/>
                </a:lnTo>
                <a:lnTo>
                  <a:pt x="3124200" y="914400"/>
                </a:lnTo>
                <a:lnTo>
                  <a:pt x="3136900" y="1219200"/>
                </a:lnTo>
              </a:path>
            </a:pathLst>
          </a:custGeom>
          <a:noFill/>
          <a:ln w="38100">
            <a:solidFill>
              <a:schemeClr val="tx1"/>
            </a:solidFill>
            <a:prstDash val="dot"/>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10645" name="Freeform 7"/>
          <p:cNvSpPr>
            <a:spLocks noChangeArrowheads="1"/>
          </p:cNvSpPr>
          <p:nvPr/>
        </p:nvSpPr>
        <p:spPr bwMode="auto">
          <a:xfrm>
            <a:off x="2051538" y="2997200"/>
            <a:ext cx="5358912" cy="3251200"/>
          </a:xfrm>
          <a:custGeom>
            <a:avLst/>
            <a:gdLst>
              <a:gd name="T0" fmla="*/ 0 w 5359400"/>
              <a:gd name="T1" fmla="*/ 3251200 h 3251200"/>
              <a:gd name="T2" fmla="*/ 972517 w 5359400"/>
              <a:gd name="T3" fmla="*/ 2908300 h 3251200"/>
              <a:gd name="T4" fmla="*/ 1750535 w 5359400"/>
              <a:gd name="T5" fmla="*/ 2590800 h 3251200"/>
              <a:gd name="T6" fmla="*/ 2606357 w 5359400"/>
              <a:gd name="T7" fmla="*/ 2222500 h 3251200"/>
              <a:gd name="T8" fmla="*/ 3423273 w 5359400"/>
              <a:gd name="T9" fmla="*/ 1917700 h 3251200"/>
              <a:gd name="T10" fmla="*/ 4201292 w 5359400"/>
              <a:gd name="T11" fmla="*/ 1727200 h 3251200"/>
              <a:gd name="T12" fmla="*/ 4823707 w 5359400"/>
              <a:gd name="T13" fmla="*/ 1498600 h 3251200"/>
              <a:gd name="T14" fmla="*/ 5407217 w 5359400"/>
              <a:gd name="T15" fmla="*/ 1270000 h 3251200"/>
              <a:gd name="T16" fmla="*/ 6146335 w 5359400"/>
              <a:gd name="T17" fmla="*/ 1041400 h 3251200"/>
              <a:gd name="T18" fmla="*/ 6846550 w 5359400"/>
              <a:gd name="T19" fmla="*/ 812800 h 3251200"/>
              <a:gd name="T20" fmla="*/ 7546766 w 5359400"/>
              <a:gd name="T21" fmla="*/ 660400 h 3251200"/>
              <a:gd name="T22" fmla="*/ 8208080 w 5359400"/>
              <a:gd name="T23" fmla="*/ 508000 h 3251200"/>
              <a:gd name="T24" fmla="*/ 8791598 w 5359400"/>
              <a:gd name="T25" fmla="*/ 406400 h 3251200"/>
              <a:gd name="T26" fmla="*/ 9375106 w 5359400"/>
              <a:gd name="T27" fmla="*/ 101600 h 3251200"/>
              <a:gd name="T28" fmla="*/ 9803015 w 5359400"/>
              <a:gd name="T29" fmla="*/ 50800 h 3251200"/>
              <a:gd name="T30" fmla="*/ 10347626 w 5359400"/>
              <a:gd name="T31" fmla="*/ 12700 h 3251200"/>
              <a:gd name="T32" fmla="*/ 10931141 w 5359400"/>
              <a:gd name="T33" fmla="*/ 0 h 3251200"/>
              <a:gd name="T34" fmla="*/ 11553553 w 5359400"/>
              <a:gd name="T35" fmla="*/ 38100 h 3251200"/>
              <a:gd name="T36" fmla="*/ 12214867 w 5359400"/>
              <a:gd name="T37" fmla="*/ 190500 h 3251200"/>
              <a:gd name="T38" fmla="*/ 12681679 w 5359400"/>
              <a:gd name="T39" fmla="*/ 266700 h 3251200"/>
              <a:gd name="T40" fmla="*/ 13031786 w 5359400"/>
              <a:gd name="T41" fmla="*/ 330200 h 3251200"/>
              <a:gd name="T42" fmla="*/ 13615296 w 5359400"/>
              <a:gd name="T43" fmla="*/ 368300 h 3251200"/>
              <a:gd name="T44" fmla="*/ 14004304 w 5359400"/>
              <a:gd name="T45" fmla="*/ 419100 h 3251200"/>
              <a:gd name="T46" fmla="*/ 14432214 w 5359400"/>
              <a:gd name="T47" fmla="*/ 622300 h 3251200"/>
              <a:gd name="T48" fmla="*/ 14860129 w 5359400"/>
              <a:gd name="T49" fmla="*/ 863600 h 3251200"/>
              <a:gd name="T50" fmla="*/ 15210238 w 5359400"/>
              <a:gd name="T51" fmla="*/ 1104900 h 3251200"/>
              <a:gd name="T52" fmla="*/ 15599241 w 5359400"/>
              <a:gd name="T53" fmla="*/ 1384300 h 3251200"/>
              <a:gd name="T54" fmla="*/ 15910448 w 5359400"/>
              <a:gd name="T55" fmla="*/ 1663700 h 3251200"/>
              <a:gd name="T56" fmla="*/ 16143855 w 5359400"/>
              <a:gd name="T57" fmla="*/ 1981200 h 3251200"/>
              <a:gd name="T58" fmla="*/ 16299462 w 5359400"/>
              <a:gd name="T59" fmla="*/ 2298700 h 3251200"/>
              <a:gd name="T60" fmla="*/ 16416160 w 5359400"/>
              <a:gd name="T61" fmla="*/ 2654300 h 3251200"/>
              <a:gd name="T62" fmla="*/ 16416160 w 5359400"/>
              <a:gd name="T63" fmla="*/ 3022600 h 3251200"/>
              <a:gd name="T64" fmla="*/ 16416160 w 5359400"/>
              <a:gd name="T65" fmla="*/ 3225800 h 32512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359400"/>
              <a:gd name="T100" fmla="*/ 0 h 3251200"/>
              <a:gd name="T101" fmla="*/ 5359400 w 5359400"/>
              <a:gd name="T102" fmla="*/ 3251200 h 32512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359400" h="3251200">
                <a:moveTo>
                  <a:pt x="0" y="3251200"/>
                </a:moveTo>
                <a:lnTo>
                  <a:pt x="317500" y="2908300"/>
                </a:lnTo>
                <a:lnTo>
                  <a:pt x="571500" y="2590800"/>
                </a:lnTo>
                <a:lnTo>
                  <a:pt x="850900" y="2222500"/>
                </a:lnTo>
                <a:lnTo>
                  <a:pt x="1117600" y="1917700"/>
                </a:lnTo>
                <a:lnTo>
                  <a:pt x="1371600" y="1727200"/>
                </a:lnTo>
                <a:lnTo>
                  <a:pt x="1574800" y="1498600"/>
                </a:lnTo>
                <a:lnTo>
                  <a:pt x="1765300" y="1270000"/>
                </a:lnTo>
                <a:lnTo>
                  <a:pt x="2006600" y="1041400"/>
                </a:lnTo>
                <a:lnTo>
                  <a:pt x="2235200" y="812800"/>
                </a:lnTo>
                <a:lnTo>
                  <a:pt x="2463800" y="660400"/>
                </a:lnTo>
                <a:lnTo>
                  <a:pt x="2679700" y="508000"/>
                </a:lnTo>
                <a:lnTo>
                  <a:pt x="2870200" y="406400"/>
                </a:lnTo>
                <a:lnTo>
                  <a:pt x="3060700" y="101600"/>
                </a:lnTo>
                <a:lnTo>
                  <a:pt x="3200400" y="50800"/>
                </a:lnTo>
                <a:lnTo>
                  <a:pt x="3378200" y="12700"/>
                </a:lnTo>
                <a:lnTo>
                  <a:pt x="3568700" y="0"/>
                </a:lnTo>
                <a:lnTo>
                  <a:pt x="3771900" y="38100"/>
                </a:lnTo>
                <a:lnTo>
                  <a:pt x="3987800" y="190500"/>
                </a:lnTo>
                <a:lnTo>
                  <a:pt x="4140200" y="266700"/>
                </a:lnTo>
                <a:lnTo>
                  <a:pt x="4254500" y="330200"/>
                </a:lnTo>
                <a:lnTo>
                  <a:pt x="4445000" y="368300"/>
                </a:lnTo>
                <a:lnTo>
                  <a:pt x="4572000" y="419100"/>
                </a:lnTo>
                <a:lnTo>
                  <a:pt x="4711700" y="622300"/>
                </a:lnTo>
                <a:lnTo>
                  <a:pt x="4851400" y="863600"/>
                </a:lnTo>
                <a:lnTo>
                  <a:pt x="4965700" y="1104900"/>
                </a:lnTo>
                <a:lnTo>
                  <a:pt x="5092700" y="1384300"/>
                </a:lnTo>
                <a:lnTo>
                  <a:pt x="5194300" y="1663700"/>
                </a:lnTo>
                <a:lnTo>
                  <a:pt x="5270500" y="1981200"/>
                </a:lnTo>
                <a:lnTo>
                  <a:pt x="5321300" y="2298700"/>
                </a:lnTo>
                <a:lnTo>
                  <a:pt x="5359400" y="2654300"/>
                </a:lnTo>
                <a:lnTo>
                  <a:pt x="5359400" y="3022600"/>
                </a:lnTo>
                <a:lnTo>
                  <a:pt x="5359400" y="3225800"/>
                </a:lnTo>
              </a:path>
            </a:pathLst>
          </a:custGeom>
          <a:noFill/>
          <a:ln w="57150">
            <a:solidFill>
              <a:srgbClr val="FF0000"/>
            </a:solidFill>
            <a:prstDash val="dot"/>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10646" name="Freeform 62"/>
          <p:cNvSpPr>
            <a:spLocks noChangeArrowheads="1"/>
          </p:cNvSpPr>
          <p:nvPr/>
        </p:nvSpPr>
        <p:spPr bwMode="auto">
          <a:xfrm>
            <a:off x="1651489" y="4013200"/>
            <a:ext cx="4926623" cy="2235200"/>
          </a:xfrm>
          <a:custGeom>
            <a:avLst/>
            <a:gdLst>
              <a:gd name="T0" fmla="*/ 0 w 4927600"/>
              <a:gd name="T1" fmla="*/ 2235200 h 2235200"/>
              <a:gd name="T2" fmla="*/ 660398 w 4927600"/>
              <a:gd name="T3" fmla="*/ 1866900 h 2235200"/>
              <a:gd name="T4" fmla="*/ 1320786 w 4927600"/>
              <a:gd name="T5" fmla="*/ 1536700 h 2235200"/>
              <a:gd name="T6" fmla="*/ 2214260 w 4927600"/>
              <a:gd name="T7" fmla="*/ 1168400 h 2235200"/>
              <a:gd name="T8" fmla="*/ 3030040 w 4927600"/>
              <a:gd name="T9" fmla="*/ 876300 h 2235200"/>
              <a:gd name="T10" fmla="*/ 4040055 w 4927600"/>
              <a:gd name="T11" fmla="*/ 596900 h 2235200"/>
              <a:gd name="T12" fmla="*/ 5088918 w 4927600"/>
              <a:gd name="T13" fmla="*/ 393700 h 2235200"/>
              <a:gd name="T14" fmla="*/ 5943541 w 4927600"/>
              <a:gd name="T15" fmla="*/ 254000 h 2235200"/>
              <a:gd name="T16" fmla="*/ 6681623 w 4927600"/>
              <a:gd name="T17" fmla="*/ 114300 h 2235200"/>
              <a:gd name="T18" fmla="*/ 7380868 w 4927600"/>
              <a:gd name="T19" fmla="*/ 25400 h 2235200"/>
              <a:gd name="T20" fmla="*/ 8313187 w 4927600"/>
              <a:gd name="T21" fmla="*/ 0 h 2235200"/>
              <a:gd name="T22" fmla="*/ 9400894 w 4927600"/>
              <a:gd name="T23" fmla="*/ 0 h 2235200"/>
              <a:gd name="T24" fmla="*/ 10333211 w 4927600"/>
              <a:gd name="T25" fmla="*/ 101600 h 2235200"/>
              <a:gd name="T26" fmla="*/ 11265529 w 4927600"/>
              <a:gd name="T27" fmla="*/ 228600 h 2235200"/>
              <a:gd name="T28" fmla="*/ 11964770 w 4927600"/>
              <a:gd name="T29" fmla="*/ 266700 h 2235200"/>
              <a:gd name="T30" fmla="*/ 12897091 w 4927600"/>
              <a:gd name="T31" fmla="*/ 266700 h 2235200"/>
              <a:gd name="T32" fmla="*/ 13246712 w 4927600"/>
              <a:gd name="T33" fmla="*/ 266700 h 2235200"/>
              <a:gd name="T34" fmla="*/ 13596332 w 4927600"/>
              <a:gd name="T35" fmla="*/ 406400 h 2235200"/>
              <a:gd name="T36" fmla="*/ 13907108 w 4927600"/>
              <a:gd name="T37" fmla="*/ 584200 h 2235200"/>
              <a:gd name="T38" fmla="*/ 14217880 w 4927600"/>
              <a:gd name="T39" fmla="*/ 825500 h 2235200"/>
              <a:gd name="T40" fmla="*/ 14528654 w 4927600"/>
              <a:gd name="T41" fmla="*/ 1041400 h 2235200"/>
              <a:gd name="T42" fmla="*/ 14839429 w 4927600"/>
              <a:gd name="T43" fmla="*/ 1257300 h 2235200"/>
              <a:gd name="T44" fmla="*/ 14994811 w 4927600"/>
              <a:gd name="T45" fmla="*/ 1473200 h 2235200"/>
              <a:gd name="T46" fmla="*/ 15072505 w 4927600"/>
              <a:gd name="T47" fmla="*/ 1701800 h 2235200"/>
              <a:gd name="T48" fmla="*/ 15072505 w 4927600"/>
              <a:gd name="T49" fmla="*/ 1866900 h 2235200"/>
              <a:gd name="T50" fmla="*/ 15033662 w 4927600"/>
              <a:gd name="T51" fmla="*/ 2095500 h 2235200"/>
              <a:gd name="T52" fmla="*/ 14994811 w 4927600"/>
              <a:gd name="T53" fmla="*/ 2235200 h 2235200"/>
              <a:gd name="T54" fmla="*/ 14994811 w 4927600"/>
              <a:gd name="T55" fmla="*/ 2235200 h 22352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27600"/>
              <a:gd name="T85" fmla="*/ 0 h 2235200"/>
              <a:gd name="T86" fmla="*/ 4927600 w 4927600"/>
              <a:gd name="T87" fmla="*/ 2235200 h 22352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27600" h="2235200">
                <a:moveTo>
                  <a:pt x="0" y="2235200"/>
                </a:moveTo>
                <a:lnTo>
                  <a:pt x="215900" y="1866900"/>
                </a:lnTo>
                <a:lnTo>
                  <a:pt x="431800" y="1536700"/>
                </a:lnTo>
                <a:lnTo>
                  <a:pt x="723900" y="1168400"/>
                </a:lnTo>
                <a:lnTo>
                  <a:pt x="990600" y="876300"/>
                </a:lnTo>
                <a:lnTo>
                  <a:pt x="1320800" y="596900"/>
                </a:lnTo>
                <a:lnTo>
                  <a:pt x="1663700" y="393700"/>
                </a:lnTo>
                <a:lnTo>
                  <a:pt x="1943100" y="254000"/>
                </a:lnTo>
                <a:lnTo>
                  <a:pt x="2184400" y="114300"/>
                </a:lnTo>
                <a:lnTo>
                  <a:pt x="2413000" y="25400"/>
                </a:lnTo>
                <a:lnTo>
                  <a:pt x="2717800" y="0"/>
                </a:lnTo>
                <a:lnTo>
                  <a:pt x="3073400" y="0"/>
                </a:lnTo>
                <a:lnTo>
                  <a:pt x="3378200" y="101600"/>
                </a:lnTo>
                <a:lnTo>
                  <a:pt x="3683000" y="228600"/>
                </a:lnTo>
                <a:lnTo>
                  <a:pt x="3911600" y="266700"/>
                </a:lnTo>
                <a:lnTo>
                  <a:pt x="4216400" y="266700"/>
                </a:lnTo>
                <a:lnTo>
                  <a:pt x="4330700" y="266700"/>
                </a:lnTo>
                <a:lnTo>
                  <a:pt x="4445000" y="406400"/>
                </a:lnTo>
                <a:lnTo>
                  <a:pt x="4546600" y="584200"/>
                </a:lnTo>
                <a:lnTo>
                  <a:pt x="4648200" y="825500"/>
                </a:lnTo>
                <a:lnTo>
                  <a:pt x="4749800" y="1041400"/>
                </a:lnTo>
                <a:lnTo>
                  <a:pt x="4851400" y="1257300"/>
                </a:lnTo>
                <a:lnTo>
                  <a:pt x="4902200" y="1473200"/>
                </a:lnTo>
                <a:lnTo>
                  <a:pt x="4927600" y="1701800"/>
                </a:lnTo>
                <a:lnTo>
                  <a:pt x="4927600" y="1866900"/>
                </a:lnTo>
                <a:lnTo>
                  <a:pt x="4914900" y="2095500"/>
                </a:lnTo>
                <a:lnTo>
                  <a:pt x="4902200" y="2235200"/>
                </a:lnTo>
              </a:path>
            </a:pathLst>
          </a:custGeom>
          <a:noFill/>
          <a:ln w="38100">
            <a:solidFill>
              <a:schemeClr val="tx2"/>
            </a:solidFill>
            <a:prstDash val="dash"/>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10647" name="Freeform 63"/>
          <p:cNvSpPr>
            <a:spLocks noChangeArrowheads="1"/>
          </p:cNvSpPr>
          <p:nvPr/>
        </p:nvSpPr>
        <p:spPr bwMode="auto">
          <a:xfrm>
            <a:off x="2089638" y="1916113"/>
            <a:ext cx="7162800" cy="4330700"/>
          </a:xfrm>
          <a:custGeom>
            <a:avLst/>
            <a:gdLst>
              <a:gd name="T0" fmla="*/ 0 w 7162800"/>
              <a:gd name="T1" fmla="*/ 4330700 h 4330700"/>
              <a:gd name="T2" fmla="*/ 934727 w 7162800"/>
              <a:gd name="T3" fmla="*/ 4000500 h 4330700"/>
              <a:gd name="T4" fmla="*/ 1557875 w 7162800"/>
              <a:gd name="T5" fmla="*/ 3708400 h 4330700"/>
              <a:gd name="T6" fmla="*/ 2103135 w 7162800"/>
              <a:gd name="T7" fmla="*/ 3429000 h 4330700"/>
              <a:gd name="T8" fmla="*/ 2570495 w 7162800"/>
              <a:gd name="T9" fmla="*/ 3251200 h 4330700"/>
              <a:gd name="T10" fmla="*/ 3076810 w 7162800"/>
              <a:gd name="T11" fmla="*/ 3060700 h 4330700"/>
              <a:gd name="T12" fmla="*/ 3661013 w 7162800"/>
              <a:gd name="T13" fmla="*/ 2819400 h 4330700"/>
              <a:gd name="T14" fmla="*/ 4206269 w 7162800"/>
              <a:gd name="T15" fmla="*/ 2603500 h 4330700"/>
              <a:gd name="T16" fmla="*/ 4790473 w 7162800"/>
              <a:gd name="T17" fmla="*/ 2400300 h 4330700"/>
              <a:gd name="T18" fmla="*/ 5803096 w 7162800"/>
              <a:gd name="T19" fmla="*/ 2120900 h 4330700"/>
              <a:gd name="T20" fmla="*/ 6582030 w 7162800"/>
              <a:gd name="T21" fmla="*/ 1905000 h 4330700"/>
              <a:gd name="T22" fmla="*/ 7205184 w 7162800"/>
              <a:gd name="T23" fmla="*/ 1676400 h 4330700"/>
              <a:gd name="T24" fmla="*/ 8062015 w 7162800"/>
              <a:gd name="T25" fmla="*/ 1346200 h 4330700"/>
              <a:gd name="T26" fmla="*/ 8802004 w 7162800"/>
              <a:gd name="T27" fmla="*/ 1155700 h 4330700"/>
              <a:gd name="T28" fmla="*/ 9580947 w 7162800"/>
              <a:gd name="T29" fmla="*/ 939800 h 4330700"/>
              <a:gd name="T30" fmla="*/ 10204092 w 7162800"/>
              <a:gd name="T31" fmla="*/ 762000 h 4330700"/>
              <a:gd name="T32" fmla="*/ 10749353 w 7162800"/>
              <a:gd name="T33" fmla="*/ 635000 h 4330700"/>
              <a:gd name="T34" fmla="*/ 11060929 w 7162800"/>
              <a:gd name="T35" fmla="*/ 558800 h 4330700"/>
              <a:gd name="T36" fmla="*/ 11761974 w 7162800"/>
              <a:gd name="T37" fmla="*/ 419100 h 4330700"/>
              <a:gd name="T38" fmla="*/ 12151441 w 7162800"/>
              <a:gd name="T39" fmla="*/ 304800 h 4330700"/>
              <a:gd name="T40" fmla="*/ 12774596 w 7162800"/>
              <a:gd name="T41" fmla="*/ 101600 h 4330700"/>
              <a:gd name="T42" fmla="*/ 13241953 w 7162800"/>
              <a:gd name="T43" fmla="*/ 38100 h 4330700"/>
              <a:gd name="T44" fmla="*/ 14293524 w 7162800"/>
              <a:gd name="T45" fmla="*/ 0 h 4330700"/>
              <a:gd name="T46" fmla="*/ 14916677 w 7162800"/>
              <a:gd name="T47" fmla="*/ 12700 h 4330700"/>
              <a:gd name="T48" fmla="*/ 15812451 w 7162800"/>
              <a:gd name="T49" fmla="*/ 50800 h 4330700"/>
              <a:gd name="T50" fmla="*/ 16279814 w 7162800"/>
              <a:gd name="T51" fmla="*/ 127000 h 4330700"/>
              <a:gd name="T52" fmla="*/ 16747180 w 7162800"/>
              <a:gd name="T53" fmla="*/ 228600 h 4330700"/>
              <a:gd name="T54" fmla="*/ 17175599 w 7162800"/>
              <a:gd name="T55" fmla="*/ 317500 h 4330700"/>
              <a:gd name="T56" fmla="*/ 17526119 w 7162800"/>
              <a:gd name="T57" fmla="*/ 355600 h 4330700"/>
              <a:gd name="T58" fmla="*/ 18227162 w 7162800"/>
              <a:gd name="T59" fmla="*/ 406400 h 4330700"/>
              <a:gd name="T60" fmla="*/ 18733470 w 7162800"/>
              <a:gd name="T61" fmla="*/ 482600 h 4330700"/>
              <a:gd name="T62" fmla="*/ 19161890 w 7162800"/>
              <a:gd name="T63" fmla="*/ 711200 h 4330700"/>
              <a:gd name="T64" fmla="*/ 19473467 w 7162800"/>
              <a:gd name="T65" fmla="*/ 838200 h 4330700"/>
              <a:gd name="T66" fmla="*/ 19823990 w 7162800"/>
              <a:gd name="T67" fmla="*/ 1028700 h 4330700"/>
              <a:gd name="T68" fmla="*/ 20174507 w 7162800"/>
              <a:gd name="T69" fmla="*/ 1231900 h 4330700"/>
              <a:gd name="T70" fmla="*/ 20447135 w 7162800"/>
              <a:gd name="T71" fmla="*/ 1460500 h 4330700"/>
              <a:gd name="T72" fmla="*/ 20875556 w 7162800"/>
              <a:gd name="T73" fmla="*/ 1739900 h 4330700"/>
              <a:gd name="T74" fmla="*/ 21070287 w 7162800"/>
              <a:gd name="T75" fmla="*/ 1879600 h 4330700"/>
              <a:gd name="T76" fmla="*/ 21459759 w 7162800"/>
              <a:gd name="T77" fmla="*/ 2159000 h 4330700"/>
              <a:gd name="T78" fmla="*/ 21576597 w 7162800"/>
              <a:gd name="T79" fmla="*/ 2311400 h 4330700"/>
              <a:gd name="T80" fmla="*/ 21576597 w 7162800"/>
              <a:gd name="T81" fmla="*/ 2527300 h 4330700"/>
              <a:gd name="T82" fmla="*/ 21654491 w 7162800"/>
              <a:gd name="T83" fmla="*/ 2692400 h 4330700"/>
              <a:gd name="T84" fmla="*/ 21771330 w 7162800"/>
              <a:gd name="T85" fmla="*/ 2997200 h 4330700"/>
              <a:gd name="T86" fmla="*/ 21888175 w 7162800"/>
              <a:gd name="T87" fmla="*/ 3251200 h 4330700"/>
              <a:gd name="T88" fmla="*/ 21966069 w 7162800"/>
              <a:gd name="T89" fmla="*/ 3467100 h 4330700"/>
              <a:gd name="T90" fmla="*/ 21927116 w 7162800"/>
              <a:gd name="T91" fmla="*/ 3848100 h 4330700"/>
              <a:gd name="T92" fmla="*/ 21849227 w 7162800"/>
              <a:gd name="T93" fmla="*/ 4038600 h 4330700"/>
              <a:gd name="T94" fmla="*/ 21927116 w 7162800"/>
              <a:gd name="T95" fmla="*/ 4279900 h 43307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162800"/>
              <a:gd name="T145" fmla="*/ 0 h 4330700"/>
              <a:gd name="T146" fmla="*/ 7162800 w 7162800"/>
              <a:gd name="T147" fmla="*/ 4330700 h 43307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162800" h="4330700">
                <a:moveTo>
                  <a:pt x="0" y="4330700"/>
                </a:moveTo>
                <a:lnTo>
                  <a:pt x="304800" y="4000500"/>
                </a:lnTo>
                <a:lnTo>
                  <a:pt x="508000" y="3708400"/>
                </a:lnTo>
                <a:lnTo>
                  <a:pt x="685800" y="3429000"/>
                </a:lnTo>
                <a:lnTo>
                  <a:pt x="838200" y="3251200"/>
                </a:lnTo>
                <a:lnTo>
                  <a:pt x="1003300" y="3060700"/>
                </a:lnTo>
                <a:lnTo>
                  <a:pt x="1193800" y="2819400"/>
                </a:lnTo>
                <a:lnTo>
                  <a:pt x="1371600" y="2603500"/>
                </a:lnTo>
                <a:lnTo>
                  <a:pt x="1562100" y="2400300"/>
                </a:lnTo>
                <a:lnTo>
                  <a:pt x="1892300" y="2120900"/>
                </a:lnTo>
                <a:lnTo>
                  <a:pt x="2146300" y="1905000"/>
                </a:lnTo>
                <a:lnTo>
                  <a:pt x="2349500" y="1676400"/>
                </a:lnTo>
                <a:lnTo>
                  <a:pt x="2628900" y="1346200"/>
                </a:lnTo>
                <a:lnTo>
                  <a:pt x="2870200" y="1155700"/>
                </a:lnTo>
                <a:lnTo>
                  <a:pt x="3124200" y="939800"/>
                </a:lnTo>
                <a:lnTo>
                  <a:pt x="3327400" y="762000"/>
                </a:lnTo>
                <a:lnTo>
                  <a:pt x="3505200" y="635000"/>
                </a:lnTo>
                <a:lnTo>
                  <a:pt x="3606800" y="558800"/>
                </a:lnTo>
                <a:lnTo>
                  <a:pt x="3835400" y="419100"/>
                </a:lnTo>
                <a:lnTo>
                  <a:pt x="3962400" y="304800"/>
                </a:lnTo>
                <a:lnTo>
                  <a:pt x="4165600" y="101600"/>
                </a:lnTo>
                <a:lnTo>
                  <a:pt x="4318000" y="38100"/>
                </a:lnTo>
                <a:lnTo>
                  <a:pt x="4660900" y="0"/>
                </a:lnTo>
                <a:lnTo>
                  <a:pt x="4864100" y="12700"/>
                </a:lnTo>
                <a:lnTo>
                  <a:pt x="5156200" y="50800"/>
                </a:lnTo>
                <a:lnTo>
                  <a:pt x="5308600" y="127000"/>
                </a:lnTo>
                <a:lnTo>
                  <a:pt x="5461000" y="228600"/>
                </a:lnTo>
                <a:lnTo>
                  <a:pt x="5600700" y="317500"/>
                </a:lnTo>
                <a:lnTo>
                  <a:pt x="5715000" y="355600"/>
                </a:lnTo>
                <a:lnTo>
                  <a:pt x="5943600" y="406400"/>
                </a:lnTo>
                <a:lnTo>
                  <a:pt x="6108700" y="482600"/>
                </a:lnTo>
                <a:lnTo>
                  <a:pt x="6248400" y="711200"/>
                </a:lnTo>
                <a:lnTo>
                  <a:pt x="6350000" y="838200"/>
                </a:lnTo>
                <a:lnTo>
                  <a:pt x="6464300" y="1028700"/>
                </a:lnTo>
                <a:lnTo>
                  <a:pt x="6578600" y="1231900"/>
                </a:lnTo>
                <a:lnTo>
                  <a:pt x="6667500" y="1460500"/>
                </a:lnTo>
                <a:lnTo>
                  <a:pt x="6807200" y="1739900"/>
                </a:lnTo>
                <a:lnTo>
                  <a:pt x="6870700" y="1879600"/>
                </a:lnTo>
                <a:lnTo>
                  <a:pt x="6997700" y="2159000"/>
                </a:lnTo>
                <a:lnTo>
                  <a:pt x="7035800" y="2311400"/>
                </a:lnTo>
                <a:lnTo>
                  <a:pt x="7035800" y="2527300"/>
                </a:lnTo>
                <a:lnTo>
                  <a:pt x="7061200" y="2692400"/>
                </a:lnTo>
                <a:lnTo>
                  <a:pt x="7099300" y="2997200"/>
                </a:lnTo>
                <a:lnTo>
                  <a:pt x="7137400" y="3251200"/>
                </a:lnTo>
                <a:lnTo>
                  <a:pt x="7162800" y="3467100"/>
                </a:lnTo>
                <a:lnTo>
                  <a:pt x="7150100" y="3848100"/>
                </a:lnTo>
                <a:lnTo>
                  <a:pt x="7124700" y="4038600"/>
                </a:lnTo>
                <a:lnTo>
                  <a:pt x="7150100" y="4279900"/>
                </a:lnTo>
              </a:path>
            </a:pathLst>
          </a:custGeom>
          <a:noFill/>
          <a:ln w="57150">
            <a:solidFill>
              <a:srgbClr val="FF0000"/>
            </a:solidFill>
            <a:prstDash val="dash"/>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10649" name="TextBox 68"/>
          <p:cNvSpPr txBox="1">
            <a:spLocks noChangeArrowheads="1"/>
          </p:cNvSpPr>
          <p:nvPr/>
        </p:nvSpPr>
        <p:spPr bwMode="auto">
          <a:xfrm>
            <a:off x="5948808" y="271427"/>
            <a:ext cx="1224489" cy="11695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eaLnBrk="1" hangingPunct="1"/>
            <a:r>
              <a:rPr lang="en-US" b="1" dirty="0">
                <a:solidFill>
                  <a:srgbClr val="00664D"/>
                </a:solidFill>
              </a:rPr>
              <a:t>LHC:	</a:t>
            </a:r>
          </a:p>
          <a:p>
            <a:pPr eaLnBrk="1" hangingPunct="1"/>
            <a:r>
              <a:rPr lang="en-US" sz="500" b="1" dirty="0">
                <a:solidFill>
                  <a:srgbClr val="00664D"/>
                </a:solidFill>
              </a:rPr>
              <a:t>:</a:t>
            </a:r>
          </a:p>
          <a:p>
            <a:pPr eaLnBrk="1" hangingPunct="1"/>
            <a:r>
              <a:rPr lang="en-US" b="1" dirty="0">
                <a:solidFill>
                  <a:srgbClr val="00664D"/>
                </a:solidFill>
              </a:rPr>
              <a:t>LHC:	</a:t>
            </a:r>
          </a:p>
          <a:p>
            <a:pPr eaLnBrk="1" hangingPunct="1"/>
            <a:endParaRPr lang="en-US" sz="500" b="1" dirty="0">
              <a:solidFill>
                <a:srgbClr val="00664D"/>
              </a:solidFill>
            </a:endParaRPr>
          </a:p>
          <a:p>
            <a:pPr eaLnBrk="1" hangingPunct="1"/>
            <a:r>
              <a:rPr lang="en-US" b="1" dirty="0">
                <a:solidFill>
                  <a:srgbClr val="00664D"/>
                </a:solidFill>
              </a:rPr>
              <a:t>HL-LHC:</a:t>
            </a:r>
          </a:p>
        </p:txBody>
      </p:sp>
      <p:cxnSp>
        <p:nvCxnSpPr>
          <p:cNvPr id="30" name="Straight Connector 29"/>
          <p:cNvCxnSpPr/>
          <p:nvPr/>
        </p:nvCxnSpPr>
        <p:spPr bwMode="auto">
          <a:xfrm>
            <a:off x="5432676" y="549275"/>
            <a:ext cx="430823" cy="0"/>
          </a:xfrm>
          <a:prstGeom prst="line">
            <a:avLst/>
          </a:prstGeom>
          <a:noFill/>
          <a:ln w="28575" cap="flat" cmpd="sng" algn="ctr">
            <a:solidFill>
              <a:schemeClr val="accent1">
                <a:lumMod val="50000"/>
              </a:schemeClr>
            </a:solidFill>
            <a:prstDash val="solid"/>
            <a:round/>
            <a:headEnd type="none" w="med" len="med"/>
            <a:tailEnd type="none" w="med" len="med"/>
          </a:ln>
          <a:effectLst/>
        </p:spPr>
      </p:cxnSp>
      <p:cxnSp>
        <p:nvCxnSpPr>
          <p:cNvPr id="72" name="Straight Connector 71"/>
          <p:cNvCxnSpPr/>
          <p:nvPr/>
        </p:nvCxnSpPr>
        <p:spPr bwMode="auto">
          <a:xfrm>
            <a:off x="5444716" y="908050"/>
            <a:ext cx="432288" cy="0"/>
          </a:xfrm>
          <a:prstGeom prst="line">
            <a:avLst/>
          </a:prstGeom>
          <a:noFill/>
          <a:ln w="28575" cap="flat" cmpd="sng" algn="ctr">
            <a:solidFill>
              <a:schemeClr val="accent1">
                <a:lumMod val="50000"/>
              </a:schemeClr>
            </a:solidFill>
            <a:prstDash val="dot"/>
            <a:round/>
            <a:headEnd type="none" w="med" len="med"/>
            <a:tailEnd type="none" w="med" len="med"/>
          </a:ln>
          <a:effectLst/>
        </p:spPr>
      </p:cxnSp>
      <p:cxnSp>
        <p:nvCxnSpPr>
          <p:cNvPr id="73" name="Straight Connector 72"/>
          <p:cNvCxnSpPr/>
          <p:nvPr/>
        </p:nvCxnSpPr>
        <p:spPr bwMode="auto">
          <a:xfrm>
            <a:off x="5439914" y="1268413"/>
            <a:ext cx="432289" cy="0"/>
          </a:xfrm>
          <a:prstGeom prst="line">
            <a:avLst/>
          </a:prstGeom>
          <a:noFill/>
          <a:ln w="28575" cap="flat" cmpd="sng" algn="ctr">
            <a:solidFill>
              <a:schemeClr val="accent1">
                <a:lumMod val="50000"/>
              </a:schemeClr>
            </a:solidFill>
            <a:prstDash val="dash"/>
            <a:round/>
            <a:headEnd type="none" w="med" len="med"/>
            <a:tailEnd type="none" w="med" len="med"/>
          </a:ln>
          <a:effectLst/>
        </p:spPr>
      </p:cxnSp>
      <p:sp>
        <p:nvSpPr>
          <p:cNvPr id="62" name="TextBox 68"/>
          <p:cNvSpPr txBox="1">
            <a:spLocks noChangeArrowheads="1"/>
          </p:cNvSpPr>
          <p:nvPr/>
        </p:nvSpPr>
        <p:spPr bwMode="auto">
          <a:xfrm>
            <a:off x="6999411" y="278451"/>
            <a:ext cx="1010394" cy="11695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lgn="r" eaLnBrk="1" hangingPunct="1"/>
            <a:r>
              <a:rPr lang="en-US" b="1" dirty="0">
                <a:solidFill>
                  <a:srgbClr val="00664D"/>
                </a:solidFill>
              </a:rPr>
              <a:t>8 </a:t>
            </a:r>
            <a:r>
              <a:rPr lang="en-US" b="1" dirty="0" err="1">
                <a:solidFill>
                  <a:srgbClr val="00664D"/>
                </a:solidFill>
              </a:rPr>
              <a:t>TeV</a:t>
            </a:r>
            <a:endParaRPr lang="en-US" b="1" dirty="0">
              <a:solidFill>
                <a:srgbClr val="00664D"/>
              </a:solidFill>
            </a:endParaRPr>
          </a:p>
          <a:p>
            <a:pPr algn="r" eaLnBrk="1" hangingPunct="1"/>
            <a:endParaRPr lang="en-US" sz="500" b="1" dirty="0">
              <a:solidFill>
                <a:srgbClr val="00664D"/>
              </a:solidFill>
            </a:endParaRPr>
          </a:p>
          <a:p>
            <a:pPr algn="r" eaLnBrk="1" hangingPunct="1"/>
            <a:r>
              <a:rPr lang="en-US" b="1" dirty="0">
                <a:solidFill>
                  <a:srgbClr val="00664D"/>
                </a:solidFill>
              </a:rPr>
              <a:t>14 </a:t>
            </a:r>
            <a:r>
              <a:rPr lang="en-US" b="1" dirty="0" err="1">
                <a:solidFill>
                  <a:srgbClr val="00664D"/>
                </a:solidFill>
              </a:rPr>
              <a:t>TeV</a:t>
            </a:r>
            <a:endParaRPr lang="en-US" b="1" dirty="0">
              <a:solidFill>
                <a:srgbClr val="00664D"/>
              </a:solidFill>
            </a:endParaRPr>
          </a:p>
          <a:p>
            <a:pPr algn="r" eaLnBrk="1" hangingPunct="1"/>
            <a:endParaRPr lang="en-US" sz="500" b="1" dirty="0">
              <a:solidFill>
                <a:srgbClr val="00664D"/>
              </a:solidFill>
            </a:endParaRPr>
          </a:p>
          <a:p>
            <a:pPr algn="r" eaLnBrk="1" hangingPunct="1"/>
            <a:r>
              <a:rPr lang="en-US" b="1" dirty="0">
                <a:solidFill>
                  <a:srgbClr val="00664D"/>
                </a:solidFill>
              </a:rPr>
              <a:t>14 </a:t>
            </a:r>
            <a:r>
              <a:rPr lang="en-US" b="1" dirty="0" err="1">
                <a:solidFill>
                  <a:srgbClr val="00664D"/>
                </a:solidFill>
              </a:rPr>
              <a:t>TeV</a:t>
            </a:r>
            <a:endParaRPr lang="en-US" b="1" dirty="0">
              <a:solidFill>
                <a:srgbClr val="00664D"/>
              </a:solidFill>
            </a:endParaRPr>
          </a:p>
        </p:txBody>
      </p:sp>
      <p:sp>
        <p:nvSpPr>
          <p:cNvPr id="63" name="TextBox 68"/>
          <p:cNvSpPr txBox="1">
            <a:spLocks noChangeArrowheads="1"/>
          </p:cNvSpPr>
          <p:nvPr/>
        </p:nvSpPr>
        <p:spPr bwMode="auto">
          <a:xfrm>
            <a:off x="7905361" y="261894"/>
            <a:ext cx="1241226" cy="11695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Helvetica" charset="0"/>
                <a:ea typeface="ＭＳ Ｐゴシック" charset="0"/>
                <a:cs typeface="ＭＳ Ｐゴシック" charset="0"/>
              </a:defRPr>
            </a:lvl1pPr>
            <a:lvl2pPr marL="742950" indent="-285750" eaLnBrk="0" hangingPunct="0">
              <a:defRPr sz="2000">
                <a:solidFill>
                  <a:schemeClr val="tx1"/>
                </a:solidFill>
                <a:latin typeface="Helvetica" charset="0"/>
                <a:ea typeface="ＭＳ Ｐゴシック" charset="0"/>
              </a:defRPr>
            </a:lvl2pPr>
            <a:lvl3pPr marL="1143000" indent="-228600" eaLnBrk="0" hangingPunct="0">
              <a:defRPr sz="2000">
                <a:solidFill>
                  <a:schemeClr val="tx1"/>
                </a:solidFill>
                <a:latin typeface="Helvetica" charset="0"/>
                <a:ea typeface="ＭＳ Ｐゴシック" charset="0"/>
              </a:defRPr>
            </a:lvl3pPr>
            <a:lvl4pPr marL="1600200" indent="-228600" eaLnBrk="0" hangingPunct="0">
              <a:defRPr sz="2000">
                <a:solidFill>
                  <a:schemeClr val="tx1"/>
                </a:solidFill>
                <a:latin typeface="Helvetica" charset="0"/>
                <a:ea typeface="ＭＳ Ｐゴシック" charset="0"/>
              </a:defRPr>
            </a:lvl4pPr>
            <a:lvl5pPr marL="2057400" indent="-228600" eaLnBrk="0" hangingPunct="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lgn="r" eaLnBrk="1" hangingPunct="1"/>
            <a:r>
              <a:rPr lang="en-US" b="1" dirty="0">
                <a:solidFill>
                  <a:srgbClr val="00664D"/>
                </a:solidFill>
              </a:rPr>
              <a:t>20 fb</a:t>
            </a:r>
            <a:r>
              <a:rPr lang="en-US" b="1" baseline="30000" dirty="0">
                <a:solidFill>
                  <a:srgbClr val="00664D"/>
                </a:solidFill>
              </a:rPr>
              <a:t>-1</a:t>
            </a:r>
          </a:p>
          <a:p>
            <a:pPr algn="r" eaLnBrk="1" hangingPunct="1"/>
            <a:endParaRPr lang="en-US" sz="500" b="1" dirty="0">
              <a:solidFill>
                <a:srgbClr val="00664D"/>
              </a:solidFill>
            </a:endParaRPr>
          </a:p>
          <a:p>
            <a:pPr algn="r" eaLnBrk="1" hangingPunct="1"/>
            <a:r>
              <a:rPr lang="en-US" b="1" dirty="0">
                <a:solidFill>
                  <a:srgbClr val="00664D"/>
                </a:solidFill>
              </a:rPr>
              <a:t>300 fb</a:t>
            </a:r>
            <a:r>
              <a:rPr lang="en-US" b="1" baseline="30000" dirty="0">
                <a:solidFill>
                  <a:srgbClr val="00664D"/>
                </a:solidFill>
              </a:rPr>
              <a:t>-1</a:t>
            </a:r>
            <a:endParaRPr lang="en-US" b="1" dirty="0">
              <a:solidFill>
                <a:srgbClr val="00664D"/>
              </a:solidFill>
            </a:endParaRPr>
          </a:p>
          <a:p>
            <a:pPr algn="r" eaLnBrk="1" hangingPunct="1"/>
            <a:endParaRPr lang="en-US" sz="500" b="1" dirty="0">
              <a:solidFill>
                <a:srgbClr val="00664D"/>
              </a:solidFill>
            </a:endParaRPr>
          </a:p>
          <a:p>
            <a:pPr algn="r" eaLnBrk="1" hangingPunct="1"/>
            <a:r>
              <a:rPr lang="en-US" b="1" dirty="0">
                <a:solidFill>
                  <a:srgbClr val="00664D"/>
                </a:solidFill>
              </a:rPr>
              <a:t>3000 fb</a:t>
            </a:r>
            <a:r>
              <a:rPr lang="en-US" b="1" baseline="30000" dirty="0">
                <a:solidFill>
                  <a:srgbClr val="00664D"/>
                </a:solidFill>
              </a:rPr>
              <a:t>-1</a:t>
            </a:r>
            <a:endParaRPr lang="en-US" b="1" dirty="0">
              <a:solidFill>
                <a:srgbClr val="00664D"/>
              </a:solidFill>
            </a:endParaRPr>
          </a:p>
        </p:txBody>
      </p:sp>
      <p:sp>
        <p:nvSpPr>
          <p:cNvPr id="2" name="TextBox 1">
            <a:extLst>
              <a:ext uri="{FF2B5EF4-FFF2-40B4-BE49-F238E27FC236}">
                <a16:creationId xmlns:a16="http://schemas.microsoft.com/office/drawing/2014/main" id="{5D255425-270C-EF40-ACA3-114161267F1D}"/>
              </a:ext>
            </a:extLst>
          </p:cNvPr>
          <p:cNvSpPr txBox="1"/>
          <p:nvPr/>
        </p:nvSpPr>
        <p:spPr>
          <a:xfrm>
            <a:off x="6619683" y="1899556"/>
            <a:ext cx="1906291" cy="830997"/>
          </a:xfrm>
          <a:prstGeom prst="rect">
            <a:avLst/>
          </a:prstGeom>
          <a:noFill/>
        </p:spPr>
        <p:txBody>
          <a:bodyPr wrap="none" rtlCol="0">
            <a:spAutoFit/>
          </a:bodyPr>
          <a:lstStyle/>
          <a:p>
            <a:pPr algn="ctr"/>
            <a:r>
              <a:rPr lang="en-US" sz="2400" dirty="0"/>
              <a:t>LH-LHC</a:t>
            </a:r>
          </a:p>
          <a:p>
            <a:pPr algn="ctr"/>
            <a:r>
              <a:rPr lang="en-US" sz="2400" dirty="0"/>
              <a:t>(2026 – 2038)</a:t>
            </a:r>
          </a:p>
        </p:txBody>
      </p:sp>
      <p:sp>
        <p:nvSpPr>
          <p:cNvPr id="65" name="TextBox 64">
            <a:extLst>
              <a:ext uri="{FF2B5EF4-FFF2-40B4-BE49-F238E27FC236}">
                <a16:creationId xmlns:a16="http://schemas.microsoft.com/office/drawing/2014/main" id="{616AD1F3-C175-664B-9EDE-9AFF7EED5E8E}"/>
              </a:ext>
            </a:extLst>
          </p:cNvPr>
          <p:cNvSpPr txBox="1"/>
          <p:nvPr/>
        </p:nvSpPr>
        <p:spPr>
          <a:xfrm>
            <a:off x="5701938" y="3398069"/>
            <a:ext cx="1906292" cy="830997"/>
          </a:xfrm>
          <a:prstGeom prst="rect">
            <a:avLst/>
          </a:prstGeom>
          <a:noFill/>
        </p:spPr>
        <p:txBody>
          <a:bodyPr wrap="none" rtlCol="0">
            <a:spAutoFit/>
          </a:bodyPr>
          <a:lstStyle/>
          <a:p>
            <a:pPr algn="ctr"/>
            <a:r>
              <a:rPr lang="en-US" sz="2400" dirty="0"/>
              <a:t>LHC</a:t>
            </a:r>
          </a:p>
          <a:p>
            <a:pPr algn="ctr"/>
            <a:r>
              <a:rPr lang="en-US" sz="2400" dirty="0"/>
              <a:t>(2015 – 2023)</a:t>
            </a:r>
          </a:p>
        </p:txBody>
      </p:sp>
      <p:sp>
        <p:nvSpPr>
          <p:cNvPr id="66" name="TextBox 65">
            <a:extLst>
              <a:ext uri="{FF2B5EF4-FFF2-40B4-BE49-F238E27FC236}">
                <a16:creationId xmlns:a16="http://schemas.microsoft.com/office/drawing/2014/main" id="{63818D2F-3FFD-CA4C-9FB1-ADA4A166BEB4}"/>
              </a:ext>
            </a:extLst>
          </p:cNvPr>
          <p:cNvSpPr txBox="1"/>
          <p:nvPr/>
        </p:nvSpPr>
        <p:spPr>
          <a:xfrm>
            <a:off x="2990590" y="5028046"/>
            <a:ext cx="1906291" cy="830997"/>
          </a:xfrm>
          <a:prstGeom prst="rect">
            <a:avLst/>
          </a:prstGeom>
          <a:noFill/>
        </p:spPr>
        <p:txBody>
          <a:bodyPr wrap="none" rtlCol="0">
            <a:spAutoFit/>
          </a:bodyPr>
          <a:lstStyle/>
          <a:p>
            <a:pPr algn="ctr"/>
            <a:r>
              <a:rPr lang="en-US" sz="2400" dirty="0"/>
              <a:t>LHC</a:t>
            </a:r>
          </a:p>
          <a:p>
            <a:pPr algn="ctr"/>
            <a:r>
              <a:rPr lang="en-US" sz="2400" dirty="0"/>
              <a:t>(2009 – 2012)</a:t>
            </a:r>
          </a:p>
        </p:txBody>
      </p:sp>
    </p:spTree>
    <p:extLst>
      <p:ext uri="{BB962C8B-B14F-4D97-AF65-F5344CB8AC3E}">
        <p14:creationId xmlns:p14="http://schemas.microsoft.com/office/powerpoint/2010/main" val="1638676366"/>
      </p:ext>
    </p:extLst>
  </p:cSld>
  <p:clrMapOvr>
    <a:masterClrMapping/>
  </p:clrMapOvr>
  <p:transition spd="slow" advTm="6492"/>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D72B1-A4C5-694A-9AE9-3AF7A093252E}"/>
              </a:ext>
            </a:extLst>
          </p:cNvPr>
          <p:cNvSpPr>
            <a:spLocks noGrp="1"/>
          </p:cNvSpPr>
          <p:nvPr>
            <p:ph type="title"/>
          </p:nvPr>
        </p:nvSpPr>
        <p:spPr/>
        <p:txBody>
          <a:bodyPr/>
          <a:lstStyle/>
          <a:p>
            <a:r>
              <a:rPr lang="en-US" dirty="0"/>
              <a:t>Theoretical Preludes</a:t>
            </a:r>
          </a:p>
        </p:txBody>
      </p:sp>
      <p:sp>
        <p:nvSpPr>
          <p:cNvPr id="3" name="TextBox 2">
            <a:extLst>
              <a:ext uri="{FF2B5EF4-FFF2-40B4-BE49-F238E27FC236}">
                <a16:creationId xmlns:a16="http://schemas.microsoft.com/office/drawing/2014/main" id="{AC894B2F-DBE9-BA45-8BF9-A6602BCB8F4C}"/>
              </a:ext>
            </a:extLst>
          </p:cNvPr>
          <p:cNvSpPr txBox="1"/>
          <p:nvPr/>
        </p:nvSpPr>
        <p:spPr>
          <a:xfrm>
            <a:off x="0" y="1173971"/>
            <a:ext cx="9144000" cy="461665"/>
          </a:xfrm>
          <a:prstGeom prst="rect">
            <a:avLst/>
          </a:prstGeom>
          <a:noFill/>
        </p:spPr>
        <p:txBody>
          <a:bodyPr wrap="square" rtlCol="0">
            <a:spAutoFit/>
          </a:bodyPr>
          <a:lstStyle/>
          <a:p>
            <a:pPr algn="ctr"/>
            <a:r>
              <a:rPr lang="en-US" sz="2400" dirty="0"/>
              <a:t>Quantum electrodynamics (QED) well established </a:t>
            </a:r>
          </a:p>
        </p:txBody>
      </p:sp>
      <p:pic>
        <p:nvPicPr>
          <p:cNvPr id="5" name="Picture 4">
            <a:extLst>
              <a:ext uri="{FF2B5EF4-FFF2-40B4-BE49-F238E27FC236}">
                <a16:creationId xmlns:a16="http://schemas.microsoft.com/office/drawing/2014/main" id="{D1B900CE-9912-544E-9E8F-7A4DEA8225A5}"/>
              </a:ext>
            </a:extLst>
          </p:cNvPr>
          <p:cNvPicPr>
            <a:picLocks noChangeAspect="1"/>
          </p:cNvPicPr>
          <p:nvPr/>
        </p:nvPicPr>
        <p:blipFill rotWithShape="1">
          <a:blip r:embed="rId3"/>
          <a:srcRect l="1" r="928"/>
          <a:stretch/>
        </p:blipFill>
        <p:spPr>
          <a:xfrm>
            <a:off x="2634758" y="1681183"/>
            <a:ext cx="3874484" cy="832416"/>
          </a:xfrm>
          <a:prstGeom prst="rect">
            <a:avLst/>
          </a:prstGeom>
        </p:spPr>
      </p:pic>
      <p:pic>
        <p:nvPicPr>
          <p:cNvPr id="6" name="Picture 5">
            <a:extLst>
              <a:ext uri="{FF2B5EF4-FFF2-40B4-BE49-F238E27FC236}">
                <a16:creationId xmlns:a16="http://schemas.microsoft.com/office/drawing/2014/main" id="{101145DB-A99E-3245-AC4A-6E42A58DA1E3}"/>
              </a:ext>
            </a:extLst>
          </p:cNvPr>
          <p:cNvPicPr>
            <a:picLocks noChangeAspect="1"/>
          </p:cNvPicPr>
          <p:nvPr/>
        </p:nvPicPr>
        <p:blipFill rotWithShape="1">
          <a:blip r:embed="rId4"/>
          <a:srcRect l="80001" t="2982" r="4421" b="49378"/>
          <a:stretch/>
        </p:blipFill>
        <p:spPr>
          <a:xfrm>
            <a:off x="1402866" y="2593421"/>
            <a:ext cx="1598579" cy="2462674"/>
          </a:xfrm>
          <a:prstGeom prst="rect">
            <a:avLst/>
          </a:prstGeom>
        </p:spPr>
      </p:pic>
      <p:pic>
        <p:nvPicPr>
          <p:cNvPr id="7" name="Picture 6">
            <a:extLst>
              <a:ext uri="{FF2B5EF4-FFF2-40B4-BE49-F238E27FC236}">
                <a16:creationId xmlns:a16="http://schemas.microsoft.com/office/drawing/2014/main" id="{63E3CDC0-9DD1-5641-97ED-D6E354DE0BF3}"/>
              </a:ext>
            </a:extLst>
          </p:cNvPr>
          <p:cNvPicPr>
            <a:picLocks noChangeAspect="1"/>
          </p:cNvPicPr>
          <p:nvPr/>
        </p:nvPicPr>
        <p:blipFill rotWithShape="1">
          <a:blip r:embed="rId4"/>
          <a:srcRect l="24356" t="48393" r="32909" b="24245"/>
          <a:stretch/>
        </p:blipFill>
        <p:spPr>
          <a:xfrm>
            <a:off x="3668460" y="2696342"/>
            <a:ext cx="4109157" cy="1325342"/>
          </a:xfrm>
          <a:prstGeom prst="rect">
            <a:avLst/>
          </a:prstGeom>
        </p:spPr>
      </p:pic>
      <p:pic>
        <p:nvPicPr>
          <p:cNvPr id="8" name="Picture 7">
            <a:extLst>
              <a:ext uri="{FF2B5EF4-FFF2-40B4-BE49-F238E27FC236}">
                <a16:creationId xmlns:a16="http://schemas.microsoft.com/office/drawing/2014/main" id="{2B3855A5-F8CA-754B-80A6-FA8845B3EEBF}"/>
              </a:ext>
            </a:extLst>
          </p:cNvPr>
          <p:cNvPicPr>
            <a:picLocks noChangeAspect="1"/>
          </p:cNvPicPr>
          <p:nvPr/>
        </p:nvPicPr>
        <p:blipFill rotWithShape="1">
          <a:blip r:embed="rId4"/>
          <a:srcRect l="41362" t="75985" r="9543"/>
          <a:stretch/>
        </p:blipFill>
        <p:spPr>
          <a:xfrm>
            <a:off x="3538042" y="4180605"/>
            <a:ext cx="4423779" cy="1090043"/>
          </a:xfrm>
          <a:prstGeom prst="rect">
            <a:avLst/>
          </a:prstGeom>
        </p:spPr>
      </p:pic>
      <p:sp>
        <p:nvSpPr>
          <p:cNvPr id="9" name="TextBox 8">
            <a:extLst>
              <a:ext uri="{FF2B5EF4-FFF2-40B4-BE49-F238E27FC236}">
                <a16:creationId xmlns:a16="http://schemas.microsoft.com/office/drawing/2014/main" id="{1B50C61B-3E4C-804C-B100-2B5DD2E333BC}"/>
              </a:ext>
            </a:extLst>
          </p:cNvPr>
          <p:cNvSpPr txBox="1"/>
          <p:nvPr/>
        </p:nvSpPr>
        <p:spPr>
          <a:xfrm>
            <a:off x="0" y="5429569"/>
            <a:ext cx="9144000" cy="830997"/>
          </a:xfrm>
          <a:prstGeom prst="rect">
            <a:avLst/>
          </a:prstGeom>
          <a:noFill/>
        </p:spPr>
        <p:txBody>
          <a:bodyPr wrap="square" rtlCol="0">
            <a:spAutoFit/>
          </a:bodyPr>
          <a:lstStyle/>
          <a:p>
            <a:pPr algn="ctr"/>
            <a:r>
              <a:rPr lang="en-US" sz="2400" dirty="0"/>
              <a:t>Yang-Mills theory</a:t>
            </a:r>
          </a:p>
          <a:p>
            <a:pPr algn="ctr"/>
            <a:r>
              <a:rPr lang="en-US" sz="2400" dirty="0"/>
              <a:t>extension of QED to provide an explanation of strong interactions</a:t>
            </a:r>
          </a:p>
        </p:txBody>
      </p:sp>
    </p:spTree>
    <p:extLst>
      <p:ext uri="{BB962C8B-B14F-4D97-AF65-F5344CB8AC3E}">
        <p14:creationId xmlns:p14="http://schemas.microsoft.com/office/powerpoint/2010/main" val="244997304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0963D-46FD-E74C-AAB5-BC101D72FBF7}"/>
              </a:ext>
            </a:extLst>
          </p:cNvPr>
          <p:cNvSpPr>
            <a:spLocks noGrp="1"/>
          </p:cNvSpPr>
          <p:nvPr>
            <p:ph type="title"/>
          </p:nvPr>
        </p:nvSpPr>
        <p:spPr/>
        <p:txBody>
          <a:bodyPr/>
          <a:lstStyle/>
          <a:p>
            <a:r>
              <a:rPr lang="en-US" dirty="0"/>
              <a:t>Flavor Anomalies</a:t>
            </a:r>
          </a:p>
        </p:txBody>
      </p:sp>
      <p:pic>
        <p:nvPicPr>
          <p:cNvPr id="9" name="Picture 8">
            <a:extLst>
              <a:ext uri="{FF2B5EF4-FFF2-40B4-BE49-F238E27FC236}">
                <a16:creationId xmlns:a16="http://schemas.microsoft.com/office/drawing/2014/main" id="{A1DAAFD5-70EB-6B47-9070-70EAC6C76B39}"/>
              </a:ext>
            </a:extLst>
          </p:cNvPr>
          <p:cNvPicPr>
            <a:picLocks noChangeAspect="1"/>
          </p:cNvPicPr>
          <p:nvPr/>
        </p:nvPicPr>
        <p:blipFill rotWithShape="1">
          <a:blip r:embed="rId2"/>
          <a:srcRect l="49048" t="3275" r="6547" b="57535"/>
          <a:stretch/>
        </p:blipFill>
        <p:spPr>
          <a:xfrm>
            <a:off x="4402634" y="866880"/>
            <a:ext cx="4377602" cy="2587694"/>
          </a:xfrm>
          <a:prstGeom prst="rect">
            <a:avLst/>
          </a:prstGeom>
        </p:spPr>
      </p:pic>
      <p:grpSp>
        <p:nvGrpSpPr>
          <p:cNvPr id="11" name="Group 10">
            <a:extLst>
              <a:ext uri="{FF2B5EF4-FFF2-40B4-BE49-F238E27FC236}">
                <a16:creationId xmlns:a16="http://schemas.microsoft.com/office/drawing/2014/main" id="{90C3C4B4-3CF3-1449-963A-85AD48904442}"/>
              </a:ext>
            </a:extLst>
          </p:cNvPr>
          <p:cNvGrpSpPr/>
          <p:nvPr/>
        </p:nvGrpSpPr>
        <p:grpSpPr>
          <a:xfrm>
            <a:off x="435825" y="1045290"/>
            <a:ext cx="4114402" cy="2180268"/>
            <a:chOff x="435825" y="1238351"/>
            <a:chExt cx="4114402" cy="2180268"/>
          </a:xfrm>
        </p:grpSpPr>
        <p:pic>
          <p:nvPicPr>
            <p:cNvPr id="8" name="Picture 7">
              <a:extLst>
                <a:ext uri="{FF2B5EF4-FFF2-40B4-BE49-F238E27FC236}">
                  <a16:creationId xmlns:a16="http://schemas.microsoft.com/office/drawing/2014/main" id="{03804AC8-4846-CB44-9961-5A795C8C843A}"/>
                </a:ext>
              </a:extLst>
            </p:cNvPr>
            <p:cNvPicPr>
              <a:picLocks noChangeAspect="1"/>
            </p:cNvPicPr>
            <p:nvPr/>
          </p:nvPicPr>
          <p:blipFill rotWithShape="1">
            <a:blip r:embed="rId3"/>
            <a:srcRect l="5288" t="9484" r="4248" b="5339"/>
            <a:stretch/>
          </p:blipFill>
          <p:spPr>
            <a:xfrm>
              <a:off x="925284" y="1697119"/>
              <a:ext cx="3624943" cy="1721500"/>
            </a:xfrm>
            <a:prstGeom prst="rect">
              <a:avLst/>
            </a:prstGeom>
          </p:spPr>
        </p:pic>
        <p:sp>
          <p:nvSpPr>
            <p:cNvPr id="10" name="TextBox 9">
              <a:extLst>
                <a:ext uri="{FF2B5EF4-FFF2-40B4-BE49-F238E27FC236}">
                  <a16:creationId xmlns:a16="http://schemas.microsoft.com/office/drawing/2014/main" id="{D7A6E424-4CF1-0244-BC3A-56C25F26F02A}"/>
                </a:ext>
              </a:extLst>
            </p:cNvPr>
            <p:cNvSpPr txBox="1"/>
            <p:nvPr/>
          </p:nvSpPr>
          <p:spPr>
            <a:xfrm>
              <a:off x="435825" y="1238351"/>
              <a:ext cx="1229183" cy="400110"/>
            </a:xfrm>
            <a:prstGeom prst="rect">
              <a:avLst/>
            </a:prstGeom>
            <a:noFill/>
          </p:spPr>
          <p:txBody>
            <a:bodyPr wrap="none" rtlCol="0">
              <a:spAutoFit/>
            </a:bodyPr>
            <a:lstStyle/>
            <a:p>
              <a:r>
                <a:rPr lang="en-US" sz="2000" dirty="0"/>
                <a:t>Tree Level</a:t>
              </a:r>
            </a:p>
          </p:txBody>
        </p:sp>
      </p:grpSp>
      <p:sp>
        <p:nvSpPr>
          <p:cNvPr id="12" name="TextBox 11">
            <a:extLst>
              <a:ext uri="{FF2B5EF4-FFF2-40B4-BE49-F238E27FC236}">
                <a16:creationId xmlns:a16="http://schemas.microsoft.com/office/drawing/2014/main" id="{850AD2E9-E832-E44F-8FB1-3ABABE7681AC}"/>
              </a:ext>
            </a:extLst>
          </p:cNvPr>
          <p:cNvSpPr txBox="1"/>
          <p:nvPr/>
        </p:nvSpPr>
        <p:spPr>
          <a:xfrm>
            <a:off x="435824" y="3325436"/>
            <a:ext cx="1125308" cy="400110"/>
          </a:xfrm>
          <a:prstGeom prst="rect">
            <a:avLst/>
          </a:prstGeom>
          <a:solidFill>
            <a:schemeClr val="bg1"/>
          </a:solidFill>
        </p:spPr>
        <p:txBody>
          <a:bodyPr wrap="none" rtlCol="0">
            <a:spAutoFit/>
          </a:bodyPr>
          <a:lstStyle/>
          <a:p>
            <a:r>
              <a:rPr lang="en-US" sz="2000" dirty="0"/>
              <a:t>Penguins</a:t>
            </a:r>
          </a:p>
        </p:txBody>
      </p:sp>
      <p:pic>
        <p:nvPicPr>
          <p:cNvPr id="13" name="Picture 12">
            <a:extLst>
              <a:ext uri="{FF2B5EF4-FFF2-40B4-BE49-F238E27FC236}">
                <a16:creationId xmlns:a16="http://schemas.microsoft.com/office/drawing/2014/main" id="{179E5FA7-B880-8E4D-BFAB-B300B960D886}"/>
              </a:ext>
            </a:extLst>
          </p:cNvPr>
          <p:cNvPicPr>
            <a:picLocks noChangeAspect="1"/>
          </p:cNvPicPr>
          <p:nvPr/>
        </p:nvPicPr>
        <p:blipFill rotWithShape="1">
          <a:blip r:embed="rId4"/>
          <a:srcRect t="7989" r="2701" b="17349"/>
          <a:stretch/>
        </p:blipFill>
        <p:spPr>
          <a:xfrm>
            <a:off x="535262" y="1528531"/>
            <a:ext cx="1972411" cy="562334"/>
          </a:xfrm>
          <a:prstGeom prst="rect">
            <a:avLst/>
          </a:prstGeom>
        </p:spPr>
      </p:pic>
      <p:pic>
        <p:nvPicPr>
          <p:cNvPr id="15" name="Picture 14">
            <a:extLst>
              <a:ext uri="{FF2B5EF4-FFF2-40B4-BE49-F238E27FC236}">
                <a16:creationId xmlns:a16="http://schemas.microsoft.com/office/drawing/2014/main" id="{5DEAACFE-0B6B-CD47-9E27-48DC775C3BA2}"/>
              </a:ext>
            </a:extLst>
          </p:cNvPr>
          <p:cNvPicPr>
            <a:picLocks noChangeAspect="1"/>
          </p:cNvPicPr>
          <p:nvPr/>
        </p:nvPicPr>
        <p:blipFill>
          <a:blip r:embed="rId5"/>
          <a:stretch>
            <a:fillRect/>
          </a:stretch>
        </p:blipFill>
        <p:spPr>
          <a:xfrm>
            <a:off x="1326572" y="4460129"/>
            <a:ext cx="2958557" cy="1384300"/>
          </a:xfrm>
          <a:prstGeom prst="rect">
            <a:avLst/>
          </a:prstGeom>
        </p:spPr>
      </p:pic>
      <p:pic>
        <p:nvPicPr>
          <p:cNvPr id="17" name="Picture 16">
            <a:extLst>
              <a:ext uri="{FF2B5EF4-FFF2-40B4-BE49-F238E27FC236}">
                <a16:creationId xmlns:a16="http://schemas.microsoft.com/office/drawing/2014/main" id="{4659D516-8F90-A44A-92CE-983A3DDD2CAB}"/>
              </a:ext>
            </a:extLst>
          </p:cNvPr>
          <p:cNvPicPr>
            <a:picLocks noChangeAspect="1"/>
          </p:cNvPicPr>
          <p:nvPr/>
        </p:nvPicPr>
        <p:blipFill rotWithShape="1">
          <a:blip r:embed="rId6"/>
          <a:srcRect b="4487"/>
          <a:stretch/>
        </p:blipFill>
        <p:spPr>
          <a:xfrm>
            <a:off x="542031" y="3758250"/>
            <a:ext cx="2131896" cy="564152"/>
          </a:xfrm>
          <a:prstGeom prst="rect">
            <a:avLst/>
          </a:prstGeom>
        </p:spPr>
      </p:pic>
      <p:pic>
        <p:nvPicPr>
          <p:cNvPr id="19" name="Picture 18">
            <a:extLst>
              <a:ext uri="{FF2B5EF4-FFF2-40B4-BE49-F238E27FC236}">
                <a16:creationId xmlns:a16="http://schemas.microsoft.com/office/drawing/2014/main" id="{536469A4-4DE2-144D-A751-A19207292E92}"/>
              </a:ext>
            </a:extLst>
          </p:cNvPr>
          <p:cNvPicPr>
            <a:picLocks noChangeAspect="1"/>
          </p:cNvPicPr>
          <p:nvPr/>
        </p:nvPicPr>
        <p:blipFill rotWithShape="1">
          <a:blip r:embed="rId7"/>
          <a:srcRect t="2526"/>
          <a:stretch/>
        </p:blipFill>
        <p:spPr>
          <a:xfrm>
            <a:off x="4285130" y="3454574"/>
            <a:ext cx="4381500" cy="2849244"/>
          </a:xfrm>
          <a:prstGeom prst="rect">
            <a:avLst/>
          </a:prstGeom>
        </p:spPr>
      </p:pic>
      <p:sp>
        <p:nvSpPr>
          <p:cNvPr id="20" name="TextBox 19">
            <a:extLst>
              <a:ext uri="{FF2B5EF4-FFF2-40B4-BE49-F238E27FC236}">
                <a16:creationId xmlns:a16="http://schemas.microsoft.com/office/drawing/2014/main" id="{A11F5089-912D-9549-AD68-A5FD0C8B7B4D}"/>
              </a:ext>
            </a:extLst>
          </p:cNvPr>
          <p:cNvSpPr txBox="1"/>
          <p:nvPr/>
        </p:nvSpPr>
        <p:spPr>
          <a:xfrm>
            <a:off x="1" y="6199237"/>
            <a:ext cx="9144000" cy="461665"/>
          </a:xfrm>
          <a:prstGeom prst="rect">
            <a:avLst/>
          </a:prstGeom>
          <a:noFill/>
        </p:spPr>
        <p:txBody>
          <a:bodyPr wrap="square" rtlCol="0">
            <a:spAutoFit/>
          </a:bodyPr>
          <a:lstStyle/>
          <a:p>
            <a:pPr algn="ctr"/>
            <a:r>
              <a:rPr lang="en-US" sz="2400" dirty="0"/>
              <a:t>Need more data from </a:t>
            </a:r>
            <a:r>
              <a:rPr lang="en-US" sz="2400" dirty="0" err="1"/>
              <a:t>LHCb</a:t>
            </a:r>
            <a:r>
              <a:rPr lang="en-US" sz="2400" dirty="0"/>
              <a:t> at LHC/HL LHC &amp; Belle II at </a:t>
            </a:r>
            <a:r>
              <a:rPr lang="en-US" sz="2400" dirty="0" err="1"/>
              <a:t>SuperKEKB</a:t>
            </a:r>
            <a:endParaRPr lang="en-US" sz="2400" dirty="0"/>
          </a:p>
        </p:txBody>
      </p:sp>
    </p:spTree>
    <p:extLst>
      <p:ext uri="{BB962C8B-B14F-4D97-AF65-F5344CB8AC3E}">
        <p14:creationId xmlns:p14="http://schemas.microsoft.com/office/powerpoint/2010/main" val="1467995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DF5F1-18A8-644F-8C13-59BA476E6831}"/>
              </a:ext>
            </a:extLst>
          </p:cNvPr>
          <p:cNvSpPr>
            <a:spLocks noGrp="1"/>
          </p:cNvSpPr>
          <p:nvPr>
            <p:ph type="title"/>
          </p:nvPr>
        </p:nvSpPr>
        <p:spPr/>
        <p:txBody>
          <a:bodyPr/>
          <a:lstStyle/>
          <a:p>
            <a:r>
              <a:rPr lang="en-US" dirty="0" err="1"/>
              <a:t>SuperKEKB</a:t>
            </a:r>
            <a:r>
              <a:rPr lang="en-US" dirty="0"/>
              <a:t> and Belle II</a:t>
            </a:r>
          </a:p>
        </p:txBody>
      </p:sp>
      <p:pic>
        <p:nvPicPr>
          <p:cNvPr id="4" name="Picture 3">
            <a:extLst>
              <a:ext uri="{FF2B5EF4-FFF2-40B4-BE49-F238E27FC236}">
                <a16:creationId xmlns:a16="http://schemas.microsoft.com/office/drawing/2014/main" id="{BC39411B-8C4B-E049-8CD0-AD2C955A28E3}"/>
              </a:ext>
            </a:extLst>
          </p:cNvPr>
          <p:cNvPicPr>
            <a:picLocks noChangeAspect="1"/>
          </p:cNvPicPr>
          <p:nvPr/>
        </p:nvPicPr>
        <p:blipFill>
          <a:blip r:embed="rId2"/>
          <a:stretch>
            <a:fillRect/>
          </a:stretch>
        </p:blipFill>
        <p:spPr>
          <a:xfrm>
            <a:off x="534573" y="1864288"/>
            <a:ext cx="8243668" cy="3939745"/>
          </a:xfrm>
          <a:prstGeom prst="rect">
            <a:avLst/>
          </a:prstGeom>
        </p:spPr>
      </p:pic>
      <p:sp>
        <p:nvSpPr>
          <p:cNvPr id="5" name="TextBox 4">
            <a:extLst>
              <a:ext uri="{FF2B5EF4-FFF2-40B4-BE49-F238E27FC236}">
                <a16:creationId xmlns:a16="http://schemas.microsoft.com/office/drawing/2014/main" id="{9957025A-72A4-094D-AC5D-016AC870848C}"/>
              </a:ext>
            </a:extLst>
          </p:cNvPr>
          <p:cNvSpPr txBox="1"/>
          <p:nvPr/>
        </p:nvSpPr>
        <p:spPr>
          <a:xfrm>
            <a:off x="0" y="1285874"/>
            <a:ext cx="9143999" cy="400110"/>
          </a:xfrm>
          <a:prstGeom prst="rect">
            <a:avLst/>
          </a:prstGeom>
          <a:noFill/>
        </p:spPr>
        <p:txBody>
          <a:bodyPr wrap="square" rtlCol="0">
            <a:spAutoFit/>
          </a:bodyPr>
          <a:lstStyle/>
          <a:p>
            <a:pPr algn="ctr"/>
            <a:r>
              <a:rPr lang="en-US" sz="2000" dirty="0"/>
              <a:t>Luminosity: 2 x 10</a:t>
            </a:r>
            <a:r>
              <a:rPr lang="en-US" sz="2000" baseline="30000" dirty="0"/>
              <a:t>34</a:t>
            </a:r>
            <a:r>
              <a:rPr lang="en-US" sz="2000" dirty="0"/>
              <a:t> </a:t>
            </a:r>
            <a:r>
              <a:rPr lang="en-US" dirty="0"/>
              <a:t>cm</a:t>
            </a:r>
            <a:r>
              <a:rPr lang="en-US" baseline="30000" dirty="0"/>
              <a:t>-2</a:t>
            </a:r>
            <a:r>
              <a:rPr lang="en-US" dirty="0"/>
              <a:t>s</a:t>
            </a:r>
            <a:r>
              <a:rPr lang="en-US" baseline="30000" dirty="0"/>
              <a:t>-1</a:t>
            </a:r>
            <a:r>
              <a:rPr lang="en-US" dirty="0"/>
              <a:t> </a:t>
            </a:r>
            <a:r>
              <a:rPr lang="en-US" sz="2000" dirty="0"/>
              <a:t>(KEKB) </a:t>
            </a:r>
            <a:r>
              <a:rPr lang="en-US" sz="2000" dirty="0">
                <a:sym typeface="Wingdings" pitchFamily="2" charset="2"/>
              </a:rPr>
              <a:t> 8 x 10</a:t>
            </a:r>
            <a:r>
              <a:rPr lang="en-US" sz="2000" baseline="30000" dirty="0">
                <a:sym typeface="Wingdings" pitchFamily="2" charset="2"/>
              </a:rPr>
              <a:t>35</a:t>
            </a:r>
            <a:r>
              <a:rPr lang="en-US" sz="2000" dirty="0">
                <a:sym typeface="Wingdings" pitchFamily="2" charset="2"/>
              </a:rPr>
              <a:t> </a:t>
            </a:r>
            <a:r>
              <a:rPr lang="en-US" sz="2000" dirty="0"/>
              <a:t>cm</a:t>
            </a:r>
            <a:r>
              <a:rPr lang="en-US" sz="2000" baseline="30000" dirty="0"/>
              <a:t>-2</a:t>
            </a:r>
            <a:r>
              <a:rPr lang="en-US" sz="2000" dirty="0"/>
              <a:t>s</a:t>
            </a:r>
            <a:r>
              <a:rPr lang="en-US" sz="2000" baseline="30000" dirty="0"/>
              <a:t>-1</a:t>
            </a:r>
            <a:r>
              <a:rPr lang="en-US" sz="2000" dirty="0">
                <a:sym typeface="Wingdings" pitchFamily="2" charset="2"/>
              </a:rPr>
              <a:t> (</a:t>
            </a:r>
            <a:r>
              <a:rPr lang="en-US" sz="2000" dirty="0" err="1">
                <a:sym typeface="Wingdings" pitchFamily="2" charset="2"/>
              </a:rPr>
              <a:t>SuperKEKB</a:t>
            </a:r>
            <a:r>
              <a:rPr lang="en-US" sz="2000" dirty="0">
                <a:sym typeface="Wingdings" pitchFamily="2" charset="2"/>
              </a:rPr>
              <a:t>)</a:t>
            </a:r>
            <a:endParaRPr lang="en-US" sz="2000" dirty="0"/>
          </a:p>
        </p:txBody>
      </p:sp>
    </p:spTree>
    <p:extLst>
      <p:ext uri="{BB962C8B-B14F-4D97-AF65-F5344CB8AC3E}">
        <p14:creationId xmlns:p14="http://schemas.microsoft.com/office/powerpoint/2010/main" val="192752454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45287-B277-FC46-B043-AEA2557A5A7D}"/>
              </a:ext>
            </a:extLst>
          </p:cNvPr>
          <p:cNvSpPr>
            <a:spLocks noGrp="1"/>
          </p:cNvSpPr>
          <p:nvPr>
            <p:ph type="title"/>
          </p:nvPr>
        </p:nvSpPr>
        <p:spPr/>
        <p:txBody>
          <a:bodyPr/>
          <a:lstStyle/>
          <a:p>
            <a:r>
              <a:rPr lang="en-US" dirty="0"/>
              <a:t>Daruma Doll</a:t>
            </a:r>
          </a:p>
        </p:txBody>
      </p:sp>
      <p:sp>
        <p:nvSpPr>
          <p:cNvPr id="3" name="Content Placeholder 2">
            <a:extLst>
              <a:ext uri="{FF2B5EF4-FFF2-40B4-BE49-F238E27FC236}">
                <a16:creationId xmlns:a16="http://schemas.microsoft.com/office/drawing/2014/main" id="{898FF1CE-FC58-1B47-918A-1102E071602D}"/>
              </a:ext>
            </a:extLst>
          </p:cNvPr>
          <p:cNvSpPr>
            <a:spLocks noGrp="1"/>
          </p:cNvSpPr>
          <p:nvPr>
            <p:ph idx="1"/>
          </p:nvPr>
        </p:nvSpPr>
        <p:spPr/>
        <p:txBody>
          <a:bodyPr>
            <a:normAutofit fontScale="92500" lnSpcReduction="20000"/>
          </a:bodyPr>
          <a:lstStyle/>
          <a:p>
            <a:r>
              <a:rPr lang="en-US" dirty="0"/>
              <a:t>Japanese wishing dolls</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r>
              <a:rPr lang="en-US" dirty="0"/>
              <a:t>The process of using a Daruma doll</a:t>
            </a:r>
          </a:p>
          <a:p>
            <a:pPr lvl="2"/>
            <a:r>
              <a:rPr lang="en-US" dirty="0"/>
              <a:t>Have a goal, wish, or promise to fulfill. </a:t>
            </a:r>
          </a:p>
          <a:p>
            <a:pPr lvl="2"/>
            <a:r>
              <a:rPr lang="en-US" dirty="0"/>
              <a:t>Paint in one eye.</a:t>
            </a:r>
          </a:p>
          <a:p>
            <a:pPr lvl="2"/>
            <a:r>
              <a:rPr lang="en-US" dirty="0"/>
              <a:t>Work for it everyday.</a:t>
            </a:r>
          </a:p>
          <a:p>
            <a:pPr lvl="2"/>
            <a:r>
              <a:rPr lang="en-US" dirty="0"/>
              <a:t>When the dream is achieved, paint in the other eye.</a:t>
            </a:r>
          </a:p>
          <a:p>
            <a:endParaRPr lang="en-US" dirty="0"/>
          </a:p>
        </p:txBody>
      </p:sp>
      <p:pic>
        <p:nvPicPr>
          <p:cNvPr id="5" name="Picture 4">
            <a:extLst>
              <a:ext uri="{FF2B5EF4-FFF2-40B4-BE49-F238E27FC236}">
                <a16:creationId xmlns:a16="http://schemas.microsoft.com/office/drawing/2014/main" id="{EA090DD9-5A2C-0249-846B-8D222403E900}"/>
              </a:ext>
            </a:extLst>
          </p:cNvPr>
          <p:cNvPicPr>
            <a:picLocks noChangeAspect="1"/>
          </p:cNvPicPr>
          <p:nvPr/>
        </p:nvPicPr>
        <p:blipFill>
          <a:blip r:embed="rId2"/>
          <a:stretch>
            <a:fillRect/>
          </a:stretch>
        </p:blipFill>
        <p:spPr>
          <a:xfrm>
            <a:off x="3128730" y="1842868"/>
            <a:ext cx="4052827" cy="2038026"/>
          </a:xfrm>
          <a:prstGeom prst="rect">
            <a:avLst/>
          </a:prstGeom>
        </p:spPr>
      </p:pic>
      <p:cxnSp>
        <p:nvCxnSpPr>
          <p:cNvPr id="6" name="Straight Arrow Connector 5">
            <a:extLst>
              <a:ext uri="{FF2B5EF4-FFF2-40B4-BE49-F238E27FC236}">
                <a16:creationId xmlns:a16="http://schemas.microsoft.com/office/drawing/2014/main" id="{C3997488-02CC-A941-AEE2-FAF8D88AFB5B}"/>
              </a:ext>
            </a:extLst>
          </p:cNvPr>
          <p:cNvCxnSpPr/>
          <p:nvPr/>
        </p:nvCxnSpPr>
        <p:spPr>
          <a:xfrm>
            <a:off x="5273040" y="853440"/>
            <a:ext cx="1356360" cy="98942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8985116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24702-12F5-2442-B950-EE993407A5BE}"/>
              </a:ext>
            </a:extLst>
          </p:cNvPr>
          <p:cNvSpPr>
            <a:spLocks noGrp="1"/>
          </p:cNvSpPr>
          <p:nvPr>
            <p:ph type="title"/>
          </p:nvPr>
        </p:nvSpPr>
        <p:spPr/>
        <p:txBody>
          <a:bodyPr/>
          <a:lstStyle/>
          <a:p>
            <a:r>
              <a:rPr lang="en-US" dirty="0"/>
              <a:t>Celebrating the first </a:t>
            </a:r>
            <a:r>
              <a:rPr lang="en-US" dirty="0" err="1"/>
              <a:t>SuperKEKB</a:t>
            </a:r>
            <a:r>
              <a:rPr lang="en-US" dirty="0"/>
              <a:t> collisions</a:t>
            </a:r>
          </a:p>
        </p:txBody>
      </p:sp>
      <p:pic>
        <p:nvPicPr>
          <p:cNvPr id="4" name="Picture 3">
            <a:extLst>
              <a:ext uri="{FF2B5EF4-FFF2-40B4-BE49-F238E27FC236}">
                <a16:creationId xmlns:a16="http://schemas.microsoft.com/office/drawing/2014/main" id="{ABDF4F76-4E64-E541-9E97-AB9044F6CCA8}"/>
              </a:ext>
            </a:extLst>
          </p:cNvPr>
          <p:cNvPicPr>
            <a:picLocks noChangeAspect="1"/>
          </p:cNvPicPr>
          <p:nvPr/>
        </p:nvPicPr>
        <p:blipFill rotWithShape="1">
          <a:blip r:embed="rId3"/>
          <a:srcRect t="1" b="13058"/>
          <a:stretch/>
        </p:blipFill>
        <p:spPr>
          <a:xfrm>
            <a:off x="357082" y="1907875"/>
            <a:ext cx="4056966" cy="2645391"/>
          </a:xfrm>
          <a:prstGeom prst="rect">
            <a:avLst/>
          </a:prstGeom>
        </p:spPr>
      </p:pic>
      <p:sp>
        <p:nvSpPr>
          <p:cNvPr id="14" name="TextBox 13">
            <a:extLst>
              <a:ext uri="{FF2B5EF4-FFF2-40B4-BE49-F238E27FC236}">
                <a16:creationId xmlns:a16="http://schemas.microsoft.com/office/drawing/2014/main" id="{985A9E73-E65E-3C44-A9CE-98E56127911E}"/>
              </a:ext>
            </a:extLst>
          </p:cNvPr>
          <p:cNvSpPr txBox="1"/>
          <p:nvPr/>
        </p:nvSpPr>
        <p:spPr>
          <a:xfrm>
            <a:off x="1976265" y="1891330"/>
            <a:ext cx="2437783" cy="830997"/>
          </a:xfrm>
          <a:prstGeom prst="rect">
            <a:avLst/>
          </a:prstGeom>
          <a:noFill/>
        </p:spPr>
        <p:txBody>
          <a:bodyPr wrap="square" rtlCol="0">
            <a:spAutoFit/>
          </a:bodyPr>
          <a:lstStyle/>
          <a:p>
            <a:pPr algn="r"/>
            <a:r>
              <a:rPr lang="en-US" sz="1600" dirty="0"/>
              <a:t>Makoto Kobayashi </a:t>
            </a:r>
          </a:p>
          <a:p>
            <a:pPr algn="r"/>
            <a:r>
              <a:rPr lang="en-US" sz="1600" dirty="0"/>
              <a:t>2008 Nobel Prize in Physics</a:t>
            </a:r>
          </a:p>
          <a:p>
            <a:pPr algn="r"/>
            <a:r>
              <a:rPr lang="en-US" sz="1600" dirty="0"/>
              <a:t>(for broken symmetry)</a:t>
            </a:r>
          </a:p>
        </p:txBody>
      </p:sp>
      <p:sp>
        <p:nvSpPr>
          <p:cNvPr id="3" name="Rectangle 2">
            <a:extLst>
              <a:ext uri="{FF2B5EF4-FFF2-40B4-BE49-F238E27FC236}">
                <a16:creationId xmlns:a16="http://schemas.microsoft.com/office/drawing/2014/main" id="{353CDF02-77CF-2E4B-9489-78ACFD9B46F7}"/>
              </a:ext>
            </a:extLst>
          </p:cNvPr>
          <p:cNvSpPr/>
          <p:nvPr/>
        </p:nvSpPr>
        <p:spPr>
          <a:xfrm>
            <a:off x="784811" y="2628217"/>
            <a:ext cx="1337226" cy="369332"/>
          </a:xfrm>
          <a:prstGeom prst="rect">
            <a:avLst/>
          </a:prstGeom>
        </p:spPr>
        <p:txBody>
          <a:bodyPr wrap="none">
            <a:spAutoFit/>
          </a:bodyPr>
          <a:lstStyle/>
          <a:p>
            <a:r>
              <a:rPr lang="en-US" dirty="0"/>
              <a:t>Daruma doll</a:t>
            </a:r>
          </a:p>
        </p:txBody>
      </p:sp>
      <p:cxnSp>
        <p:nvCxnSpPr>
          <p:cNvPr id="6" name="Straight Arrow Connector 5">
            <a:extLst>
              <a:ext uri="{FF2B5EF4-FFF2-40B4-BE49-F238E27FC236}">
                <a16:creationId xmlns:a16="http://schemas.microsoft.com/office/drawing/2014/main" id="{10FA5315-FE81-5448-8EDA-4FB9A0F3E60B}"/>
              </a:ext>
            </a:extLst>
          </p:cNvPr>
          <p:cNvCxnSpPr>
            <a:cxnSpLocks/>
          </p:cNvCxnSpPr>
          <p:nvPr/>
        </p:nvCxnSpPr>
        <p:spPr>
          <a:xfrm flipV="1">
            <a:off x="1696065" y="3569112"/>
            <a:ext cx="0" cy="134210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BD3ABC2D-670B-3746-9A0D-D1CDE637EC7D}"/>
              </a:ext>
            </a:extLst>
          </p:cNvPr>
          <p:cNvSpPr txBox="1"/>
          <p:nvPr/>
        </p:nvSpPr>
        <p:spPr>
          <a:xfrm>
            <a:off x="357082" y="4940163"/>
            <a:ext cx="3550074" cy="369332"/>
          </a:xfrm>
          <a:prstGeom prst="rect">
            <a:avLst/>
          </a:prstGeom>
          <a:noFill/>
        </p:spPr>
        <p:txBody>
          <a:bodyPr wrap="none" rtlCol="0">
            <a:spAutoFit/>
          </a:bodyPr>
          <a:lstStyle/>
          <a:p>
            <a:r>
              <a:rPr lang="en-US" dirty="0"/>
              <a:t>Start of the </a:t>
            </a:r>
            <a:r>
              <a:rPr lang="en-US" dirty="0" err="1"/>
              <a:t>SuperKEKB</a:t>
            </a:r>
            <a:r>
              <a:rPr lang="en-US" dirty="0"/>
              <a:t> construction</a:t>
            </a:r>
          </a:p>
        </p:txBody>
      </p:sp>
      <p:grpSp>
        <p:nvGrpSpPr>
          <p:cNvPr id="10" name="Group 9">
            <a:extLst>
              <a:ext uri="{FF2B5EF4-FFF2-40B4-BE49-F238E27FC236}">
                <a16:creationId xmlns:a16="http://schemas.microsoft.com/office/drawing/2014/main" id="{46F3CBF5-0988-1843-929C-A0FB54C4EED4}"/>
              </a:ext>
            </a:extLst>
          </p:cNvPr>
          <p:cNvGrpSpPr/>
          <p:nvPr/>
        </p:nvGrpSpPr>
        <p:grpSpPr>
          <a:xfrm>
            <a:off x="4744669" y="1400847"/>
            <a:ext cx="4056966" cy="3908648"/>
            <a:chOff x="4744669" y="1400847"/>
            <a:chExt cx="4056966" cy="3908648"/>
          </a:xfrm>
        </p:grpSpPr>
        <p:grpSp>
          <p:nvGrpSpPr>
            <p:cNvPr id="17" name="Group 16">
              <a:extLst>
                <a:ext uri="{FF2B5EF4-FFF2-40B4-BE49-F238E27FC236}">
                  <a16:creationId xmlns:a16="http://schemas.microsoft.com/office/drawing/2014/main" id="{3C9FF0B6-9F8C-6C40-8E8C-42AEB3F5F3B2}"/>
                </a:ext>
              </a:extLst>
            </p:cNvPr>
            <p:cNvGrpSpPr/>
            <p:nvPr/>
          </p:nvGrpSpPr>
          <p:grpSpPr>
            <a:xfrm>
              <a:off x="4744669" y="1907875"/>
              <a:ext cx="4056966" cy="2645391"/>
              <a:chOff x="4663050" y="296593"/>
              <a:chExt cx="4056966" cy="2645391"/>
            </a:xfrm>
          </p:grpSpPr>
          <p:pic>
            <p:nvPicPr>
              <p:cNvPr id="11" name="Picture 10">
                <a:extLst>
                  <a:ext uri="{FF2B5EF4-FFF2-40B4-BE49-F238E27FC236}">
                    <a16:creationId xmlns:a16="http://schemas.microsoft.com/office/drawing/2014/main" id="{AD88E560-CD5D-0C4A-A993-16E1285A51BB}"/>
                  </a:ext>
                </a:extLst>
              </p:cNvPr>
              <p:cNvPicPr>
                <a:picLocks noChangeAspect="1"/>
              </p:cNvPicPr>
              <p:nvPr/>
            </p:nvPicPr>
            <p:blipFill rotWithShape="1">
              <a:blip r:embed="rId4"/>
              <a:srcRect t="1" b="13058"/>
              <a:stretch/>
            </p:blipFill>
            <p:spPr>
              <a:xfrm>
                <a:off x="4663050" y="296593"/>
                <a:ext cx="4056966" cy="2645391"/>
              </a:xfrm>
              <a:prstGeom prst="rect">
                <a:avLst/>
              </a:prstGeom>
            </p:spPr>
          </p:pic>
          <p:sp>
            <p:nvSpPr>
              <p:cNvPr id="15" name="TextBox 14">
                <a:extLst>
                  <a:ext uri="{FF2B5EF4-FFF2-40B4-BE49-F238E27FC236}">
                    <a16:creationId xmlns:a16="http://schemas.microsoft.com/office/drawing/2014/main" id="{8C0391C6-08B3-1E4A-907E-65D83F039DEE}"/>
                  </a:ext>
                </a:extLst>
              </p:cNvPr>
              <p:cNvSpPr txBox="1"/>
              <p:nvPr/>
            </p:nvSpPr>
            <p:spPr>
              <a:xfrm>
                <a:off x="6282233" y="296593"/>
                <a:ext cx="2437783" cy="584775"/>
              </a:xfrm>
              <a:prstGeom prst="rect">
                <a:avLst/>
              </a:prstGeom>
              <a:noFill/>
            </p:spPr>
            <p:txBody>
              <a:bodyPr wrap="square" rtlCol="0">
                <a:spAutoFit/>
              </a:bodyPr>
              <a:lstStyle/>
              <a:p>
                <a:pPr algn="r"/>
                <a:r>
                  <a:rPr lang="en-US" sz="1600" dirty="0"/>
                  <a:t>Masanori Yamauchi</a:t>
                </a:r>
              </a:p>
              <a:p>
                <a:pPr algn="r"/>
                <a:r>
                  <a:rPr lang="en-US" sz="1600" dirty="0"/>
                  <a:t>Director of KEK</a:t>
                </a:r>
              </a:p>
            </p:txBody>
          </p:sp>
        </p:grpSp>
        <p:sp>
          <p:nvSpPr>
            <p:cNvPr id="19" name="TextBox 18">
              <a:extLst>
                <a:ext uri="{FF2B5EF4-FFF2-40B4-BE49-F238E27FC236}">
                  <a16:creationId xmlns:a16="http://schemas.microsoft.com/office/drawing/2014/main" id="{4233BD1C-6865-EF47-9EEC-E9D70AAABEE5}"/>
                </a:ext>
              </a:extLst>
            </p:cNvPr>
            <p:cNvSpPr txBox="1"/>
            <p:nvPr/>
          </p:nvSpPr>
          <p:spPr>
            <a:xfrm>
              <a:off x="7179075" y="1400847"/>
              <a:ext cx="1622560" cy="400110"/>
            </a:xfrm>
            <a:prstGeom prst="rect">
              <a:avLst/>
            </a:prstGeom>
            <a:noFill/>
          </p:spPr>
          <p:txBody>
            <a:bodyPr wrap="none" rtlCol="0">
              <a:spAutoFit/>
            </a:bodyPr>
            <a:lstStyle/>
            <a:p>
              <a:r>
                <a:rPr lang="en-US" sz="2000" dirty="0"/>
                <a:t>June 26, 2018</a:t>
              </a:r>
            </a:p>
          </p:txBody>
        </p:sp>
        <p:sp>
          <p:nvSpPr>
            <p:cNvPr id="13" name="TextBox 12">
              <a:extLst>
                <a:ext uri="{FF2B5EF4-FFF2-40B4-BE49-F238E27FC236}">
                  <a16:creationId xmlns:a16="http://schemas.microsoft.com/office/drawing/2014/main" id="{2630CFF1-4F78-1449-8F38-401933E96AF4}"/>
                </a:ext>
              </a:extLst>
            </p:cNvPr>
            <p:cNvSpPr txBox="1"/>
            <p:nvPr/>
          </p:nvSpPr>
          <p:spPr>
            <a:xfrm>
              <a:off x="5343316" y="4940163"/>
              <a:ext cx="3458319" cy="369332"/>
            </a:xfrm>
            <a:prstGeom prst="rect">
              <a:avLst/>
            </a:prstGeom>
            <a:noFill/>
          </p:spPr>
          <p:txBody>
            <a:bodyPr wrap="none" rtlCol="0">
              <a:spAutoFit/>
            </a:bodyPr>
            <a:lstStyle/>
            <a:p>
              <a:r>
                <a:rPr lang="en-US" dirty="0"/>
                <a:t>End of the </a:t>
              </a:r>
              <a:r>
                <a:rPr lang="en-US" dirty="0" err="1"/>
                <a:t>SuperKEKB</a:t>
              </a:r>
              <a:r>
                <a:rPr lang="en-US" dirty="0"/>
                <a:t> construction</a:t>
              </a:r>
            </a:p>
          </p:txBody>
        </p:sp>
        <p:cxnSp>
          <p:nvCxnSpPr>
            <p:cNvPr id="16" name="Straight Arrow Connector 15">
              <a:extLst>
                <a:ext uri="{FF2B5EF4-FFF2-40B4-BE49-F238E27FC236}">
                  <a16:creationId xmlns:a16="http://schemas.microsoft.com/office/drawing/2014/main" id="{AC1785F2-9E92-C34D-9EED-60C7702C8207}"/>
                </a:ext>
              </a:extLst>
            </p:cNvPr>
            <p:cNvCxnSpPr>
              <a:cxnSpLocks/>
            </p:cNvCxnSpPr>
            <p:nvPr/>
          </p:nvCxnSpPr>
          <p:spPr>
            <a:xfrm flipV="1">
              <a:off x="7661402" y="3452056"/>
              <a:ext cx="0" cy="145915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872450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Physics Reach of </a:t>
            </a:r>
            <a:r>
              <a:rPr lang="en-US" dirty="0" err="1"/>
              <a:t>SuperKEKB</a:t>
            </a:r>
            <a:r>
              <a:rPr lang="en-US" dirty="0"/>
              <a:t>/Belle II and HL LHC/</a:t>
            </a:r>
            <a:r>
              <a:rPr lang="en-US" dirty="0" err="1"/>
              <a:t>LHCb</a:t>
            </a:r>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960" y="1000868"/>
            <a:ext cx="4861225" cy="54202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3" name="Picture 2">
            <a:extLst>
              <a:ext uri="{FF2B5EF4-FFF2-40B4-BE49-F238E27FC236}">
                <a16:creationId xmlns:a16="http://schemas.microsoft.com/office/drawing/2014/main" id="{E0348A41-6BAD-874F-A70F-E0718CDA84B1}"/>
              </a:ext>
            </a:extLst>
          </p:cNvPr>
          <p:cNvPicPr>
            <a:picLocks noChangeAspect="1"/>
          </p:cNvPicPr>
          <p:nvPr/>
        </p:nvPicPr>
        <p:blipFill>
          <a:blip r:embed="rId3"/>
          <a:stretch>
            <a:fillRect/>
          </a:stretch>
        </p:blipFill>
        <p:spPr>
          <a:xfrm>
            <a:off x="5277545" y="1988035"/>
            <a:ext cx="3643819" cy="3445934"/>
          </a:xfrm>
          <a:prstGeom prst="rect">
            <a:avLst/>
          </a:prstGeom>
        </p:spPr>
      </p:pic>
    </p:spTree>
    <p:extLst>
      <p:ext uri="{BB962C8B-B14F-4D97-AF65-F5344CB8AC3E}">
        <p14:creationId xmlns:p14="http://schemas.microsoft.com/office/powerpoint/2010/main" val="107948865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B3B2A27-FF7F-FF49-8E90-FCEDA4991A65}"/>
              </a:ext>
            </a:extLst>
          </p:cNvPr>
          <p:cNvSpPr>
            <a:spLocks noGrp="1"/>
          </p:cNvSpPr>
          <p:nvPr>
            <p:ph type="title"/>
          </p:nvPr>
        </p:nvSpPr>
        <p:spPr>
          <a:xfrm>
            <a:off x="0" y="168792"/>
            <a:ext cx="9144000" cy="832076"/>
          </a:xfrm>
        </p:spPr>
        <p:txBody>
          <a:bodyPr/>
          <a:lstStyle/>
          <a:p>
            <a:r>
              <a:rPr lang="en-US" dirty="0"/>
              <a:t>Charged Leptons</a:t>
            </a:r>
          </a:p>
        </p:txBody>
      </p:sp>
      <p:grpSp>
        <p:nvGrpSpPr>
          <p:cNvPr id="5" name="Group 4">
            <a:extLst>
              <a:ext uri="{FF2B5EF4-FFF2-40B4-BE49-F238E27FC236}">
                <a16:creationId xmlns:a16="http://schemas.microsoft.com/office/drawing/2014/main" id="{1F8F1E98-7CE2-BA41-BCAF-5F96D88B3819}"/>
              </a:ext>
            </a:extLst>
          </p:cNvPr>
          <p:cNvGrpSpPr/>
          <p:nvPr/>
        </p:nvGrpSpPr>
        <p:grpSpPr>
          <a:xfrm>
            <a:off x="429071" y="1385543"/>
            <a:ext cx="3598181" cy="2096218"/>
            <a:chOff x="5663441" y="733195"/>
            <a:chExt cx="3598181" cy="2096218"/>
          </a:xfrm>
        </p:grpSpPr>
        <p:sp>
          <p:nvSpPr>
            <p:cNvPr id="17" name="TextBox 16">
              <a:extLst>
                <a:ext uri="{FF2B5EF4-FFF2-40B4-BE49-F238E27FC236}">
                  <a16:creationId xmlns:a16="http://schemas.microsoft.com/office/drawing/2014/main" id="{F77C5D67-14E6-5B4B-8B12-6EC0429A4E5D}"/>
                </a:ext>
              </a:extLst>
            </p:cNvPr>
            <p:cNvSpPr txBox="1"/>
            <p:nvPr/>
          </p:nvSpPr>
          <p:spPr>
            <a:xfrm>
              <a:off x="5663441" y="733195"/>
              <a:ext cx="3598181" cy="769441"/>
            </a:xfrm>
            <a:prstGeom prst="rect">
              <a:avLst/>
            </a:prstGeom>
            <a:noFill/>
          </p:spPr>
          <p:txBody>
            <a:bodyPr wrap="square" rtlCol="0">
              <a:spAutoFit/>
            </a:bodyPr>
            <a:lstStyle/>
            <a:p>
              <a:pPr algn="ctr"/>
              <a:r>
                <a:rPr lang="en-US" sz="2200" dirty="0"/>
                <a:t>Muon magnetic moment anomaly</a:t>
              </a:r>
            </a:p>
          </p:txBody>
        </p:sp>
        <p:pic>
          <p:nvPicPr>
            <p:cNvPr id="4" name="Picture 3">
              <a:extLst>
                <a:ext uri="{FF2B5EF4-FFF2-40B4-BE49-F238E27FC236}">
                  <a16:creationId xmlns:a16="http://schemas.microsoft.com/office/drawing/2014/main" id="{62CE7CBE-17F2-5B49-BFDC-797EE77F9918}"/>
                </a:ext>
              </a:extLst>
            </p:cNvPr>
            <p:cNvPicPr>
              <a:picLocks noChangeAspect="1"/>
            </p:cNvPicPr>
            <p:nvPr/>
          </p:nvPicPr>
          <p:blipFill rotWithShape="1">
            <a:blip r:embed="rId2"/>
            <a:srcRect t="3190"/>
            <a:stretch/>
          </p:blipFill>
          <p:spPr>
            <a:xfrm>
              <a:off x="6732698" y="1671603"/>
              <a:ext cx="1670050" cy="1157810"/>
            </a:xfrm>
            <a:prstGeom prst="rect">
              <a:avLst/>
            </a:prstGeom>
          </p:spPr>
        </p:pic>
      </p:grpSp>
      <p:pic>
        <p:nvPicPr>
          <p:cNvPr id="18" name="Picture 17">
            <a:extLst>
              <a:ext uri="{FF2B5EF4-FFF2-40B4-BE49-F238E27FC236}">
                <a16:creationId xmlns:a16="http://schemas.microsoft.com/office/drawing/2014/main" id="{12684621-6D2C-8344-83CF-C1DB774548DC}"/>
              </a:ext>
            </a:extLst>
          </p:cNvPr>
          <p:cNvPicPr>
            <a:picLocks noChangeAspect="1"/>
          </p:cNvPicPr>
          <p:nvPr/>
        </p:nvPicPr>
        <p:blipFill rotWithShape="1">
          <a:blip r:embed="rId3"/>
          <a:srcRect t="10636" b="16905"/>
          <a:stretch/>
        </p:blipFill>
        <p:spPr>
          <a:xfrm>
            <a:off x="172233" y="3619634"/>
            <a:ext cx="4901201" cy="2255874"/>
          </a:xfrm>
          <a:prstGeom prst="rect">
            <a:avLst/>
          </a:prstGeom>
        </p:spPr>
      </p:pic>
      <p:pic>
        <p:nvPicPr>
          <p:cNvPr id="6" name="Picture 5">
            <a:extLst>
              <a:ext uri="{FF2B5EF4-FFF2-40B4-BE49-F238E27FC236}">
                <a16:creationId xmlns:a16="http://schemas.microsoft.com/office/drawing/2014/main" id="{D9FB53E5-89B7-4542-AFEB-8AD562F3FA5E}"/>
              </a:ext>
            </a:extLst>
          </p:cNvPr>
          <p:cNvPicPr>
            <a:picLocks noChangeAspect="1"/>
          </p:cNvPicPr>
          <p:nvPr/>
        </p:nvPicPr>
        <p:blipFill>
          <a:blip r:embed="rId4"/>
          <a:stretch>
            <a:fillRect/>
          </a:stretch>
        </p:blipFill>
        <p:spPr>
          <a:xfrm>
            <a:off x="4299626" y="1325423"/>
            <a:ext cx="4863830" cy="5075377"/>
          </a:xfrm>
          <a:prstGeom prst="rect">
            <a:avLst/>
          </a:prstGeom>
        </p:spPr>
      </p:pic>
      <p:sp>
        <p:nvSpPr>
          <p:cNvPr id="8" name="TextBox 7">
            <a:extLst>
              <a:ext uri="{FF2B5EF4-FFF2-40B4-BE49-F238E27FC236}">
                <a16:creationId xmlns:a16="http://schemas.microsoft.com/office/drawing/2014/main" id="{DFF05626-4823-3E40-B247-7A202404DEAB}"/>
              </a:ext>
            </a:extLst>
          </p:cNvPr>
          <p:cNvSpPr txBox="1"/>
          <p:nvPr/>
        </p:nvSpPr>
        <p:spPr>
          <a:xfrm>
            <a:off x="4493272" y="961549"/>
            <a:ext cx="4767459" cy="430887"/>
          </a:xfrm>
          <a:prstGeom prst="rect">
            <a:avLst/>
          </a:prstGeom>
          <a:noFill/>
        </p:spPr>
        <p:txBody>
          <a:bodyPr wrap="none" rtlCol="0">
            <a:spAutoFit/>
          </a:bodyPr>
          <a:lstStyle/>
          <a:p>
            <a:r>
              <a:rPr lang="en-US" sz="2200" dirty="0"/>
              <a:t>Charged lepton flavor violation searches</a:t>
            </a:r>
          </a:p>
        </p:txBody>
      </p:sp>
      <p:cxnSp>
        <p:nvCxnSpPr>
          <p:cNvPr id="19" name="Straight Arrow Connector 18">
            <a:extLst>
              <a:ext uri="{FF2B5EF4-FFF2-40B4-BE49-F238E27FC236}">
                <a16:creationId xmlns:a16="http://schemas.microsoft.com/office/drawing/2014/main" id="{E96035D3-877D-7F40-B7DE-912DF0041DC6}"/>
              </a:ext>
            </a:extLst>
          </p:cNvPr>
          <p:cNvCxnSpPr>
            <a:cxnSpLocks/>
          </p:cNvCxnSpPr>
          <p:nvPr/>
        </p:nvCxnSpPr>
        <p:spPr>
          <a:xfrm>
            <a:off x="5073434" y="2323951"/>
            <a:ext cx="4070566" cy="3689430"/>
          </a:xfrm>
          <a:prstGeom prst="straightConnector1">
            <a:avLst/>
          </a:prstGeom>
          <a:ln w="57150">
            <a:solidFill>
              <a:srgbClr val="0432FF">
                <a:alpha val="50588"/>
              </a:srgbClr>
            </a:solidFill>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9A9718E1-7F2A-D14F-AB0E-F056D476EA95}"/>
              </a:ext>
            </a:extLst>
          </p:cNvPr>
          <p:cNvSpPr txBox="1"/>
          <p:nvPr/>
        </p:nvSpPr>
        <p:spPr>
          <a:xfrm>
            <a:off x="4810929" y="5480215"/>
            <a:ext cx="622286" cy="369332"/>
          </a:xfrm>
          <a:prstGeom prst="rect">
            <a:avLst/>
          </a:prstGeom>
          <a:noFill/>
        </p:spPr>
        <p:txBody>
          <a:bodyPr wrap="none" rtlCol="0">
            <a:spAutoFit/>
          </a:bodyPr>
          <a:lstStyle/>
          <a:p>
            <a:r>
              <a:rPr lang="en-US" b="1" dirty="0">
                <a:solidFill>
                  <a:srgbClr val="0432FF"/>
                </a:solidFill>
              </a:rPr>
              <a:t>10</a:t>
            </a:r>
            <a:r>
              <a:rPr lang="en-US" b="1" baseline="30000" dirty="0">
                <a:solidFill>
                  <a:srgbClr val="0432FF"/>
                </a:solidFill>
              </a:rPr>
              <a:t>-18</a:t>
            </a:r>
          </a:p>
        </p:txBody>
      </p:sp>
    </p:spTree>
    <p:extLst>
      <p:ext uri="{BB962C8B-B14F-4D97-AF65-F5344CB8AC3E}">
        <p14:creationId xmlns:p14="http://schemas.microsoft.com/office/powerpoint/2010/main" val="138554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C1A3E56-F836-3644-A1FD-B45F041CD987}"/>
              </a:ext>
            </a:extLst>
          </p:cNvPr>
          <p:cNvSpPr>
            <a:spLocks noGrp="1"/>
          </p:cNvSpPr>
          <p:nvPr>
            <p:ph type="title"/>
          </p:nvPr>
        </p:nvSpPr>
        <p:spPr/>
        <p:txBody>
          <a:bodyPr/>
          <a:lstStyle/>
          <a:p>
            <a:r>
              <a:rPr lang="en-US" dirty="0"/>
              <a:t>Rare Kaon Decays</a:t>
            </a:r>
          </a:p>
        </p:txBody>
      </p:sp>
      <p:pic>
        <p:nvPicPr>
          <p:cNvPr id="10" name="Picture 9">
            <a:extLst>
              <a:ext uri="{FF2B5EF4-FFF2-40B4-BE49-F238E27FC236}">
                <a16:creationId xmlns:a16="http://schemas.microsoft.com/office/drawing/2014/main" id="{FD67CB65-2D72-2144-A820-288C9E0217AB}"/>
              </a:ext>
            </a:extLst>
          </p:cNvPr>
          <p:cNvPicPr>
            <a:picLocks noChangeAspect="1"/>
          </p:cNvPicPr>
          <p:nvPr/>
        </p:nvPicPr>
        <p:blipFill>
          <a:blip r:embed="rId2"/>
          <a:stretch>
            <a:fillRect/>
          </a:stretch>
        </p:blipFill>
        <p:spPr>
          <a:xfrm>
            <a:off x="2276272" y="1000868"/>
            <a:ext cx="4961229" cy="1477650"/>
          </a:xfrm>
          <a:prstGeom prst="rect">
            <a:avLst/>
          </a:prstGeom>
        </p:spPr>
      </p:pic>
      <p:grpSp>
        <p:nvGrpSpPr>
          <p:cNvPr id="22" name="Group 21">
            <a:extLst>
              <a:ext uri="{FF2B5EF4-FFF2-40B4-BE49-F238E27FC236}">
                <a16:creationId xmlns:a16="http://schemas.microsoft.com/office/drawing/2014/main" id="{9896D04F-019D-914A-AD7C-B2C7296DFE1B}"/>
              </a:ext>
            </a:extLst>
          </p:cNvPr>
          <p:cNvGrpSpPr/>
          <p:nvPr/>
        </p:nvGrpSpPr>
        <p:grpSpPr>
          <a:xfrm>
            <a:off x="389230" y="2537835"/>
            <a:ext cx="8498587" cy="3933038"/>
            <a:chOff x="389230" y="2537835"/>
            <a:chExt cx="8498587" cy="3933038"/>
          </a:xfrm>
        </p:grpSpPr>
        <p:pic>
          <p:nvPicPr>
            <p:cNvPr id="15" name="Picture 14">
              <a:extLst>
                <a:ext uri="{FF2B5EF4-FFF2-40B4-BE49-F238E27FC236}">
                  <a16:creationId xmlns:a16="http://schemas.microsoft.com/office/drawing/2014/main" id="{94C8ED57-2A17-524D-916D-9411F911B93F}"/>
                </a:ext>
              </a:extLst>
            </p:cNvPr>
            <p:cNvPicPr>
              <a:picLocks noChangeAspect="1"/>
            </p:cNvPicPr>
            <p:nvPr/>
          </p:nvPicPr>
          <p:blipFill rotWithShape="1">
            <a:blip r:embed="rId3"/>
            <a:srcRect r="52174"/>
            <a:stretch/>
          </p:blipFill>
          <p:spPr>
            <a:xfrm>
              <a:off x="389230" y="2537836"/>
              <a:ext cx="3151639" cy="3933037"/>
            </a:xfrm>
            <a:prstGeom prst="rect">
              <a:avLst/>
            </a:prstGeom>
          </p:spPr>
        </p:pic>
        <p:pic>
          <p:nvPicPr>
            <p:cNvPr id="16" name="Picture 15">
              <a:extLst>
                <a:ext uri="{FF2B5EF4-FFF2-40B4-BE49-F238E27FC236}">
                  <a16:creationId xmlns:a16="http://schemas.microsoft.com/office/drawing/2014/main" id="{71886BE6-0825-334A-AB47-AB9AA87A4AE4}"/>
                </a:ext>
              </a:extLst>
            </p:cNvPr>
            <p:cNvPicPr>
              <a:picLocks noChangeAspect="1"/>
            </p:cNvPicPr>
            <p:nvPr/>
          </p:nvPicPr>
          <p:blipFill rotWithShape="1">
            <a:blip r:embed="rId3"/>
            <a:srcRect l="54107"/>
            <a:stretch/>
          </p:blipFill>
          <p:spPr>
            <a:xfrm>
              <a:off x="4960983" y="2537835"/>
              <a:ext cx="3696388" cy="3933037"/>
            </a:xfrm>
            <a:prstGeom prst="rect">
              <a:avLst/>
            </a:prstGeom>
          </p:spPr>
        </p:pic>
        <p:sp>
          <p:nvSpPr>
            <p:cNvPr id="11" name="TextBox 10">
              <a:extLst>
                <a:ext uri="{FF2B5EF4-FFF2-40B4-BE49-F238E27FC236}">
                  <a16:creationId xmlns:a16="http://schemas.microsoft.com/office/drawing/2014/main" id="{2E222248-34A5-8146-A14E-F655D7A424DE}"/>
                </a:ext>
              </a:extLst>
            </p:cNvPr>
            <p:cNvSpPr txBox="1"/>
            <p:nvPr/>
          </p:nvSpPr>
          <p:spPr>
            <a:xfrm>
              <a:off x="3673710" y="5330758"/>
              <a:ext cx="1015021" cy="646331"/>
            </a:xfrm>
            <a:prstGeom prst="rect">
              <a:avLst/>
            </a:prstGeom>
            <a:noFill/>
          </p:spPr>
          <p:txBody>
            <a:bodyPr wrap="none" rtlCol="0">
              <a:spAutoFit/>
            </a:bodyPr>
            <a:lstStyle/>
            <a:p>
              <a:pPr algn="ctr"/>
              <a:r>
                <a:rPr lang="en-US" dirty="0"/>
                <a:t>NA62</a:t>
              </a:r>
            </a:p>
            <a:p>
              <a:pPr algn="ctr"/>
              <a:r>
                <a:rPr lang="en-US" dirty="0"/>
                <a:t>(2017 – )</a:t>
              </a:r>
            </a:p>
          </p:txBody>
        </p:sp>
        <p:cxnSp>
          <p:nvCxnSpPr>
            <p:cNvPr id="19" name="Straight Arrow Connector 18">
              <a:extLst>
                <a:ext uri="{FF2B5EF4-FFF2-40B4-BE49-F238E27FC236}">
                  <a16:creationId xmlns:a16="http://schemas.microsoft.com/office/drawing/2014/main" id="{1D4D885F-6D72-654D-8D5A-03FFCCA982A3}"/>
                </a:ext>
              </a:extLst>
            </p:cNvPr>
            <p:cNvCxnSpPr>
              <a:cxnSpLocks/>
            </p:cNvCxnSpPr>
            <p:nvPr/>
          </p:nvCxnSpPr>
          <p:spPr>
            <a:xfrm>
              <a:off x="929452" y="3179983"/>
              <a:ext cx="3135038" cy="2855471"/>
            </a:xfrm>
            <a:prstGeom prst="straightConnector1">
              <a:avLst/>
            </a:prstGeom>
            <a:ln w="57150">
              <a:solidFill>
                <a:srgbClr val="0432FF">
                  <a:alpha val="50588"/>
                </a:srgbClr>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19B9B3BA-A0D0-3C44-8770-0EC395B610E0}"/>
                </a:ext>
              </a:extLst>
            </p:cNvPr>
            <p:cNvSpPr txBox="1"/>
            <p:nvPr/>
          </p:nvSpPr>
          <p:spPr>
            <a:xfrm>
              <a:off x="7936950" y="5330758"/>
              <a:ext cx="697947" cy="369332"/>
            </a:xfrm>
            <a:prstGeom prst="rect">
              <a:avLst/>
            </a:prstGeom>
            <a:noFill/>
          </p:spPr>
          <p:txBody>
            <a:bodyPr wrap="none" rtlCol="0">
              <a:spAutoFit/>
            </a:bodyPr>
            <a:lstStyle/>
            <a:p>
              <a:pPr algn="ctr"/>
              <a:r>
                <a:rPr lang="en-US" dirty="0"/>
                <a:t>KOTO</a:t>
              </a:r>
            </a:p>
          </p:txBody>
        </p:sp>
        <p:cxnSp>
          <p:nvCxnSpPr>
            <p:cNvPr id="21" name="Straight Arrow Connector 20">
              <a:extLst>
                <a:ext uri="{FF2B5EF4-FFF2-40B4-BE49-F238E27FC236}">
                  <a16:creationId xmlns:a16="http://schemas.microsoft.com/office/drawing/2014/main" id="{A2606990-E019-D340-994E-A96802F6AC87}"/>
                </a:ext>
              </a:extLst>
            </p:cNvPr>
            <p:cNvCxnSpPr>
              <a:cxnSpLocks/>
            </p:cNvCxnSpPr>
            <p:nvPr/>
          </p:nvCxnSpPr>
          <p:spPr>
            <a:xfrm>
              <a:off x="5641919" y="3076617"/>
              <a:ext cx="3245898" cy="2577306"/>
            </a:xfrm>
            <a:prstGeom prst="straightConnector1">
              <a:avLst/>
            </a:prstGeom>
            <a:ln w="57150">
              <a:solidFill>
                <a:srgbClr val="0432FF">
                  <a:alpha val="50588"/>
                </a:srgb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12821082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307339"/>
            <a:ext cx="9144000" cy="832076"/>
          </a:xfrm>
        </p:spPr>
        <p:txBody>
          <a:bodyPr/>
          <a:lstStyle/>
          <a:p>
            <a:r>
              <a:rPr lang="en-US" dirty="0"/>
              <a:t>Various facilities prepared</a:t>
            </a:r>
          </a:p>
        </p:txBody>
      </p:sp>
      <p:pic>
        <p:nvPicPr>
          <p:cNvPr id="5" name="Picture 4" descr="P5_cartoon.pdf"/>
          <p:cNvPicPr>
            <a:picLocks noChangeAspect="1"/>
          </p:cNvPicPr>
          <p:nvPr/>
        </p:nvPicPr>
        <p:blipFill rotWithShape="1">
          <a:blip r:embed="rId2">
            <a:extLst>
              <a:ext uri="{28A0092B-C50C-407E-A947-70E740481C1C}">
                <a14:useLocalDpi xmlns:a14="http://schemas.microsoft.com/office/drawing/2010/main" val="0"/>
              </a:ext>
            </a:extLst>
          </a:blip>
          <a:srcRect t="46748" b="4230"/>
          <a:stretch/>
        </p:blipFill>
        <p:spPr>
          <a:xfrm>
            <a:off x="961732" y="251974"/>
            <a:ext cx="7051967" cy="1454544"/>
          </a:xfrm>
          <a:prstGeom prst="rect">
            <a:avLst/>
          </a:prstGeom>
        </p:spPr>
      </p:pic>
      <p:grpSp>
        <p:nvGrpSpPr>
          <p:cNvPr id="17" name="Group 16">
            <a:extLst>
              <a:ext uri="{FF2B5EF4-FFF2-40B4-BE49-F238E27FC236}">
                <a16:creationId xmlns:a16="http://schemas.microsoft.com/office/drawing/2014/main" id="{7A7923C6-3B9D-294D-9086-BE9CDBDC6498}"/>
              </a:ext>
            </a:extLst>
          </p:cNvPr>
          <p:cNvGrpSpPr/>
          <p:nvPr/>
        </p:nvGrpSpPr>
        <p:grpSpPr>
          <a:xfrm>
            <a:off x="1039240" y="1818417"/>
            <a:ext cx="7065519" cy="2460451"/>
            <a:chOff x="1039240" y="0"/>
            <a:chExt cx="7065519" cy="3005011"/>
          </a:xfrm>
        </p:grpSpPr>
        <p:pic>
          <p:nvPicPr>
            <p:cNvPr id="18" name="Picture 17">
              <a:extLst>
                <a:ext uri="{FF2B5EF4-FFF2-40B4-BE49-F238E27FC236}">
                  <a16:creationId xmlns:a16="http://schemas.microsoft.com/office/drawing/2014/main" id="{3F2713AB-9329-0C4E-AC26-5963D0C32F89}"/>
                </a:ext>
              </a:extLst>
            </p:cNvPr>
            <p:cNvPicPr>
              <a:picLocks noChangeAspect="1"/>
            </p:cNvPicPr>
            <p:nvPr/>
          </p:nvPicPr>
          <p:blipFill rotWithShape="1">
            <a:blip r:embed="rId3"/>
            <a:srcRect b="56182"/>
            <a:stretch/>
          </p:blipFill>
          <p:spPr>
            <a:xfrm>
              <a:off x="1039240" y="0"/>
              <a:ext cx="7065519" cy="3005011"/>
            </a:xfrm>
            <a:prstGeom prst="rect">
              <a:avLst/>
            </a:prstGeom>
          </p:spPr>
        </p:pic>
        <p:sp>
          <p:nvSpPr>
            <p:cNvPr id="19" name="TextBox 18">
              <a:extLst>
                <a:ext uri="{FF2B5EF4-FFF2-40B4-BE49-F238E27FC236}">
                  <a16:creationId xmlns:a16="http://schemas.microsoft.com/office/drawing/2014/main" id="{F06D6D39-F418-A943-BAC9-7FDE370F5DC6}"/>
                </a:ext>
              </a:extLst>
            </p:cNvPr>
            <p:cNvSpPr txBox="1"/>
            <p:nvPr/>
          </p:nvSpPr>
          <p:spPr>
            <a:xfrm>
              <a:off x="1330033" y="2513081"/>
              <a:ext cx="630301" cy="331300"/>
            </a:xfrm>
            <a:prstGeom prst="rect">
              <a:avLst/>
            </a:prstGeom>
            <a:noFill/>
          </p:spPr>
          <p:txBody>
            <a:bodyPr wrap="none" rtlCol="0">
              <a:spAutoFit/>
            </a:bodyPr>
            <a:lstStyle/>
            <a:p>
              <a:r>
                <a:rPr lang="en-US" sz="1000" b="1" dirty="0"/>
                <a:t>/  DUNE</a:t>
              </a:r>
            </a:p>
          </p:txBody>
        </p:sp>
      </p:grpSp>
      <p:sp>
        <p:nvSpPr>
          <p:cNvPr id="24" name="TextBox 23">
            <a:extLst>
              <a:ext uri="{FF2B5EF4-FFF2-40B4-BE49-F238E27FC236}">
                <a16:creationId xmlns:a16="http://schemas.microsoft.com/office/drawing/2014/main" id="{8251FF1C-3743-8A47-93A2-F320402AF670}"/>
              </a:ext>
            </a:extLst>
          </p:cNvPr>
          <p:cNvSpPr txBox="1"/>
          <p:nvPr/>
        </p:nvSpPr>
        <p:spPr>
          <a:xfrm>
            <a:off x="0" y="6272922"/>
            <a:ext cx="9144000" cy="307777"/>
          </a:xfrm>
          <a:prstGeom prst="rect">
            <a:avLst/>
          </a:prstGeom>
          <a:noFill/>
        </p:spPr>
        <p:txBody>
          <a:bodyPr wrap="square" rtlCol="0">
            <a:spAutoFit/>
          </a:bodyPr>
          <a:lstStyle/>
          <a:p>
            <a:pPr algn="ctr"/>
            <a:r>
              <a:rPr lang="en-US" sz="1400" dirty="0"/>
              <a:t>In addition, </a:t>
            </a:r>
            <a:r>
              <a:rPr lang="en-US" sz="1400" dirty="0">
                <a:latin typeface="Symbol" pitchFamily="2" charset="2"/>
              </a:rPr>
              <a:t>n</a:t>
            </a:r>
            <a:r>
              <a:rPr lang="en-US" sz="1400" dirty="0"/>
              <a:t>: JUNO, Hyper K; Super B factory: </a:t>
            </a:r>
            <a:r>
              <a:rPr lang="en-US" sz="1400" dirty="0" err="1"/>
              <a:t>SuperKEKB</a:t>
            </a:r>
            <a:r>
              <a:rPr lang="en-US" sz="1400" dirty="0"/>
              <a:t> / Belle II; Kaon: NA62 and KOTO; Muon: MEG II, Mu3e, COMET</a:t>
            </a:r>
          </a:p>
        </p:txBody>
      </p:sp>
      <p:pic>
        <p:nvPicPr>
          <p:cNvPr id="11" name="Picture 10">
            <a:extLst>
              <a:ext uri="{FF2B5EF4-FFF2-40B4-BE49-F238E27FC236}">
                <a16:creationId xmlns:a16="http://schemas.microsoft.com/office/drawing/2014/main" id="{4CC616B0-14E2-3545-976B-D6EA418C1F2C}"/>
              </a:ext>
            </a:extLst>
          </p:cNvPr>
          <p:cNvPicPr>
            <a:picLocks noChangeAspect="1"/>
          </p:cNvPicPr>
          <p:nvPr/>
        </p:nvPicPr>
        <p:blipFill rotWithShape="1">
          <a:blip r:embed="rId3"/>
          <a:srcRect t="48065" b="16970"/>
          <a:stretch/>
        </p:blipFill>
        <p:spPr>
          <a:xfrm>
            <a:off x="1039239" y="4163991"/>
            <a:ext cx="7065519" cy="1963359"/>
          </a:xfrm>
          <a:prstGeom prst="rect">
            <a:avLst/>
          </a:prstGeom>
        </p:spPr>
      </p:pic>
      <p:sp>
        <p:nvSpPr>
          <p:cNvPr id="3" name="TextBox 2">
            <a:extLst>
              <a:ext uri="{FF2B5EF4-FFF2-40B4-BE49-F238E27FC236}">
                <a16:creationId xmlns:a16="http://schemas.microsoft.com/office/drawing/2014/main" id="{7ECB13D8-D072-424D-9434-97E6E1196BF2}"/>
              </a:ext>
            </a:extLst>
          </p:cNvPr>
          <p:cNvSpPr txBox="1"/>
          <p:nvPr/>
        </p:nvSpPr>
        <p:spPr>
          <a:xfrm rot="-1500000">
            <a:off x="1893061" y="2497779"/>
            <a:ext cx="4596876" cy="1384995"/>
          </a:xfrm>
          <a:prstGeom prst="rect">
            <a:avLst/>
          </a:prstGeom>
          <a:solidFill>
            <a:srgbClr val="FFFF00"/>
          </a:solidFill>
          <a:ln>
            <a:solidFill>
              <a:srgbClr val="00B050"/>
            </a:solidFill>
          </a:ln>
        </p:spPr>
        <p:txBody>
          <a:bodyPr wrap="square" rtlCol="0">
            <a:spAutoFit/>
          </a:bodyPr>
          <a:lstStyle/>
          <a:p>
            <a:pPr algn="ctr"/>
            <a:r>
              <a:rPr lang="en-US" sz="2800" i="1" dirty="0">
                <a:solidFill>
                  <a:srgbClr val="0432FF"/>
                </a:solidFill>
              </a:rPr>
              <a:t>Planned and Executing </a:t>
            </a:r>
          </a:p>
          <a:p>
            <a:pPr algn="ctr"/>
            <a:r>
              <a:rPr lang="en-US" sz="2800" i="1" dirty="0">
                <a:solidFill>
                  <a:srgbClr val="0432FF"/>
                </a:solidFill>
              </a:rPr>
              <a:t>Rich and Diverse Program</a:t>
            </a:r>
          </a:p>
          <a:p>
            <a:pPr algn="ctr"/>
            <a:r>
              <a:rPr lang="en-US" sz="2800" i="1" dirty="0">
                <a:solidFill>
                  <a:srgbClr val="0432FF"/>
                </a:solidFill>
              </a:rPr>
              <a:t>in the next couple of decades</a:t>
            </a:r>
          </a:p>
        </p:txBody>
      </p:sp>
      <p:sp>
        <p:nvSpPr>
          <p:cNvPr id="12" name="TextBox 11">
            <a:extLst>
              <a:ext uri="{FF2B5EF4-FFF2-40B4-BE49-F238E27FC236}">
                <a16:creationId xmlns:a16="http://schemas.microsoft.com/office/drawing/2014/main" id="{C37F7F77-8582-5042-BCC7-13AF07F21BAC}"/>
              </a:ext>
            </a:extLst>
          </p:cNvPr>
          <p:cNvSpPr txBox="1"/>
          <p:nvPr/>
        </p:nvSpPr>
        <p:spPr>
          <a:xfrm rot="-1500000">
            <a:off x="1194678" y="3850906"/>
            <a:ext cx="8221130" cy="954107"/>
          </a:xfrm>
          <a:prstGeom prst="rect">
            <a:avLst/>
          </a:prstGeom>
          <a:solidFill>
            <a:srgbClr val="FFFF00"/>
          </a:solidFill>
          <a:ln>
            <a:solidFill>
              <a:srgbClr val="FF0000"/>
            </a:solidFill>
          </a:ln>
        </p:spPr>
        <p:txBody>
          <a:bodyPr wrap="square" rtlCol="0">
            <a:spAutoFit/>
          </a:bodyPr>
          <a:lstStyle/>
          <a:p>
            <a:pPr algn="ctr"/>
            <a:r>
              <a:rPr lang="en-US" sz="2800" i="1" dirty="0">
                <a:solidFill>
                  <a:srgbClr val="C00000"/>
                </a:solidFill>
              </a:rPr>
              <a:t>Check “EVERYWHERE” (new areas / new theories)</a:t>
            </a:r>
          </a:p>
          <a:p>
            <a:pPr algn="ctr"/>
            <a:r>
              <a:rPr lang="en-US" sz="2800" i="1" dirty="0">
                <a:solidFill>
                  <a:srgbClr val="C00000"/>
                </a:solidFill>
              </a:rPr>
              <a:t>Physics sensitivities driven by technologies (novel ideas)</a:t>
            </a:r>
          </a:p>
        </p:txBody>
      </p:sp>
    </p:spTree>
    <p:extLst>
      <p:ext uri="{BB962C8B-B14F-4D97-AF65-F5344CB8AC3E}">
        <p14:creationId xmlns:p14="http://schemas.microsoft.com/office/powerpoint/2010/main" val="2121614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3" descr="world_map">
            <a:extLst>
              <a:ext uri="{FF2B5EF4-FFF2-40B4-BE49-F238E27FC236}">
                <a16:creationId xmlns:a16="http://schemas.microsoft.com/office/drawing/2014/main" id="{2F85F981-4FAA-8348-866D-1DEEAE8FC1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050" y="1129577"/>
            <a:ext cx="8534400"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3010" name="Group 16">
            <a:extLst>
              <a:ext uri="{FF2B5EF4-FFF2-40B4-BE49-F238E27FC236}">
                <a16:creationId xmlns:a16="http://schemas.microsoft.com/office/drawing/2014/main" id="{3FD3D1AC-0AB2-FE48-9715-C22EB13A712B}"/>
              </a:ext>
            </a:extLst>
          </p:cNvPr>
          <p:cNvGrpSpPr>
            <a:grpSpLocks/>
          </p:cNvGrpSpPr>
          <p:nvPr/>
        </p:nvGrpSpPr>
        <p:grpSpPr bwMode="auto">
          <a:xfrm>
            <a:off x="1227138" y="1653452"/>
            <a:ext cx="1301750" cy="400050"/>
            <a:chOff x="1226163" y="2631495"/>
            <a:chExt cx="1302400" cy="400110"/>
          </a:xfrm>
        </p:grpSpPr>
        <p:sp>
          <p:nvSpPr>
            <p:cNvPr id="30" name="AutoShape 4">
              <a:extLst>
                <a:ext uri="{FF2B5EF4-FFF2-40B4-BE49-F238E27FC236}">
                  <a16:creationId xmlns:a16="http://schemas.microsoft.com/office/drawing/2014/main" id="{6EA52FE9-3110-DB4E-84FE-FAC53048F8F9}"/>
                </a:ext>
              </a:extLst>
            </p:cNvPr>
            <p:cNvSpPr>
              <a:spLocks noChangeArrowheads="1"/>
            </p:cNvSpPr>
            <p:nvPr/>
          </p:nvSpPr>
          <p:spPr bwMode="auto">
            <a:xfrm>
              <a:off x="2353851" y="2718820"/>
              <a:ext cx="174712" cy="231810"/>
            </a:xfrm>
            <a:prstGeom prst="star5">
              <a:avLst/>
            </a:prstGeom>
            <a:solidFill>
              <a:srgbClr val="990000"/>
            </a:solidFill>
            <a:ln w="9525" algn="ctr">
              <a:noFill/>
              <a:miter lim="800000"/>
              <a:headEnd/>
              <a:tailEnd/>
            </a:ln>
            <a:effectLst/>
          </p:spPr>
          <p:txBody>
            <a:bodyPr wrap="none" anchor="ctr"/>
            <a:lstStyle/>
            <a:p>
              <a:pPr algn="ctr">
                <a:spcBef>
                  <a:spcPct val="20000"/>
                </a:spcBef>
                <a:buClr>
                  <a:srgbClr val="FFFF00"/>
                </a:buClr>
                <a:buSzPct val="80000"/>
                <a:buFont typeface="Wingdings" pitchFamily="2" charset="2"/>
                <a:buNone/>
                <a:defRPr/>
              </a:pPr>
              <a:endParaRPr lang="en-US">
                <a:solidFill>
                  <a:srgbClr val="990000"/>
                </a:solidFill>
                <a:latin typeface="+mn-lt"/>
                <a:ea typeface="+mn-ea"/>
              </a:endParaRPr>
            </a:p>
          </p:txBody>
        </p:sp>
        <p:sp>
          <p:nvSpPr>
            <p:cNvPr id="31" name="Text Box 7">
              <a:extLst>
                <a:ext uri="{FF2B5EF4-FFF2-40B4-BE49-F238E27FC236}">
                  <a16:creationId xmlns:a16="http://schemas.microsoft.com/office/drawing/2014/main" id="{BB119239-8A2B-734C-97B5-CB0DB798CF29}"/>
                </a:ext>
              </a:extLst>
            </p:cNvPr>
            <p:cNvSpPr txBox="1">
              <a:spLocks noChangeArrowheads="1"/>
            </p:cNvSpPr>
            <p:nvPr/>
          </p:nvSpPr>
          <p:spPr bwMode="auto">
            <a:xfrm>
              <a:off x="1226163" y="2631495"/>
              <a:ext cx="1183278" cy="400110"/>
            </a:xfrm>
            <a:prstGeom prst="rect">
              <a:avLst/>
            </a:prstGeom>
            <a:noFill/>
            <a:ln w="9525" algn="ctr">
              <a:noFill/>
              <a:miter lim="800000"/>
              <a:headEnd/>
              <a:tailEnd/>
            </a:ln>
          </p:spPr>
          <p:txBody>
            <a:bodyPr wrap="none">
              <a:spAutoFit/>
            </a:bodyPr>
            <a:lstStyle/>
            <a:p>
              <a:pPr algn="r">
                <a:spcBef>
                  <a:spcPct val="20000"/>
                </a:spcBef>
                <a:buClr>
                  <a:srgbClr val="FFFF00"/>
                </a:buClr>
                <a:buSzPct val="80000"/>
                <a:buFont typeface="Wingdings" pitchFamily="2" charset="2"/>
                <a:buNone/>
                <a:defRPr/>
              </a:pPr>
              <a:r>
                <a:rPr lang="en-US" sz="2000" dirty="0" err="1">
                  <a:solidFill>
                    <a:srgbClr val="990000"/>
                  </a:solidFill>
                  <a:latin typeface="+mn-lt"/>
                  <a:ea typeface="+mn-ea"/>
                </a:rPr>
                <a:t>Fermilab</a:t>
              </a:r>
              <a:endParaRPr lang="en-US" sz="2000" dirty="0">
                <a:solidFill>
                  <a:srgbClr val="990000"/>
                </a:solidFill>
                <a:latin typeface="+mn-lt"/>
                <a:ea typeface="+mn-ea"/>
              </a:endParaRPr>
            </a:p>
          </p:txBody>
        </p:sp>
      </p:grpSp>
      <p:grpSp>
        <p:nvGrpSpPr>
          <p:cNvPr id="43011" name="Group 17">
            <a:extLst>
              <a:ext uri="{FF2B5EF4-FFF2-40B4-BE49-F238E27FC236}">
                <a16:creationId xmlns:a16="http://schemas.microsoft.com/office/drawing/2014/main" id="{8593C6C5-1AA3-8948-873A-61304B408585}"/>
              </a:ext>
            </a:extLst>
          </p:cNvPr>
          <p:cNvGrpSpPr>
            <a:grpSpLocks/>
          </p:cNvGrpSpPr>
          <p:nvPr/>
        </p:nvGrpSpPr>
        <p:grpSpPr bwMode="auto">
          <a:xfrm>
            <a:off x="4341813" y="1696314"/>
            <a:ext cx="1001712" cy="400050"/>
            <a:chOff x="4341545" y="2724098"/>
            <a:chExt cx="1001756" cy="400030"/>
          </a:xfrm>
        </p:grpSpPr>
        <p:sp>
          <p:nvSpPr>
            <p:cNvPr id="34" name="AutoShape 6">
              <a:extLst>
                <a:ext uri="{FF2B5EF4-FFF2-40B4-BE49-F238E27FC236}">
                  <a16:creationId xmlns:a16="http://schemas.microsoft.com/office/drawing/2014/main" id="{DC0E5D19-4EB5-7845-ACC1-367C53A8CE80}"/>
                </a:ext>
              </a:extLst>
            </p:cNvPr>
            <p:cNvSpPr>
              <a:spLocks noChangeArrowheads="1"/>
            </p:cNvSpPr>
            <p:nvPr/>
          </p:nvSpPr>
          <p:spPr bwMode="auto">
            <a:xfrm>
              <a:off x="4341545" y="2808232"/>
              <a:ext cx="174633" cy="231763"/>
            </a:xfrm>
            <a:prstGeom prst="star5">
              <a:avLst/>
            </a:prstGeom>
            <a:solidFill>
              <a:srgbClr val="990000"/>
            </a:solidFill>
            <a:ln w="9525" algn="ctr">
              <a:noFill/>
              <a:miter lim="800000"/>
              <a:headEnd/>
              <a:tailEnd/>
            </a:ln>
            <a:effectLst/>
          </p:spPr>
          <p:txBody>
            <a:bodyPr wrap="none" anchor="ctr"/>
            <a:lstStyle/>
            <a:p>
              <a:pPr algn="ctr">
                <a:spcBef>
                  <a:spcPct val="20000"/>
                </a:spcBef>
                <a:buClr>
                  <a:srgbClr val="FFFF00"/>
                </a:buClr>
                <a:buSzPct val="80000"/>
                <a:buFont typeface="Wingdings" pitchFamily="2" charset="2"/>
                <a:buNone/>
                <a:defRPr/>
              </a:pPr>
              <a:endParaRPr lang="en-US">
                <a:solidFill>
                  <a:srgbClr val="990000"/>
                </a:solidFill>
                <a:latin typeface="+mn-lt"/>
                <a:ea typeface="+mn-ea"/>
              </a:endParaRPr>
            </a:p>
          </p:txBody>
        </p:sp>
        <p:sp>
          <p:nvSpPr>
            <p:cNvPr id="36" name="Text Box 8">
              <a:extLst>
                <a:ext uri="{FF2B5EF4-FFF2-40B4-BE49-F238E27FC236}">
                  <a16:creationId xmlns:a16="http://schemas.microsoft.com/office/drawing/2014/main" id="{EC8949D7-BE90-7249-A5C2-E76DCFA3FEBA}"/>
                </a:ext>
              </a:extLst>
            </p:cNvPr>
            <p:cNvSpPr txBox="1">
              <a:spLocks noChangeArrowheads="1"/>
            </p:cNvSpPr>
            <p:nvPr/>
          </p:nvSpPr>
          <p:spPr bwMode="auto">
            <a:xfrm>
              <a:off x="4428861" y="2724098"/>
              <a:ext cx="914440" cy="400030"/>
            </a:xfrm>
            <a:prstGeom prst="rect">
              <a:avLst/>
            </a:prstGeom>
            <a:noFill/>
            <a:ln w="9525" algn="ctr">
              <a:noFill/>
              <a:miter lim="800000"/>
              <a:headEnd/>
              <a:tailEnd/>
            </a:ln>
          </p:spPr>
          <p:txBody>
            <a:bodyPr wrap="none">
              <a:spAutoFit/>
            </a:bodyPr>
            <a:lstStyle/>
            <a:p>
              <a:pPr algn="r">
                <a:spcBef>
                  <a:spcPct val="20000"/>
                </a:spcBef>
                <a:buClr>
                  <a:srgbClr val="FFFF00"/>
                </a:buClr>
                <a:buSzPct val="80000"/>
                <a:buFont typeface="Wingdings" pitchFamily="2" charset="2"/>
                <a:buNone/>
                <a:defRPr/>
              </a:pPr>
              <a:r>
                <a:rPr lang="en-US" sz="2000" dirty="0">
                  <a:solidFill>
                    <a:srgbClr val="990000"/>
                  </a:solidFill>
                  <a:latin typeface="+mn-lt"/>
                  <a:ea typeface="+mn-ea"/>
                </a:rPr>
                <a:t>CERN</a:t>
              </a:r>
              <a:endParaRPr lang="en-US" dirty="0">
                <a:solidFill>
                  <a:srgbClr val="990000"/>
                </a:solidFill>
                <a:latin typeface="+mn-lt"/>
                <a:ea typeface="+mn-ea"/>
              </a:endParaRPr>
            </a:p>
          </p:txBody>
        </p:sp>
      </p:grpSp>
      <p:pic>
        <p:nvPicPr>
          <p:cNvPr id="43028" name="Picture 20" descr="cern">
            <a:extLst>
              <a:ext uri="{FF2B5EF4-FFF2-40B4-BE49-F238E27FC236}">
                <a16:creationId xmlns:a16="http://schemas.microsoft.com/office/drawing/2014/main" id="{E0849199-98C6-9B4B-B071-49AB44D510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r="409"/>
          <a:stretch>
            <a:fillRect/>
          </a:stretch>
        </p:blipFill>
        <p:spPr bwMode="auto">
          <a:xfrm>
            <a:off x="3499472" y="2224952"/>
            <a:ext cx="2730141" cy="172212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cxnSp>
        <p:nvCxnSpPr>
          <p:cNvPr id="54" name="Straight Arrow Connector 53">
            <a:extLst>
              <a:ext uri="{FF2B5EF4-FFF2-40B4-BE49-F238E27FC236}">
                <a16:creationId xmlns:a16="http://schemas.microsoft.com/office/drawing/2014/main" id="{F975B557-B5B0-4F4D-B633-48A0B3F53BA4}"/>
              </a:ext>
            </a:extLst>
          </p:cNvPr>
          <p:cNvCxnSpPr/>
          <p:nvPr/>
        </p:nvCxnSpPr>
        <p:spPr bwMode="auto">
          <a:xfrm>
            <a:off x="3194050" y="5204689"/>
            <a:ext cx="3059113"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030" name="TextBox 54">
            <a:extLst>
              <a:ext uri="{FF2B5EF4-FFF2-40B4-BE49-F238E27FC236}">
                <a16:creationId xmlns:a16="http://schemas.microsoft.com/office/drawing/2014/main" id="{8DE3AA11-9626-F948-82F6-AA856B65571F}"/>
              </a:ext>
            </a:extLst>
          </p:cNvPr>
          <p:cNvSpPr txBox="1">
            <a:spLocks noChangeArrowheads="1"/>
          </p:cNvSpPr>
          <p:nvPr/>
        </p:nvSpPr>
        <p:spPr bwMode="auto">
          <a:xfrm>
            <a:off x="2866572" y="4787436"/>
            <a:ext cx="3265714" cy="861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912813"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912813"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912813"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912813"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2200" dirty="0"/>
              <a:t>LHC (2009-2038)</a:t>
            </a:r>
          </a:p>
          <a:p>
            <a:pPr algn="ctr" eaLnBrk="1" hangingPunct="1"/>
            <a:endParaRPr lang="en-US" altLang="en-US" sz="600" dirty="0"/>
          </a:p>
          <a:p>
            <a:pPr algn="ctr" eaLnBrk="1" hangingPunct="1"/>
            <a:r>
              <a:rPr lang="en-US" altLang="en-US" sz="2200" dirty="0"/>
              <a:t>pp: </a:t>
            </a:r>
            <a:r>
              <a:rPr lang="en-US" altLang="en-US" sz="2000" dirty="0"/>
              <a:t>7,8 </a:t>
            </a:r>
            <a:r>
              <a:rPr lang="en-US" altLang="en-US" sz="2000" dirty="0" err="1"/>
              <a:t>TeV</a:t>
            </a:r>
            <a:r>
              <a:rPr lang="en-US" altLang="en-US" sz="2000" dirty="0"/>
              <a:t> </a:t>
            </a:r>
            <a:r>
              <a:rPr lang="en-US" altLang="en-US" sz="2000" dirty="0">
                <a:sym typeface="Wingdings" pitchFamily="2" charset="2"/>
              </a:rPr>
              <a:t> 14 </a:t>
            </a:r>
            <a:r>
              <a:rPr lang="en-US" altLang="en-US" sz="2000" dirty="0" err="1">
                <a:sym typeface="Wingdings" pitchFamily="2" charset="2"/>
              </a:rPr>
              <a:t>TeV</a:t>
            </a:r>
            <a:endParaRPr lang="en-US" altLang="en-US" sz="2000" dirty="0"/>
          </a:p>
        </p:txBody>
      </p:sp>
      <p:cxnSp>
        <p:nvCxnSpPr>
          <p:cNvPr id="52" name="Straight Connector 51">
            <a:extLst>
              <a:ext uri="{FF2B5EF4-FFF2-40B4-BE49-F238E27FC236}">
                <a16:creationId xmlns:a16="http://schemas.microsoft.com/office/drawing/2014/main" id="{A75D3583-4D94-4D45-8823-966997801F0F}"/>
              </a:ext>
            </a:extLst>
          </p:cNvPr>
          <p:cNvCxnSpPr/>
          <p:nvPr/>
        </p:nvCxnSpPr>
        <p:spPr bwMode="auto">
          <a:xfrm>
            <a:off x="1196975" y="5201514"/>
            <a:ext cx="2011363" cy="1588"/>
          </a:xfrm>
          <a:prstGeom prst="line">
            <a:avLst/>
          </a:prstGeom>
          <a:ln w="571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B3D42FED-18AA-B94F-91EA-D73416F9D9BA}"/>
              </a:ext>
            </a:extLst>
          </p:cNvPr>
          <p:cNvCxnSpPr/>
          <p:nvPr/>
        </p:nvCxnSpPr>
        <p:spPr bwMode="auto">
          <a:xfrm>
            <a:off x="5784850" y="5958752"/>
            <a:ext cx="3060700" cy="1587"/>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022" name="TextBox 59">
            <a:extLst>
              <a:ext uri="{FF2B5EF4-FFF2-40B4-BE49-F238E27FC236}">
                <a16:creationId xmlns:a16="http://schemas.microsoft.com/office/drawing/2014/main" id="{739D21D1-3109-A44A-87CE-8EED177892FD}"/>
              </a:ext>
            </a:extLst>
          </p:cNvPr>
          <p:cNvSpPr txBox="1">
            <a:spLocks noChangeArrowheads="1"/>
          </p:cNvSpPr>
          <p:nvPr/>
        </p:nvSpPr>
        <p:spPr bwMode="auto">
          <a:xfrm>
            <a:off x="5656724" y="5937404"/>
            <a:ext cx="3231689" cy="522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912813"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912813"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912813"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912813"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2200" dirty="0">
                <a:cs typeface="Arial" panose="020B0604020202020204" pitchFamily="34" charset="0"/>
              </a:rPr>
              <a:t>Future collider</a:t>
            </a:r>
          </a:p>
          <a:p>
            <a:pPr algn="ctr" eaLnBrk="1" hangingPunct="1"/>
            <a:endParaRPr lang="en-US" altLang="en-US" sz="600" dirty="0">
              <a:solidFill>
                <a:srgbClr val="FFFFFF"/>
              </a:solidFill>
              <a:cs typeface="Arial" panose="020B0604020202020204" pitchFamily="34" charset="0"/>
            </a:endParaRPr>
          </a:p>
        </p:txBody>
      </p:sp>
      <p:cxnSp>
        <p:nvCxnSpPr>
          <p:cNvPr id="27" name="Straight Connector 26">
            <a:extLst>
              <a:ext uri="{FF2B5EF4-FFF2-40B4-BE49-F238E27FC236}">
                <a16:creationId xmlns:a16="http://schemas.microsoft.com/office/drawing/2014/main" id="{3B6051BA-EDDA-FD4A-BA0C-867B85CB18FA}"/>
              </a:ext>
            </a:extLst>
          </p:cNvPr>
          <p:cNvCxnSpPr/>
          <p:nvPr/>
        </p:nvCxnSpPr>
        <p:spPr bwMode="auto">
          <a:xfrm>
            <a:off x="3784600" y="5952402"/>
            <a:ext cx="2065338" cy="4762"/>
          </a:xfrm>
          <a:prstGeom prst="line">
            <a:avLst/>
          </a:prstGeom>
          <a:ln w="571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8" name="5-Point Star 27">
            <a:extLst>
              <a:ext uri="{FF2B5EF4-FFF2-40B4-BE49-F238E27FC236}">
                <a16:creationId xmlns:a16="http://schemas.microsoft.com/office/drawing/2014/main" id="{B4671C6D-D1F7-7844-AFAD-A5BC57861302}"/>
              </a:ext>
            </a:extLst>
          </p:cNvPr>
          <p:cNvSpPr/>
          <p:nvPr/>
        </p:nvSpPr>
        <p:spPr bwMode="auto">
          <a:xfrm>
            <a:off x="4632325" y="5766664"/>
            <a:ext cx="331788" cy="315913"/>
          </a:xfrm>
          <a:prstGeom prst="star5">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43025" name="TextBox 59">
            <a:extLst>
              <a:ext uri="{FF2B5EF4-FFF2-40B4-BE49-F238E27FC236}">
                <a16:creationId xmlns:a16="http://schemas.microsoft.com/office/drawing/2014/main" id="{95A3E1B1-AB4C-2443-9102-A2997F917586}"/>
              </a:ext>
            </a:extLst>
          </p:cNvPr>
          <p:cNvSpPr txBox="1">
            <a:spLocks noChangeArrowheads="1"/>
          </p:cNvSpPr>
          <p:nvPr/>
        </p:nvSpPr>
        <p:spPr bwMode="auto">
          <a:xfrm>
            <a:off x="3867802" y="5974824"/>
            <a:ext cx="1856231" cy="41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912813"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912813"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912813"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912813"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2100" dirty="0">
                <a:cs typeface="Arial" panose="020B0604020202020204" pitchFamily="34" charset="0"/>
              </a:rPr>
              <a:t>(decision)</a:t>
            </a:r>
          </a:p>
        </p:txBody>
      </p:sp>
      <p:grpSp>
        <p:nvGrpSpPr>
          <p:cNvPr id="43016" name="Group 43">
            <a:extLst>
              <a:ext uri="{FF2B5EF4-FFF2-40B4-BE49-F238E27FC236}">
                <a16:creationId xmlns:a16="http://schemas.microsoft.com/office/drawing/2014/main" id="{D088F9C7-1F62-9E4A-87FE-382308FF21BC}"/>
              </a:ext>
            </a:extLst>
          </p:cNvPr>
          <p:cNvGrpSpPr>
            <a:grpSpLocks/>
          </p:cNvGrpSpPr>
          <p:nvPr/>
        </p:nvGrpSpPr>
        <p:grpSpPr bwMode="auto">
          <a:xfrm>
            <a:off x="254000" y="2215427"/>
            <a:ext cx="3475038" cy="2806700"/>
            <a:chOff x="254000" y="2332981"/>
            <a:chExt cx="3475842" cy="2803214"/>
          </a:xfrm>
        </p:grpSpPr>
        <p:pic>
          <p:nvPicPr>
            <p:cNvPr id="43018" name="Picture 16" descr="01_Young-Kee_Aerial_01">
              <a:extLst>
                <a:ext uri="{FF2B5EF4-FFF2-40B4-BE49-F238E27FC236}">
                  <a16:creationId xmlns:a16="http://schemas.microsoft.com/office/drawing/2014/main" id="{9F679894-5B59-A44E-A9A3-C8154D272E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b="13725"/>
            <a:stretch>
              <a:fillRect/>
            </a:stretch>
          </p:blipFill>
          <p:spPr bwMode="auto">
            <a:xfrm>
              <a:off x="254000" y="2332981"/>
              <a:ext cx="2677968" cy="1732806"/>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43019" name="TextBox 45">
              <a:extLst>
                <a:ext uri="{FF2B5EF4-FFF2-40B4-BE49-F238E27FC236}">
                  <a16:creationId xmlns:a16="http://schemas.microsoft.com/office/drawing/2014/main" id="{3F54995F-61C4-1241-BEB7-9653B13ED092}"/>
                </a:ext>
              </a:extLst>
            </p:cNvPr>
            <p:cNvSpPr txBox="1">
              <a:spLocks noChangeArrowheads="1"/>
            </p:cNvSpPr>
            <p:nvPr/>
          </p:nvSpPr>
          <p:spPr bwMode="auto">
            <a:xfrm>
              <a:off x="342700" y="4244703"/>
              <a:ext cx="3387142" cy="891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912813"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912813"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912813"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912813"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2300" dirty="0" err="1"/>
                <a:t>Tevatron</a:t>
              </a:r>
              <a:r>
                <a:rPr lang="en-US" altLang="en-US" sz="2300" dirty="0"/>
                <a:t> (1985-2011)</a:t>
              </a:r>
            </a:p>
            <a:p>
              <a:pPr algn="ctr" eaLnBrk="1" hangingPunct="1"/>
              <a:endParaRPr lang="en-US" altLang="en-US" sz="600" dirty="0"/>
            </a:p>
            <a:p>
              <a:pPr algn="ctr" eaLnBrk="1" hangingPunct="1"/>
              <a:r>
                <a:rPr lang="en-US" altLang="en-US" sz="2300" dirty="0"/>
                <a:t>pp: </a:t>
              </a:r>
              <a:r>
                <a:rPr lang="en-US" altLang="en-US" sz="2000" dirty="0"/>
                <a:t>2 </a:t>
              </a:r>
              <a:r>
                <a:rPr lang="en-US" altLang="en-US" sz="2000" dirty="0" err="1"/>
                <a:t>TeV</a:t>
              </a:r>
              <a:endParaRPr lang="en-US" altLang="en-US" sz="2000" dirty="0"/>
            </a:p>
          </p:txBody>
        </p:sp>
        <p:cxnSp>
          <p:nvCxnSpPr>
            <p:cNvPr id="49" name="Straight Arrow Connector 48">
              <a:extLst>
                <a:ext uri="{FF2B5EF4-FFF2-40B4-BE49-F238E27FC236}">
                  <a16:creationId xmlns:a16="http://schemas.microsoft.com/office/drawing/2014/main" id="{23C04F1B-286F-9741-A28F-59AE3C1441CD}"/>
                </a:ext>
              </a:extLst>
            </p:cNvPr>
            <p:cNvCxnSpPr/>
            <p:nvPr/>
          </p:nvCxnSpPr>
          <p:spPr>
            <a:xfrm>
              <a:off x="647791" y="4684319"/>
              <a:ext cx="3059821" cy="1586"/>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43017" name="TextBox 1">
            <a:extLst>
              <a:ext uri="{FF2B5EF4-FFF2-40B4-BE49-F238E27FC236}">
                <a16:creationId xmlns:a16="http://schemas.microsoft.com/office/drawing/2014/main" id="{BD146C73-DC36-0541-9ADE-6C12245F3038}"/>
              </a:ext>
            </a:extLst>
          </p:cNvPr>
          <p:cNvSpPr txBox="1">
            <a:spLocks noChangeArrowheads="1"/>
          </p:cNvSpPr>
          <p:nvPr/>
        </p:nvSpPr>
        <p:spPr bwMode="auto">
          <a:xfrm>
            <a:off x="1564489" y="4341789"/>
            <a:ext cx="327296" cy="40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912813"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912813"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912813"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912813"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912813"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2000">
                <a:solidFill>
                  <a:srgbClr val="FFFF00"/>
                </a:solidFill>
              </a:rPr>
              <a:t>_</a:t>
            </a:r>
          </a:p>
        </p:txBody>
      </p:sp>
      <p:sp>
        <p:nvSpPr>
          <p:cNvPr id="2" name="Title 1">
            <a:extLst>
              <a:ext uri="{FF2B5EF4-FFF2-40B4-BE49-F238E27FC236}">
                <a16:creationId xmlns:a16="http://schemas.microsoft.com/office/drawing/2014/main" id="{2F164BAC-F611-8047-AD46-2B70F88C69DA}"/>
              </a:ext>
            </a:extLst>
          </p:cNvPr>
          <p:cNvSpPr>
            <a:spLocks noGrp="1"/>
          </p:cNvSpPr>
          <p:nvPr>
            <p:ph type="title"/>
          </p:nvPr>
        </p:nvSpPr>
        <p:spPr/>
        <p:txBody>
          <a:bodyPr/>
          <a:lstStyle/>
          <a:p>
            <a:r>
              <a:rPr lang="en-US" dirty="0"/>
              <a:t>What should be the next energy frontier collider?</a:t>
            </a:r>
          </a:p>
        </p:txBody>
      </p:sp>
    </p:spTree>
    <p:custDataLst>
      <p:tags r:id="rId1"/>
    </p:custDataLst>
    <p:extLst>
      <p:ext uri="{BB962C8B-B14F-4D97-AF65-F5344CB8AC3E}">
        <p14:creationId xmlns:p14="http://schemas.microsoft.com/office/powerpoint/2010/main" val="3733753822"/>
      </p:ext>
    </p:extLst>
  </p:cSld>
  <p:clrMapOvr>
    <a:masterClrMapping/>
  </p:clrMapOvr>
  <p:transition advTm="2453"/>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5AC9602-70DF-1E46-BCAF-64BAB248637A}"/>
              </a:ext>
            </a:extLst>
          </p:cNvPr>
          <p:cNvSpPr txBox="1">
            <a:spLocks noChangeArrowheads="1"/>
          </p:cNvSpPr>
          <p:nvPr/>
        </p:nvSpPr>
        <p:spPr bwMode="auto">
          <a:xfrm>
            <a:off x="896938" y="1168974"/>
            <a:ext cx="22383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dirty="0"/>
              <a:t>Global projects</a:t>
            </a:r>
          </a:p>
        </p:txBody>
      </p:sp>
      <p:grpSp>
        <p:nvGrpSpPr>
          <p:cNvPr id="6" name="Group 5">
            <a:extLst>
              <a:ext uri="{FF2B5EF4-FFF2-40B4-BE49-F238E27FC236}">
                <a16:creationId xmlns:a16="http://schemas.microsoft.com/office/drawing/2014/main" id="{485A18CD-70F7-2C46-B6E5-C9EEEAE4552E}"/>
              </a:ext>
            </a:extLst>
          </p:cNvPr>
          <p:cNvGrpSpPr>
            <a:grpSpLocks/>
          </p:cNvGrpSpPr>
          <p:nvPr/>
        </p:nvGrpSpPr>
        <p:grpSpPr bwMode="auto">
          <a:xfrm>
            <a:off x="5842184" y="3224935"/>
            <a:ext cx="2969255" cy="1083908"/>
            <a:chOff x="3735571" y="1923358"/>
            <a:chExt cx="2970125" cy="1083944"/>
          </a:xfrm>
        </p:grpSpPr>
        <p:grpSp>
          <p:nvGrpSpPr>
            <p:cNvPr id="45071" name="Group 24">
              <a:extLst>
                <a:ext uri="{FF2B5EF4-FFF2-40B4-BE49-F238E27FC236}">
                  <a16:creationId xmlns:a16="http://schemas.microsoft.com/office/drawing/2014/main" id="{6DA16836-F142-5941-A747-8F7C71D614BA}"/>
                </a:ext>
              </a:extLst>
            </p:cNvPr>
            <p:cNvGrpSpPr>
              <a:grpSpLocks/>
            </p:cNvGrpSpPr>
            <p:nvPr/>
          </p:nvGrpSpPr>
          <p:grpSpPr bwMode="auto">
            <a:xfrm>
              <a:off x="3735571" y="1923358"/>
              <a:ext cx="1339570" cy="662010"/>
              <a:chOff x="3155194" y="2382402"/>
              <a:chExt cx="1339166" cy="661824"/>
            </a:xfrm>
          </p:grpSpPr>
          <p:sp>
            <p:nvSpPr>
              <p:cNvPr id="45074" name="TextBox 11">
                <a:extLst>
                  <a:ext uri="{FF2B5EF4-FFF2-40B4-BE49-F238E27FC236}">
                    <a16:creationId xmlns:a16="http://schemas.microsoft.com/office/drawing/2014/main" id="{3291AF91-0691-9D4B-A4B9-4A63912B0A06}"/>
                  </a:ext>
                </a:extLst>
              </p:cNvPr>
              <p:cNvSpPr txBox="1">
                <a:spLocks noChangeArrowheads="1"/>
              </p:cNvSpPr>
              <p:nvPr/>
            </p:nvSpPr>
            <p:spPr bwMode="auto">
              <a:xfrm>
                <a:off x="3155194" y="2382402"/>
                <a:ext cx="13391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a:solidFill>
                      <a:srgbClr val="FFFFFF"/>
                    </a:solidFill>
                  </a:rPr>
                  <a:t>27 km LHC</a:t>
                </a:r>
              </a:p>
            </p:txBody>
          </p:sp>
          <p:cxnSp>
            <p:nvCxnSpPr>
              <p:cNvPr id="28" name="Straight Arrow Connector 27">
                <a:extLst>
                  <a:ext uri="{FF2B5EF4-FFF2-40B4-BE49-F238E27FC236}">
                    <a16:creationId xmlns:a16="http://schemas.microsoft.com/office/drawing/2014/main" id="{AD089A68-4A24-554C-938D-40C0CD9598AA}"/>
                  </a:ext>
                </a:extLst>
              </p:cNvPr>
              <p:cNvCxnSpPr>
                <a:cxnSpLocks noChangeShapeType="1"/>
              </p:cNvCxnSpPr>
              <p:nvPr/>
            </p:nvCxnSpPr>
            <p:spPr bwMode="auto">
              <a:xfrm>
                <a:off x="3960049" y="2707759"/>
                <a:ext cx="280985" cy="336467"/>
              </a:xfrm>
              <a:prstGeom prst="straightConnector1">
                <a:avLst/>
              </a:prstGeom>
              <a:noFill/>
              <a:ln w="25400">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sp>
          <p:nvSpPr>
            <p:cNvPr id="45072" name="TextBox 31">
              <a:extLst>
                <a:ext uri="{FF2B5EF4-FFF2-40B4-BE49-F238E27FC236}">
                  <a16:creationId xmlns:a16="http://schemas.microsoft.com/office/drawing/2014/main" id="{75395B84-52ED-7447-A636-398613C7CBC2}"/>
                </a:ext>
              </a:extLst>
            </p:cNvPr>
            <p:cNvSpPr txBox="1">
              <a:spLocks noChangeArrowheads="1"/>
            </p:cNvSpPr>
            <p:nvPr/>
          </p:nvSpPr>
          <p:spPr bwMode="auto">
            <a:xfrm>
              <a:off x="5776686" y="2637970"/>
              <a:ext cx="9290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a:solidFill>
                    <a:schemeClr val="bg1"/>
                  </a:solidFill>
                </a:rPr>
                <a:t>Europe</a:t>
              </a:r>
            </a:p>
          </p:txBody>
        </p:sp>
      </p:grpSp>
      <p:grpSp>
        <p:nvGrpSpPr>
          <p:cNvPr id="45060" name="Group 7">
            <a:extLst>
              <a:ext uri="{FF2B5EF4-FFF2-40B4-BE49-F238E27FC236}">
                <a16:creationId xmlns:a16="http://schemas.microsoft.com/office/drawing/2014/main" id="{1C219FBD-264D-C84C-B3F4-EBB9822D4072}"/>
              </a:ext>
            </a:extLst>
          </p:cNvPr>
          <p:cNvGrpSpPr>
            <a:grpSpLocks/>
          </p:cNvGrpSpPr>
          <p:nvPr/>
        </p:nvGrpSpPr>
        <p:grpSpPr bwMode="auto">
          <a:xfrm>
            <a:off x="468094" y="2940075"/>
            <a:ext cx="4732913" cy="3524843"/>
            <a:chOff x="218092" y="1014413"/>
            <a:chExt cx="4732701" cy="3525244"/>
          </a:xfrm>
        </p:grpSpPr>
        <p:grpSp>
          <p:nvGrpSpPr>
            <p:cNvPr id="45066" name="Group 6">
              <a:extLst>
                <a:ext uri="{FF2B5EF4-FFF2-40B4-BE49-F238E27FC236}">
                  <a16:creationId xmlns:a16="http://schemas.microsoft.com/office/drawing/2014/main" id="{92E9A762-AE9B-DA40-B4BD-6252C10CEBA7}"/>
                </a:ext>
              </a:extLst>
            </p:cNvPr>
            <p:cNvGrpSpPr>
              <a:grpSpLocks/>
            </p:cNvGrpSpPr>
            <p:nvPr/>
          </p:nvGrpSpPr>
          <p:grpSpPr bwMode="auto">
            <a:xfrm>
              <a:off x="218092" y="1014413"/>
              <a:ext cx="4732701" cy="3525244"/>
              <a:chOff x="-2" y="982329"/>
              <a:chExt cx="4734394" cy="3525843"/>
            </a:xfrm>
          </p:grpSpPr>
          <p:pic>
            <p:nvPicPr>
              <p:cNvPr id="45069" name="Picture 2" descr="japanese-sites.jpg">
                <a:extLst>
                  <a:ext uri="{FF2B5EF4-FFF2-40B4-BE49-F238E27FC236}">
                    <a16:creationId xmlns:a16="http://schemas.microsoft.com/office/drawing/2014/main" id="{AE64FBC3-165D-FD47-8E36-23C4D663CC91}"/>
                  </a:ext>
                </a:extLst>
              </p:cNvPr>
              <p:cNvPicPr>
                <a:picLocks noChangeAspect="1"/>
              </p:cNvPicPr>
              <p:nvPr/>
            </p:nvPicPr>
            <p:blipFill>
              <a:blip r:embed="rId3">
                <a:extLst>
                  <a:ext uri="{28A0092B-C50C-407E-A947-70E740481C1C}">
                    <a14:useLocalDpi xmlns:a14="http://schemas.microsoft.com/office/drawing/2010/main" val="0"/>
                  </a:ext>
                </a:extLst>
              </a:blip>
              <a:srcRect l="31783" r="5426"/>
              <a:stretch>
                <a:fillRect/>
              </a:stretch>
            </p:blipFill>
            <p:spPr bwMode="auto">
              <a:xfrm>
                <a:off x="-2" y="982329"/>
                <a:ext cx="3467689" cy="2771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70" name="TextBox 4">
                <a:extLst>
                  <a:ext uri="{FF2B5EF4-FFF2-40B4-BE49-F238E27FC236}">
                    <a16:creationId xmlns:a16="http://schemas.microsoft.com/office/drawing/2014/main" id="{0B70BF47-B4A8-9746-A3CC-3C17FC4C335B}"/>
                  </a:ext>
                </a:extLst>
              </p:cNvPr>
              <p:cNvSpPr txBox="1">
                <a:spLocks noChangeArrowheads="1"/>
              </p:cNvSpPr>
              <p:nvPr/>
            </p:nvSpPr>
            <p:spPr bwMode="auto">
              <a:xfrm>
                <a:off x="271830" y="3584580"/>
                <a:ext cx="4462562" cy="923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dirty="0"/>
                  <a:t>30 – 50 km </a:t>
                </a:r>
              </a:p>
              <a:p>
                <a:pPr eaLnBrk="1" hangingPunct="1"/>
                <a:r>
                  <a:rPr lang="en-US" altLang="en-US" sz="1800" dirty="0"/>
                  <a:t>International linear collider (ILC)</a:t>
                </a:r>
              </a:p>
              <a:p>
                <a:pPr eaLnBrk="1" hangingPunct="1"/>
                <a:r>
                  <a:rPr lang="en-US" altLang="en-US" sz="1800" dirty="0"/>
                  <a:t>250 GeV Higgs factory </a:t>
                </a:r>
                <a:r>
                  <a:rPr lang="en-US" altLang="en-US" sz="1800" dirty="0">
                    <a:sym typeface="Wingdings" pitchFamily="2" charset="2"/>
                  </a:rPr>
                  <a:t> </a:t>
                </a:r>
                <a:r>
                  <a:rPr lang="en-US" altLang="en-US" sz="1800" dirty="0"/>
                  <a:t>higher energy</a:t>
                </a:r>
                <a:endParaRPr lang="en-US" altLang="en-US" sz="1800" baseline="30000" dirty="0"/>
              </a:p>
            </p:txBody>
          </p:sp>
        </p:grpSp>
        <p:sp>
          <p:nvSpPr>
            <p:cNvPr id="2" name="Rectangle 1">
              <a:extLst>
                <a:ext uri="{FF2B5EF4-FFF2-40B4-BE49-F238E27FC236}">
                  <a16:creationId xmlns:a16="http://schemas.microsoft.com/office/drawing/2014/main" id="{F2421C08-5BAD-874E-9BC0-38D46B31FE16}"/>
                </a:ext>
              </a:extLst>
            </p:cNvPr>
            <p:cNvSpPr/>
            <p:nvPr/>
          </p:nvSpPr>
          <p:spPr bwMode="auto">
            <a:xfrm>
              <a:off x="235774" y="1285879"/>
              <a:ext cx="1177872" cy="282607"/>
            </a:xfrm>
            <a:prstGeom prst="rect">
              <a:avLst/>
            </a:prstGeom>
            <a:ln>
              <a:solidFill>
                <a:srgbClr val="FFFFFF"/>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a:solidFill>
                  <a:srgbClr val="000000"/>
                </a:solidFill>
              </a:endParaRPr>
            </a:p>
          </p:txBody>
        </p:sp>
        <p:sp>
          <p:nvSpPr>
            <p:cNvPr id="45068" name="TextBox 32">
              <a:extLst>
                <a:ext uri="{FF2B5EF4-FFF2-40B4-BE49-F238E27FC236}">
                  <a16:creationId xmlns:a16="http://schemas.microsoft.com/office/drawing/2014/main" id="{2CCBB641-86AC-BD4D-911C-F1D65C4306AB}"/>
                </a:ext>
              </a:extLst>
            </p:cNvPr>
            <p:cNvSpPr txBox="1">
              <a:spLocks noChangeArrowheads="1"/>
            </p:cNvSpPr>
            <p:nvPr/>
          </p:nvSpPr>
          <p:spPr bwMode="auto">
            <a:xfrm>
              <a:off x="287010" y="1321472"/>
              <a:ext cx="813357" cy="369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a:solidFill>
                    <a:srgbClr val="000000"/>
                  </a:solidFill>
                </a:rPr>
                <a:t>Japan</a:t>
              </a:r>
            </a:p>
          </p:txBody>
        </p:sp>
      </p:grpSp>
      <p:grpSp>
        <p:nvGrpSpPr>
          <p:cNvPr id="9" name="Group 8">
            <a:extLst>
              <a:ext uri="{FF2B5EF4-FFF2-40B4-BE49-F238E27FC236}">
                <a16:creationId xmlns:a16="http://schemas.microsoft.com/office/drawing/2014/main" id="{C7088602-1AC9-0645-9834-478FDBE2EB34}"/>
              </a:ext>
            </a:extLst>
          </p:cNvPr>
          <p:cNvGrpSpPr>
            <a:grpSpLocks/>
          </p:cNvGrpSpPr>
          <p:nvPr/>
        </p:nvGrpSpPr>
        <p:grpSpPr bwMode="auto">
          <a:xfrm>
            <a:off x="2705832" y="921327"/>
            <a:ext cx="6271923" cy="1996209"/>
            <a:chOff x="-2021003" y="4503463"/>
            <a:chExt cx="6271368" cy="1997019"/>
          </a:xfrm>
        </p:grpSpPr>
        <p:grpSp>
          <p:nvGrpSpPr>
            <p:cNvPr id="45062" name="Group 4">
              <a:extLst>
                <a:ext uri="{FF2B5EF4-FFF2-40B4-BE49-F238E27FC236}">
                  <a16:creationId xmlns:a16="http://schemas.microsoft.com/office/drawing/2014/main" id="{7D3CB46E-4208-B247-AE6F-950CA58A1B53}"/>
                </a:ext>
              </a:extLst>
            </p:cNvPr>
            <p:cNvGrpSpPr>
              <a:grpSpLocks/>
            </p:cNvGrpSpPr>
            <p:nvPr/>
          </p:nvGrpSpPr>
          <p:grpSpPr bwMode="auto">
            <a:xfrm>
              <a:off x="-2021003" y="4536115"/>
              <a:ext cx="6271368" cy="1964367"/>
              <a:chOff x="-2104548" y="4536115"/>
              <a:chExt cx="6271368" cy="1964367"/>
            </a:xfrm>
          </p:grpSpPr>
          <p:pic>
            <p:nvPicPr>
              <p:cNvPr id="45064" name="Picture 7">
                <a:extLst>
                  <a:ext uri="{FF2B5EF4-FFF2-40B4-BE49-F238E27FC236}">
                    <a16:creationId xmlns:a16="http://schemas.microsoft.com/office/drawing/2014/main" id="{F1B1DDBE-78AC-414A-B549-73882176CE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5646" r="12515" b="25247"/>
              <a:stretch>
                <a:fillRect/>
              </a:stretch>
            </p:blipFill>
            <p:spPr bwMode="auto">
              <a:xfrm>
                <a:off x="-53975" y="4536115"/>
                <a:ext cx="4101050" cy="156359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065" name="TextBox 4">
                <a:extLst>
                  <a:ext uri="{FF2B5EF4-FFF2-40B4-BE49-F238E27FC236}">
                    <a16:creationId xmlns:a16="http://schemas.microsoft.com/office/drawing/2014/main" id="{06FF0FE0-FBF3-634D-965A-DC075296A6D1}"/>
                  </a:ext>
                </a:extLst>
              </p:cNvPr>
              <p:cNvSpPr txBox="1">
                <a:spLocks noChangeArrowheads="1"/>
              </p:cNvSpPr>
              <p:nvPr/>
            </p:nvSpPr>
            <p:spPr bwMode="auto">
              <a:xfrm>
                <a:off x="-2104548" y="4745443"/>
                <a:ext cx="6271368" cy="1755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n-US" altLang="en-US" sz="1800" dirty="0"/>
              </a:p>
              <a:p>
                <a:pPr algn="ctr" eaLnBrk="1" hangingPunct="1"/>
                <a:endParaRPr lang="en-US" altLang="en-US" sz="1800" dirty="0"/>
              </a:p>
              <a:p>
                <a:pPr algn="ctr" eaLnBrk="1" hangingPunct="1"/>
                <a:endParaRPr lang="en-US" altLang="en-US" sz="1800" dirty="0"/>
              </a:p>
              <a:p>
                <a:pPr algn="ctr" eaLnBrk="1" hangingPunct="1"/>
                <a:r>
                  <a:rPr lang="en-US" altLang="en-US" sz="1800" dirty="0"/>
                  <a:t>                          ~100 km circular collider</a:t>
                </a:r>
              </a:p>
              <a:p>
                <a:pPr algn="ctr" eaLnBrk="1" hangingPunct="1"/>
                <a:endParaRPr lang="en-US" altLang="en-US" sz="1600" dirty="0"/>
              </a:p>
              <a:p>
                <a:pPr algn="ctr" eaLnBrk="1" hangingPunct="1"/>
                <a:r>
                  <a:rPr lang="en-US" altLang="en-US" sz="1800" dirty="0" err="1"/>
                  <a:t>e</a:t>
                </a:r>
                <a:r>
                  <a:rPr lang="en-US" altLang="en-US" sz="1800" baseline="30000" dirty="0" err="1"/>
                  <a:t>+</a:t>
                </a:r>
                <a:r>
                  <a:rPr lang="en-US" altLang="en-US" sz="1800" dirty="0" err="1"/>
                  <a:t>e</a:t>
                </a:r>
                <a:r>
                  <a:rPr lang="en-US" altLang="en-US" sz="1800" baseline="30000" dirty="0"/>
                  <a:t>-</a:t>
                </a:r>
                <a:r>
                  <a:rPr lang="en-US" altLang="en-US" sz="1800" dirty="0"/>
                  <a:t> CEPC (250 GeV Higgs factory) </a:t>
                </a:r>
                <a:r>
                  <a:rPr lang="en-US" altLang="en-US" sz="1800" dirty="0">
                    <a:sym typeface="Wingdings" pitchFamily="2" charset="2"/>
                  </a:rPr>
                  <a:t> </a:t>
                </a:r>
                <a:r>
                  <a:rPr lang="en-US" altLang="en-US" sz="1800" dirty="0"/>
                  <a:t>pp </a:t>
                </a:r>
                <a:r>
                  <a:rPr lang="en-US" altLang="en-US" sz="1800" dirty="0" err="1"/>
                  <a:t>SppC</a:t>
                </a:r>
                <a:r>
                  <a:rPr lang="en-US" altLang="en-US" sz="1800" dirty="0"/>
                  <a:t> (~100 </a:t>
                </a:r>
                <a:r>
                  <a:rPr lang="en-US" altLang="en-US" sz="1800" dirty="0" err="1"/>
                  <a:t>TeV</a:t>
                </a:r>
                <a:r>
                  <a:rPr lang="en-US" altLang="en-US" sz="1800" dirty="0"/>
                  <a:t>)</a:t>
                </a:r>
                <a:endParaRPr lang="en-US" altLang="en-US" sz="1800" baseline="30000" dirty="0"/>
              </a:p>
            </p:txBody>
          </p:sp>
        </p:grpSp>
        <p:sp>
          <p:nvSpPr>
            <p:cNvPr id="45063" name="TextBox 33">
              <a:extLst>
                <a:ext uri="{FF2B5EF4-FFF2-40B4-BE49-F238E27FC236}">
                  <a16:creationId xmlns:a16="http://schemas.microsoft.com/office/drawing/2014/main" id="{0D22B6CD-159F-9A43-9814-8C3CCA1F6334}"/>
                </a:ext>
              </a:extLst>
            </p:cNvPr>
            <p:cNvSpPr txBox="1">
              <a:spLocks noChangeArrowheads="1"/>
            </p:cNvSpPr>
            <p:nvPr/>
          </p:nvSpPr>
          <p:spPr bwMode="auto">
            <a:xfrm>
              <a:off x="437" y="4503463"/>
              <a:ext cx="787553" cy="369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a:solidFill>
                    <a:srgbClr val="000000"/>
                  </a:solidFill>
                </a:rPr>
                <a:t>China</a:t>
              </a:r>
            </a:p>
          </p:txBody>
        </p:sp>
      </p:grpSp>
      <p:sp>
        <p:nvSpPr>
          <p:cNvPr id="5" name="Title 4">
            <a:extLst>
              <a:ext uri="{FF2B5EF4-FFF2-40B4-BE49-F238E27FC236}">
                <a16:creationId xmlns:a16="http://schemas.microsoft.com/office/drawing/2014/main" id="{AFB0039C-DB08-5644-B820-CA6FBF7D4C55}"/>
              </a:ext>
            </a:extLst>
          </p:cNvPr>
          <p:cNvSpPr>
            <a:spLocks noGrp="1"/>
          </p:cNvSpPr>
          <p:nvPr>
            <p:ph type="title"/>
          </p:nvPr>
        </p:nvSpPr>
        <p:spPr/>
        <p:txBody>
          <a:bodyPr/>
          <a:lstStyle/>
          <a:p>
            <a:r>
              <a:rPr lang="en-US" dirty="0"/>
              <a:t>What should be the next energy frontier collider?</a:t>
            </a:r>
          </a:p>
        </p:txBody>
      </p:sp>
      <p:pic>
        <p:nvPicPr>
          <p:cNvPr id="8" name="Picture 7">
            <a:extLst>
              <a:ext uri="{FF2B5EF4-FFF2-40B4-BE49-F238E27FC236}">
                <a16:creationId xmlns:a16="http://schemas.microsoft.com/office/drawing/2014/main" id="{115DE70E-FB43-D647-88A9-6BDCDFEFACF8}"/>
              </a:ext>
            </a:extLst>
          </p:cNvPr>
          <p:cNvPicPr>
            <a:picLocks noChangeAspect="1"/>
          </p:cNvPicPr>
          <p:nvPr/>
        </p:nvPicPr>
        <p:blipFill rotWithShape="1">
          <a:blip r:embed="rId5"/>
          <a:srcRect t="11493"/>
          <a:stretch/>
        </p:blipFill>
        <p:spPr>
          <a:xfrm>
            <a:off x="5842184" y="2909249"/>
            <a:ext cx="3015816" cy="3003871"/>
          </a:xfrm>
          <a:prstGeom prst="rect">
            <a:avLst/>
          </a:prstGeom>
        </p:spPr>
      </p:pic>
      <p:sp>
        <p:nvSpPr>
          <p:cNvPr id="29" name="TextBox 5">
            <a:extLst>
              <a:ext uri="{FF2B5EF4-FFF2-40B4-BE49-F238E27FC236}">
                <a16:creationId xmlns:a16="http://schemas.microsoft.com/office/drawing/2014/main" id="{D78F33E6-0D43-654E-A9C8-93812E48ACB0}"/>
              </a:ext>
            </a:extLst>
          </p:cNvPr>
          <p:cNvSpPr txBox="1">
            <a:spLocks noChangeArrowheads="1"/>
          </p:cNvSpPr>
          <p:nvPr/>
        </p:nvSpPr>
        <p:spPr bwMode="auto">
          <a:xfrm>
            <a:off x="5773882" y="5541586"/>
            <a:ext cx="314291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r>
              <a:rPr lang="en-US" altLang="en-US" sz="1800" dirty="0">
                <a:solidFill>
                  <a:schemeClr val="bg1"/>
                </a:solidFill>
              </a:rPr>
              <a:t>~100 km FCC-pp (</a:t>
            </a:r>
            <a:r>
              <a:rPr lang="en-US" altLang="en-US" sz="1800" dirty="0">
                <a:solidFill>
                  <a:schemeClr val="bg1"/>
                </a:solidFill>
                <a:sym typeface="Wingdings" pitchFamily="2" charset="2"/>
              </a:rPr>
              <a:t>~100 </a:t>
            </a:r>
            <a:r>
              <a:rPr lang="en-US" altLang="en-US" sz="1800" dirty="0" err="1">
                <a:solidFill>
                  <a:schemeClr val="bg1"/>
                </a:solidFill>
                <a:sym typeface="Wingdings" pitchFamily="2" charset="2"/>
              </a:rPr>
              <a:t>TeV</a:t>
            </a:r>
            <a:r>
              <a:rPr lang="en-US" altLang="en-US" sz="1800" dirty="0">
                <a:solidFill>
                  <a:schemeClr val="bg1"/>
                </a:solidFill>
                <a:sym typeface="Wingdings" pitchFamily="2" charset="2"/>
              </a:rPr>
              <a:t>)</a:t>
            </a:r>
            <a:endParaRPr lang="en-US" altLang="en-US" sz="1800" baseline="30000" dirty="0">
              <a:solidFill>
                <a:schemeClr val="bg1"/>
              </a:solidFill>
              <a:sym typeface="Wingdings" pitchFamily="2" charset="2"/>
            </a:endParaRPr>
          </a:p>
          <a:p>
            <a:pPr algn="r" eaLnBrk="1" hangingPunct="1"/>
            <a:r>
              <a:rPr lang="en-US" altLang="en-US" sz="1800" dirty="0">
                <a:sym typeface="Wingdings" pitchFamily="2" charset="2"/>
              </a:rPr>
              <a:t>FCC-</a:t>
            </a:r>
            <a:r>
              <a:rPr lang="en-US" altLang="en-US" sz="1800" dirty="0" err="1">
                <a:sym typeface="Wingdings" pitchFamily="2" charset="2"/>
              </a:rPr>
              <a:t>ee</a:t>
            </a:r>
            <a:r>
              <a:rPr lang="en-US" altLang="en-US" sz="1800" dirty="0">
                <a:sym typeface="Wingdings" pitchFamily="2" charset="2"/>
              </a:rPr>
              <a:t>, FCC-ep</a:t>
            </a:r>
          </a:p>
          <a:p>
            <a:pPr algn="r" eaLnBrk="1" hangingPunct="1"/>
            <a:r>
              <a:rPr lang="en-US" altLang="en-US" sz="1800" dirty="0">
                <a:sym typeface="Wingdings" pitchFamily="2" charset="2"/>
              </a:rPr>
              <a:t>50 km CLIC (</a:t>
            </a:r>
            <a:r>
              <a:rPr lang="en-US" altLang="en-US" sz="1800" dirty="0" err="1">
                <a:sym typeface="Wingdings" pitchFamily="2" charset="2"/>
              </a:rPr>
              <a:t>ee</a:t>
            </a:r>
            <a:r>
              <a:rPr lang="en-US" altLang="en-US" sz="1800" dirty="0">
                <a:sym typeface="Wingdings" pitchFamily="2" charset="2"/>
              </a:rPr>
              <a:t>)</a:t>
            </a:r>
          </a:p>
        </p:txBody>
      </p:sp>
    </p:spTree>
    <p:custDataLst>
      <p:tags r:id="rId1"/>
    </p:custDataLst>
    <p:extLst>
      <p:ext uri="{BB962C8B-B14F-4D97-AF65-F5344CB8AC3E}">
        <p14:creationId xmlns:p14="http://schemas.microsoft.com/office/powerpoint/2010/main" val="2415585519"/>
      </p:ext>
    </p:extLst>
  </p:cSld>
  <p:clrMapOvr>
    <a:masterClrMapping/>
  </p:clrMapOvr>
  <p:transition spd="slow" advTm="110433"/>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D72B1-A4C5-694A-9AE9-3AF7A093252E}"/>
              </a:ext>
            </a:extLst>
          </p:cNvPr>
          <p:cNvSpPr>
            <a:spLocks noGrp="1"/>
          </p:cNvSpPr>
          <p:nvPr>
            <p:ph type="title"/>
          </p:nvPr>
        </p:nvSpPr>
        <p:spPr/>
        <p:txBody>
          <a:bodyPr/>
          <a:lstStyle/>
          <a:p>
            <a:r>
              <a:rPr lang="en-US" dirty="0"/>
              <a:t>Theoretical Preludes</a:t>
            </a:r>
          </a:p>
        </p:txBody>
      </p:sp>
      <p:pic>
        <p:nvPicPr>
          <p:cNvPr id="5" name="Picture 4">
            <a:extLst>
              <a:ext uri="{FF2B5EF4-FFF2-40B4-BE49-F238E27FC236}">
                <a16:creationId xmlns:a16="http://schemas.microsoft.com/office/drawing/2014/main" id="{46B29E33-9AE2-3942-B34D-151DCDBE9544}"/>
              </a:ext>
            </a:extLst>
          </p:cNvPr>
          <p:cNvPicPr>
            <a:picLocks noChangeAspect="1"/>
          </p:cNvPicPr>
          <p:nvPr/>
        </p:nvPicPr>
        <p:blipFill rotWithShape="1">
          <a:blip r:embed="rId3"/>
          <a:srcRect r="1371"/>
          <a:stretch/>
        </p:blipFill>
        <p:spPr>
          <a:xfrm>
            <a:off x="4572000" y="2791008"/>
            <a:ext cx="3002221" cy="2057400"/>
          </a:xfrm>
          <a:prstGeom prst="rect">
            <a:avLst/>
          </a:prstGeom>
        </p:spPr>
      </p:pic>
      <p:sp>
        <p:nvSpPr>
          <p:cNvPr id="6" name="TextBox 5">
            <a:extLst>
              <a:ext uri="{FF2B5EF4-FFF2-40B4-BE49-F238E27FC236}">
                <a16:creationId xmlns:a16="http://schemas.microsoft.com/office/drawing/2014/main" id="{D6C38DAF-EF4E-4845-9931-533F6D800F0D}"/>
              </a:ext>
            </a:extLst>
          </p:cNvPr>
          <p:cNvSpPr txBox="1"/>
          <p:nvPr/>
        </p:nvSpPr>
        <p:spPr>
          <a:xfrm>
            <a:off x="1546414" y="2999554"/>
            <a:ext cx="2422458" cy="2677656"/>
          </a:xfrm>
          <a:prstGeom prst="rect">
            <a:avLst/>
          </a:prstGeom>
          <a:noFill/>
        </p:spPr>
        <p:txBody>
          <a:bodyPr wrap="none" rtlCol="0">
            <a:spAutoFit/>
          </a:bodyPr>
          <a:lstStyle/>
          <a:p>
            <a:r>
              <a:rPr lang="en-US" sz="2400" dirty="0"/>
              <a:t>Weak force:</a:t>
            </a:r>
          </a:p>
          <a:p>
            <a:endParaRPr lang="en-US" sz="2400" dirty="0"/>
          </a:p>
          <a:p>
            <a:r>
              <a:rPr lang="en-US" sz="2400" dirty="0"/>
              <a:t>	Fermi Theory</a:t>
            </a:r>
          </a:p>
          <a:p>
            <a:r>
              <a:rPr lang="en-US" sz="2400" dirty="0"/>
              <a:t>	V-A Theory</a:t>
            </a:r>
          </a:p>
          <a:p>
            <a:endParaRPr lang="en-US" sz="2400" dirty="0"/>
          </a:p>
          <a:p>
            <a:endParaRPr lang="en-US" sz="2400" dirty="0"/>
          </a:p>
          <a:p>
            <a:r>
              <a:rPr lang="en-US" sz="2400" dirty="0"/>
              <a:t>	</a:t>
            </a:r>
            <a:r>
              <a:rPr lang="en-US" sz="2400" dirty="0" err="1"/>
              <a:t>Cabbibo</a:t>
            </a:r>
            <a:r>
              <a:rPr lang="en-US" sz="2400" dirty="0"/>
              <a:t> angle</a:t>
            </a:r>
          </a:p>
        </p:txBody>
      </p:sp>
      <p:sp>
        <p:nvSpPr>
          <p:cNvPr id="7" name="TextBox 6">
            <a:extLst>
              <a:ext uri="{FF2B5EF4-FFF2-40B4-BE49-F238E27FC236}">
                <a16:creationId xmlns:a16="http://schemas.microsoft.com/office/drawing/2014/main" id="{6FFDF3F8-D489-1147-B9E6-4174AEF80BBA}"/>
              </a:ext>
            </a:extLst>
          </p:cNvPr>
          <p:cNvSpPr txBox="1"/>
          <p:nvPr/>
        </p:nvSpPr>
        <p:spPr>
          <a:xfrm>
            <a:off x="0" y="2061475"/>
            <a:ext cx="9144000" cy="461665"/>
          </a:xfrm>
          <a:prstGeom prst="rect">
            <a:avLst/>
          </a:prstGeom>
          <a:noFill/>
        </p:spPr>
        <p:txBody>
          <a:bodyPr wrap="square" rtlCol="0">
            <a:spAutoFit/>
          </a:bodyPr>
          <a:lstStyle/>
          <a:p>
            <a:pPr algn="ctr"/>
            <a:r>
              <a:rPr lang="en-US" sz="2400" dirty="0"/>
              <a:t>No mature theories of the strong and weak interactions</a:t>
            </a:r>
          </a:p>
        </p:txBody>
      </p:sp>
    </p:spTree>
    <p:extLst>
      <p:ext uri="{BB962C8B-B14F-4D97-AF65-F5344CB8AC3E}">
        <p14:creationId xmlns:p14="http://schemas.microsoft.com/office/powerpoint/2010/main" val="350728600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7CC0A-4BCE-DE45-913B-003E2B52EC15}"/>
              </a:ext>
            </a:extLst>
          </p:cNvPr>
          <p:cNvSpPr>
            <a:spLocks noGrp="1"/>
          </p:cNvSpPr>
          <p:nvPr>
            <p:ph type="title"/>
          </p:nvPr>
        </p:nvSpPr>
        <p:spPr/>
        <p:txBody>
          <a:bodyPr/>
          <a:lstStyle/>
          <a:p>
            <a:r>
              <a:rPr lang="en-US" dirty="0"/>
              <a:t>What should be the next energy frontier collider?</a:t>
            </a:r>
          </a:p>
        </p:txBody>
      </p:sp>
      <p:sp>
        <p:nvSpPr>
          <p:cNvPr id="3" name="TextBox 2">
            <a:extLst>
              <a:ext uri="{FF2B5EF4-FFF2-40B4-BE49-F238E27FC236}">
                <a16:creationId xmlns:a16="http://schemas.microsoft.com/office/drawing/2014/main" id="{B131A382-99DD-894C-9A33-4B3282A06B36}"/>
              </a:ext>
            </a:extLst>
          </p:cNvPr>
          <p:cNvSpPr txBox="1"/>
          <p:nvPr/>
        </p:nvSpPr>
        <p:spPr>
          <a:xfrm>
            <a:off x="0" y="1000868"/>
            <a:ext cx="9144000" cy="2492990"/>
          </a:xfrm>
          <a:prstGeom prst="rect">
            <a:avLst/>
          </a:prstGeom>
          <a:noFill/>
        </p:spPr>
        <p:txBody>
          <a:bodyPr wrap="square" rtlCol="0">
            <a:spAutoFit/>
          </a:bodyPr>
          <a:lstStyle/>
          <a:p>
            <a:pPr algn="ctr"/>
            <a:r>
              <a:rPr lang="en-US" sz="2400" dirty="0"/>
              <a:t>The world may not be able to afford to build multiple “global” projects at once</a:t>
            </a:r>
            <a:r>
              <a:rPr lang="en-US" sz="1200" dirty="0"/>
              <a:t>: </a:t>
            </a:r>
            <a:r>
              <a:rPr lang="en-US" sz="2400" dirty="0"/>
              <a:t>limited by human and financial resources</a:t>
            </a:r>
          </a:p>
          <a:p>
            <a:pPr algn="ctr"/>
            <a:endParaRPr lang="en-US" sz="2400" dirty="0"/>
          </a:p>
          <a:p>
            <a:pPr algn="ctr"/>
            <a:r>
              <a:rPr lang="en-US" sz="2400" u="sng" dirty="0"/>
              <a:t>the world community’s effort</a:t>
            </a:r>
            <a:endParaRPr lang="en-US" sz="1200" dirty="0"/>
          </a:p>
          <a:p>
            <a:pPr algn="ctr"/>
            <a:endParaRPr lang="en-US" sz="1200" dirty="0"/>
          </a:p>
          <a:p>
            <a:pPr algn="ctr"/>
            <a:r>
              <a:rPr lang="en-US" sz="2400" dirty="0"/>
              <a:t>Science strategy</a:t>
            </a:r>
          </a:p>
          <a:p>
            <a:pPr algn="ctr"/>
            <a:r>
              <a:rPr lang="en-US" sz="2400" dirty="0"/>
              <a:t>Technology development</a:t>
            </a:r>
          </a:p>
        </p:txBody>
      </p:sp>
      <p:pic>
        <p:nvPicPr>
          <p:cNvPr id="5" name="Picture 4">
            <a:extLst>
              <a:ext uri="{FF2B5EF4-FFF2-40B4-BE49-F238E27FC236}">
                <a16:creationId xmlns:a16="http://schemas.microsoft.com/office/drawing/2014/main" id="{411E4A76-2BC2-6842-81E2-6973F485FF37}"/>
              </a:ext>
            </a:extLst>
          </p:cNvPr>
          <p:cNvPicPr>
            <a:picLocks noChangeAspect="1"/>
          </p:cNvPicPr>
          <p:nvPr/>
        </p:nvPicPr>
        <p:blipFill rotWithShape="1">
          <a:blip r:embed="rId2"/>
          <a:srcRect t="24285" b="27143"/>
          <a:stretch/>
        </p:blipFill>
        <p:spPr>
          <a:xfrm>
            <a:off x="498762" y="3568537"/>
            <a:ext cx="8146473" cy="2967644"/>
          </a:xfrm>
          <a:prstGeom prst="rect">
            <a:avLst/>
          </a:prstGeom>
        </p:spPr>
      </p:pic>
      <p:pic>
        <p:nvPicPr>
          <p:cNvPr id="6" name="Picture 5">
            <a:extLst>
              <a:ext uri="{FF2B5EF4-FFF2-40B4-BE49-F238E27FC236}">
                <a16:creationId xmlns:a16="http://schemas.microsoft.com/office/drawing/2014/main" id="{CEFA405F-97B3-854F-A345-0DFDBC997D42}"/>
              </a:ext>
            </a:extLst>
          </p:cNvPr>
          <p:cNvPicPr>
            <a:picLocks noChangeAspect="1"/>
          </p:cNvPicPr>
          <p:nvPr/>
        </p:nvPicPr>
        <p:blipFill rotWithShape="1">
          <a:blip r:embed="rId3"/>
          <a:srcRect t="4733" b="7101"/>
          <a:stretch/>
        </p:blipFill>
        <p:spPr>
          <a:xfrm>
            <a:off x="6523040" y="2011685"/>
            <a:ext cx="2205321" cy="1458608"/>
          </a:xfrm>
          <a:prstGeom prst="rect">
            <a:avLst/>
          </a:prstGeom>
        </p:spPr>
      </p:pic>
      <p:sp>
        <p:nvSpPr>
          <p:cNvPr id="4" name="TextBox 3">
            <a:extLst>
              <a:ext uri="{FF2B5EF4-FFF2-40B4-BE49-F238E27FC236}">
                <a16:creationId xmlns:a16="http://schemas.microsoft.com/office/drawing/2014/main" id="{07B8E2B6-0C4E-E54B-9DCC-AEDCD859B45D}"/>
              </a:ext>
            </a:extLst>
          </p:cNvPr>
          <p:cNvSpPr txBox="1"/>
          <p:nvPr/>
        </p:nvSpPr>
        <p:spPr>
          <a:xfrm>
            <a:off x="5869789" y="5856049"/>
            <a:ext cx="2735749" cy="646331"/>
          </a:xfrm>
          <a:prstGeom prst="rect">
            <a:avLst/>
          </a:prstGeom>
          <a:noFill/>
        </p:spPr>
        <p:txBody>
          <a:bodyPr wrap="none" rtlCol="0">
            <a:spAutoFit/>
          </a:bodyPr>
          <a:lstStyle/>
          <a:p>
            <a:pPr algn="r"/>
            <a:r>
              <a:rPr lang="en-US" dirty="0">
                <a:solidFill>
                  <a:schemeClr val="bg1"/>
                </a:solidFill>
              </a:rPr>
              <a:t>Technically limited timeline</a:t>
            </a:r>
          </a:p>
          <a:p>
            <a:pPr algn="r"/>
            <a:r>
              <a:rPr lang="en-US" dirty="0">
                <a:solidFill>
                  <a:schemeClr val="bg1"/>
                </a:solidFill>
              </a:rPr>
              <a:t>YKK’s personal view</a:t>
            </a:r>
          </a:p>
        </p:txBody>
      </p:sp>
    </p:spTree>
    <p:extLst>
      <p:ext uri="{BB962C8B-B14F-4D97-AF65-F5344CB8AC3E}">
        <p14:creationId xmlns:p14="http://schemas.microsoft.com/office/powerpoint/2010/main" val="205723639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B199E-30DB-C240-AE91-161F05D565C6}"/>
              </a:ext>
            </a:extLst>
          </p:cNvPr>
          <p:cNvSpPr>
            <a:spLocks noGrp="1"/>
          </p:cNvSpPr>
          <p:nvPr>
            <p:ph type="title"/>
          </p:nvPr>
        </p:nvSpPr>
        <p:spPr/>
        <p:txBody>
          <a:bodyPr/>
          <a:lstStyle/>
          <a:p>
            <a:r>
              <a:rPr lang="en-US" dirty="0"/>
              <a:t>What if?</a:t>
            </a:r>
          </a:p>
        </p:txBody>
      </p:sp>
      <p:pic>
        <p:nvPicPr>
          <p:cNvPr id="51202" name="Picture 2" descr="Image result for laser plasma accelerator">
            <a:extLst>
              <a:ext uri="{FF2B5EF4-FFF2-40B4-BE49-F238E27FC236}">
                <a16:creationId xmlns:a16="http://schemas.microsoft.com/office/drawing/2014/main" id="{FF0CA4C2-2C22-1D45-B841-AB7E9FBE77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9032" y="1554932"/>
            <a:ext cx="3264968" cy="2298700"/>
          </a:xfrm>
          <a:prstGeom prst="rect">
            <a:avLst/>
          </a:prstGeom>
          <a:noFill/>
          <a:extLst>
            <a:ext uri="{909E8E84-426E-40DD-AFC4-6F175D3DCCD1}">
              <a14:hiddenFill xmlns:a14="http://schemas.microsoft.com/office/drawing/2010/main">
                <a:solidFill>
                  <a:srgbClr val="FFFFFF"/>
                </a:solidFill>
              </a14:hiddenFill>
            </a:ext>
          </a:extLst>
        </p:spPr>
      </p:pic>
      <p:pic>
        <p:nvPicPr>
          <p:cNvPr id="51204" name="Picture 4" descr="Image result for ilc particle accelerator">
            <a:extLst>
              <a:ext uri="{FF2B5EF4-FFF2-40B4-BE49-F238E27FC236}">
                <a16:creationId xmlns:a16="http://schemas.microsoft.com/office/drawing/2014/main" id="{ED211429-4C38-3648-B3E7-55968E353A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893" y="1800200"/>
            <a:ext cx="5881085" cy="2620963"/>
          </a:xfrm>
          <a:prstGeom prst="rect">
            <a:avLst/>
          </a:prstGeom>
          <a:noFill/>
          <a:extLst>
            <a:ext uri="{909E8E84-426E-40DD-AFC4-6F175D3DCCD1}">
              <a14:hiddenFill xmlns:a14="http://schemas.microsoft.com/office/drawing/2010/main">
                <a:solidFill>
                  <a:srgbClr val="FFFFFF"/>
                </a:solidFill>
              </a14:hiddenFill>
            </a:ext>
          </a:extLst>
        </p:spPr>
      </p:pic>
      <p:sp>
        <p:nvSpPr>
          <p:cNvPr id="3" name="Right Arrow 2">
            <a:extLst>
              <a:ext uri="{FF2B5EF4-FFF2-40B4-BE49-F238E27FC236}">
                <a16:creationId xmlns:a16="http://schemas.microsoft.com/office/drawing/2014/main" id="{110B5708-6B9D-4048-8148-BC61F829652F}"/>
              </a:ext>
            </a:extLst>
          </p:cNvPr>
          <p:cNvSpPr/>
          <p:nvPr/>
        </p:nvSpPr>
        <p:spPr>
          <a:xfrm>
            <a:off x="5333712" y="2501082"/>
            <a:ext cx="545320" cy="406400"/>
          </a:xfrm>
          <a:prstGeom prst="rightArrow">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Left Brace 6">
            <a:extLst>
              <a:ext uri="{FF2B5EF4-FFF2-40B4-BE49-F238E27FC236}">
                <a16:creationId xmlns:a16="http://schemas.microsoft.com/office/drawing/2014/main" id="{ABF42F03-203C-4246-A4A6-E7BA719D04FD}"/>
              </a:ext>
            </a:extLst>
          </p:cNvPr>
          <p:cNvSpPr/>
          <p:nvPr/>
        </p:nvSpPr>
        <p:spPr>
          <a:xfrm rot="16200000">
            <a:off x="2516304" y="1981345"/>
            <a:ext cx="266751" cy="5146388"/>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BD0645E8-FD04-8E4A-A49F-B1B3429B868C}"/>
              </a:ext>
            </a:extLst>
          </p:cNvPr>
          <p:cNvSpPr txBox="1"/>
          <p:nvPr/>
        </p:nvSpPr>
        <p:spPr>
          <a:xfrm>
            <a:off x="991115" y="4719613"/>
            <a:ext cx="3324115" cy="400110"/>
          </a:xfrm>
          <a:prstGeom prst="rect">
            <a:avLst/>
          </a:prstGeom>
          <a:noFill/>
        </p:spPr>
        <p:txBody>
          <a:bodyPr wrap="none" rtlCol="0">
            <a:spAutoFit/>
          </a:bodyPr>
          <a:lstStyle/>
          <a:p>
            <a:r>
              <a:rPr lang="en-US" sz="2000" dirty="0"/>
              <a:t>1 </a:t>
            </a:r>
            <a:r>
              <a:rPr lang="en-US" sz="2000" dirty="0" err="1"/>
              <a:t>TeV</a:t>
            </a:r>
            <a:r>
              <a:rPr lang="en-US" sz="2000" dirty="0"/>
              <a:t> </a:t>
            </a:r>
            <a:r>
              <a:rPr lang="en-US" sz="2000" dirty="0" err="1"/>
              <a:t>e+e</a:t>
            </a:r>
            <a:r>
              <a:rPr lang="en-US" sz="2000" dirty="0"/>
              <a:t>- accelerator ~50 km</a:t>
            </a:r>
          </a:p>
        </p:txBody>
      </p:sp>
      <p:sp>
        <p:nvSpPr>
          <p:cNvPr id="11" name="Left Brace 10">
            <a:extLst>
              <a:ext uri="{FF2B5EF4-FFF2-40B4-BE49-F238E27FC236}">
                <a16:creationId xmlns:a16="http://schemas.microsoft.com/office/drawing/2014/main" id="{81C88ACD-9B3E-9A40-BE08-96E87501E99E}"/>
              </a:ext>
            </a:extLst>
          </p:cNvPr>
          <p:cNvSpPr/>
          <p:nvPr/>
        </p:nvSpPr>
        <p:spPr>
          <a:xfrm rot="16200000">
            <a:off x="7399829" y="3079939"/>
            <a:ext cx="298450" cy="2961292"/>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TextBox 11">
            <a:extLst>
              <a:ext uri="{FF2B5EF4-FFF2-40B4-BE49-F238E27FC236}">
                <a16:creationId xmlns:a16="http://schemas.microsoft.com/office/drawing/2014/main" id="{1612E966-CFD6-2D43-AB32-B50197620CA3}"/>
              </a:ext>
            </a:extLst>
          </p:cNvPr>
          <p:cNvSpPr txBox="1"/>
          <p:nvPr/>
        </p:nvSpPr>
        <p:spPr>
          <a:xfrm>
            <a:off x="5959121" y="4709810"/>
            <a:ext cx="3194272" cy="400110"/>
          </a:xfrm>
          <a:prstGeom prst="rect">
            <a:avLst/>
          </a:prstGeom>
          <a:noFill/>
        </p:spPr>
        <p:txBody>
          <a:bodyPr wrap="none" rtlCol="0">
            <a:spAutoFit/>
          </a:bodyPr>
          <a:lstStyle/>
          <a:p>
            <a:r>
              <a:rPr lang="en-US" sz="2000" dirty="0"/>
              <a:t>1 </a:t>
            </a:r>
            <a:r>
              <a:rPr lang="en-US" sz="2000" dirty="0" err="1"/>
              <a:t>TeV</a:t>
            </a:r>
            <a:r>
              <a:rPr lang="en-US" sz="2000" dirty="0"/>
              <a:t> </a:t>
            </a:r>
            <a:r>
              <a:rPr lang="en-US" sz="2000" dirty="0" err="1"/>
              <a:t>e+e</a:t>
            </a:r>
            <a:r>
              <a:rPr lang="en-US" sz="2000" dirty="0"/>
              <a:t>- accelerator ~1 km</a:t>
            </a:r>
          </a:p>
        </p:txBody>
      </p:sp>
    </p:spTree>
    <p:extLst>
      <p:ext uri="{BB962C8B-B14F-4D97-AF65-F5344CB8AC3E}">
        <p14:creationId xmlns:p14="http://schemas.microsoft.com/office/powerpoint/2010/main" val="266187314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D8EE9-FB80-A546-8B64-601E06205E1B}"/>
              </a:ext>
            </a:extLst>
          </p:cNvPr>
          <p:cNvSpPr>
            <a:spLocks noGrp="1"/>
          </p:cNvSpPr>
          <p:nvPr>
            <p:ph type="title"/>
          </p:nvPr>
        </p:nvSpPr>
        <p:spPr/>
        <p:txBody>
          <a:bodyPr/>
          <a:lstStyle/>
          <a:p>
            <a:r>
              <a:rPr lang="en-US" dirty="0"/>
              <a:t>What if?</a:t>
            </a:r>
          </a:p>
        </p:txBody>
      </p:sp>
      <p:pic>
        <p:nvPicPr>
          <p:cNvPr id="3" name="Picture 2">
            <a:extLst>
              <a:ext uri="{FF2B5EF4-FFF2-40B4-BE49-F238E27FC236}">
                <a16:creationId xmlns:a16="http://schemas.microsoft.com/office/drawing/2014/main" id="{EF60CFCF-50EE-B442-95A6-EBE73EE5509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8524" y="2050009"/>
            <a:ext cx="4479977" cy="3167114"/>
          </a:xfrm>
          <a:prstGeom prst="rect">
            <a:avLst/>
          </a:prstGeom>
          <a:ln>
            <a:solidFill>
              <a:schemeClr val="accent1">
                <a:lumMod val="50000"/>
              </a:schemeClr>
            </a:solidFill>
          </a:ln>
        </p:spPr>
      </p:pic>
      <p:sp>
        <p:nvSpPr>
          <p:cNvPr id="4" name="Right Arrow 3">
            <a:extLst>
              <a:ext uri="{FF2B5EF4-FFF2-40B4-BE49-F238E27FC236}">
                <a16:creationId xmlns:a16="http://schemas.microsoft.com/office/drawing/2014/main" id="{3762248E-0E70-F84C-BE73-C9A70617867C}"/>
              </a:ext>
            </a:extLst>
          </p:cNvPr>
          <p:cNvSpPr/>
          <p:nvPr/>
        </p:nvSpPr>
        <p:spPr>
          <a:xfrm>
            <a:off x="4612538" y="3453168"/>
            <a:ext cx="531342" cy="308925"/>
          </a:xfrm>
          <a:prstGeom prst="rightArrow">
            <a:avLst/>
          </a:prstGeom>
          <a:solidFill>
            <a:srgbClr val="FF0000"/>
          </a:solidFill>
        </p:spPr>
        <p:style>
          <a:lnRef idx="1">
            <a:schemeClr val="dk1"/>
          </a:lnRef>
          <a:fillRef idx="3">
            <a:schemeClr val="dk1"/>
          </a:fillRef>
          <a:effectRef idx="2">
            <a:schemeClr val="dk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F43F35E8-296B-9048-B15B-E3F9FBF70D63}"/>
              </a:ext>
            </a:extLst>
          </p:cNvPr>
          <p:cNvSpPr txBox="1"/>
          <p:nvPr/>
        </p:nvSpPr>
        <p:spPr>
          <a:xfrm>
            <a:off x="98524" y="1680677"/>
            <a:ext cx="3978846" cy="369332"/>
          </a:xfrm>
          <a:prstGeom prst="rect">
            <a:avLst/>
          </a:prstGeom>
          <a:noFill/>
        </p:spPr>
        <p:txBody>
          <a:bodyPr wrap="none" rtlCol="0">
            <a:spAutoFit/>
          </a:bodyPr>
          <a:lstStyle/>
          <a:p>
            <a:r>
              <a:rPr lang="en-US" dirty="0">
                <a:solidFill>
                  <a:srgbClr val="FF0000"/>
                </a:solidFill>
              </a:rPr>
              <a:t>2K (Today)                                Cost:  ~$1M</a:t>
            </a:r>
          </a:p>
        </p:txBody>
      </p:sp>
      <p:sp>
        <p:nvSpPr>
          <p:cNvPr id="6" name="Rectangle 5">
            <a:extLst>
              <a:ext uri="{FF2B5EF4-FFF2-40B4-BE49-F238E27FC236}">
                <a16:creationId xmlns:a16="http://schemas.microsoft.com/office/drawing/2014/main" id="{4B2C6B29-39DD-544F-844E-23F3D0518B99}"/>
              </a:ext>
            </a:extLst>
          </p:cNvPr>
          <p:cNvSpPr/>
          <p:nvPr/>
        </p:nvSpPr>
        <p:spPr>
          <a:xfrm>
            <a:off x="5222015" y="2050009"/>
            <a:ext cx="3845785" cy="3167114"/>
          </a:xfrm>
          <a:prstGeom prst="rect">
            <a:avLst/>
          </a:prstGeom>
          <a:solidFill>
            <a:srgbClr val="DCDBFF"/>
          </a:solidFill>
          <a:ln w="6350">
            <a:solidFill>
              <a:schemeClr val="tx2"/>
            </a:solidFill>
          </a:ln>
          <a:effectLst/>
          <a:scene3d>
            <a:camera prst="orthographicFront"/>
            <a:lightRig rig="threePt" dir="t"/>
          </a:scene3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000000"/>
                </a:solidFill>
              </a:ln>
            </a:endParaRPr>
          </a:p>
        </p:txBody>
      </p:sp>
      <p:sp>
        <p:nvSpPr>
          <p:cNvPr id="7" name="TextBox 6">
            <a:extLst>
              <a:ext uri="{FF2B5EF4-FFF2-40B4-BE49-F238E27FC236}">
                <a16:creationId xmlns:a16="http://schemas.microsoft.com/office/drawing/2014/main" id="{212E3D5A-A0A1-4545-BE16-2F830769EE4C}"/>
              </a:ext>
            </a:extLst>
          </p:cNvPr>
          <p:cNvSpPr txBox="1"/>
          <p:nvPr/>
        </p:nvSpPr>
        <p:spPr>
          <a:xfrm>
            <a:off x="5222015" y="1679214"/>
            <a:ext cx="3845785" cy="369332"/>
          </a:xfrm>
          <a:prstGeom prst="rect">
            <a:avLst/>
          </a:prstGeom>
          <a:noFill/>
        </p:spPr>
        <p:txBody>
          <a:bodyPr wrap="square" rtlCol="0">
            <a:spAutoFit/>
          </a:bodyPr>
          <a:lstStyle/>
          <a:p>
            <a:r>
              <a:rPr lang="en-US" dirty="0">
                <a:solidFill>
                  <a:srgbClr val="FF0000"/>
                </a:solidFill>
              </a:rPr>
              <a:t>4.2K				   Cost:  $50k</a:t>
            </a:r>
          </a:p>
        </p:txBody>
      </p:sp>
      <p:sp>
        <p:nvSpPr>
          <p:cNvPr id="8" name="TextBox 7">
            <a:extLst>
              <a:ext uri="{FF2B5EF4-FFF2-40B4-BE49-F238E27FC236}">
                <a16:creationId xmlns:a16="http://schemas.microsoft.com/office/drawing/2014/main" id="{8F29475C-48F0-674A-93CC-54AC3F9AC648}"/>
              </a:ext>
            </a:extLst>
          </p:cNvPr>
          <p:cNvSpPr txBox="1"/>
          <p:nvPr/>
        </p:nvSpPr>
        <p:spPr>
          <a:xfrm>
            <a:off x="0" y="1262151"/>
            <a:ext cx="9144000" cy="400110"/>
          </a:xfrm>
          <a:prstGeom prst="rect">
            <a:avLst/>
          </a:prstGeom>
          <a:noFill/>
        </p:spPr>
        <p:txBody>
          <a:bodyPr wrap="square" rtlCol="0">
            <a:spAutoFit/>
          </a:bodyPr>
          <a:lstStyle/>
          <a:p>
            <a:pPr algn="ctr"/>
            <a:r>
              <a:rPr lang="en-US" sz="2000" dirty="0">
                <a:solidFill>
                  <a:srgbClr val="151615"/>
                </a:solidFill>
              </a:rPr>
              <a:t>Superconducting RF refrigeration systems, for one cavity.</a:t>
            </a:r>
          </a:p>
        </p:txBody>
      </p:sp>
      <p:sp>
        <p:nvSpPr>
          <p:cNvPr id="9" name="TextBox 8">
            <a:extLst>
              <a:ext uri="{FF2B5EF4-FFF2-40B4-BE49-F238E27FC236}">
                <a16:creationId xmlns:a16="http://schemas.microsoft.com/office/drawing/2014/main" id="{886524C4-D761-7247-8D0F-9FB3A983A54B}"/>
              </a:ext>
            </a:extLst>
          </p:cNvPr>
          <p:cNvSpPr txBox="1"/>
          <p:nvPr/>
        </p:nvSpPr>
        <p:spPr>
          <a:xfrm>
            <a:off x="109259" y="5586455"/>
            <a:ext cx="8925481" cy="646331"/>
          </a:xfrm>
          <a:prstGeom prst="rect">
            <a:avLst/>
          </a:prstGeom>
          <a:noFill/>
        </p:spPr>
        <p:txBody>
          <a:bodyPr wrap="square" rtlCol="0">
            <a:spAutoFit/>
          </a:bodyPr>
          <a:lstStyle/>
          <a:p>
            <a:pPr algn="ctr"/>
            <a:r>
              <a:rPr lang="en-US" dirty="0">
                <a:solidFill>
                  <a:srgbClr val="151615"/>
                </a:solidFill>
              </a:rPr>
              <a:t>4.2K operation will make Superconducting RF vastly more accessible, enabling widespread use of high power beams in science and industry.</a:t>
            </a:r>
          </a:p>
        </p:txBody>
      </p:sp>
      <p:sp>
        <p:nvSpPr>
          <p:cNvPr id="10" name="Cube 9">
            <a:extLst>
              <a:ext uri="{FF2B5EF4-FFF2-40B4-BE49-F238E27FC236}">
                <a16:creationId xmlns:a16="http://schemas.microsoft.com/office/drawing/2014/main" id="{C7E2EE86-4029-D249-BEE7-BDF3D056E3CC}"/>
              </a:ext>
            </a:extLst>
          </p:cNvPr>
          <p:cNvSpPr/>
          <p:nvPr/>
        </p:nvSpPr>
        <p:spPr>
          <a:xfrm rot="247383">
            <a:off x="6439519" y="3579674"/>
            <a:ext cx="869018" cy="335208"/>
          </a:xfrm>
          <a:prstGeom prst="cube">
            <a:avLst>
              <a:gd name="adj" fmla="val 43835"/>
            </a:avLst>
          </a:prstGeom>
          <a:solidFill>
            <a:srgbClr val="4957B6"/>
          </a:solidFill>
          <a:effectLst>
            <a:outerShdw dist="279400" dir="19920000" sy="23000" kx="-1200000" algn="bl" rotWithShape="0">
              <a:prstClr val="black">
                <a:alpha val="2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4957B6"/>
              </a:solidFill>
            </a:endParaRPr>
          </a:p>
        </p:txBody>
      </p:sp>
      <p:pic>
        <p:nvPicPr>
          <p:cNvPr id="11" name="Picture 10">
            <a:extLst>
              <a:ext uri="{FF2B5EF4-FFF2-40B4-BE49-F238E27FC236}">
                <a16:creationId xmlns:a16="http://schemas.microsoft.com/office/drawing/2014/main" id="{5A827956-738E-2244-AD76-130B26226EE7}"/>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4211" b="98947" l="1942" r="97087"/>
                    </a14:imgEffect>
                  </a14:imgLayer>
                </a14:imgProps>
              </a:ext>
              <a:ext uri="{28A0092B-C50C-407E-A947-70E740481C1C}">
                <a14:useLocalDpi xmlns:a14="http://schemas.microsoft.com/office/drawing/2010/main"/>
              </a:ext>
            </a:extLst>
          </a:blip>
          <a:stretch>
            <a:fillRect/>
          </a:stretch>
        </p:blipFill>
        <p:spPr>
          <a:xfrm flipH="1">
            <a:off x="6539569" y="3155854"/>
            <a:ext cx="643853" cy="592344"/>
          </a:xfrm>
          <a:prstGeom prst="rect">
            <a:avLst/>
          </a:prstGeom>
        </p:spPr>
      </p:pic>
      <p:pic>
        <p:nvPicPr>
          <p:cNvPr id="12" name="Picture 11">
            <a:extLst>
              <a:ext uri="{FF2B5EF4-FFF2-40B4-BE49-F238E27FC236}">
                <a16:creationId xmlns:a16="http://schemas.microsoft.com/office/drawing/2014/main" id="{057E800E-1A4F-294C-B1D7-59A316775165}"/>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4211" b="97895" l="1942" r="38835">
                        <a14:foregroundMark x1="7767" y1="21053" x2="7767" y2="21053"/>
                        <a14:foregroundMark x1="20388" y1="63158" x2="20388" y2="63158"/>
                      </a14:backgroundRemoval>
                    </a14:imgEffect>
                  </a14:imgLayer>
                </a14:imgProps>
              </a:ext>
              <a:ext uri="{28A0092B-C50C-407E-A947-70E740481C1C}">
                <a14:useLocalDpi xmlns:a14="http://schemas.microsoft.com/office/drawing/2010/main"/>
              </a:ext>
            </a:extLst>
          </a:blip>
          <a:stretch>
            <a:fillRect/>
          </a:stretch>
        </p:blipFill>
        <p:spPr>
          <a:xfrm flipH="1">
            <a:off x="6503463" y="3155854"/>
            <a:ext cx="687598" cy="632589"/>
          </a:xfrm>
          <a:prstGeom prst="rect">
            <a:avLst/>
          </a:prstGeom>
        </p:spPr>
      </p:pic>
      <p:sp>
        <p:nvSpPr>
          <p:cNvPr id="13" name="TextBox 12">
            <a:extLst>
              <a:ext uri="{FF2B5EF4-FFF2-40B4-BE49-F238E27FC236}">
                <a16:creationId xmlns:a16="http://schemas.microsoft.com/office/drawing/2014/main" id="{EF4979E2-CFF0-1544-9765-78B06BBAC54D}"/>
              </a:ext>
            </a:extLst>
          </p:cNvPr>
          <p:cNvSpPr txBox="1"/>
          <p:nvPr/>
        </p:nvSpPr>
        <p:spPr>
          <a:xfrm rot="207777">
            <a:off x="6498195" y="3653105"/>
            <a:ext cx="573632" cy="307777"/>
          </a:xfrm>
          <a:prstGeom prst="rect">
            <a:avLst/>
          </a:prstGeom>
          <a:noFill/>
        </p:spPr>
        <p:txBody>
          <a:bodyPr wrap="none" rtlCol="0">
            <a:spAutoFit/>
          </a:bodyPr>
          <a:lstStyle/>
          <a:p>
            <a:r>
              <a:rPr lang="en-US" sz="1400" b="1" dirty="0">
                <a:ln w="31550" cmpd="sng">
                  <a:noFill/>
                  <a:prstDash val="solid"/>
                </a:ln>
                <a:solidFill>
                  <a:schemeClr val="bg1"/>
                </a:solidFill>
                <a:effectLst>
                  <a:outerShdw blurRad="50800" dist="38100" dir="2700000" algn="tl" rotWithShape="0">
                    <a:prstClr val="black">
                      <a:alpha val="40000"/>
                    </a:prstClr>
                  </a:outerShdw>
                </a:effectLst>
              </a:rPr>
              <a:t>CBB</a:t>
            </a:r>
            <a:endParaRPr lang="en-US" sz="1200" dirty="0">
              <a:ln w="31550" cmpd="sng">
                <a:noFill/>
                <a:prstDash val="solid"/>
              </a:ln>
              <a:solidFill>
                <a:schemeClr val="bg1"/>
              </a:solidFill>
              <a:effectLst>
                <a:outerShdw blurRad="50800" dist="38100" dir="2700000" algn="tl" rotWithShape="0">
                  <a:prstClr val="black">
                    <a:alpha val="40000"/>
                  </a:prstClr>
                </a:outerShdw>
              </a:effectLst>
            </a:endParaRPr>
          </a:p>
        </p:txBody>
      </p:sp>
      <p:sp>
        <p:nvSpPr>
          <p:cNvPr id="14" name="Oval 13">
            <a:extLst>
              <a:ext uri="{FF2B5EF4-FFF2-40B4-BE49-F238E27FC236}">
                <a16:creationId xmlns:a16="http://schemas.microsoft.com/office/drawing/2014/main" id="{F8D28BEE-418E-1447-A528-6AAA27233F86}"/>
              </a:ext>
            </a:extLst>
          </p:cNvPr>
          <p:cNvSpPr/>
          <p:nvPr/>
        </p:nvSpPr>
        <p:spPr>
          <a:xfrm>
            <a:off x="3014857" y="3662010"/>
            <a:ext cx="404119" cy="864375"/>
          </a:xfrm>
          <a:prstGeom prst="ellipse">
            <a:avLst/>
          </a:prstGeom>
          <a:noFill/>
          <a:ln w="38100" cmpd="sng">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511752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B9DA5-ACA4-A64D-B7FE-C7D5D0521B39}"/>
              </a:ext>
            </a:extLst>
          </p:cNvPr>
          <p:cNvSpPr>
            <a:spLocks noGrp="1"/>
          </p:cNvSpPr>
          <p:nvPr>
            <p:ph type="title"/>
          </p:nvPr>
        </p:nvSpPr>
        <p:spPr/>
        <p:txBody>
          <a:bodyPr/>
          <a:lstStyle/>
          <a:p>
            <a:r>
              <a:rPr lang="en-US" dirty="0"/>
              <a:t>Breakthrough technologies</a:t>
            </a:r>
          </a:p>
        </p:txBody>
      </p:sp>
      <p:pic>
        <p:nvPicPr>
          <p:cNvPr id="4" name="Picture 3">
            <a:extLst>
              <a:ext uri="{FF2B5EF4-FFF2-40B4-BE49-F238E27FC236}">
                <a16:creationId xmlns:a16="http://schemas.microsoft.com/office/drawing/2014/main" id="{63CE976F-23EF-3141-8038-1BAD5DFFBA8D}"/>
              </a:ext>
            </a:extLst>
          </p:cNvPr>
          <p:cNvPicPr>
            <a:picLocks noChangeAspect="1"/>
          </p:cNvPicPr>
          <p:nvPr/>
        </p:nvPicPr>
        <p:blipFill>
          <a:blip r:embed="rId2"/>
          <a:stretch>
            <a:fillRect/>
          </a:stretch>
        </p:blipFill>
        <p:spPr>
          <a:xfrm>
            <a:off x="259314" y="1209278"/>
            <a:ext cx="2827688" cy="2528606"/>
          </a:xfrm>
          <a:prstGeom prst="rect">
            <a:avLst/>
          </a:prstGeom>
        </p:spPr>
      </p:pic>
      <p:sp>
        <p:nvSpPr>
          <p:cNvPr id="5" name="TextBox 4">
            <a:extLst>
              <a:ext uri="{FF2B5EF4-FFF2-40B4-BE49-F238E27FC236}">
                <a16:creationId xmlns:a16="http://schemas.microsoft.com/office/drawing/2014/main" id="{DC3C447D-0DF3-7C47-9F88-C0CC68C4299C}"/>
              </a:ext>
            </a:extLst>
          </p:cNvPr>
          <p:cNvSpPr txBox="1"/>
          <p:nvPr/>
        </p:nvSpPr>
        <p:spPr>
          <a:xfrm>
            <a:off x="1354965" y="5238774"/>
            <a:ext cx="2808974" cy="1107996"/>
          </a:xfrm>
          <a:prstGeom prst="rect">
            <a:avLst/>
          </a:prstGeom>
          <a:noFill/>
        </p:spPr>
        <p:txBody>
          <a:bodyPr wrap="none" rtlCol="0">
            <a:spAutoFit/>
          </a:bodyPr>
          <a:lstStyle/>
          <a:p>
            <a:pPr algn="ctr"/>
            <a:r>
              <a:rPr lang="en-US" sz="2200" dirty="0"/>
              <a:t>40,000 km in 1954</a:t>
            </a:r>
          </a:p>
          <a:p>
            <a:pPr algn="ctr"/>
            <a:r>
              <a:rPr lang="en-US" sz="2200" dirty="0"/>
              <a:t>1 </a:t>
            </a:r>
            <a:r>
              <a:rPr lang="en-US" sz="2200" dirty="0" err="1"/>
              <a:t>TeV</a:t>
            </a:r>
            <a:r>
              <a:rPr lang="en-US" sz="2200" dirty="0"/>
              <a:t> accelerator </a:t>
            </a:r>
          </a:p>
          <a:p>
            <a:pPr algn="ctr"/>
            <a:r>
              <a:rPr lang="en-US" sz="2200" dirty="0"/>
              <a:t>with then technologies</a:t>
            </a:r>
          </a:p>
        </p:txBody>
      </p:sp>
      <p:pic>
        <p:nvPicPr>
          <p:cNvPr id="4098" name="Picture 2" descr="Image result for fermil globatron">
            <a:extLst>
              <a:ext uri="{FF2B5EF4-FFF2-40B4-BE49-F238E27FC236}">
                <a16:creationId xmlns:a16="http://schemas.microsoft.com/office/drawing/2014/main" id="{61C1B36A-4A42-2A47-A5C8-67477BF797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6959" y="2779523"/>
            <a:ext cx="2445442" cy="243481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7EDC30DC-1A2A-A042-9F4B-92D8AAEB9C45}"/>
              </a:ext>
            </a:extLst>
          </p:cNvPr>
          <p:cNvSpPr txBox="1"/>
          <p:nvPr/>
        </p:nvSpPr>
        <p:spPr>
          <a:xfrm>
            <a:off x="5847090" y="5238773"/>
            <a:ext cx="1656223" cy="769441"/>
          </a:xfrm>
          <a:prstGeom prst="rect">
            <a:avLst/>
          </a:prstGeom>
          <a:noFill/>
        </p:spPr>
        <p:txBody>
          <a:bodyPr wrap="none" rtlCol="0">
            <a:spAutoFit/>
          </a:bodyPr>
          <a:lstStyle/>
          <a:p>
            <a:pPr algn="ctr"/>
            <a:r>
              <a:rPr lang="en-US" sz="2200" dirty="0"/>
              <a:t>6 km in 1985</a:t>
            </a:r>
          </a:p>
          <a:p>
            <a:pPr algn="ctr"/>
            <a:r>
              <a:rPr lang="en-US" sz="2200" dirty="0"/>
              <a:t>Achieved!</a:t>
            </a:r>
          </a:p>
        </p:txBody>
      </p:sp>
      <p:sp>
        <p:nvSpPr>
          <p:cNvPr id="10" name="AutoShape 54">
            <a:extLst>
              <a:ext uri="{FF2B5EF4-FFF2-40B4-BE49-F238E27FC236}">
                <a16:creationId xmlns:a16="http://schemas.microsoft.com/office/drawing/2014/main" id="{2DB1A234-0076-FE42-86AE-23881AA93CF3}"/>
              </a:ext>
            </a:extLst>
          </p:cNvPr>
          <p:cNvSpPr>
            <a:spLocks noChangeArrowheads="1"/>
          </p:cNvSpPr>
          <p:nvPr/>
        </p:nvSpPr>
        <p:spPr bwMode="auto">
          <a:xfrm>
            <a:off x="3087002" y="1925054"/>
            <a:ext cx="2989954" cy="796422"/>
          </a:xfrm>
          <a:prstGeom prst="curvedDownArrow">
            <a:avLst>
              <a:gd name="adj1" fmla="val 56076"/>
              <a:gd name="adj2" fmla="val 163637"/>
              <a:gd name="adj3" fmla="val 30491"/>
            </a:avLst>
          </a:prstGeom>
          <a:solidFill>
            <a:schemeClr val="accent6"/>
          </a:solidFill>
          <a:ln>
            <a:noFill/>
          </a:ln>
          <a:extLst/>
        </p:spPr>
        <p:txBody>
          <a:bodyPr wrap="none" anchor="ctr"/>
          <a:lstStyle>
            <a:lvl1pPr>
              <a:spcBef>
                <a:spcPct val="20000"/>
              </a:spcBef>
              <a:buChar char="•"/>
              <a:defRPr sz="2400">
                <a:solidFill>
                  <a:srgbClr val="FFFFFF"/>
                </a:solidFill>
                <a:latin typeface="Arial" panose="020B0604020202020204" pitchFamily="34" charset="0"/>
                <a:ea typeface="ＭＳ Ｐゴシック" panose="020B0600070205080204" pitchFamily="34" charset="-128"/>
              </a:defRPr>
            </a:lvl1pPr>
            <a:lvl2pPr marL="742950" indent="-285750">
              <a:spcBef>
                <a:spcPct val="20000"/>
              </a:spcBef>
              <a:buChar char="–"/>
              <a:defRPr sz="2400">
                <a:solidFill>
                  <a:srgbClr val="FFFFFF"/>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endParaRPr lang="en-US" altLang="en-US" sz="2000" dirty="0">
              <a:solidFill>
                <a:schemeClr val="tx1"/>
              </a:solidFill>
            </a:endParaRPr>
          </a:p>
        </p:txBody>
      </p:sp>
      <p:sp>
        <p:nvSpPr>
          <p:cNvPr id="9" name="TextBox 8">
            <a:extLst>
              <a:ext uri="{FF2B5EF4-FFF2-40B4-BE49-F238E27FC236}">
                <a16:creationId xmlns:a16="http://schemas.microsoft.com/office/drawing/2014/main" id="{86649874-608E-0E40-8D7F-5C2E185B76C9}"/>
              </a:ext>
            </a:extLst>
          </p:cNvPr>
          <p:cNvSpPr txBox="1"/>
          <p:nvPr/>
        </p:nvSpPr>
        <p:spPr>
          <a:xfrm>
            <a:off x="163062" y="3762325"/>
            <a:ext cx="2045047" cy="400110"/>
          </a:xfrm>
          <a:prstGeom prst="rect">
            <a:avLst/>
          </a:prstGeom>
          <a:noFill/>
        </p:spPr>
        <p:txBody>
          <a:bodyPr wrap="none" rtlCol="0">
            <a:spAutoFit/>
          </a:bodyPr>
          <a:lstStyle/>
          <a:p>
            <a:r>
              <a:rPr lang="en-US" sz="2000" dirty="0"/>
              <a:t>Fermi’s </a:t>
            </a:r>
            <a:r>
              <a:rPr lang="en-US" sz="2000" dirty="0" err="1"/>
              <a:t>Globatron</a:t>
            </a:r>
            <a:endParaRPr lang="en-US" sz="2000" dirty="0"/>
          </a:p>
        </p:txBody>
      </p:sp>
      <p:pic>
        <p:nvPicPr>
          <p:cNvPr id="4102" name="Picture 6" descr="Image result for tevatron">
            <a:extLst>
              <a:ext uri="{FF2B5EF4-FFF2-40B4-BE49-F238E27FC236}">
                <a16:creationId xmlns:a16="http://schemas.microsoft.com/office/drawing/2014/main" id="{E907A246-2717-9346-ACE4-865B5ECB13D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082" r="2251"/>
          <a:stretch/>
        </p:blipFill>
        <p:spPr bwMode="auto">
          <a:xfrm>
            <a:off x="4131733" y="2801333"/>
            <a:ext cx="4809067" cy="24130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3F4DD467-A5E0-7C44-8425-E221D01B7755}"/>
              </a:ext>
            </a:extLst>
          </p:cNvPr>
          <p:cNvSpPr txBox="1"/>
          <p:nvPr/>
        </p:nvSpPr>
        <p:spPr>
          <a:xfrm>
            <a:off x="4191463" y="2854050"/>
            <a:ext cx="2325893" cy="400110"/>
          </a:xfrm>
          <a:prstGeom prst="rect">
            <a:avLst/>
          </a:prstGeom>
          <a:noFill/>
        </p:spPr>
        <p:txBody>
          <a:bodyPr wrap="none" rtlCol="0">
            <a:spAutoFit/>
          </a:bodyPr>
          <a:lstStyle/>
          <a:p>
            <a:pPr algn="ctr"/>
            <a:r>
              <a:rPr lang="en-US" sz="2000" dirty="0" err="1">
                <a:solidFill>
                  <a:schemeClr val="bg1"/>
                </a:solidFill>
              </a:rPr>
              <a:t>Tevatron</a:t>
            </a:r>
            <a:r>
              <a:rPr lang="en-US" sz="2000" dirty="0">
                <a:solidFill>
                  <a:schemeClr val="bg1"/>
                </a:solidFill>
              </a:rPr>
              <a:t> at </a:t>
            </a:r>
            <a:r>
              <a:rPr lang="en-US" sz="2000" dirty="0" err="1">
                <a:solidFill>
                  <a:schemeClr val="bg1"/>
                </a:solidFill>
              </a:rPr>
              <a:t>Fermilab</a:t>
            </a:r>
            <a:endParaRPr lang="en-US" sz="2000" dirty="0">
              <a:solidFill>
                <a:schemeClr val="bg1"/>
              </a:solidFill>
            </a:endParaRPr>
          </a:p>
        </p:txBody>
      </p:sp>
    </p:spTree>
    <p:extLst>
      <p:ext uri="{BB962C8B-B14F-4D97-AF65-F5344CB8AC3E}">
        <p14:creationId xmlns:p14="http://schemas.microsoft.com/office/powerpoint/2010/main" val="172308266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5B6A4-902B-9F40-B030-85314310110E}"/>
              </a:ext>
            </a:extLst>
          </p:cNvPr>
          <p:cNvSpPr>
            <a:spLocks noGrp="1"/>
          </p:cNvSpPr>
          <p:nvPr>
            <p:ph type="title"/>
          </p:nvPr>
        </p:nvSpPr>
        <p:spPr>
          <a:xfrm>
            <a:off x="0" y="168792"/>
            <a:ext cx="9144000" cy="832076"/>
          </a:xfrm>
        </p:spPr>
        <p:txBody>
          <a:bodyPr/>
          <a:lstStyle/>
          <a:p>
            <a:r>
              <a:rPr lang="en-US" dirty="0"/>
              <a:t>Breakthrough technologies</a:t>
            </a:r>
          </a:p>
        </p:txBody>
      </p:sp>
      <p:sp>
        <p:nvSpPr>
          <p:cNvPr id="20" name="TextBox 19">
            <a:extLst>
              <a:ext uri="{FF2B5EF4-FFF2-40B4-BE49-F238E27FC236}">
                <a16:creationId xmlns:a16="http://schemas.microsoft.com/office/drawing/2014/main" id="{208B2F8F-4CC0-D845-8E46-D270301CA458}"/>
              </a:ext>
            </a:extLst>
          </p:cNvPr>
          <p:cNvSpPr txBox="1"/>
          <p:nvPr/>
        </p:nvSpPr>
        <p:spPr>
          <a:xfrm>
            <a:off x="299462" y="1063821"/>
            <a:ext cx="1293046" cy="430887"/>
          </a:xfrm>
          <a:prstGeom prst="rect">
            <a:avLst/>
          </a:prstGeom>
          <a:noFill/>
        </p:spPr>
        <p:txBody>
          <a:bodyPr wrap="none" rtlCol="0">
            <a:spAutoFit/>
          </a:bodyPr>
          <a:lstStyle/>
          <a:p>
            <a:pPr algn="ctr"/>
            <a:r>
              <a:rPr lang="en-US" sz="2200" dirty="0"/>
              <a:t>Detectors</a:t>
            </a:r>
          </a:p>
        </p:txBody>
      </p:sp>
      <p:grpSp>
        <p:nvGrpSpPr>
          <p:cNvPr id="12" name="Group 11">
            <a:extLst>
              <a:ext uri="{FF2B5EF4-FFF2-40B4-BE49-F238E27FC236}">
                <a16:creationId xmlns:a16="http://schemas.microsoft.com/office/drawing/2014/main" id="{F2D5F6E6-991D-B344-A62C-7EFCE8E9FC4B}"/>
              </a:ext>
            </a:extLst>
          </p:cNvPr>
          <p:cNvGrpSpPr/>
          <p:nvPr/>
        </p:nvGrpSpPr>
        <p:grpSpPr>
          <a:xfrm>
            <a:off x="4203571" y="1030966"/>
            <a:ext cx="4698839" cy="5285525"/>
            <a:chOff x="4203571" y="1030966"/>
            <a:chExt cx="4698839" cy="5285525"/>
          </a:xfrm>
        </p:grpSpPr>
        <p:pic>
          <p:nvPicPr>
            <p:cNvPr id="1026" name="Picture 2" descr="Image result for accelerator livingston plot">
              <a:extLst>
                <a:ext uri="{FF2B5EF4-FFF2-40B4-BE49-F238E27FC236}">
                  <a16:creationId xmlns:a16="http://schemas.microsoft.com/office/drawing/2014/main" id="{B671932B-2151-5247-8C98-4E7E2B62DD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3571" y="1669061"/>
              <a:ext cx="4698839" cy="464743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ED0BE664-EB57-9843-9E4E-C570E26D9F57}"/>
                </a:ext>
              </a:extLst>
            </p:cNvPr>
            <p:cNvSpPr txBox="1"/>
            <p:nvPr/>
          </p:nvSpPr>
          <p:spPr>
            <a:xfrm>
              <a:off x="5110750" y="1067180"/>
              <a:ext cx="1600182" cy="430887"/>
            </a:xfrm>
            <a:prstGeom prst="rect">
              <a:avLst/>
            </a:prstGeom>
            <a:noFill/>
          </p:spPr>
          <p:txBody>
            <a:bodyPr wrap="none" rtlCol="0">
              <a:spAutoFit/>
            </a:bodyPr>
            <a:lstStyle/>
            <a:p>
              <a:pPr algn="ctr"/>
              <a:r>
                <a:rPr lang="en-US" sz="2200" dirty="0"/>
                <a:t>Accelerators</a:t>
              </a:r>
            </a:p>
          </p:txBody>
        </p:sp>
        <p:cxnSp>
          <p:nvCxnSpPr>
            <p:cNvPr id="8" name="Straight Connector 7">
              <a:extLst>
                <a:ext uri="{FF2B5EF4-FFF2-40B4-BE49-F238E27FC236}">
                  <a16:creationId xmlns:a16="http://schemas.microsoft.com/office/drawing/2014/main" id="{09FE9793-2E50-5141-BEF4-FDC12E9B9350}"/>
                </a:ext>
              </a:extLst>
            </p:cNvPr>
            <p:cNvCxnSpPr>
              <a:cxnSpLocks/>
            </p:cNvCxnSpPr>
            <p:nvPr/>
          </p:nvCxnSpPr>
          <p:spPr>
            <a:xfrm flipV="1">
              <a:off x="7822471" y="1047725"/>
              <a:ext cx="514569" cy="768409"/>
            </a:xfrm>
            <a:prstGeom prst="line">
              <a:avLst/>
            </a:prstGeom>
            <a:ln w="28575">
              <a:solidFill>
                <a:schemeClr val="tx1"/>
              </a:solidFill>
              <a:prstDash val="lgDash"/>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568E8848-74A1-6E41-9112-A0F6FF28E512}"/>
                </a:ext>
              </a:extLst>
            </p:cNvPr>
            <p:cNvSpPr txBox="1"/>
            <p:nvPr/>
          </p:nvSpPr>
          <p:spPr>
            <a:xfrm>
              <a:off x="7465699" y="1030966"/>
              <a:ext cx="1331326" cy="369332"/>
            </a:xfrm>
            <a:prstGeom prst="rect">
              <a:avLst/>
            </a:prstGeom>
            <a:solidFill>
              <a:schemeClr val="bg1"/>
            </a:solidFill>
          </p:spPr>
          <p:txBody>
            <a:bodyPr wrap="none" rtlCol="0">
              <a:spAutoFit/>
            </a:bodyPr>
            <a:lstStyle/>
            <a:p>
              <a:r>
                <a:rPr lang="en-US" dirty="0"/>
                <a:t>Moore’s law</a:t>
              </a:r>
            </a:p>
          </p:txBody>
        </p:sp>
      </p:grpSp>
      <p:sp>
        <p:nvSpPr>
          <p:cNvPr id="23" name="Oval 22">
            <a:extLst>
              <a:ext uri="{FF2B5EF4-FFF2-40B4-BE49-F238E27FC236}">
                <a16:creationId xmlns:a16="http://schemas.microsoft.com/office/drawing/2014/main" id="{E1B9A8C1-98E7-6943-9E6D-753BC250002B}"/>
              </a:ext>
            </a:extLst>
          </p:cNvPr>
          <p:cNvSpPr/>
          <p:nvPr/>
        </p:nvSpPr>
        <p:spPr>
          <a:xfrm rot="20460000">
            <a:off x="6813977" y="1927266"/>
            <a:ext cx="2252869" cy="591195"/>
          </a:xfrm>
          <a:prstGeom prst="ellipse">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8E13F43A-0034-1F4B-9B86-73E440ED8354}"/>
              </a:ext>
            </a:extLst>
          </p:cNvPr>
          <p:cNvGrpSpPr/>
          <p:nvPr/>
        </p:nvGrpSpPr>
        <p:grpSpPr>
          <a:xfrm>
            <a:off x="170421" y="1114941"/>
            <a:ext cx="4075443" cy="5284797"/>
            <a:chOff x="170421" y="1526421"/>
            <a:chExt cx="4075443" cy="5284797"/>
          </a:xfrm>
        </p:grpSpPr>
        <p:grpSp>
          <p:nvGrpSpPr>
            <p:cNvPr id="6" name="Group 5">
              <a:extLst>
                <a:ext uri="{FF2B5EF4-FFF2-40B4-BE49-F238E27FC236}">
                  <a16:creationId xmlns:a16="http://schemas.microsoft.com/office/drawing/2014/main" id="{0462629D-7B18-164E-82CD-053930E6C508}"/>
                </a:ext>
              </a:extLst>
            </p:cNvPr>
            <p:cNvGrpSpPr/>
            <p:nvPr/>
          </p:nvGrpSpPr>
          <p:grpSpPr>
            <a:xfrm>
              <a:off x="1188661" y="2781086"/>
              <a:ext cx="2876317" cy="4030132"/>
              <a:chOff x="-153072" y="1540932"/>
              <a:chExt cx="3916561" cy="4978400"/>
            </a:xfrm>
          </p:grpSpPr>
          <p:pic>
            <p:nvPicPr>
              <p:cNvPr id="10" name="Picture 9">
                <a:extLst>
                  <a:ext uri="{FF2B5EF4-FFF2-40B4-BE49-F238E27FC236}">
                    <a16:creationId xmlns:a16="http://schemas.microsoft.com/office/drawing/2014/main" id="{649C7D50-DE71-7B4A-975B-A4CFF04981A0}"/>
                  </a:ext>
                </a:extLst>
              </p:cNvPr>
              <p:cNvPicPr>
                <a:picLocks noChangeAspect="1"/>
              </p:cNvPicPr>
              <p:nvPr/>
            </p:nvPicPr>
            <p:blipFill>
              <a:blip r:embed="rId3"/>
              <a:stretch>
                <a:fillRect/>
              </a:stretch>
            </p:blipFill>
            <p:spPr>
              <a:xfrm>
                <a:off x="-153072" y="1540932"/>
                <a:ext cx="3916561" cy="4978400"/>
              </a:xfrm>
              <a:prstGeom prst="rect">
                <a:avLst/>
              </a:prstGeom>
            </p:spPr>
          </p:pic>
          <p:grpSp>
            <p:nvGrpSpPr>
              <p:cNvPr id="17" name="Group 16">
                <a:extLst>
                  <a:ext uri="{FF2B5EF4-FFF2-40B4-BE49-F238E27FC236}">
                    <a16:creationId xmlns:a16="http://schemas.microsoft.com/office/drawing/2014/main" id="{F880D98C-2373-404F-985F-A3104B561493}"/>
                  </a:ext>
                </a:extLst>
              </p:cNvPr>
              <p:cNvGrpSpPr/>
              <p:nvPr/>
            </p:nvGrpSpPr>
            <p:grpSpPr>
              <a:xfrm>
                <a:off x="2039476" y="3018098"/>
                <a:ext cx="546361" cy="2632363"/>
                <a:chOff x="6068375" y="1362864"/>
                <a:chExt cx="546361" cy="2632363"/>
              </a:xfrm>
            </p:grpSpPr>
            <p:sp>
              <p:nvSpPr>
                <p:cNvPr id="13" name="Down Arrow 12">
                  <a:extLst>
                    <a:ext uri="{FF2B5EF4-FFF2-40B4-BE49-F238E27FC236}">
                      <a16:creationId xmlns:a16="http://schemas.microsoft.com/office/drawing/2014/main" id="{70B630A2-E559-8A42-88B6-45766DAFB37E}"/>
                    </a:ext>
                  </a:extLst>
                </p:cNvPr>
                <p:cNvSpPr/>
                <p:nvPr/>
              </p:nvSpPr>
              <p:spPr>
                <a:xfrm rot="19860000">
                  <a:off x="6068375" y="1362864"/>
                  <a:ext cx="483256" cy="2632363"/>
                </a:xfrm>
                <a:prstGeom prst="downArrow">
                  <a:avLst/>
                </a:prstGeom>
                <a:gradFill>
                  <a:lin ang="156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994F2167-CCD2-3A4D-BC11-54B5783BAC6E}"/>
                    </a:ext>
                  </a:extLst>
                </p:cNvPr>
                <p:cNvSpPr txBox="1"/>
                <p:nvPr/>
              </p:nvSpPr>
              <p:spPr>
                <a:xfrm rot="3660000">
                  <a:off x="5353004" y="2611948"/>
                  <a:ext cx="2104377" cy="419087"/>
                </a:xfrm>
                <a:prstGeom prst="rect">
                  <a:avLst/>
                </a:prstGeom>
                <a:noFill/>
              </p:spPr>
              <p:txBody>
                <a:bodyPr wrap="none" rtlCol="0">
                  <a:spAutoFit/>
                </a:bodyPr>
                <a:lstStyle/>
                <a:p>
                  <a:r>
                    <a:rPr lang="en-US" sz="1400" dirty="0"/>
                    <a:t>Increasing sensitivity</a:t>
                  </a:r>
                </a:p>
              </p:txBody>
            </p:sp>
          </p:grpSp>
        </p:grpSp>
        <p:grpSp>
          <p:nvGrpSpPr>
            <p:cNvPr id="15" name="Group 14">
              <a:extLst>
                <a:ext uri="{FF2B5EF4-FFF2-40B4-BE49-F238E27FC236}">
                  <a16:creationId xmlns:a16="http://schemas.microsoft.com/office/drawing/2014/main" id="{D420BB84-C869-404E-B3D2-A1F64DA00223}"/>
                </a:ext>
              </a:extLst>
            </p:cNvPr>
            <p:cNvGrpSpPr/>
            <p:nvPr/>
          </p:nvGrpSpPr>
          <p:grpSpPr>
            <a:xfrm>
              <a:off x="170421" y="3015213"/>
              <a:ext cx="2373135" cy="3144550"/>
              <a:chOff x="2410024" y="2692878"/>
              <a:chExt cx="5397500" cy="4305300"/>
            </a:xfrm>
          </p:grpSpPr>
          <p:pic>
            <p:nvPicPr>
              <p:cNvPr id="16" name="Picture 15">
                <a:extLst>
                  <a:ext uri="{FF2B5EF4-FFF2-40B4-BE49-F238E27FC236}">
                    <a16:creationId xmlns:a16="http://schemas.microsoft.com/office/drawing/2014/main" id="{0CF6B67D-9177-7B4E-B375-FA35238811AD}"/>
                  </a:ext>
                </a:extLst>
              </p:cNvPr>
              <p:cNvPicPr>
                <a:picLocks noChangeAspect="1"/>
              </p:cNvPicPr>
              <p:nvPr/>
            </p:nvPicPr>
            <p:blipFill>
              <a:blip r:embed="rId4"/>
              <a:stretch>
                <a:fillRect/>
              </a:stretch>
            </p:blipFill>
            <p:spPr>
              <a:xfrm>
                <a:off x="2410024" y="2692878"/>
                <a:ext cx="5397500" cy="4305300"/>
              </a:xfrm>
              <a:prstGeom prst="rect">
                <a:avLst/>
              </a:prstGeom>
            </p:spPr>
          </p:pic>
          <p:sp>
            <p:nvSpPr>
              <p:cNvPr id="19" name="TextBox 18">
                <a:extLst>
                  <a:ext uri="{FF2B5EF4-FFF2-40B4-BE49-F238E27FC236}">
                    <a16:creationId xmlns:a16="http://schemas.microsoft.com/office/drawing/2014/main" id="{06EDC5AA-1893-0445-873B-F36573EA6DC1}"/>
                  </a:ext>
                </a:extLst>
              </p:cNvPr>
              <p:cNvSpPr txBox="1"/>
              <p:nvPr/>
            </p:nvSpPr>
            <p:spPr>
              <a:xfrm>
                <a:off x="5644444" y="4233064"/>
                <a:ext cx="995016" cy="715581"/>
              </a:xfrm>
              <a:prstGeom prst="rect">
                <a:avLst/>
              </a:prstGeom>
              <a:solidFill>
                <a:schemeClr val="bg1"/>
              </a:solidFill>
            </p:spPr>
            <p:txBody>
              <a:bodyPr wrap="none" rtlCol="0">
                <a:spAutoFit/>
              </a:bodyPr>
              <a:lstStyle/>
              <a:p>
                <a:endParaRPr lang="en-US" sz="1200" dirty="0"/>
              </a:p>
              <a:p>
                <a:r>
                  <a:rPr lang="en-US" dirty="0"/>
                  <a:t>     Today</a:t>
                </a:r>
              </a:p>
              <a:p>
                <a:endParaRPr lang="en-US" sz="1050" dirty="0"/>
              </a:p>
            </p:txBody>
          </p:sp>
        </p:grpSp>
        <p:pic>
          <p:nvPicPr>
            <p:cNvPr id="24" name="Picture 23">
              <a:extLst>
                <a:ext uri="{FF2B5EF4-FFF2-40B4-BE49-F238E27FC236}">
                  <a16:creationId xmlns:a16="http://schemas.microsoft.com/office/drawing/2014/main" id="{8A7C9FB3-1513-7F4B-916F-8595B1B4DF24}"/>
                </a:ext>
              </a:extLst>
            </p:cNvPr>
            <p:cNvPicPr>
              <a:picLocks noChangeAspect="1"/>
            </p:cNvPicPr>
            <p:nvPr/>
          </p:nvPicPr>
          <p:blipFill>
            <a:blip r:embed="rId5"/>
            <a:stretch>
              <a:fillRect/>
            </a:stretch>
          </p:blipFill>
          <p:spPr>
            <a:xfrm>
              <a:off x="1610584" y="1526421"/>
              <a:ext cx="2635280" cy="3061067"/>
            </a:xfrm>
            <a:prstGeom prst="rect">
              <a:avLst/>
            </a:prstGeom>
          </p:spPr>
        </p:pic>
        <p:sp>
          <p:nvSpPr>
            <p:cNvPr id="25" name="TextBox 24">
              <a:extLst>
                <a:ext uri="{FF2B5EF4-FFF2-40B4-BE49-F238E27FC236}">
                  <a16:creationId xmlns:a16="http://schemas.microsoft.com/office/drawing/2014/main" id="{AF747B57-E70A-E24D-B737-1AEB8DB9AB5E}"/>
                </a:ext>
              </a:extLst>
            </p:cNvPr>
            <p:cNvSpPr txBox="1"/>
            <p:nvPr/>
          </p:nvSpPr>
          <p:spPr>
            <a:xfrm rot="2040000">
              <a:off x="2050859" y="3166877"/>
              <a:ext cx="1205202" cy="338554"/>
            </a:xfrm>
            <a:prstGeom prst="rect">
              <a:avLst/>
            </a:prstGeom>
            <a:noFill/>
          </p:spPr>
          <p:txBody>
            <a:bodyPr wrap="none" rtlCol="0">
              <a:spAutoFit/>
            </a:bodyPr>
            <a:lstStyle/>
            <a:p>
              <a:r>
                <a:rPr lang="en-US" sz="1600" dirty="0"/>
                <a:t>Moore’s law</a:t>
              </a:r>
            </a:p>
          </p:txBody>
        </p:sp>
      </p:grpSp>
    </p:spTree>
    <p:extLst>
      <p:ext uri="{BB962C8B-B14F-4D97-AF65-F5344CB8AC3E}">
        <p14:creationId xmlns:p14="http://schemas.microsoft.com/office/powerpoint/2010/main" val="1937894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C115E-61CD-0545-A379-F8AFB3042CCC}"/>
              </a:ext>
            </a:extLst>
          </p:cNvPr>
          <p:cNvSpPr>
            <a:spLocks noGrp="1"/>
          </p:cNvSpPr>
          <p:nvPr>
            <p:ph type="title"/>
          </p:nvPr>
        </p:nvSpPr>
        <p:spPr/>
        <p:txBody>
          <a:bodyPr/>
          <a:lstStyle/>
          <a:p>
            <a:r>
              <a:rPr lang="en-US" dirty="0"/>
              <a:t>Breakthrough technologies</a:t>
            </a:r>
          </a:p>
        </p:txBody>
      </p:sp>
      <p:sp>
        <p:nvSpPr>
          <p:cNvPr id="3" name="TextBox 2">
            <a:extLst>
              <a:ext uri="{FF2B5EF4-FFF2-40B4-BE49-F238E27FC236}">
                <a16:creationId xmlns:a16="http://schemas.microsoft.com/office/drawing/2014/main" id="{37EDDCE0-F77B-9A4E-BF28-642C9596C6D1}"/>
              </a:ext>
            </a:extLst>
          </p:cNvPr>
          <p:cNvSpPr txBox="1"/>
          <p:nvPr/>
        </p:nvSpPr>
        <p:spPr>
          <a:xfrm>
            <a:off x="0" y="1621420"/>
            <a:ext cx="9144000" cy="584775"/>
          </a:xfrm>
          <a:prstGeom prst="rect">
            <a:avLst/>
          </a:prstGeom>
          <a:noFill/>
        </p:spPr>
        <p:txBody>
          <a:bodyPr wrap="square" rtlCol="0">
            <a:spAutoFit/>
          </a:bodyPr>
          <a:lstStyle/>
          <a:p>
            <a:pPr algn="ctr"/>
            <a:r>
              <a:rPr lang="en-US" sz="2200" dirty="0"/>
              <a:t># of particle physics Ph.D. students  </a:t>
            </a:r>
            <a:r>
              <a:rPr lang="en-US" sz="3200" b="1" dirty="0">
                <a:solidFill>
                  <a:srgbClr val="FF0000"/>
                </a:solidFill>
              </a:rPr>
              <a:t>&gt;&gt;</a:t>
            </a:r>
            <a:r>
              <a:rPr lang="en-US" sz="2200" dirty="0"/>
              <a:t>  # of accelerator Ph.D. students </a:t>
            </a:r>
          </a:p>
        </p:txBody>
      </p:sp>
      <p:sp>
        <p:nvSpPr>
          <p:cNvPr id="4" name="TextBox 3">
            <a:extLst>
              <a:ext uri="{FF2B5EF4-FFF2-40B4-BE49-F238E27FC236}">
                <a16:creationId xmlns:a16="http://schemas.microsoft.com/office/drawing/2014/main" id="{0C0164FE-7AE2-9942-964C-EDDF2F0CD8BD}"/>
              </a:ext>
            </a:extLst>
          </p:cNvPr>
          <p:cNvSpPr txBox="1"/>
          <p:nvPr/>
        </p:nvSpPr>
        <p:spPr>
          <a:xfrm>
            <a:off x="0" y="1048791"/>
            <a:ext cx="9144000" cy="523220"/>
          </a:xfrm>
          <a:prstGeom prst="rect">
            <a:avLst/>
          </a:prstGeom>
          <a:noFill/>
        </p:spPr>
        <p:txBody>
          <a:bodyPr wrap="square" rtlCol="0">
            <a:spAutoFit/>
          </a:bodyPr>
          <a:lstStyle/>
          <a:p>
            <a:pPr algn="ctr"/>
            <a:r>
              <a:rPr lang="en-US" sz="2800" dirty="0">
                <a:solidFill>
                  <a:schemeClr val="bg2">
                    <a:lumMod val="25000"/>
                  </a:schemeClr>
                </a:solidFill>
              </a:rPr>
              <a:t>Challenges and Opportunities</a:t>
            </a:r>
          </a:p>
        </p:txBody>
      </p:sp>
      <p:grpSp>
        <p:nvGrpSpPr>
          <p:cNvPr id="8" name="Group 7">
            <a:extLst>
              <a:ext uri="{FF2B5EF4-FFF2-40B4-BE49-F238E27FC236}">
                <a16:creationId xmlns:a16="http://schemas.microsoft.com/office/drawing/2014/main" id="{F451C21B-96B7-6C44-AF5D-FF412AC791A4}"/>
              </a:ext>
            </a:extLst>
          </p:cNvPr>
          <p:cNvGrpSpPr/>
          <p:nvPr/>
        </p:nvGrpSpPr>
        <p:grpSpPr>
          <a:xfrm>
            <a:off x="368378" y="2381063"/>
            <a:ext cx="4035528" cy="3955585"/>
            <a:chOff x="2414806" y="2343798"/>
            <a:chExt cx="4035528" cy="3955585"/>
          </a:xfrm>
        </p:grpSpPr>
        <p:pic>
          <p:nvPicPr>
            <p:cNvPr id="6" name="Picture 5">
              <a:extLst>
                <a:ext uri="{FF2B5EF4-FFF2-40B4-BE49-F238E27FC236}">
                  <a16:creationId xmlns:a16="http://schemas.microsoft.com/office/drawing/2014/main" id="{3A97A38B-2173-6E47-8F52-BA5D504DFBD0}"/>
                </a:ext>
              </a:extLst>
            </p:cNvPr>
            <p:cNvPicPr>
              <a:picLocks noChangeAspect="1"/>
            </p:cNvPicPr>
            <p:nvPr/>
          </p:nvPicPr>
          <p:blipFill rotWithShape="1">
            <a:blip r:embed="rId3"/>
            <a:srcRect l="19444" t="29877" r="21667" b="5433"/>
            <a:stretch/>
          </p:blipFill>
          <p:spPr>
            <a:xfrm>
              <a:off x="2489756" y="3155019"/>
              <a:ext cx="3816440" cy="3144364"/>
            </a:xfrm>
            <a:prstGeom prst="rect">
              <a:avLst/>
            </a:prstGeom>
          </p:spPr>
        </p:pic>
        <p:sp>
          <p:nvSpPr>
            <p:cNvPr id="7" name="TextBox 6">
              <a:extLst>
                <a:ext uri="{FF2B5EF4-FFF2-40B4-BE49-F238E27FC236}">
                  <a16:creationId xmlns:a16="http://schemas.microsoft.com/office/drawing/2014/main" id="{F4F3FD2D-22B9-1043-BB6A-1BC315AFF916}"/>
                </a:ext>
              </a:extLst>
            </p:cNvPr>
            <p:cNvSpPr txBox="1"/>
            <p:nvPr/>
          </p:nvSpPr>
          <p:spPr>
            <a:xfrm>
              <a:off x="2414806" y="2343798"/>
              <a:ext cx="4035528" cy="861774"/>
            </a:xfrm>
            <a:prstGeom prst="rect">
              <a:avLst/>
            </a:prstGeom>
            <a:noFill/>
          </p:spPr>
          <p:txBody>
            <a:bodyPr wrap="none" rtlCol="0">
              <a:spAutoFit/>
            </a:bodyPr>
            <a:lstStyle/>
            <a:p>
              <a:r>
                <a:rPr lang="en-US" sz="2000" i="1" u="sng" dirty="0"/>
                <a:t>Personal note</a:t>
              </a:r>
            </a:p>
            <a:p>
              <a:endParaRPr lang="en-US" sz="1200" i="1" u="sng" dirty="0"/>
            </a:p>
            <a:p>
              <a:r>
                <a:rPr lang="en-US" dirty="0"/>
                <a:t>                  Accelerator group at </a:t>
              </a:r>
              <a:r>
                <a:rPr lang="en-US" dirty="0" err="1"/>
                <a:t>U.Chicago</a:t>
              </a:r>
              <a:endParaRPr lang="en-US" dirty="0"/>
            </a:p>
          </p:txBody>
        </p:sp>
      </p:grpSp>
      <p:grpSp>
        <p:nvGrpSpPr>
          <p:cNvPr id="14" name="Group 13">
            <a:extLst>
              <a:ext uri="{FF2B5EF4-FFF2-40B4-BE49-F238E27FC236}">
                <a16:creationId xmlns:a16="http://schemas.microsoft.com/office/drawing/2014/main" id="{0202B771-918C-3A44-80E4-EB0D1EB4E59E}"/>
              </a:ext>
            </a:extLst>
          </p:cNvPr>
          <p:cNvGrpSpPr/>
          <p:nvPr/>
        </p:nvGrpSpPr>
        <p:grpSpPr>
          <a:xfrm>
            <a:off x="4553806" y="2881801"/>
            <a:ext cx="4507593" cy="3576892"/>
            <a:chOff x="4553806" y="2881801"/>
            <a:chExt cx="4507593" cy="3576892"/>
          </a:xfrm>
        </p:grpSpPr>
        <p:pic>
          <p:nvPicPr>
            <p:cNvPr id="10" name="Picture 9">
              <a:extLst>
                <a:ext uri="{FF2B5EF4-FFF2-40B4-BE49-F238E27FC236}">
                  <a16:creationId xmlns:a16="http://schemas.microsoft.com/office/drawing/2014/main" id="{D07DE0AC-E009-B14C-8E1C-BFAA73C4011A}"/>
                </a:ext>
              </a:extLst>
            </p:cNvPr>
            <p:cNvPicPr>
              <a:picLocks noChangeAspect="1"/>
            </p:cNvPicPr>
            <p:nvPr/>
          </p:nvPicPr>
          <p:blipFill>
            <a:blip r:embed="rId4"/>
            <a:stretch>
              <a:fillRect/>
            </a:stretch>
          </p:blipFill>
          <p:spPr>
            <a:xfrm>
              <a:off x="4553806" y="3405162"/>
              <a:ext cx="4507593" cy="3053531"/>
            </a:xfrm>
            <a:prstGeom prst="rect">
              <a:avLst/>
            </a:prstGeom>
          </p:spPr>
        </p:pic>
        <p:pic>
          <p:nvPicPr>
            <p:cNvPr id="9" name="Picture 8">
              <a:extLst>
                <a:ext uri="{FF2B5EF4-FFF2-40B4-BE49-F238E27FC236}">
                  <a16:creationId xmlns:a16="http://schemas.microsoft.com/office/drawing/2014/main" id="{4F33BEE6-05E6-AD41-82B2-52C3E5BD3566}"/>
                </a:ext>
              </a:extLst>
            </p:cNvPr>
            <p:cNvPicPr>
              <a:picLocks noChangeAspect="1"/>
            </p:cNvPicPr>
            <p:nvPr/>
          </p:nvPicPr>
          <p:blipFill rotWithShape="1">
            <a:blip r:embed="rId5"/>
            <a:srcRect l="90885" t="19281" b="21302"/>
            <a:stretch/>
          </p:blipFill>
          <p:spPr>
            <a:xfrm>
              <a:off x="8165309" y="2978276"/>
              <a:ext cx="702688" cy="724396"/>
            </a:xfrm>
            <a:prstGeom prst="rect">
              <a:avLst/>
            </a:prstGeom>
          </p:spPr>
        </p:pic>
        <p:pic>
          <p:nvPicPr>
            <p:cNvPr id="13" name="Picture 12">
              <a:extLst>
                <a:ext uri="{FF2B5EF4-FFF2-40B4-BE49-F238E27FC236}">
                  <a16:creationId xmlns:a16="http://schemas.microsoft.com/office/drawing/2014/main" id="{02A70298-A441-BE43-A437-255A9523A8FA}"/>
                </a:ext>
              </a:extLst>
            </p:cNvPr>
            <p:cNvPicPr>
              <a:picLocks noChangeAspect="1"/>
            </p:cNvPicPr>
            <p:nvPr/>
          </p:nvPicPr>
          <p:blipFill rotWithShape="1">
            <a:blip r:embed="rId5"/>
            <a:srcRect r="29263" b="1420"/>
            <a:stretch/>
          </p:blipFill>
          <p:spPr>
            <a:xfrm>
              <a:off x="4684205" y="2881801"/>
              <a:ext cx="3586332" cy="790458"/>
            </a:xfrm>
            <a:prstGeom prst="rect">
              <a:avLst/>
            </a:prstGeom>
          </p:spPr>
        </p:pic>
      </p:grpSp>
    </p:spTree>
    <p:extLst>
      <p:ext uri="{BB962C8B-B14F-4D97-AF65-F5344CB8AC3E}">
        <p14:creationId xmlns:p14="http://schemas.microsoft.com/office/powerpoint/2010/main" val="1126838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Group 2">
            <a:extLst>
              <a:ext uri="{FF2B5EF4-FFF2-40B4-BE49-F238E27FC236}">
                <a16:creationId xmlns:a16="http://schemas.microsoft.com/office/drawing/2014/main" id="{64E21E5A-F171-394A-B043-A93409B9B2B5}"/>
              </a:ext>
            </a:extLst>
          </p:cNvPr>
          <p:cNvGrpSpPr>
            <a:grpSpLocks/>
          </p:cNvGrpSpPr>
          <p:nvPr/>
        </p:nvGrpSpPr>
        <p:grpSpPr bwMode="auto">
          <a:xfrm>
            <a:off x="202902" y="2270916"/>
            <a:ext cx="2313454" cy="4099004"/>
            <a:chOff x="82137" y="1634761"/>
            <a:chExt cx="2831983" cy="4926799"/>
          </a:xfrm>
        </p:grpSpPr>
        <p:grpSp>
          <p:nvGrpSpPr>
            <p:cNvPr id="24581" name="Group 15">
              <a:extLst>
                <a:ext uri="{FF2B5EF4-FFF2-40B4-BE49-F238E27FC236}">
                  <a16:creationId xmlns:a16="http://schemas.microsoft.com/office/drawing/2014/main" id="{95602495-E71E-814F-BCB2-44BF12B3BD3F}"/>
                </a:ext>
              </a:extLst>
            </p:cNvPr>
            <p:cNvGrpSpPr>
              <a:grpSpLocks/>
            </p:cNvGrpSpPr>
            <p:nvPr/>
          </p:nvGrpSpPr>
          <p:grpSpPr bwMode="auto">
            <a:xfrm>
              <a:off x="104775" y="2067628"/>
              <a:ext cx="2762250" cy="4493932"/>
              <a:chOff x="9556" y="1892300"/>
              <a:chExt cx="2762250" cy="4493804"/>
            </a:xfrm>
          </p:grpSpPr>
          <p:pic>
            <p:nvPicPr>
              <p:cNvPr id="24584" name="Picture 45" descr="lawrence">
                <a:extLst>
                  <a:ext uri="{FF2B5EF4-FFF2-40B4-BE49-F238E27FC236}">
                    <a16:creationId xmlns:a16="http://schemas.microsoft.com/office/drawing/2014/main" id="{D36313D7-6EC4-A14C-AB75-780156D8E6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8254" t="16016" r="19524" b="23364"/>
              <a:stretch>
                <a:fillRect/>
              </a:stretch>
            </p:blipFill>
            <p:spPr bwMode="auto">
              <a:xfrm>
                <a:off x="9556" y="1892300"/>
                <a:ext cx="2762250" cy="386080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24585" name="Text Box 50">
                <a:extLst>
                  <a:ext uri="{FF2B5EF4-FFF2-40B4-BE49-F238E27FC236}">
                    <a16:creationId xmlns:a16="http://schemas.microsoft.com/office/drawing/2014/main" id="{DF5DE827-7A61-1E41-9EF8-A1C80DDD922F}"/>
                  </a:ext>
                </a:extLst>
              </p:cNvPr>
              <p:cNvSpPr txBox="1">
                <a:spLocks noChangeArrowheads="1"/>
              </p:cNvSpPr>
              <p:nvPr/>
            </p:nvSpPr>
            <p:spPr bwMode="auto">
              <a:xfrm>
                <a:off x="296409" y="5683254"/>
                <a:ext cx="2180501" cy="70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FFFFFF"/>
                    </a:solidFill>
                    <a:latin typeface="Arial" panose="020B0604020202020204" pitchFamily="34" charset="0"/>
                    <a:ea typeface="ＭＳ Ｐゴシック" panose="020B0600070205080204" pitchFamily="34" charset="-128"/>
                  </a:defRPr>
                </a:lvl1pPr>
                <a:lvl2pPr marL="742950" indent="-285750">
                  <a:spcBef>
                    <a:spcPct val="20000"/>
                  </a:spcBef>
                  <a:buChar char="–"/>
                  <a:defRPr sz="2400">
                    <a:solidFill>
                      <a:srgbClr val="FFFFFF"/>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1600" dirty="0">
                    <a:solidFill>
                      <a:schemeClr val="tx1"/>
                    </a:solidFill>
                  </a:rPr>
                  <a:t>Ernest Lawrence </a:t>
                </a:r>
              </a:p>
              <a:p>
                <a:pPr algn="ctr" eaLnBrk="1" hangingPunct="1">
                  <a:spcBef>
                    <a:spcPct val="0"/>
                  </a:spcBef>
                  <a:buFontTx/>
                  <a:buNone/>
                </a:pPr>
                <a:r>
                  <a:rPr lang="en-US" altLang="en-US" sz="1600" dirty="0">
                    <a:solidFill>
                      <a:schemeClr val="tx1"/>
                    </a:solidFill>
                  </a:rPr>
                  <a:t>(1901-1958)</a:t>
                </a:r>
                <a:endParaRPr lang="en-US" altLang="en-US" sz="2000" dirty="0">
                  <a:solidFill>
                    <a:schemeClr val="tx1"/>
                  </a:solidFill>
                </a:endParaRPr>
              </a:p>
            </p:txBody>
          </p:sp>
          <p:sp>
            <p:nvSpPr>
              <p:cNvPr id="24586" name="Oval 71">
                <a:extLst>
                  <a:ext uri="{FF2B5EF4-FFF2-40B4-BE49-F238E27FC236}">
                    <a16:creationId xmlns:a16="http://schemas.microsoft.com/office/drawing/2014/main" id="{00AEDE6F-479F-7147-881E-4E0F673060CB}"/>
                  </a:ext>
                </a:extLst>
              </p:cNvPr>
              <p:cNvSpPr>
                <a:spLocks noChangeArrowheads="1"/>
              </p:cNvSpPr>
              <p:nvPr/>
            </p:nvSpPr>
            <p:spPr bwMode="auto">
              <a:xfrm>
                <a:off x="1630045" y="5033645"/>
                <a:ext cx="508000" cy="30480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400">
                    <a:solidFill>
                      <a:srgbClr val="FFFFFF"/>
                    </a:solidFill>
                    <a:latin typeface="Arial" panose="020B0604020202020204" pitchFamily="34" charset="0"/>
                    <a:ea typeface="ＭＳ Ｐゴシック" panose="020B0600070205080204" pitchFamily="34" charset="-128"/>
                  </a:defRPr>
                </a:lvl1pPr>
                <a:lvl2pPr marL="742950" indent="-285750">
                  <a:spcBef>
                    <a:spcPct val="20000"/>
                  </a:spcBef>
                  <a:buChar char="–"/>
                  <a:defRPr sz="2400">
                    <a:solidFill>
                      <a:srgbClr val="FFFFFF"/>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1800">
                  <a:solidFill>
                    <a:schemeClr val="tx1"/>
                  </a:solidFill>
                </a:endParaRPr>
              </a:p>
            </p:txBody>
          </p:sp>
          <p:pic>
            <p:nvPicPr>
              <p:cNvPr id="24587" name="Picture 72" descr="littlecyclo">
                <a:extLst>
                  <a:ext uri="{FF2B5EF4-FFF2-40B4-BE49-F238E27FC236}">
                    <a16:creationId xmlns:a16="http://schemas.microsoft.com/office/drawing/2014/main" id="{AA0EBF4D-8B58-D942-9838-0A993ACD9B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750" y="3844925"/>
                <a:ext cx="1358900" cy="108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582" name="TextBox 34">
              <a:extLst>
                <a:ext uri="{FF2B5EF4-FFF2-40B4-BE49-F238E27FC236}">
                  <a16:creationId xmlns:a16="http://schemas.microsoft.com/office/drawing/2014/main" id="{B61EFA0D-99D8-E543-BD64-C04A018502D3}"/>
                </a:ext>
              </a:extLst>
            </p:cNvPr>
            <p:cNvSpPr txBox="1">
              <a:spLocks noChangeArrowheads="1"/>
            </p:cNvSpPr>
            <p:nvPr/>
          </p:nvSpPr>
          <p:spPr bwMode="auto">
            <a:xfrm>
              <a:off x="82137" y="1634761"/>
              <a:ext cx="2831983" cy="44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FFFFFF"/>
                  </a:solidFill>
                  <a:latin typeface="Arial" panose="020B0604020202020204" pitchFamily="34" charset="0"/>
                  <a:ea typeface="ＭＳ Ｐゴシック" panose="020B0600070205080204" pitchFamily="34" charset="-128"/>
                </a:defRPr>
              </a:lvl1pPr>
              <a:lvl2pPr marL="742950" indent="-285750">
                <a:spcBef>
                  <a:spcPct val="20000"/>
                </a:spcBef>
                <a:buChar char="–"/>
                <a:defRPr sz="2400">
                  <a:solidFill>
                    <a:srgbClr val="FFFFFF"/>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800" dirty="0">
                  <a:solidFill>
                    <a:schemeClr val="tx1"/>
                  </a:solidFill>
                </a:rPr>
                <a:t>Accelerators (1930s)</a:t>
              </a:r>
            </a:p>
          </p:txBody>
        </p:sp>
        <p:sp>
          <p:nvSpPr>
            <p:cNvPr id="24583" name="TextBox 34">
              <a:extLst>
                <a:ext uri="{FF2B5EF4-FFF2-40B4-BE49-F238E27FC236}">
                  <a16:creationId xmlns:a16="http://schemas.microsoft.com/office/drawing/2014/main" id="{C882B4ED-8969-474A-B315-FC21C9B76781}"/>
                </a:ext>
              </a:extLst>
            </p:cNvPr>
            <p:cNvSpPr txBox="1">
              <a:spLocks noChangeArrowheads="1"/>
            </p:cNvSpPr>
            <p:nvPr/>
          </p:nvSpPr>
          <p:spPr bwMode="auto">
            <a:xfrm>
              <a:off x="1972468" y="2037065"/>
              <a:ext cx="783348" cy="40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FFFFFF"/>
                  </a:solidFill>
                  <a:latin typeface="Arial" panose="020B0604020202020204" pitchFamily="34" charset="0"/>
                  <a:ea typeface="ＭＳ Ｐゴシック" panose="020B0600070205080204" pitchFamily="34" charset="-128"/>
                </a:defRPr>
              </a:lvl1pPr>
              <a:lvl2pPr marL="742950" indent="-285750">
                <a:spcBef>
                  <a:spcPct val="20000"/>
                </a:spcBef>
                <a:buChar char="–"/>
                <a:defRPr sz="2400">
                  <a:solidFill>
                    <a:srgbClr val="FFFFFF"/>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solidFill>
                    <a:schemeClr val="tx1"/>
                  </a:solidFill>
                </a:rPr>
                <a:t>1930</a:t>
              </a:r>
            </a:p>
          </p:txBody>
        </p:sp>
      </p:grpSp>
      <p:sp>
        <p:nvSpPr>
          <p:cNvPr id="2" name="Title 1">
            <a:extLst>
              <a:ext uri="{FF2B5EF4-FFF2-40B4-BE49-F238E27FC236}">
                <a16:creationId xmlns:a16="http://schemas.microsoft.com/office/drawing/2014/main" id="{8C9046DB-DD34-5944-9CC1-3CF5E3FD9726}"/>
              </a:ext>
            </a:extLst>
          </p:cNvPr>
          <p:cNvSpPr>
            <a:spLocks noGrp="1"/>
          </p:cNvSpPr>
          <p:nvPr>
            <p:ph type="title"/>
          </p:nvPr>
        </p:nvSpPr>
        <p:spPr/>
        <p:txBody>
          <a:bodyPr>
            <a:normAutofit/>
          </a:bodyPr>
          <a:lstStyle/>
          <a:p>
            <a:r>
              <a:rPr lang="en-US" dirty="0"/>
              <a:t>Breakthroughs</a:t>
            </a:r>
          </a:p>
        </p:txBody>
      </p:sp>
      <p:grpSp>
        <p:nvGrpSpPr>
          <p:cNvPr id="3" name="Group 2">
            <a:extLst>
              <a:ext uri="{FF2B5EF4-FFF2-40B4-BE49-F238E27FC236}">
                <a16:creationId xmlns:a16="http://schemas.microsoft.com/office/drawing/2014/main" id="{BD97135F-75BA-1E4B-B00E-12B598730EE4}"/>
              </a:ext>
            </a:extLst>
          </p:cNvPr>
          <p:cNvGrpSpPr/>
          <p:nvPr/>
        </p:nvGrpSpPr>
        <p:grpSpPr>
          <a:xfrm>
            <a:off x="1481164" y="1712604"/>
            <a:ext cx="4586548" cy="4713461"/>
            <a:chOff x="1481164" y="1284588"/>
            <a:chExt cx="4586548" cy="4713461"/>
          </a:xfrm>
        </p:grpSpPr>
        <p:grpSp>
          <p:nvGrpSpPr>
            <p:cNvPr id="4" name="Group 3">
              <a:extLst>
                <a:ext uri="{FF2B5EF4-FFF2-40B4-BE49-F238E27FC236}">
                  <a16:creationId xmlns:a16="http://schemas.microsoft.com/office/drawing/2014/main" id="{4C417EF7-9D6A-3242-BF0A-AC0CB37E2ACA}"/>
                </a:ext>
              </a:extLst>
            </p:cNvPr>
            <p:cNvGrpSpPr>
              <a:grpSpLocks/>
            </p:cNvGrpSpPr>
            <p:nvPr/>
          </p:nvGrpSpPr>
          <p:grpSpPr bwMode="auto">
            <a:xfrm>
              <a:off x="1481164" y="1284588"/>
              <a:ext cx="4586548" cy="4376910"/>
              <a:chOff x="1678126" y="669503"/>
              <a:chExt cx="5667129" cy="5529867"/>
            </a:xfrm>
          </p:grpSpPr>
          <p:pic>
            <p:nvPicPr>
              <p:cNvPr id="24588" name="Picture 24" descr="C:\Users\ykkim\Pictures\cern-lhc.jpg">
                <a:extLst>
                  <a:ext uri="{FF2B5EF4-FFF2-40B4-BE49-F238E27FC236}">
                    <a16:creationId xmlns:a16="http://schemas.microsoft.com/office/drawing/2014/main" id="{C785EFE4-A817-E543-AA22-4E6F9E8E905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1771" y="1841504"/>
                <a:ext cx="2916229" cy="197082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4590" name="TextBox 31">
                <a:extLst>
                  <a:ext uri="{FF2B5EF4-FFF2-40B4-BE49-F238E27FC236}">
                    <a16:creationId xmlns:a16="http://schemas.microsoft.com/office/drawing/2014/main" id="{4779DB03-68A6-8746-A625-9F779FCB3270}"/>
                  </a:ext>
                </a:extLst>
              </p:cNvPr>
              <p:cNvSpPr txBox="1">
                <a:spLocks noChangeArrowheads="1"/>
              </p:cNvSpPr>
              <p:nvPr/>
            </p:nvSpPr>
            <p:spPr bwMode="auto">
              <a:xfrm>
                <a:off x="3180574" y="1374884"/>
                <a:ext cx="4164681" cy="8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rgbClr val="FFFFFF"/>
                    </a:solidFill>
                    <a:latin typeface="Arial" panose="020B0604020202020204" pitchFamily="34" charset="0"/>
                    <a:ea typeface="ＭＳ Ｐゴシック" panose="020B0600070205080204" pitchFamily="34" charset="-128"/>
                  </a:defRPr>
                </a:lvl1pPr>
                <a:lvl2pPr marL="742950" indent="-285750">
                  <a:spcBef>
                    <a:spcPct val="20000"/>
                  </a:spcBef>
                  <a:buChar char="–"/>
                  <a:defRPr sz="2400">
                    <a:solidFill>
                      <a:srgbClr val="FFFFFF"/>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ja-JP" sz="1800" dirty="0">
                    <a:solidFill>
                      <a:schemeClr val="tx1"/>
                    </a:solidFill>
                  </a:rPr>
                  <a:t>Today’s accelerators</a:t>
                </a:r>
              </a:p>
              <a:p>
                <a:pPr algn="r" eaLnBrk="1" hangingPunct="1">
                  <a:spcBef>
                    <a:spcPct val="0"/>
                  </a:spcBef>
                  <a:buFontTx/>
                  <a:buNone/>
                </a:pPr>
                <a:r>
                  <a:rPr lang="en-US" altLang="ja-JP" sz="1800" dirty="0">
                    <a:solidFill>
                      <a:schemeClr val="tx1"/>
                    </a:solidFill>
                  </a:rPr>
                  <a:t>(2010s)</a:t>
                </a:r>
                <a:endParaRPr lang="en-US" altLang="en-US" sz="1800" dirty="0">
                  <a:solidFill>
                    <a:schemeClr val="tx1"/>
                  </a:solidFill>
                </a:endParaRPr>
              </a:p>
            </p:txBody>
          </p:sp>
          <p:sp>
            <p:nvSpPr>
              <p:cNvPr id="24591" name="AutoShape 54">
                <a:extLst>
                  <a:ext uri="{FF2B5EF4-FFF2-40B4-BE49-F238E27FC236}">
                    <a16:creationId xmlns:a16="http://schemas.microsoft.com/office/drawing/2014/main" id="{A70CDF41-C573-974E-98A4-CC84540AAA41}"/>
                  </a:ext>
                </a:extLst>
              </p:cNvPr>
              <p:cNvSpPr>
                <a:spLocks noChangeArrowheads="1"/>
              </p:cNvSpPr>
              <p:nvPr/>
            </p:nvSpPr>
            <p:spPr bwMode="auto">
              <a:xfrm>
                <a:off x="1678126" y="669503"/>
                <a:ext cx="3694381" cy="720885"/>
              </a:xfrm>
              <a:prstGeom prst="curvedDownArrow">
                <a:avLst>
                  <a:gd name="adj1" fmla="val 56076"/>
                  <a:gd name="adj2" fmla="val 163637"/>
                  <a:gd name="adj3" fmla="val 30491"/>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400">
                    <a:solidFill>
                      <a:srgbClr val="FFFFFF"/>
                    </a:solidFill>
                    <a:latin typeface="Arial" panose="020B0604020202020204" pitchFamily="34" charset="0"/>
                    <a:ea typeface="ＭＳ Ｐゴシック" panose="020B0600070205080204" pitchFamily="34" charset="-128"/>
                  </a:defRPr>
                </a:lvl1pPr>
                <a:lvl2pPr marL="742950" indent="-285750">
                  <a:spcBef>
                    <a:spcPct val="20000"/>
                  </a:spcBef>
                  <a:buChar char="–"/>
                  <a:defRPr sz="2400">
                    <a:solidFill>
                      <a:srgbClr val="FFFFFF"/>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1600" dirty="0">
                    <a:solidFill>
                      <a:schemeClr val="tx1"/>
                    </a:solidFill>
                  </a:rPr>
                  <a:t>Standard Model @ 50: Successes</a:t>
                </a:r>
              </a:p>
              <a:p>
                <a:pPr algn="ctr" eaLnBrk="1" hangingPunct="1">
                  <a:spcBef>
                    <a:spcPct val="0"/>
                  </a:spcBef>
                  <a:buFontTx/>
                  <a:buNone/>
                </a:pPr>
                <a:endParaRPr lang="en-US" altLang="en-US" sz="1600" dirty="0">
                  <a:solidFill>
                    <a:schemeClr val="tx1"/>
                  </a:solidFill>
                </a:endParaRPr>
              </a:p>
            </p:txBody>
          </p:sp>
          <p:pic>
            <p:nvPicPr>
              <p:cNvPr id="24592" name="Picture 30">
                <a:extLst>
                  <a:ext uri="{FF2B5EF4-FFF2-40B4-BE49-F238E27FC236}">
                    <a16:creationId xmlns:a16="http://schemas.microsoft.com/office/drawing/2014/main" id="{C779EFC3-0BE7-B34E-A4AD-315D77F8DD64}"/>
                  </a:ext>
                </a:extLst>
              </p:cNvPr>
              <p:cNvPicPr>
                <a:picLocks noChangeAspect="1"/>
              </p:cNvPicPr>
              <p:nvPr/>
            </p:nvPicPr>
            <p:blipFill>
              <a:blip r:embed="rId6">
                <a:extLst>
                  <a:ext uri="{28A0092B-C50C-407E-A947-70E740481C1C}">
                    <a14:useLocalDpi xmlns:a14="http://schemas.microsoft.com/office/drawing/2010/main" val="0"/>
                  </a:ext>
                </a:extLst>
              </a:blip>
              <a:srcRect t="16501"/>
              <a:stretch>
                <a:fillRect/>
              </a:stretch>
            </p:blipFill>
            <p:spPr bwMode="auto">
              <a:xfrm>
                <a:off x="4754954" y="2700669"/>
                <a:ext cx="2501221" cy="231764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4594" name="Picture 25" descr="C:\Users\ykkim\Pictures\J-PARC_Photo1.gif">
                <a:extLst>
                  <a:ext uri="{FF2B5EF4-FFF2-40B4-BE49-F238E27FC236}">
                    <a16:creationId xmlns:a16="http://schemas.microsoft.com/office/drawing/2014/main" id="{341EA359-DAAC-BF44-9B44-52AE5D11965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17667" y="4257775"/>
                <a:ext cx="3254198" cy="194159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grpSp>
        <p:pic>
          <p:nvPicPr>
            <p:cNvPr id="26" name="Picture 25">
              <a:extLst>
                <a:ext uri="{FF2B5EF4-FFF2-40B4-BE49-F238E27FC236}">
                  <a16:creationId xmlns:a16="http://schemas.microsoft.com/office/drawing/2014/main" id="{8A4DBA34-6C4F-1D44-9F7E-BBC17F949AC7}"/>
                </a:ext>
              </a:extLst>
            </p:cNvPr>
            <p:cNvPicPr>
              <a:picLocks noChangeAspect="1"/>
            </p:cNvPicPr>
            <p:nvPr/>
          </p:nvPicPr>
          <p:blipFill rotWithShape="1">
            <a:blip r:embed="rId8"/>
            <a:srcRect r="54564"/>
            <a:stretch/>
          </p:blipFill>
          <p:spPr>
            <a:xfrm>
              <a:off x="4388684" y="4597122"/>
              <a:ext cx="1331890" cy="1400927"/>
            </a:xfrm>
            <a:prstGeom prst="rect">
              <a:avLst/>
            </a:prstGeom>
          </p:spPr>
        </p:pic>
      </p:grpSp>
      <p:grpSp>
        <p:nvGrpSpPr>
          <p:cNvPr id="30" name="Group 29">
            <a:extLst>
              <a:ext uri="{FF2B5EF4-FFF2-40B4-BE49-F238E27FC236}">
                <a16:creationId xmlns:a16="http://schemas.microsoft.com/office/drawing/2014/main" id="{83F9EF96-1939-F54D-85F0-4173A3A66A91}"/>
              </a:ext>
            </a:extLst>
          </p:cNvPr>
          <p:cNvGrpSpPr/>
          <p:nvPr/>
        </p:nvGrpSpPr>
        <p:grpSpPr>
          <a:xfrm>
            <a:off x="4961824" y="1712604"/>
            <a:ext cx="4002065" cy="1204643"/>
            <a:chOff x="4961824" y="1284588"/>
            <a:chExt cx="4002065" cy="1204643"/>
          </a:xfrm>
        </p:grpSpPr>
        <p:sp>
          <p:nvSpPr>
            <p:cNvPr id="31" name="TextBox 31">
              <a:extLst>
                <a:ext uri="{FF2B5EF4-FFF2-40B4-BE49-F238E27FC236}">
                  <a16:creationId xmlns:a16="http://schemas.microsoft.com/office/drawing/2014/main" id="{A1601E85-999E-FD49-A06B-8925D945C0BE}"/>
                </a:ext>
              </a:extLst>
            </p:cNvPr>
            <p:cNvSpPr txBox="1">
              <a:spLocks noChangeArrowheads="1"/>
            </p:cNvSpPr>
            <p:nvPr/>
          </p:nvSpPr>
          <p:spPr bwMode="auto">
            <a:xfrm>
              <a:off x="5960772" y="1842900"/>
              <a:ext cx="300311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rgbClr val="FFFFFF"/>
                  </a:solidFill>
                  <a:latin typeface="Arial" panose="020B0604020202020204" pitchFamily="34" charset="0"/>
                  <a:ea typeface="ＭＳ Ｐゴシック" panose="020B0600070205080204" pitchFamily="34" charset="-128"/>
                </a:defRPr>
              </a:lvl1pPr>
              <a:lvl2pPr marL="742950" indent="-285750">
                <a:spcBef>
                  <a:spcPct val="20000"/>
                </a:spcBef>
                <a:buChar char="–"/>
                <a:defRPr sz="2400">
                  <a:solidFill>
                    <a:srgbClr val="FFFFFF"/>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9pPr>
            </a:lstStyle>
            <a:p>
              <a:pPr algn="r" eaLnBrk="1" hangingPunct="1">
                <a:spcBef>
                  <a:spcPct val="0"/>
                </a:spcBef>
                <a:buFontTx/>
                <a:buNone/>
              </a:pPr>
              <a:r>
                <a:rPr lang="en-US" altLang="en-US" sz="1800" dirty="0">
                  <a:solidFill>
                    <a:schemeClr val="tx1"/>
                  </a:solidFill>
                </a:rPr>
                <a:t>Tomorrow’s</a:t>
              </a:r>
              <a:r>
                <a:rPr lang="en-US" altLang="ja-JP" sz="1800" dirty="0">
                  <a:solidFill>
                    <a:schemeClr val="tx1"/>
                  </a:solidFill>
                </a:rPr>
                <a:t> accelerators</a:t>
              </a:r>
            </a:p>
            <a:p>
              <a:pPr algn="r" eaLnBrk="1" hangingPunct="1">
                <a:spcBef>
                  <a:spcPct val="0"/>
                </a:spcBef>
                <a:buFontTx/>
                <a:buNone/>
              </a:pPr>
              <a:r>
                <a:rPr lang="en-US" altLang="en-US" sz="1800" dirty="0">
                  <a:solidFill>
                    <a:schemeClr val="tx1"/>
                  </a:solidFill>
                </a:rPr>
                <a:t>(2060s)</a:t>
              </a:r>
            </a:p>
          </p:txBody>
        </p:sp>
        <p:sp>
          <p:nvSpPr>
            <p:cNvPr id="32" name="AutoShape 54">
              <a:extLst>
                <a:ext uri="{FF2B5EF4-FFF2-40B4-BE49-F238E27FC236}">
                  <a16:creationId xmlns:a16="http://schemas.microsoft.com/office/drawing/2014/main" id="{2F35E65C-DC63-BD4F-B1CF-35653311164E}"/>
                </a:ext>
              </a:extLst>
            </p:cNvPr>
            <p:cNvSpPr>
              <a:spLocks noChangeArrowheads="1"/>
            </p:cNvSpPr>
            <p:nvPr/>
          </p:nvSpPr>
          <p:spPr bwMode="auto">
            <a:xfrm>
              <a:off x="4961824" y="1284588"/>
              <a:ext cx="2989953" cy="570583"/>
            </a:xfrm>
            <a:prstGeom prst="curvedDownArrow">
              <a:avLst>
                <a:gd name="adj1" fmla="val 56076"/>
                <a:gd name="adj2" fmla="val 163637"/>
                <a:gd name="adj3" fmla="val 30491"/>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400">
                  <a:solidFill>
                    <a:srgbClr val="FFFFFF"/>
                  </a:solidFill>
                  <a:latin typeface="Arial" panose="020B0604020202020204" pitchFamily="34" charset="0"/>
                  <a:ea typeface="ＭＳ Ｐゴシック" panose="020B0600070205080204" pitchFamily="34" charset="-128"/>
                </a:defRPr>
              </a:lvl1pPr>
              <a:lvl2pPr marL="742950" indent="-285750">
                <a:spcBef>
                  <a:spcPct val="20000"/>
                </a:spcBef>
                <a:buChar char="–"/>
                <a:defRPr sz="2400">
                  <a:solidFill>
                    <a:srgbClr val="FFFFFF"/>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rgbClr val="FFFFFF"/>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rgbClr val="FFFFFF"/>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1600" dirty="0">
                  <a:solidFill>
                    <a:schemeClr val="tx1"/>
                  </a:solidFill>
                </a:rPr>
                <a:t>Standard Model @ 50: Challenges</a:t>
              </a:r>
            </a:p>
            <a:p>
              <a:pPr algn="ctr" eaLnBrk="1" hangingPunct="1">
                <a:spcBef>
                  <a:spcPct val="0"/>
                </a:spcBef>
                <a:buFontTx/>
                <a:buNone/>
              </a:pPr>
              <a:r>
                <a:rPr lang="en-US" altLang="en-US" sz="1600" dirty="0">
                  <a:solidFill>
                    <a:schemeClr val="tx1"/>
                  </a:solidFill>
                </a:rPr>
                <a:t>Next 50 years’ Opportunities</a:t>
              </a:r>
            </a:p>
          </p:txBody>
        </p:sp>
      </p:grpSp>
      <p:grpSp>
        <p:nvGrpSpPr>
          <p:cNvPr id="33" name="Group 32">
            <a:extLst>
              <a:ext uri="{FF2B5EF4-FFF2-40B4-BE49-F238E27FC236}">
                <a16:creationId xmlns:a16="http://schemas.microsoft.com/office/drawing/2014/main" id="{CDFC8DDE-20C2-3648-934A-3F32BF526957}"/>
              </a:ext>
            </a:extLst>
          </p:cNvPr>
          <p:cNvGrpSpPr/>
          <p:nvPr/>
        </p:nvGrpSpPr>
        <p:grpSpPr>
          <a:xfrm>
            <a:off x="6352682" y="3550662"/>
            <a:ext cx="2580727" cy="1788705"/>
            <a:chOff x="6352682" y="3122646"/>
            <a:chExt cx="2580727" cy="1788705"/>
          </a:xfrm>
        </p:grpSpPr>
        <p:pic>
          <p:nvPicPr>
            <p:cNvPr id="34" name="Picture 2" descr="Image result for 21st century particle accelerator">
              <a:extLst>
                <a:ext uri="{FF2B5EF4-FFF2-40B4-BE49-F238E27FC236}">
                  <a16:creationId xmlns:a16="http://schemas.microsoft.com/office/drawing/2014/main" id="{8047FB08-AF10-3D44-88A8-8DBFDED8A2E6}"/>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3221" t="15568" r="1576"/>
            <a:stretch/>
          </p:blipFill>
          <p:spPr bwMode="auto">
            <a:xfrm>
              <a:off x="6352682" y="3122646"/>
              <a:ext cx="2580727" cy="1409970"/>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872EC596-DD6C-D04F-9038-B36BC502AB9F}"/>
                </a:ext>
              </a:extLst>
            </p:cNvPr>
            <p:cNvSpPr txBox="1"/>
            <p:nvPr/>
          </p:nvSpPr>
          <p:spPr>
            <a:xfrm>
              <a:off x="6639354" y="4542019"/>
              <a:ext cx="2087366" cy="369332"/>
            </a:xfrm>
            <a:prstGeom prst="rect">
              <a:avLst/>
            </a:prstGeom>
            <a:noFill/>
          </p:spPr>
          <p:txBody>
            <a:bodyPr wrap="none" rtlCol="0">
              <a:spAutoFit/>
            </a:bodyPr>
            <a:lstStyle/>
            <a:p>
              <a:r>
                <a:rPr lang="en-US" dirty="0"/>
                <a:t>Identified by Google</a:t>
              </a:r>
            </a:p>
          </p:txBody>
        </p:sp>
      </p:grpSp>
      <p:sp>
        <p:nvSpPr>
          <p:cNvPr id="9" name="TextBox 8">
            <a:extLst>
              <a:ext uri="{FF2B5EF4-FFF2-40B4-BE49-F238E27FC236}">
                <a16:creationId xmlns:a16="http://schemas.microsoft.com/office/drawing/2014/main" id="{3B5322DA-CD3D-7A44-B68B-4D1D0EFB7F07}"/>
              </a:ext>
            </a:extLst>
          </p:cNvPr>
          <p:cNvSpPr txBox="1"/>
          <p:nvPr/>
        </p:nvSpPr>
        <p:spPr>
          <a:xfrm>
            <a:off x="1" y="959446"/>
            <a:ext cx="8963888" cy="461665"/>
          </a:xfrm>
          <a:prstGeom prst="rect">
            <a:avLst/>
          </a:prstGeom>
          <a:noFill/>
        </p:spPr>
        <p:txBody>
          <a:bodyPr wrap="square" rtlCol="0">
            <a:spAutoFit/>
          </a:bodyPr>
          <a:lstStyle/>
          <a:p>
            <a:pPr algn="ctr"/>
            <a:r>
              <a:rPr lang="en-US" sz="2400" dirty="0"/>
              <a:t>Theory, Accelerators, Instrumentation, Computing</a:t>
            </a:r>
          </a:p>
        </p:txBody>
      </p:sp>
    </p:spTree>
    <p:custDataLst>
      <p:tags r:id="rId1"/>
    </p:custDataLst>
    <p:extLst>
      <p:ext uri="{BB962C8B-B14F-4D97-AF65-F5344CB8AC3E}">
        <p14:creationId xmlns:p14="http://schemas.microsoft.com/office/powerpoint/2010/main" val="4211815713"/>
      </p:ext>
    </p:extLst>
  </p:cSld>
  <p:clrMapOvr>
    <a:masterClrMapping/>
  </p:clrMapOvr>
  <p:transition advTm="139116"/>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7BE82-6486-2B43-BDB5-37EA56E210BE}"/>
              </a:ext>
            </a:extLst>
          </p:cNvPr>
          <p:cNvSpPr>
            <a:spLocks noGrp="1"/>
          </p:cNvSpPr>
          <p:nvPr>
            <p:ph type="title"/>
          </p:nvPr>
        </p:nvSpPr>
        <p:spPr/>
        <p:txBody>
          <a:bodyPr>
            <a:normAutofit fontScale="90000"/>
          </a:bodyPr>
          <a:lstStyle/>
          <a:p>
            <a:r>
              <a:rPr lang="en-US" dirty="0"/>
              <a:t>New particle physics through astrophysical observations</a:t>
            </a:r>
          </a:p>
        </p:txBody>
      </p:sp>
      <p:sp>
        <p:nvSpPr>
          <p:cNvPr id="4" name="Content Placeholder 3">
            <a:extLst>
              <a:ext uri="{FF2B5EF4-FFF2-40B4-BE49-F238E27FC236}">
                <a16:creationId xmlns:a16="http://schemas.microsoft.com/office/drawing/2014/main" id="{9FE39140-0151-3D40-A987-28152FD0D905}"/>
              </a:ext>
            </a:extLst>
          </p:cNvPr>
          <p:cNvSpPr>
            <a:spLocks noGrp="1"/>
          </p:cNvSpPr>
          <p:nvPr>
            <p:ph idx="1"/>
          </p:nvPr>
        </p:nvSpPr>
        <p:spPr>
          <a:xfrm>
            <a:off x="457200" y="1326337"/>
            <a:ext cx="8229600" cy="2346011"/>
          </a:xfrm>
        </p:spPr>
        <p:txBody>
          <a:bodyPr>
            <a:normAutofit fontScale="92500" lnSpcReduction="20000"/>
          </a:bodyPr>
          <a:lstStyle/>
          <a:p>
            <a:r>
              <a:rPr lang="en-US" dirty="0"/>
              <a:t>Remember observing the cosmos has provided strong evidence for physics not contained in the SM </a:t>
            </a:r>
          </a:p>
          <a:p>
            <a:pPr lvl="1"/>
            <a:r>
              <a:rPr lang="en-US" dirty="0"/>
              <a:t>non-zero neutrino masses</a:t>
            </a:r>
          </a:p>
          <a:p>
            <a:pPr lvl="1"/>
            <a:r>
              <a:rPr lang="en-US" dirty="0"/>
              <a:t>dark matter</a:t>
            </a:r>
          </a:p>
          <a:p>
            <a:pPr lvl="1"/>
            <a:r>
              <a:rPr lang="en-US" dirty="0"/>
              <a:t>dark energy</a:t>
            </a:r>
          </a:p>
          <a:p>
            <a:pPr lvl="1"/>
            <a:r>
              <a:rPr lang="en-US" dirty="0"/>
              <a:t>primordial inflation – likely tied to the unification of 4 forces near the Planck scale. </a:t>
            </a:r>
          </a:p>
          <a:p>
            <a:pPr lvl="1"/>
            <a:endParaRPr lang="en-US" dirty="0"/>
          </a:p>
        </p:txBody>
      </p:sp>
      <p:pic>
        <p:nvPicPr>
          <p:cNvPr id="5" name="Picture 4">
            <a:extLst>
              <a:ext uri="{FF2B5EF4-FFF2-40B4-BE49-F238E27FC236}">
                <a16:creationId xmlns:a16="http://schemas.microsoft.com/office/drawing/2014/main" id="{F0627607-9076-4346-8A23-4400FBF7EDEA}"/>
              </a:ext>
            </a:extLst>
          </p:cNvPr>
          <p:cNvPicPr>
            <a:picLocks noChangeAspect="1"/>
          </p:cNvPicPr>
          <p:nvPr/>
        </p:nvPicPr>
        <p:blipFill>
          <a:blip r:embed="rId2"/>
          <a:stretch>
            <a:fillRect/>
          </a:stretch>
        </p:blipFill>
        <p:spPr>
          <a:xfrm>
            <a:off x="5399345" y="3894579"/>
            <a:ext cx="3523431" cy="2394051"/>
          </a:xfrm>
          <a:prstGeom prst="rect">
            <a:avLst/>
          </a:prstGeom>
        </p:spPr>
      </p:pic>
      <p:sp>
        <p:nvSpPr>
          <p:cNvPr id="6" name="Content Placeholder 3">
            <a:extLst>
              <a:ext uri="{FF2B5EF4-FFF2-40B4-BE49-F238E27FC236}">
                <a16:creationId xmlns:a16="http://schemas.microsoft.com/office/drawing/2014/main" id="{70707124-788C-2840-8AF9-329F8CC8648A}"/>
              </a:ext>
            </a:extLst>
          </p:cNvPr>
          <p:cNvSpPr txBox="1">
            <a:spLocks/>
          </p:cNvSpPr>
          <p:nvPr/>
        </p:nvSpPr>
        <p:spPr>
          <a:xfrm>
            <a:off x="457200" y="3997818"/>
            <a:ext cx="4896465" cy="2196506"/>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The necessary, and yet puzzling, connections between the inner space of quantum reality and outer space of cosmic reality may enable the discovery of new particle physics through astrophysical observations. </a:t>
            </a:r>
          </a:p>
          <a:p>
            <a:endParaRPr lang="en-US" dirty="0"/>
          </a:p>
        </p:txBody>
      </p:sp>
    </p:spTree>
    <p:extLst>
      <p:ext uri="{BB962C8B-B14F-4D97-AF65-F5344CB8AC3E}">
        <p14:creationId xmlns:p14="http://schemas.microsoft.com/office/powerpoint/2010/main" val="263377382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821DA0BB-8777-C646-B9E7-8F3292D6475D}"/>
              </a:ext>
            </a:extLst>
          </p:cNvPr>
          <p:cNvGrpSpPr/>
          <p:nvPr/>
        </p:nvGrpSpPr>
        <p:grpSpPr>
          <a:xfrm>
            <a:off x="61285" y="232244"/>
            <a:ext cx="3224960" cy="3981947"/>
            <a:chOff x="61285" y="232244"/>
            <a:chExt cx="3224960" cy="3981947"/>
          </a:xfrm>
        </p:grpSpPr>
        <p:pic>
          <p:nvPicPr>
            <p:cNvPr id="33803" name="Picture 14" descr="periodictable.jpg"/>
            <p:cNvPicPr>
              <a:picLocks noChangeAspect="1"/>
            </p:cNvPicPr>
            <p:nvPr/>
          </p:nvPicPr>
          <p:blipFill>
            <a:blip r:embed="rId3">
              <a:extLst>
                <a:ext uri="{28A0092B-C50C-407E-A947-70E740481C1C}">
                  <a14:useLocalDpi xmlns:a14="http://schemas.microsoft.com/office/drawing/2010/main" val="0"/>
                </a:ext>
              </a:extLst>
            </a:blip>
            <a:srcRect l="1253" t="8810" r="1669" b="3188"/>
            <a:stretch>
              <a:fillRect/>
            </a:stretch>
          </p:blipFill>
          <p:spPr bwMode="auto">
            <a:xfrm>
              <a:off x="147999" y="1485817"/>
              <a:ext cx="3023828" cy="27283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3804" name="TextBox 15"/>
            <p:cNvSpPr txBox="1">
              <a:spLocks noChangeArrowheads="1"/>
            </p:cNvSpPr>
            <p:nvPr/>
          </p:nvSpPr>
          <p:spPr bwMode="auto">
            <a:xfrm>
              <a:off x="61285" y="232244"/>
              <a:ext cx="3224960" cy="11849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000" dirty="0"/>
                <a:t>Accomplishment</a:t>
              </a:r>
            </a:p>
            <a:p>
              <a:pPr algn="ctr" eaLnBrk="1" hangingPunct="1"/>
              <a:r>
                <a:rPr lang="en-US" sz="2000" dirty="0"/>
                <a:t>of the 19</a:t>
              </a:r>
              <a:r>
                <a:rPr lang="en-US" sz="2000" baseline="30000" dirty="0"/>
                <a:t>th</a:t>
              </a:r>
              <a:r>
                <a:rPr lang="en-US" sz="2000" dirty="0"/>
                <a:t> Century</a:t>
              </a:r>
            </a:p>
            <a:p>
              <a:pPr algn="ctr" eaLnBrk="1" hangingPunct="1"/>
              <a:endParaRPr lang="en-US" sz="1100" dirty="0"/>
            </a:p>
            <a:p>
              <a:pPr algn="ctr" eaLnBrk="1" hangingPunct="1"/>
              <a:r>
                <a:rPr lang="en-US" sz="2000" dirty="0"/>
                <a:t>Periodic Table of Elements</a:t>
              </a:r>
            </a:p>
          </p:txBody>
        </p:sp>
      </p:grpSp>
      <p:grpSp>
        <p:nvGrpSpPr>
          <p:cNvPr id="14" name="Group 13">
            <a:extLst>
              <a:ext uri="{FF2B5EF4-FFF2-40B4-BE49-F238E27FC236}">
                <a16:creationId xmlns:a16="http://schemas.microsoft.com/office/drawing/2014/main" id="{7FFFF4DE-B6B5-0341-96C8-2E87F21EAD90}"/>
              </a:ext>
            </a:extLst>
          </p:cNvPr>
          <p:cNvGrpSpPr/>
          <p:nvPr/>
        </p:nvGrpSpPr>
        <p:grpSpPr>
          <a:xfrm>
            <a:off x="6275572" y="216418"/>
            <a:ext cx="2754597" cy="3997773"/>
            <a:chOff x="6275572" y="216418"/>
            <a:chExt cx="2754597" cy="3997773"/>
          </a:xfrm>
        </p:grpSpPr>
        <p:sp>
          <p:nvSpPr>
            <p:cNvPr id="35" name="TextBox 15">
              <a:extLst>
                <a:ext uri="{FF2B5EF4-FFF2-40B4-BE49-F238E27FC236}">
                  <a16:creationId xmlns:a16="http://schemas.microsoft.com/office/drawing/2014/main" id="{B68CBA60-FB3B-D941-A8A6-C44C83A03D0D}"/>
                </a:ext>
              </a:extLst>
            </p:cNvPr>
            <p:cNvSpPr txBox="1">
              <a:spLocks noChangeArrowheads="1"/>
            </p:cNvSpPr>
            <p:nvPr/>
          </p:nvSpPr>
          <p:spPr bwMode="auto">
            <a:xfrm>
              <a:off x="6337367" y="216418"/>
              <a:ext cx="2632364" cy="13542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000" dirty="0"/>
                <a:t>Accomplishment</a:t>
              </a:r>
            </a:p>
            <a:p>
              <a:pPr algn="ctr" eaLnBrk="1" hangingPunct="1"/>
              <a:r>
                <a:rPr lang="en-US" sz="2000" dirty="0"/>
                <a:t>of the 21</a:t>
              </a:r>
              <a:r>
                <a:rPr lang="en-US" sz="2000" baseline="30000" dirty="0"/>
                <a:t>th</a:t>
              </a:r>
              <a:r>
                <a:rPr lang="en-US" sz="2000" dirty="0"/>
                <a:t> Century</a:t>
              </a:r>
            </a:p>
            <a:p>
              <a:pPr algn="ctr" eaLnBrk="1" hangingPunct="1"/>
              <a:endParaRPr lang="en-US" sz="1100" dirty="0"/>
            </a:p>
            <a:p>
              <a:pPr algn="ctr" eaLnBrk="1" hangingPunct="1"/>
              <a:r>
                <a:rPr lang="en-US" sz="2000" dirty="0">
                  <a:solidFill>
                    <a:srgbClr val="FF0000"/>
                  </a:solidFill>
                </a:rPr>
                <a:t>XXX</a:t>
              </a:r>
            </a:p>
            <a:p>
              <a:pPr algn="ctr" eaLnBrk="1" hangingPunct="1"/>
              <a:endParaRPr lang="en-US" sz="1100" dirty="0"/>
            </a:p>
          </p:txBody>
        </p:sp>
        <p:pic>
          <p:nvPicPr>
            <p:cNvPr id="12" name="Picture 11">
              <a:extLst>
                <a:ext uri="{FF2B5EF4-FFF2-40B4-BE49-F238E27FC236}">
                  <a16:creationId xmlns:a16="http://schemas.microsoft.com/office/drawing/2014/main" id="{8A65C5CD-E956-284A-95F2-3BCF665D26E7}"/>
                </a:ext>
              </a:extLst>
            </p:cNvPr>
            <p:cNvPicPr>
              <a:picLocks noChangeAspect="1"/>
            </p:cNvPicPr>
            <p:nvPr/>
          </p:nvPicPr>
          <p:blipFill>
            <a:blip r:embed="rId4"/>
            <a:stretch>
              <a:fillRect/>
            </a:stretch>
          </p:blipFill>
          <p:spPr>
            <a:xfrm>
              <a:off x="6275572" y="1485817"/>
              <a:ext cx="2754597" cy="2728374"/>
            </a:xfrm>
            <a:prstGeom prst="rect">
              <a:avLst/>
            </a:prstGeom>
          </p:spPr>
        </p:pic>
      </p:grpSp>
      <p:grpSp>
        <p:nvGrpSpPr>
          <p:cNvPr id="13" name="Group 12">
            <a:extLst>
              <a:ext uri="{FF2B5EF4-FFF2-40B4-BE49-F238E27FC236}">
                <a16:creationId xmlns:a16="http://schemas.microsoft.com/office/drawing/2014/main" id="{605302E8-5A25-D04F-98E5-7EF83D2721EC}"/>
              </a:ext>
            </a:extLst>
          </p:cNvPr>
          <p:cNvGrpSpPr/>
          <p:nvPr/>
        </p:nvGrpSpPr>
        <p:grpSpPr>
          <a:xfrm>
            <a:off x="1329149" y="216418"/>
            <a:ext cx="4746282" cy="3997773"/>
            <a:chOff x="1329149" y="216418"/>
            <a:chExt cx="4746282" cy="3997773"/>
          </a:xfrm>
        </p:grpSpPr>
        <p:grpSp>
          <p:nvGrpSpPr>
            <p:cNvPr id="8" name="Group 7">
              <a:extLst>
                <a:ext uri="{FF2B5EF4-FFF2-40B4-BE49-F238E27FC236}">
                  <a16:creationId xmlns:a16="http://schemas.microsoft.com/office/drawing/2014/main" id="{95895AF4-0968-6545-AA3D-A69CA0B7BECA}"/>
                </a:ext>
              </a:extLst>
            </p:cNvPr>
            <p:cNvGrpSpPr/>
            <p:nvPr/>
          </p:nvGrpSpPr>
          <p:grpSpPr>
            <a:xfrm>
              <a:off x="3443067" y="216418"/>
              <a:ext cx="2632364" cy="3997773"/>
              <a:chOff x="3571657" y="216418"/>
              <a:chExt cx="2632364" cy="3997773"/>
            </a:xfrm>
          </p:grpSpPr>
          <p:pic>
            <p:nvPicPr>
              <p:cNvPr id="33799" name="Picture 5" descr="05-0440-01D.hr.jpg"/>
              <p:cNvPicPr>
                <a:picLocks noChangeAspect="1"/>
              </p:cNvPicPr>
              <p:nvPr/>
            </p:nvPicPr>
            <p:blipFill>
              <a:blip r:embed="rId5">
                <a:extLst>
                  <a:ext uri="{28A0092B-C50C-407E-A947-70E740481C1C}">
                    <a14:useLocalDpi xmlns:a14="http://schemas.microsoft.com/office/drawing/2010/main" val="0"/>
                  </a:ext>
                </a:extLst>
              </a:blip>
              <a:srcRect l="6206" t="4672" r="6563" b="7458"/>
              <a:stretch>
                <a:fillRect/>
              </a:stretch>
            </p:blipFill>
            <p:spPr bwMode="auto">
              <a:xfrm>
                <a:off x="3577515" y="1485817"/>
                <a:ext cx="2626506" cy="27283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3800" name="TextBox 15"/>
              <p:cNvSpPr txBox="1">
                <a:spLocks noChangeArrowheads="1"/>
              </p:cNvSpPr>
              <p:nvPr/>
            </p:nvSpPr>
            <p:spPr bwMode="auto">
              <a:xfrm>
                <a:off x="3571657" y="216418"/>
                <a:ext cx="2632364" cy="11849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000" dirty="0"/>
                  <a:t>Accomplishment</a:t>
                </a:r>
              </a:p>
              <a:p>
                <a:pPr algn="ctr" eaLnBrk="1" hangingPunct="1"/>
                <a:r>
                  <a:rPr lang="en-US" sz="2000" dirty="0"/>
                  <a:t>of the 20</a:t>
                </a:r>
                <a:r>
                  <a:rPr lang="en-US" sz="2000" baseline="30000" dirty="0"/>
                  <a:t>th</a:t>
                </a:r>
                <a:r>
                  <a:rPr lang="en-US" sz="2000" dirty="0"/>
                  <a:t> Century</a:t>
                </a:r>
              </a:p>
              <a:p>
                <a:pPr algn="ctr" eaLnBrk="1" hangingPunct="1"/>
                <a:endParaRPr lang="en-US" sz="1100" dirty="0"/>
              </a:p>
              <a:p>
                <a:pPr algn="ctr" eaLnBrk="1" hangingPunct="1"/>
                <a:r>
                  <a:rPr lang="en-US" sz="2000" dirty="0"/>
                  <a:t>The Standard Model</a:t>
                </a:r>
              </a:p>
            </p:txBody>
          </p:sp>
          <p:sp>
            <p:nvSpPr>
              <p:cNvPr id="23" name="Rounded Rectangle 22"/>
              <p:cNvSpPr/>
              <p:nvPr/>
            </p:nvSpPr>
            <p:spPr>
              <a:xfrm>
                <a:off x="3674191" y="1789453"/>
                <a:ext cx="275528" cy="2151785"/>
              </a:xfrm>
              <a:prstGeom prst="roundRect">
                <a:avLst/>
              </a:prstGeom>
              <a:solidFill>
                <a:srgbClr val="FFFF00">
                  <a:alpha val="4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cxnSp>
          <p:nvCxnSpPr>
            <p:cNvPr id="50" name="Straight Arrow Connector 6">
              <a:extLst>
                <a:ext uri="{FF2B5EF4-FFF2-40B4-BE49-F238E27FC236}">
                  <a16:creationId xmlns:a16="http://schemas.microsoft.com/office/drawing/2014/main" id="{30C12F82-93DE-1942-BAAD-1DC3BE00BB98}"/>
                </a:ext>
              </a:extLst>
            </p:cNvPr>
            <p:cNvCxnSpPr>
              <a:cxnSpLocks noChangeShapeType="1"/>
            </p:cNvCxnSpPr>
            <p:nvPr/>
          </p:nvCxnSpPr>
          <p:spPr bwMode="auto">
            <a:xfrm>
              <a:off x="2765417" y="1998931"/>
              <a:ext cx="819010" cy="444315"/>
            </a:xfrm>
            <a:prstGeom prst="straightConnector1">
              <a:avLst/>
            </a:prstGeom>
            <a:noFill/>
            <a:ln w="28575">
              <a:solidFill>
                <a:schemeClr val="accent6">
                  <a:lumMod val="75000"/>
                </a:schemeClr>
              </a:solidFill>
              <a:round/>
              <a:headEnd/>
              <a:tailEnd type="arrow" w="med" len="med"/>
            </a:ln>
            <a:extLst>
              <a:ext uri="{909E8E84-426E-40dd-AFC4-6F175D3DCCD1}">
                <a14:hiddenFill xmlns="" xmlns:a14="http://schemas.microsoft.com/office/drawing/2010/main">
                  <a:noFill/>
                </a14:hiddenFill>
              </a:ext>
            </a:extLst>
          </p:spPr>
        </p:cxnSp>
        <p:cxnSp>
          <p:nvCxnSpPr>
            <p:cNvPr id="51" name="Straight Arrow Connector 6">
              <a:extLst>
                <a:ext uri="{FF2B5EF4-FFF2-40B4-BE49-F238E27FC236}">
                  <a16:creationId xmlns:a16="http://schemas.microsoft.com/office/drawing/2014/main" id="{DE8515C4-E8F7-9544-883F-BF6EF85EEA97}"/>
                </a:ext>
              </a:extLst>
            </p:cNvPr>
            <p:cNvCxnSpPr>
              <a:cxnSpLocks noChangeShapeType="1"/>
            </p:cNvCxnSpPr>
            <p:nvPr/>
          </p:nvCxnSpPr>
          <p:spPr bwMode="auto">
            <a:xfrm>
              <a:off x="1329149" y="2559754"/>
              <a:ext cx="2255278" cy="276817"/>
            </a:xfrm>
            <a:prstGeom prst="straightConnector1">
              <a:avLst/>
            </a:prstGeom>
            <a:noFill/>
            <a:ln w="28575">
              <a:solidFill>
                <a:schemeClr val="accent6">
                  <a:lumMod val="75000"/>
                </a:schemeClr>
              </a:solidFill>
              <a:round/>
              <a:headEnd/>
              <a:tailEnd type="arrow" w="med" len="med"/>
            </a:ln>
            <a:extLst>
              <a:ext uri="{909E8E84-426E-40dd-AFC4-6F175D3DCCD1}">
                <a14:hiddenFill xmlns="" xmlns:a14="http://schemas.microsoft.com/office/drawing/2010/main">
                  <a:noFill/>
                </a14:hiddenFill>
              </a:ext>
            </a:extLst>
          </p:spPr>
        </p:cxnSp>
        <p:cxnSp>
          <p:nvCxnSpPr>
            <p:cNvPr id="52" name="Straight Arrow Connector 6">
              <a:extLst>
                <a:ext uri="{FF2B5EF4-FFF2-40B4-BE49-F238E27FC236}">
                  <a16:creationId xmlns:a16="http://schemas.microsoft.com/office/drawing/2014/main" id="{21403FD8-377B-D943-B317-569216473CD4}"/>
                </a:ext>
              </a:extLst>
            </p:cNvPr>
            <p:cNvCxnSpPr>
              <a:cxnSpLocks noChangeShapeType="1"/>
            </p:cNvCxnSpPr>
            <p:nvPr/>
          </p:nvCxnSpPr>
          <p:spPr bwMode="auto">
            <a:xfrm>
              <a:off x="1792975" y="3011220"/>
              <a:ext cx="1791452" cy="185569"/>
            </a:xfrm>
            <a:prstGeom prst="straightConnector1">
              <a:avLst/>
            </a:prstGeom>
            <a:noFill/>
            <a:ln w="28575">
              <a:solidFill>
                <a:schemeClr val="accent6">
                  <a:lumMod val="75000"/>
                </a:schemeClr>
              </a:solidFill>
              <a:round/>
              <a:headEnd/>
              <a:tailEnd type="arrow" w="med" len="med"/>
            </a:ln>
            <a:extLst>
              <a:ext uri="{909E8E84-426E-40dd-AFC4-6F175D3DCCD1}">
                <a14:hiddenFill xmlns="" xmlns:a14="http://schemas.microsoft.com/office/drawing/2010/main">
                  <a:noFill/>
                </a14:hiddenFill>
              </a:ext>
            </a:extLst>
          </p:spPr>
        </p:cxnSp>
        <p:cxnSp>
          <p:nvCxnSpPr>
            <p:cNvPr id="53" name="Straight Arrow Connector 6">
              <a:extLst>
                <a:ext uri="{FF2B5EF4-FFF2-40B4-BE49-F238E27FC236}">
                  <a16:creationId xmlns:a16="http://schemas.microsoft.com/office/drawing/2014/main" id="{37DEC764-5A39-BA41-8275-CB602F593BBC}"/>
                </a:ext>
              </a:extLst>
            </p:cNvPr>
            <p:cNvCxnSpPr>
              <a:cxnSpLocks noChangeShapeType="1"/>
            </p:cNvCxnSpPr>
            <p:nvPr/>
          </p:nvCxnSpPr>
          <p:spPr bwMode="auto">
            <a:xfrm flipV="1">
              <a:off x="1792975" y="3466011"/>
              <a:ext cx="1791452" cy="329990"/>
            </a:xfrm>
            <a:prstGeom prst="straightConnector1">
              <a:avLst/>
            </a:prstGeom>
            <a:noFill/>
            <a:ln w="28575">
              <a:solidFill>
                <a:schemeClr val="accent6">
                  <a:lumMod val="75000"/>
                </a:schemeClr>
              </a:solidFill>
              <a:round/>
              <a:headEnd/>
              <a:tailEnd type="arrow" w="med" len="med"/>
            </a:ln>
            <a:extLst>
              <a:ext uri="{909E8E84-426E-40dd-AFC4-6F175D3DCCD1}">
                <a14:hiddenFill xmlns="" xmlns:a14="http://schemas.microsoft.com/office/drawing/2010/main">
                  <a:noFill/>
                </a14:hiddenFill>
              </a:ext>
            </a:extLst>
          </p:spPr>
        </p:cxnSp>
      </p:grpSp>
      <p:grpSp>
        <p:nvGrpSpPr>
          <p:cNvPr id="17" name="Group 16">
            <a:extLst>
              <a:ext uri="{FF2B5EF4-FFF2-40B4-BE49-F238E27FC236}">
                <a16:creationId xmlns:a16="http://schemas.microsoft.com/office/drawing/2014/main" id="{4E3734CE-AD37-5E48-A9DC-94299C725DD7}"/>
              </a:ext>
            </a:extLst>
          </p:cNvPr>
          <p:cNvGrpSpPr/>
          <p:nvPr/>
        </p:nvGrpSpPr>
        <p:grpSpPr>
          <a:xfrm>
            <a:off x="3586814" y="4210460"/>
            <a:ext cx="2349644" cy="2554609"/>
            <a:chOff x="3586814" y="4210460"/>
            <a:chExt cx="2349644" cy="2554609"/>
          </a:xfrm>
        </p:grpSpPr>
        <p:grpSp>
          <p:nvGrpSpPr>
            <p:cNvPr id="54" name="Group 53">
              <a:extLst>
                <a:ext uri="{FF2B5EF4-FFF2-40B4-BE49-F238E27FC236}">
                  <a16:creationId xmlns:a16="http://schemas.microsoft.com/office/drawing/2014/main" id="{5C6D3DA4-5316-B647-A4D5-356CE9C36958}"/>
                </a:ext>
              </a:extLst>
            </p:cNvPr>
            <p:cNvGrpSpPr/>
            <p:nvPr/>
          </p:nvGrpSpPr>
          <p:grpSpPr>
            <a:xfrm>
              <a:off x="3586814" y="4210460"/>
              <a:ext cx="2349644" cy="2554609"/>
              <a:chOff x="3713017" y="4242144"/>
              <a:chExt cx="2349644" cy="2554609"/>
            </a:xfrm>
          </p:grpSpPr>
          <p:pic>
            <p:nvPicPr>
              <p:cNvPr id="55" name="Picture 2" descr="Image result for Daruma doll">
                <a:extLst>
                  <a:ext uri="{FF2B5EF4-FFF2-40B4-BE49-F238E27FC236}">
                    <a16:creationId xmlns:a16="http://schemas.microsoft.com/office/drawing/2014/main" id="{7A0117BD-A761-964A-9E18-3A332473B6F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7013" r="14093"/>
              <a:stretch/>
            </p:blipFill>
            <p:spPr bwMode="auto">
              <a:xfrm>
                <a:off x="3713017" y="4242144"/>
                <a:ext cx="2349644" cy="2554609"/>
              </a:xfrm>
              <a:prstGeom prst="rect">
                <a:avLst/>
              </a:prstGeom>
              <a:noFill/>
              <a:extLst>
                <a:ext uri="{909E8E84-426E-40DD-AFC4-6F175D3DCCD1}">
                  <a14:hiddenFill xmlns:a14="http://schemas.microsoft.com/office/drawing/2010/main">
                    <a:solidFill>
                      <a:srgbClr val="FFFFFF"/>
                    </a:solidFill>
                  </a14:hiddenFill>
                </a:ext>
              </a:extLst>
            </p:spPr>
          </p:pic>
          <p:sp>
            <p:nvSpPr>
              <p:cNvPr id="56" name="Oval 55">
                <a:extLst>
                  <a:ext uri="{FF2B5EF4-FFF2-40B4-BE49-F238E27FC236}">
                    <a16:creationId xmlns:a16="http://schemas.microsoft.com/office/drawing/2014/main" id="{3055A701-C4B1-1F4E-9767-C7CB323496C5}"/>
                  </a:ext>
                </a:extLst>
              </p:cNvPr>
              <p:cNvSpPr/>
              <p:nvPr/>
            </p:nvSpPr>
            <p:spPr>
              <a:xfrm>
                <a:off x="4348718" y="4904753"/>
                <a:ext cx="329300" cy="356360"/>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6" name="TextBox 15">
              <a:extLst>
                <a:ext uri="{FF2B5EF4-FFF2-40B4-BE49-F238E27FC236}">
                  <a16:creationId xmlns:a16="http://schemas.microsoft.com/office/drawing/2014/main" id="{6B67D473-0635-CB4C-81B5-57A40DA63C6B}"/>
                </a:ext>
              </a:extLst>
            </p:cNvPr>
            <p:cNvSpPr txBox="1"/>
            <p:nvPr/>
          </p:nvSpPr>
          <p:spPr>
            <a:xfrm>
              <a:off x="4100176" y="5888307"/>
              <a:ext cx="1337226" cy="369332"/>
            </a:xfrm>
            <a:prstGeom prst="rect">
              <a:avLst/>
            </a:prstGeom>
            <a:noFill/>
          </p:spPr>
          <p:txBody>
            <a:bodyPr wrap="none" rtlCol="0">
              <a:spAutoFit/>
            </a:bodyPr>
            <a:lstStyle/>
            <a:p>
              <a:r>
                <a:rPr lang="en-US" dirty="0"/>
                <a:t>Daruma doll</a:t>
              </a:r>
            </a:p>
          </p:txBody>
        </p:sp>
      </p:grpSp>
      <p:grpSp>
        <p:nvGrpSpPr>
          <p:cNvPr id="18" name="Group 17">
            <a:extLst>
              <a:ext uri="{FF2B5EF4-FFF2-40B4-BE49-F238E27FC236}">
                <a16:creationId xmlns:a16="http://schemas.microsoft.com/office/drawing/2014/main" id="{36AD1291-B6BD-2C47-BD65-BE8974E8390C}"/>
              </a:ext>
            </a:extLst>
          </p:cNvPr>
          <p:cNvGrpSpPr/>
          <p:nvPr/>
        </p:nvGrpSpPr>
        <p:grpSpPr>
          <a:xfrm>
            <a:off x="6504705" y="4214191"/>
            <a:ext cx="2349644" cy="2554609"/>
            <a:chOff x="6504705" y="4214191"/>
            <a:chExt cx="2349644" cy="2554609"/>
          </a:xfrm>
        </p:grpSpPr>
        <p:grpSp>
          <p:nvGrpSpPr>
            <p:cNvPr id="15" name="Group 14">
              <a:extLst>
                <a:ext uri="{FF2B5EF4-FFF2-40B4-BE49-F238E27FC236}">
                  <a16:creationId xmlns:a16="http://schemas.microsoft.com/office/drawing/2014/main" id="{CC5F5FDA-88F0-4348-8C8F-90F8051327C9}"/>
                </a:ext>
              </a:extLst>
            </p:cNvPr>
            <p:cNvGrpSpPr/>
            <p:nvPr/>
          </p:nvGrpSpPr>
          <p:grpSpPr>
            <a:xfrm>
              <a:off x="6504705" y="4214191"/>
              <a:ext cx="2349644" cy="2554609"/>
              <a:chOff x="6533281" y="4214191"/>
              <a:chExt cx="2349644" cy="2554609"/>
            </a:xfrm>
          </p:grpSpPr>
          <p:grpSp>
            <p:nvGrpSpPr>
              <p:cNvPr id="22" name="Group 21">
                <a:extLst>
                  <a:ext uri="{FF2B5EF4-FFF2-40B4-BE49-F238E27FC236}">
                    <a16:creationId xmlns:a16="http://schemas.microsoft.com/office/drawing/2014/main" id="{8EC6BA27-F407-5245-8924-F442CF543214}"/>
                  </a:ext>
                </a:extLst>
              </p:cNvPr>
              <p:cNvGrpSpPr/>
              <p:nvPr/>
            </p:nvGrpSpPr>
            <p:grpSpPr>
              <a:xfrm>
                <a:off x="6533281" y="4214191"/>
                <a:ext cx="2349644" cy="2554609"/>
                <a:chOff x="3713017" y="4242144"/>
                <a:chExt cx="2349644" cy="2554609"/>
              </a:xfrm>
            </p:grpSpPr>
            <p:pic>
              <p:nvPicPr>
                <p:cNvPr id="24" name="Picture 2" descr="Image result for Daruma doll">
                  <a:extLst>
                    <a:ext uri="{FF2B5EF4-FFF2-40B4-BE49-F238E27FC236}">
                      <a16:creationId xmlns:a16="http://schemas.microsoft.com/office/drawing/2014/main" id="{70188F3D-B379-4C4A-986E-90F68B442E0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7013" r="14093"/>
                <a:stretch/>
              </p:blipFill>
              <p:spPr bwMode="auto">
                <a:xfrm>
                  <a:off x="3713017" y="4242144"/>
                  <a:ext cx="2349644" cy="2554609"/>
                </a:xfrm>
                <a:prstGeom prst="rect">
                  <a:avLst/>
                </a:prstGeom>
                <a:noFill/>
                <a:extLst>
                  <a:ext uri="{909E8E84-426E-40DD-AFC4-6F175D3DCCD1}">
                    <a14:hiddenFill xmlns:a14="http://schemas.microsoft.com/office/drawing/2010/main">
                      <a:solidFill>
                        <a:srgbClr val="FFFFFF"/>
                      </a:solidFill>
                    </a14:hiddenFill>
                  </a:ext>
                </a:extLst>
              </p:spPr>
            </p:pic>
            <p:sp>
              <p:nvSpPr>
                <p:cNvPr id="25" name="Oval 24">
                  <a:extLst>
                    <a:ext uri="{FF2B5EF4-FFF2-40B4-BE49-F238E27FC236}">
                      <a16:creationId xmlns:a16="http://schemas.microsoft.com/office/drawing/2014/main" id="{9E154F0B-948F-514C-BFFD-3906527525D3}"/>
                    </a:ext>
                  </a:extLst>
                </p:cNvPr>
                <p:cNvSpPr/>
                <p:nvPr/>
              </p:nvSpPr>
              <p:spPr>
                <a:xfrm>
                  <a:off x="4348718" y="4904753"/>
                  <a:ext cx="329300" cy="356360"/>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7" name="Oval 56">
                <a:extLst>
                  <a:ext uri="{FF2B5EF4-FFF2-40B4-BE49-F238E27FC236}">
                    <a16:creationId xmlns:a16="http://schemas.microsoft.com/office/drawing/2014/main" id="{58B3616C-1538-7944-BB96-344E217C451B}"/>
                  </a:ext>
                </a:extLst>
              </p:cNvPr>
              <p:cNvSpPr/>
              <p:nvPr/>
            </p:nvSpPr>
            <p:spPr>
              <a:xfrm>
                <a:off x="7888816" y="4891501"/>
                <a:ext cx="329300" cy="356360"/>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8" name="TextBox 57">
              <a:extLst>
                <a:ext uri="{FF2B5EF4-FFF2-40B4-BE49-F238E27FC236}">
                  <a16:creationId xmlns:a16="http://schemas.microsoft.com/office/drawing/2014/main" id="{AFB006C7-FFBC-B147-90B4-EB09B17DAB3A}"/>
                </a:ext>
              </a:extLst>
            </p:cNvPr>
            <p:cNvSpPr txBox="1"/>
            <p:nvPr/>
          </p:nvSpPr>
          <p:spPr>
            <a:xfrm>
              <a:off x="7010914" y="5888307"/>
              <a:ext cx="1337226" cy="369332"/>
            </a:xfrm>
            <a:prstGeom prst="rect">
              <a:avLst/>
            </a:prstGeom>
            <a:noFill/>
          </p:spPr>
          <p:txBody>
            <a:bodyPr wrap="none" rtlCol="0">
              <a:spAutoFit/>
            </a:bodyPr>
            <a:lstStyle/>
            <a:p>
              <a:r>
                <a:rPr lang="en-US" dirty="0"/>
                <a:t>Daruma doll</a:t>
              </a:r>
            </a:p>
          </p:txBody>
        </p:sp>
      </p:grpSp>
    </p:spTree>
    <p:custDataLst>
      <p:tags r:id="rId1"/>
    </p:custDataLst>
    <p:extLst>
      <p:ext uri="{BB962C8B-B14F-4D97-AF65-F5344CB8AC3E}">
        <p14:creationId xmlns:p14="http://schemas.microsoft.com/office/powerpoint/2010/main" val="4187132778"/>
      </p:ext>
    </p:extLst>
  </p:cSld>
  <p:clrMapOvr>
    <a:masterClrMapping/>
  </p:clrMapOvr>
  <p:transition advTm="181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D72B1-A4C5-694A-9AE9-3AF7A093252E}"/>
              </a:ext>
            </a:extLst>
          </p:cNvPr>
          <p:cNvSpPr>
            <a:spLocks noGrp="1"/>
          </p:cNvSpPr>
          <p:nvPr>
            <p:ph type="title"/>
          </p:nvPr>
        </p:nvSpPr>
        <p:spPr/>
        <p:txBody>
          <a:bodyPr/>
          <a:lstStyle/>
          <a:p>
            <a:r>
              <a:rPr lang="en-US" dirty="0"/>
              <a:t>Theoretical Preludes</a:t>
            </a:r>
          </a:p>
        </p:txBody>
      </p:sp>
      <p:sp>
        <p:nvSpPr>
          <p:cNvPr id="3" name="TextBox 2">
            <a:extLst>
              <a:ext uri="{FF2B5EF4-FFF2-40B4-BE49-F238E27FC236}">
                <a16:creationId xmlns:a16="http://schemas.microsoft.com/office/drawing/2014/main" id="{AC894B2F-DBE9-BA45-8BF9-A6602BCB8F4C}"/>
              </a:ext>
            </a:extLst>
          </p:cNvPr>
          <p:cNvSpPr txBox="1"/>
          <p:nvPr/>
        </p:nvSpPr>
        <p:spPr>
          <a:xfrm>
            <a:off x="0" y="2061475"/>
            <a:ext cx="9144000" cy="2677656"/>
          </a:xfrm>
          <a:prstGeom prst="rect">
            <a:avLst/>
          </a:prstGeom>
          <a:noFill/>
        </p:spPr>
        <p:txBody>
          <a:bodyPr wrap="square" rtlCol="0">
            <a:spAutoFit/>
          </a:bodyPr>
          <a:lstStyle/>
          <a:p>
            <a:pPr algn="ctr"/>
            <a:r>
              <a:rPr lang="en-US" sz="2400" dirty="0"/>
              <a:t>No mature theories of the strong and weak interactions</a:t>
            </a:r>
          </a:p>
          <a:p>
            <a:pPr algn="ctr"/>
            <a:endParaRPr lang="en-US" sz="2400" dirty="0"/>
          </a:p>
          <a:p>
            <a:pPr algn="ctr"/>
            <a:r>
              <a:rPr lang="en-US" sz="2400" dirty="0"/>
              <a:t>The weak force exhibits some common features with QED. </a:t>
            </a:r>
          </a:p>
          <a:p>
            <a:pPr algn="ctr"/>
            <a:r>
              <a:rPr lang="en-US" sz="2400" dirty="0"/>
              <a:t>It might be mediated by a vector boson (W) analogous to the photon (</a:t>
            </a:r>
            <a:r>
              <a:rPr lang="en-US" sz="2400" dirty="0">
                <a:latin typeface="Symbol" pitchFamily="2" charset="2"/>
              </a:rPr>
              <a:t>g</a:t>
            </a:r>
            <a:r>
              <a:rPr lang="en-US" sz="2400" dirty="0"/>
              <a:t>).</a:t>
            </a:r>
          </a:p>
          <a:p>
            <a:pPr algn="ctr"/>
            <a:endParaRPr lang="en-US" sz="2400" dirty="0"/>
          </a:p>
          <a:p>
            <a:pPr algn="ctr"/>
            <a:r>
              <a:rPr lang="en-US" sz="2400" dirty="0"/>
              <a:t>The W boson would have to be very massive empirically</a:t>
            </a:r>
          </a:p>
          <a:p>
            <a:pPr algn="ctr"/>
            <a:r>
              <a:rPr lang="en-US" sz="2400" dirty="0"/>
              <a:t>The mathematical symmetry of the theory required massless W like </a:t>
            </a:r>
            <a:r>
              <a:rPr lang="en-US" sz="2400" dirty="0">
                <a:latin typeface="Symbol" pitchFamily="2" charset="2"/>
              </a:rPr>
              <a:t>g</a:t>
            </a:r>
            <a:r>
              <a:rPr lang="en-US" sz="2400" dirty="0"/>
              <a:t>.</a:t>
            </a:r>
          </a:p>
        </p:txBody>
      </p:sp>
    </p:spTree>
    <p:extLst>
      <p:ext uri="{BB962C8B-B14F-4D97-AF65-F5344CB8AC3E}">
        <p14:creationId xmlns:p14="http://schemas.microsoft.com/office/powerpoint/2010/main" val="3565114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7.7|5.5|2.1"/>
</p:tagLst>
</file>

<file path=ppt/tags/tag10.xml><?xml version="1.0" encoding="utf-8"?>
<p:tagLst xmlns:a="http://schemas.openxmlformats.org/drawingml/2006/main" xmlns:r="http://schemas.openxmlformats.org/officeDocument/2006/relationships" xmlns:p="http://schemas.openxmlformats.org/presentationml/2006/main">
  <p:tag name="TIMING" val="|13.6"/>
</p:tagLst>
</file>

<file path=ppt/tags/tag2.xml><?xml version="1.0" encoding="utf-8"?>
<p:tagLst xmlns:a="http://schemas.openxmlformats.org/drawingml/2006/main" xmlns:r="http://schemas.openxmlformats.org/officeDocument/2006/relationships" xmlns:p="http://schemas.openxmlformats.org/presentationml/2006/main">
  <p:tag name="TIMING" val="|17.7|5.5|2.1"/>
</p:tagLst>
</file>

<file path=ppt/tags/tag3.xml><?xml version="1.0" encoding="utf-8"?>
<p:tagLst xmlns:a="http://schemas.openxmlformats.org/drawingml/2006/main" xmlns:r="http://schemas.openxmlformats.org/officeDocument/2006/relationships" xmlns:p="http://schemas.openxmlformats.org/presentationml/2006/main">
  <p:tag name="TIMING" val="|0.5"/>
</p:tagLst>
</file>

<file path=ppt/tags/tag4.xml><?xml version="1.0" encoding="utf-8"?>
<p:tagLst xmlns:a="http://schemas.openxmlformats.org/drawingml/2006/main" xmlns:r="http://schemas.openxmlformats.org/officeDocument/2006/relationships" xmlns:p="http://schemas.openxmlformats.org/presentationml/2006/main">
  <p:tag name="TIMING" val="|3.4|1.5|0.8|0.9|0.4"/>
</p:tagLst>
</file>

<file path=ppt/tags/tag5.xml><?xml version="1.0" encoding="utf-8"?>
<p:tagLst xmlns:a="http://schemas.openxmlformats.org/drawingml/2006/main" xmlns:r="http://schemas.openxmlformats.org/officeDocument/2006/relationships" xmlns:p="http://schemas.openxmlformats.org/presentationml/2006/main">
  <p:tag name="TIMING" val="|3.4|1.5|0.8|0.9|0.4"/>
</p:tagLst>
</file>

<file path=ppt/tags/tag6.xml><?xml version="1.0" encoding="utf-8"?>
<p:tagLst xmlns:a="http://schemas.openxmlformats.org/drawingml/2006/main" xmlns:r="http://schemas.openxmlformats.org/officeDocument/2006/relationships" xmlns:p="http://schemas.openxmlformats.org/presentationml/2006/main">
  <p:tag name="TIMING" val="|3.4|1.5|0.8|0.9|0.4"/>
</p:tagLst>
</file>

<file path=ppt/tags/tag7.xml><?xml version="1.0" encoding="utf-8"?>
<p:tagLst xmlns:a="http://schemas.openxmlformats.org/drawingml/2006/main" xmlns:r="http://schemas.openxmlformats.org/officeDocument/2006/relationships" xmlns:p="http://schemas.openxmlformats.org/presentationml/2006/main">
  <p:tag name="TIMING" val="|1.2"/>
</p:tagLst>
</file>

<file path=ppt/tags/tag8.xml><?xml version="1.0" encoding="utf-8"?>
<p:tagLst xmlns:a="http://schemas.openxmlformats.org/drawingml/2006/main" xmlns:r="http://schemas.openxmlformats.org/officeDocument/2006/relationships" xmlns:p="http://schemas.openxmlformats.org/presentationml/2006/main">
  <p:tag name="TIMING" val="|11.1|8|19.1|1.8|16"/>
</p:tagLst>
</file>

<file path=ppt/tags/tag9.xml><?xml version="1.0" encoding="utf-8"?>
<p:tagLst xmlns:a="http://schemas.openxmlformats.org/drawingml/2006/main" xmlns:r="http://schemas.openxmlformats.org/officeDocument/2006/relationships" xmlns:p="http://schemas.openxmlformats.org/presentationml/2006/main">
  <p:tag name="TIMING" val="|26.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29771</TotalTime>
  <Words>3132</Words>
  <Application>Microsoft Macintosh PowerPoint</Application>
  <PresentationFormat>On-screen Show (4:3)</PresentationFormat>
  <Paragraphs>856</Paragraphs>
  <Slides>88</Slides>
  <Notes>25</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88</vt:i4>
      </vt:variant>
    </vt:vector>
  </HeadingPairs>
  <TitlesOfParts>
    <vt:vector size="102" baseType="lpstr">
      <vt:lpstr>AppleGothic</vt:lpstr>
      <vt:lpstr>Brush Script MT</vt:lpstr>
      <vt:lpstr>ＭＳ Ｐゴシック</vt:lpstr>
      <vt:lpstr>Apple Chancery</vt:lpstr>
      <vt:lpstr>Arial</vt:lpstr>
      <vt:lpstr>Bell MT</vt:lpstr>
      <vt:lpstr>Calibri</vt:lpstr>
      <vt:lpstr>Helvetica</vt:lpstr>
      <vt:lpstr>Matura MT Script Capitals</vt:lpstr>
      <vt:lpstr>Symbol</vt:lpstr>
      <vt:lpstr>Times New Roman</vt:lpstr>
      <vt:lpstr>Wingdings</vt:lpstr>
      <vt:lpstr>Office Theme</vt:lpstr>
      <vt:lpstr>Custom Design</vt:lpstr>
      <vt:lpstr>PowerPoint Presentation</vt:lpstr>
      <vt:lpstr>The Standard Model of Particle Physics</vt:lpstr>
      <vt:lpstr>Now is the 50th birthday of the Standard Model</vt:lpstr>
      <vt:lpstr>“A Model of Leptons” </vt:lpstr>
      <vt:lpstr>Experimental Preludes</vt:lpstr>
      <vt:lpstr>Experimental Preludes</vt:lpstr>
      <vt:lpstr>Theoretical Preludes</vt:lpstr>
      <vt:lpstr>Theoretical Preludes</vt:lpstr>
      <vt:lpstr>Theoretical Preludes</vt:lpstr>
      <vt:lpstr>Theoretical Preludes</vt:lpstr>
      <vt:lpstr>Weinberg and Salam</vt:lpstr>
      <vt:lpstr>Glashow-Weinberg-Salam Model</vt:lpstr>
      <vt:lpstr>Glashow-Weinberg-Salam Model</vt:lpstr>
      <vt:lpstr>Standard Model @ 50: Successes</vt:lpstr>
      <vt:lpstr>Standard Model @ 50: Successes</vt:lpstr>
      <vt:lpstr>Standard Model @ 50: Successes</vt:lpstr>
      <vt:lpstr>The Standard Model</vt:lpstr>
      <vt:lpstr>Standard Model @ 50: Successes</vt:lpstr>
      <vt:lpstr>Standard Model @ 50: Successes</vt:lpstr>
      <vt:lpstr>Standard Model @ 50: Successes</vt:lpstr>
      <vt:lpstr>Standard Model @ 50: Successes</vt:lpstr>
      <vt:lpstr>Standard Model @ 50: Successes</vt:lpstr>
      <vt:lpstr>Standard Model @ 50: Successes</vt:lpstr>
      <vt:lpstr>Standard Model @ 50: Successes</vt:lpstr>
      <vt:lpstr>Standard Model @ 50: Successes</vt:lpstr>
      <vt:lpstr>Standard Model @ 50: Successes</vt:lpstr>
      <vt:lpstr>Standard Model @ 50: Successes</vt:lpstr>
      <vt:lpstr>Standard Model @ 50: Successes</vt:lpstr>
      <vt:lpstr>The Standard Model – Epilog</vt:lpstr>
      <vt:lpstr>The Standard Model – Epilog</vt:lpstr>
      <vt:lpstr>The Standard Model – Epilog</vt:lpstr>
      <vt:lpstr>PowerPoint Presentation</vt:lpstr>
      <vt:lpstr>PowerPoint Presentation</vt:lpstr>
      <vt:lpstr>PowerPoint Presentation</vt:lpstr>
      <vt:lpstr>Find cracks in the Standard Model</vt:lpstr>
      <vt:lpstr>Science Drivers</vt:lpstr>
      <vt:lpstr>PowerPoint Presentation</vt:lpstr>
      <vt:lpstr>Higgs as a tool for discovery</vt:lpstr>
      <vt:lpstr>Higgs couplings to gauge bosons and fermions</vt:lpstr>
      <vt:lpstr>Precision Higgs couplings</vt:lpstr>
      <vt:lpstr>Fate of the vacuum</vt:lpstr>
      <vt:lpstr>Higgs self-coupling</vt:lpstr>
      <vt:lpstr>PowerPoint Presentation</vt:lpstr>
      <vt:lpstr>Neutrinos</vt:lpstr>
      <vt:lpstr>Neutrinos are everywhere!</vt:lpstr>
      <vt:lpstr>Neutrinos are related to everything.</vt:lpstr>
      <vt:lpstr>Reactor-based neutrinos</vt:lpstr>
      <vt:lpstr>Accelerator-based neutrinos</vt:lpstr>
      <vt:lpstr>Many aspects of neutrino physics are puzzling</vt:lpstr>
      <vt:lpstr>Many aspects of neutrino physics are puzzling</vt:lpstr>
      <vt:lpstr>Neutrino Mass</vt:lpstr>
      <vt:lpstr>Are n’s are their own particles? (Majorana vs Dirac)</vt:lpstr>
      <vt:lpstr>Additional neutrinos or interactions?</vt:lpstr>
      <vt:lpstr>Mass hierarchy and CP violation</vt:lpstr>
      <vt:lpstr>Mass hierarchy and CP violation (next 2-3 decades)</vt:lpstr>
      <vt:lpstr>Mass hierarchy and CP violation (next 2-3 decades)</vt:lpstr>
      <vt:lpstr>PowerPoint Presentation</vt:lpstr>
      <vt:lpstr>Dark Matter: Experimental Approaches</vt:lpstr>
      <vt:lpstr>Dark Matter: Indirect Detection</vt:lpstr>
      <vt:lpstr>Dark Matter: Direct Detection</vt:lpstr>
      <vt:lpstr>Dark Matter: Direct Detection</vt:lpstr>
      <vt:lpstr>Many other candidates (opportunities)!</vt:lpstr>
      <vt:lpstr>PowerPoint Presentation</vt:lpstr>
      <vt:lpstr>Two periods during which the expansion of the Universe accelerated</vt:lpstr>
      <vt:lpstr>Probing Dark Energy and Inflation</vt:lpstr>
      <vt:lpstr>PowerPoint Presentation</vt:lpstr>
      <vt:lpstr>PowerPoint Presentation</vt:lpstr>
      <vt:lpstr>PowerPoint Presentation</vt:lpstr>
      <vt:lpstr>PowerPoint Presentation</vt:lpstr>
      <vt:lpstr>Flavor Anomalies</vt:lpstr>
      <vt:lpstr>SuperKEKB and Belle II</vt:lpstr>
      <vt:lpstr>Daruma Doll</vt:lpstr>
      <vt:lpstr>Celebrating the first SuperKEKB collisions</vt:lpstr>
      <vt:lpstr>Physics Reach of SuperKEKB/Belle II and HL LHC/LHCb</vt:lpstr>
      <vt:lpstr>Charged Leptons</vt:lpstr>
      <vt:lpstr>Rare Kaon Decays</vt:lpstr>
      <vt:lpstr>Various facilities prepared</vt:lpstr>
      <vt:lpstr>What should be the next energy frontier collider?</vt:lpstr>
      <vt:lpstr>What should be the next energy frontier collider?</vt:lpstr>
      <vt:lpstr>What should be the next energy frontier collider?</vt:lpstr>
      <vt:lpstr>What if?</vt:lpstr>
      <vt:lpstr>What if?</vt:lpstr>
      <vt:lpstr>Breakthrough technologies</vt:lpstr>
      <vt:lpstr>Breakthrough technologies</vt:lpstr>
      <vt:lpstr>Breakthrough technologies</vt:lpstr>
      <vt:lpstr>Breakthroughs</vt:lpstr>
      <vt:lpstr>New particle physics through astrophysical observations</vt:lpstr>
      <vt:lpstr>PowerPoint Presentation</vt:lpstr>
    </vt:vector>
  </TitlesOfParts>
  <Company>The University of Chicago</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Highlights</dc:title>
  <dc:creator>Young-Kee Kim</dc:creator>
  <cp:lastModifiedBy>Microsoft Office User</cp:lastModifiedBy>
  <cp:revision>1563</cp:revision>
  <cp:lastPrinted>2014-07-09T15:40:05Z</cp:lastPrinted>
  <dcterms:created xsi:type="dcterms:W3CDTF">2014-06-24T05:51:31Z</dcterms:created>
  <dcterms:modified xsi:type="dcterms:W3CDTF">2018-08-10T15:36:22Z</dcterms:modified>
</cp:coreProperties>
</file>