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445" r:id="rId3"/>
    <p:sldId id="499" r:id="rId4"/>
    <p:sldId id="500" r:id="rId5"/>
    <p:sldId id="501" r:id="rId6"/>
    <p:sldId id="502" r:id="rId7"/>
    <p:sldId id="503" r:id="rId8"/>
    <p:sldId id="504" r:id="rId9"/>
    <p:sldId id="505" r:id="rId10"/>
    <p:sldId id="506" r:id="rId11"/>
    <p:sldId id="507" r:id="rId12"/>
    <p:sldId id="508" r:id="rId13"/>
    <p:sldId id="509" r:id="rId14"/>
    <p:sldId id="510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FF99"/>
    <a:srgbClr val="FF5050"/>
    <a:srgbClr val="FFC619"/>
    <a:srgbClr val="66FF33"/>
    <a:srgbClr val="FF66FF"/>
    <a:srgbClr val="993300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8" autoAdjust="0"/>
    <p:restoredTop sz="83940" autoAdjust="0"/>
  </p:normalViewPr>
  <p:slideViewPr>
    <p:cSldViewPr>
      <p:cViewPr varScale="1">
        <p:scale>
          <a:sx n="118" d="100"/>
          <a:sy n="118" d="100"/>
        </p:scale>
        <p:origin x="2028" y="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8C822A7-8549-4D4F-9D71-D48625C57D6E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EE970C6-C1A3-4619-98E9-434FAE9F1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263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34007-B9BB-43B9-9E1B-495EC1A40A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77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99467-3E7A-4B42-804F-AC1A825A51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675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017AA-7792-4AF3-B99E-10E264FE7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970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BD530-8E62-4096-9AA2-B14C52D1C3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420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1BA66-1E1F-44A4-8858-EA110845DB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653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B3B21-B6DB-416D-8C72-C0591BD32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1702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BA18E-00C4-4FA8-86D0-0DD7BE9D82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4321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36C7E-4D2C-4381-86C7-FB1FDD3D9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916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A5F45-A10F-4047-9F32-1D2AFDEB4D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080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B5B6-26B3-49A8-B8A6-A585DBEA49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2820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B778F-2D00-4CF3-A43C-7D143C64FC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2824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+mn-lt"/>
              </a:defRPr>
            </a:lvl1pPr>
          </a:lstStyle>
          <a:p>
            <a:pPr>
              <a:defRPr/>
            </a:pPr>
            <a:fld id="{E425CFA3-884B-470F-8C6E-6D50BE4AF8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://dx.doi.org/10.1063/1.4977058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s://doi.org/10.1063/1.243479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395288" y="1058863"/>
            <a:ext cx="849788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dirty="0">
                <a:latin typeface="Arial" panose="020B0604020202020204" pitchFamily="34" charset="0"/>
              </a:rPr>
              <a:t>Difficulties of positron acceleration known from theory</a:t>
            </a:r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3168203" y="3429000"/>
            <a:ext cx="29520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FontTx/>
              <a:buNone/>
            </a:pPr>
            <a:r>
              <a:rPr lang="ru-RU" altLang="ru-RU" sz="2400" dirty="0" err="1">
                <a:latin typeface="Arial" panose="020B0604020202020204" pitchFamily="34" charset="0"/>
              </a:rPr>
              <a:t>Konstantin</a:t>
            </a:r>
            <a:r>
              <a:rPr lang="ru-RU" altLang="ru-RU" sz="2400" dirty="0">
                <a:latin typeface="Arial" panose="020B0604020202020204" pitchFamily="34" charset="0"/>
              </a:rPr>
              <a:t> </a:t>
            </a:r>
            <a:r>
              <a:rPr lang="ru-RU" altLang="ru-RU" sz="2400" dirty="0" err="1" smtClean="0">
                <a:latin typeface="Arial" panose="020B0604020202020204" pitchFamily="34" charset="0"/>
              </a:rPr>
              <a:t>Lotov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9854" y="4581128"/>
            <a:ext cx="6768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 brief reminder of known facts that were </a:t>
            </a:r>
            <a:r>
              <a:rPr lang="en-US" dirty="0" smtClean="0"/>
              <a:t>earlier </a:t>
            </a:r>
            <a:r>
              <a:rPr lang="en-US" dirty="0"/>
              <a:t>clarified and published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4" y="9525"/>
            <a:ext cx="12964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10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For drive bunches there is a universal solution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20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163638"/>
            <a:ext cx="57912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1357313" y="5832475"/>
            <a:ext cx="1049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00B050"/>
                </a:solidFill>
                <a:latin typeface="Arial" panose="020B0604020202020204" pitchFamily="34" charset="0"/>
              </a:rPr>
              <a:t>equilibrium</a:t>
            </a:r>
            <a:endParaRPr lang="ru-RU" altLang="ru-RU" sz="14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3333750" y="3100388"/>
            <a:ext cx="14001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FF0000"/>
                </a:solidFill>
                <a:latin typeface="Arial" panose="020B0604020202020204" pitchFamily="34" charset="0"/>
              </a:rPr>
              <a:t>initial Gaussian</a:t>
            </a:r>
            <a:endParaRPr lang="ru-RU" altLang="ru-RU" sz="1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Box 17"/>
          <p:cNvSpPr txBox="1">
            <a:spLocks noChangeArrowheads="1"/>
          </p:cNvSpPr>
          <p:nvPr/>
        </p:nvSpPr>
        <p:spPr bwMode="auto">
          <a:xfrm>
            <a:off x="1357313" y="1562100"/>
            <a:ext cx="1049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00B050"/>
                </a:solidFill>
                <a:latin typeface="Arial" panose="020B0604020202020204" pitchFamily="34" charset="0"/>
              </a:rPr>
              <a:t>equilibrium</a:t>
            </a:r>
            <a:endParaRPr lang="ru-RU" altLang="ru-RU" sz="14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Box 18"/>
          <p:cNvSpPr txBox="1">
            <a:spLocks noChangeArrowheads="1"/>
          </p:cNvSpPr>
          <p:nvPr/>
        </p:nvSpPr>
        <p:spPr bwMode="auto">
          <a:xfrm>
            <a:off x="1227138" y="4214813"/>
            <a:ext cx="1400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FF0000"/>
                </a:solidFill>
                <a:latin typeface="Arial" panose="020B0604020202020204" pitchFamily="34" charset="0"/>
              </a:rPr>
              <a:t>initial Gaussian</a:t>
            </a:r>
            <a:endParaRPr lang="ru-RU" altLang="ru-RU" sz="1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1690688" y="2413000"/>
            <a:ext cx="1873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0000FF"/>
                </a:solidFill>
                <a:latin typeface="Arial" panose="020B0604020202020204" pitchFamily="34" charset="0"/>
              </a:rPr>
              <a:t>equilibrium with initial amplitude distribution</a:t>
            </a:r>
            <a:endParaRPr lang="ru-RU" altLang="ru-RU" sz="1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92725" y="1252538"/>
            <a:ext cx="3600450" cy="1800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600" dirty="0"/>
              <a:t>Beam shape: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strongly peaked near the axis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singular </a:t>
            </a:r>
            <a:r>
              <a:rPr lang="en-US" sz="1600" dirty="0" err="1"/>
              <a:t>behaviour</a:t>
            </a:r>
            <a:r>
              <a:rPr lang="en-US" sz="1600" dirty="0"/>
              <a:t> (1/r)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600" dirty="0"/>
              <a:t>(the smaller the initial </a:t>
            </a:r>
            <a:r>
              <a:rPr lang="en-US" sz="1600" dirty="0" err="1"/>
              <a:t>emittance</a:t>
            </a:r>
            <a:r>
              <a:rPr lang="en-US" sz="1600" dirty="0"/>
              <a:t>, the higher on-axis density)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not Gaussian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5292725" y="4103688"/>
            <a:ext cx="3240088" cy="2616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600" dirty="0"/>
              <a:t>Potential well: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funnel-shaped 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600" dirty="0"/>
              <a:t>(not usual parabolic)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 err="1"/>
              <a:t>E</a:t>
            </a:r>
            <a:r>
              <a:rPr lang="en-US" sz="1600" baseline="-25000" dirty="0" err="1"/>
              <a:t>r</a:t>
            </a:r>
            <a:r>
              <a:rPr lang="en-US" sz="1600" dirty="0"/>
              <a:t> = </a:t>
            </a:r>
            <a:r>
              <a:rPr lang="en-US" sz="1600" dirty="0" err="1"/>
              <a:t>const</a:t>
            </a:r>
            <a:r>
              <a:rPr lang="en-US" sz="1600" dirty="0"/>
              <a:t> up to the axis 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600" dirty="0"/>
              <a:t>(no usual linear decrease)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600" dirty="0"/>
              <a:t>(may be important for ionization by the beam field)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several times deeper than for a Gaussian beam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11828" y="710545"/>
            <a:ext cx="2390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(difference is in scales only)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90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4" y="9525"/>
            <a:ext cx="12964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11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For drive bunches there is a universal solution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20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163638"/>
            <a:ext cx="57912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1357313" y="5832475"/>
            <a:ext cx="1049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00B050"/>
                </a:solidFill>
                <a:latin typeface="Arial" panose="020B0604020202020204" pitchFamily="34" charset="0"/>
              </a:rPr>
              <a:t>equilibrium</a:t>
            </a:r>
            <a:endParaRPr lang="ru-RU" altLang="ru-RU" sz="14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3333750" y="3100388"/>
            <a:ext cx="14001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FF0000"/>
                </a:solidFill>
                <a:latin typeface="Arial" panose="020B0604020202020204" pitchFamily="34" charset="0"/>
              </a:rPr>
              <a:t>initial Gaussian</a:t>
            </a:r>
            <a:endParaRPr lang="ru-RU" altLang="ru-RU" sz="1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Box 17"/>
          <p:cNvSpPr txBox="1">
            <a:spLocks noChangeArrowheads="1"/>
          </p:cNvSpPr>
          <p:nvPr/>
        </p:nvSpPr>
        <p:spPr bwMode="auto">
          <a:xfrm>
            <a:off x="1357313" y="1562100"/>
            <a:ext cx="1049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00B050"/>
                </a:solidFill>
                <a:latin typeface="Arial" panose="020B0604020202020204" pitchFamily="34" charset="0"/>
              </a:rPr>
              <a:t>equilibrium</a:t>
            </a:r>
            <a:endParaRPr lang="ru-RU" altLang="ru-RU" sz="14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Box 18"/>
          <p:cNvSpPr txBox="1">
            <a:spLocks noChangeArrowheads="1"/>
          </p:cNvSpPr>
          <p:nvPr/>
        </p:nvSpPr>
        <p:spPr bwMode="auto">
          <a:xfrm>
            <a:off x="1227138" y="4214813"/>
            <a:ext cx="1400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FF0000"/>
                </a:solidFill>
                <a:latin typeface="Arial" panose="020B0604020202020204" pitchFamily="34" charset="0"/>
              </a:rPr>
              <a:t>initial Gaussian</a:t>
            </a:r>
            <a:endParaRPr lang="ru-RU" altLang="ru-RU" sz="1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1690688" y="2413000"/>
            <a:ext cx="1873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0000FF"/>
                </a:solidFill>
                <a:latin typeface="Arial" panose="020B0604020202020204" pitchFamily="34" charset="0"/>
              </a:rPr>
              <a:t>equilibrium with initial amplitude distribution</a:t>
            </a:r>
            <a:endParaRPr lang="ru-RU" altLang="ru-RU" sz="1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11828" y="710545"/>
            <a:ext cx="2390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(difference is in scales only)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4941168"/>
            <a:ext cx="2952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Variation of the potential well depth on the beam radius scale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98260" y="5645561"/>
            <a:ext cx="3234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Unavoidable energy spread,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</a:t>
            </a:r>
            <a:r>
              <a:rPr lang="en-US" dirty="0" smtClean="0">
                <a:solidFill>
                  <a:srgbClr val="FF0000"/>
                </a:solidFill>
              </a:rPr>
              <a:t> R(r)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6457429" y="5483537"/>
            <a:ext cx="233362" cy="134838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64336" y="1593164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may expect similar features (density peaking near the axis, deep potential well) for nonlinearly responding plasma as well.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16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4" y="9525"/>
            <a:ext cx="12964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12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Why the theory is good for drivers only?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19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298401"/>
            <a:ext cx="3711575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1684338" y="1320626"/>
            <a:ext cx="1714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600">
                <a:latin typeface="Arial" panose="020B0604020202020204" pitchFamily="34" charset="0"/>
              </a:rPr>
              <a:t>beam rms radius</a:t>
            </a:r>
            <a:endParaRPr lang="ru-RU" altLang="ru-RU" sz="1600">
              <a:latin typeface="Arial" panose="020B0604020202020204" pitchFamily="34" charset="0"/>
            </a:endParaRP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915988" y="2122313"/>
            <a:ext cx="1081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FF0000"/>
                </a:solidFill>
                <a:latin typeface="Arial" panose="020B0604020202020204" pitchFamily="34" charset="0"/>
              </a:rPr>
              <a:t>simulations</a:t>
            </a:r>
            <a:endParaRPr lang="ru-RU" altLang="ru-RU" sz="1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1016000" y="2966863"/>
            <a:ext cx="681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00B050"/>
                </a:solidFill>
                <a:latin typeface="Arial" panose="020B0604020202020204" pitchFamily="34" charset="0"/>
              </a:rPr>
              <a:t>theory</a:t>
            </a:r>
            <a:endParaRPr lang="ru-RU" altLang="ru-RU" sz="14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pic>
        <p:nvPicPr>
          <p:cNvPr id="29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75" y="3432341"/>
            <a:ext cx="3767137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12"/>
          <p:cNvSpPr txBox="1">
            <a:spLocks noChangeArrowheads="1"/>
          </p:cNvSpPr>
          <p:nvPr/>
        </p:nvSpPr>
        <p:spPr bwMode="auto">
          <a:xfrm>
            <a:off x="1949450" y="4365451"/>
            <a:ext cx="16446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600">
                <a:latin typeface="Arial" panose="020B0604020202020204" pitchFamily="34" charset="0"/>
              </a:rPr>
              <a:t>beam emittance</a:t>
            </a:r>
            <a:endParaRPr lang="ru-RU" altLang="ru-RU" sz="1600">
              <a:latin typeface="Arial" panose="020B0604020202020204" pitchFamily="34" charset="0"/>
            </a:endParaRPr>
          </a:p>
        </p:txBody>
      </p:sp>
      <p:sp>
        <p:nvSpPr>
          <p:cNvPr id="33" name="TextBox 7"/>
          <p:cNvSpPr txBox="1">
            <a:spLocks noChangeArrowheads="1"/>
          </p:cNvSpPr>
          <p:nvPr/>
        </p:nvSpPr>
        <p:spPr bwMode="auto">
          <a:xfrm>
            <a:off x="4371755" y="1054425"/>
            <a:ext cx="476123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We learned this from simulations: excellent </a:t>
            </a:r>
            <a:r>
              <a:rPr lang="en-US" altLang="ru-RU" sz="1600" dirty="0">
                <a:latin typeface="Arial" panose="020B0604020202020204" pitchFamily="34" charset="0"/>
              </a:rPr>
              <a:t>agreement only </a:t>
            </a:r>
            <a:r>
              <a:rPr lang="en-US" altLang="ru-RU" sz="1600" dirty="0" smtClean="0">
                <a:latin typeface="Arial" panose="020B0604020202020204" pitchFamily="34" charset="0"/>
              </a:rPr>
              <a:t>for </a:t>
            </a:r>
            <a:r>
              <a:rPr lang="en-US" altLang="ru-RU" sz="1600" dirty="0">
                <a:latin typeface="Arial" panose="020B0604020202020204" pitchFamily="34" charset="0"/>
              </a:rPr>
              <a:t>the leading half of the </a:t>
            </a:r>
            <a:r>
              <a:rPr lang="en-US" altLang="ru-RU" sz="1600" dirty="0" smtClean="0">
                <a:latin typeface="Arial" panose="020B0604020202020204" pitchFamily="34" charset="0"/>
              </a:rPr>
              <a:t>bunch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ru-RU" sz="16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>
                <a:latin typeface="Arial" panose="020B0604020202020204" pitchFamily="34" charset="0"/>
              </a:rPr>
              <a:t>What is </a:t>
            </a:r>
            <a:r>
              <a:rPr lang="en-US" altLang="ru-RU" sz="1600" dirty="0" smtClean="0">
                <a:latin typeface="Arial" panose="020B0604020202020204" pitchFamily="34" charset="0"/>
              </a:rPr>
              <a:t>wrong </a:t>
            </a:r>
            <a:r>
              <a:rPr lang="en-US" altLang="ru-RU" sz="1600" dirty="0">
                <a:latin typeface="Arial" panose="020B0604020202020204" pitchFamily="34" charset="0"/>
              </a:rPr>
              <a:t>with the </a:t>
            </a:r>
            <a:r>
              <a:rPr lang="en-US" altLang="ru-RU" sz="1600" dirty="0" smtClean="0">
                <a:latin typeface="Arial" panose="020B0604020202020204" pitchFamily="34" charset="0"/>
              </a:rPr>
              <a:t>trailing (accelerated) </a:t>
            </a:r>
            <a:r>
              <a:rPr lang="en-US" altLang="ru-RU" sz="1600" dirty="0">
                <a:latin typeface="Arial" panose="020B0604020202020204" pitchFamily="34" charset="0"/>
              </a:rPr>
              <a:t>part</a:t>
            </a:r>
            <a:r>
              <a:rPr lang="en-US" altLang="ru-RU" sz="1600" dirty="0" smtClean="0">
                <a:latin typeface="Arial" panose="020B0604020202020204" pitchFamily="34" charset="0"/>
              </a:rPr>
              <a:t>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It approaches to equilibrium in a different way.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ru-RU" sz="16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Times: well deepening VS particle oscillation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(the deeper the well, the faster the oscillations;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time of well change is that of preceding particles)</a:t>
            </a:r>
          </a:p>
        </p:txBody>
      </p:sp>
      <p:sp>
        <p:nvSpPr>
          <p:cNvPr id="34" name="TextBox 8"/>
          <p:cNvSpPr txBox="1">
            <a:spLocks noChangeArrowheads="1"/>
          </p:cNvSpPr>
          <p:nvPr/>
        </p:nvSpPr>
        <p:spPr bwMode="auto">
          <a:xfrm>
            <a:off x="1989138" y="3120851"/>
            <a:ext cx="1587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latin typeface="Arial" panose="020B0604020202020204" pitchFamily="34" charset="0"/>
              </a:rPr>
              <a:t>(½ of initial value)</a:t>
            </a:r>
            <a:endParaRPr lang="ru-RU" altLang="ru-RU" sz="1400">
              <a:latin typeface="Arial" panose="020B0604020202020204" pitchFamily="34" charset="0"/>
            </a:endParaRPr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1163638" y="6094238"/>
            <a:ext cx="2143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latin typeface="Arial" panose="020B0604020202020204" pitchFamily="34" charset="0"/>
              </a:rPr>
              <a:t>(60% of rough estimate)</a:t>
            </a:r>
            <a:endParaRPr lang="ru-RU" altLang="ru-RU" sz="1400">
              <a:latin typeface="Arial" panose="020B0604020202020204" pitchFamily="34" charset="0"/>
            </a:endParaRPr>
          </a:p>
        </p:txBody>
      </p:sp>
      <p:graphicFrame>
        <p:nvGraphicFramePr>
          <p:cNvPr id="36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015513"/>
              </p:ext>
            </p:extLst>
          </p:nvPr>
        </p:nvGraphicFramePr>
        <p:xfrm>
          <a:off x="460375" y="4028901"/>
          <a:ext cx="3721100" cy="278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CorelDRAW" r:id="rId8" imgW="1494375" imgH="1118016" progId="CorelDraw.Graphic.17">
                  <p:embed/>
                </p:oleObj>
              </mc:Choice>
              <mc:Fallback>
                <p:oleObj name="CorelDRAW" r:id="rId8" imgW="1494375" imgH="1118016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5" y="4028901"/>
                        <a:ext cx="3721100" cy="2784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6660232" y="3526395"/>
            <a:ext cx="1720180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660232" y="3275731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bunch propagation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399581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slow well change</a:t>
            </a:r>
          </a:p>
          <a:p>
            <a:r>
              <a:rPr lang="en-US" dirty="0" smtClean="0"/>
              <a:t>fast oscillations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364088" y="399581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fast well change</a:t>
            </a:r>
          </a:p>
          <a:p>
            <a:r>
              <a:rPr lang="en-US" dirty="0" smtClean="0"/>
              <a:t>slow oscillations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4" y="9525"/>
            <a:ext cx="12964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13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Why the theory is good for drivers only?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19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298401"/>
            <a:ext cx="3711575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1684338" y="1320626"/>
            <a:ext cx="1714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600">
                <a:latin typeface="Arial" panose="020B0604020202020204" pitchFamily="34" charset="0"/>
              </a:rPr>
              <a:t>beam rms radius</a:t>
            </a:r>
            <a:endParaRPr lang="ru-RU" altLang="ru-RU" sz="1600">
              <a:latin typeface="Arial" panose="020B0604020202020204" pitchFamily="34" charset="0"/>
            </a:endParaRP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915988" y="2122313"/>
            <a:ext cx="1081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FF0000"/>
                </a:solidFill>
                <a:latin typeface="Arial" panose="020B0604020202020204" pitchFamily="34" charset="0"/>
              </a:rPr>
              <a:t>simulations</a:t>
            </a:r>
            <a:endParaRPr lang="ru-RU" altLang="ru-RU" sz="1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1016000" y="2966863"/>
            <a:ext cx="681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solidFill>
                  <a:srgbClr val="00B050"/>
                </a:solidFill>
                <a:latin typeface="Arial" panose="020B0604020202020204" pitchFamily="34" charset="0"/>
              </a:rPr>
              <a:t>theory</a:t>
            </a:r>
            <a:endParaRPr lang="ru-RU" altLang="ru-RU" sz="14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pic>
        <p:nvPicPr>
          <p:cNvPr id="29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75" y="3432341"/>
            <a:ext cx="3767137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12"/>
          <p:cNvSpPr txBox="1">
            <a:spLocks noChangeArrowheads="1"/>
          </p:cNvSpPr>
          <p:nvPr/>
        </p:nvSpPr>
        <p:spPr bwMode="auto">
          <a:xfrm>
            <a:off x="1949450" y="4365451"/>
            <a:ext cx="16446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600">
                <a:latin typeface="Arial" panose="020B0604020202020204" pitchFamily="34" charset="0"/>
              </a:rPr>
              <a:t>beam emittance</a:t>
            </a:r>
            <a:endParaRPr lang="ru-RU" altLang="ru-RU" sz="1600">
              <a:latin typeface="Arial" panose="020B0604020202020204" pitchFamily="34" charset="0"/>
            </a:endParaRPr>
          </a:p>
        </p:txBody>
      </p:sp>
      <p:sp>
        <p:nvSpPr>
          <p:cNvPr id="33" name="TextBox 7"/>
          <p:cNvSpPr txBox="1">
            <a:spLocks noChangeArrowheads="1"/>
          </p:cNvSpPr>
          <p:nvPr/>
        </p:nvSpPr>
        <p:spPr bwMode="auto">
          <a:xfrm>
            <a:off x="4371755" y="1054425"/>
            <a:ext cx="476123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We learned this from simulations: excellent </a:t>
            </a:r>
            <a:r>
              <a:rPr lang="en-US" altLang="ru-RU" sz="1600" dirty="0">
                <a:latin typeface="Arial" panose="020B0604020202020204" pitchFamily="34" charset="0"/>
              </a:rPr>
              <a:t>agreement only </a:t>
            </a:r>
            <a:r>
              <a:rPr lang="en-US" altLang="ru-RU" sz="1600" dirty="0" smtClean="0">
                <a:latin typeface="Arial" panose="020B0604020202020204" pitchFamily="34" charset="0"/>
              </a:rPr>
              <a:t>for </a:t>
            </a:r>
            <a:r>
              <a:rPr lang="en-US" altLang="ru-RU" sz="1600" dirty="0">
                <a:latin typeface="Arial" panose="020B0604020202020204" pitchFamily="34" charset="0"/>
              </a:rPr>
              <a:t>the leading half of the </a:t>
            </a:r>
            <a:r>
              <a:rPr lang="en-US" altLang="ru-RU" sz="1600" dirty="0" smtClean="0">
                <a:latin typeface="Arial" panose="020B0604020202020204" pitchFamily="34" charset="0"/>
              </a:rPr>
              <a:t>bunch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ru-RU" sz="16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>
                <a:latin typeface="Arial" panose="020B0604020202020204" pitchFamily="34" charset="0"/>
              </a:rPr>
              <a:t>What is </a:t>
            </a:r>
            <a:r>
              <a:rPr lang="en-US" altLang="ru-RU" sz="1600" dirty="0" smtClean="0">
                <a:latin typeface="Arial" panose="020B0604020202020204" pitchFamily="34" charset="0"/>
              </a:rPr>
              <a:t>wrong </a:t>
            </a:r>
            <a:r>
              <a:rPr lang="en-US" altLang="ru-RU" sz="1600" dirty="0">
                <a:latin typeface="Arial" panose="020B0604020202020204" pitchFamily="34" charset="0"/>
              </a:rPr>
              <a:t>with the </a:t>
            </a:r>
            <a:r>
              <a:rPr lang="en-US" altLang="ru-RU" sz="1600" dirty="0" smtClean="0">
                <a:latin typeface="Arial" panose="020B0604020202020204" pitchFamily="34" charset="0"/>
              </a:rPr>
              <a:t>trailing (accelerated) </a:t>
            </a:r>
            <a:r>
              <a:rPr lang="en-US" altLang="ru-RU" sz="1600" dirty="0">
                <a:latin typeface="Arial" panose="020B0604020202020204" pitchFamily="34" charset="0"/>
              </a:rPr>
              <a:t>part</a:t>
            </a:r>
            <a:r>
              <a:rPr lang="en-US" altLang="ru-RU" sz="1600" dirty="0" smtClean="0">
                <a:latin typeface="Arial" panose="020B0604020202020204" pitchFamily="34" charset="0"/>
              </a:rPr>
              <a:t>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It approaches to equilibrium in a different way.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ru-RU" sz="16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Times: well deepening VS particle oscillation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(the deeper the well, the faster the oscillations;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600" dirty="0" smtClean="0">
                <a:latin typeface="Arial" panose="020B0604020202020204" pitchFamily="34" charset="0"/>
              </a:rPr>
              <a:t>time of well change is that of preceding particles)</a:t>
            </a:r>
          </a:p>
        </p:txBody>
      </p:sp>
      <p:sp>
        <p:nvSpPr>
          <p:cNvPr id="34" name="TextBox 8"/>
          <p:cNvSpPr txBox="1">
            <a:spLocks noChangeArrowheads="1"/>
          </p:cNvSpPr>
          <p:nvPr/>
        </p:nvSpPr>
        <p:spPr bwMode="auto">
          <a:xfrm>
            <a:off x="1989138" y="3120851"/>
            <a:ext cx="1587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latin typeface="Arial" panose="020B0604020202020204" pitchFamily="34" charset="0"/>
              </a:rPr>
              <a:t>(½ of initial value)</a:t>
            </a:r>
            <a:endParaRPr lang="ru-RU" altLang="ru-RU" sz="1400">
              <a:latin typeface="Arial" panose="020B0604020202020204" pitchFamily="34" charset="0"/>
            </a:endParaRPr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1163638" y="6094238"/>
            <a:ext cx="2143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400">
                <a:latin typeface="Arial" panose="020B0604020202020204" pitchFamily="34" charset="0"/>
              </a:rPr>
              <a:t>(60% of rough estimate)</a:t>
            </a:r>
            <a:endParaRPr lang="ru-RU" altLang="ru-RU" sz="1400">
              <a:latin typeface="Arial" panose="020B0604020202020204" pitchFamily="34" charset="0"/>
            </a:endParaRPr>
          </a:p>
        </p:txBody>
      </p:sp>
      <p:graphicFrame>
        <p:nvGraphicFramePr>
          <p:cNvPr id="36" name="Объект 2"/>
          <p:cNvGraphicFramePr>
            <a:graphicFrameLocks noChangeAspect="1"/>
          </p:cNvGraphicFramePr>
          <p:nvPr/>
        </p:nvGraphicFramePr>
        <p:xfrm>
          <a:off x="460375" y="4028901"/>
          <a:ext cx="3721100" cy="278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orelDRAW" r:id="rId8" imgW="1494375" imgH="1118016" progId="CorelDraw.Graphic.17">
                  <p:embed/>
                </p:oleObj>
              </mc:Choice>
              <mc:Fallback>
                <p:oleObj name="CorelDRAW" r:id="rId8" imgW="1494375" imgH="1118016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5" y="4028901"/>
                        <a:ext cx="3721100" cy="2784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6660232" y="3526395"/>
            <a:ext cx="1720180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660232" y="3275731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bunch propagation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399581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slow well change</a:t>
            </a:r>
          </a:p>
          <a:p>
            <a:r>
              <a:rPr lang="en-US" dirty="0" smtClean="0"/>
              <a:t>fast oscillations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364088" y="399581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fast well change</a:t>
            </a:r>
          </a:p>
          <a:p>
            <a:r>
              <a:rPr lang="en-US" dirty="0" smtClean="0"/>
              <a:t>slow oscillations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949489" y="2944023"/>
            <a:ext cx="5575757" cy="1323439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We may expect even worse case for witnesses:</a:t>
            </a:r>
          </a:p>
          <a:p>
            <a:r>
              <a:rPr lang="en-US" sz="2000" dirty="0" err="1" smtClean="0"/>
              <a:t>emittance</a:t>
            </a:r>
            <a:r>
              <a:rPr lang="en-US" sz="2000" dirty="0" smtClean="0"/>
              <a:t> blow-up during equilibration,</a:t>
            </a:r>
          </a:p>
          <a:p>
            <a:r>
              <a:rPr lang="en-US" sz="2000" dirty="0" smtClean="0"/>
              <a:t>wider equilibrium radius,</a:t>
            </a:r>
          </a:p>
          <a:p>
            <a:r>
              <a:rPr lang="en-US" sz="2000" dirty="0" smtClean="0"/>
              <a:t>stronger field change across the bunch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851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4" y="9525"/>
            <a:ext cx="12964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14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5719489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Summary: all methods have problems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340768"/>
            <a:ext cx="856895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 wave: 	Low field amplitudes and efficiencies, </a:t>
            </a:r>
          </a:p>
          <a:p>
            <a:r>
              <a:rPr lang="en-US" dirty="0"/>
              <a:t>	</a:t>
            </a:r>
            <a:r>
              <a:rPr lang="en-US" dirty="0" smtClean="0"/>
              <a:t>	Large energy spread (narrow focusing does not reduce the spread)</a:t>
            </a:r>
          </a:p>
          <a:p>
            <a:endParaRPr lang="en-US" dirty="0"/>
          </a:p>
          <a:p>
            <a:r>
              <a:rPr lang="en-US" dirty="0" smtClean="0"/>
              <a:t>Quasi-nonlinear wave:	</a:t>
            </a:r>
            <a:r>
              <a:rPr lang="en-US" dirty="0"/>
              <a:t>Low field amplitudes and efficiencies, </a:t>
            </a:r>
          </a:p>
          <a:p>
            <a:r>
              <a:rPr lang="en-US" dirty="0"/>
              <a:t>		Large energy spread (narrow focusing does not reduce the spread)</a:t>
            </a:r>
          </a:p>
          <a:p>
            <a:r>
              <a:rPr lang="en-US" dirty="0" smtClean="0"/>
              <a:t>		Weird bunch shape</a:t>
            </a:r>
          </a:p>
          <a:p>
            <a:endParaRPr lang="en-US" dirty="0"/>
          </a:p>
          <a:p>
            <a:r>
              <a:rPr lang="en-US" dirty="0" smtClean="0"/>
              <a:t>Blowout regime:	Weird bunch shape</a:t>
            </a:r>
            <a:r>
              <a:rPr lang="en-US" dirty="0"/>
              <a:t>, strict requirements for </a:t>
            </a:r>
            <a:r>
              <a:rPr lang="en-US" dirty="0" smtClean="0"/>
              <a:t>tolerances</a:t>
            </a:r>
          </a:p>
          <a:p>
            <a:endParaRPr lang="en-US" dirty="0"/>
          </a:p>
          <a:p>
            <a:r>
              <a:rPr lang="en-US" dirty="0" smtClean="0"/>
              <a:t>Positron driver (nonlinear regime):  </a:t>
            </a:r>
          </a:p>
          <a:p>
            <a:r>
              <a:rPr lang="en-US" dirty="0"/>
              <a:t>	</a:t>
            </a:r>
            <a:r>
              <a:rPr lang="en-US" dirty="0" smtClean="0"/>
              <a:t>	Large </a:t>
            </a:r>
            <a:r>
              <a:rPr lang="en-US" dirty="0"/>
              <a:t>energy spread (narrow focusing does not reduce the spread</a:t>
            </a:r>
            <a:r>
              <a:rPr lang="en-US" dirty="0" smtClean="0"/>
              <a:t>)</a:t>
            </a:r>
          </a:p>
          <a:p>
            <a:r>
              <a:rPr lang="en-US" dirty="0"/>
              <a:t>	</a:t>
            </a:r>
            <a:r>
              <a:rPr lang="en-US" dirty="0" smtClean="0"/>
              <a:t>	(Maybe) weird bunch shape</a:t>
            </a:r>
          </a:p>
          <a:p>
            <a:endParaRPr lang="en-US" dirty="0"/>
          </a:p>
          <a:p>
            <a:r>
              <a:rPr lang="en-US" dirty="0" smtClean="0"/>
              <a:t>Hollow channel with electron driver: </a:t>
            </a:r>
          </a:p>
          <a:p>
            <a:r>
              <a:rPr lang="en-US" dirty="0"/>
              <a:t>	</a:t>
            </a:r>
            <a:r>
              <a:rPr lang="en-US" dirty="0" smtClean="0"/>
              <a:t>	Large energy spread (wrong slope of </a:t>
            </a:r>
            <a:r>
              <a:rPr lang="en-US" dirty="0" err="1" smtClean="0"/>
              <a:t>Ez</a:t>
            </a:r>
            <a:r>
              <a:rPr lang="en-US" dirty="0" smtClean="0"/>
              <a:t>)</a:t>
            </a:r>
          </a:p>
          <a:p>
            <a:r>
              <a:rPr lang="en-US" dirty="0"/>
              <a:t>	</a:t>
            </a:r>
            <a:r>
              <a:rPr lang="en-US" dirty="0" smtClean="0"/>
              <a:t>	Stability issue</a:t>
            </a:r>
          </a:p>
          <a:p>
            <a:r>
              <a:rPr lang="en-US" dirty="0" smtClean="0"/>
              <a:t>		Channel production</a:t>
            </a:r>
          </a:p>
          <a:p>
            <a:endParaRPr lang="en-US" dirty="0"/>
          </a:p>
          <a:p>
            <a:r>
              <a:rPr lang="en-US" dirty="0"/>
              <a:t>Hollow channel with </a:t>
            </a:r>
            <a:r>
              <a:rPr lang="en-US" dirty="0" smtClean="0"/>
              <a:t>positive-charge driver</a:t>
            </a:r>
            <a:r>
              <a:rPr lang="en-US" dirty="0"/>
              <a:t>: </a:t>
            </a:r>
            <a:endParaRPr lang="en-US" dirty="0" smtClean="0"/>
          </a:p>
          <a:p>
            <a:r>
              <a:rPr lang="en-US" dirty="0"/>
              <a:t>		Stability issue</a:t>
            </a:r>
          </a:p>
          <a:p>
            <a:r>
              <a:rPr lang="en-US" dirty="0"/>
              <a:t>		Channel </a:t>
            </a:r>
            <a:r>
              <a:rPr lang="en-US" dirty="0" smtClean="0"/>
              <a:t>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96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5" y="9525"/>
            <a:ext cx="1187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2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My report is based on two papers: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4" name="Рисунок 3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663" y="1239838"/>
            <a:ext cx="6420803" cy="2588895"/>
          </a:xfrm>
          <a:prstGeom prst="rect">
            <a:avLst/>
          </a:prstGeom>
        </p:spPr>
      </p:pic>
      <p:pic>
        <p:nvPicPr>
          <p:cNvPr id="6" name="Рисунок 5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3665" y="3717032"/>
            <a:ext cx="6352223" cy="294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5" y="9525"/>
            <a:ext cx="1187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3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Problem 1: Narrow area of acceleration + focusing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254" y="1220007"/>
            <a:ext cx="8225541" cy="48830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613" y="6309320"/>
            <a:ext cx="6647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(Not a problem for linear wakes, but those have lower fields and lower efficiencies)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588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5" y="9525"/>
            <a:ext cx="1187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4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Possible solutions to Problem 1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362" y="2060848"/>
            <a:ext cx="3682841" cy="42329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7941" y="2333263"/>
            <a:ext cx="3693319" cy="39604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663" y="1308797"/>
            <a:ext cx="4067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Hollow channel (no ions inside that defocus e+)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03409" y="1306968"/>
            <a:ext cx="3336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Narrow bubble (quasi-nonlinear regime)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18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5" y="9525"/>
            <a:ext cx="1187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5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Problem 2: Unfavorable slope of </a:t>
            </a:r>
            <a:r>
              <a:rPr lang="en-US" altLang="ru-RU" sz="2400" dirty="0" err="1" smtClean="0">
                <a:latin typeface="Arial" panose="020B0604020202020204" pitchFamily="34" charset="0"/>
              </a:rPr>
              <a:t>E</a:t>
            </a:r>
            <a:r>
              <a:rPr lang="en-US" altLang="ru-RU" sz="2400" baseline="-25000" dirty="0" err="1" smtClean="0">
                <a:latin typeface="Arial" panose="020B0604020202020204" pitchFamily="34" charset="0"/>
              </a:rPr>
              <a:t>z</a:t>
            </a:r>
            <a:r>
              <a:rPr lang="en-US" altLang="ru-RU" sz="2400" dirty="0" smtClean="0">
                <a:latin typeface="Arial" panose="020B0604020202020204" pitchFamily="34" charset="0"/>
              </a:rPr>
              <a:t>(z-</a:t>
            </a:r>
            <a:r>
              <a:rPr lang="en-US" altLang="ru-RU" sz="2400" dirty="0" err="1" smtClean="0">
                <a:latin typeface="Arial" panose="020B0604020202020204" pitchFamily="34" charset="0"/>
              </a:rPr>
              <a:t>ct</a:t>
            </a:r>
            <a:r>
              <a:rPr lang="en-US" altLang="ru-RU" sz="2400" dirty="0" smtClean="0">
                <a:latin typeface="Arial" panose="020B0604020202020204" pitchFamily="34" charset="0"/>
              </a:rPr>
              <a:t>)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201" y="4221088"/>
            <a:ext cx="5427322" cy="21918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52" y="1339015"/>
            <a:ext cx="4897121" cy="26749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07709" y="1700808"/>
            <a:ext cx="26642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if defocusing problem is solved with a hollow channel,</a:t>
            </a:r>
          </a:p>
          <a:p>
            <a:endParaRPr lang="en-US" dirty="0" smtClean="0"/>
          </a:p>
          <a:p>
            <a:r>
              <a:rPr lang="en-US" dirty="0" smtClean="0"/>
              <a:t>the beam loading increases the energy spread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10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5" y="9525"/>
            <a:ext cx="1187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6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Problem 3: Efficiency needs fantastic precision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135" y="3389238"/>
            <a:ext cx="3792855" cy="21216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336" y="1344646"/>
            <a:ext cx="3693319" cy="17287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8024" y="1246188"/>
            <a:ext cx="39604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case of quasi-nonlinear regime, the efficiency is low (too much energy left in the plasma).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High efficiency needs very precise positioning of the witness bunch and a complicated witness shape. </a:t>
            </a:r>
          </a:p>
          <a:p>
            <a:r>
              <a:rPr lang="en-US" dirty="0" smtClean="0"/>
              <a:t>How to preserve this match along the whole interaction distance is an open question.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0292" y="3144408"/>
            <a:ext cx="4275596" cy="33202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3096671" y="4470252"/>
            <a:ext cx="2959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energy content of the plasma wave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451" y="6454634"/>
            <a:ext cx="3974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accelerating field (for a matched witness shape)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9151352">
            <a:off x="4777671" y="3945687"/>
            <a:ext cx="3140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witness-to-wave positioning 0.01c/</a:t>
            </a:r>
            <a:r>
              <a:rPr lang="en-US" dirty="0" err="1" smtClean="0">
                <a:solidFill>
                  <a:srgbClr val="0000FF"/>
                </a:solidFill>
              </a:rPr>
              <a:t>w</a:t>
            </a:r>
            <a:r>
              <a:rPr lang="en-US" baseline="-25000" dirty="0" err="1" smtClean="0">
                <a:solidFill>
                  <a:srgbClr val="0000FF"/>
                </a:solidFill>
              </a:rPr>
              <a:t>p</a:t>
            </a:r>
            <a:endParaRPr lang="ru-RU" baseline="-250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59390" y="4949499"/>
            <a:ext cx="1577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see the next slide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48228" y="4099575"/>
            <a:ext cx="1266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p-w efficiency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42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5" y="9525"/>
            <a:ext cx="1187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7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Problem 3: Efficiency needs fantastic precision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983" y="1299973"/>
            <a:ext cx="8486010" cy="43830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5939416"/>
            <a:ext cx="71481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witness shape that provides a constant accelerating field on the axis is rather exotic.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50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5" y="9525"/>
            <a:ext cx="1187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8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Problem 4: Accelerating field is not constant across the witness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983" y="1299973"/>
            <a:ext cx="8486010" cy="438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1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7921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912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9" name="Text Box 2"/>
          <p:cNvSpPr txBox="1">
            <a:spLocks noChangeArrowheads="1"/>
          </p:cNvSpPr>
          <p:nvPr/>
        </p:nvSpPr>
        <p:spPr bwMode="auto">
          <a:xfrm>
            <a:off x="3203575" y="9525"/>
            <a:ext cx="1187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latin typeface="Tahoma" panose="020B0604030504040204" pitchFamily="34" charset="0"/>
              </a:rPr>
              <a:t>slide </a:t>
            </a:r>
            <a:r>
              <a:rPr lang="en-US" altLang="ru-RU" sz="1400" dirty="0" smtClean="0">
                <a:latin typeface="Tahoma" panose="020B0604030504040204" pitchFamily="34" charset="0"/>
              </a:rPr>
              <a:t>9 </a:t>
            </a:r>
            <a:r>
              <a:rPr lang="en-US" altLang="ru-RU" sz="1400" dirty="0">
                <a:latin typeface="Tahoma" panose="020B0604030504040204" pitchFamily="34" charset="0"/>
              </a:rPr>
              <a:t>of </a:t>
            </a:r>
            <a:r>
              <a:rPr lang="en-US" altLang="ru-RU" sz="1400" dirty="0" smtClean="0">
                <a:latin typeface="Tahoma" panose="020B0604030504040204" pitchFamily="34" charset="0"/>
              </a:rPr>
              <a:t>14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598988" y="0"/>
            <a:ext cx="454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err="1">
                <a:latin typeface="Tahoma" panose="020B0604030504040204" pitchFamily="34" charset="0"/>
              </a:rPr>
              <a:t>K.Lotov</a:t>
            </a:r>
            <a:r>
              <a:rPr lang="en-US" altLang="ru-RU" sz="1400" dirty="0">
                <a:latin typeface="Tahoma" panose="020B0604030504040204" pitchFamily="34" charset="0"/>
              </a:rPr>
              <a:t>, ALEGRO Positron Acceleration in Plasma </a:t>
            </a:r>
            <a:endParaRPr lang="en-US" altLang="ru-RU" sz="1400" dirty="0" smtClean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 smtClean="0">
                <a:latin typeface="Tahoma" panose="020B0604030504040204" pitchFamily="34" charset="0"/>
              </a:rPr>
              <a:t>Mini-Workshop</a:t>
            </a:r>
            <a:r>
              <a:rPr lang="en-US" altLang="ru-RU" sz="1400" dirty="0">
                <a:latin typeface="Tahoma" panose="020B0604030504040204" pitchFamily="34" charset="0"/>
              </a:rPr>
              <a:t>, CERN, </a:t>
            </a:r>
            <a:r>
              <a:rPr lang="en-US" altLang="ru-RU" sz="1400" dirty="0" smtClean="0">
                <a:latin typeface="Tahoma" panose="020B0604030504040204" pitchFamily="34" charset="0"/>
              </a:rPr>
              <a:t>9.02.2018</a:t>
            </a:r>
            <a:endParaRPr lang="ru-RU" altLang="ru-RU" sz="1400" dirty="0">
              <a:latin typeface="Tahoma" panose="020B0604030504040204" pitchFamily="34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20663" y="590550"/>
            <a:ext cx="878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Problem 4: Accelerating field is not constant across the witness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4497" y="1104999"/>
            <a:ext cx="8217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problem is of a fundamental nature, as indicated (but not proven) by the theory of beam equilibria.</a:t>
            </a:r>
            <a:endParaRPr lang="ru-RU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111083" y="5463965"/>
            <a:ext cx="8853405" cy="1277403"/>
            <a:chOff x="38513" y="1484784"/>
            <a:chExt cx="8853405" cy="1277403"/>
          </a:xfrm>
        </p:grpSpPr>
        <p:sp>
          <p:nvSpPr>
            <p:cNvPr id="4" name="TextBox 3"/>
            <p:cNvSpPr txBox="1"/>
            <p:nvPr/>
          </p:nvSpPr>
          <p:spPr>
            <a:xfrm>
              <a:off x="38513" y="1484784"/>
              <a:ext cx="753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This theory is good for the radial equilibrium of drive bunches in a linearly responding plasma</a:t>
              </a:r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03140" y="2454410"/>
              <a:ext cx="42659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Here we discuss witness beams in nonlinear waves</a:t>
              </a:r>
              <a:endParaRPr lang="ru-RU" dirty="0"/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4067944" y="1792561"/>
              <a:ext cx="72008" cy="661849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 flipH="1">
              <a:off x="5508104" y="1792561"/>
              <a:ext cx="72008" cy="661849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724128" y="1838728"/>
              <a:ext cx="31677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Results will be quantitatively different,</a:t>
              </a:r>
            </a:p>
            <a:p>
              <a:r>
                <a:rPr lang="en-US" dirty="0" smtClean="0"/>
                <a:t>but probably qualitatively the same</a:t>
              </a:r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27584" y="1861875"/>
              <a:ext cx="33123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Results for witnesses will probably be even worse (as follows from derivation)</a:t>
              </a:r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249474" y="1505984"/>
            <a:ext cx="6727601" cy="3716990"/>
            <a:chOff x="1299233" y="2996952"/>
            <a:chExt cx="6727601" cy="3716990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54218" y="3024378"/>
              <a:ext cx="6489539" cy="3627233"/>
            </a:xfrm>
            <a:prstGeom prst="rect">
              <a:avLst/>
            </a:prstGeom>
          </p:spPr>
        </p:pic>
        <p:sp>
          <p:nvSpPr>
            <p:cNvPr id="16" name="Скругленный прямоугольник 15"/>
            <p:cNvSpPr/>
            <p:nvPr/>
          </p:nvSpPr>
          <p:spPr>
            <a:xfrm>
              <a:off x="1299233" y="2996952"/>
              <a:ext cx="6727601" cy="3716990"/>
            </a:xfrm>
            <a:prstGeom prst="roundRect">
              <a:avLst>
                <a:gd name="adj" fmla="val 5345"/>
              </a:avLst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9287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30894</TotalTime>
  <Words>913</Words>
  <Application>Microsoft Office PowerPoint</Application>
  <PresentationFormat>Экран (4:3)</PresentationFormat>
  <Paragraphs>166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Symbol</vt:lpstr>
      <vt:lpstr>Tahoma</vt:lpstr>
      <vt:lpstr>Times New Roman</vt:lpstr>
      <vt:lpstr>Оформление по умолчанию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Lotov</cp:lastModifiedBy>
  <cp:revision>1192</cp:revision>
  <dcterms:created xsi:type="dcterms:W3CDTF">2009-06-16T07:28:13Z</dcterms:created>
  <dcterms:modified xsi:type="dcterms:W3CDTF">2018-02-09T06:50:41Z</dcterms:modified>
</cp:coreProperties>
</file>