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103" d="100"/>
          <a:sy n="103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0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5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4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4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43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2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8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50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1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7AE58-2F49-CC42-9CCA-2462CB3919E1}" type="datetimeFigureOut"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CD42C-BED3-6F4E-B781-1E289446AF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1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7129" y="1338119"/>
            <a:ext cx="1544525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Where are we,</a:t>
            </a:r>
          </a:p>
          <a:p>
            <a:r>
              <a:rPr lang="en-US" sz="1400"/>
              <a:t>with experiments?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2745" y="1014954"/>
            <a:ext cx="2434064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Where can we go,</a:t>
            </a:r>
          </a:p>
          <a:p>
            <a:r>
              <a:rPr lang="en-US" sz="1400"/>
              <a:t>with experiments,</a:t>
            </a:r>
          </a:p>
          <a:p>
            <a:r>
              <a:rPr lang="en-US" sz="1400"/>
              <a:t>with the ideal test facility?</a:t>
            </a:r>
          </a:p>
          <a:p>
            <a:r>
              <a:rPr lang="en-US" sz="1400"/>
              <a:t>	~</a:t>
            </a:r>
          </a:p>
          <a:p>
            <a:r>
              <a:rPr lang="en-US" sz="1400"/>
              <a:t>What can we do in simulation?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62203" y="1016698"/>
            <a:ext cx="3104119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Where do we need to go,</a:t>
            </a:r>
          </a:p>
          <a:p>
            <a:r>
              <a:rPr lang="en-US" sz="1400"/>
              <a:t>for a collider with energy XX, luminosity</a:t>
            </a:r>
          </a:p>
          <a:p>
            <a:r>
              <a:rPr lang="en-US" sz="1400"/>
              <a:t>YY,</a:t>
            </a:r>
          </a:p>
          <a:p>
            <a:r>
              <a:rPr lang="en-US" sz="1400"/>
              <a:t>assuming overall layout/parameters ZZ?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211" y="0"/>
            <a:ext cx="9181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ALEGRO “Megatables”.</a:t>
            </a:r>
          </a:p>
          <a:p>
            <a:r>
              <a:rPr lang="en-US"/>
              <a:t>In order to progress towards a collider, I would suggest three columns for each technology Example here for e- e- acceleration: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566" y="2446116"/>
            <a:ext cx="1724708" cy="33344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6423" y="5718767"/>
            <a:ext cx="3097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25 GeV e- e- energy doubling in 1 m. </a:t>
            </a:r>
          </a:p>
          <a:p>
            <a:r>
              <a:rPr lang="en-US" sz="1200"/>
              <a:t>Total efficiencey &gt;= 50 %.</a:t>
            </a:r>
          </a:p>
          <a:p>
            <a:r>
              <a:rPr lang="pt-BR" sz="1200"/>
              <a:t>M. Hogan et al., New J. Phys. </a:t>
            </a:r>
            <a:r>
              <a:rPr lang="pt-BR" sz="1200" b="1"/>
              <a:t>12</a:t>
            </a:r>
            <a:r>
              <a:rPr lang="pt-BR" sz="1200"/>
              <a:t> 055030 (</a:t>
            </a:r>
            <a:r>
              <a:rPr lang="pt-BR" sz="1200"/>
              <a:t>2010)</a:t>
            </a:r>
            <a:r>
              <a:rPr lang="pt-BR" sz="1200"/>
              <a:t/>
            </a:r>
            <a:br>
              <a:rPr lang="pt-BR" sz="1200"/>
            </a:br>
            <a:endParaRPr lang="pt-BR" sz="1200"/>
          </a:p>
          <a:p>
            <a:endParaRPr lang="en-US" sz="12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29" y="2660879"/>
            <a:ext cx="1885303" cy="2720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2682" y="5626664"/>
            <a:ext cx="309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From 20 GeV to 29 GeV in 1.3 m. </a:t>
            </a:r>
          </a:p>
          <a:p>
            <a:r>
              <a:rPr lang="en-US" sz="1200"/>
              <a:t>Wake to beam efficiencey ~ 30 %.</a:t>
            </a:r>
            <a:endParaRPr lang="en-US" sz="1200"/>
          </a:p>
          <a:p>
            <a:r>
              <a:rPr lang="en-US" sz="1200"/>
              <a:t>M. Litos et al., PPCF, </a:t>
            </a:r>
            <a:r>
              <a:rPr lang="is-IS" sz="1200" b="1"/>
              <a:t>58</a:t>
            </a:r>
            <a:r>
              <a:rPr lang="is-IS" sz="1200"/>
              <a:t> 034017</a:t>
            </a:r>
            <a:r>
              <a:rPr lang="is-IS" sz="1200" b="1"/>
              <a:t> </a:t>
            </a:r>
            <a:r>
              <a:rPr lang="is-IS" sz="1200"/>
              <a:t>(2016)</a:t>
            </a:r>
            <a:r>
              <a:rPr lang="is-IS" sz="1200"/>
              <a:t> </a:t>
            </a:r>
          </a:p>
          <a:p>
            <a:endParaRPr lang="en-US" sz="120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255" y="2549468"/>
            <a:ext cx="2385496" cy="15903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04255" y="4499590"/>
            <a:ext cx="3097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Requirements on : </a:t>
            </a:r>
          </a:p>
          <a:p>
            <a:r>
              <a:rPr lang="en-US" sz="1200"/>
              <a:t>efficiency</a:t>
            </a:r>
          </a:p>
          <a:p>
            <a:r>
              <a:rPr lang="en-US" sz="1200"/>
              <a:t>emittance</a:t>
            </a:r>
          </a:p>
          <a:p>
            <a:r>
              <a:rPr lang="en-US" sz="1200"/>
              <a:t>energy spread</a:t>
            </a:r>
          </a:p>
          <a:p>
            <a:r>
              <a:rPr lang="en-US" sz="1200"/>
              <a:t>and so on.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83330" y="844997"/>
            <a:ext cx="14086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Parallel effort:</a:t>
            </a:r>
          </a:p>
          <a:p>
            <a:endParaRPr lang="en-US" sz="1400"/>
          </a:p>
          <a:p>
            <a:r>
              <a:rPr lang="en-US" sz="1400"/>
              <a:t>What are interesting XX, ZZ?</a:t>
            </a:r>
          </a:p>
          <a:p>
            <a:endParaRPr lang="en-US" sz="1400"/>
          </a:p>
          <a:p>
            <a:r>
              <a:rPr lang="en-US" sz="1400"/>
              <a:t>Are the assumptions ZZ</a:t>
            </a:r>
          </a:p>
          <a:p>
            <a:r>
              <a:rPr lang="en-US" sz="1400"/>
              <a:t>the optimal ones?</a:t>
            </a:r>
          </a:p>
          <a:p>
            <a:endParaRPr lang="en-US" sz="1400"/>
          </a:p>
          <a:p>
            <a:endParaRPr lang="en-US" sz="1400"/>
          </a:p>
        </p:txBody>
      </p:sp>
      <p:cxnSp>
        <p:nvCxnSpPr>
          <p:cNvPr id="27" name="Curved Connector 26"/>
          <p:cNvCxnSpPr/>
          <p:nvPr/>
        </p:nvCxnSpPr>
        <p:spPr>
          <a:xfrm rot="10800000" flipV="1">
            <a:off x="5706809" y="1965371"/>
            <a:ext cx="1855526" cy="21913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0800000" flipV="1">
            <a:off x="9866322" y="1686978"/>
            <a:ext cx="917008" cy="23444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7773" y="6426653"/>
            <a:ext cx="10836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”Megatable” example: https://docs.google.com/spreadsheets/d/1ImxsiMtQUIo0Vrxub2WjyH-ZJqi_0vY3lZuFkjG9e9g/edit#gid=0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55070" y="2152261"/>
            <a:ext cx="1569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Define</a:t>
            </a:r>
          </a:p>
          <a:p>
            <a:r>
              <a:rPr lang="en-US" sz="1200"/>
              <a:t>ideal experiments and</a:t>
            </a:r>
          </a:p>
          <a:p>
            <a:r>
              <a:rPr lang="en-US" sz="1200"/>
              <a:t>test facilities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960804" y="1890420"/>
            <a:ext cx="681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Update</a:t>
            </a:r>
          </a:p>
          <a:p>
            <a:r>
              <a:rPr lang="en-US" sz="1200"/>
              <a:t>collider </a:t>
            </a:r>
          </a:p>
          <a:p>
            <a:r>
              <a:rPr lang="en-US" sz="1200"/>
              <a:t>layout</a:t>
            </a:r>
          </a:p>
          <a:p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54456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177</Words>
  <Application>Microsoft Macintosh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Adli</dc:creator>
  <cp:lastModifiedBy>Erik Adli</cp:lastModifiedBy>
  <cp:revision>34</cp:revision>
  <dcterms:created xsi:type="dcterms:W3CDTF">2018-02-09T09:40:54Z</dcterms:created>
  <dcterms:modified xsi:type="dcterms:W3CDTF">2018-02-09T14:11:19Z</dcterms:modified>
</cp:coreProperties>
</file>