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embeddedFontLst>
    <p:embeddedFont>
      <p:font typeface="Roboto"/>
      <p:regular r:id="rId14"/>
      <p:bold r:id="rId15"/>
      <p:italic r:id="rId16"/>
      <p:boldItalic r:id="rId17"/>
    </p:embeddedFont>
    <p:embeddedFont>
      <p:font typeface="Nuni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font" Target="fonts/Nunito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slide" Target="slides/slide1.xml"/><Relationship Id="rId19" Type="http://schemas.openxmlformats.org/officeDocument/2006/relationships/font" Target="fonts/Nunito-bold.fntdata"/><Relationship Id="rId6" Type="http://schemas.openxmlformats.org/officeDocument/2006/relationships/slide" Target="slides/slide2.xml"/><Relationship Id="rId18" Type="http://schemas.openxmlformats.org/officeDocument/2006/relationships/font" Target="fonts/Nunito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rot="10800000">
            <a:off x="5058905" y="-100"/>
            <a:ext cx="4085100" cy="27369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20327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Shape 14"/>
          <p:cNvGrpSpPr/>
          <p:nvPr/>
        </p:nvGrpSpPr>
        <p:grpSpPr>
          <a:xfrm>
            <a:off x="255200" y="790"/>
            <a:ext cx="2250363" cy="1392365"/>
            <a:chOff x="255200" y="592"/>
            <a:chExt cx="2250363" cy="1044300"/>
          </a:xfrm>
        </p:grpSpPr>
        <p:sp>
          <p:nvSpPr>
            <p:cNvPr id="15" name="Shape 15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Shape 18"/>
          <p:cNvGrpSpPr/>
          <p:nvPr/>
        </p:nvGrpSpPr>
        <p:grpSpPr>
          <a:xfrm>
            <a:off x="905395" y="790"/>
            <a:ext cx="2250363" cy="1392365"/>
            <a:chOff x="905395" y="592"/>
            <a:chExt cx="2250363" cy="1044300"/>
          </a:xfrm>
        </p:grpSpPr>
        <p:sp>
          <p:nvSpPr>
            <p:cNvPr id="19" name="Shape 19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>
            <a:off x="7057468" y="6784"/>
            <a:ext cx="1851282" cy="1002839"/>
            <a:chOff x="6917201" y="0"/>
            <a:chExt cx="2227777" cy="863400"/>
          </a:xfrm>
        </p:grpSpPr>
        <p:sp>
          <p:nvSpPr>
            <p:cNvPr id="23" name="Shape 2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Shape 26"/>
          <p:cNvGrpSpPr/>
          <p:nvPr/>
        </p:nvGrpSpPr>
        <p:grpSpPr>
          <a:xfrm>
            <a:off x="6553032" y="5623802"/>
            <a:ext cx="2389068" cy="1234317"/>
            <a:chOff x="6917201" y="0"/>
            <a:chExt cx="2227777" cy="863400"/>
          </a:xfrm>
        </p:grpSpPr>
        <p:sp>
          <p:nvSpPr>
            <p:cNvPr id="27" name="Shape 27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Shape 30"/>
          <p:cNvGrpSpPr/>
          <p:nvPr/>
        </p:nvGrpSpPr>
        <p:grpSpPr>
          <a:xfrm>
            <a:off x="199149" y="5407536"/>
            <a:ext cx="2795414" cy="1444382"/>
            <a:chOff x="6917201" y="0"/>
            <a:chExt cx="2227777" cy="863400"/>
          </a:xfrm>
        </p:grpSpPr>
        <p:sp>
          <p:nvSpPr>
            <p:cNvPr id="31" name="Shape 3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Shape 34"/>
          <p:cNvSpPr txBox="1"/>
          <p:nvPr>
            <p:ph type="ctrTitle"/>
          </p:nvPr>
        </p:nvSpPr>
        <p:spPr>
          <a:xfrm>
            <a:off x="1858703" y="2430444"/>
            <a:ext cx="5361300" cy="19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Shape 35"/>
          <p:cNvSpPr txBox="1"/>
          <p:nvPr>
            <p:ph idx="1" type="subTitle"/>
          </p:nvPr>
        </p:nvSpPr>
        <p:spPr>
          <a:xfrm>
            <a:off x="1858700" y="4550878"/>
            <a:ext cx="5361300" cy="696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 flipH="1">
            <a:off x="5569200" y="3778767"/>
            <a:ext cx="3574800" cy="3079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Shape 111"/>
          <p:cNvGrpSpPr/>
          <p:nvPr/>
        </p:nvGrpSpPr>
        <p:grpSpPr>
          <a:xfrm>
            <a:off x="5959222" y="5492768"/>
            <a:ext cx="2520952" cy="1365553"/>
            <a:chOff x="6917201" y="0"/>
            <a:chExt cx="2227777" cy="863400"/>
          </a:xfrm>
        </p:grpSpPr>
        <p:sp>
          <p:nvSpPr>
            <p:cNvPr id="112" name="Shape 11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Shape 115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116" name="Shape 11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Shape 119"/>
          <p:cNvSpPr txBox="1"/>
          <p:nvPr>
            <p:ph type="title"/>
          </p:nvPr>
        </p:nvSpPr>
        <p:spPr>
          <a:xfrm>
            <a:off x="1385850" y="1845133"/>
            <a:ext cx="6372300" cy="183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1385850" y="3818467"/>
            <a:ext cx="6372300" cy="85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>
            <a:off x="4757100" y="3079200"/>
            <a:ext cx="4386900" cy="37788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Shape 39"/>
          <p:cNvGrpSpPr/>
          <p:nvPr/>
        </p:nvGrpSpPr>
        <p:grpSpPr>
          <a:xfrm>
            <a:off x="5594191" y="5281486"/>
            <a:ext cx="2910145" cy="1576482"/>
            <a:chOff x="6917201" y="0"/>
            <a:chExt cx="2227777" cy="863400"/>
          </a:xfrm>
        </p:grpSpPr>
        <p:sp>
          <p:nvSpPr>
            <p:cNvPr id="40" name="Shape 4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Shape 43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44" name="Shape 4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Shape 47"/>
          <p:cNvSpPr txBox="1"/>
          <p:nvPr>
            <p:ph type="title"/>
          </p:nvPr>
        </p:nvSpPr>
        <p:spPr>
          <a:xfrm>
            <a:off x="1888684" y="2328133"/>
            <a:ext cx="5377500" cy="21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Shape 51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Shape 52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Shape 60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819150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Shape 62"/>
          <p:cNvSpPr txBox="1"/>
          <p:nvPr>
            <p:ph idx="2" type="body"/>
          </p:nvPr>
        </p:nvSpPr>
        <p:spPr>
          <a:xfrm>
            <a:off x="4638675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type="title"/>
          </p:nvPr>
        </p:nvSpPr>
        <p:spPr>
          <a:xfrm>
            <a:off x="819150" y="1127467"/>
            <a:ext cx="3709200" cy="184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830700" y="3092067"/>
            <a:ext cx="3709200" cy="2826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3764192"/>
            <a:ext cx="7369200" cy="30891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/>
        </p:nvSpPr>
        <p:spPr>
          <a:xfrm flipH="1">
            <a:off x="3583210" y="2072150"/>
            <a:ext cx="5560500" cy="47859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Shape 80"/>
          <p:cNvGrpSpPr/>
          <p:nvPr/>
        </p:nvGrpSpPr>
        <p:grpSpPr>
          <a:xfrm>
            <a:off x="255991" y="-11"/>
            <a:ext cx="2251347" cy="1391229"/>
            <a:chOff x="3961956" y="4383950"/>
            <a:chExt cx="1160548" cy="548700"/>
          </a:xfrm>
        </p:grpSpPr>
        <p:sp>
          <p:nvSpPr>
            <p:cNvPr id="81" name="Shape 81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Shape 84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Shape 85"/>
          <p:cNvGrpSpPr/>
          <p:nvPr/>
        </p:nvGrpSpPr>
        <p:grpSpPr>
          <a:xfrm>
            <a:off x="34934" y="6029501"/>
            <a:ext cx="1593306" cy="822734"/>
            <a:chOff x="6917201" y="0"/>
            <a:chExt cx="2227777" cy="863400"/>
          </a:xfrm>
        </p:grpSpPr>
        <p:sp>
          <p:nvSpPr>
            <p:cNvPr id="86" name="Shape 8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Shape 89"/>
          <p:cNvGrpSpPr/>
          <p:nvPr/>
        </p:nvGrpSpPr>
        <p:grpSpPr>
          <a:xfrm>
            <a:off x="5886353" y="1657"/>
            <a:ext cx="3257455" cy="1681990"/>
            <a:chOff x="6917201" y="0"/>
            <a:chExt cx="2227777" cy="863400"/>
          </a:xfrm>
        </p:grpSpPr>
        <p:sp>
          <p:nvSpPr>
            <p:cNvPr id="90" name="Shape 9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Shape 93"/>
          <p:cNvSpPr txBox="1"/>
          <p:nvPr>
            <p:ph type="title"/>
          </p:nvPr>
        </p:nvSpPr>
        <p:spPr>
          <a:xfrm>
            <a:off x="1393929" y="1734861"/>
            <a:ext cx="6366900" cy="338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 txBox="1"/>
          <p:nvPr>
            <p:ph type="title"/>
          </p:nvPr>
        </p:nvSpPr>
        <p:spPr>
          <a:xfrm>
            <a:off x="819150" y="1127467"/>
            <a:ext cx="6424200" cy="939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Shape 100"/>
          <p:cNvSpPr txBox="1"/>
          <p:nvPr>
            <p:ph idx="1" type="subTitle"/>
          </p:nvPr>
        </p:nvSpPr>
        <p:spPr>
          <a:xfrm>
            <a:off x="819150" y="2067600"/>
            <a:ext cx="5859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2" type="body"/>
          </p:nvPr>
        </p:nvSpPr>
        <p:spPr>
          <a:xfrm>
            <a:off x="819150" y="3289400"/>
            <a:ext cx="5859900" cy="2793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28025" y="5551333"/>
            <a:ext cx="7415100" cy="806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536633"/>
            <a:ext cx="8520600" cy="45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ctrTitle"/>
          </p:nvPr>
        </p:nvSpPr>
        <p:spPr>
          <a:xfrm>
            <a:off x="1858703" y="2430444"/>
            <a:ext cx="5361300" cy="19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Post-CWP perspectives for national R&amp;D initiatives - CMS Italy</a:t>
            </a:r>
            <a:endParaRPr sz="2400"/>
          </a:p>
        </p:txBody>
      </p:sp>
      <p:sp>
        <p:nvSpPr>
          <p:cNvPr id="129" name="Shape 129"/>
          <p:cNvSpPr txBox="1"/>
          <p:nvPr>
            <p:ph idx="1" type="subTitle"/>
          </p:nvPr>
        </p:nvSpPr>
        <p:spPr>
          <a:xfrm>
            <a:off x="1858700" y="4550878"/>
            <a:ext cx="5361300" cy="6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Tommaso Boccali  - INFN Pisa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Small and incomplete list of efforts I know about</a:t>
            </a:r>
            <a:endParaRPr/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H2020 related efforts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INFN ongoing efforts</a:t>
            </a:r>
            <a:endParaRPr sz="2400"/>
          </a:p>
          <a:p>
            <a: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Other ...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H2020 projects</a:t>
            </a:r>
            <a:endParaRPr/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Building on the success of INDIGO-Datacloud, three projects were submitted + approved in the first half on 2017 - starting 2018; all with INFN as first or second biggest contributor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EOSC-Hub (PI: EGI.eu-NL)</a:t>
            </a:r>
            <a:endParaRPr b="1"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Main “connector” project for European Open Science Cloud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DODAS thematic service (CMS is proponent and main target)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XDC: </a:t>
            </a:r>
            <a:r>
              <a:rPr b="1" lang="en" sz="1400">
                <a:solidFill>
                  <a:srgbClr val="54545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 eXtreme DataCloud (PI: INFN-IT)</a:t>
            </a:r>
            <a:endParaRPr b="1" sz="1400">
              <a:solidFill>
                <a:srgbClr val="54545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Develop scalable technologies for federating storage resources and managing data in highly distributed computing environments</a:t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Verdana"/>
              <a:buChar char="●"/>
            </a:pPr>
            <a:r>
              <a:rPr b="1" lang="en" sz="1400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Deep-HyperCloud (PI: CSIC-Spain)</a:t>
            </a:r>
            <a:endParaRPr b="1" sz="1400">
              <a:solidFill>
                <a:srgbClr val="333333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Verdana"/>
              <a:buChar char="○"/>
            </a:pP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Work on intensive computing techniques on the analysis of very large datasets</a:t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Verdana"/>
              <a:buChar char="○"/>
            </a:pP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Also on specialized hardware components, like GPUs, low-latency interconnects</a:t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819150" y="1127467"/>
            <a:ext cx="34224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in details - DODAS</a:t>
            </a:r>
            <a:endParaRPr/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339750" y="2654300"/>
            <a:ext cx="37344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DODAS: ideas are: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Describe via TOSCA templates full data centers, with pets and cows, with all the interdependencies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TOSCA translates seamlessly to all the major open/proprietary cloud implementations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Already tests on Azure, Openstack.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Implement full stat of authorization / authentication via IAM and TTS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Next step: extend to storage, including virtual site proxies, caches, …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Sinergies with XDC</a:t>
            </a:r>
            <a:endParaRPr sz="1400">
              <a:solidFill>
                <a:srgbClr val="0000FF"/>
              </a:solidFill>
            </a:endParaRPr>
          </a:p>
        </p:txBody>
      </p:sp>
      <p:pic>
        <p:nvPicPr>
          <p:cNvPr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1550" y="2504267"/>
            <a:ext cx="4496673" cy="3038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819150" y="1127467"/>
            <a:ext cx="29958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XDC</a:t>
            </a:r>
            <a:endParaRPr/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819150" y="2264533"/>
            <a:ext cx="36843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XDC: focus on data. Starting from existing software, integrate with added functionalities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Italy, most interest in developing a global caching infrastructure supporting the following building blocks: 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Dynamic integration of satellite sites by existing data centres 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Creation of standalone caches modelled on existing web solutions 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Federation of the above to create a large scale caching infrastructure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a sentence, distributed smart caching ...</a:t>
            </a:r>
            <a:endParaRPr sz="14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155" name="Shape 1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8800" y="551883"/>
            <a:ext cx="4335750" cy="2782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Shape 1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5650" y="3855903"/>
            <a:ext cx="3700132" cy="2502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(new)manpower</a:t>
            </a:r>
            <a:endParaRPr/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12 INFN positions for LHC SW/CMP R&amp;D in early 2017 - </a:t>
            </a:r>
            <a:r>
              <a:rPr lang="en" sz="1400"/>
              <a:t>contracts</a:t>
            </a:r>
            <a:r>
              <a:rPr lang="en" sz="1400"/>
              <a:t> starting early 2018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CMS: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2 positions (PI, BA) on Machine Learning development for analysis, DQM, …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1 position (MIB) for Tracking with GPU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1 position (PG) in data management, caches, DODAS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 would like these persons (usually senior postdocs) to participate actively / take leading role in the efforts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If successful, such contracts could become the norm in next years </a:t>
            </a:r>
            <a:endParaRPr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945575" y="558600"/>
            <a:ext cx="38502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on the I</a:t>
            </a:r>
            <a:r>
              <a:rPr lang="en"/>
              <a:t>nfrastructure</a:t>
            </a:r>
            <a:r>
              <a:rPr lang="en"/>
              <a:t> side</a:t>
            </a:r>
            <a:endParaRPr/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289775" y="2351267"/>
            <a:ext cx="4506000" cy="36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As you know, CNAF is off since Nov 9th, due to a flood. It should start back in full shape for all the users by the end of Feb, but it was already planned moving to a separate site “in steps”: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100"/>
              <a:buChar char="○"/>
            </a:pPr>
            <a:r>
              <a:rPr b="1" lang="en">
                <a:solidFill>
                  <a:srgbClr val="0000FF"/>
                </a:solidFill>
              </a:rPr>
              <a:t>2018</a:t>
            </a:r>
            <a:r>
              <a:rPr lang="en">
                <a:solidFill>
                  <a:srgbClr val="0000FF"/>
                </a:solidFill>
              </a:rPr>
              <a:t>: most of the CPU moved to PRACE Tier-0 CINECA (10 km away) - storage at CNAF</a:t>
            </a:r>
            <a:endParaRPr>
              <a:solidFill>
                <a:srgbClr val="0000FF"/>
              </a:solidFill>
            </a:endParaRPr>
          </a:p>
          <a:p>
            <a:pPr indent="-298450" lvl="2" marL="13716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100"/>
              <a:buChar char="■"/>
            </a:pPr>
            <a:r>
              <a:rPr lang="en">
                <a:solidFill>
                  <a:srgbClr val="0000FF"/>
                </a:solidFill>
              </a:rPr>
              <a:t>Interesting test for aggregatio of remote physical sites, dedicated network at 500 GBit/s (to be upgraded to 1200) available</a:t>
            </a:r>
            <a:endParaRPr>
              <a:solidFill>
                <a:srgbClr val="0000FF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100"/>
              <a:buChar char="○"/>
            </a:pPr>
            <a:r>
              <a:rPr b="1" lang="en">
                <a:solidFill>
                  <a:srgbClr val="0000FF"/>
                </a:solidFill>
              </a:rPr>
              <a:t>2019+</a:t>
            </a:r>
            <a:r>
              <a:rPr lang="en">
                <a:solidFill>
                  <a:srgbClr val="0000FF"/>
                </a:solidFill>
              </a:rPr>
              <a:t>: move the facility to the nearby ECWMF center, being built</a:t>
            </a:r>
            <a:endParaRPr>
              <a:solidFill>
                <a:srgbClr val="0000FF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Review of the existing 30+ INFN computing centers ongoing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100"/>
              <a:buChar char="○"/>
            </a:pPr>
            <a:r>
              <a:rPr lang="en">
                <a:solidFill>
                  <a:schemeClr val="accent6"/>
                </a:solidFill>
              </a:rPr>
              <a:t>Expect a reduction to mostly the 10 in WLCG hierarchy </a:t>
            </a:r>
            <a:endParaRPr>
              <a:solidFill>
                <a:schemeClr val="accent6"/>
              </a:solidFill>
            </a:endParaRPr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6300" y="3897800"/>
            <a:ext cx="3563550" cy="199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2623" y="1411617"/>
            <a:ext cx="2951725" cy="1959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1" name="Shape 171"/>
          <p:cNvCxnSpPr/>
          <p:nvPr/>
        </p:nvCxnSpPr>
        <p:spPr>
          <a:xfrm flipH="1" rot="10800000">
            <a:off x="4698425" y="2854875"/>
            <a:ext cx="747900" cy="54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72" name="Shape 172"/>
          <p:cNvCxnSpPr/>
          <p:nvPr/>
        </p:nvCxnSpPr>
        <p:spPr>
          <a:xfrm>
            <a:off x="4445575" y="4466650"/>
            <a:ext cx="737400" cy="29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standard activities (CMS mostly)</a:t>
            </a:r>
            <a:endParaRPr/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Deep Learning / Machine Learning for Physics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○"/>
            </a:pPr>
            <a:r>
              <a:rPr lang="en" sz="1800">
                <a:solidFill>
                  <a:srgbClr val="0000FF"/>
                </a:solidFill>
              </a:rPr>
              <a:t>Tau (PI), Btag (PI), Tracking/seeding (BA, PI)</a:t>
            </a:r>
            <a:endParaRPr sz="1800">
              <a:solidFill>
                <a:srgbClr val="0000FF"/>
              </a:solidFill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○"/>
            </a:pPr>
            <a:r>
              <a:rPr lang="en" sz="1800">
                <a:solidFill>
                  <a:srgbClr val="0000FF"/>
                </a:solidFill>
              </a:rPr>
              <a:t>GPU tracking and analysis (BA, CNAF, MIB)</a:t>
            </a:r>
            <a:endParaRPr sz="1800">
              <a:solidFill>
                <a:srgbClr val="0000FF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Management tests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○"/>
            </a:pPr>
            <a:r>
              <a:rPr lang="en" sz="1800">
                <a:solidFill>
                  <a:srgbClr val="0000FF"/>
                </a:solidFill>
              </a:rPr>
              <a:t>Rucio tests (PG)</a:t>
            </a:r>
            <a:endParaRPr sz="1800">
              <a:solidFill>
                <a:srgbClr val="0000FF"/>
              </a:solidFill>
            </a:endParaRPr>
          </a:p>
          <a:p>
            <a:pPr indent="0" lvl="0" marL="45720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ATLAS is following roughly the same path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○"/>
            </a:pPr>
            <a:r>
              <a:rPr lang="en" sz="1800">
                <a:solidFill>
                  <a:srgbClr val="0000FF"/>
                </a:solidFill>
              </a:rPr>
              <a:t>Trying to form links, not easy at the moment</a:t>
            </a:r>
            <a:endParaRPr sz="1800">
              <a:solidFill>
                <a:srgbClr val="0000FF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More to come: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Next round of national level funding for specific projects in the next months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We see a large focus on ML/DL (even too much, sometimes just an attempt of using the buzzword?)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European Open Science Cloud (EOSC) going to get the largest share of EU funding in IT in the next years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Not yet a well definite concept, but a clear focus for EU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EU also trying to push for HPC@EU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1 BEur on the table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Not yet defined through calls and grants</a:t>
            </a:r>
            <a:endParaRPr sz="1400">
              <a:solidFill>
                <a:srgbClr val="0000FF"/>
              </a:solidFill>
            </a:endParaRPr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 sz="1400">
                <a:solidFill>
                  <a:srgbClr val="0000FF"/>
                </a:solidFill>
              </a:rPr>
              <a:t>INFN involved in previous projects (EuroExa, ExaNest)</a:t>
            </a:r>
            <a:endParaRPr sz="14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