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51"/>
  </p:notesMasterIdLst>
  <p:sldIdLst>
    <p:sldId id="256" r:id="rId3"/>
    <p:sldId id="260" r:id="rId4"/>
    <p:sldId id="278" r:id="rId5"/>
    <p:sldId id="264" r:id="rId6"/>
    <p:sldId id="265" r:id="rId7"/>
    <p:sldId id="267" r:id="rId8"/>
    <p:sldId id="269" r:id="rId9"/>
    <p:sldId id="274" r:id="rId10"/>
    <p:sldId id="338" r:id="rId11"/>
    <p:sldId id="282" r:id="rId12"/>
    <p:sldId id="284" r:id="rId13"/>
    <p:sldId id="286" r:id="rId14"/>
    <p:sldId id="287" r:id="rId15"/>
    <p:sldId id="288" r:id="rId16"/>
    <p:sldId id="289" r:id="rId17"/>
    <p:sldId id="299" r:id="rId18"/>
    <p:sldId id="294" r:id="rId19"/>
    <p:sldId id="293" r:id="rId20"/>
    <p:sldId id="298" r:id="rId21"/>
    <p:sldId id="300" r:id="rId22"/>
    <p:sldId id="301" r:id="rId23"/>
    <p:sldId id="302" r:id="rId24"/>
    <p:sldId id="303" r:id="rId25"/>
    <p:sldId id="305" r:id="rId26"/>
    <p:sldId id="308" r:id="rId27"/>
    <p:sldId id="306" r:id="rId28"/>
    <p:sldId id="309" r:id="rId29"/>
    <p:sldId id="310" r:id="rId30"/>
    <p:sldId id="312" r:id="rId31"/>
    <p:sldId id="313" r:id="rId32"/>
    <p:sldId id="314" r:id="rId33"/>
    <p:sldId id="317" r:id="rId34"/>
    <p:sldId id="316" r:id="rId35"/>
    <p:sldId id="318" r:id="rId36"/>
    <p:sldId id="322" r:id="rId37"/>
    <p:sldId id="319" r:id="rId38"/>
    <p:sldId id="321" r:id="rId39"/>
    <p:sldId id="323" r:id="rId40"/>
    <p:sldId id="324" r:id="rId41"/>
    <p:sldId id="325" r:id="rId42"/>
    <p:sldId id="326" r:id="rId43"/>
    <p:sldId id="327" r:id="rId44"/>
    <p:sldId id="328" r:id="rId45"/>
    <p:sldId id="330" r:id="rId46"/>
    <p:sldId id="331" r:id="rId47"/>
    <p:sldId id="332" r:id="rId48"/>
    <p:sldId id="337" r:id="rId49"/>
    <p:sldId id="335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5460A-B7D0-458F-8994-27CE0F2245F5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81A28-3868-44D2-ADC9-C4D7C51EA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3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819C7A-E143-4739-ABBA-2B33B05FFDE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2051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0183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81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3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23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50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74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6625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508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52600"/>
            <a:ext cx="508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75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7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56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363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99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10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376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98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457200"/>
            <a:ext cx="25908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7200"/>
            <a:ext cx="7569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82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752600"/>
            <a:ext cx="10363200" cy="43434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39537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2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4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9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34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9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9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2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1405-A25F-4B16-AEC3-67F89F5960ED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8BD91-37A0-4C3F-9F55-22F18A5E2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9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DA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572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For new presentation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10363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Step: Save under new name</a:t>
            </a:r>
          </a:p>
          <a:p>
            <a:pPr lvl="1"/>
            <a:r>
              <a:rPr lang="en-US" altLang="en-US" smtClean="0"/>
              <a:t>Update your Master Slide</a:t>
            </a:r>
          </a:p>
          <a:p>
            <a:pPr lvl="2"/>
            <a:r>
              <a:rPr lang="en-US" altLang="en-US" smtClean="0"/>
              <a:t>Start presentation in “View” “Normal”</a:t>
            </a:r>
          </a:p>
          <a:p>
            <a:pPr lvl="3"/>
            <a:endParaRPr lang="en-US" altLang="en-US" smtClean="0"/>
          </a:p>
          <a:p>
            <a:pPr lvl="3"/>
            <a:endParaRPr lang="en-US" altLang="en-US" smtClean="0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711200" y="1600200"/>
            <a:ext cx="10871200" cy="0"/>
          </a:xfrm>
          <a:prstGeom prst="line">
            <a:avLst/>
          </a:prstGeom>
          <a:noFill/>
          <a:ln w="69850" cmpd="thinThick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 userDrawn="1"/>
        </p:nvGraphicFramePr>
        <p:xfrm>
          <a:off x="406400" y="228600"/>
          <a:ext cx="91016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Picture" r:id="rId15" imgW="1238400" imgH="1247760" progId="Word.Picture.8">
                  <p:embed/>
                </p:oleObj>
              </mc:Choice>
              <mc:Fallback>
                <p:oleObj name="Picture" r:id="rId15" imgW="1238400" imgH="1247760" progId="Word.Picture.8">
                  <p:embed/>
                  <p:pic>
                    <p:nvPicPr>
                      <p:cNvPr id="102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228600"/>
                        <a:ext cx="91016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632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A500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jpe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12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cid:image001.png@01D3BAB5.11B11060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jpeg"/><Relationship Id="rId5" Type="http://schemas.openxmlformats.org/officeDocument/2006/relationships/image" Target="../media/image78.png"/><Relationship Id="rId4" Type="http://schemas.openxmlformats.org/officeDocument/2006/relationships/image" Target="../media/image77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0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10" Type="http://schemas.openxmlformats.org/officeDocument/2006/relationships/image" Target="../media/image100.jpeg"/><Relationship Id="rId4" Type="http://schemas.openxmlformats.org/officeDocument/2006/relationships/image" Target="../media/image94.jpeg"/><Relationship Id="rId9" Type="http://schemas.openxmlformats.org/officeDocument/2006/relationships/image" Target="../media/image99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5" Type="http://schemas.openxmlformats.org/officeDocument/2006/relationships/image" Target="../media/image2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909" y="1463744"/>
            <a:ext cx="9257217" cy="34391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grows up</a:t>
            </a:r>
            <a:b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2001 - 2008 </a:t>
            </a:r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0824" y="3631473"/>
            <a:ext cx="9649096" cy="1039361"/>
          </a:xfrm>
        </p:spPr>
        <p:txBody>
          <a:bodyPr>
            <a:normAutofit fontScale="40000" lnSpcReduction="20000"/>
          </a:bodyPr>
          <a:lstStyle/>
          <a:p>
            <a:r>
              <a:rPr lang="en-US" sz="43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43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7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Wonderland to </a:t>
            </a:r>
            <a:r>
              <a:rPr lang="en-US" sz="7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lang="en-US" sz="7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7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Cavern</a:t>
            </a:r>
            <a:endParaRPr lang="en-US" sz="7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1851" y="6226633"/>
            <a:ext cx="2229395" cy="574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25 years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20351" y="6296297"/>
            <a:ext cx="2116183" cy="41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W. Fabjan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97143" y="6296297"/>
            <a:ext cx="1628503" cy="41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21.3.2018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6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035553" cy="114094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magnet: From </a:t>
            </a:r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Russia (</a:t>
            </a:r>
            <a:r>
              <a:rPr lang="en-US" sz="3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Dubna</a:t>
            </a:r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(to CERN) with love</a:t>
            </a:r>
            <a:b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(in)tense affair</a:t>
            </a: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 descr="C:\Documents and Settings\lleistam\Desktop\Foto 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68" y="1627091"/>
            <a:ext cx="4988917" cy="34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09034" y="5527110"/>
            <a:ext cx="5296994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 preassembled in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Dubna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….horizontally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Non-optimal for verifying assembly tolerances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73211" y="1627091"/>
            <a:ext cx="5150511" cy="343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14107" y="5586763"/>
            <a:ext cx="5494982" cy="962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delay: Putin had requisitioned  freight wagons for a military project (???)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Stranded wagon at the Russian-Polish border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99090" y="1755031"/>
            <a:ext cx="2005070" cy="6243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Dipole status 17.12.2002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5710"/>
            <a:ext cx="10515600" cy="130751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Muon </a:t>
            </a:r>
            <a:r>
              <a:rPr lang="en-US" sz="3600" dirty="0"/>
              <a:t>Magnet: World’s largest </a:t>
            </a:r>
            <a:r>
              <a:rPr lang="en-US" sz="3600" dirty="0" smtClean="0"/>
              <a:t>resistive </a:t>
            </a:r>
            <a:r>
              <a:rPr lang="en-US" sz="3600" dirty="0"/>
              <a:t>dipole</a:t>
            </a:r>
          </a:p>
        </p:txBody>
      </p:sp>
      <p:pic>
        <p:nvPicPr>
          <p:cNvPr id="4" name="Content Placeholder 3" descr="dip_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45" y="1681152"/>
            <a:ext cx="6172195" cy="4024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6818" y="1697777"/>
            <a:ext cx="5354170" cy="4015628"/>
          </a:xfrm>
          <a:prstGeom prst="rect">
            <a:avLst/>
          </a:prstGeom>
          <a:ln/>
        </p:spPr>
      </p:pic>
      <p:sp>
        <p:nvSpPr>
          <p:cNvPr id="6" name="Rectangle 5"/>
          <p:cNvSpPr/>
          <p:nvPr/>
        </p:nvSpPr>
        <p:spPr>
          <a:xfrm>
            <a:off x="152399" y="5786998"/>
            <a:ext cx="5943601" cy="897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Pre-assembly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finished November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2004</a:t>
            </a:r>
          </a:p>
        </p:txBody>
      </p:sp>
      <p:sp>
        <p:nvSpPr>
          <p:cNvPr id="7" name="Rectangle 6"/>
          <p:cNvSpPr/>
          <p:nvPr/>
        </p:nvSpPr>
        <p:spPr>
          <a:xfrm>
            <a:off x="6669742" y="5786998"/>
            <a:ext cx="5150223" cy="10710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Tricky coil installation during final assembly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 April 2005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77656" y="1966586"/>
            <a:ext cx="1929008" cy="5386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Artist-in-residence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Big Bang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039660" y="2430049"/>
            <a:ext cx="288099" cy="1127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4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7" y="365126"/>
            <a:ext cx="12232341" cy="101815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The Front Absorber (Ad)Venture: </a:t>
            </a:r>
            <a:r>
              <a:rPr lang="en-US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Sarov</a:t>
            </a: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1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3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finely tuned </a:t>
            </a:r>
            <a:r>
              <a:rPr lang="en-US" sz="31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ton instrument</a:t>
            </a:r>
            <a:r>
              <a:rPr lang="en-US" sz="3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gentle to muons, devastating to hadrons</a:t>
            </a:r>
            <a:endParaRPr lang="en-US" sz="31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49290" y="2264228"/>
            <a:ext cx="4124955" cy="3226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in </a:t>
            </a:r>
            <a:r>
              <a:rPr lang="en-US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Sarov</a:t>
            </a: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 ISTC contract</a:t>
            </a:r>
          </a:p>
          <a:p>
            <a:pPr algn="ctr"/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construction, supervision at CERN to save 2 M €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Strategy: Selecting material and part manufacture from industry, world-wide and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at home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1150" y="1747042"/>
            <a:ext cx="7930146" cy="4400370"/>
            <a:chOff x="121686" y="550155"/>
            <a:chExt cx="11489290" cy="5557129"/>
          </a:xfrm>
        </p:grpSpPr>
        <p:graphicFrame>
          <p:nvGraphicFramePr>
            <p:cNvPr id="1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7898610"/>
                </p:ext>
              </p:extLst>
            </p:nvPr>
          </p:nvGraphicFramePr>
          <p:xfrm>
            <a:off x="1905000" y="1524000"/>
            <a:ext cx="8034338" cy="3849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16" name="AutoCAD Drawing" r:id="rId3" imgW="7763040" imgH="4676760" progId="AutoCAD.Drawing.20">
                    <p:embed/>
                  </p:oleObj>
                </mc:Choice>
                <mc:Fallback>
                  <p:oleObj name="AutoCAD Drawing" r:id="rId3" imgW="7763040" imgH="4676760" progId="AutoCAD.Drawing.20">
                    <p:embed/>
                    <p:pic>
                      <p:nvPicPr>
                        <p:cNvPr id="90114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5772" t="12514" b="12514"/>
                        <a:stretch>
                          <a:fillRect/>
                        </a:stretch>
                      </p:blipFill>
                      <p:spPr bwMode="auto">
                        <a:xfrm>
                          <a:off x="1905000" y="1524000"/>
                          <a:ext cx="8034338" cy="3849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Straight Arrow Connector 17"/>
            <p:cNvCxnSpPr>
              <a:stCxn id="19" idx="2"/>
            </p:cNvCxnSpPr>
            <p:nvPr/>
          </p:nvCxnSpPr>
          <p:spPr>
            <a:xfrm>
              <a:off x="1573477" y="1638688"/>
              <a:ext cx="1039577" cy="10972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05077" y="1269356"/>
              <a:ext cx="233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Tungsten front plate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75160" y="1305859"/>
              <a:ext cx="233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Tungsten elements</a:t>
              </a:r>
              <a:endParaRPr lang="en-GB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353184" y="1659632"/>
              <a:ext cx="569798" cy="14437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739621" y="1659632"/>
              <a:ext cx="1380659" cy="13727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704355" y="1675191"/>
              <a:ext cx="3169189" cy="11980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180838" y="1667149"/>
              <a:ext cx="2696660" cy="13416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316182" y="3608994"/>
              <a:ext cx="1877779" cy="17646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49234" y="5387144"/>
              <a:ext cx="1333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Lead cone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14416" y="5737952"/>
              <a:ext cx="2813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Borated polyethylene cone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79282" y="5397779"/>
              <a:ext cx="1515659" cy="46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Concrete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74176" y="3044213"/>
              <a:ext cx="233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Austenitic steel plates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00688" y="550155"/>
              <a:ext cx="233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Austenitic steel cone</a:t>
              </a:r>
              <a:endParaRPr lang="en-GB" dirty="0"/>
            </a:p>
          </p:txBody>
        </p:sp>
        <p:cxnSp>
          <p:nvCxnSpPr>
            <p:cNvPr id="31" name="Straight Arrow Connector 30"/>
            <p:cNvCxnSpPr>
              <a:stCxn id="27" idx="0"/>
            </p:cNvCxnSpPr>
            <p:nvPr/>
          </p:nvCxnSpPr>
          <p:spPr>
            <a:xfrm flipV="1">
              <a:off x="5921099" y="4130230"/>
              <a:ext cx="724400" cy="16077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6729121" y="3747921"/>
              <a:ext cx="2027120" cy="16853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9" idx="2"/>
            </p:cNvCxnSpPr>
            <p:nvPr/>
          </p:nvCxnSpPr>
          <p:spPr>
            <a:xfrm flipH="1">
              <a:off x="7467601" y="3413545"/>
              <a:ext cx="2974975" cy="33437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9" idx="2"/>
            </p:cNvCxnSpPr>
            <p:nvPr/>
          </p:nvCxnSpPr>
          <p:spPr>
            <a:xfrm flipH="1">
              <a:off x="7877498" y="3413545"/>
              <a:ext cx="2565078" cy="7166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7288949" y="954520"/>
              <a:ext cx="1381323" cy="9869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7" idx="2"/>
            </p:cNvCxnSpPr>
            <p:nvPr/>
          </p:nvCxnSpPr>
          <p:spPr>
            <a:xfrm>
              <a:off x="1290086" y="3026563"/>
              <a:ext cx="1173598" cy="2801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21686" y="2657231"/>
              <a:ext cx="233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Magnesium front plate</a:t>
              </a:r>
              <a:endParaRPr lang="en-GB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58486" y="661247"/>
              <a:ext cx="1452059" cy="476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Graphite</a:t>
              </a:r>
              <a:endParaRPr lang="en-GB" dirty="0"/>
            </a:p>
          </p:txBody>
        </p:sp>
        <p:cxnSp>
          <p:nvCxnSpPr>
            <p:cNvPr id="39" name="Straight Arrow Connector 38"/>
            <p:cNvCxnSpPr>
              <a:stCxn id="38" idx="2"/>
            </p:cNvCxnSpPr>
            <p:nvPr/>
          </p:nvCxnSpPr>
          <p:spPr>
            <a:xfrm>
              <a:off x="3184516" y="1137959"/>
              <a:ext cx="354471" cy="18708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373139" y="1185854"/>
              <a:ext cx="1129415" cy="15973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3885321" y="5333999"/>
            <a:ext cx="633403" cy="2152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4797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06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-8844"/>
            <a:ext cx="10762129" cy="136795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Front Absorber: a global enterprise, IKEA Style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9779"/>
            <a:ext cx="10515600" cy="43513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8" descr="DSCN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35" y="4085928"/>
            <a:ext cx="3223130" cy="272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Grabbed Fram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741" y="1186505"/>
            <a:ext cx="2572304" cy="237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8" descr="DSCN0143"/>
          <p:cNvPicPr>
            <a:picLocks noChangeAspect="1" noChangeArrowheads="1"/>
          </p:cNvPicPr>
          <p:nvPr/>
        </p:nvPicPr>
        <p:blipFill>
          <a:blip r:embed="rId4" cstate="print">
            <a:lum bright="24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986" y="3561795"/>
            <a:ext cx="2388076" cy="331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250322" y="1555871"/>
            <a:ext cx="3886457" cy="2528438"/>
            <a:chOff x="0" y="0"/>
            <a:chExt cx="2984" cy="2325"/>
          </a:xfrm>
        </p:grpSpPr>
        <p:pic>
          <p:nvPicPr>
            <p:cNvPr id="8" name="Picture 5" descr="P101009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84" cy="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18" y="307"/>
              <a:ext cx="2013" cy="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Steel cone from Finland</a:t>
              </a:r>
            </a:p>
          </p:txBody>
        </p:sp>
      </p:grpSp>
      <p:pic>
        <p:nvPicPr>
          <p:cNvPr id="10" name="Picture 11" descr="Graphi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00" y="1171638"/>
            <a:ext cx="3333041" cy="249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5178939" y="3653010"/>
            <a:ext cx="2723135" cy="3205222"/>
            <a:chOff x="2128" y="2002"/>
            <a:chExt cx="2231" cy="2296"/>
          </a:xfrm>
        </p:grpSpPr>
        <p:pic>
          <p:nvPicPr>
            <p:cNvPr id="12" name="Picture 15" descr="P101004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8" y="2002"/>
              <a:ext cx="2231" cy="2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2168" y="3927"/>
              <a:ext cx="1927" cy="2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Tungsten from</a:t>
              </a:r>
              <a:r>
                <a:rPr lang="en-US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China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701553" y="338668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499846" y="3317008"/>
            <a:ext cx="2594513" cy="3360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 from India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2657" y="6331274"/>
            <a:ext cx="2689412" cy="369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from England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091749" y="2987040"/>
            <a:ext cx="1983296" cy="3222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from India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28561" y="6010508"/>
            <a:ext cx="2208233" cy="7198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Boronated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Polyethylene from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Switzerland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8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466" y="-2401"/>
            <a:ext cx="10802112" cy="136018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Alice’ umbilical links: treated with tender care</a:t>
            </a:r>
            <a:endParaRPr lang="en-US" sz="3600" dirty="0"/>
          </a:p>
        </p:txBody>
      </p:sp>
      <p:sp>
        <p:nvSpPr>
          <p:cNvPr id="5" name="Rectangle 3" descr="03530036"/>
          <p:cNvSpPr>
            <a:spLocks noGrp="1" noChangeAspect="1" noChangeArrowheads="1"/>
          </p:cNvSpPr>
          <p:nvPr isPhoto="1"/>
        </p:nvSpPr>
        <p:spPr bwMode="auto">
          <a:xfrm>
            <a:off x="510773" y="1405556"/>
            <a:ext cx="4803648" cy="3217272"/>
          </a:xfrm>
          <a:prstGeom prst="rect">
            <a:avLst/>
          </a:prstGeom>
          <a:blipFill dpi="0" rotWithShape="1">
            <a:blip r:embed="rId2"/>
            <a:srcRect/>
            <a:stretch>
              <a:fillRect b="-2"/>
            </a:stretch>
          </a:blip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9398" y="5159949"/>
            <a:ext cx="2363889" cy="12008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500 km cables;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30 km gas pipes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15 km cooling pipes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9687" y="4196210"/>
            <a:ext cx="3591315" cy="2528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222" y="1405556"/>
            <a:ext cx="5980532" cy="448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74536" y="5721528"/>
            <a:ext cx="5157216" cy="10477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Candidate for Guinness Book of Records: the world’s largest connector for TPC and ITS services connecting wall outlets to detectors 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90888" y="1737360"/>
            <a:ext cx="1962912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November 2007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Proud achievement: developing the finest </a:t>
            </a:r>
            <a:br>
              <a:rPr lang="en-US" sz="3600" dirty="0" smtClean="0"/>
            </a:br>
            <a:r>
              <a:rPr lang="en-US" sz="3600" dirty="0" smtClean="0"/>
              <a:t>       DCS interfaced BBQ infrastructure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7724" y="2174589"/>
            <a:ext cx="4879044" cy="36592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0" y="2174589"/>
            <a:ext cx="4854660" cy="36409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09887" y="5430230"/>
            <a:ext cx="1805507" cy="3679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en-US" sz="2000" baseline="30000" dirty="0" smtClean="0">
                <a:solidFill>
                  <a:schemeClr val="tx1"/>
                </a:solidFill>
              </a:rPr>
              <a:t>st</a:t>
            </a:r>
            <a:r>
              <a:rPr lang="en-US" sz="2000" dirty="0" smtClean="0">
                <a:solidFill>
                  <a:schemeClr val="tx1"/>
                </a:solidFill>
              </a:rPr>
              <a:t> prototype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16167" y="5404104"/>
            <a:ext cx="3602405" cy="429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en-US" sz="2000" baseline="30000" dirty="0" smtClean="0">
                <a:solidFill>
                  <a:schemeClr val="tx1"/>
                </a:solidFill>
              </a:rPr>
              <a:t>nd</a:t>
            </a:r>
            <a:r>
              <a:rPr lang="en-US" sz="2000" dirty="0" smtClean="0">
                <a:solidFill>
                  <a:schemeClr val="tx1"/>
                </a:solidFill>
              </a:rPr>
              <a:t> generation; ongoing project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66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49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Alice riches of detectors:</a:t>
            </a:r>
            <a:br>
              <a:rPr lang="en-US" sz="3600" dirty="0" smtClean="0"/>
            </a:br>
            <a:r>
              <a:rPr lang="en-US" sz="3600" dirty="0"/>
              <a:t> </a:t>
            </a:r>
            <a:r>
              <a:rPr lang="en-US" sz="3600" dirty="0" smtClean="0"/>
              <a:t>              selected flashbacks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67974"/>
            <a:ext cx="10639097" cy="51006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Very large variety of detection techniques</a:t>
            </a:r>
          </a:p>
          <a:p>
            <a:r>
              <a:rPr lang="en-US" dirty="0" smtClean="0"/>
              <a:t>Performance required at the front of detector physics and technology</a:t>
            </a:r>
          </a:p>
          <a:p>
            <a:pPr lvl="1"/>
            <a:r>
              <a:rPr lang="en-US" dirty="0" smtClean="0"/>
              <a:t>true also for all the other LHC detectors</a:t>
            </a:r>
          </a:p>
          <a:p>
            <a:r>
              <a:rPr lang="en-US" dirty="0" smtClean="0"/>
              <a:t>Several unique techniques employed</a:t>
            </a:r>
          </a:p>
          <a:p>
            <a:r>
              <a:rPr lang="en-US" dirty="0" smtClean="0"/>
              <a:t>Each detector system required international collaboration</a:t>
            </a:r>
          </a:p>
          <a:p>
            <a:r>
              <a:rPr lang="en-US" dirty="0" smtClean="0"/>
              <a:t>“Technology transfer” to laboratories new to the field</a:t>
            </a:r>
          </a:p>
          <a:p>
            <a:r>
              <a:rPr lang="en-US" dirty="0" smtClean="0"/>
              <a:t>Role of Technical Co-ordination</a:t>
            </a:r>
          </a:p>
          <a:p>
            <a:pPr lvl="1"/>
            <a:r>
              <a:rPr lang="en-US" dirty="0" smtClean="0"/>
              <a:t>Be supportive through site visits, reviews, documentation, extensive work on </a:t>
            </a:r>
            <a:r>
              <a:rPr lang="en-US" dirty="0"/>
              <a:t>integration and </a:t>
            </a:r>
            <a:r>
              <a:rPr lang="en-US" dirty="0" smtClean="0"/>
              <a:t>installation</a:t>
            </a:r>
          </a:p>
          <a:p>
            <a:r>
              <a:rPr lang="en-US" dirty="0" smtClean="0"/>
              <a:t>Apologies for </a:t>
            </a:r>
            <a:r>
              <a:rPr lang="en-US" smtClean="0"/>
              <a:t>not addressing </a:t>
            </a:r>
            <a:r>
              <a:rPr lang="en-US" dirty="0" smtClean="0"/>
              <a:t>major systems: DCS, DAQ, HTL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Inner Tracking System, ITS: silicon in many incarnations </a:t>
            </a:r>
            <a:br>
              <a:rPr lang="en-US" sz="3600" dirty="0" smtClean="0"/>
            </a:br>
            <a:r>
              <a:rPr lang="en-US" sz="3600" dirty="0"/>
              <a:t> </a:t>
            </a:r>
            <a:r>
              <a:rPr lang="en-US" sz="3600" dirty="0" smtClean="0"/>
              <a:t>                       Pixels</a:t>
            </a:r>
            <a:r>
              <a:rPr lang="en-US" sz="3600" dirty="0"/>
              <a:t>, Drift and Strips</a:t>
            </a:r>
          </a:p>
        </p:txBody>
      </p:sp>
      <p:pic>
        <p:nvPicPr>
          <p:cNvPr id="4" name="Picture 2" descr="its-2006-014_1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6514" y="1651667"/>
            <a:ext cx="3342657" cy="5035573"/>
          </a:xfrm>
          <a:noFill/>
        </p:spPr>
      </p:pic>
      <p:pic>
        <p:nvPicPr>
          <p:cNvPr id="5" name="Picture 10" descr="HPIM2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099" y="1690688"/>
            <a:ext cx="4221318" cy="3360283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135_356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68" y="2862072"/>
            <a:ext cx="4405268" cy="330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61845" y="5875233"/>
            <a:ext cx="923544" cy="763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Strips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SSD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91408" y="1743015"/>
            <a:ext cx="877824" cy="6949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Pixels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SPD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78638" y="2953947"/>
            <a:ext cx="832104" cy="621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Drift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SSD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" y="188853"/>
            <a:ext cx="11310359" cy="100096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        SPD: Preassembly                 SDD: largest employment</a:t>
            </a:r>
            <a:br>
              <a:rPr lang="en-US" sz="3600" dirty="0" smtClean="0"/>
            </a:br>
            <a:r>
              <a:rPr lang="en-US" sz="3600" dirty="0"/>
              <a:t> </a:t>
            </a:r>
            <a:r>
              <a:rPr lang="en-US" sz="3600" dirty="0" smtClean="0"/>
              <a:t>                                                     of a challenging technology</a:t>
            </a:r>
            <a:endParaRPr lang="en-US" sz="3600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06" y="1243529"/>
            <a:ext cx="4416710" cy="5358439"/>
          </a:xfrm>
        </p:spPr>
      </p:pic>
      <p:pic>
        <p:nvPicPr>
          <p:cNvPr id="5" name="Picture 2" descr="135_35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2452" y="1243529"/>
            <a:ext cx="4051879" cy="540250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819441" y="1751681"/>
            <a:ext cx="1806766" cy="3635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Il Maestro…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2811" y="5695402"/>
            <a:ext cx="3300548" cy="8818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SPD with lowest overall </a:t>
            </a:r>
            <a:r>
              <a:rPr lang="en-US" sz="2000" dirty="0">
                <a:solidFill>
                  <a:schemeClr val="tx1"/>
                </a:solidFill>
              </a:rPr>
              <a:t>mass of all LHC Pixel </a:t>
            </a:r>
            <a:r>
              <a:rPr lang="en-US" sz="2000" dirty="0" smtClean="0">
                <a:solidFill>
                  <a:schemeClr val="tx1"/>
                </a:solidFill>
              </a:rPr>
              <a:t>detectors: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1.14 X</a:t>
            </a:r>
            <a:r>
              <a:rPr lang="en-US" sz="1400" dirty="0" smtClean="0">
                <a:solidFill>
                  <a:schemeClr val="tx1"/>
                </a:solidFill>
              </a:rPr>
              <a:t>0</a:t>
            </a:r>
            <a:r>
              <a:rPr lang="en-US" sz="2000" dirty="0" smtClean="0">
                <a:solidFill>
                  <a:schemeClr val="tx1"/>
                </a:solidFill>
              </a:rPr>
              <a:t>; inner radius: 39 mm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312" y="55151"/>
            <a:ext cx="11359896" cy="1283354"/>
          </a:xfrm>
        </p:spPr>
        <p:txBody>
          <a:bodyPr/>
          <a:lstStyle/>
          <a:p>
            <a:r>
              <a:rPr lang="en-US" sz="3600" dirty="0" smtClean="0"/>
              <a:t>SSD: Dutch – French alliance with Russian Support(s)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SSD on 25-12-0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50408" y="1402074"/>
            <a:ext cx="6307836" cy="5186823"/>
          </a:xfrm>
          <a:prstGeom prst="rect">
            <a:avLst/>
          </a:prstGeom>
          <a:noFill/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4" r="9553" b="41746"/>
          <a:stretch/>
        </p:blipFill>
        <p:spPr>
          <a:xfrm>
            <a:off x="11309386" y="2895614"/>
            <a:ext cx="916142" cy="906332"/>
          </a:xfrm>
          <a:prstGeom prst="rect">
            <a:avLst/>
          </a:prstGeom>
        </p:spPr>
      </p:pic>
      <p:pic>
        <p:nvPicPr>
          <p:cNvPr id="5" name="Picture 5" descr="DSC_07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5" y="1381497"/>
            <a:ext cx="4757800" cy="342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DSC_06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67063"/>
            <a:ext cx="3659124" cy="263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25325" y="3227832"/>
            <a:ext cx="3497451" cy="5741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Carbon </a:t>
            </a:r>
            <a:r>
              <a:rPr lang="en-US" sz="2000" dirty="0" err="1" smtClean="0">
                <a:solidFill>
                  <a:schemeClr val="tx1"/>
                </a:solidFill>
              </a:rPr>
              <a:t>fibre</a:t>
            </a:r>
            <a:r>
              <a:rPr lang="en-US" sz="2000" dirty="0" smtClean="0">
                <a:solidFill>
                  <a:schemeClr val="tx1"/>
                </a:solidFill>
              </a:rPr>
              <a:t> ladder construction at </a:t>
            </a:r>
            <a:r>
              <a:rPr lang="en-US" sz="2000" dirty="0" smtClean="0">
                <a:solidFill>
                  <a:schemeClr val="tx1"/>
                </a:solidFill>
              </a:rPr>
              <a:t>St. Petersburg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39109" y="6373359"/>
            <a:ext cx="3227832" cy="448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Module assembly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39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 all started in the CERN Cafeteria…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Few days before Christmas 2000, chance encounter with </a:t>
            </a:r>
            <a:r>
              <a:rPr lang="en-US" dirty="0" err="1" smtClean="0"/>
              <a:t>Lodovico</a:t>
            </a:r>
            <a:r>
              <a:rPr lang="en-US" dirty="0" smtClean="0"/>
              <a:t> </a:t>
            </a:r>
            <a:r>
              <a:rPr lang="en-US" dirty="0" err="1" smtClean="0"/>
              <a:t>Riccati</a:t>
            </a:r>
            <a:r>
              <a:rPr lang="en-US" dirty="0" smtClean="0"/>
              <a:t>, then chairperson of the Collaboration Board</a:t>
            </a:r>
          </a:p>
          <a:p>
            <a:r>
              <a:rPr lang="en-US" dirty="0" smtClean="0"/>
              <a:t>We knew each other well from a fruitful collaboration in the SPS Heavy Ion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err="1" smtClean="0"/>
              <a:t>Lodovico</a:t>
            </a:r>
            <a:r>
              <a:rPr lang="en-US" dirty="0" smtClean="0"/>
              <a:t>: Chris, would you be interested becoming the Alice Technical Co-</a:t>
            </a:r>
            <a:r>
              <a:rPr lang="en-US" dirty="0" err="1" smtClean="0"/>
              <a:t>ordinator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CF: let me think about it</a:t>
            </a:r>
          </a:p>
          <a:p>
            <a:r>
              <a:rPr lang="en-US" dirty="0" smtClean="0"/>
              <a:t>Following a series of discussions (W. Klempt, L. Leistam,                 J. </a:t>
            </a:r>
            <a:r>
              <a:rPr lang="en-US" dirty="0" err="1" smtClean="0"/>
              <a:t>Schukraft</a:t>
            </a:r>
            <a:r>
              <a:rPr lang="en-US" dirty="0" smtClean="0"/>
              <a:t> and others)</a:t>
            </a:r>
          </a:p>
          <a:p>
            <a:pPr lvl="1"/>
            <a:r>
              <a:rPr lang="en-US" dirty="0" smtClean="0"/>
              <a:t>Presented my views on the Technical Co-ordination to Collaboration Board on 22.2. 2001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55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TPC: the world’s largest and </a:t>
            </a:r>
            <a:r>
              <a:rPr lang="en-US" sz="3600" dirty="0"/>
              <a:t>a marvel of </a:t>
            </a:r>
            <a:r>
              <a:rPr lang="en-US" sz="3600" dirty="0" smtClean="0"/>
              <a:t>mechanical and</a:t>
            </a:r>
            <a:br>
              <a:rPr lang="en-US" sz="3600" dirty="0" smtClean="0"/>
            </a:br>
            <a:r>
              <a:rPr lang="en-US" sz="3600" dirty="0" smtClean="0"/>
              <a:t>electrical precision ….at the level of 10</a:t>
            </a:r>
            <a:r>
              <a:rPr lang="en-US" sz="3600" baseline="30000" dirty="0" smtClean="0"/>
              <a:t>-4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31966" y="1840992"/>
            <a:ext cx="6049962" cy="4343400"/>
            <a:chOff x="480" y="753"/>
            <a:chExt cx="4597" cy="2799"/>
          </a:xfrm>
        </p:grpSpPr>
        <p:sp>
          <p:nvSpPr>
            <p:cNvPr id="5" name="Text Box 9"/>
            <p:cNvSpPr txBox="1">
              <a:spLocks noChangeArrowheads="1"/>
            </p:cNvSpPr>
            <p:nvPr/>
          </p:nvSpPr>
          <p:spPr bwMode="auto">
            <a:xfrm>
              <a:off x="2223" y="1392"/>
              <a:ext cx="25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solidFill>
                    <a:srgbClr val="FFFFFF"/>
                  </a:solidFill>
                  <a:latin typeface="Arial" panose="020B0604020202020204" pitchFamily="34" charset="0"/>
                </a:rPr>
                <a:t>E</a:t>
              </a:r>
              <a:endParaRPr lang="en-US" altLang="en-US" b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flipV="1">
              <a:off x="2236" y="1584"/>
              <a:ext cx="312" cy="48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3276" y="1479"/>
              <a:ext cx="312" cy="48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3264" y="1296"/>
              <a:ext cx="25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solidFill>
                    <a:srgbClr val="FFFFFF"/>
                  </a:solidFill>
                  <a:latin typeface="Arial" panose="020B0604020202020204" pitchFamily="34" charset="0"/>
                </a:rPr>
                <a:t>E</a:t>
              </a:r>
              <a:endParaRPr lang="en-US" altLang="en-US" b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753"/>
              <a:ext cx="4597" cy="2799"/>
            </a:xfrm>
            <a:prstGeom prst="rect">
              <a:avLst/>
            </a:prstGeom>
            <a:solidFill>
              <a:srgbClr val="FFFF00"/>
            </a:solidFill>
          </p:spPr>
        </p:pic>
        <p:sp>
          <p:nvSpPr>
            <p:cNvPr id="10" name="Line 14"/>
            <p:cNvSpPr>
              <a:spLocks noChangeShapeType="1"/>
            </p:cNvSpPr>
            <p:nvPr/>
          </p:nvSpPr>
          <p:spPr bwMode="auto">
            <a:xfrm flipV="1">
              <a:off x="2496" y="2928"/>
              <a:ext cx="1680" cy="52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 rot="20513703">
              <a:off x="3183" y="3153"/>
              <a:ext cx="586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>
                  <a:solidFill>
                    <a:srgbClr val="000000"/>
                  </a:solidFill>
                  <a:latin typeface="Arial" panose="020B0604020202020204" pitchFamily="34" charset="0"/>
                </a:rPr>
                <a:t>510 cm</a:t>
              </a:r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2042" y="1392"/>
              <a:ext cx="25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solidFill>
                    <a:srgbClr val="FFFFFF"/>
                  </a:solidFill>
                  <a:latin typeface="Arial" panose="020B0604020202020204" pitchFamily="34" charset="0"/>
                </a:rPr>
                <a:t>E</a:t>
              </a:r>
              <a:endParaRPr lang="en-US" altLang="en-US" b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V="1">
              <a:off x="2064" y="1584"/>
              <a:ext cx="288" cy="48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H="1">
              <a:off x="3024" y="1479"/>
              <a:ext cx="288" cy="48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002" y="1296"/>
              <a:ext cx="25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b="1">
                  <a:solidFill>
                    <a:srgbClr val="FFFFFF"/>
                  </a:solidFill>
                  <a:latin typeface="Arial" panose="020B0604020202020204" pitchFamily="34" charset="0"/>
                </a:rPr>
                <a:t>E</a:t>
              </a:r>
              <a:endParaRPr lang="en-US" altLang="en-US" b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6" name="Group 20"/>
            <p:cNvGrpSpPr>
              <a:grpSpLocks/>
            </p:cNvGrpSpPr>
            <p:nvPr/>
          </p:nvGrpSpPr>
          <p:grpSpPr bwMode="auto">
            <a:xfrm>
              <a:off x="2160" y="1200"/>
              <a:ext cx="768" cy="912"/>
              <a:chOff x="1296" y="835"/>
              <a:chExt cx="336" cy="816"/>
            </a:xfrm>
          </p:grpSpPr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 flipH="1" flipV="1">
                <a:off x="1296" y="835"/>
                <a:ext cx="240" cy="576"/>
              </a:xfrm>
              <a:prstGeom prst="line">
                <a:avLst/>
              </a:prstGeom>
              <a:noFill/>
              <a:ln w="19050" cap="rnd">
                <a:solidFill>
                  <a:srgbClr val="0000FF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A500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endParaRPr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 flipV="1">
                <a:off x="1536" y="1411"/>
                <a:ext cx="96" cy="240"/>
              </a:xfrm>
              <a:prstGeom prst="line">
                <a:avLst/>
              </a:prstGeom>
              <a:noFill/>
              <a:ln w="19050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>
                  <a:solidFill>
                    <a:srgbClr val="A500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 rot="-533714">
              <a:off x="1953" y="2113"/>
              <a:ext cx="960" cy="1"/>
            </a:xfrm>
            <a:prstGeom prst="line">
              <a:avLst/>
            </a:prstGeom>
            <a:noFill/>
            <a:ln w="12700">
              <a:solidFill>
                <a:srgbClr val="0033CC"/>
              </a:solidFill>
              <a:prstDash val="sysDot"/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 rot="-533714">
              <a:off x="2031" y="2112"/>
              <a:ext cx="390" cy="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>
                  <a:solidFill>
                    <a:srgbClr val="0033CC"/>
                  </a:solidFill>
                  <a:latin typeface="Arial" panose="020B0604020202020204" pitchFamily="34" charset="0"/>
                </a:rPr>
                <a:t>88us</a:t>
              </a:r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 flipV="1">
              <a:off x="912" y="2112"/>
              <a:ext cx="2016" cy="432"/>
            </a:xfrm>
            <a:prstGeom prst="line">
              <a:avLst/>
            </a:prstGeom>
            <a:noFill/>
            <a:ln w="12700" cap="rnd">
              <a:solidFill>
                <a:schemeClr val="hlink"/>
              </a:solidFill>
              <a:prstDash val="sysDot"/>
              <a:miter lim="800000"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 flipV="1">
              <a:off x="2928" y="1680"/>
              <a:ext cx="2016" cy="432"/>
            </a:xfrm>
            <a:prstGeom prst="line">
              <a:avLst/>
            </a:prstGeom>
            <a:noFill/>
            <a:ln w="12700" cap="rnd">
              <a:solidFill>
                <a:schemeClr val="hlink"/>
              </a:solidFill>
              <a:prstDash val="sysDot"/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</p:grpSp>
      <p:pic>
        <p:nvPicPr>
          <p:cNvPr id="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96" y="1825625"/>
            <a:ext cx="3701344" cy="493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899574" y="1554480"/>
            <a:ext cx="3166989" cy="6126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From drawing to reality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69592" y="6047232"/>
            <a:ext cx="3218688" cy="603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Outer cylinder: longitudinal precision: 250 µm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3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952" y="27803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+mn-lt"/>
              </a:rPr>
              <a:t>TPC: endplates with 250 µm precision</a:t>
            </a:r>
            <a:br>
              <a:rPr lang="en-US" sz="4000" dirty="0" smtClean="0">
                <a:solidFill>
                  <a:srgbClr val="0070C0"/>
                </a:solidFill>
                <a:latin typeface="+mn-lt"/>
              </a:rPr>
            </a:br>
            <a:r>
              <a:rPr lang="en-US" sz="4000" dirty="0" smtClean="0">
                <a:solidFill>
                  <a:srgbClr val="0070C0"/>
                </a:solidFill>
                <a:latin typeface="+mn-lt"/>
              </a:rPr>
              <a:t>Central electrode with 10</a:t>
            </a:r>
            <a:r>
              <a:rPr lang="en-US" sz="4000" baseline="30000" dirty="0" smtClean="0">
                <a:solidFill>
                  <a:srgbClr val="0070C0"/>
                </a:solidFill>
                <a:latin typeface="+mn-lt"/>
              </a:rPr>
              <a:t>-4</a:t>
            </a:r>
            <a:r>
              <a:rPr lang="en-US" sz="4000" dirty="0" smtClean="0">
                <a:solidFill>
                  <a:srgbClr val="0070C0"/>
                </a:solidFill>
                <a:latin typeface="+mn-lt"/>
              </a:rPr>
              <a:t> parallelism</a:t>
            </a:r>
            <a:r>
              <a:rPr lang="en-US" sz="4000" dirty="0">
                <a:solidFill>
                  <a:srgbClr val="0070C0"/>
                </a:solidFill>
                <a:latin typeface="+mn-lt"/>
              </a:rPr>
              <a:t/>
            </a:r>
            <a:br>
              <a:rPr lang="en-US" sz="4000" dirty="0">
                <a:solidFill>
                  <a:srgbClr val="0070C0"/>
                </a:solidFill>
                <a:latin typeface="+mn-lt"/>
              </a:rPr>
            </a:br>
            <a:r>
              <a:rPr lang="en-US" b="1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8" y="1372404"/>
            <a:ext cx="3740912" cy="540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6402551" y="1372404"/>
            <a:ext cx="4453128" cy="5403046"/>
            <a:chOff x="2680" y="470"/>
            <a:chExt cx="3009" cy="3552"/>
          </a:xfrm>
        </p:grpSpPr>
        <p:pic>
          <p:nvPicPr>
            <p:cNvPr id="7" name="Picture 7" descr="tpc-2004-0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0" y="470"/>
              <a:ext cx="3009" cy="3552"/>
            </a:xfrm>
            <a:prstGeom prst="rect">
              <a:avLst/>
            </a:prstGeom>
            <a:noFill/>
            <a:ln w="9525">
              <a:solidFill>
                <a:srgbClr val="00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4371" y="1232"/>
              <a:ext cx="450" cy="1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RODS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3807" y="921"/>
              <a:ext cx="512" cy="2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3832" y="2438"/>
              <a:ext cx="672" cy="288"/>
            </a:xfrm>
            <a:prstGeom prst="line">
              <a:avLst/>
            </a:prstGeom>
            <a:noFill/>
            <a:ln w="12700">
              <a:solidFill>
                <a:srgbClr val="00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600" y="2246"/>
              <a:ext cx="852" cy="1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ENDPLATE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 flipV="1">
              <a:off x="4120" y="1190"/>
              <a:ext cx="192" cy="144"/>
            </a:xfrm>
            <a:prstGeom prst="line">
              <a:avLst/>
            </a:prstGeom>
            <a:noFill/>
            <a:ln w="12700">
              <a:solidFill>
                <a:srgbClr val="00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H="1">
              <a:off x="4168" y="1430"/>
              <a:ext cx="144" cy="240"/>
            </a:xfrm>
            <a:prstGeom prst="line">
              <a:avLst/>
            </a:prstGeom>
            <a:noFill/>
            <a:ln w="12700">
              <a:solidFill>
                <a:srgbClr val="00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3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872" y="2102"/>
              <a:ext cx="516" cy="1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kern="10" dirty="0">
                  <a:ln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OROCs</a:t>
              </a:r>
            </a:p>
          </p:txBody>
        </p:sp>
        <p:sp>
          <p:nvSpPr>
            <p:cNvPr id="15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776" y="2870"/>
              <a:ext cx="426" cy="1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kern="10">
                  <a:ln w="9525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IROCs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4021156" y="2058432"/>
            <a:ext cx="2433763" cy="17964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Inner Cylinder crisis: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Leak, faulty glue joint, repair. Considered too risky; decided with manufacturer on new fabrication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569466" y="2124891"/>
            <a:ext cx="558397" cy="40661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87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672" y="352542"/>
            <a:ext cx="10806581" cy="1289058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Readout chamber insertion: A nerve-wracking endeavor</a:t>
            </a:r>
            <a:b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Zero tolerance for failure</a:t>
            </a:r>
            <a:b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09" y="1762998"/>
            <a:ext cx="1639332" cy="3306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172" y="1823149"/>
            <a:ext cx="3489414" cy="2418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5394" y="1748836"/>
            <a:ext cx="5953100" cy="44648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41594" y="4497957"/>
            <a:ext cx="3504472" cy="571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Close-up of the cathode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pad plane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156" y="5467221"/>
            <a:ext cx="5358384" cy="8595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72 (+ spares) readout chambers constructed in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Bratislava, GSI and Heidelberg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27942" y="6295534"/>
            <a:ext cx="5996836" cy="437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Chamber insertion with specially designed Insertion tool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6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577" y="13442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TPC Signal Processing: A World Premiere</a:t>
            </a: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13493" y="1474359"/>
            <a:ext cx="8587296" cy="5330952"/>
            <a:chOff x="1077912" y="-7938"/>
            <a:chExt cx="9971088" cy="6942138"/>
          </a:xfrm>
        </p:grpSpPr>
        <p:pic>
          <p:nvPicPr>
            <p:cNvPr id="5" name="Picture 2" descr="C:\Documents and Settings\musa\Desktop\altro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7912" y="-7938"/>
              <a:ext cx="9971088" cy="6942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4692650" y="0"/>
              <a:ext cx="2927350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3300"/>
                  </a:solidFill>
                  <a:miter lim="800000"/>
                  <a:headEnd/>
                  <a:tailEnd type="non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2000" b="1" dirty="0">
                  <a:solidFill>
                    <a:srgbClr val="FFFFFF"/>
                  </a:solidFill>
                  <a:latin typeface="Arial" panose="020B0604020202020204" pitchFamily="34" charset="0"/>
                </a:rPr>
                <a:t>STM PRESS RELEASE</a:t>
              </a: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300288" y="609601"/>
              <a:ext cx="7910512" cy="185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3300"/>
                  </a:solidFill>
                  <a:miter lim="800000"/>
                  <a:headEnd/>
                  <a:tailEnd type="non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600" b="1" dirty="0">
                  <a:solidFill>
                    <a:srgbClr val="FFFF00"/>
                  </a:solidFill>
                  <a:latin typeface="Arial" panose="020B0604020202020204" pitchFamily="34" charset="0"/>
                </a:rPr>
                <a:t>“STMicroelectronics Developes World’s Most Advanced Data Acquisition </a:t>
              </a:r>
            </a:p>
            <a:p>
              <a:pPr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600" b="1" dirty="0">
                  <a:solidFill>
                    <a:srgbClr val="FFFF00"/>
                  </a:solidFill>
                  <a:latin typeface="Arial" panose="020B0604020202020204" pitchFamily="34" charset="0"/>
                </a:rPr>
                <a:t>System-on-Chip Jointly with the ALICE Experiment at CERN”</a:t>
              </a:r>
            </a:p>
            <a:p>
              <a:pPr algn="ctr" eaLnBrk="0" fontAlgn="base" hangingPunct="0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endParaRPr lang="it-IT" altLang="en-US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endParaRPr>
            </a:p>
            <a:p>
              <a:pPr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600" b="1" i="1" dirty="0">
                  <a:solidFill>
                    <a:srgbClr val="FFFFFF"/>
                  </a:solidFill>
                  <a:latin typeface="Arial" panose="020B0604020202020204" pitchFamily="34" charset="0"/>
                </a:rPr>
                <a:t>“Success in major scientific research project will benefit many aerospace, </a:t>
              </a:r>
            </a:p>
            <a:p>
              <a:pPr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600" b="1" i="1" dirty="0">
                  <a:solidFill>
                    <a:srgbClr val="FFFFFF"/>
                  </a:solidFill>
                  <a:latin typeface="Arial" panose="020B0604020202020204" pitchFamily="34" charset="0"/>
                </a:rPr>
                <a:t>Medical and industrial applications”</a:t>
              </a:r>
            </a:p>
            <a:p>
              <a:pPr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600" b="1" i="1" dirty="0">
                  <a:solidFill>
                    <a:srgbClr val="FFFFFF"/>
                  </a:solidFill>
                  <a:latin typeface="Arial" panose="020B0604020202020204" pitchFamily="34" charset="0"/>
                </a:rPr>
                <a:t>					                       November 25, 2002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431926" y="41275"/>
              <a:ext cx="1900331" cy="60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ad ALTRO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56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832" y="281255"/>
            <a:ext cx="11560208" cy="109751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       TRD: apogee of 30 years development</a:t>
            </a:r>
            <a:br>
              <a:rPr lang="en-US" sz="4000" dirty="0" smtClean="0"/>
            </a:br>
            <a:r>
              <a:rPr lang="en-US" sz="4000" dirty="0" smtClean="0"/>
              <a:t>    </a:t>
            </a:r>
            <a:r>
              <a:rPr lang="en-US" sz="3100" dirty="0" smtClean="0"/>
              <a:t>1.2 * 10</a:t>
            </a:r>
            <a:r>
              <a:rPr lang="en-US" sz="3100" baseline="30000" dirty="0" smtClean="0"/>
              <a:t>6</a:t>
            </a:r>
            <a:r>
              <a:rPr lang="en-US" sz="3100" dirty="0" smtClean="0"/>
              <a:t> channels; waveform analysis; e-trigger within 5 µsec      </a:t>
            </a:r>
            <a:endParaRPr lang="en-US" sz="31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53" y="1661132"/>
            <a:ext cx="6212493" cy="434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 descr="PIC0001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88" y="1691640"/>
            <a:ext cx="3468059" cy="259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54" y="3879978"/>
            <a:ext cx="3416808" cy="277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3607364" y="1901954"/>
            <a:ext cx="1600200" cy="9784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Heidelberg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776472" y="4014217"/>
            <a:ext cx="4572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696072" y="5320938"/>
            <a:ext cx="1511492" cy="12535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JINR  Chamber Production Laboratory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565231" y="5304886"/>
            <a:ext cx="1655378" cy="1269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of 18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supermodules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assembly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909" y="19696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TRD Signal processing: pushing state-of-the art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589" y="5536116"/>
            <a:ext cx="4692650" cy="1117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0"/>
          <a:stretch>
            <a:fillRect/>
          </a:stretch>
        </p:blipFill>
        <p:spPr bwMode="auto">
          <a:xfrm>
            <a:off x="2271489" y="1237042"/>
            <a:ext cx="7649022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415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57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80" y="62997"/>
            <a:ext cx="10767460" cy="134821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TOF: two time-honoured techniques revolutionized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531" y="1499617"/>
            <a:ext cx="4847468" cy="4270248"/>
          </a:xfrm>
          <a:prstGeom prst="rect">
            <a:avLst/>
          </a:prstGeom>
        </p:spPr>
      </p:pic>
      <p:pic>
        <p:nvPicPr>
          <p:cNvPr id="6" name="Picture 8" descr="sm4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405" y="1519942"/>
            <a:ext cx="4249832" cy="4552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716020" y="1478072"/>
            <a:ext cx="2103292" cy="5261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From RPC to M(</a:t>
            </a:r>
            <a:r>
              <a:rPr lang="en-US" sz="2000" dirty="0" err="1" smtClean="0">
                <a:solidFill>
                  <a:schemeClr val="tx1"/>
                </a:solidFill>
              </a:rPr>
              <a:t>ulti</a:t>
            </a:r>
            <a:r>
              <a:rPr lang="en-US" sz="2000" dirty="0" smtClean="0">
                <a:solidFill>
                  <a:schemeClr val="tx1"/>
                </a:solidFill>
              </a:rPr>
              <a:t>)RPC: motivated deeper understanding of the RPC detector physics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TOF: from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sub-</a:t>
            </a:r>
            <a:r>
              <a:rPr lang="en-US" sz="2000" dirty="0" err="1" smtClean="0">
                <a:solidFill>
                  <a:schemeClr val="tx1"/>
                </a:solidFill>
              </a:rPr>
              <a:t>nsec</a:t>
            </a:r>
            <a:r>
              <a:rPr lang="en-US" sz="2000" dirty="0" smtClean="0">
                <a:solidFill>
                  <a:schemeClr val="tx1"/>
                </a:solidFill>
              </a:rPr>
              <a:t> timing to sub-100ps timing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18405" y="5769864"/>
            <a:ext cx="4246475" cy="9696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One of 18 </a:t>
            </a:r>
            <a:r>
              <a:rPr lang="en-US" sz="2000" dirty="0" err="1" smtClean="0">
                <a:solidFill>
                  <a:schemeClr val="tx1"/>
                </a:solidFill>
              </a:rPr>
              <a:t>Supermodules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8m long; 8000 TOF channels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Read out with NINO (the chip)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9174" y="5769864"/>
            <a:ext cx="4850825" cy="9696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The trick: use 10 detection gaps of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250 µm each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8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HMPID (High Momentum Particle Identification): </a:t>
            </a:r>
            <a:br>
              <a:rPr lang="en-US" sz="3600" dirty="0" smtClean="0"/>
            </a:br>
            <a:r>
              <a:rPr lang="en-US" sz="3600" dirty="0" smtClean="0"/>
              <a:t>  </a:t>
            </a:r>
            <a:r>
              <a:rPr lang="en-US" sz="3200" dirty="0" smtClean="0"/>
              <a:t>Every photon counts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65" y="2743529"/>
            <a:ext cx="4114156" cy="388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002" y="3294893"/>
            <a:ext cx="3259447" cy="2511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2011" y="1672046"/>
            <a:ext cx="4490262" cy="10162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CsI</a:t>
            </a:r>
            <a:r>
              <a:rPr lang="en-US" sz="2000" dirty="0" smtClean="0">
                <a:solidFill>
                  <a:schemeClr val="tx1"/>
                </a:solidFill>
              </a:rPr>
              <a:t> photocathodes; single-electron sensitivity: &gt; 90 %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Proximity focusing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71700" y="1659873"/>
            <a:ext cx="3596082" cy="1415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World’s largest </a:t>
            </a:r>
            <a:r>
              <a:rPr lang="en-US" sz="2000" dirty="0" err="1" smtClean="0">
                <a:solidFill>
                  <a:schemeClr val="tx1"/>
                </a:solidFill>
              </a:rPr>
              <a:t>CsI</a:t>
            </a:r>
            <a:r>
              <a:rPr lang="en-US" sz="2000" dirty="0" smtClean="0">
                <a:solidFill>
                  <a:schemeClr val="tx1"/>
                </a:solidFill>
              </a:rPr>
              <a:t> photocathode system: 11 m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Photocathode efficiency: ~ 20%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uniformity: &gt;5 %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344" y="3087624"/>
            <a:ext cx="3212592" cy="35383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34114" y="1659873"/>
            <a:ext cx="3066288" cy="1015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Custom-built </a:t>
            </a:r>
            <a:r>
              <a:rPr lang="en-US" sz="2000" dirty="0" err="1" smtClean="0">
                <a:solidFill>
                  <a:schemeClr val="tx1"/>
                </a:solidFill>
              </a:rPr>
              <a:t>CsI</a:t>
            </a:r>
            <a:r>
              <a:rPr lang="en-US" sz="2000" dirty="0" smtClean="0">
                <a:solidFill>
                  <a:schemeClr val="tx1"/>
                </a:solidFill>
              </a:rPr>
              <a:t> evaporation plant for R&amp;D,  final cathode production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4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6747"/>
            <a:ext cx="10515600" cy="137717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 HMPID: assembled, ready for installation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76" y="1462344"/>
            <a:ext cx="6370320" cy="50311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238133" y="1595406"/>
            <a:ext cx="1773936" cy="438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Sept. 2006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35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9" y="187287"/>
            <a:ext cx="12192000" cy="133376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Muon Tracking and Triggering: 1.3 * 10</a:t>
            </a:r>
            <a:r>
              <a:rPr lang="en-US" sz="3600" baseline="30000" dirty="0" smtClean="0"/>
              <a:t>6</a:t>
            </a:r>
            <a:r>
              <a:rPr lang="en-US" sz="3600" dirty="0" smtClean="0"/>
              <a:t> readout channels</a:t>
            </a:r>
            <a:br>
              <a:rPr lang="en-US" sz="3600" dirty="0" smtClean="0"/>
            </a:br>
            <a:r>
              <a:rPr lang="en-US" sz="3600" dirty="0" smtClean="0"/>
              <a:t>50 </a:t>
            </a:r>
            <a:r>
              <a:rPr lang="en-US" sz="3600" dirty="0"/>
              <a:t>µm </a:t>
            </a:r>
            <a:r>
              <a:rPr lang="en-US" sz="3600" dirty="0" err="1"/>
              <a:t>sagitta</a:t>
            </a:r>
            <a:r>
              <a:rPr lang="en-US" sz="3600" dirty="0"/>
              <a:t> resolution; France, India, Italy, Russia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188" y="1630094"/>
            <a:ext cx="6199632" cy="4201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1187" y="5974155"/>
            <a:ext cx="6199632" cy="777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Successful chamber construction technology transfer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Readout chip “MANAS” designed, fabricated in India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7" name="Picture 4" descr="64000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642" y="1636525"/>
            <a:ext cx="5202213" cy="419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02642" y="5974155"/>
            <a:ext cx="5202213" cy="777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Partial view of Muon Spectrometer with tracking and triggering chambers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521" y="1828800"/>
            <a:ext cx="2091846" cy="463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Clean Room at </a:t>
            </a:r>
            <a:r>
              <a:rPr lang="en-US" dirty="0" err="1" smtClean="0">
                <a:solidFill>
                  <a:schemeClr val="tx1"/>
                </a:solidFill>
              </a:rPr>
              <a:t>Saha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1035" y="209458"/>
            <a:ext cx="7451464" cy="838337"/>
          </a:xfrm>
        </p:spPr>
        <p:txBody>
          <a:bodyPr>
            <a:normAutofit fontScale="90000"/>
          </a:bodyPr>
          <a:lstStyle/>
          <a:p>
            <a:r>
              <a:rPr lang="en-US" altLang="en-US" sz="3600" dirty="0" smtClean="0">
                <a:latin typeface="Arial" panose="020B0604020202020204" pitchFamily="34" charset="0"/>
              </a:rPr>
              <a:t>A remarkable team came together</a:t>
            </a:r>
            <a:br>
              <a:rPr lang="en-US" altLang="en-US" sz="3600" dirty="0" smtClean="0">
                <a:latin typeface="Arial" panose="020B0604020202020204" pitchFamily="34" charset="0"/>
              </a:rPr>
            </a:br>
            <a:r>
              <a:rPr lang="en-US" altLang="en-US" sz="3600" dirty="0" smtClean="0">
                <a:latin typeface="Arial" panose="020B0604020202020204" pitchFamily="34" charset="0"/>
              </a:rPr>
              <a:t>         some of the key players</a:t>
            </a:r>
            <a:endParaRPr lang="en-US" altLang="en-US" sz="3600" dirty="0">
              <a:latin typeface="Arial" panose="020B0604020202020204" pitchFamily="34" charset="0"/>
            </a:endParaRP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25125" y="1207321"/>
            <a:ext cx="10617798" cy="52658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altLang="en-US" sz="1800" b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1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1800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28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737" y="4030215"/>
            <a:ext cx="1911927" cy="184126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7351" y="1343064"/>
            <a:ext cx="12027575" cy="4984890"/>
            <a:chOff x="-166501" y="1180602"/>
            <a:chExt cx="12489971" cy="556876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6501" y="1213844"/>
              <a:ext cx="2436114" cy="215262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" y="4306807"/>
              <a:ext cx="2244641" cy="190077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7101" y="1191380"/>
              <a:ext cx="2211324" cy="225379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4167" y="4161632"/>
              <a:ext cx="1839205" cy="199948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4594" y="4299271"/>
              <a:ext cx="2284352" cy="1876834"/>
            </a:xfrm>
            <a:prstGeom prst="rect">
              <a:avLst/>
            </a:prstGeom>
          </p:spPr>
        </p:pic>
        <p:pic>
          <p:nvPicPr>
            <p:cNvPr id="5122" name="1991BB66-F61B-4352-A72B-60F2D6AAED9E" descr="4973E7E3-5045-4FFE-A90B-472B5FB15EF9@cern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5916" y="1187095"/>
              <a:ext cx="1483627" cy="2274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9079" y="4078931"/>
              <a:ext cx="2222357" cy="2106759"/>
            </a:xfrm>
            <a:prstGeom prst="rect">
              <a:avLst/>
            </a:prstGeom>
          </p:spPr>
        </p:pic>
        <p:pic>
          <p:nvPicPr>
            <p:cNvPr id="13" name="Picture 12" descr="cid:image001.png@01D3BAB5.11B11060"/>
            <p:cNvPicPr/>
            <p:nvPr/>
          </p:nvPicPr>
          <p:blipFill rotWithShape="1">
            <a:blip r:embed="rId10" r:link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39" t="17227" r="37810" b="46422"/>
            <a:stretch/>
          </p:blipFill>
          <p:spPr bwMode="auto">
            <a:xfrm>
              <a:off x="10329542" y="1180602"/>
              <a:ext cx="1897380" cy="189738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3656" y="1194386"/>
              <a:ext cx="4434214" cy="253611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-166501" y="3392916"/>
              <a:ext cx="2383970" cy="517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Diego Perini: project engineer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20348" y="3769031"/>
              <a:ext cx="4453456" cy="53777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      Arturo Tauro                 Werner  </a:t>
              </a:r>
              <a:r>
                <a:rPr lang="en-US" dirty="0" err="1" smtClean="0">
                  <a:solidFill>
                    <a:schemeClr val="tx1"/>
                  </a:solidFill>
                </a:rPr>
                <a:t>Riegler</a:t>
              </a:r>
              <a:r>
                <a:rPr lang="en-US" dirty="0" smtClean="0">
                  <a:solidFill>
                    <a:schemeClr val="tx1"/>
                  </a:solidFill>
                </a:rPr>
                <a:t> Planning; Services          Integration; Specials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09271" y="3492346"/>
              <a:ext cx="2103592" cy="5863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Delef</a:t>
              </a:r>
              <a:r>
                <a:rPr lang="en-US" dirty="0" smtClean="0">
                  <a:solidFill>
                    <a:schemeClr val="tx1"/>
                  </a:solidFill>
                </a:rPr>
                <a:t> Swoboda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Muon Dipole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845915" y="3371158"/>
              <a:ext cx="1505662" cy="8787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Catherine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Decosse  Budget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347631" y="3117768"/>
              <a:ext cx="1862458" cy="58648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Hans Taureg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Reviews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-8455" y="6144702"/>
              <a:ext cx="2225924" cy="6046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Andreas Morsch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Simulations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339998" y="6142829"/>
              <a:ext cx="1869414" cy="5877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Fabio Formenti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Electronics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221417" y="6155748"/>
              <a:ext cx="1982248" cy="57427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Lars Leistam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Point 2 Czar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82639" y="6146017"/>
              <a:ext cx="2284352" cy="58389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CF: enjoy working with the team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085379" y="6202496"/>
              <a:ext cx="2238091" cy="5274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Lennart Jirden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Detector Control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9659" y="4300726"/>
              <a:ext cx="1619420" cy="182451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8493201" y="6169444"/>
              <a:ext cx="1563844" cy="55635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Marc Tavlet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Safety Officer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6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283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PHOS: photon and electron crystal calorimeter</a:t>
            </a:r>
            <a:br>
              <a:rPr lang="en-US" sz="4000" dirty="0" smtClean="0"/>
            </a:br>
            <a:r>
              <a:rPr lang="en-US" sz="3600" dirty="0" smtClean="0"/>
              <a:t>   </a:t>
            </a:r>
            <a:r>
              <a:rPr lang="en-US" sz="3100" dirty="0" smtClean="0"/>
              <a:t>A Russia-led collaboration with Norway and Japan and CERN</a:t>
            </a:r>
            <a:br>
              <a:rPr lang="en-US" sz="3100" dirty="0" smtClean="0"/>
            </a:br>
            <a:r>
              <a:rPr lang="en-US" sz="3100" dirty="0"/>
              <a:t> </a:t>
            </a:r>
            <a:r>
              <a:rPr lang="en-US" sz="3100" dirty="0" smtClean="0"/>
              <a:t>  involvement </a:t>
            </a:r>
            <a:endParaRPr lang="en-US" sz="3100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15" y="2057778"/>
            <a:ext cx="5182985" cy="3374967"/>
          </a:xfrm>
        </p:spPr>
      </p:pic>
      <p:sp>
        <p:nvSpPr>
          <p:cNvPr id="5" name="Rectangle 4"/>
          <p:cNvSpPr/>
          <p:nvPr/>
        </p:nvSpPr>
        <p:spPr>
          <a:xfrm>
            <a:off x="268224" y="1935171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 smtClean="0"/>
              <a:t>Choice of  </a:t>
            </a:r>
            <a:r>
              <a:rPr lang="en-US" altLang="en-US" dirty="0"/>
              <a:t>PbWO</a:t>
            </a:r>
            <a:r>
              <a:rPr lang="en-US" altLang="en-US" baseline="-25000" dirty="0"/>
              <a:t>4</a:t>
            </a:r>
            <a:r>
              <a:rPr lang="en-US" altLang="en-US" dirty="0"/>
              <a:t> </a:t>
            </a:r>
            <a:r>
              <a:rPr lang="en-US" altLang="en-US" dirty="0" smtClean="0"/>
              <a:t>crystals to match LHC performance goal </a:t>
            </a:r>
            <a:endParaRPr lang="en-US" altLang="en-US" dirty="0"/>
          </a:p>
          <a:p>
            <a:pPr lvl="1"/>
            <a:r>
              <a:rPr lang="en-US" altLang="en-US" dirty="0"/>
              <a:t>Energy resolution ~ 3% / </a:t>
            </a:r>
            <a:r>
              <a:rPr lang="en-US" altLang="en-US" dirty="0">
                <a:cs typeface="Arial" panose="020B0604020202020204" pitchFamily="34" charset="0"/>
              </a:rPr>
              <a:t>√ E</a:t>
            </a:r>
          </a:p>
          <a:p>
            <a:pPr lvl="1"/>
            <a:r>
              <a:rPr lang="en-US" altLang="en-US" dirty="0">
                <a:cs typeface="Arial" panose="020B0604020202020204" pitchFamily="34" charset="0"/>
              </a:rPr>
              <a:t>Dynamic range from ~ 100 MeV to ~ 100 GeV</a:t>
            </a:r>
          </a:p>
          <a:p>
            <a:pPr lvl="1"/>
            <a:r>
              <a:rPr lang="en-US" altLang="en-US" dirty="0">
                <a:cs typeface="Arial" panose="020B0604020202020204" pitchFamily="34" charset="0"/>
              </a:rPr>
              <a:t>Timing resolution of ~ 1.5 ns / √ E</a:t>
            </a:r>
          </a:p>
          <a:p>
            <a:pPr lvl="1"/>
            <a:r>
              <a:rPr lang="en-US" altLang="en-US" dirty="0">
                <a:cs typeface="Arial" panose="020B0604020202020204" pitchFamily="34" charset="0"/>
              </a:rPr>
              <a:t>Trigger capability at first level</a:t>
            </a:r>
          </a:p>
          <a:p>
            <a:endParaRPr lang="en-US" altLang="en-US" dirty="0" smtClean="0">
              <a:cs typeface="Arial" panose="020B0604020202020204" pitchFamily="34" charset="0"/>
            </a:endParaRPr>
          </a:p>
          <a:p>
            <a:r>
              <a:rPr lang="en-US" altLang="en-US" dirty="0" smtClean="0">
                <a:cs typeface="Arial" panose="020B0604020202020204" pitchFamily="34" charset="0"/>
              </a:rPr>
              <a:t>Readout </a:t>
            </a:r>
            <a:r>
              <a:rPr lang="en-US" altLang="en-US" dirty="0">
                <a:cs typeface="Arial" panose="020B0604020202020204" pitchFamily="34" charset="0"/>
              </a:rPr>
              <a:t>electronics</a:t>
            </a:r>
          </a:p>
          <a:p>
            <a:pPr lvl="1"/>
            <a:r>
              <a:rPr lang="en-US" altLang="en-US" dirty="0" smtClean="0">
                <a:cs typeface="Arial" panose="020B0604020202020204" pitchFamily="34" charset="0"/>
              </a:rPr>
              <a:t>Reuse </a:t>
            </a:r>
            <a:r>
              <a:rPr lang="en-US" altLang="en-US" dirty="0">
                <a:cs typeface="Arial" panose="020B0604020202020204" pitchFamily="34" charset="0"/>
              </a:rPr>
              <a:t>of major parts of TPC </a:t>
            </a:r>
            <a:r>
              <a:rPr lang="en-US" altLang="en-US" dirty="0" smtClean="0">
                <a:cs typeface="Arial" panose="020B0604020202020204" pitchFamily="34" charset="0"/>
              </a:rPr>
              <a:t>electronics</a:t>
            </a:r>
          </a:p>
          <a:p>
            <a:pPr lvl="1"/>
            <a:endParaRPr lang="en-US" altLang="en-US" dirty="0">
              <a:cs typeface="Arial" panose="020B0604020202020204" pitchFamily="34" charset="0"/>
            </a:endParaRPr>
          </a:p>
          <a:p>
            <a:r>
              <a:rPr lang="en-US" altLang="en-US" dirty="0">
                <a:cs typeface="Arial" panose="020B0604020202020204" pitchFamily="34" charset="0"/>
              </a:rPr>
              <a:t>First </a:t>
            </a:r>
            <a:r>
              <a:rPr lang="en-US" altLang="en-US" dirty="0" smtClean="0">
                <a:cs typeface="Arial" panose="020B0604020202020204" pitchFamily="34" charset="0"/>
              </a:rPr>
              <a:t>module: </a:t>
            </a:r>
            <a:r>
              <a:rPr lang="en-US" altLang="en-US" dirty="0">
                <a:cs typeface="Arial" panose="020B0604020202020204" pitchFamily="34" charset="0"/>
              </a:rPr>
              <a:t>May  2006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28232" y="5614416"/>
            <a:ext cx="5504687" cy="10903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First batch from </a:t>
            </a:r>
            <a:r>
              <a:rPr lang="en-US" sz="2000" dirty="0" err="1" smtClean="0">
                <a:solidFill>
                  <a:schemeClr val="tx1"/>
                </a:solidFill>
              </a:rPr>
              <a:t>Apati</a:t>
            </a:r>
            <a:r>
              <a:rPr lang="en-US" sz="2000" dirty="0" smtClean="0">
                <a:solidFill>
                  <a:schemeClr val="tx1"/>
                </a:solidFill>
              </a:rPr>
              <a:t> factory (near Murmansk)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with mastermind Slav </a:t>
            </a:r>
            <a:r>
              <a:rPr lang="en-US" sz="2000" dirty="0" err="1" smtClean="0">
                <a:solidFill>
                  <a:schemeClr val="tx1"/>
                </a:solidFill>
              </a:rPr>
              <a:t>Manko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onlooking</a:t>
            </a:r>
            <a:r>
              <a:rPr lang="en-US" sz="2000" dirty="0" smtClean="0">
                <a:solidFill>
                  <a:schemeClr val="tx1"/>
                </a:solidFill>
              </a:rPr>
              <a:t>. It helped that Slav knew the minister of Atomic Energy …   </a:t>
            </a:r>
          </a:p>
        </p:txBody>
      </p:sp>
    </p:spTree>
    <p:extLst>
      <p:ext uri="{BB962C8B-B14F-4D97-AF65-F5344CB8AC3E}">
        <p14:creationId xmlns:p14="http://schemas.microsoft.com/office/powerpoint/2010/main" val="5511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78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   First module: a very useful prototype</a:t>
            </a:r>
            <a:endParaRPr lang="en-US" sz="3600" dirty="0"/>
          </a:p>
        </p:txBody>
      </p:sp>
      <p:pic>
        <p:nvPicPr>
          <p:cNvPr id="4" name="Picture 4" descr="IMG_0812_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9585" y="1486738"/>
            <a:ext cx="3163824" cy="42184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711" y="1442673"/>
            <a:ext cx="3363403" cy="4274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26754" y="2483201"/>
            <a:ext cx="1508760" cy="658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Entrance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face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131810" y="2844168"/>
            <a:ext cx="694944" cy="374904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826754" y="3472626"/>
            <a:ext cx="1508760" cy="1022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Back side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Readout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electronics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6335514" y="3983754"/>
            <a:ext cx="1021935" cy="32307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562761" y="5867673"/>
            <a:ext cx="8387449" cy="8732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Crystals need to be cooled to -20 degrees; required redesign of enclosure to exclude air leaks and thermal bridges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2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7836"/>
            <a:ext cx="10927814" cy="130943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ACORDE: a new cultural and scientific contribution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1859" y="1748056"/>
            <a:ext cx="3630588" cy="36061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535538" y="5772839"/>
            <a:ext cx="3596910" cy="7821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Cosmic Ray Event  triggered by ACORDE Oct. 9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, 2008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8" y="1768006"/>
            <a:ext cx="6387719" cy="42597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5928" y="6191480"/>
            <a:ext cx="6387719" cy="3635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Happy collaborators: Was the easy part of the installation….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3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08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“Forward Detectors”: small, but important </a:t>
            </a:r>
            <a:br>
              <a:rPr lang="en-US" sz="3600" dirty="0" smtClean="0"/>
            </a:br>
            <a:r>
              <a:rPr lang="en-US" sz="3600" dirty="0"/>
              <a:t> </a:t>
            </a:r>
            <a:r>
              <a:rPr lang="en-US" sz="3600" dirty="0" smtClean="0"/>
              <a:t>and with not so small challenges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071" y="1611704"/>
            <a:ext cx="2911908" cy="2367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181" y="4230477"/>
            <a:ext cx="2470263" cy="24567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41492" y="1630496"/>
            <a:ext cx="1740665" cy="23483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From </a:t>
            </a:r>
            <a:r>
              <a:rPr lang="en-US" sz="2000" dirty="0" smtClean="0">
                <a:solidFill>
                  <a:schemeClr val="tx1"/>
                </a:solidFill>
              </a:rPr>
              <a:t>Finland and Russia: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30 </a:t>
            </a:r>
            <a:r>
              <a:rPr lang="en-US" sz="2000" dirty="0" err="1" smtClean="0">
                <a:solidFill>
                  <a:schemeClr val="tx1"/>
                </a:solidFill>
              </a:rPr>
              <a:t>ps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timing resolution: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World record for scintillator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based detector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26054" y="1536450"/>
            <a:ext cx="1740665" cy="24334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V0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Multiplicity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Detector: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Scintillator tiles with </a:t>
            </a:r>
            <a:r>
              <a:rPr lang="en-US" sz="2000" dirty="0" err="1" smtClean="0">
                <a:solidFill>
                  <a:schemeClr val="tx1"/>
                </a:solidFill>
              </a:rPr>
              <a:t>fibre</a:t>
            </a:r>
            <a:r>
              <a:rPr lang="en-US" sz="2000" dirty="0" smtClean="0">
                <a:solidFill>
                  <a:schemeClr val="tx1"/>
                </a:solidFill>
              </a:rPr>
              <a:t> readout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3705" y="4296579"/>
            <a:ext cx="1377171" cy="24567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Denmark in charge of the Si pad detector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FMD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36388" y="4296579"/>
            <a:ext cx="1311007" cy="2357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India led the Forward Photon Multiplicity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 project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559" y="1718631"/>
            <a:ext cx="2802120" cy="193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638" y="4177226"/>
            <a:ext cx="211455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9481638" y="6181761"/>
            <a:ext cx="2114550" cy="6170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</a:t>
            </a:r>
            <a:r>
              <a:rPr lang="en-US" alt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ZDC at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+- 116 m</a:t>
            </a:r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1" descr="fm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14" y="4296579"/>
            <a:ext cx="2689380" cy="201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79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Installation and integration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with service installation already in 2002</a:t>
            </a:r>
          </a:p>
          <a:p>
            <a:r>
              <a:rPr lang="en-US" dirty="0" smtClean="0"/>
              <a:t>Extensive and very salutary pre-installation</a:t>
            </a:r>
          </a:p>
          <a:p>
            <a:r>
              <a:rPr lang="en-US" dirty="0" smtClean="0"/>
              <a:t>Installation climax in 2007 with a few close calls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8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  Evolution of personnel at Point 2</a:t>
            </a:r>
            <a:endParaRPr lang="en-US" sz="3600" dirty="0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018518"/>
              </p:ext>
            </p:extLst>
          </p:nvPr>
        </p:nvGraphicFramePr>
        <p:xfrm>
          <a:off x="2066891" y="1825624"/>
          <a:ext cx="8018143" cy="477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1" name="Chart" r:id="rId3" imgW="9391590" imgH="5591115" progId="Excel.Chart.8">
                  <p:embed/>
                </p:oleObj>
              </mc:Choice>
              <mc:Fallback>
                <p:oleObj name="Chart" r:id="rId3" imgW="9391590" imgH="5591115" progId="Excel.Chart.8">
                  <p:embed/>
                  <p:pic>
                    <p:nvPicPr>
                      <p:cNvPr id="1832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891" y="1825624"/>
                        <a:ext cx="8018143" cy="47734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07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503" y="2990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                       Integration test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               Move </a:t>
            </a:r>
            <a:r>
              <a:rPr lang="en-US" sz="4000" dirty="0"/>
              <a:t>of TPC into spaceframe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8330" y="1532709"/>
            <a:ext cx="7109800" cy="531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89" y="363255"/>
            <a:ext cx="10877811" cy="132743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Integration test: </a:t>
            </a:r>
            <a:br>
              <a:rPr lang="en-US" sz="4000" dirty="0" smtClean="0"/>
            </a:br>
            <a:r>
              <a:rPr lang="en-US" sz="4000" dirty="0" smtClean="0"/>
              <a:t>   </a:t>
            </a:r>
            <a:r>
              <a:rPr lang="en-US" sz="3100" dirty="0" smtClean="0"/>
              <a:t>Delicately orchestrated movements of </a:t>
            </a:r>
            <a:r>
              <a:rPr lang="en-US" altLang="en-US" sz="3100" dirty="0" smtClean="0"/>
              <a:t>TPC/ITS/TRD/TOF/ </a:t>
            </a:r>
            <a:br>
              <a:rPr lang="en-US" altLang="en-US" sz="3100" dirty="0" smtClean="0"/>
            </a:br>
            <a:r>
              <a:rPr lang="en-US" altLang="en-US" sz="3100" dirty="0"/>
              <a:t> </a:t>
            </a:r>
            <a:r>
              <a:rPr lang="en-US" altLang="en-US" sz="3100" dirty="0" smtClean="0"/>
              <a:t>                                           Vacuum chamber/Front absorber </a:t>
            </a:r>
            <a:endParaRPr lang="en-US" sz="31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53" y="1933903"/>
            <a:ext cx="6250190" cy="467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400134" y="2354893"/>
            <a:ext cx="2489812" cy="22611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Aim: understand very complex installation sequence, deformations, lifting of detectors and…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               TRD envelope crisis</a:t>
            </a:r>
            <a:endParaRPr lang="en-US" sz="3600" dirty="0"/>
          </a:p>
        </p:txBody>
      </p:sp>
      <p:pic>
        <p:nvPicPr>
          <p:cNvPr id="4" name="Picture 4" descr="PIC00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804" y="1690688"/>
            <a:ext cx="5900049" cy="442367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88935" y="1690688"/>
            <a:ext cx="5166910" cy="44236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Insertion test of dummy TRD </a:t>
            </a:r>
            <a:r>
              <a:rPr lang="en-US" sz="2000" dirty="0" err="1" smtClean="0">
                <a:solidFill>
                  <a:schemeClr val="tx1"/>
                </a:solidFill>
              </a:rPr>
              <a:t>Supermodule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Result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Combined tolerances of SF and TRD insufficient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TC Pilgrimage to Heidelberg to discuss options</a:t>
            </a:r>
          </a:p>
          <a:p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a) modify spaceframe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               b) modify TRD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TRD collaboration accepted to modify TRD by shifting all modules radially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New module 1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Module 5 became modules 6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Consequences: TRD fits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Construction delay and 200 </a:t>
            </a:r>
            <a:r>
              <a:rPr lang="en-US" sz="2000" dirty="0" err="1" smtClean="0">
                <a:solidFill>
                  <a:schemeClr val="tx1"/>
                </a:solidFill>
              </a:rPr>
              <a:t>kCHF</a:t>
            </a:r>
            <a:r>
              <a:rPr lang="en-US" sz="2000" dirty="0" smtClean="0">
                <a:solidFill>
                  <a:schemeClr val="tx1"/>
                </a:solidFill>
              </a:rPr>
              <a:t> extra cost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Tense but constructive meeting in collaborative spirit </a:t>
            </a:r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9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7116"/>
            <a:ext cx="10515600" cy="13381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Getting serious: start of detector installation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5" y="1318848"/>
            <a:ext cx="3919321" cy="50780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72010" y="1410782"/>
            <a:ext cx="1575412" cy="6509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Space frame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Jan. 2006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23" y="1318848"/>
            <a:ext cx="6170289" cy="411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77203" y="5640636"/>
            <a:ext cx="6541836" cy="7562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Work on the front absorber.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crane master of ceremony, Robert </a:t>
            </a:r>
            <a:r>
              <a:rPr lang="en-US" sz="2000" dirty="0" err="1" smtClean="0">
                <a:solidFill>
                  <a:schemeClr val="tx1"/>
                </a:solidFill>
              </a:rPr>
              <a:t>Porret</a:t>
            </a:r>
            <a:r>
              <a:rPr lang="en-US" sz="2000" dirty="0" smtClean="0">
                <a:solidFill>
                  <a:schemeClr val="tx1"/>
                </a:solidFill>
              </a:rPr>
              <a:t>, in command….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22429" y="1407415"/>
            <a:ext cx="1548789" cy="4627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March 2006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9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23240" y="348486"/>
            <a:ext cx="8229600" cy="1153673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First job: House Cleaning and Maintenance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 </a:t>
            </a:r>
          </a:p>
        </p:txBody>
      </p:sp>
      <p:pic>
        <p:nvPicPr>
          <p:cNvPr id="8195" name="Picture 5" descr="\\cern.ch\dfs\Users\s\sevrard\Public\pictures\Installation review\photos26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1399" y="1251039"/>
            <a:ext cx="8086725" cy="5403850"/>
          </a:xfrm>
        </p:spPr>
      </p:pic>
      <p:sp>
        <p:nvSpPr>
          <p:cNvPr id="2" name="Rectangle 1"/>
          <p:cNvSpPr/>
          <p:nvPr/>
        </p:nvSpPr>
        <p:spPr>
          <a:xfrm>
            <a:off x="6252882" y="1468837"/>
            <a:ext cx="3551518" cy="8032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Removing the vestiges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L3 legacy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03" y="286439"/>
            <a:ext cx="11865166" cy="1409007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en-US" sz="3200" dirty="0">
                <a:latin typeface="Arial" charset="0"/>
                <a:cs typeface="Arial" charset="0"/>
              </a:rPr>
              <a:t>Jan. 8</a:t>
            </a:r>
            <a:r>
              <a:rPr lang="en-US" sz="3200" baseline="30000" dirty="0">
                <a:latin typeface="Arial" charset="0"/>
                <a:cs typeface="Arial" charset="0"/>
              </a:rPr>
              <a:t>th</a:t>
            </a:r>
            <a:r>
              <a:rPr lang="en-US" sz="3200" dirty="0">
                <a:latin typeface="Arial" charset="0"/>
                <a:cs typeface="Arial" charset="0"/>
              </a:rPr>
              <a:t>, 2007, early morning: TPC moving into final habitat</a:t>
            </a:r>
            <a:br>
              <a:rPr lang="en-US" sz="3200" dirty="0">
                <a:latin typeface="Arial" charset="0"/>
                <a:cs typeface="Arial" charset="0"/>
              </a:rPr>
            </a:br>
            <a:r>
              <a:rPr lang="en-US" sz="3200" dirty="0">
                <a:latin typeface="Arial" charset="0"/>
                <a:cs typeface="Arial" charset="0"/>
              </a:rPr>
              <a:t>It just stopped raining and snowing…</a:t>
            </a:r>
            <a:br>
              <a:rPr lang="en-US" sz="3200" dirty="0">
                <a:latin typeface="Arial" charset="0"/>
                <a:cs typeface="Arial" charset="0"/>
              </a:rPr>
            </a:br>
            <a:endParaRPr lang="en-US" sz="3200" dirty="0"/>
          </a:p>
        </p:txBody>
      </p:sp>
      <p:pic>
        <p:nvPicPr>
          <p:cNvPr id="4" name="Picture 2" descr="LR_SAB348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303" y="1606774"/>
            <a:ext cx="6827221" cy="4540101"/>
          </a:xfrm>
          <a:prstGeom prst="rect">
            <a:avLst/>
          </a:prstGeom>
          <a:noFill/>
        </p:spPr>
      </p:pic>
      <p:pic>
        <p:nvPicPr>
          <p:cNvPr id="5" name="Picture 3" descr="LR_SAB38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9605" y="1618545"/>
            <a:ext cx="3018609" cy="453894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821976" y="6322744"/>
            <a:ext cx="3062689" cy="3528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Lowering… it did fit…barely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5019" y="5518243"/>
            <a:ext cx="2258456" cy="5728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TPC levelled during transport to &lt; 2 </a:t>
            </a:r>
            <a:r>
              <a:rPr lang="en-US" dirty="0" err="1" smtClean="0">
                <a:solidFill>
                  <a:schemeClr val="tx1"/>
                </a:solidFill>
              </a:rPr>
              <a:t>mrad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Ready to install the first TRD </a:t>
            </a:r>
            <a:r>
              <a:rPr lang="en-US" sz="3600" dirty="0" err="1" smtClean="0"/>
              <a:t>supermodule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0" y="1876948"/>
            <a:ext cx="5805890" cy="385410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758" y="1889475"/>
            <a:ext cx="5754615" cy="3854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2370" y="5982126"/>
            <a:ext cx="5805890" cy="6224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Installation tool (“Rotator”) recuperated from ALEPH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2757" y="5982126"/>
            <a:ext cx="5754615" cy="6224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Demonstrating the value of the pre-installation: it fits</a:t>
            </a:r>
          </a:p>
          <a:p>
            <a:r>
              <a:rPr lang="en-US" sz="2000" dirty="0" err="1" smtClean="0">
                <a:solidFill>
                  <a:schemeClr val="tx1"/>
                </a:solidFill>
              </a:rPr>
              <a:t>Supermodule</a:t>
            </a:r>
            <a:r>
              <a:rPr lang="en-US" sz="2000" dirty="0" smtClean="0">
                <a:solidFill>
                  <a:schemeClr val="tx1"/>
                </a:solidFill>
              </a:rPr>
              <a:t> being pulled into position</a:t>
            </a:r>
          </a:p>
        </p:txBody>
      </p:sp>
    </p:spTree>
    <p:extLst>
      <p:ext uri="{BB962C8B-B14F-4D97-AF65-F5344CB8AC3E}">
        <p14:creationId xmlns:p14="http://schemas.microsoft.com/office/powerpoint/2010/main" val="35638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643" y="241700"/>
            <a:ext cx="11122446" cy="139323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       The ITS installation sequence required an unheard of</a:t>
            </a:r>
            <a:br>
              <a:rPr lang="en-US" sz="3600" dirty="0" smtClean="0"/>
            </a:br>
            <a:r>
              <a:rPr lang="en-US" sz="3600" dirty="0" smtClean="0"/>
              <a:t>     level of dedication: celebrating Ferragosto 2007 working </a:t>
            </a:r>
            <a:endParaRPr lang="en-US" sz="3600" dirty="0"/>
          </a:p>
        </p:txBody>
      </p:sp>
      <p:pic>
        <p:nvPicPr>
          <p:cNvPr id="4" name="Picture 2" descr="136_363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345" y="1725266"/>
            <a:ext cx="5801784" cy="43513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4892" y="6200390"/>
            <a:ext cx="5849747" cy="4634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SDD being unloaded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2" descr="DSCN72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0249" y="1773048"/>
            <a:ext cx="5780183" cy="433513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250248" y="6201696"/>
            <a:ext cx="5780183" cy="4634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SDD insertion into SSD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64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05884" y="86804"/>
            <a:ext cx="10091383" cy="6719365"/>
            <a:chOff x="1325375" y="118334"/>
            <a:chExt cx="10091383" cy="6719365"/>
          </a:xfrm>
        </p:grpSpPr>
        <p:pic>
          <p:nvPicPr>
            <p:cNvPr id="13" name="Picture 7" descr="_12A0052-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83113" y="4508500"/>
              <a:ext cx="3384550" cy="2266950"/>
            </a:xfrm>
            <a:prstGeom prst="rect">
              <a:avLst/>
            </a:prstGeom>
            <a:noFill/>
          </p:spPr>
        </p:pic>
        <p:pic>
          <p:nvPicPr>
            <p:cNvPr id="14" name="Picture 10" descr="_12A02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967663" y="4508501"/>
              <a:ext cx="3313112" cy="2219325"/>
            </a:xfrm>
            <a:prstGeom prst="rect">
              <a:avLst/>
            </a:prstGeom>
            <a:noFill/>
          </p:spPr>
        </p:pic>
        <p:pic>
          <p:nvPicPr>
            <p:cNvPr id="15" name="Picture 4" descr="_12A0002-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25375" y="2362536"/>
              <a:ext cx="3348038" cy="2243138"/>
            </a:xfrm>
            <a:prstGeom prst="rect">
              <a:avLst/>
            </a:prstGeom>
            <a:noFill/>
          </p:spPr>
        </p:pic>
        <p:pic>
          <p:nvPicPr>
            <p:cNvPr id="16" name="Picture 5" descr="_12A0027-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6901" y="2362536"/>
              <a:ext cx="3384550" cy="2266950"/>
            </a:xfrm>
            <a:prstGeom prst="rect">
              <a:avLst/>
            </a:prstGeom>
            <a:noFill/>
          </p:spPr>
        </p:pic>
        <p:pic>
          <p:nvPicPr>
            <p:cNvPr id="17" name="Picture 6" descr="_12A0042-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25375" y="4594561"/>
              <a:ext cx="3348038" cy="2243138"/>
            </a:xfrm>
            <a:prstGeom prst="rect">
              <a:avLst/>
            </a:prstGeom>
            <a:noFill/>
          </p:spPr>
        </p:pic>
        <p:pic>
          <p:nvPicPr>
            <p:cNvPr id="18" name="Picture 2" descr="_04A0018-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36132" y="118334"/>
              <a:ext cx="3348038" cy="2243138"/>
            </a:xfrm>
            <a:prstGeom prst="rect">
              <a:avLst/>
            </a:prstGeom>
            <a:noFill/>
          </p:spPr>
        </p:pic>
        <p:pic>
          <p:nvPicPr>
            <p:cNvPr id="19" name="Picture 3" descr="_04A0030-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647658" y="118334"/>
              <a:ext cx="3384550" cy="2266950"/>
            </a:xfrm>
            <a:prstGeom prst="rect">
              <a:avLst/>
            </a:prstGeom>
            <a:noFill/>
          </p:spPr>
        </p:pic>
        <p:pic>
          <p:nvPicPr>
            <p:cNvPr id="20" name="Picture 8" descr="_12A007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032208" y="118334"/>
              <a:ext cx="3384550" cy="2266950"/>
            </a:xfrm>
            <a:prstGeom prst="rect">
              <a:avLst/>
            </a:prstGeom>
            <a:noFill/>
          </p:spPr>
        </p:pic>
        <p:pic>
          <p:nvPicPr>
            <p:cNvPr id="21" name="Picture 9" descr="_12A020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032208" y="2394810"/>
              <a:ext cx="3313112" cy="221932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0210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11" y="264403"/>
            <a:ext cx="10917714" cy="12999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Close call: movement of detectors around beam pipe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600" y="1671387"/>
            <a:ext cx="3805452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36405" y="1726472"/>
            <a:ext cx="6422834" cy="4296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ALICE beam pipe is supported in 3 points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During installation: many movements, displacing these points independently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Strain gauges were installed to monitor forces on vacuum pipe and deformations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During displacements test in preparation of TPC installation: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Force on one gauge much higher than calculated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Explanation: the spring in one of the support points got blocked during bake-out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Without this system of gauges….???</a:t>
            </a:r>
          </a:p>
        </p:txBody>
      </p:sp>
    </p:spTree>
    <p:extLst>
      <p:ext uri="{BB962C8B-B14F-4D97-AF65-F5344CB8AC3E}">
        <p14:creationId xmlns:p14="http://schemas.microsoft.com/office/powerpoint/2010/main" val="37805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088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EMCal</a:t>
            </a:r>
            <a:r>
              <a:rPr lang="en-US" sz="3600" dirty="0" smtClean="0"/>
              <a:t> support frame, installed Nov. 2007</a:t>
            </a:r>
            <a:endParaRPr lang="en-US" sz="3600" dirty="0"/>
          </a:p>
        </p:txBody>
      </p:sp>
      <p:pic>
        <p:nvPicPr>
          <p:cNvPr id="4" name="Picture 4" descr="0711012_05-A4-at-144-dp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873" y="1406978"/>
            <a:ext cx="3567857" cy="533033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199961" y="1406977"/>
            <a:ext cx="4704203" cy="53303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In early 2001: decision to leave room in Alice for a possible later installation of a calorimeter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(CF never before participated in an experiment without a decent calorimeter…)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Responsibility of our American collaborators, who successfully applied for construction funds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However, for logistics reasons support frame had to be built before project approval…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No risk, no fun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0860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                   July 23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, 2008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733" y="1120545"/>
            <a:ext cx="8396087" cy="5588727"/>
          </a:xfrm>
        </p:spPr>
      </p:pic>
    </p:spTree>
    <p:extLst>
      <p:ext uri="{BB962C8B-B14F-4D97-AF65-F5344CB8AC3E}">
        <p14:creationId xmlns:p14="http://schemas.microsoft.com/office/powerpoint/2010/main" val="6927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Finally…</a:t>
            </a:r>
            <a:br>
              <a:rPr lang="en-US" altLang="en-US" dirty="0" smtClean="0"/>
            </a:br>
            <a:r>
              <a:rPr lang="en-US" altLang="en-US" sz="2000" dirty="0" smtClean="0"/>
              <a:t>(CF Report to CB on April  </a:t>
            </a:r>
            <a:r>
              <a:rPr lang="en-US" altLang="en-US" sz="2000" dirty="0"/>
              <a:t>4th, </a:t>
            </a:r>
            <a:r>
              <a:rPr lang="en-US" altLang="en-US" sz="2000" dirty="0" smtClean="0"/>
              <a:t>2008)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It was a privilege and a pleasure to participate to Alice as Technical Coordinator and to work on our common goal to get Alice realized</a:t>
            </a:r>
          </a:p>
          <a:p>
            <a:r>
              <a:rPr lang="en-US" altLang="en-US" dirty="0" smtClean="0"/>
              <a:t>I would like to acknowledge the most constructive and collaborative attitude I met in the collaboration</a:t>
            </a:r>
          </a:p>
          <a:p>
            <a:r>
              <a:rPr lang="en-US" altLang="en-US" dirty="0" smtClean="0"/>
              <a:t>I enjoyed working again with colleagues from previous experiments and meeting many new colleagues</a:t>
            </a:r>
          </a:p>
          <a:p>
            <a:r>
              <a:rPr lang="en-US" altLang="en-US" dirty="0" smtClean="0"/>
              <a:t>Lars Leistam will provide the desirable continuity, while Werner </a:t>
            </a:r>
            <a:r>
              <a:rPr lang="en-US" altLang="en-US" dirty="0" err="1" smtClean="0"/>
              <a:t>Riegler</a:t>
            </a:r>
            <a:r>
              <a:rPr lang="en-US" altLang="en-US" dirty="0" smtClean="0"/>
              <a:t> will bring some needed fresh ideas and a youthful style </a:t>
            </a:r>
          </a:p>
        </p:txBody>
      </p:sp>
    </p:spTree>
    <p:extLst>
      <p:ext uri="{BB962C8B-B14F-4D97-AF65-F5344CB8AC3E}">
        <p14:creationId xmlns:p14="http://schemas.microsoft.com/office/powerpoint/2010/main" val="22068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7049"/>
            <a:ext cx="10515600" cy="1327131"/>
          </a:xfrm>
        </p:spPr>
        <p:txBody>
          <a:bodyPr/>
          <a:lstStyle/>
          <a:p>
            <a:r>
              <a:rPr lang="en-US" dirty="0" smtClean="0"/>
              <a:t>                            ALICE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4580"/>
            <a:ext cx="9934184" cy="3662999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4000" dirty="0" smtClean="0"/>
              <a:t>  </a:t>
            </a:r>
          </a:p>
          <a:p>
            <a:pPr marL="0" indent="0">
              <a:buNone/>
            </a:pPr>
            <a:r>
              <a:rPr lang="en-US" sz="4000" dirty="0" smtClean="0"/>
              <a:t>                    Many happy returns!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9450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891" y="473825"/>
            <a:ext cx="11029603" cy="1238897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   </a:t>
            </a:r>
            <a:r>
              <a:rPr lang="en-US" sz="3600" dirty="0" smtClean="0"/>
              <a:t>Crown </a:t>
            </a:r>
            <a:r>
              <a:rPr lang="en-US" sz="3600" dirty="0" err="1" smtClean="0"/>
              <a:t>Juwel</a:t>
            </a:r>
            <a:r>
              <a:rPr lang="en-US" sz="3600" dirty="0" smtClean="0"/>
              <a:t> L3 Magnet: world’s largest resistive solenoid</a:t>
            </a:r>
            <a:br>
              <a:rPr lang="en-US" sz="3600" dirty="0" smtClean="0"/>
            </a:br>
            <a:r>
              <a:rPr lang="en-US" sz="3600" dirty="0" smtClean="0"/>
              <a:t>   </a:t>
            </a:r>
            <a:r>
              <a:rPr lang="en-US" sz="2700" dirty="0" smtClean="0">
                <a:solidFill>
                  <a:schemeClr val="tx1"/>
                </a:solidFill>
              </a:rPr>
              <a:t>Major</a:t>
            </a:r>
            <a:r>
              <a:rPr lang="en-US" sz="3600" dirty="0" smtClean="0"/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concerns: mechanical and functional integrity, field homogeneity,    </a:t>
            </a:r>
            <a:br>
              <a:rPr lang="en-US" sz="2700" dirty="0" smtClean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temperature gradients; access to detectors, cable routing…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4" name="Content Placeholder 3" descr="\\cern.ch\dfs\Users\l\lleistam\Documents\My Pictures\Alice Pictures\Point 2 2004\Rails\P1010031.JPG">
            <a:extLst>
              <a:ext uri="{FF2B5EF4-FFF2-40B4-BE49-F238E27FC236}">
                <a16:creationId xmlns:a16="http://schemas.microsoft.com/office/drawing/2014/main" id="{1C832DEF-6E80-4B03-BD78-324803484E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70" y="2023815"/>
            <a:ext cx="4627182" cy="346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5985" y="5770179"/>
            <a:ext cx="4508500" cy="950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detector must be supported on rails </a:t>
            </a: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to “Crown”</a:t>
            </a: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\\cern.ch\dfs\Users\l\lleistam\Documents\My Pictures\Alice Pictures\L3 cooling system\ISQ3.bmp">
            <a:extLst>
              <a:ext uri="{FF2B5EF4-FFF2-40B4-BE49-F238E27FC236}">
                <a16:creationId xmlns:a16="http://schemas.microsoft.com/office/drawing/2014/main" id="{02FBA282-0545-4F57-A2DF-83CDF4EC0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013614"/>
            <a:ext cx="2074938" cy="217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C2916DEF-F603-4631-82A5-025E41CA5C18}"/>
              </a:ext>
            </a:extLst>
          </p:cNvPr>
          <p:cNvSpPr>
            <a:spLocks noChangeArrowheads="1"/>
          </p:cNvSpPr>
          <p:nvPr/>
        </p:nvSpPr>
        <p:spPr bwMode="auto">
          <a:xfrm rot="4234363">
            <a:off x="8349299" y="2737453"/>
            <a:ext cx="662981" cy="64079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48055" y="2099993"/>
            <a:ext cx="2795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Cracks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and traces of corrosion from </a:t>
            </a:r>
            <a:r>
              <a:rPr lang="en-US" alt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aluminium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welding of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the L3 magnet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cooling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tubes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31424" y="4347222"/>
            <a:ext cx="5251271" cy="2208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investigation with external experts participation.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Conclusion: better not to touch the cooling system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powered in 1985…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going strong after 33 years; 20 years to go…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Lars’ expertise was essential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5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            Infrastructure: Welcoming Alice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892" y="1825625"/>
            <a:ext cx="11092543" cy="42965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Point 2 Mechanical Workshop</a:t>
            </a:r>
          </a:p>
          <a:p>
            <a:pPr lvl="1"/>
            <a:r>
              <a:rPr lang="en-US" dirty="0" smtClean="0"/>
              <a:t>Culturally divers staff and the envy of the other LHC experiments (and not fully appreciated by CERN management)</a:t>
            </a:r>
          </a:p>
          <a:p>
            <a:r>
              <a:rPr lang="en-US" dirty="0" smtClean="0"/>
              <a:t>Assembly Hall: </a:t>
            </a:r>
          </a:p>
          <a:p>
            <a:pPr lvl="1"/>
            <a:r>
              <a:rPr lang="en-US" dirty="0" smtClean="0"/>
              <a:t>Clean Room, pre-assembly, testing, pre-installation</a:t>
            </a:r>
          </a:p>
          <a:p>
            <a:r>
              <a:rPr lang="en-US" dirty="0" smtClean="0"/>
              <a:t>Space Frame</a:t>
            </a:r>
          </a:p>
          <a:p>
            <a:pPr lvl="1"/>
            <a:r>
              <a:rPr lang="en-US" dirty="0" smtClean="0"/>
              <a:t>Stabilizing motions (and emotions)</a:t>
            </a:r>
          </a:p>
          <a:p>
            <a:r>
              <a:rPr lang="en-US" dirty="0" smtClean="0"/>
              <a:t>Muon Absorber (Ad)venture</a:t>
            </a:r>
          </a:p>
          <a:p>
            <a:pPr lvl="1"/>
            <a:r>
              <a:rPr lang="en-US" dirty="0" smtClean="0"/>
              <a:t>Ingenuity and pragmatism saves the day</a:t>
            </a:r>
          </a:p>
          <a:p>
            <a:r>
              <a:rPr lang="en-US" dirty="0" smtClean="0"/>
              <a:t>Muon Dipole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303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Workshop: in many ways a boon for Alice 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50" y="1525588"/>
            <a:ext cx="10712666" cy="43084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Our Chinese team                                         Chinese New Year Lunch Break  </a:t>
            </a:r>
          </a:p>
          <a:p>
            <a:r>
              <a:rPr lang="en-US" sz="2400" dirty="0" smtClean="0"/>
              <a:t>Led </a:t>
            </a:r>
            <a:r>
              <a:rPr lang="en-US" sz="2400" dirty="0"/>
              <a:t>by </a:t>
            </a:r>
            <a:r>
              <a:rPr lang="en-US" sz="2400" dirty="0" smtClean="0"/>
              <a:t>lady engineer Lei Feng</a:t>
            </a:r>
          </a:p>
          <a:p>
            <a:r>
              <a:rPr lang="en-US" sz="2400" dirty="0" smtClean="0"/>
              <a:t>Staff from </a:t>
            </a:r>
            <a:r>
              <a:rPr lang="en-US" sz="2400" dirty="0"/>
              <a:t>Armenia, Pakistan, </a:t>
            </a:r>
            <a:r>
              <a:rPr lang="en-US" sz="2400" dirty="0" smtClean="0"/>
              <a:t>Russia</a:t>
            </a:r>
          </a:p>
        </p:txBody>
      </p:sp>
      <p:pic>
        <p:nvPicPr>
          <p:cNvPr id="4" name="Picture 3" descr="C:\Documents and Settings\Fabjan.CERN\Desktop\ProgRep\Bin\PIC00014Chinee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74" y="2988116"/>
            <a:ext cx="4827585" cy="362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.ch\dfs\Users\f\fabjan\Desktop\IMG_02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7685" y="2986088"/>
            <a:ext cx="4832349" cy="362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52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41576" y="1171906"/>
            <a:ext cx="8001000" cy="5235575"/>
            <a:chOff x="2438400" y="1219201"/>
            <a:chExt cx="8001000" cy="5235575"/>
          </a:xfrm>
        </p:grpSpPr>
        <p:grpSp>
          <p:nvGrpSpPr>
            <p:cNvPr id="45074" name="Group 18"/>
            <p:cNvGrpSpPr>
              <a:grpSpLocks/>
            </p:cNvGrpSpPr>
            <p:nvPr/>
          </p:nvGrpSpPr>
          <p:grpSpPr bwMode="auto">
            <a:xfrm>
              <a:off x="2438400" y="1219201"/>
              <a:ext cx="8001000" cy="5235575"/>
              <a:chOff x="576" y="816"/>
              <a:chExt cx="5040" cy="3298"/>
            </a:xfrm>
          </p:grpSpPr>
          <p:pic>
            <p:nvPicPr>
              <p:cNvPr id="45059" name="Picture 3" descr="\\cern.ch\dfs\Users\m\maridor\Public\CENTRALPARTS\structure\strcoup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6" t="3311" r="1176" b="1656"/>
              <a:stretch>
                <a:fillRect/>
              </a:stretch>
            </p:blipFill>
            <p:spPr bwMode="auto">
              <a:xfrm>
                <a:off x="576" y="816"/>
                <a:ext cx="4768" cy="3298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060" name="Line 4"/>
              <p:cNvSpPr>
                <a:spLocks noChangeShapeType="1"/>
              </p:cNvSpPr>
              <p:nvPr/>
            </p:nvSpPr>
            <p:spPr bwMode="auto">
              <a:xfrm flipH="1" flipV="1">
                <a:off x="4416" y="3120"/>
                <a:ext cx="624" cy="52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061" name="Text Box 5"/>
              <p:cNvSpPr txBox="1">
                <a:spLocks noChangeArrowheads="1"/>
              </p:cNvSpPr>
              <p:nvPr/>
            </p:nvSpPr>
            <p:spPr bwMode="auto">
              <a:xfrm>
                <a:off x="4752" y="3648"/>
                <a:ext cx="86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Supports</a:t>
                </a:r>
              </a:p>
            </p:txBody>
          </p:sp>
          <p:sp>
            <p:nvSpPr>
              <p:cNvPr id="45063" name="Line 7"/>
              <p:cNvSpPr>
                <a:spLocks noChangeShapeType="1"/>
              </p:cNvSpPr>
              <p:nvPr/>
            </p:nvSpPr>
            <p:spPr bwMode="auto">
              <a:xfrm flipH="1" flipV="1">
                <a:off x="2448" y="3312"/>
                <a:ext cx="2592" cy="33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064" name="Line 8"/>
              <p:cNvSpPr>
                <a:spLocks noChangeShapeType="1"/>
              </p:cNvSpPr>
              <p:nvPr/>
            </p:nvSpPr>
            <p:spPr bwMode="auto">
              <a:xfrm flipH="1" flipV="1">
                <a:off x="4128" y="1872"/>
                <a:ext cx="384" cy="9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065" name="Text Box 9"/>
              <p:cNvSpPr txBox="1">
                <a:spLocks noChangeArrowheads="1"/>
              </p:cNvSpPr>
              <p:nvPr/>
            </p:nvSpPr>
            <p:spPr bwMode="auto">
              <a:xfrm>
                <a:off x="4368" y="1968"/>
                <a:ext cx="86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Back frame</a:t>
                </a:r>
              </a:p>
            </p:txBody>
          </p:sp>
          <p:sp>
            <p:nvSpPr>
              <p:cNvPr id="45066" name="Line 10"/>
              <p:cNvSpPr>
                <a:spLocks noChangeShapeType="1"/>
              </p:cNvSpPr>
              <p:nvPr/>
            </p:nvSpPr>
            <p:spPr bwMode="auto">
              <a:xfrm flipV="1">
                <a:off x="912" y="2640"/>
                <a:ext cx="960" cy="67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067" name="Text Box 11"/>
              <p:cNvSpPr txBox="1">
                <a:spLocks noChangeArrowheads="1"/>
              </p:cNvSpPr>
              <p:nvPr/>
            </p:nvSpPr>
            <p:spPr bwMode="auto">
              <a:xfrm>
                <a:off x="624" y="3360"/>
                <a:ext cx="48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Rails</a:t>
                </a:r>
              </a:p>
            </p:txBody>
          </p:sp>
          <p:sp>
            <p:nvSpPr>
              <p:cNvPr id="45068" name="Line 12"/>
              <p:cNvSpPr>
                <a:spLocks noChangeShapeType="1"/>
              </p:cNvSpPr>
              <p:nvPr/>
            </p:nvSpPr>
            <p:spPr bwMode="auto">
              <a:xfrm flipH="1">
                <a:off x="3408" y="1152"/>
                <a:ext cx="96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069" name="Text Box 13"/>
              <p:cNvSpPr txBox="1">
                <a:spLocks noChangeArrowheads="1"/>
              </p:cNvSpPr>
              <p:nvPr/>
            </p:nvSpPr>
            <p:spPr bwMode="auto">
              <a:xfrm>
                <a:off x="4080" y="912"/>
                <a:ext cx="96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Space Frame</a:t>
                </a:r>
              </a:p>
            </p:txBody>
          </p:sp>
          <p:sp>
            <p:nvSpPr>
              <p:cNvPr id="45070" name="Text Box 14"/>
              <p:cNvSpPr txBox="1">
                <a:spLocks noChangeArrowheads="1"/>
              </p:cNvSpPr>
              <p:nvPr/>
            </p:nvSpPr>
            <p:spPr bwMode="auto">
              <a:xfrm>
                <a:off x="576" y="816"/>
                <a:ext cx="139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Baby space frame</a:t>
                </a:r>
              </a:p>
            </p:txBody>
          </p:sp>
          <p:sp>
            <p:nvSpPr>
              <p:cNvPr id="45071" name="Line 15"/>
              <p:cNvSpPr>
                <a:spLocks noChangeShapeType="1"/>
              </p:cNvSpPr>
              <p:nvPr/>
            </p:nvSpPr>
            <p:spPr bwMode="auto">
              <a:xfrm>
                <a:off x="1008" y="1056"/>
                <a:ext cx="432" cy="67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45072" name="Line 16"/>
            <p:cNvSpPr>
              <a:spLocks noChangeShapeType="1"/>
            </p:cNvSpPr>
            <p:nvPr/>
          </p:nvSpPr>
          <p:spPr bwMode="auto">
            <a:xfrm flipV="1">
              <a:off x="3657600" y="4953001"/>
              <a:ext cx="1752600" cy="1066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5073" name="Text Box 17"/>
            <p:cNvSpPr txBox="1">
              <a:spLocks noChangeArrowheads="1"/>
            </p:cNvSpPr>
            <p:nvPr/>
          </p:nvSpPr>
          <p:spPr bwMode="auto">
            <a:xfrm>
              <a:off x="2895600" y="6019801"/>
              <a:ext cx="7620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FF3300"/>
                  </a:solidFill>
                  <a:latin typeface="Times New Roman" panose="02020603050405020304" pitchFamily="18" charset="0"/>
                </a:rPr>
                <a:t>Joints</a:t>
              </a:r>
            </a:p>
          </p:txBody>
        </p:sp>
      </p:grpSp>
      <p:grpSp>
        <p:nvGrpSpPr>
          <p:cNvPr id="45077" name="Group 21"/>
          <p:cNvGrpSpPr>
            <a:grpSpLocks/>
          </p:cNvGrpSpPr>
          <p:nvPr/>
        </p:nvGrpSpPr>
        <p:grpSpPr bwMode="auto">
          <a:xfrm>
            <a:off x="1676401" y="152401"/>
            <a:ext cx="8766175" cy="6481763"/>
            <a:chOff x="96" y="96"/>
            <a:chExt cx="5522" cy="4083"/>
          </a:xfrm>
        </p:grpSpPr>
        <p:pic>
          <p:nvPicPr>
            <p:cNvPr id="45078" name="Picture 22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" y="3792"/>
              <a:ext cx="386" cy="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079" name="Text Box 23"/>
            <p:cNvSpPr txBox="1">
              <a:spLocks noChangeArrowheads="1"/>
            </p:cNvSpPr>
            <p:nvPr/>
          </p:nvSpPr>
          <p:spPr bwMode="auto">
            <a:xfrm>
              <a:off x="4320" y="3936"/>
              <a:ext cx="91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1000" b="1">
                  <a:solidFill>
                    <a:srgbClr val="006600"/>
                  </a:solidFill>
                  <a:latin typeface="Arial" panose="020B0604020202020204" pitchFamily="34" charset="0"/>
                </a:rPr>
                <a:t>Diego Perini 12.05.03</a:t>
              </a:r>
            </a:p>
          </p:txBody>
        </p:sp>
        <p:graphicFrame>
          <p:nvGraphicFramePr>
            <p:cNvPr id="45080" name="Object 24"/>
            <p:cNvGraphicFramePr>
              <a:graphicFrameLocks noChangeAspect="1"/>
            </p:cNvGraphicFramePr>
            <p:nvPr/>
          </p:nvGraphicFramePr>
          <p:xfrm>
            <a:off x="96" y="96"/>
            <a:ext cx="633" cy="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5" name="Photo Editor Photo" r:id="rId5" imgW="3333333" imgH="3333333" progId="MSPhotoEd.3">
                    <p:embed/>
                  </p:oleObj>
                </mc:Choice>
                <mc:Fallback>
                  <p:oleObj name="Photo Editor Photo" r:id="rId5" imgW="3333333" imgH="3333333" progId="MSPhotoEd.3">
                    <p:embed/>
                    <p:pic>
                      <p:nvPicPr>
                        <p:cNvPr id="4508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" y="96"/>
                          <a:ext cx="633" cy="6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-37211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(Infra)Structures in L3: cylindrical drawers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48497" y="1737984"/>
            <a:ext cx="2501459" cy="26448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Elegant concept, complex in execution: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Sliding supports and detectors into position: large (~10 mm) displace- </a:t>
            </a:r>
            <a:r>
              <a:rPr lang="en-US" dirty="0" err="1" smtClean="0">
                <a:solidFill>
                  <a:schemeClr val="tx1"/>
                </a:solidFill>
              </a:rPr>
              <a:t>ments</a:t>
            </a:r>
            <a:r>
              <a:rPr lang="en-US" dirty="0" smtClean="0">
                <a:solidFill>
                  <a:schemeClr val="tx1"/>
                </a:solidFill>
              </a:rPr>
              <a:t>. Required monitoring and </a:t>
            </a:r>
            <a:r>
              <a:rPr lang="en-US" dirty="0" err="1" smtClean="0">
                <a:solidFill>
                  <a:schemeClr val="tx1"/>
                </a:solidFill>
              </a:rPr>
              <a:t>compen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err="1" smtClean="0">
                <a:solidFill>
                  <a:schemeClr val="tx1"/>
                </a:solidFill>
              </a:rPr>
              <a:t>sation</a:t>
            </a:r>
            <a:r>
              <a:rPr lang="en-US" dirty="0" smtClean="0">
                <a:solidFill>
                  <a:schemeClr val="tx1"/>
                </a:solidFill>
              </a:rPr>
              <a:t> with sub-mm accuracy.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714" y="3944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Space Frame (SF): supporting Alice’ ambitions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07" y="1101966"/>
            <a:ext cx="11577307" cy="2347163"/>
          </a:xfrm>
          <a:prstGeom prst="rect">
            <a:avLst/>
          </a:prstGeom>
        </p:spPr>
      </p:pic>
      <p:graphicFrame>
        <p:nvGraphicFramePr>
          <p:cNvPr id="6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0630577"/>
              </p:ext>
            </p:extLst>
          </p:nvPr>
        </p:nvGraphicFramePr>
        <p:xfrm>
          <a:off x="235204" y="3219189"/>
          <a:ext cx="5063306" cy="348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Chart" r:id="rId4" imgW="7086905" imgH="4867656" progId="Excel.Chart.8">
                  <p:embed/>
                </p:oleObj>
              </mc:Choice>
              <mc:Fallback>
                <p:oleObj name="Chart" r:id="rId4" imgW="7086905" imgH="4867656" progId="Excel.Chart.8">
                  <p:embed/>
                  <p:pic>
                    <p:nvPicPr>
                      <p:cNvPr id="4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204" y="3219189"/>
                        <a:ext cx="5063306" cy="348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770" y="2914887"/>
            <a:ext cx="5043142" cy="37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1742</Words>
  <Application>Microsoft Office PowerPoint</Application>
  <PresentationFormat>Widescreen</PresentationFormat>
  <Paragraphs>315</Paragraphs>
  <Slides>48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Arial</vt:lpstr>
      <vt:lpstr>Arial Black</vt:lpstr>
      <vt:lpstr>Calibri</vt:lpstr>
      <vt:lpstr>Calibri Light</vt:lpstr>
      <vt:lpstr>Times New Roman</vt:lpstr>
      <vt:lpstr>Office Theme</vt:lpstr>
      <vt:lpstr>9_Default Design</vt:lpstr>
      <vt:lpstr>Picture</vt:lpstr>
      <vt:lpstr>Photo Editor Photo</vt:lpstr>
      <vt:lpstr>Chart</vt:lpstr>
      <vt:lpstr>AutoCAD Drawing</vt:lpstr>
      <vt:lpstr>ALICE grows up  2001 - 2008   </vt:lpstr>
      <vt:lpstr>It all started in the CERN Cafeteria…</vt:lpstr>
      <vt:lpstr>A remarkable team came together          some of the key players</vt:lpstr>
      <vt:lpstr>First job: House Cleaning and Maintenance  </vt:lpstr>
      <vt:lpstr>    Crown Juwel L3 Magnet: world’s largest resistive solenoid    Major concerns: mechanical and functional integrity, field homogeneity,         temperature gradients; access to detectors, cable routing…   </vt:lpstr>
      <vt:lpstr>               Infrastructure: Welcoming Alice</vt:lpstr>
      <vt:lpstr>      Workshop: in many ways a boon for Alice  </vt:lpstr>
      <vt:lpstr>          (Infra)Structures in L3: cylindrical drawers</vt:lpstr>
      <vt:lpstr>Space Frame (SF): supporting Alice’ ambitions</vt:lpstr>
      <vt:lpstr>Muon magnet: From Russia (Dubna) (to CERN) with love An (in)tense affair</vt:lpstr>
      <vt:lpstr>    Muon Magnet: World’s largest resistive dipole</vt:lpstr>
      <vt:lpstr>                The Front Absorber (Ad)Venture: Sarov - Cern   A finely tuned 40 ton instrument: gentle to muons, devastating to hadrons</vt:lpstr>
      <vt:lpstr>The Front Absorber: a global enterprise, IKEA Style</vt:lpstr>
      <vt:lpstr>Alice’ umbilical links: treated with tender care</vt:lpstr>
      <vt:lpstr>       Proud achievement: developing the finest         DCS interfaced BBQ infrastructure</vt:lpstr>
      <vt:lpstr>The Alice riches of detectors:                selected flashbacks </vt:lpstr>
      <vt:lpstr>Inner Tracking System, ITS: silicon in many incarnations                          Pixels, Drift and Strips</vt:lpstr>
      <vt:lpstr>        SPD: Preassembly                 SDD: largest employment                                                       of a challenging technology</vt:lpstr>
      <vt:lpstr>SSD: Dutch – French alliance with Russian Support(s) </vt:lpstr>
      <vt:lpstr>TPC: the world’s largest and a marvel of mechanical and electrical precision ….at the level of 10-4 </vt:lpstr>
      <vt:lpstr>TPC: endplates with 250 µm precision Central electrode with 10-4 parallelism   </vt:lpstr>
      <vt:lpstr>     Readout chamber insertion: A nerve-wracking endeavor      Zero tolerance for failure </vt:lpstr>
      <vt:lpstr>     TPC Signal Processing: A World Premiere</vt:lpstr>
      <vt:lpstr>           TRD: apogee of 30 years development     1.2 * 106 channels; waveform analysis; e-trigger within 5 µsec      </vt:lpstr>
      <vt:lpstr>  TRD Signal processing: pushing state-of-the art</vt:lpstr>
      <vt:lpstr> TOF: two time-honoured techniques revolutionized </vt:lpstr>
      <vt:lpstr>  HMPID (High Momentum Particle Identification):    Every photon counts</vt:lpstr>
      <vt:lpstr>       HMPID: assembled, ready for installation</vt:lpstr>
      <vt:lpstr>Muon Tracking and Triggering: 1.3 * 106 readout channels 50 µm sagitta resolution; France, India, Italy, Russia </vt:lpstr>
      <vt:lpstr>    PHOS: photon and electron crystal calorimeter    A Russia-led collaboration with Norway and Japan and CERN    involvement </vt:lpstr>
      <vt:lpstr>         First module: a very useful prototype</vt:lpstr>
      <vt:lpstr>ACORDE: a new cultural and scientific contribution</vt:lpstr>
      <vt:lpstr>“Forward Detectors”: small, but important   and with not so small challenges</vt:lpstr>
      <vt:lpstr>Installation and integration</vt:lpstr>
      <vt:lpstr>         Evolution of personnel at Point 2</vt:lpstr>
      <vt:lpstr>                           Integration test                Move of TPC into spaceframe </vt:lpstr>
      <vt:lpstr>   Integration test:     Delicately orchestrated movements of TPC/ITS/TRD/TOF/                                              Vacuum chamber/Front absorber </vt:lpstr>
      <vt:lpstr>                      TRD envelope crisis</vt:lpstr>
      <vt:lpstr>     Getting serious: start of detector installation</vt:lpstr>
      <vt:lpstr>Jan. 8th, 2007, early morning: TPC moving into final habitat It just stopped raining and snowing… </vt:lpstr>
      <vt:lpstr>       Ready to install the first TRD supermodule  </vt:lpstr>
      <vt:lpstr>       The ITS installation sequence required an unheard of      level of dedication: celebrating Ferragosto 2007 working </vt:lpstr>
      <vt:lpstr>PowerPoint Presentation</vt:lpstr>
      <vt:lpstr>Close call: movement of detectors around beam pipe </vt:lpstr>
      <vt:lpstr>EMCal support frame, installed Nov. 2007</vt:lpstr>
      <vt:lpstr>                         July 23rd, 2008</vt:lpstr>
      <vt:lpstr>Finally… (CF Report to CB on April  4th, 2008)</vt:lpstr>
      <vt:lpstr>                            ALICE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Fabjan</dc:creator>
  <cp:lastModifiedBy>Christian Fabjan</cp:lastModifiedBy>
  <cp:revision>199</cp:revision>
  <dcterms:created xsi:type="dcterms:W3CDTF">2018-03-10T08:27:16Z</dcterms:created>
  <dcterms:modified xsi:type="dcterms:W3CDTF">2018-03-21T17:28:35Z</dcterms:modified>
</cp:coreProperties>
</file>