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65" r:id="rId5"/>
    <p:sldId id="264" r:id="rId6"/>
    <p:sldId id="278" r:id="rId7"/>
    <p:sldId id="293" r:id="rId8"/>
    <p:sldId id="292" r:id="rId9"/>
    <p:sldId id="268" r:id="rId10"/>
    <p:sldId id="281" r:id="rId11"/>
    <p:sldId id="266" r:id="rId12"/>
    <p:sldId id="269" r:id="rId13"/>
    <p:sldId id="270" r:id="rId14"/>
    <p:sldId id="271" r:id="rId15"/>
    <p:sldId id="298" r:id="rId16"/>
    <p:sldId id="273" r:id="rId17"/>
    <p:sldId id="267" r:id="rId18"/>
    <p:sldId id="275" r:id="rId19"/>
    <p:sldId id="274" r:id="rId20"/>
    <p:sldId id="296" r:id="rId21"/>
    <p:sldId id="294" r:id="rId22"/>
    <p:sldId id="276" r:id="rId23"/>
    <p:sldId id="283" r:id="rId24"/>
    <p:sldId id="286" r:id="rId25"/>
    <p:sldId id="299" r:id="rId26"/>
    <p:sldId id="300" r:id="rId27"/>
    <p:sldId id="288" r:id="rId28"/>
    <p:sldId id="279" r:id="rId29"/>
    <p:sldId id="290" r:id="rId30"/>
    <p:sldId id="297" r:id="rId31"/>
    <p:sldId id="260" r:id="rId32"/>
    <p:sldId id="261" r:id="rId33"/>
    <p:sldId id="291" r:id="rId34"/>
    <p:sldId id="259" r:id="rId35"/>
    <p:sldId id="277" r:id="rId36"/>
    <p:sldId id="262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40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wmf"/><Relationship Id="rId1" Type="http://schemas.openxmlformats.org/officeDocument/2006/relationships/image" Target="../media/image16.emf"/><Relationship Id="rId2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wmf"/><Relationship Id="rId1" Type="http://schemas.openxmlformats.org/officeDocument/2006/relationships/image" Target="../media/image16.emf"/><Relationship Id="rId2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B093E-7894-454A-BBB9-AEE23F60FAB6}" type="datetimeFigureOut">
              <a:rPr lang="en-US" smtClean="0"/>
              <a:t>9/7/18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ACC71-AC21-7943-8BAB-C60EB2D63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934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54881-503B-A940-8ADB-85AF60FFAB6F}" type="datetimeFigureOut">
              <a:rPr lang="en-US" smtClean="0"/>
              <a:t>9/7/18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A8C1F-C581-3549-A03F-DDECE87D6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334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A8C1F-C581-3549-A03F-DDECE87D6E9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684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A3675-368B-B047-81FB-56E44C68BA47}" type="datetime1">
              <a:rPr lang="en-US" smtClean="0"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EC3DE-29D0-8B4B-AFC5-B90E6923A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9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06F1-5D8B-8647-B36C-B89B947859C9}" type="datetime1">
              <a:rPr lang="en-US" smtClean="0"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8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8A96-6F11-D34E-B3D9-41A8BFC047C1}" type="datetime1">
              <a:rPr lang="en-US" smtClean="0"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52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DEA4-C135-E84A-87EC-FFBF484A8B9A}" type="datetime1">
              <a:rPr lang="en-US" smtClean="0"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54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4E28-4E32-D749-8E77-E2C88D1EDC04}" type="datetime1">
              <a:rPr lang="en-US" smtClean="0"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5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4F4DC-30FF-2440-B582-228A786438E6}" type="datetime1">
              <a:rPr lang="en-US" smtClean="0"/>
              <a:t>9/7/18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9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ACCC-A166-1E46-B720-9CD9A5563FDD}" type="datetime1">
              <a:rPr lang="en-US" smtClean="0"/>
              <a:t>9/7/18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62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3850-C214-A44B-9DBC-0EBBCB71A0C0}" type="datetime1">
              <a:rPr lang="en-US" smtClean="0"/>
              <a:t>9/7/18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0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7603A-2473-B742-A2B1-F9136B2952FA}" type="datetime1">
              <a:rPr lang="en-US" smtClean="0"/>
              <a:t>9/7/18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1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801C7-848B-3C4C-965F-26CE1CC58C67}" type="datetime1">
              <a:rPr lang="en-US" smtClean="0"/>
              <a:t>9/7/18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0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D0E-CE73-D644-9218-7EA34C209FBD}" type="datetime1">
              <a:rPr lang="en-US" smtClean="0"/>
              <a:t>9/7/18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7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75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D2D90-CCB7-224B-99A3-E4B7BFDFD655}" type="datetime1">
              <a:rPr lang="en-US" smtClean="0"/>
              <a:t>9/7/18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94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rgbClr val="3366FF"/>
                </a:solidFill>
              </a:defRPr>
            </a:lvl1pPr>
          </a:lstStyle>
          <a:p>
            <a:fld id="{3856C4B4-3113-6C46-9CE6-4261F9B04A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 cmpd="sng">
            <a:gradFill flip="none" rotWithShape="1">
              <a:gsLst>
                <a:gs pos="0">
                  <a:srgbClr val="0000FF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7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3366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6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17.w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18.e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1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tiff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Relationship Id="rId3" Type="http://schemas.openxmlformats.org/officeDocument/2006/relationships/image" Target="../media/image4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emf"/><Relationship Id="rId5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emf"/><Relationship Id="rId5" Type="http://schemas.openxmlformats.org/officeDocument/2006/relationships/image" Target="../media/image58.emf"/><Relationship Id="rId6" Type="http://schemas.openxmlformats.org/officeDocument/2006/relationships/image" Target="../media/image59.emf"/><Relationship Id="rId7" Type="http://schemas.openxmlformats.org/officeDocument/2006/relationships/image" Target="../media/image60.emf"/><Relationship Id="rId8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g"/><Relationship Id="rId3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emf"/><Relationship Id="rId3" Type="http://schemas.openxmlformats.org/officeDocument/2006/relationships/image" Target="../media/image65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Relationship Id="rId3" Type="http://schemas.openxmlformats.org/officeDocument/2006/relationships/image" Target="../media/image6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4" Type="http://schemas.openxmlformats.org/officeDocument/2006/relationships/image" Target="../media/image70.emf"/><Relationship Id="rId5" Type="http://schemas.openxmlformats.org/officeDocument/2006/relationships/image" Target="../media/image7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emf"/><Relationship Id="rId3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4" Type="http://schemas.openxmlformats.org/officeDocument/2006/relationships/image" Target="../media/image8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7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8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1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Review of Jets in the vacuum and in the medium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165" y="2354946"/>
            <a:ext cx="6400800" cy="1752600"/>
          </a:xfrm>
        </p:spPr>
        <p:txBody>
          <a:bodyPr/>
          <a:lstStyle/>
          <a:p>
            <a:r>
              <a:rPr lang="en-US" dirty="0" smtClean="0"/>
              <a:t>Megan Connors</a:t>
            </a:r>
          </a:p>
          <a:p>
            <a:r>
              <a:rPr lang="en-US" dirty="0" smtClean="0"/>
              <a:t>September 5, 2018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672" y="4184593"/>
            <a:ext cx="2692087" cy="25969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43" y="5123861"/>
            <a:ext cx="1939443" cy="1657644"/>
          </a:xfrm>
          <a:prstGeom prst="rect">
            <a:avLst/>
          </a:prstGeom>
        </p:spPr>
      </p:pic>
      <p:pic>
        <p:nvPicPr>
          <p:cNvPr id="6" name="Picture 5" descr="RBRClog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063" y="5546976"/>
            <a:ext cx="2854527" cy="90299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EC3DE-29D0-8B4B-AFC5-B90E6923A4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57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361787" y="3214725"/>
            <a:ext cx="3701280" cy="2978037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Fragmentation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14" y="1130473"/>
            <a:ext cx="6935824" cy="11546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Photon triggered correlations in </a:t>
            </a:r>
            <a:r>
              <a:rPr lang="en-US" dirty="0" err="1" smtClean="0"/>
              <a:t>pp</a:t>
            </a:r>
            <a:r>
              <a:rPr lang="en-US" dirty="0" smtClean="0"/>
              <a:t> at RHIC match quark fragmentation functions measured in </a:t>
            </a:r>
            <a:r>
              <a:rPr lang="en-US" dirty="0" err="1" smtClean="0"/>
              <a:t>e+e</a:t>
            </a:r>
            <a:r>
              <a:rPr lang="en-US" dirty="0" smtClean="0"/>
              <a:t>- collisions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9" y="3140860"/>
            <a:ext cx="5393585" cy="35806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6885" y="987717"/>
            <a:ext cx="1299915" cy="11839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582" y="2321448"/>
            <a:ext cx="7117324" cy="7708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61786" y="3214725"/>
            <a:ext cx="3801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Fun with Fragmentation Variables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8219" y="4614314"/>
            <a:ext cx="3465285" cy="7438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4867" y="5551694"/>
            <a:ext cx="2631933" cy="3870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23153" r="56284"/>
          <a:stretch/>
        </p:blipFill>
        <p:spPr>
          <a:xfrm>
            <a:off x="6292265" y="3757717"/>
            <a:ext cx="1463525" cy="77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09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medium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590165" y="3885770"/>
            <a:ext cx="3695988" cy="124517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1483693" y="3050638"/>
            <a:ext cx="771520" cy="3204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31473" y="280662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softer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0868" y="3857810"/>
            <a:ext cx="6528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7781" y="3922418"/>
            <a:ext cx="93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broader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1600" y="1073692"/>
            <a:ext cx="4775200" cy="4864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566" y="6126163"/>
            <a:ext cx="5397500" cy="228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29466" y="5471700"/>
            <a:ext cx="2034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Partons</a:t>
            </a:r>
            <a:r>
              <a:rPr lang="en-US" dirty="0" smtClean="0"/>
              <a:t> lose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465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medium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Heavy-Ion Collisions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207" y="1766597"/>
            <a:ext cx="4406900" cy="441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590165" y="3885770"/>
            <a:ext cx="3695988" cy="124517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1483693" y="3050638"/>
            <a:ext cx="771520" cy="3204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31473" y="280662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softer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0868" y="3857810"/>
            <a:ext cx="6528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7781" y="3922418"/>
            <a:ext cx="93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broader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168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hadrons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proxy for a jet (high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hadrons implies a hard scattering)</a:t>
            </a:r>
          </a:p>
          <a:p>
            <a:r>
              <a:rPr lang="en-US" dirty="0"/>
              <a:t>J</a:t>
            </a:r>
            <a:r>
              <a:rPr lang="en-US" dirty="0" smtClean="0"/>
              <a:t>et quenching discovered at RHIC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7880" y="3386434"/>
            <a:ext cx="4396119" cy="3396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47" y="3217225"/>
            <a:ext cx="4412989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1983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Fully Reconstructed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391" y="1457758"/>
            <a:ext cx="3572609" cy="218638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Reconstructed jets from RHIC QM 2009</a:t>
            </a:r>
          </a:p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Reconstructed jets from LHC QM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14</a:t>
            </a:fld>
            <a:endParaRPr lang="en-US"/>
          </a:p>
        </p:txBody>
      </p:sp>
      <p:pic>
        <p:nvPicPr>
          <p:cNvPr id="5" name="Content Placeholder 6" descr="PDF_CMS_JetQ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" r="232"/>
          <a:stretch/>
        </p:blipFill>
        <p:spPr>
          <a:xfrm>
            <a:off x="3810000" y="1016490"/>
            <a:ext cx="5298504" cy="3022110"/>
          </a:xfrm>
          <a:prstGeom prst="rect">
            <a:avLst/>
          </a:prstGeom>
        </p:spPr>
      </p:pic>
      <p:pic>
        <p:nvPicPr>
          <p:cNvPr id="6" name="Picture 5" descr="ATLAS_nj386569f7_onli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27" y="3936405"/>
            <a:ext cx="7394686" cy="261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3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</a:t>
            </a:r>
            <a:r>
              <a:rPr lang="en-US" baseline="-25000" dirty="0" smtClean="0"/>
              <a:t>AA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Demonstrates that jets are suppressed at LHC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103" y="2243497"/>
            <a:ext cx="5794965" cy="435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006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Di-Jets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4210"/>
            <a:ext cx="8229600" cy="648085"/>
          </a:xfrm>
        </p:spPr>
        <p:txBody>
          <a:bodyPr/>
          <a:lstStyle/>
          <a:p>
            <a:r>
              <a:rPr lang="en-US" dirty="0" smtClean="0"/>
              <a:t>Dijet Asymmetry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233" y="3060945"/>
            <a:ext cx="7671986" cy="37043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1891" y="364389"/>
            <a:ext cx="3114909" cy="24064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69104" t="15699" r="3939" b="67784"/>
          <a:stretch/>
        </p:blipFill>
        <p:spPr>
          <a:xfrm>
            <a:off x="1409969" y="1986581"/>
            <a:ext cx="2405190" cy="113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913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765644" y="4596274"/>
            <a:ext cx="1057556" cy="1028700"/>
          </a:xfrm>
          <a:prstGeom prst="rect">
            <a:avLst/>
          </a:prstGeom>
          <a:solidFill>
            <a:srgbClr val="24E1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6649" y="4596274"/>
            <a:ext cx="1835483" cy="102870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808841" y="4596274"/>
            <a:ext cx="1591709" cy="10287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sz="4800" dirty="0" err="1" smtClean="0"/>
              <a:t>pQCD</a:t>
            </a:r>
            <a:r>
              <a:rPr lang="en-US" sz="4800" dirty="0" smtClean="0"/>
              <a:t> </a:t>
            </a:r>
            <a:r>
              <a:rPr lang="en-US" sz="4800" dirty="0" smtClean="0"/>
              <a:t>Factorization in Medium</a:t>
            </a:r>
            <a:endParaRPr lang="en-US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0092-CA72-4F78-9376-7BE9028AFBE4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8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465339"/>
              </p:ext>
            </p:extLst>
          </p:nvPr>
        </p:nvGraphicFramePr>
        <p:xfrm>
          <a:off x="974725" y="4596274"/>
          <a:ext cx="6848475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Equation" r:id="rId3" imgW="2552700" imgH="381000" progId="Equation.3">
                  <p:embed/>
                </p:oleObj>
              </mc:Choice>
              <mc:Fallback>
                <p:oleObj name="Equation" r:id="rId3" imgW="25527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4725" y="4596274"/>
                        <a:ext cx="6848475" cy="10287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644350"/>
              </p:ext>
            </p:extLst>
          </p:nvPr>
        </p:nvGraphicFramePr>
        <p:xfrm>
          <a:off x="2254652" y="1329755"/>
          <a:ext cx="4157480" cy="255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Bitmap Image" r:id="rId5" imgW="3939480" imgH="2423160" progId="Paint.Picture">
                  <p:embed/>
                </p:oleObj>
              </mc:Choice>
              <mc:Fallback>
                <p:oleObj name="Bitmap Image" r:id="rId5" imgW="3939480" imgH="242316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4652" y="1329755"/>
                        <a:ext cx="4157480" cy="255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Title 1"/>
          <p:cNvSpPr txBox="1">
            <a:spLocks/>
          </p:cNvSpPr>
          <p:nvPr/>
        </p:nvSpPr>
        <p:spPr>
          <a:xfrm>
            <a:off x="1903528" y="11851"/>
            <a:ext cx="6783271" cy="9025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3200" dirty="0"/>
          </a:p>
        </p:txBody>
      </p:sp>
      <p:sp>
        <p:nvSpPr>
          <p:cNvPr id="91" name="TextBox 90"/>
          <p:cNvSpPr txBox="1"/>
          <p:nvPr/>
        </p:nvSpPr>
        <p:spPr>
          <a:xfrm>
            <a:off x="411062" y="2103662"/>
            <a:ext cx="2592086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 err="1" smtClean="0"/>
              <a:t>Δf</a:t>
            </a:r>
            <a:r>
              <a:rPr lang="en-US" sz="2000" i="1" baseline="-25000" dirty="0" err="1" smtClean="0"/>
              <a:t>a,b</a:t>
            </a:r>
            <a:r>
              <a:rPr lang="en-US" sz="2000" i="1" baseline="-25000" dirty="0" smtClean="0"/>
              <a:t> </a:t>
            </a:r>
            <a:r>
              <a:rPr lang="en-US" sz="2000" dirty="0" smtClean="0"/>
              <a:t>=</a:t>
            </a:r>
            <a:r>
              <a:rPr lang="en-US" sz="2000" dirty="0"/>
              <a:t> </a:t>
            </a:r>
            <a:r>
              <a:rPr lang="en-US" sz="2000" dirty="0" smtClean="0"/>
              <a:t>polarized quark and gluon distribution functions</a:t>
            </a:r>
            <a:endParaRPr lang="en-US" sz="2000" dirty="0"/>
          </a:p>
        </p:txBody>
      </p:sp>
      <p:sp>
        <p:nvSpPr>
          <p:cNvPr id="94" name="TextBox 93"/>
          <p:cNvSpPr txBox="1"/>
          <p:nvPr/>
        </p:nvSpPr>
        <p:spPr>
          <a:xfrm>
            <a:off x="3021542" y="1421060"/>
            <a:ext cx="51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</a:t>
            </a:r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3021541" y="331787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4043249" y="242682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003148" y="1847389"/>
            <a:ext cx="175526" cy="256274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004548" y="3119326"/>
            <a:ext cx="174126" cy="19854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5638800" y="2304589"/>
            <a:ext cx="375745" cy="122239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309949" y="2990389"/>
            <a:ext cx="90602" cy="843282"/>
          </a:xfrm>
          <a:prstGeom prst="straightConnector1">
            <a:avLst/>
          </a:prstGeom>
          <a:ln w="15875">
            <a:solidFill>
              <a:srgbClr val="71EB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6014545" y="2410695"/>
            <a:ext cx="2933821" cy="707886"/>
          </a:xfrm>
          <a:prstGeom prst="rect">
            <a:avLst/>
          </a:prstGeom>
          <a:solidFill>
            <a:srgbClr val="24E1FF"/>
          </a:solidFill>
          <a:ln w="38100" cmpd="sng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 err="1" smtClean="0"/>
              <a:t>D</a:t>
            </a:r>
            <a:r>
              <a:rPr lang="en-US" sz="2000" i="1" baseline="30000" dirty="0" err="1" smtClean="0"/>
              <a:t>h</a:t>
            </a:r>
            <a:r>
              <a:rPr lang="en-US" sz="2000" i="1" baseline="-25000" dirty="0" err="1" smtClean="0"/>
              <a:t>f</a:t>
            </a:r>
            <a:r>
              <a:rPr lang="en-US" sz="2000" i="1" baseline="-25000" dirty="0" smtClean="0"/>
              <a:t> </a:t>
            </a:r>
            <a:r>
              <a:rPr lang="en-US" sz="2000" dirty="0" smtClean="0"/>
              <a:t>=</a:t>
            </a:r>
            <a:r>
              <a:rPr lang="en-US" sz="2000" dirty="0"/>
              <a:t> </a:t>
            </a:r>
            <a:r>
              <a:rPr lang="en-US" sz="2000" dirty="0" smtClean="0"/>
              <a:t>fragmentation function for </a:t>
            </a:r>
            <a:endParaRPr lang="en-US" sz="2000" dirty="0"/>
          </a:p>
        </p:txBody>
      </p:sp>
      <p:sp>
        <p:nvSpPr>
          <p:cNvPr id="92" name="TextBox 91"/>
          <p:cNvSpPr txBox="1"/>
          <p:nvPr/>
        </p:nvSpPr>
        <p:spPr>
          <a:xfrm>
            <a:off x="4400551" y="3833670"/>
            <a:ext cx="3981450" cy="604519"/>
          </a:xfrm>
          <a:prstGeom prst="rect">
            <a:avLst/>
          </a:prstGeom>
          <a:solidFill>
            <a:srgbClr val="CCFFCC"/>
          </a:solidFill>
          <a:ln w="38100" cmpd="sng">
            <a:solidFill>
              <a:srgbClr val="71EB74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400" dirty="0" smtClean="0"/>
              <a:t>                              </a:t>
            </a:r>
            <a:r>
              <a:rPr lang="en-US" sz="2000" dirty="0" err="1" smtClean="0"/>
              <a:t>Partonic</a:t>
            </a:r>
            <a:r>
              <a:rPr lang="en-US" sz="2000" dirty="0" smtClean="0"/>
              <a:t> cross section </a:t>
            </a:r>
          </a:p>
          <a:p>
            <a:pPr algn="ctr"/>
            <a:r>
              <a:rPr lang="en-US" sz="2000" dirty="0" smtClean="0"/>
              <a:t>                    from </a:t>
            </a:r>
            <a:r>
              <a:rPr lang="en-US" sz="2000" dirty="0" err="1" smtClean="0"/>
              <a:t>pQCD</a:t>
            </a:r>
            <a:endParaRPr lang="en-US" dirty="0"/>
          </a:p>
        </p:txBody>
      </p:sp>
      <p:graphicFrame>
        <p:nvGraphicFramePr>
          <p:cNvPr id="8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167065"/>
              </p:ext>
            </p:extLst>
          </p:nvPr>
        </p:nvGraphicFramePr>
        <p:xfrm>
          <a:off x="4400550" y="3857164"/>
          <a:ext cx="1311822" cy="449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" name="Equation" r:id="rId7" imgW="596900" imgH="203200" progId="Equation.3">
                  <p:embed/>
                </p:oleObj>
              </mc:Choice>
              <mc:Fallback>
                <p:oleObj name="Equation" r:id="rId7" imgW="5969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0550" y="3857164"/>
                        <a:ext cx="1311822" cy="449455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5638397"/>
              </p:ext>
            </p:extLst>
          </p:nvPr>
        </p:nvGraphicFramePr>
        <p:xfrm>
          <a:off x="7307318" y="2725934"/>
          <a:ext cx="1136650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" name="Equation" r:id="rId9" imgW="660240" imgH="253800" progId="Equation.3">
                  <p:embed/>
                </p:oleObj>
              </mc:Choice>
              <mc:Fallback>
                <p:oleObj name="Equation" r:id="rId9" imgW="6602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07318" y="2725934"/>
                        <a:ext cx="1136650" cy="398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71372" y="5580213"/>
            <a:ext cx="16505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Initial State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PDF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55913" y="5667171"/>
            <a:ext cx="917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</a:rPr>
              <a:t>pQCD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65644" y="5593890"/>
            <a:ext cx="1529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3366FF"/>
                </a:solidFill>
              </a:rPr>
              <a:t>Final State</a:t>
            </a:r>
            <a:endParaRPr lang="en-US" sz="2400" b="1" dirty="0">
              <a:solidFill>
                <a:srgbClr val="3366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3482" y="5977918"/>
            <a:ext cx="508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3366FF"/>
                </a:solidFill>
              </a:rPr>
              <a:t>ΔE</a:t>
            </a:r>
            <a:endParaRPr lang="en-US" sz="2400" b="1" dirty="0">
              <a:solidFill>
                <a:srgbClr val="3366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51998" y="5929072"/>
            <a:ext cx="349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1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at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Fragmentation functions with modified jets</a:t>
            </a:r>
          </a:p>
          <a:p>
            <a:r>
              <a:rPr lang="en-US" dirty="0" smtClean="0"/>
              <a:t>z=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Th</a:t>
            </a:r>
            <a:r>
              <a:rPr lang="en-US" dirty="0" smtClean="0"/>
              <a:t>/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Tjet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74928" y="3002953"/>
            <a:ext cx="2923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Phys</a:t>
            </a:r>
            <a:r>
              <a:rPr lang="en-US" dirty="0"/>
              <a:t>. Rev. C 90, 024908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84" y="3309723"/>
            <a:ext cx="8593057" cy="345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906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38" y="4553769"/>
            <a:ext cx="3679558" cy="20697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Beware of fake jets</a:t>
            </a:r>
          </a:p>
          <a:p>
            <a:r>
              <a:rPr lang="en-US" dirty="0" smtClean="0"/>
              <a:t>Biases inherent in the measurement</a:t>
            </a:r>
          </a:p>
          <a:p>
            <a:pPr lvl="1"/>
            <a:r>
              <a:rPr lang="en-US" dirty="0" smtClean="0"/>
              <a:t>Bias is not necessarily a bad word!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3846" t="23984" r="28959" b="53162"/>
          <a:stretch/>
        </p:blipFill>
        <p:spPr>
          <a:xfrm>
            <a:off x="1780430" y="6018140"/>
            <a:ext cx="462912" cy="593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363" y="4121283"/>
            <a:ext cx="2738928" cy="260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907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Jets</a:t>
            </a:r>
          </a:p>
          <a:p>
            <a:r>
              <a:rPr lang="en-US" dirty="0" smtClean="0"/>
              <a:t>In the vacuum</a:t>
            </a:r>
          </a:p>
          <a:p>
            <a:r>
              <a:rPr lang="en-US" dirty="0" smtClean="0"/>
              <a:t>In the medium</a:t>
            </a:r>
          </a:p>
          <a:p>
            <a:pPr lvl="1"/>
            <a:r>
              <a:rPr lang="en-US" dirty="0" smtClean="0"/>
              <a:t>What medium?</a:t>
            </a:r>
          </a:p>
          <a:p>
            <a:pPr lvl="2"/>
            <a:r>
              <a:rPr lang="en-US" dirty="0" smtClean="0"/>
              <a:t>Quark Gluon Plasma</a:t>
            </a:r>
          </a:p>
          <a:p>
            <a:pPr lvl="2"/>
            <a:r>
              <a:rPr lang="en-US" dirty="0"/>
              <a:t>Cold nuclear matter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84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the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98" y="1166759"/>
            <a:ext cx="5203724" cy="323220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Sometimes referred to as “fake jets” in PHENIX</a:t>
            </a:r>
          </a:p>
          <a:p>
            <a:r>
              <a:rPr lang="en-US" dirty="0" smtClean="0"/>
              <a:t>ALICE &amp; STAR median </a:t>
            </a:r>
            <a:r>
              <a:rPr lang="en-US" dirty="0" err="1" smtClean="0"/>
              <a:t>ρ</a:t>
            </a:r>
            <a:r>
              <a:rPr lang="en-US" dirty="0" smtClean="0"/>
              <a:t> subtraction </a:t>
            </a:r>
          </a:p>
          <a:p>
            <a:r>
              <a:rPr lang="en-US" dirty="0" smtClean="0"/>
              <a:t>Iterative subtraction in </a:t>
            </a:r>
            <a:r>
              <a:rPr lang="en-US" dirty="0" err="1" smtClean="0"/>
              <a:t>η</a:t>
            </a:r>
            <a:r>
              <a:rPr lang="en-US" dirty="0" smtClean="0"/>
              <a:t>-rings</a:t>
            </a:r>
          </a:p>
          <a:p>
            <a:r>
              <a:rPr lang="en-US" dirty="0" smtClean="0"/>
              <a:t>Need to account for fluctuating background!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9591" r="66626" b="22593"/>
          <a:stretch/>
        </p:blipFill>
        <p:spPr>
          <a:xfrm>
            <a:off x="5635125" y="982759"/>
            <a:ext cx="3051675" cy="3933979"/>
          </a:xfrm>
          <a:prstGeom prst="rect">
            <a:avLst/>
          </a:prstGeom>
        </p:spPr>
      </p:pic>
      <p:pic>
        <p:nvPicPr>
          <p:cNvPr id="8" name="Content Placeholder 25"/>
          <p:cNvPicPr>
            <a:picLocks noChangeAspect="1"/>
          </p:cNvPicPr>
          <p:nvPr/>
        </p:nvPicPr>
        <p:blipFill>
          <a:blip r:embed="rId3"/>
          <a:srcRect t="612" b="612"/>
          <a:stretch>
            <a:fillRect/>
          </a:stretch>
        </p:blipFill>
        <p:spPr>
          <a:xfrm>
            <a:off x="1279624" y="4057466"/>
            <a:ext cx="2950594" cy="280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65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Hadron-Jet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6205"/>
            <a:ext cx="8229600" cy="13827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 unbiased jet spectrum?</a:t>
            </a:r>
          </a:p>
          <a:p>
            <a:pPr lvl="1"/>
            <a:r>
              <a:rPr lang="en-US" dirty="0" smtClean="0"/>
              <a:t>No cuts on the reconstructed jet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rigger can bias </a:t>
            </a:r>
            <a:r>
              <a:rPr lang="en-US" dirty="0" err="1" smtClean="0"/>
              <a:t>pathlength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2913"/>
            <a:ext cx="3532530" cy="265346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61601EE-614E-7C4A-BCD8-6260DA5B89D2}"/>
              </a:ext>
            </a:extLst>
          </p:cNvPr>
          <p:cNvGrpSpPr/>
          <p:nvPr/>
        </p:nvGrpSpPr>
        <p:grpSpPr>
          <a:xfrm>
            <a:off x="6251496" y="454254"/>
            <a:ext cx="2405707" cy="1783901"/>
            <a:chOff x="6495443" y="4647650"/>
            <a:chExt cx="2405707" cy="178390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B8F15FAF-CFCB-9444-9BDC-2338E4E5F54E}"/>
                </a:ext>
              </a:extLst>
            </p:cNvPr>
            <p:cNvGrpSpPr/>
            <p:nvPr/>
          </p:nvGrpSpPr>
          <p:grpSpPr>
            <a:xfrm>
              <a:off x="6495443" y="4647650"/>
              <a:ext cx="2405707" cy="1783901"/>
              <a:chOff x="-14965" y="962896"/>
              <a:chExt cx="2842760" cy="2406291"/>
            </a:xfrm>
            <a:effectLst/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xmlns="" id="{A4B6B9F5-7C88-0B4A-8804-29AC082E8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9497" y="962896"/>
                <a:ext cx="2488298" cy="1853209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9532A6AB-02D2-634F-9EEB-88B278393EE4}"/>
                  </a:ext>
                </a:extLst>
              </p:cNvPr>
              <p:cNvSpPr/>
              <p:nvPr/>
            </p:nvSpPr>
            <p:spPr>
              <a:xfrm>
                <a:off x="540201" y="2300110"/>
                <a:ext cx="549775" cy="4877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xmlns="" id="{DCFFB478-AEF6-2B43-AFE4-2D5EFDB1FFF2}"/>
                  </a:ext>
                </a:extLst>
              </p:cNvPr>
              <p:cNvGrpSpPr/>
              <p:nvPr/>
            </p:nvGrpSpPr>
            <p:grpSpPr>
              <a:xfrm rot="13272948">
                <a:off x="-14965" y="2206576"/>
                <a:ext cx="1511300" cy="1162611"/>
                <a:chOff x="317500" y="2031067"/>
                <a:chExt cx="2291773" cy="2179544"/>
              </a:xfrm>
            </p:grpSpPr>
            <p:sp>
              <p:nvSpPr>
                <p:cNvPr id="14" name="Line 9">
                  <a:extLst>
                    <a:ext uri="{FF2B5EF4-FFF2-40B4-BE49-F238E27FC236}">
                      <a16:creationId xmlns:a16="http://schemas.microsoft.com/office/drawing/2014/main" xmlns="" id="{0706B60F-9828-5C4D-8254-542E846A98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5137" y="2031067"/>
                  <a:ext cx="66386" cy="215993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5" name="Line 10">
                  <a:extLst>
                    <a:ext uri="{FF2B5EF4-FFF2-40B4-BE49-F238E27FC236}">
                      <a16:creationId xmlns:a16="http://schemas.microsoft.com/office/drawing/2014/main" xmlns="" id="{169AF5F7-8ABB-4942-B296-C017874DC0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66273" y="2435880"/>
                  <a:ext cx="496455" cy="1755121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6" name="Line 11">
                  <a:extLst>
                    <a:ext uri="{FF2B5EF4-FFF2-40B4-BE49-F238E27FC236}">
                      <a16:creationId xmlns:a16="http://schemas.microsoft.com/office/drawing/2014/main" xmlns="" id="{76F928B7-F1A7-BA4F-A57D-15373EF64A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972705" y="2412066"/>
                  <a:ext cx="502227" cy="1755122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7" name="Line 12">
                  <a:extLst>
                    <a:ext uri="{FF2B5EF4-FFF2-40B4-BE49-F238E27FC236}">
                      <a16:creationId xmlns:a16="http://schemas.microsoft.com/office/drawing/2014/main" xmlns="" id="{31FB48E3-E13A-CF4D-AF1A-259B6BEF4A3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102591" y="3874434"/>
                  <a:ext cx="363682" cy="29275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8" name="Line 13">
                  <a:extLst>
                    <a:ext uri="{FF2B5EF4-FFF2-40B4-BE49-F238E27FC236}">
                      <a16:creationId xmlns:a16="http://schemas.microsoft.com/office/drawing/2014/main" xmlns="" id="{21B1B72E-11A2-074C-9242-3636665F6F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5137" y="4048125"/>
                  <a:ext cx="458932" cy="142875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19" name="Line 14">
                  <a:extLst>
                    <a:ext uri="{FF2B5EF4-FFF2-40B4-BE49-F238E27FC236}">
                      <a16:creationId xmlns:a16="http://schemas.microsoft.com/office/drawing/2014/main" xmlns="" id="{BB648128-3013-3B4E-8354-2A345E47F4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66273" y="2840691"/>
                  <a:ext cx="750455" cy="1350309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0" name="Oval 15">
                  <a:extLst>
                    <a:ext uri="{FF2B5EF4-FFF2-40B4-BE49-F238E27FC236}">
                      <a16:creationId xmlns:a16="http://schemas.microsoft.com/office/drawing/2014/main" xmlns="" id="{FE73EAF6-C774-1C4F-960B-B49B7BEAAC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47632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21" name="Line 16">
                  <a:extLst>
                    <a:ext uri="{FF2B5EF4-FFF2-40B4-BE49-F238E27FC236}">
                      <a16:creationId xmlns:a16="http://schemas.microsoft.com/office/drawing/2014/main" xmlns="" id="{086588A6-0AA1-6242-85BD-8715BA90A0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96580" y="3794592"/>
                  <a:ext cx="523875" cy="381000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2" name="Oval 17">
                  <a:extLst>
                    <a:ext uri="{FF2B5EF4-FFF2-40B4-BE49-F238E27FC236}">
                      <a16:creationId xmlns:a16="http://schemas.microsoft.com/office/drawing/2014/main" xmlns="" id="{37F30C69-A0B2-2746-BE28-BE6A5E5FF8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159" y="2307012"/>
                  <a:ext cx="1766455" cy="271743"/>
                </a:xfrm>
                <a:prstGeom prst="ellipse">
                  <a:avLst/>
                </a:prstGeom>
                <a:noFill/>
                <a:ln w="63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23" name="Oval 18">
                  <a:extLst>
                    <a:ext uri="{FF2B5EF4-FFF2-40B4-BE49-F238E27FC236}">
                      <a16:creationId xmlns:a16="http://schemas.microsoft.com/office/drawing/2014/main" xmlns="" id="{B3DDEE0C-B5D5-9B41-ABDA-0717B93607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500" y="2286000"/>
                  <a:ext cx="2291773" cy="350184"/>
                </a:xfrm>
                <a:prstGeom prst="ellipse">
                  <a:avLst/>
                </a:prstGeom>
                <a:noFill/>
                <a:ln w="6350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pPr algn="ctr" defTabSz="820583"/>
                  <a:endParaRPr lang="zh-TW" altLang="en-US">
                    <a:solidFill>
                      <a:srgbClr val="0000FF"/>
                    </a:solidFill>
                    <a:ea typeface="微軟正黑體" charset="0"/>
                    <a:cs typeface="微軟正黑體" charset="0"/>
                  </a:endParaRPr>
                </a:p>
              </p:txBody>
            </p:sp>
            <p:sp>
              <p:nvSpPr>
                <p:cNvPr id="24" name="Line 19">
                  <a:extLst>
                    <a:ext uri="{FF2B5EF4-FFF2-40B4-BE49-F238E27FC236}">
                      <a16:creationId xmlns:a16="http://schemas.microsoft.com/office/drawing/2014/main" xmlns="" id="{E2DEE7B2-6D16-954D-B064-F541429F4F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6500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5" name="Line 20">
                  <a:extLst>
                    <a:ext uri="{FF2B5EF4-FFF2-40B4-BE49-F238E27FC236}">
                      <a16:creationId xmlns:a16="http://schemas.microsoft.com/office/drawing/2014/main" xmlns="" id="{79E55CF8-831D-7947-971F-4E8527BBF1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1376" y="2475100"/>
                  <a:ext cx="655205" cy="17159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6" name="Line 21">
                  <a:extLst>
                    <a:ext uri="{FF2B5EF4-FFF2-40B4-BE49-F238E27FC236}">
                      <a16:creationId xmlns:a16="http://schemas.microsoft.com/office/drawing/2014/main" xmlns="" id="{64CD5F6F-7E56-7140-989E-9E89E890AF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0159" y="2475100"/>
                  <a:ext cx="916421" cy="17159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7" name="Line 22">
                  <a:extLst>
                    <a:ext uri="{FF2B5EF4-FFF2-40B4-BE49-F238E27FC236}">
                      <a16:creationId xmlns:a16="http://schemas.microsoft.com/office/drawing/2014/main" xmlns="" id="{16DF8A83-21C2-D846-940C-DB151CBE5C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5100"/>
                  <a:ext cx="850034" cy="17159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8" name="Line 23">
                  <a:extLst>
                    <a:ext uri="{FF2B5EF4-FFF2-40B4-BE49-F238E27FC236}">
                      <a16:creationId xmlns:a16="http://schemas.microsoft.com/office/drawing/2014/main" xmlns="" id="{CC1AF4E9-C373-CD48-BDFF-5CC49567BD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5100"/>
                  <a:ext cx="1112693" cy="1715900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29" name="Line 24">
                  <a:extLst>
                    <a:ext uri="{FF2B5EF4-FFF2-40B4-BE49-F238E27FC236}">
                      <a16:creationId xmlns:a16="http://schemas.microsoft.com/office/drawing/2014/main" xmlns="" id="{9086D678-6B28-194D-923D-DF8A8D0360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7500" y="2494711"/>
                  <a:ext cx="1179080" cy="1715900"/>
                </a:xfrm>
                <a:prstGeom prst="line">
                  <a:avLst/>
                </a:prstGeom>
                <a:noFill/>
                <a:ln w="31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30" name="Line 26">
                  <a:extLst>
                    <a:ext uri="{FF2B5EF4-FFF2-40B4-BE49-F238E27FC236}">
                      <a16:creationId xmlns:a16="http://schemas.microsoft.com/office/drawing/2014/main" xmlns="" id="{545F319F-78F9-EB44-A3AA-02BFDC6E6D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366694" y="2221567"/>
                  <a:ext cx="129886" cy="1969434"/>
                </a:xfrm>
                <a:prstGeom prst="line">
                  <a:avLst/>
                </a:prstGeom>
                <a:noFill/>
                <a:ln w="2556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31" name="Oval 27">
                  <a:extLst>
                    <a:ext uri="{FF2B5EF4-FFF2-40B4-BE49-F238E27FC236}">
                      <a16:creationId xmlns:a16="http://schemas.microsoft.com/office/drawing/2014/main" xmlns="" id="{2362DBF0-D7CC-184F-A160-2D54554C84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49034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32" name="Line 28">
                  <a:extLst>
                    <a:ext uri="{FF2B5EF4-FFF2-40B4-BE49-F238E27FC236}">
                      <a16:creationId xmlns:a16="http://schemas.microsoft.com/office/drawing/2014/main" xmlns="" id="{9A9DC6E8-BAD9-4248-94DA-519BACECBA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7901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33" name="Line 29">
                  <a:extLst>
                    <a:ext uri="{FF2B5EF4-FFF2-40B4-BE49-F238E27FC236}">
                      <a16:creationId xmlns:a16="http://schemas.microsoft.com/office/drawing/2014/main" xmlns="" id="{A9F5CB7F-319D-324D-AFF4-44EE683052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41376" y="2476500"/>
                  <a:ext cx="655205" cy="1715901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  <p:sp>
              <p:nvSpPr>
                <p:cNvPr id="34" name="Oval 30">
                  <a:extLst>
                    <a:ext uri="{FF2B5EF4-FFF2-40B4-BE49-F238E27FC236}">
                      <a16:creationId xmlns:a16="http://schemas.microsoft.com/office/drawing/2014/main" xmlns="" id="{031F72DC-E94A-7141-8314-AEFDE6765D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1376" y="2350434"/>
                  <a:ext cx="1244023" cy="190500"/>
                </a:xfrm>
                <a:prstGeom prst="ellipse">
                  <a:avLst/>
                </a:prstGeom>
                <a:noFill/>
                <a:ln w="6350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82058" tIns="41029" rIns="82058" bIns="41029" anchor="ctr"/>
                <a:lstStyle/>
                <a:p>
                  <a:endParaRPr lang="en-US"/>
                </a:p>
              </p:txBody>
            </p:sp>
            <p:sp>
              <p:nvSpPr>
                <p:cNvPr id="35" name="Line 31">
                  <a:extLst>
                    <a:ext uri="{FF2B5EF4-FFF2-40B4-BE49-F238E27FC236}">
                      <a16:creationId xmlns:a16="http://schemas.microsoft.com/office/drawing/2014/main" xmlns="" id="{EC123F22-283A-EE48-ACED-324EB53B78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96580" y="2479301"/>
                  <a:ext cx="588818" cy="1714500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82058" tIns="41029" rIns="82058" bIns="41029"/>
                <a:lstStyle/>
                <a:p>
                  <a:endParaRPr lang="en-US"/>
                </a:p>
              </p:txBody>
            </p:sp>
          </p:grp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64554DB9-00F3-B246-BC69-D4779E43DF67}"/>
                </a:ext>
              </a:extLst>
            </p:cNvPr>
            <p:cNvSpPr/>
            <p:nvPr/>
          </p:nvSpPr>
          <p:spPr>
            <a:xfrm>
              <a:off x="8366760" y="5052060"/>
              <a:ext cx="511530" cy="1859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5110F75-8E21-1F43-AE5B-D986A936E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7609" y="2848384"/>
            <a:ext cx="2971508" cy="3499266"/>
          </a:xfrm>
          <a:prstGeom prst="rect">
            <a:avLst/>
          </a:prstGeom>
        </p:spPr>
      </p:pic>
      <p:pic>
        <p:nvPicPr>
          <p:cNvPr id="37" name="Picture 36" descr="Screen Shot 2017-02-09 at 8.45.06 PM.png">
            <a:extLst>
              <a:ext uri="{FF2B5EF4-FFF2-40B4-BE49-F238E27FC236}">
                <a16:creationId xmlns:a16="http://schemas.microsoft.com/office/drawing/2014/main" xmlns="" id="{1A932139-EFEE-2D42-AE2C-66F60ABBE2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527" y="2848384"/>
            <a:ext cx="2836173" cy="312666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46C83AA4-5FB6-584C-A1A2-C077EEEE7177}"/>
              </a:ext>
            </a:extLst>
          </p:cNvPr>
          <p:cNvSpPr txBox="1"/>
          <p:nvPr/>
        </p:nvSpPr>
        <p:spPr>
          <a:xfrm>
            <a:off x="5741950" y="1688424"/>
            <a:ext cx="573929" cy="249486"/>
          </a:xfrm>
          <a:prstGeom prst="rect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77020" tIns="38510" rIns="77020" bIns="38510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Book Antiqua"/>
                <a:cs typeface="Book Antiqua"/>
              </a:rPr>
              <a:t>0-10%</a:t>
            </a:r>
            <a:endParaRPr lang="en-US" sz="1200" dirty="0">
              <a:solidFill>
                <a:schemeClr val="tx1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795771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Biases: Rapidity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672" y="994707"/>
            <a:ext cx="4528009" cy="353383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More quarks at higher |y| </a:t>
            </a:r>
            <a:endParaRPr lang="en-US" dirty="0"/>
          </a:p>
          <a:p>
            <a:r>
              <a:rPr lang="en-US" dirty="0" smtClean="0"/>
              <a:t>Quarks lose less energy than gluons so expect R</a:t>
            </a:r>
            <a:r>
              <a:rPr lang="en-US" baseline="-25000" dirty="0" smtClean="0"/>
              <a:t>AA</a:t>
            </a:r>
            <a:r>
              <a:rPr lang="en-US" dirty="0" smtClean="0"/>
              <a:t> to increase with |y|</a:t>
            </a:r>
          </a:p>
          <a:p>
            <a:r>
              <a:rPr lang="en-US" dirty="0" smtClean="0"/>
              <a:t>The steeper spectra at higher y cause the R</a:t>
            </a:r>
            <a:r>
              <a:rPr lang="en-US" baseline="-25000" dirty="0" smtClean="0"/>
              <a:t>AA</a:t>
            </a:r>
            <a:r>
              <a:rPr lang="en-US" dirty="0" smtClean="0"/>
              <a:t> to decrease with |y|</a:t>
            </a:r>
          </a:p>
          <a:p>
            <a:r>
              <a:rPr lang="en-US" dirty="0" smtClean="0"/>
              <a:t>No effect on the fragmentation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445" y="1166758"/>
            <a:ext cx="4166453" cy="32568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22" y="4528542"/>
            <a:ext cx="7677443" cy="219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14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Tagged Jets at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095" y="1327186"/>
            <a:ext cx="8229600" cy="164824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Compare Fragmentation Function for Inclusive Jets and for photon tagged jets (quark dominant)</a:t>
            </a:r>
          </a:p>
          <a:p>
            <a:r>
              <a:rPr lang="en-US" dirty="0" smtClean="0"/>
              <a:t>Centrality dependence to photon-jet imbalance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03352"/>
            <a:ext cx="3410857" cy="37820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65069" b="16590"/>
          <a:stretch/>
        </p:blipFill>
        <p:spPr>
          <a:xfrm>
            <a:off x="4002419" y="3274517"/>
            <a:ext cx="2223479" cy="27851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898" y="3274517"/>
            <a:ext cx="2286760" cy="26884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3400" y="6301145"/>
            <a:ext cx="1882498" cy="25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695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Flavor Tagged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accessible thanks to increased luminosity and upgrades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7965"/>
            <a:ext cx="9144000" cy="359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07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in </a:t>
            </a:r>
            <a:r>
              <a:rPr lang="en-US" dirty="0" err="1" smtClean="0"/>
              <a:t>Xe+Xe</a:t>
            </a:r>
            <a:r>
              <a:rPr lang="en-US" dirty="0" smtClean="0"/>
              <a:t> 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shown at QM in May 2018!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82" y="3047537"/>
            <a:ext cx="2946970" cy="33088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6170" y="3423118"/>
            <a:ext cx="3056554" cy="27030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684" y="3247594"/>
            <a:ext cx="3432381" cy="310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80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60" y="3477552"/>
            <a:ext cx="1995714" cy="168475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44044" y="3289906"/>
            <a:ext cx="8528241" cy="3568094"/>
          </a:xfrm>
          <a:prstGeom prst="rect">
            <a:avLst/>
          </a:prstGeom>
          <a:noFill/>
          <a:ln w="57150" cmpd="sng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7644" y="26782"/>
            <a:ext cx="4126895" cy="869299"/>
          </a:xfrm>
        </p:spPr>
        <p:txBody>
          <a:bodyPr/>
          <a:lstStyle/>
          <a:p>
            <a:r>
              <a:rPr lang="en-US" dirty="0" smtClean="0"/>
              <a:t>Jet Substructure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10" y="940352"/>
            <a:ext cx="2278633" cy="17038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25883"/>
            <a:ext cx="5163457" cy="15710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7644" y="896081"/>
            <a:ext cx="2293171" cy="16897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7367" y="5141218"/>
            <a:ext cx="3386062" cy="17167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5825" y="1157529"/>
            <a:ext cx="4167281" cy="24138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47619" y="4880856"/>
            <a:ext cx="2086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Grooming: soft drop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3202001"/>
            <a:ext cx="673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Mass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010" y="2533525"/>
            <a:ext cx="2383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Jet shape, </a:t>
            </a:r>
          </a:p>
          <a:p>
            <a:pPr algn="ctr"/>
            <a:r>
              <a:rPr lang="en-US" dirty="0" smtClean="0">
                <a:solidFill>
                  <a:srgbClr val="660066"/>
                </a:solidFill>
              </a:rPr>
              <a:t>dispersion, girth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010" y="896081"/>
            <a:ext cx="4756815" cy="2305920"/>
          </a:xfrm>
          <a:prstGeom prst="rect">
            <a:avLst/>
          </a:prstGeom>
          <a:noFill/>
          <a:ln w="57150" cmpd="sng"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152952" y="3202000"/>
            <a:ext cx="2692873" cy="1853809"/>
          </a:xfrm>
          <a:prstGeom prst="rect">
            <a:avLst/>
          </a:prstGeom>
          <a:noFill/>
          <a:ln w="57150" cmpd="sng"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53862" y="2585786"/>
            <a:ext cx="2508749" cy="229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05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Quantifying Cold Nuclear Matter Effects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2CA8A-49B1-44D0-B863-6C6BFD9BB9EC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1186065"/>
            <a:ext cx="4390260" cy="4525963"/>
          </a:xfrm>
        </p:spPr>
        <p:txBody>
          <a:bodyPr/>
          <a:lstStyle/>
          <a:p>
            <a:r>
              <a:rPr lang="en-US" dirty="0" smtClean="0"/>
              <a:t>Suppression in </a:t>
            </a:r>
            <a:r>
              <a:rPr lang="en-US" dirty="0" err="1" smtClean="0"/>
              <a:t>Au+Au</a:t>
            </a:r>
            <a:r>
              <a:rPr lang="en-US" dirty="0" smtClean="0"/>
              <a:t> not observed in </a:t>
            </a:r>
            <a:r>
              <a:rPr lang="en-US" dirty="0" err="1" smtClean="0"/>
              <a:t>d+Au</a:t>
            </a:r>
            <a:endParaRPr lang="en-US" dirty="0" smtClean="0"/>
          </a:p>
          <a:p>
            <a:r>
              <a:rPr lang="en-US" dirty="0" err="1"/>
              <a:t>Au+</a:t>
            </a:r>
            <a:r>
              <a:rPr lang="en-US" dirty="0" err="1" smtClean="0"/>
              <a:t>Au</a:t>
            </a:r>
            <a:r>
              <a:rPr lang="en-US" dirty="0" smtClean="0"/>
              <a:t> “Disappearance of the </a:t>
            </a:r>
            <a:r>
              <a:rPr lang="en-US" dirty="0" err="1" smtClean="0"/>
              <a:t>awayside</a:t>
            </a:r>
            <a:r>
              <a:rPr lang="en-US" dirty="0" smtClean="0"/>
              <a:t> jet” not in </a:t>
            </a:r>
            <a:r>
              <a:rPr lang="en-US" dirty="0" err="1" smtClean="0"/>
              <a:t>d+Au</a:t>
            </a:r>
            <a:endParaRPr lang="en-US" dirty="0"/>
          </a:p>
        </p:txBody>
      </p:sp>
      <p:pic>
        <p:nvPicPr>
          <p:cNvPr id="11" name="Picture 10" descr="PRL_c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626" y="1166758"/>
            <a:ext cx="4166101" cy="5364568"/>
          </a:xfrm>
          <a:prstGeom prst="rect">
            <a:avLst/>
          </a:prstGeom>
        </p:spPr>
      </p:pic>
      <p:grpSp>
        <p:nvGrpSpPr>
          <p:cNvPr id="15" name="Group 16"/>
          <p:cNvGrpSpPr>
            <a:grpSpLocks/>
          </p:cNvGrpSpPr>
          <p:nvPr/>
        </p:nvGrpSpPr>
        <p:grpSpPr bwMode="auto">
          <a:xfrm>
            <a:off x="178300" y="3891147"/>
            <a:ext cx="4211960" cy="2640179"/>
            <a:chOff x="832" y="443"/>
            <a:chExt cx="4032" cy="2781"/>
          </a:xfrm>
        </p:grpSpPr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t="56250" r="10184"/>
            <a:stretch>
              <a:fillRect/>
            </a:stretch>
          </p:blipFill>
          <p:spPr bwMode="auto">
            <a:xfrm>
              <a:off x="832" y="443"/>
              <a:ext cx="4032" cy="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1655" y="2432"/>
              <a:ext cx="1801" cy="267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0">
                  <a:solidFill>
                    <a:schemeClr val="bg1"/>
                  </a:solidFill>
                  <a:latin typeface="Times New Roman" pitchFamily="16" charset="0"/>
                </a:rPr>
                <a:t>Pedestal&amp;flow subtracted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771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Nuclear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7216"/>
            <a:ext cx="8229600" cy="4525963"/>
          </a:xfrm>
        </p:spPr>
        <p:txBody>
          <a:bodyPr/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pPb</a:t>
            </a:r>
            <a:r>
              <a:rPr lang="en-US" dirty="0" smtClean="0"/>
              <a:t> for hadrons and jets are consistent with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16873"/>
            <a:ext cx="3073400" cy="3746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866" y="2496273"/>
            <a:ext cx="5283200" cy="3467100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>
            <a:off x="180219" y="5690734"/>
            <a:ext cx="1331685" cy="870857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Loss?</a:t>
            </a:r>
          </a:p>
        </p:txBody>
      </p:sp>
      <p:sp>
        <p:nvSpPr>
          <p:cNvPr id="10" name="Oval Callout 9"/>
          <p:cNvSpPr/>
          <p:nvPr/>
        </p:nvSpPr>
        <p:spPr>
          <a:xfrm flipH="1">
            <a:off x="1664304" y="6126163"/>
            <a:ext cx="742648" cy="587828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4099733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Nuclear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060" y="1600200"/>
            <a:ext cx="5130509" cy="202217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Centrality dependence observed at PHENIX and ATLAS</a:t>
            </a:r>
          </a:p>
          <a:p>
            <a:r>
              <a:rPr lang="en-US" dirty="0" smtClean="0"/>
              <a:t>Rapidity dependence studied at ATLAS</a:t>
            </a:r>
          </a:p>
          <a:p>
            <a:r>
              <a:rPr lang="en-US" dirty="0" smtClean="0"/>
              <a:t>Other explanations besides energy loss include the Shrinking Proton</a:t>
            </a:r>
          </a:p>
          <a:p>
            <a:pPr lvl="1"/>
            <a:r>
              <a:rPr lang="en-US" dirty="0" err="1" smtClean="0"/>
              <a:t>partons</a:t>
            </a:r>
            <a:r>
              <a:rPr lang="en-US" dirty="0" smtClean="0"/>
              <a:t> with a higher momentum fraction probe a smaller cross-section of the nucleus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569" y="1327216"/>
            <a:ext cx="2818479" cy="55307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57" y="3622373"/>
            <a:ext cx="4801810" cy="1971385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180219" y="5690734"/>
            <a:ext cx="1331685" cy="870857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Loss?</a:t>
            </a:r>
          </a:p>
        </p:txBody>
      </p:sp>
      <p:sp>
        <p:nvSpPr>
          <p:cNvPr id="9" name="Oval Callout 8"/>
          <p:cNvSpPr/>
          <p:nvPr/>
        </p:nvSpPr>
        <p:spPr>
          <a:xfrm flipH="1">
            <a:off x="1664301" y="5829905"/>
            <a:ext cx="2218270" cy="884086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Interesting but Probably Not</a:t>
            </a:r>
          </a:p>
        </p:txBody>
      </p:sp>
    </p:spTree>
    <p:extLst>
      <p:ext uri="{BB962C8B-B14F-4D97-AF65-F5344CB8AC3E}">
        <p14:creationId xmlns:p14="http://schemas.microsoft.com/office/powerpoint/2010/main" val="3084032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jet?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collimated spray of particles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939" r="48359"/>
          <a:stretch/>
        </p:blipFill>
        <p:spPr>
          <a:xfrm>
            <a:off x="6597432" y="964058"/>
            <a:ext cx="954767" cy="37147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38351" y="2208277"/>
            <a:ext cx="3695988" cy="12451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97605" y="703095"/>
            <a:ext cx="1182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Vacuum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63759" y="645065"/>
            <a:ext cx="120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Medium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412857"/>
            <a:ext cx="5384800" cy="421640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4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594" y="914400"/>
            <a:ext cx="3250595" cy="20864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Nuclear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817" y="5902476"/>
            <a:ext cx="5590421" cy="90702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Broadening in </a:t>
            </a:r>
            <a:r>
              <a:rPr lang="en-US" dirty="0" err="1" smtClean="0"/>
              <a:t>p+A</a:t>
            </a:r>
            <a:r>
              <a:rPr lang="en-US" dirty="0" smtClean="0"/>
              <a:t> in two particle correlations</a:t>
            </a:r>
          </a:p>
          <a:p>
            <a:r>
              <a:rPr lang="en-US" dirty="0" smtClean="0"/>
              <a:t>Broadening indicative of </a:t>
            </a:r>
            <a:r>
              <a:rPr lang="en-US" dirty="0" err="1" smtClean="0"/>
              <a:t>radiative</a:t>
            </a:r>
            <a:r>
              <a:rPr lang="en-US" dirty="0" smtClean="0"/>
              <a:t> energy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02" y="2537334"/>
            <a:ext cx="3477264" cy="31838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9398" y="3075098"/>
            <a:ext cx="3302000" cy="2476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914400"/>
            <a:ext cx="4359394" cy="1601410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>
            <a:off x="5647266" y="5551598"/>
            <a:ext cx="1331685" cy="870857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Loss?</a:t>
            </a:r>
          </a:p>
        </p:txBody>
      </p:sp>
      <p:sp>
        <p:nvSpPr>
          <p:cNvPr id="10" name="Oval Callout 9"/>
          <p:cNvSpPr/>
          <p:nvPr/>
        </p:nvSpPr>
        <p:spPr>
          <a:xfrm flipH="1">
            <a:off x="7131349" y="5721158"/>
            <a:ext cx="1782840" cy="853697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Maybe but at what stage?</a:t>
            </a:r>
          </a:p>
        </p:txBody>
      </p:sp>
    </p:spTree>
    <p:extLst>
      <p:ext uri="{BB962C8B-B14F-4D97-AF65-F5344CB8AC3E}">
        <p14:creationId xmlns:p14="http://schemas.microsoft.com/office/powerpoint/2010/main" val="2557675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Comparisons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8215"/>
            <a:ext cx="8229600" cy="30861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Amount of experimental measurements with the dawn of the LHC is impressive and continually growing (</a:t>
            </a:r>
            <a:r>
              <a:rPr lang="en-US" dirty="0" err="1" smtClean="0"/>
              <a:t>Xe+Xe</a:t>
            </a:r>
            <a:r>
              <a:rPr lang="en-US" dirty="0" smtClean="0"/>
              <a:t>)</a:t>
            </a:r>
          </a:p>
          <a:p>
            <a:r>
              <a:rPr lang="en-US" dirty="0" smtClean="0"/>
              <a:t>Models need to describe all stages of the collision to fully explain the increasingly precise data</a:t>
            </a:r>
          </a:p>
          <a:p>
            <a:r>
              <a:rPr lang="en-US" dirty="0" smtClean="0"/>
              <a:t>Theory Collaborations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14369"/>
          <a:stretch/>
        </p:blipFill>
        <p:spPr>
          <a:xfrm>
            <a:off x="831115" y="4423105"/>
            <a:ext cx="2869552" cy="22983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56986" y="5856033"/>
            <a:ext cx="3376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jet.lbl.gov</a:t>
            </a:r>
            <a:r>
              <a:rPr lang="en-US" dirty="0" smtClean="0"/>
              <a:t>/documents-1/</a:t>
            </a:r>
          </a:p>
          <a:p>
            <a:r>
              <a:rPr lang="en-US" dirty="0" smtClean="0"/>
              <a:t>report-on-status-of-</a:t>
            </a:r>
            <a:r>
              <a:rPr lang="en-US" dirty="0" err="1" smtClean="0"/>
              <a:t>qhat</a:t>
            </a:r>
            <a:endParaRPr lang="en-US" dirty="0"/>
          </a:p>
        </p:txBody>
      </p:sp>
      <p:pic>
        <p:nvPicPr>
          <p:cNvPr id="7" name="Picture 6" descr="Screen Shot 2018-06-21 at 9.26.26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76" b="80245"/>
          <a:stretch/>
        </p:blipFill>
        <p:spPr>
          <a:xfrm>
            <a:off x="3962829" y="4431691"/>
            <a:ext cx="3138631" cy="128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467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JETSCAPE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 descr="Screen Shot 2018-06-21 at 9.27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60" y="2306310"/>
            <a:ext cx="6077778" cy="3402617"/>
          </a:xfrm>
          <a:prstGeom prst="rect">
            <a:avLst/>
          </a:prstGeom>
        </p:spPr>
      </p:pic>
      <p:pic>
        <p:nvPicPr>
          <p:cNvPr id="6" name="Picture 5" descr="Screen Shot 2018-06-21 at 9.27.50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" t="14830" r="29558" b="4414"/>
          <a:stretch/>
        </p:blipFill>
        <p:spPr>
          <a:xfrm>
            <a:off x="317526" y="2745758"/>
            <a:ext cx="6184202" cy="2963170"/>
          </a:xfrm>
          <a:prstGeom prst="rect">
            <a:avLst/>
          </a:prstGeom>
        </p:spPr>
      </p:pic>
      <p:pic>
        <p:nvPicPr>
          <p:cNvPr id="7" name="Picture 6" descr="Screen Shot 2018-06-21 at 9.27.50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"/>
          <a:stretch/>
        </p:blipFill>
        <p:spPr>
          <a:xfrm>
            <a:off x="90720" y="2282928"/>
            <a:ext cx="8972346" cy="3669311"/>
          </a:xfrm>
          <a:prstGeom prst="rect">
            <a:avLst/>
          </a:prstGeom>
        </p:spPr>
      </p:pic>
      <p:pic>
        <p:nvPicPr>
          <p:cNvPr id="8" name="Picture 7" descr="Screen Shot 2018-06-21 at 9.26.26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54" r="20495" b="80019"/>
          <a:stretch/>
        </p:blipFill>
        <p:spPr>
          <a:xfrm>
            <a:off x="6772638" y="518395"/>
            <a:ext cx="2043759" cy="1296725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062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Jet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22" y="1574185"/>
            <a:ext cx="8747853" cy="4346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QM </a:t>
            </a:r>
            <a:r>
              <a:rPr lang="fr-FR" dirty="0" smtClean="0"/>
              <a:t>’</a:t>
            </a:r>
            <a:r>
              <a:rPr lang="en-US" dirty="0" smtClean="0"/>
              <a:t>18</a:t>
            </a:r>
          </a:p>
          <a:p>
            <a:r>
              <a:rPr lang="en-US" dirty="0" smtClean="0"/>
              <a:t>Definition of Jets in a Large Background, RBRC June 2018</a:t>
            </a:r>
          </a:p>
          <a:p>
            <a:r>
              <a:rPr lang="en-US" dirty="0"/>
              <a:t>Probing Quark-Gluon Matter with Jets July 23-25 at </a:t>
            </a:r>
            <a:r>
              <a:rPr lang="en-US" dirty="0" smtClean="0"/>
              <a:t>BNL</a:t>
            </a:r>
          </a:p>
          <a:p>
            <a:r>
              <a:rPr lang="en-US" dirty="0" smtClean="0"/>
              <a:t>Hard Probes (next month)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Santa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Fe Jets and Heavy Flavor Workshop January</a:t>
            </a:r>
          </a:p>
          <a:p>
            <a:r>
              <a:rPr lang="en-US" dirty="0" smtClean="0"/>
              <a:t>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/>
              <a:t> </a:t>
            </a:r>
            <a:r>
              <a:rPr lang="en-US" dirty="0" smtClean="0"/>
              <a:t>Workshop, Knoxville TN, March 2019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35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Box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45438"/>
            <a:ext cx="8605866" cy="4979952"/>
          </a:xfrm>
        </p:spPr>
        <p:txBody>
          <a:bodyPr>
            <a:normAutofit/>
          </a:bodyPr>
          <a:lstStyle/>
          <a:p>
            <a:r>
              <a:rPr lang="en-US" dirty="0" smtClean="0"/>
              <a:t>JETSCAPE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Jet finding algorithms: </a:t>
            </a:r>
            <a:r>
              <a:rPr lang="en-US" dirty="0" err="1" smtClean="0"/>
              <a:t>FastJet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Unfolding: </a:t>
            </a:r>
            <a:r>
              <a:rPr lang="en-US" dirty="0" err="1" smtClean="0"/>
              <a:t>RooUnfold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Review of Jet Measurements: </a:t>
            </a:r>
          </a:p>
          <a:p>
            <a:pPr lvl="1"/>
            <a:r>
              <a:rPr lang="en-US" dirty="0" smtClean="0"/>
              <a:t>Connors et al, arxiv:1705.01974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503" t="42896" r="16762" b="47148"/>
          <a:stretch/>
        </p:blipFill>
        <p:spPr>
          <a:xfrm>
            <a:off x="1273066" y="2911031"/>
            <a:ext cx="6277009" cy="4969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47" y="4424287"/>
            <a:ext cx="2363848" cy="2363848"/>
          </a:xfrm>
          <a:prstGeom prst="rect">
            <a:avLst/>
          </a:prstGeom>
        </p:spPr>
      </p:pic>
      <p:pic>
        <p:nvPicPr>
          <p:cNvPr id="7" name="Picture 6" descr="Screen Shot 2018-06-21 at 9.29.42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7" r="38695" b="82981"/>
          <a:stretch/>
        </p:blipFill>
        <p:spPr>
          <a:xfrm>
            <a:off x="550406" y="1664314"/>
            <a:ext cx="5605741" cy="43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94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for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152" y="1170387"/>
            <a:ext cx="8229600" cy="228135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Wealth of data is being analyzed and new observables are being explored</a:t>
            </a:r>
          </a:p>
          <a:p>
            <a:r>
              <a:rPr lang="en-US" dirty="0" smtClean="0"/>
              <a:t>Major progress on theory side and with theory-experiment collaboration</a:t>
            </a:r>
          </a:p>
          <a:p>
            <a:r>
              <a:rPr lang="en-US" dirty="0" err="1" smtClean="0"/>
              <a:t>sPHENIX</a:t>
            </a:r>
            <a:r>
              <a:rPr lang="en-US" dirty="0" smtClean="0"/>
              <a:t> will start data taking in 2023</a:t>
            </a:r>
          </a:p>
          <a:p>
            <a:r>
              <a:rPr lang="en-US" dirty="0" smtClean="0"/>
              <a:t>Jets at the EIC (NAS Report Released in July)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2" y="4181061"/>
            <a:ext cx="5851710" cy="2330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482" y="4181061"/>
            <a:ext cx="3157299" cy="21752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656" t="3224" r="2951" b="3879"/>
          <a:stretch/>
        </p:blipFill>
        <p:spPr>
          <a:xfrm>
            <a:off x="6495143" y="2320025"/>
            <a:ext cx="1741715" cy="186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314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 messages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0998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Jets are a useful probes of the QGP</a:t>
            </a:r>
          </a:p>
          <a:p>
            <a:r>
              <a:rPr lang="en-US" dirty="0" smtClean="0"/>
              <a:t>Reconstructed Jets are a robust observable</a:t>
            </a:r>
          </a:p>
          <a:p>
            <a:r>
              <a:rPr lang="en-US" dirty="0" smtClean="0"/>
              <a:t>We have learned a lot about jets in the QGP without reconstructing jets</a:t>
            </a:r>
          </a:p>
          <a:p>
            <a:r>
              <a:rPr lang="en-US" dirty="0" smtClean="0"/>
              <a:t>Reconstructed jets allow us to study modifications to the substructure of the jets</a:t>
            </a:r>
          </a:p>
          <a:p>
            <a:r>
              <a:rPr lang="en-US" dirty="0" smtClean="0"/>
              <a:t>Photon tagged jets are a golden probe for studying energy loss in the QGP</a:t>
            </a:r>
          </a:p>
          <a:p>
            <a:r>
              <a:rPr lang="en-US" dirty="0" smtClean="0"/>
              <a:t>RHIC and LHC are complimentary facilities</a:t>
            </a:r>
          </a:p>
          <a:p>
            <a:pPr lvl="1"/>
            <a:r>
              <a:rPr lang="en-US" dirty="0" smtClean="0"/>
              <a:t>Run 2 underway at LHC </a:t>
            </a:r>
          </a:p>
          <a:p>
            <a:pPr lvl="1"/>
            <a:r>
              <a:rPr lang="en-US" dirty="0" err="1" smtClean="0"/>
              <a:t>sPHENIX</a:t>
            </a:r>
            <a:r>
              <a:rPr lang="en-US" dirty="0" smtClean="0"/>
              <a:t> starts data taking in 2023</a:t>
            </a:r>
          </a:p>
          <a:p>
            <a:pPr lvl="1"/>
            <a:r>
              <a:rPr lang="en-US" dirty="0" smtClean="0"/>
              <a:t>Theory collaborations bridge gap in apples to apples comparisons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591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Vacuum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1"/>
            <a:ext cx="3837920" cy="19581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How many jets?</a:t>
            </a:r>
          </a:p>
          <a:p>
            <a:r>
              <a:rPr lang="en-US" dirty="0" smtClean="0"/>
              <a:t>Which particles did you include? </a:t>
            </a:r>
          </a:p>
          <a:p>
            <a:r>
              <a:rPr lang="en-US" dirty="0"/>
              <a:t>What is a jet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18" y="3558312"/>
            <a:ext cx="4039702" cy="3163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6466" y="1515581"/>
            <a:ext cx="4546600" cy="4470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5939" r="48359" b="36843"/>
          <a:stretch/>
        </p:blipFill>
        <p:spPr>
          <a:xfrm>
            <a:off x="6571345" y="154312"/>
            <a:ext cx="473395" cy="116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6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904596" y="3114352"/>
            <a:ext cx="3158470" cy="29886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Definition for QCD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Snowmass Accord: fermilab-conf-90-249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911" t="22930" r="4999" b="16472"/>
          <a:stretch/>
        </p:blipFill>
        <p:spPr>
          <a:xfrm>
            <a:off x="133722" y="3755212"/>
            <a:ext cx="5454952" cy="2068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6103040"/>
            <a:ext cx="164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Tevetron</a:t>
            </a:r>
            <a:r>
              <a:rPr lang="en-US" dirty="0" smtClean="0"/>
              <a:t> 1990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857" y="2410158"/>
            <a:ext cx="5105400" cy="1181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3241" t="10596" r="46045" b="66192"/>
          <a:stretch/>
        </p:blipFill>
        <p:spPr>
          <a:xfrm>
            <a:off x="5965749" y="3755212"/>
            <a:ext cx="2993819" cy="9197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58882" t="10596" r="-1446" b="66192"/>
          <a:stretch/>
        </p:blipFill>
        <p:spPr>
          <a:xfrm>
            <a:off x="5965749" y="4945362"/>
            <a:ext cx="3129899" cy="9197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6451" y="3252163"/>
            <a:ext cx="2751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Must also be stable even if: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65749" y="4320562"/>
            <a:ext cx="1787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collinear splitting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19716" y="5525266"/>
            <a:ext cx="1997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soft gluon emission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570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Algorithms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87" y="890262"/>
            <a:ext cx="7920570" cy="52495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9083" y="5605100"/>
            <a:ext cx="3958270" cy="1259387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Resolution parameter: R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For Anti-</a:t>
            </a: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baseline="-25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R~radius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234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unfolding for detector effects: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62" y="2225444"/>
            <a:ext cx="4520944" cy="37254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4707" t="72202" r="36669" b="17412"/>
          <a:stretch/>
        </p:blipFill>
        <p:spPr>
          <a:xfrm>
            <a:off x="326570" y="6241142"/>
            <a:ext cx="3011715" cy="4596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7375" y="2225444"/>
            <a:ext cx="4440211" cy="379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462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765644" y="4596274"/>
            <a:ext cx="1057556" cy="1028700"/>
          </a:xfrm>
          <a:prstGeom prst="rect">
            <a:avLst/>
          </a:prstGeom>
          <a:solidFill>
            <a:srgbClr val="24E1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6649" y="4596274"/>
            <a:ext cx="1835483" cy="102870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808841" y="4596274"/>
            <a:ext cx="1591709" cy="10287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sz="4800" dirty="0" err="1" smtClean="0"/>
              <a:t>pQCD</a:t>
            </a:r>
            <a:r>
              <a:rPr lang="en-US" sz="4800" dirty="0" smtClean="0"/>
              <a:t> Factorization</a:t>
            </a:r>
            <a:endParaRPr lang="en-US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0092-CA72-4F78-9376-7BE9028AFBE4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8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816202"/>
              </p:ext>
            </p:extLst>
          </p:nvPr>
        </p:nvGraphicFramePr>
        <p:xfrm>
          <a:off x="974725" y="4596274"/>
          <a:ext cx="6848475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Equation" r:id="rId3" imgW="2552700" imgH="381000" progId="Equation.3">
                  <p:embed/>
                </p:oleObj>
              </mc:Choice>
              <mc:Fallback>
                <p:oleObj name="Equation" r:id="rId3" imgW="25527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4725" y="4596274"/>
                        <a:ext cx="6848475" cy="10287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37390"/>
              </p:ext>
            </p:extLst>
          </p:nvPr>
        </p:nvGraphicFramePr>
        <p:xfrm>
          <a:off x="2254652" y="1329755"/>
          <a:ext cx="4157480" cy="255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Bitmap Image" r:id="rId5" imgW="3939480" imgH="2423160" progId="Paint.Picture">
                  <p:embed/>
                </p:oleObj>
              </mc:Choice>
              <mc:Fallback>
                <p:oleObj name="Bitmap Image" r:id="rId5" imgW="3939480" imgH="242316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4652" y="1329755"/>
                        <a:ext cx="4157480" cy="255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Title 1"/>
          <p:cNvSpPr txBox="1">
            <a:spLocks/>
          </p:cNvSpPr>
          <p:nvPr/>
        </p:nvSpPr>
        <p:spPr>
          <a:xfrm>
            <a:off x="1903528" y="11851"/>
            <a:ext cx="6783271" cy="9025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3200" dirty="0"/>
          </a:p>
        </p:txBody>
      </p:sp>
      <p:sp>
        <p:nvSpPr>
          <p:cNvPr id="91" name="TextBox 90"/>
          <p:cNvSpPr txBox="1"/>
          <p:nvPr/>
        </p:nvSpPr>
        <p:spPr>
          <a:xfrm>
            <a:off x="411062" y="2103662"/>
            <a:ext cx="2592086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 err="1" smtClean="0"/>
              <a:t>Δf</a:t>
            </a:r>
            <a:r>
              <a:rPr lang="en-US" sz="2000" i="1" baseline="-25000" dirty="0" err="1" smtClean="0"/>
              <a:t>a,b</a:t>
            </a:r>
            <a:r>
              <a:rPr lang="en-US" sz="2000" i="1" baseline="-25000" dirty="0" smtClean="0"/>
              <a:t> </a:t>
            </a:r>
            <a:r>
              <a:rPr lang="en-US" sz="2000" dirty="0" smtClean="0"/>
              <a:t>=</a:t>
            </a:r>
            <a:r>
              <a:rPr lang="en-US" sz="2000" dirty="0"/>
              <a:t> </a:t>
            </a:r>
            <a:r>
              <a:rPr lang="en-US" sz="2000" dirty="0" smtClean="0"/>
              <a:t>polarized quark and gluon distribution functions</a:t>
            </a:r>
            <a:endParaRPr lang="en-US" sz="2000" dirty="0"/>
          </a:p>
        </p:txBody>
      </p:sp>
      <p:sp>
        <p:nvSpPr>
          <p:cNvPr id="94" name="TextBox 93"/>
          <p:cNvSpPr txBox="1"/>
          <p:nvPr/>
        </p:nvSpPr>
        <p:spPr>
          <a:xfrm>
            <a:off x="3021542" y="1421060"/>
            <a:ext cx="51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</a:t>
            </a:r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3021541" y="331787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4043249" y="242682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Δ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003148" y="1847389"/>
            <a:ext cx="175526" cy="256274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004548" y="3119326"/>
            <a:ext cx="174126" cy="19854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5638800" y="2304589"/>
            <a:ext cx="375745" cy="122239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309949" y="2990389"/>
            <a:ext cx="90602" cy="843282"/>
          </a:xfrm>
          <a:prstGeom prst="straightConnector1">
            <a:avLst/>
          </a:prstGeom>
          <a:ln w="15875">
            <a:solidFill>
              <a:srgbClr val="71EB7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6014545" y="2410695"/>
            <a:ext cx="2933821" cy="707886"/>
          </a:xfrm>
          <a:prstGeom prst="rect">
            <a:avLst/>
          </a:prstGeom>
          <a:solidFill>
            <a:srgbClr val="24E1FF"/>
          </a:solidFill>
          <a:ln w="38100" cmpd="sng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 err="1" smtClean="0"/>
              <a:t>D</a:t>
            </a:r>
            <a:r>
              <a:rPr lang="en-US" sz="2000" i="1" baseline="30000" dirty="0" err="1" smtClean="0"/>
              <a:t>h</a:t>
            </a:r>
            <a:r>
              <a:rPr lang="en-US" sz="2000" i="1" baseline="-25000" dirty="0" err="1" smtClean="0"/>
              <a:t>f</a:t>
            </a:r>
            <a:r>
              <a:rPr lang="en-US" sz="2000" i="1" baseline="-25000" dirty="0" smtClean="0"/>
              <a:t> </a:t>
            </a:r>
            <a:r>
              <a:rPr lang="en-US" sz="2000" dirty="0" smtClean="0"/>
              <a:t>=</a:t>
            </a:r>
            <a:r>
              <a:rPr lang="en-US" sz="2000" dirty="0"/>
              <a:t> </a:t>
            </a:r>
            <a:r>
              <a:rPr lang="en-US" sz="2000" dirty="0" smtClean="0"/>
              <a:t>fragmentation function for </a:t>
            </a:r>
            <a:endParaRPr lang="en-US" sz="2000" dirty="0"/>
          </a:p>
        </p:txBody>
      </p:sp>
      <p:sp>
        <p:nvSpPr>
          <p:cNvPr id="92" name="TextBox 91"/>
          <p:cNvSpPr txBox="1"/>
          <p:nvPr/>
        </p:nvSpPr>
        <p:spPr>
          <a:xfrm>
            <a:off x="4400551" y="3833670"/>
            <a:ext cx="3981450" cy="604519"/>
          </a:xfrm>
          <a:prstGeom prst="rect">
            <a:avLst/>
          </a:prstGeom>
          <a:solidFill>
            <a:srgbClr val="CCFFCC"/>
          </a:solidFill>
          <a:ln w="38100" cmpd="sng">
            <a:solidFill>
              <a:srgbClr val="71EB74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400" dirty="0" smtClean="0"/>
              <a:t>                              </a:t>
            </a:r>
            <a:r>
              <a:rPr lang="en-US" sz="2000" dirty="0" err="1" smtClean="0"/>
              <a:t>Partonic</a:t>
            </a:r>
            <a:r>
              <a:rPr lang="en-US" sz="2000" dirty="0" smtClean="0"/>
              <a:t> cross section </a:t>
            </a:r>
          </a:p>
          <a:p>
            <a:pPr algn="ctr"/>
            <a:r>
              <a:rPr lang="en-US" sz="2000" dirty="0" smtClean="0"/>
              <a:t>                    from </a:t>
            </a:r>
            <a:r>
              <a:rPr lang="en-US" sz="2000" dirty="0" err="1" smtClean="0"/>
              <a:t>pQCD</a:t>
            </a:r>
            <a:endParaRPr lang="en-US" dirty="0"/>
          </a:p>
        </p:txBody>
      </p:sp>
      <p:graphicFrame>
        <p:nvGraphicFramePr>
          <p:cNvPr id="8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691424"/>
              </p:ext>
            </p:extLst>
          </p:nvPr>
        </p:nvGraphicFramePr>
        <p:xfrm>
          <a:off x="4400550" y="3857164"/>
          <a:ext cx="1311822" cy="449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Equation" r:id="rId7" imgW="596900" imgH="203200" progId="Equation.3">
                  <p:embed/>
                </p:oleObj>
              </mc:Choice>
              <mc:Fallback>
                <p:oleObj name="Equation" r:id="rId7" imgW="5969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0550" y="3857164"/>
                        <a:ext cx="1311822" cy="449455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779925"/>
              </p:ext>
            </p:extLst>
          </p:nvPr>
        </p:nvGraphicFramePr>
        <p:xfrm>
          <a:off x="7307318" y="2725934"/>
          <a:ext cx="1136650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Equation" r:id="rId9" imgW="660240" imgH="253800" progId="Equation.3">
                  <p:embed/>
                </p:oleObj>
              </mc:Choice>
              <mc:Fallback>
                <p:oleObj name="Equation" r:id="rId9" imgW="6602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07318" y="2725934"/>
                        <a:ext cx="1136650" cy="398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71372" y="5580213"/>
            <a:ext cx="16505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Initial State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PDF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55913" y="5667171"/>
            <a:ext cx="917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</a:rPr>
              <a:t>pQCD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65644" y="5593890"/>
            <a:ext cx="1529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3366FF"/>
                </a:solidFill>
              </a:rPr>
              <a:t>Final State</a:t>
            </a:r>
            <a:endParaRPr lang="en-US" sz="24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774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fully describe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3445"/>
            <a:ext cx="8229600" cy="4525963"/>
          </a:xfrm>
        </p:spPr>
        <p:txBody>
          <a:bodyPr/>
          <a:lstStyle/>
          <a:p>
            <a:r>
              <a:rPr lang="en-US" dirty="0" err="1" smtClean="0"/>
              <a:t>Hadronization</a:t>
            </a:r>
            <a:r>
              <a:rPr lang="en-US" dirty="0" smtClean="0"/>
              <a:t> is important for properly describing jets reconstructed with different 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C4B4-3113-6C46-9CE6-4261F9B04A6B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275" y="2475368"/>
            <a:ext cx="5773191" cy="412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671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5363</TotalTime>
  <Words>923</Words>
  <Application>Microsoft Macintosh PowerPoint</Application>
  <PresentationFormat>On-screen Show (4:3)</PresentationFormat>
  <Paragraphs>210</Paragraphs>
  <Slides>36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1_Office Theme</vt:lpstr>
      <vt:lpstr>Equation</vt:lpstr>
      <vt:lpstr>Bitmap Image</vt:lpstr>
      <vt:lpstr>Microsoft Equation</vt:lpstr>
      <vt:lpstr>Review of Jets in the vacuum and in the medium</vt:lpstr>
      <vt:lpstr>Review of</vt:lpstr>
      <vt:lpstr>What is a jet?</vt:lpstr>
      <vt:lpstr>In Vacuum</vt:lpstr>
      <vt:lpstr>Jet Definition for QCD</vt:lpstr>
      <vt:lpstr>Jet Algorithms</vt:lpstr>
      <vt:lpstr>Jet Spectrum</vt:lpstr>
      <vt:lpstr>pQCD Factorization</vt:lpstr>
      <vt:lpstr>To fully describe jets</vt:lpstr>
      <vt:lpstr>Fragmentation Functions</vt:lpstr>
      <vt:lpstr>In medium</vt:lpstr>
      <vt:lpstr>In medium</vt:lpstr>
      <vt:lpstr>High pT hadrons</vt:lpstr>
      <vt:lpstr>Fully Reconstructed Jets</vt:lpstr>
      <vt:lpstr>Jet RAA</vt:lpstr>
      <vt:lpstr>Di-Jets</vt:lpstr>
      <vt:lpstr>pQCD Factorization in Medium</vt:lpstr>
      <vt:lpstr>Jets at the LHC</vt:lpstr>
      <vt:lpstr>WARNINGS</vt:lpstr>
      <vt:lpstr>Removing the Background</vt:lpstr>
      <vt:lpstr>Hadron-Jet</vt:lpstr>
      <vt:lpstr>Using Biases: Rapidity</vt:lpstr>
      <vt:lpstr>Photon Tagged Jets at LHC</vt:lpstr>
      <vt:lpstr>Heavy Flavor Tagged Jets</vt:lpstr>
      <vt:lpstr>Jets in Xe+Xe Collisions</vt:lpstr>
      <vt:lpstr>Jet Substructure </vt:lpstr>
      <vt:lpstr>Quantifying Cold Nuclear Matter Effects</vt:lpstr>
      <vt:lpstr>Cold Nuclear Matter</vt:lpstr>
      <vt:lpstr>Cold Nuclear Matter</vt:lpstr>
      <vt:lpstr>Cold Nuclear Matter</vt:lpstr>
      <vt:lpstr>Theory Comparisons</vt:lpstr>
      <vt:lpstr>JETSCAPE</vt:lpstr>
      <vt:lpstr>Interesting Jet Presentations</vt:lpstr>
      <vt:lpstr>Tool Box</vt:lpstr>
      <vt:lpstr>Future for Jets</vt:lpstr>
      <vt:lpstr>Take home messages</vt:lpstr>
    </vt:vector>
  </TitlesOfParts>
  <Company>Yale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Jets in the vacuum and in the medium</dc:title>
  <dc:creator>Megan Connors</dc:creator>
  <cp:lastModifiedBy>Megan Connors</cp:lastModifiedBy>
  <cp:revision>49</cp:revision>
  <dcterms:created xsi:type="dcterms:W3CDTF">2018-09-04T12:32:49Z</dcterms:created>
  <dcterms:modified xsi:type="dcterms:W3CDTF">2018-09-08T05:56:30Z</dcterms:modified>
</cp:coreProperties>
</file>