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9" r:id="rId5"/>
    <p:sldId id="266" r:id="rId6"/>
    <p:sldId id="274" r:id="rId7"/>
    <p:sldId id="276" r:id="rId8"/>
    <p:sldId id="271" r:id="rId9"/>
    <p:sldId id="275" r:id="rId10"/>
    <p:sldId id="272" r:id="rId11"/>
    <p:sldId id="277" r:id="rId12"/>
    <p:sldId id="264" r:id="rId13"/>
    <p:sldId id="268" r:id="rId14"/>
    <p:sldId id="265" r:id="rId15"/>
    <p:sldId id="267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20" y="7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45A828-1E07-4251-A8D3-40FD18086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D067A4B-1B9C-441A-8EDF-3B28E7A8C7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B633CBE-3A99-468F-8586-9C92736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91B25CD-1D9E-4229-BB4D-CE1C5667C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E5C9EE8-FC74-47B6-8497-1396059E1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73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640C80E-5F81-4981-ADCD-881BC6EF8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24D336A-DC10-4F63-93D7-04005B2BE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D4FDE55-E0FB-4A8F-A315-99A0EF44E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031599E-2216-47D5-8506-D6D32BCAB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C31282-F894-45B8-8234-17F305E5A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9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07280A7E-62FB-49D3-83F1-4E80B89F46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C430BF8-B748-4BA3-8371-41FB8724A4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E6CB222-080F-4316-900B-8118B37FB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DDA6AC6-2D2C-4494-9C59-A4C344B0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A0E3DE4-3B06-4160-94C0-3C40AA41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04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4E4756-1BBD-47CA-AF56-E5242B67D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650755F-2CEC-4D79-B975-5583721DE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8E1A049-D277-4191-8283-43F84551C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B76CDED-E36E-46EA-816E-9753B49A4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08F14C1-9934-44F0-818A-8F2D6FA0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0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D996E6-FFB4-40FE-83E2-880E7CC8F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B9BDED6-CF5A-487A-9F87-F02441F25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8AF3127-531A-4E59-973B-2EA0B3C45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4A41C4E-0DF4-43B4-A0B4-20C3B0B8C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37B3FEE-A5A2-4BF6-AFFB-373182F7C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54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F28F46-D375-4101-8687-F7DAD765C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261B9AA-2938-44B7-8B4D-3D1ACFA18B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E7AB63C-F567-455E-AE01-0D0C0F4FE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1140B52-ED12-44AF-810A-FA3600A4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E41368B-9B0D-4878-8A92-D150143C5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CD0A107-3B69-4313-B0D6-75BBF1966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91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68490F-4C80-47E0-8DE6-829E975A9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D1E83F9-D4AE-48C6-B3B1-2BB8F14C1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9EFDCC-68B4-43A5-89F3-97CC533D0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3519F1E-EE7F-409A-BAA1-C74ADBDA78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5FAE49D-9970-4034-A7BE-16B8282FF8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06C89331-9542-4F51-BD2A-B07172E1B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D705236-C319-4861-BD08-1DEBD08C9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5AF87587-8CAC-4F12-94E4-313712860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22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CBECD08-EFC5-4DF4-B242-E49E87066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4D83215-522D-4346-8C67-431EFE300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C821225-6879-4E07-9CBC-EA3768121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7543468-A428-452D-84D1-8AE07BCB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575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A8998D1-7D46-4DF6-ACC9-ACDC6B6BF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87B7D0F-D673-4108-B06F-49E9F7343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464CA97-0F62-460D-AC63-283EB1BF9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57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D6EDF19-A841-4A98-88CB-DF235BE93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60B1613-84D5-41B7-80C6-141E74DF4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27BD563-C096-43A5-9FD2-FD17E58F9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6DE4197-0B85-4568-903B-63BC21475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7922038-77B7-4E79-B306-3DD945B54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7FD7608-0AFF-4C93-AAC7-AC38A2189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15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2BCF024-2EA4-40C9-BC3D-F6D348DE2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CF80F6C0-CFB9-453F-9316-009ADB7762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500D03F-A12B-438D-AED6-89814689AF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908675D-B3B8-4456-A719-AE8227279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8E2D78A-9BDD-414E-A041-B26F44552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56013CD-2C39-447A-88F6-2640804F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7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A45588EB-5B6E-4005-9130-752267F60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C31D633-558C-49A3-A3B3-046057035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84C9586-93AD-4B12-9169-9E1D62D6A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43E44-D711-4A21-A181-CE166029F89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E41BE1D-94F8-43F7-ABBA-3626FB6B9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897248C-CC16-4F98-A0E1-83DFBF1D21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5F918-91C1-4AE8-850C-CB5A441AE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9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8504465-33EF-4E7F-AE78-B45F01C349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667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pl-PL" dirty="0"/>
              <a:t>HP </a:t>
            </a:r>
            <a:r>
              <a:rPr lang="pl-PL" dirty="0" err="1"/>
              <a:t>side</a:t>
            </a:r>
            <a:r>
              <a:rPr lang="pl-PL" dirty="0"/>
              <a:t> </a:t>
            </a:r>
            <a:r>
              <a:rPr lang="pl-PL" dirty="0" err="1"/>
              <a:t>simulations</a:t>
            </a:r>
            <a:br>
              <a:rPr lang="pl-PL" dirty="0"/>
            </a:br>
            <a:r>
              <a:rPr lang="pl-PL" dirty="0" err="1"/>
              <a:t>DeLaval</a:t>
            </a:r>
            <a:r>
              <a:rPr lang="pl-PL" dirty="0"/>
              <a:t> </a:t>
            </a:r>
            <a:r>
              <a:rPr lang="pl-PL" dirty="0" err="1"/>
              <a:t>nozzle</a:t>
            </a:r>
            <a:r>
              <a:rPr lang="pl-PL" dirty="0"/>
              <a:t> + </a:t>
            </a:r>
            <a:r>
              <a:rPr lang="pl-PL" dirty="0" err="1"/>
              <a:t>first</a:t>
            </a:r>
            <a:r>
              <a:rPr lang="pl-PL" dirty="0"/>
              <a:t> skimmer</a:t>
            </a:r>
            <a:br>
              <a:rPr lang="pl-PL" dirty="0"/>
            </a:br>
            <a:r>
              <a:rPr lang="pl-PL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</a:rPr>
              <a:t>first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</a:rPr>
              <a:t>results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A158DAD-0E3C-4302-B147-4B98C1564D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402846"/>
            <a:ext cx="9144000" cy="913978"/>
          </a:xfrm>
        </p:spPr>
        <p:txBody>
          <a:bodyPr/>
          <a:lstStyle/>
          <a:p>
            <a:r>
              <a:rPr lang="pl-PL" dirty="0"/>
              <a:t>Przemysław Smakulski</a:t>
            </a:r>
          </a:p>
          <a:p>
            <a:r>
              <a:rPr lang="pl-PL" dirty="0"/>
              <a:t>2018-02-09</a:t>
            </a:r>
            <a:endParaRPr lang="en-US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51660683-3AD9-46EB-B67F-3095D6A3E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187904"/>
            <a:ext cx="4020503" cy="93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866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C108F9E-D915-4800-8EB4-E317022AD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- </a:t>
            </a:r>
            <a:r>
              <a:rPr lang="pl-PL" dirty="0" err="1"/>
              <a:t>Temperature</a:t>
            </a:r>
            <a:endParaRPr lang="en-US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CB134F-518F-4452-9721-B75559367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pl-PL" dirty="0"/>
              <a:t>For </a:t>
            </a:r>
            <a:r>
              <a:rPr lang="pl-PL" dirty="0" err="1"/>
              <a:t>specified</a:t>
            </a:r>
            <a:r>
              <a:rPr lang="pl-PL" dirty="0"/>
              <a:t> </a:t>
            </a:r>
            <a:r>
              <a:rPr lang="pl-PL" dirty="0" err="1"/>
              <a:t>boundary</a:t>
            </a:r>
            <a:r>
              <a:rPr lang="pl-PL" dirty="0"/>
              <a:t> </a:t>
            </a:r>
            <a:r>
              <a:rPr lang="pl-PL" dirty="0" err="1"/>
              <a:t>conditions</a:t>
            </a:r>
            <a:r>
              <a:rPr lang="pl-PL" dirty="0"/>
              <a:t>, the </a:t>
            </a:r>
            <a:r>
              <a:rPr lang="pl-PL" dirty="0" err="1"/>
              <a:t>temperature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above</a:t>
            </a:r>
            <a:r>
              <a:rPr lang="pl-PL" dirty="0"/>
              <a:t> </a:t>
            </a:r>
            <a:r>
              <a:rPr lang="pl-PL" dirty="0" err="1"/>
              <a:t>temperature</a:t>
            </a:r>
            <a:r>
              <a:rPr lang="pl-PL" dirty="0"/>
              <a:t> of </a:t>
            </a:r>
            <a:r>
              <a:rPr lang="pl-PL" dirty="0" err="1"/>
              <a:t>liquid</a:t>
            </a:r>
            <a:r>
              <a:rPr lang="pl-PL" dirty="0"/>
              <a:t> </a:t>
            </a:r>
            <a:r>
              <a:rPr lang="pl-PL" dirty="0" err="1"/>
              <a:t>nitrogen</a:t>
            </a:r>
            <a:r>
              <a:rPr lang="pl-PL" dirty="0"/>
              <a:t> (77K @ 1 bar </a:t>
            </a:r>
            <a:r>
              <a:rPr lang="pl-PL" dirty="0" err="1"/>
              <a:t>absolute</a:t>
            </a:r>
            <a:r>
              <a:rPr lang="pl-PL" dirty="0"/>
              <a:t> </a:t>
            </a:r>
            <a:r>
              <a:rPr lang="pl-PL" dirty="0" err="1"/>
              <a:t>pressure</a:t>
            </a:r>
            <a:r>
              <a:rPr lang="pl-PL" dirty="0"/>
              <a:t>) </a:t>
            </a:r>
          </a:p>
          <a:p>
            <a:r>
              <a:rPr lang="pl-PL" dirty="0" err="1"/>
              <a:t>Potentially</a:t>
            </a:r>
            <a:r>
              <a:rPr lang="pl-PL" dirty="0"/>
              <a:t> </a:t>
            </a:r>
            <a:r>
              <a:rPr lang="pl-PL" dirty="0" err="1"/>
              <a:t>safe</a:t>
            </a:r>
            <a:r>
              <a:rPr lang="pl-PL" dirty="0"/>
              <a:t> </a:t>
            </a:r>
            <a:r>
              <a:rPr lang="pl-PL" dirty="0" err="1"/>
              <a:t>situation</a:t>
            </a:r>
            <a:r>
              <a:rPr lang="pl-PL" dirty="0"/>
              <a:t> </a:t>
            </a:r>
            <a:endParaRPr lang="en-US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1FF12226-C5FB-42B6-92B0-73334BCD9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07571"/>
            <a:ext cx="6030304" cy="436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33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C9C62E1-033D-4AE0-BFB3-A858C7485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Conclusions</a:t>
            </a:r>
            <a:r>
              <a:rPr lang="pl-PL" dirty="0"/>
              <a:t> </a:t>
            </a:r>
            <a:endParaRPr lang="en-US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BDA9610-65ED-474D-98FD-7C990F8E2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The </a:t>
            </a:r>
            <a:r>
              <a:rPr lang="pl-PL" dirty="0" err="1"/>
              <a:t>simulation</a:t>
            </a:r>
            <a:r>
              <a:rPr lang="pl-PL" dirty="0"/>
              <a:t> </a:t>
            </a:r>
            <a:r>
              <a:rPr lang="pl-PL" dirty="0" err="1"/>
              <a:t>shows</a:t>
            </a:r>
            <a:r>
              <a:rPr lang="pl-PL" dirty="0"/>
              <a:t> high </a:t>
            </a:r>
            <a:r>
              <a:rPr lang="pl-PL" dirty="0" err="1"/>
              <a:t>density</a:t>
            </a:r>
            <a:r>
              <a:rPr lang="pl-PL" dirty="0"/>
              <a:t> of the </a:t>
            </a:r>
            <a:r>
              <a:rPr lang="pl-PL" dirty="0" err="1"/>
              <a:t>Nitrogen</a:t>
            </a:r>
            <a:r>
              <a:rPr lang="pl-PL" dirty="0"/>
              <a:t> </a:t>
            </a:r>
            <a:r>
              <a:rPr lang="pl-PL" dirty="0" err="1"/>
              <a:t>gas</a:t>
            </a:r>
            <a:r>
              <a:rPr lang="pl-PL" dirty="0"/>
              <a:t> @ Skimmer 1 for </a:t>
            </a:r>
            <a:r>
              <a:rPr lang="pl-PL" dirty="0" err="1"/>
              <a:t>specified</a:t>
            </a:r>
            <a:r>
              <a:rPr lang="pl-PL" dirty="0"/>
              <a:t> </a:t>
            </a:r>
            <a:r>
              <a:rPr lang="pl-PL" dirty="0" err="1"/>
              <a:t>boundary</a:t>
            </a:r>
            <a:r>
              <a:rPr lang="pl-PL" dirty="0"/>
              <a:t> </a:t>
            </a:r>
            <a:r>
              <a:rPr lang="pl-PL" dirty="0" err="1"/>
              <a:t>conditions</a:t>
            </a:r>
            <a:r>
              <a:rPr lang="pl-PL" dirty="0"/>
              <a:t>. </a:t>
            </a:r>
          </a:p>
          <a:p>
            <a:r>
              <a:rPr lang="pl-PL" dirty="0" err="1"/>
              <a:t>Due</a:t>
            </a:r>
            <a:r>
              <a:rPr lang="pl-PL" dirty="0"/>
              <a:t> to </a:t>
            </a:r>
            <a:r>
              <a:rPr lang="pl-PL" dirty="0" err="1"/>
              <a:t>viscous</a:t>
            </a:r>
            <a:r>
              <a:rPr lang="pl-PL" dirty="0"/>
              <a:t> </a:t>
            </a:r>
            <a:r>
              <a:rPr lang="pl-PL" dirty="0" err="1"/>
              <a:t>character</a:t>
            </a:r>
            <a:r>
              <a:rPr lang="pl-PL" dirty="0"/>
              <a:t> of the </a:t>
            </a:r>
            <a:r>
              <a:rPr lang="pl-PL" dirty="0" err="1"/>
              <a:t>flow</a:t>
            </a:r>
            <a:r>
              <a:rPr lang="pl-PL" dirty="0"/>
              <a:t> </a:t>
            </a:r>
            <a:r>
              <a:rPr lang="pl-PL" dirty="0" err="1"/>
              <a:t>at</a:t>
            </a:r>
            <a:r>
              <a:rPr lang="pl-PL" dirty="0"/>
              <a:t> the Skimmer 1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possible</a:t>
            </a:r>
            <a:r>
              <a:rPr lang="pl-PL" dirty="0"/>
              <a:t> to </a:t>
            </a:r>
            <a:r>
              <a:rPr lang="pl-PL" dirty="0" err="1"/>
              <a:t>shape</a:t>
            </a:r>
            <a:r>
              <a:rPr lang="pl-PL" dirty="0"/>
              <a:t> Skimmer </a:t>
            </a:r>
            <a:r>
              <a:rPr lang="pl-PL" dirty="0" err="1"/>
              <a:t>wall</a:t>
            </a:r>
            <a:r>
              <a:rPr lang="pl-PL" dirty="0"/>
              <a:t> </a:t>
            </a:r>
            <a:r>
              <a:rPr lang="pl-PL" dirty="0" err="1"/>
              <a:t>entrance</a:t>
            </a:r>
            <a:r>
              <a:rPr lang="pl-PL" dirty="0"/>
              <a:t> to </a:t>
            </a:r>
            <a:r>
              <a:rPr lang="pl-PL" dirty="0" err="1"/>
              <a:t>minimise</a:t>
            </a:r>
            <a:r>
              <a:rPr lang="pl-PL" dirty="0"/>
              <a:t> </a:t>
            </a:r>
            <a:r>
              <a:rPr lang="pl-PL" dirty="0" err="1"/>
              <a:t>back</a:t>
            </a:r>
            <a:r>
              <a:rPr lang="pl-PL" dirty="0"/>
              <a:t> </a:t>
            </a:r>
            <a:r>
              <a:rPr lang="pl-PL" dirty="0" err="1"/>
              <a:t>pressure</a:t>
            </a:r>
            <a:r>
              <a:rPr lang="pl-PL" dirty="0"/>
              <a:t> </a:t>
            </a:r>
            <a:r>
              <a:rPr lang="pl-PL" dirty="0" err="1"/>
              <a:t>generation</a:t>
            </a:r>
            <a:r>
              <a:rPr lang="pl-PL" dirty="0"/>
              <a:t> (</a:t>
            </a:r>
            <a:r>
              <a:rPr lang="pl-PL" dirty="0" err="1"/>
              <a:t>aerofoil</a:t>
            </a:r>
            <a:r>
              <a:rPr lang="pl-PL" dirty="0"/>
              <a:t> </a:t>
            </a:r>
            <a:r>
              <a:rPr lang="pl-PL" dirty="0" err="1"/>
              <a:t>like</a:t>
            </a:r>
            <a:r>
              <a:rPr lang="pl-PL" dirty="0"/>
              <a:t> </a:t>
            </a:r>
            <a:r>
              <a:rPr lang="pl-PL" dirty="0" err="1"/>
              <a:t>shape</a:t>
            </a:r>
            <a:r>
              <a:rPr lang="pl-PL" dirty="0"/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16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3">
            <a:extLst>
              <a:ext uri="{FF2B5EF4-FFF2-40B4-BE49-F238E27FC236}">
                <a16:creationId xmlns:a16="http://schemas.microsoft.com/office/drawing/2014/main" id="{89B2D723-6F8D-4B93-9C4F-621D7CB749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553"/>
          <a:stretch/>
        </p:blipFill>
        <p:spPr>
          <a:xfrm>
            <a:off x="4073863" y="1175657"/>
            <a:ext cx="7477940" cy="5038876"/>
          </a:xfrm>
          <a:prstGeom prst="rect">
            <a:avLst/>
          </a:prstGeom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852F2921-7F2A-432B-BCC3-4FD49E190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 err="1"/>
              <a:t>Still</a:t>
            </a:r>
            <a:r>
              <a:rPr lang="pl-PL" dirty="0"/>
              <a:t> to </a:t>
            </a:r>
            <a:r>
              <a:rPr lang="pl-PL" dirty="0" err="1"/>
              <a:t>consider</a:t>
            </a:r>
            <a:r>
              <a:rPr lang="pl-PL" dirty="0"/>
              <a:t> in HP </a:t>
            </a:r>
            <a:r>
              <a:rPr lang="pl-PL" dirty="0" err="1"/>
              <a:t>side</a:t>
            </a:r>
            <a:r>
              <a:rPr lang="pl-PL" dirty="0"/>
              <a:t> … </a:t>
            </a:r>
            <a:endParaRPr lang="en-US" dirty="0"/>
          </a:p>
        </p:txBody>
      </p:sp>
      <p:cxnSp>
        <p:nvCxnSpPr>
          <p:cNvPr id="4" name="Łącznik prosty 3">
            <a:extLst>
              <a:ext uri="{FF2B5EF4-FFF2-40B4-BE49-F238E27FC236}">
                <a16:creationId xmlns:a16="http://schemas.microsoft.com/office/drawing/2014/main" id="{71708828-31C3-4ABD-BFDC-89D282436771}"/>
              </a:ext>
            </a:extLst>
          </p:cNvPr>
          <p:cNvCxnSpPr>
            <a:cxnSpLocks/>
          </p:cNvCxnSpPr>
          <p:nvPr/>
        </p:nvCxnSpPr>
        <p:spPr>
          <a:xfrm flipH="1">
            <a:off x="3638939" y="4749282"/>
            <a:ext cx="1623527" cy="63448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1941B37F-4E7B-428C-BEA1-A314387196B7}"/>
              </a:ext>
            </a:extLst>
          </p:cNvPr>
          <p:cNvCxnSpPr>
            <a:cxnSpLocks/>
          </p:cNvCxnSpPr>
          <p:nvPr/>
        </p:nvCxnSpPr>
        <p:spPr>
          <a:xfrm flipH="1">
            <a:off x="3638939" y="4749281"/>
            <a:ext cx="2653005" cy="63448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pole tekstowe 7">
            <a:extLst>
              <a:ext uri="{FF2B5EF4-FFF2-40B4-BE49-F238E27FC236}">
                <a16:creationId xmlns:a16="http://schemas.microsoft.com/office/drawing/2014/main" id="{0362C94D-D5D0-4525-839A-11B02C87C266}"/>
              </a:ext>
            </a:extLst>
          </p:cNvPr>
          <p:cNvSpPr txBox="1"/>
          <p:nvPr/>
        </p:nvSpPr>
        <p:spPr>
          <a:xfrm>
            <a:off x="2034074" y="5383763"/>
            <a:ext cx="278052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</a:rPr>
              <a:t>Pressure</a:t>
            </a:r>
            <a:r>
              <a:rPr lang="pl-PL" dirty="0">
                <a:solidFill>
                  <a:srgbClr val="FF0000"/>
                </a:solidFill>
              </a:rPr>
              <a:t> and </a:t>
            </a:r>
            <a:r>
              <a:rPr lang="pl-PL" dirty="0" err="1">
                <a:solidFill>
                  <a:srgbClr val="FF0000"/>
                </a:solidFill>
              </a:rPr>
              <a:t>temperature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level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/>
              <a:t>before</a:t>
            </a:r>
            <a:r>
              <a:rPr lang="pl-PL" dirty="0"/>
              <a:t> Skimmer 1 and </a:t>
            </a:r>
            <a:r>
              <a:rPr lang="pl-PL" dirty="0" err="1"/>
              <a:t>between</a:t>
            </a:r>
            <a:r>
              <a:rPr lang="pl-PL" dirty="0"/>
              <a:t> Skimmer 1 and  Skimmer 2 </a:t>
            </a:r>
            <a:endParaRPr lang="en-US" dirty="0"/>
          </a:p>
        </p:txBody>
      </p: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FE498389-1DD6-48D5-8064-2B5B51BD1745}"/>
              </a:ext>
            </a:extLst>
          </p:cNvPr>
          <p:cNvCxnSpPr>
            <a:cxnSpLocks/>
          </p:cNvCxnSpPr>
          <p:nvPr/>
        </p:nvCxnSpPr>
        <p:spPr>
          <a:xfrm flipH="1" flipV="1">
            <a:off x="4292082" y="2397966"/>
            <a:ext cx="1189655" cy="63509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57956DA7-1FEC-40DC-B47B-B48BFDE32EB4}"/>
              </a:ext>
            </a:extLst>
          </p:cNvPr>
          <p:cNvSpPr txBox="1"/>
          <p:nvPr/>
        </p:nvSpPr>
        <p:spPr>
          <a:xfrm>
            <a:off x="2099388" y="1690688"/>
            <a:ext cx="219269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</a:rPr>
              <a:t>Distance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/>
              <a:t>before</a:t>
            </a:r>
            <a:r>
              <a:rPr lang="pl-PL" dirty="0"/>
              <a:t> Skimmer 1</a:t>
            </a:r>
            <a:endParaRPr lang="en-US" dirty="0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90E8CCA9-8249-4E68-8BD6-EF5DD1E35EAB}"/>
              </a:ext>
            </a:extLst>
          </p:cNvPr>
          <p:cNvSpPr txBox="1"/>
          <p:nvPr/>
        </p:nvSpPr>
        <p:spPr>
          <a:xfrm>
            <a:off x="1881169" y="3537225"/>
            <a:ext cx="219269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</a:rPr>
              <a:t>Optimized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shape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chemeClr val="tx1"/>
                </a:solidFill>
              </a:rPr>
              <a:t>of the </a:t>
            </a:r>
            <a:r>
              <a:rPr lang="pl-PL" dirty="0" err="1">
                <a:solidFill>
                  <a:schemeClr val="tx1"/>
                </a:solidFill>
              </a:rPr>
              <a:t>nozzle</a:t>
            </a:r>
            <a:r>
              <a:rPr lang="pl-PL" dirty="0">
                <a:solidFill>
                  <a:schemeClr val="tx1"/>
                </a:solidFill>
              </a:rPr>
              <a:t> / </a:t>
            </a:r>
            <a:r>
              <a:rPr lang="pl-PL" dirty="0" err="1">
                <a:solidFill>
                  <a:schemeClr val="tx1"/>
                </a:solidFill>
              </a:rPr>
              <a:t>type</a:t>
            </a:r>
            <a:r>
              <a:rPr lang="pl-PL" dirty="0">
                <a:solidFill>
                  <a:schemeClr val="tx1"/>
                </a:solidFill>
              </a:rPr>
              <a:t> of the </a:t>
            </a:r>
            <a:r>
              <a:rPr lang="pl-PL" dirty="0" err="1">
                <a:solidFill>
                  <a:schemeClr val="tx1"/>
                </a:solidFill>
              </a:rPr>
              <a:t>nozzle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F7D2A355-E481-4406-9A34-3381083F0D17}"/>
              </a:ext>
            </a:extLst>
          </p:cNvPr>
          <p:cNvCxnSpPr>
            <a:cxnSpLocks/>
          </p:cNvCxnSpPr>
          <p:nvPr/>
        </p:nvCxnSpPr>
        <p:spPr>
          <a:xfrm flipH="1">
            <a:off x="4073864" y="3315679"/>
            <a:ext cx="610104" cy="6405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66D0CD79-8B28-4017-87A4-FEA21E47F7D5}"/>
              </a:ext>
            </a:extLst>
          </p:cNvPr>
          <p:cNvSpPr txBox="1"/>
          <p:nvPr/>
        </p:nvSpPr>
        <p:spPr>
          <a:xfrm>
            <a:off x="5388429" y="1370331"/>
            <a:ext cx="219269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Geometry </a:t>
            </a:r>
            <a:r>
              <a:rPr lang="pl-PL" dirty="0" err="1">
                <a:solidFill>
                  <a:srgbClr val="FF0000"/>
                </a:solidFill>
              </a:rPr>
              <a:t>shape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chemeClr val="tx1"/>
                </a:solidFill>
              </a:rPr>
              <a:t>of the</a:t>
            </a:r>
            <a:r>
              <a:rPr lang="pl-PL" dirty="0"/>
              <a:t> Skimmer 1</a:t>
            </a:r>
            <a:endParaRPr lang="en-US" dirty="0"/>
          </a:p>
        </p:txBody>
      </p: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C9132FE2-7B6F-4C44-ABE2-96F1E666F46C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5916662" y="2016662"/>
            <a:ext cx="568114" cy="113169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805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8C1B80-582E-4D80-B6FD-FF52B61EE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3669" y="4311974"/>
            <a:ext cx="6523654" cy="1325563"/>
          </a:xfrm>
        </p:spPr>
        <p:txBody>
          <a:bodyPr>
            <a:normAutofit/>
          </a:bodyPr>
          <a:lstStyle/>
          <a:p>
            <a:r>
              <a:rPr lang="pl-PL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Complementary</a:t>
            </a:r>
            <a:r>
              <a:rPr lang="pl-PL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numerical</a:t>
            </a:r>
            <a:r>
              <a:rPr lang="pl-PL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</a:t>
            </a:r>
            <a:r>
              <a:rPr lang="pl-PL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7A1F009A-3DF1-4C0C-BD41-57DA3F046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187904"/>
            <a:ext cx="4020503" cy="93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90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B06EEF7B-BA85-42BA-BB10-A8548AB69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4303" y="223870"/>
            <a:ext cx="8132810" cy="2745471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596A86DB-CDB4-41F8-8EF8-49E6DAE82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Numerical</a:t>
            </a:r>
            <a:r>
              <a:rPr lang="pl-PL" dirty="0"/>
              <a:t> </a:t>
            </a:r>
            <a:r>
              <a:rPr lang="pl-PL" dirty="0" err="1"/>
              <a:t>Mesh</a:t>
            </a:r>
            <a:r>
              <a:rPr lang="pl-PL" dirty="0"/>
              <a:t> </a:t>
            </a:r>
            <a:endParaRPr lang="en-US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15900FD-2AAE-43CB-B777-375946CFD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426" y="3110596"/>
            <a:ext cx="5646020" cy="246802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6693CAF2-6539-4244-9F34-15C9783256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245" y="4049183"/>
            <a:ext cx="5124603" cy="253520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Prostokąt 6">
            <a:extLst>
              <a:ext uri="{FF2B5EF4-FFF2-40B4-BE49-F238E27FC236}">
                <a16:creationId xmlns:a16="http://schemas.microsoft.com/office/drawing/2014/main" id="{3119F5A0-A6E4-4104-A561-1E584D9AE470}"/>
              </a:ext>
            </a:extLst>
          </p:cNvPr>
          <p:cNvSpPr/>
          <p:nvPr/>
        </p:nvSpPr>
        <p:spPr>
          <a:xfrm>
            <a:off x="3797559" y="4590661"/>
            <a:ext cx="895739" cy="5038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DCF55E68-A08D-413A-BFBB-8550E70EA989}"/>
              </a:ext>
            </a:extLst>
          </p:cNvPr>
          <p:cNvSpPr/>
          <p:nvPr/>
        </p:nvSpPr>
        <p:spPr>
          <a:xfrm>
            <a:off x="5349551" y="2276154"/>
            <a:ext cx="895739" cy="5038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0089A112-DDC6-4FFA-A329-AF3386085A41}"/>
              </a:ext>
            </a:extLst>
          </p:cNvPr>
          <p:cNvCxnSpPr>
            <a:stCxn id="8" idx="1"/>
          </p:cNvCxnSpPr>
          <p:nvPr/>
        </p:nvCxnSpPr>
        <p:spPr>
          <a:xfrm flipH="1">
            <a:off x="678426" y="2528081"/>
            <a:ext cx="4671125" cy="5825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DAE6273D-AE39-41D8-9BF2-F96D8EA1860E}"/>
              </a:ext>
            </a:extLst>
          </p:cNvPr>
          <p:cNvCxnSpPr>
            <a:cxnSpLocks/>
          </p:cNvCxnSpPr>
          <p:nvPr/>
        </p:nvCxnSpPr>
        <p:spPr>
          <a:xfrm>
            <a:off x="6235960" y="2528081"/>
            <a:ext cx="88486" cy="5825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224E81BD-708D-410B-A598-40730C654143}"/>
              </a:ext>
            </a:extLst>
          </p:cNvPr>
          <p:cNvCxnSpPr>
            <a:cxnSpLocks/>
          </p:cNvCxnSpPr>
          <p:nvPr/>
        </p:nvCxnSpPr>
        <p:spPr>
          <a:xfrm flipH="1" flipV="1">
            <a:off x="4693298" y="5094514"/>
            <a:ext cx="2208947" cy="14898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4CDC0283-2D0F-4F68-81DA-5928CC8E5895}"/>
              </a:ext>
            </a:extLst>
          </p:cNvPr>
          <p:cNvCxnSpPr>
            <a:cxnSpLocks/>
          </p:cNvCxnSpPr>
          <p:nvPr/>
        </p:nvCxnSpPr>
        <p:spPr>
          <a:xfrm flipV="1">
            <a:off x="4693298" y="4049183"/>
            <a:ext cx="2208947" cy="54147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Obraz 19">
            <a:extLst>
              <a:ext uri="{FF2B5EF4-FFF2-40B4-BE49-F238E27FC236}">
                <a16:creationId xmlns:a16="http://schemas.microsoft.com/office/drawing/2014/main" id="{1CF4CFF2-9A43-422F-9122-360B27F0C4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6348" y="2565454"/>
            <a:ext cx="3075805" cy="54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157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3EC345-6DDA-483F-8038-1064121B9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Numerical</a:t>
            </a:r>
            <a:r>
              <a:rPr lang="pl-PL" dirty="0"/>
              <a:t> </a:t>
            </a:r>
            <a:r>
              <a:rPr lang="pl-PL" dirty="0" err="1"/>
              <a:t>Domain</a:t>
            </a:r>
            <a:r>
              <a:rPr lang="pl-PL" dirty="0"/>
              <a:t>: 2D </a:t>
            </a:r>
            <a:r>
              <a:rPr lang="pl-PL" dirty="0" err="1"/>
              <a:t>simulation</a:t>
            </a:r>
            <a:endParaRPr lang="en-US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A5AA1FD3-E57D-48B1-AB8D-DB1098E2F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8637" y="1606549"/>
            <a:ext cx="7113038" cy="5103239"/>
          </a:xfrm>
          <a:prstGeom prst="rect">
            <a:avLst/>
          </a:prstGeom>
        </p:spPr>
      </p:pic>
      <p:sp>
        <p:nvSpPr>
          <p:cNvPr id="5" name="Strzałka: w prawo 4">
            <a:extLst>
              <a:ext uri="{FF2B5EF4-FFF2-40B4-BE49-F238E27FC236}">
                <a16:creationId xmlns:a16="http://schemas.microsoft.com/office/drawing/2014/main" id="{DE836F2C-4C59-4AEB-9422-A48D04706618}"/>
              </a:ext>
            </a:extLst>
          </p:cNvPr>
          <p:cNvSpPr/>
          <p:nvPr/>
        </p:nvSpPr>
        <p:spPr>
          <a:xfrm rot="20438494">
            <a:off x="2338648" y="5493324"/>
            <a:ext cx="727788" cy="268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trzałka: w prawo 5">
            <a:extLst>
              <a:ext uri="{FF2B5EF4-FFF2-40B4-BE49-F238E27FC236}">
                <a16:creationId xmlns:a16="http://schemas.microsoft.com/office/drawing/2014/main" id="{52B78A34-16F5-4B87-81F8-776F6B92D17D}"/>
              </a:ext>
            </a:extLst>
          </p:cNvPr>
          <p:cNvSpPr/>
          <p:nvPr/>
        </p:nvSpPr>
        <p:spPr>
          <a:xfrm rot="20438494">
            <a:off x="9003876" y="2797999"/>
            <a:ext cx="727788" cy="2682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EFB7B5D-B8DE-449B-A478-DE8B5572BDA2}"/>
              </a:ext>
            </a:extLst>
          </p:cNvPr>
          <p:cNvCxnSpPr>
            <a:cxnSpLocks/>
          </p:cNvCxnSpPr>
          <p:nvPr/>
        </p:nvCxnSpPr>
        <p:spPr>
          <a:xfrm>
            <a:off x="3769567" y="2537927"/>
            <a:ext cx="1181652" cy="829459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831E272B-A6C5-4DB2-B3CD-B86BAF4151C6}"/>
              </a:ext>
            </a:extLst>
          </p:cNvPr>
          <p:cNvCxnSpPr/>
          <p:nvPr/>
        </p:nvCxnSpPr>
        <p:spPr>
          <a:xfrm flipH="1" flipV="1">
            <a:off x="7019730" y="4675714"/>
            <a:ext cx="2220686" cy="951722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AF2FAAF7-F108-405B-9ECB-3CC867B45C37}"/>
              </a:ext>
            </a:extLst>
          </p:cNvPr>
          <p:cNvCxnSpPr>
            <a:cxnSpLocks/>
          </p:cNvCxnSpPr>
          <p:nvPr/>
        </p:nvCxnSpPr>
        <p:spPr>
          <a:xfrm flipH="1" flipV="1">
            <a:off x="6120493" y="5014727"/>
            <a:ext cx="3119923" cy="612709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:a16="http://schemas.microsoft.com/office/drawing/2014/main" id="{D230572E-8793-4B5C-B68B-504A75413055}"/>
              </a:ext>
            </a:extLst>
          </p:cNvPr>
          <p:cNvCxnSpPr>
            <a:cxnSpLocks/>
          </p:cNvCxnSpPr>
          <p:nvPr/>
        </p:nvCxnSpPr>
        <p:spPr>
          <a:xfrm flipV="1">
            <a:off x="5495731" y="5568236"/>
            <a:ext cx="364341" cy="524654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Łącznik prosty 15">
            <a:extLst>
              <a:ext uri="{FF2B5EF4-FFF2-40B4-BE49-F238E27FC236}">
                <a16:creationId xmlns:a16="http://schemas.microsoft.com/office/drawing/2014/main" id="{765493D6-A588-411F-8FB8-F359D22B852C}"/>
              </a:ext>
            </a:extLst>
          </p:cNvPr>
          <p:cNvCxnSpPr>
            <a:cxnSpLocks/>
          </p:cNvCxnSpPr>
          <p:nvPr/>
        </p:nvCxnSpPr>
        <p:spPr>
          <a:xfrm>
            <a:off x="3769567" y="2537927"/>
            <a:ext cx="1604640" cy="230544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892FC726-06A8-48DA-A78C-D2967A5E96F2}"/>
              </a:ext>
            </a:extLst>
          </p:cNvPr>
          <p:cNvSpPr txBox="1"/>
          <p:nvPr/>
        </p:nvSpPr>
        <p:spPr>
          <a:xfrm>
            <a:off x="2192694" y="216470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Adiabatic</a:t>
            </a:r>
            <a:r>
              <a:rPr lang="pl-PL" dirty="0"/>
              <a:t> </a:t>
            </a:r>
            <a:r>
              <a:rPr lang="pl-PL" dirty="0" err="1"/>
              <a:t>wall</a:t>
            </a:r>
            <a:endParaRPr lang="en-US" dirty="0"/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D55ECCDE-A32A-4A06-AF2D-31C99E6F7C4E}"/>
              </a:ext>
            </a:extLst>
          </p:cNvPr>
          <p:cNvSpPr txBox="1"/>
          <p:nvPr/>
        </p:nvSpPr>
        <p:spPr>
          <a:xfrm>
            <a:off x="462889" y="5057117"/>
            <a:ext cx="1769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Inlet</a:t>
            </a:r>
            <a:br>
              <a:rPr lang="pl-PL" dirty="0"/>
            </a:br>
            <a:r>
              <a:rPr lang="pl-PL" dirty="0"/>
              <a:t>BC </a:t>
            </a:r>
            <a:r>
              <a:rPr lang="pl-PL" dirty="0" err="1"/>
              <a:t>type</a:t>
            </a:r>
            <a:r>
              <a:rPr lang="pl-PL" dirty="0"/>
              <a:t>: </a:t>
            </a:r>
            <a:r>
              <a:rPr lang="pl-PL" dirty="0" err="1"/>
              <a:t>opening</a:t>
            </a:r>
            <a:endParaRPr lang="en-US" dirty="0"/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851C90CA-01E7-4DA4-8FFA-B32D3B93949A}"/>
              </a:ext>
            </a:extLst>
          </p:cNvPr>
          <p:cNvSpPr txBox="1"/>
          <p:nvPr/>
        </p:nvSpPr>
        <p:spPr>
          <a:xfrm>
            <a:off x="9624626" y="1962087"/>
            <a:ext cx="1769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Outlet</a:t>
            </a:r>
            <a:br>
              <a:rPr lang="pl-PL" dirty="0"/>
            </a:br>
            <a:r>
              <a:rPr lang="pl-PL" dirty="0"/>
              <a:t>BC </a:t>
            </a:r>
            <a:r>
              <a:rPr lang="pl-PL" dirty="0" err="1"/>
              <a:t>type</a:t>
            </a:r>
            <a:r>
              <a:rPr lang="pl-PL" dirty="0"/>
              <a:t>: </a:t>
            </a:r>
            <a:r>
              <a:rPr lang="pl-PL" dirty="0" err="1"/>
              <a:t>opening</a:t>
            </a:r>
            <a:endParaRPr lang="en-US" dirty="0"/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69E5908A-8CE6-47E9-8F50-B5F5F9B24D37}"/>
              </a:ext>
            </a:extLst>
          </p:cNvPr>
          <p:cNvSpPr txBox="1"/>
          <p:nvPr/>
        </p:nvSpPr>
        <p:spPr>
          <a:xfrm>
            <a:off x="9286533" y="5264512"/>
            <a:ext cx="1769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Rotational</a:t>
            </a:r>
            <a:r>
              <a:rPr lang="pl-PL" dirty="0"/>
              <a:t> </a:t>
            </a:r>
            <a:r>
              <a:rPr lang="pl-PL" dirty="0" err="1"/>
              <a:t>periodicity</a:t>
            </a:r>
            <a:r>
              <a:rPr lang="pl-PL" dirty="0"/>
              <a:t>  </a:t>
            </a:r>
            <a:endParaRPr lang="en-US" dirty="0"/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892BC7A8-548C-49C7-B58A-E2F0CAD67F40}"/>
              </a:ext>
            </a:extLst>
          </p:cNvPr>
          <p:cNvSpPr txBox="1"/>
          <p:nvPr/>
        </p:nvSpPr>
        <p:spPr>
          <a:xfrm>
            <a:off x="4792930" y="6092510"/>
            <a:ext cx="176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Symmetry</a:t>
            </a:r>
            <a:r>
              <a:rPr lang="pl-PL" dirty="0"/>
              <a:t> </a:t>
            </a:r>
            <a:r>
              <a:rPr lang="pl-PL" dirty="0" err="1"/>
              <a:t>edge</a:t>
            </a:r>
            <a:endParaRPr lang="en-US" dirty="0"/>
          </a:p>
        </p:txBody>
      </p:sp>
      <p:sp>
        <p:nvSpPr>
          <p:cNvPr id="23" name="Strzałka: zakrzywiona w lewo 22">
            <a:extLst>
              <a:ext uri="{FF2B5EF4-FFF2-40B4-BE49-F238E27FC236}">
                <a16:creationId xmlns:a16="http://schemas.microsoft.com/office/drawing/2014/main" id="{FD29AC9C-4715-429E-B254-D564442391A3}"/>
              </a:ext>
            </a:extLst>
          </p:cNvPr>
          <p:cNvSpPr/>
          <p:nvPr/>
        </p:nvSpPr>
        <p:spPr>
          <a:xfrm rot="2727180">
            <a:off x="6508296" y="5248462"/>
            <a:ext cx="320350" cy="5305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5" name="Łącznik prosty 24">
            <a:extLst>
              <a:ext uri="{FF2B5EF4-FFF2-40B4-BE49-F238E27FC236}">
                <a16:creationId xmlns:a16="http://schemas.microsoft.com/office/drawing/2014/main" id="{EFAB4C0A-25A3-4619-9B5C-CFC4BF3BECF1}"/>
              </a:ext>
            </a:extLst>
          </p:cNvPr>
          <p:cNvCxnSpPr>
            <a:cxnSpLocks/>
          </p:cNvCxnSpPr>
          <p:nvPr/>
        </p:nvCxnSpPr>
        <p:spPr>
          <a:xfrm flipV="1">
            <a:off x="1968759" y="4455300"/>
            <a:ext cx="8180895" cy="2048004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328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6FC6DB4-088A-4B66-8509-87940C52C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51" y="952452"/>
            <a:ext cx="2940197" cy="1325563"/>
          </a:xfrm>
        </p:spPr>
        <p:txBody>
          <a:bodyPr>
            <a:normAutofit fontScale="90000"/>
          </a:bodyPr>
          <a:lstStyle/>
          <a:p>
            <a:r>
              <a:rPr lang="pl-PL" dirty="0"/>
              <a:t>RMS </a:t>
            </a:r>
            <a:r>
              <a:rPr lang="pl-PL" dirty="0" err="1"/>
              <a:t>numerical</a:t>
            </a:r>
            <a:r>
              <a:rPr lang="pl-PL" dirty="0"/>
              <a:t> error</a:t>
            </a:r>
            <a:endParaRPr lang="en-US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29D88FE-60EB-4722-AD18-8A1569D64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770" y="550987"/>
            <a:ext cx="6408917" cy="6093612"/>
          </a:xfrm>
          <a:prstGeom prst="rect">
            <a:avLst/>
          </a:prstGeom>
        </p:spPr>
      </p:pic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id="{549A1667-CF35-4A77-8D3C-140A784C5DB4}"/>
              </a:ext>
            </a:extLst>
          </p:cNvPr>
          <p:cNvCxnSpPr/>
          <p:nvPr/>
        </p:nvCxnSpPr>
        <p:spPr>
          <a:xfrm>
            <a:off x="4208106" y="4711959"/>
            <a:ext cx="6475445" cy="0"/>
          </a:xfrm>
          <a:prstGeom prst="line">
            <a:avLst/>
          </a:prstGeom>
          <a:ln w="28575">
            <a:solidFill>
              <a:srgbClr val="FF0000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Łącznik prosty ze strzałką 12">
            <a:extLst>
              <a:ext uri="{FF2B5EF4-FFF2-40B4-BE49-F238E27FC236}">
                <a16:creationId xmlns:a16="http://schemas.microsoft.com/office/drawing/2014/main" id="{CD885549-3F20-4BAF-959F-BB8F861238CE}"/>
              </a:ext>
            </a:extLst>
          </p:cNvPr>
          <p:cNvCxnSpPr/>
          <p:nvPr/>
        </p:nvCxnSpPr>
        <p:spPr>
          <a:xfrm>
            <a:off x="4227770" y="4795935"/>
            <a:ext cx="0" cy="5691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95FB46CD-CC6B-43F9-A2F5-6F0EF0F4263F}"/>
              </a:ext>
            </a:extLst>
          </p:cNvPr>
          <p:cNvSpPr txBox="1"/>
          <p:nvPr/>
        </p:nvSpPr>
        <p:spPr>
          <a:xfrm>
            <a:off x="2295833" y="5080518"/>
            <a:ext cx="162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Below</a:t>
            </a:r>
            <a:r>
              <a:rPr lang="pl-PL" dirty="0"/>
              <a:t> 10e-6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22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Obraz 3">
            <a:extLst>
              <a:ext uri="{FF2B5EF4-FFF2-40B4-BE49-F238E27FC236}">
                <a16:creationId xmlns:a16="http://schemas.microsoft.com/office/drawing/2014/main" id="{89B2D723-6F8D-4B93-9C4F-621D7CB749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030" y="643467"/>
            <a:ext cx="7477940" cy="5571066"/>
          </a:xfrm>
          <a:prstGeom prst="rect">
            <a:avLst/>
          </a:prstGeom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B7F33CCC-2ED5-47A6-98D6-BBD6A21746CB}"/>
              </a:ext>
            </a:extLst>
          </p:cNvPr>
          <p:cNvSpPr/>
          <p:nvPr/>
        </p:nvSpPr>
        <p:spPr>
          <a:xfrm>
            <a:off x="2183363" y="1464906"/>
            <a:ext cx="2603241" cy="438573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37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5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raz 3">
            <a:extLst>
              <a:ext uri="{FF2B5EF4-FFF2-40B4-BE49-F238E27FC236}">
                <a16:creationId xmlns:a16="http://schemas.microsoft.com/office/drawing/2014/main" id="{F316CCCE-44D6-4F7E-A3C8-52BCAA4ADD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941" y="643467"/>
            <a:ext cx="9904117" cy="5571066"/>
          </a:xfrm>
          <a:prstGeom prst="rect">
            <a:avLst/>
          </a:prstGeom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99C843C7-A7F3-4C5E-9DCC-D894D2611F15}"/>
              </a:ext>
            </a:extLst>
          </p:cNvPr>
          <p:cNvSpPr/>
          <p:nvPr/>
        </p:nvSpPr>
        <p:spPr>
          <a:xfrm>
            <a:off x="1073020" y="811763"/>
            <a:ext cx="3032449" cy="195009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36E8DA23-9DD2-4CBE-9B85-5128FB29A218}"/>
              </a:ext>
            </a:extLst>
          </p:cNvPr>
          <p:cNvSpPr txBox="1"/>
          <p:nvPr/>
        </p:nvSpPr>
        <p:spPr>
          <a:xfrm>
            <a:off x="7996335" y="2188028"/>
            <a:ext cx="3718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Data for </a:t>
            </a:r>
            <a:r>
              <a:rPr lang="pl-PL" dirty="0" err="1">
                <a:solidFill>
                  <a:srgbClr val="FF0000"/>
                </a:solidFill>
              </a:rPr>
              <a:t>nozzle</a:t>
            </a:r>
            <a:r>
              <a:rPr lang="pl-PL" dirty="0">
                <a:solidFill>
                  <a:srgbClr val="FF0000"/>
                </a:solidFill>
              </a:rPr>
              <a:t> inlet </a:t>
            </a:r>
            <a:r>
              <a:rPr lang="pl-PL" dirty="0" err="1">
                <a:solidFill>
                  <a:srgbClr val="FF0000"/>
                </a:solidFill>
              </a:rPr>
              <a:t>pressure</a:t>
            </a:r>
            <a:r>
              <a:rPr lang="pl-PL" dirty="0">
                <a:solidFill>
                  <a:srgbClr val="FF0000"/>
                </a:solidFill>
              </a:rPr>
              <a:t> 10 bar 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40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3">
            <a:extLst>
              <a:ext uri="{FF2B5EF4-FFF2-40B4-BE49-F238E27FC236}">
                <a16:creationId xmlns:a16="http://schemas.microsoft.com/office/drawing/2014/main" id="{89B2D723-6F8D-4B93-9C4F-621D7CB749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553"/>
          <a:stretch/>
        </p:blipFill>
        <p:spPr>
          <a:xfrm>
            <a:off x="4073863" y="1175657"/>
            <a:ext cx="7477940" cy="5038876"/>
          </a:xfrm>
          <a:prstGeom prst="rect">
            <a:avLst/>
          </a:prstGeom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852F2921-7F2A-432B-BCC3-4FD49E190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 err="1"/>
              <a:t>Bounadry</a:t>
            </a:r>
            <a:r>
              <a:rPr lang="pl-PL" dirty="0"/>
              <a:t> </a:t>
            </a:r>
            <a:r>
              <a:rPr lang="pl-PL" dirty="0" err="1"/>
              <a:t>conditions</a:t>
            </a:r>
            <a:endParaRPr lang="en-US" dirty="0"/>
          </a:p>
        </p:txBody>
      </p:sp>
      <p:cxnSp>
        <p:nvCxnSpPr>
          <p:cNvPr id="4" name="Łącznik prosty 3">
            <a:extLst>
              <a:ext uri="{FF2B5EF4-FFF2-40B4-BE49-F238E27FC236}">
                <a16:creationId xmlns:a16="http://schemas.microsoft.com/office/drawing/2014/main" id="{71708828-31C3-4ABD-BFDC-89D282436771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4073863" y="4749282"/>
            <a:ext cx="1188604" cy="46624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1941B37F-4E7B-428C-BEA1-A314387196B7}"/>
              </a:ext>
            </a:extLst>
          </p:cNvPr>
          <p:cNvCxnSpPr>
            <a:cxnSpLocks/>
          </p:cNvCxnSpPr>
          <p:nvPr/>
        </p:nvCxnSpPr>
        <p:spPr>
          <a:xfrm flipH="1">
            <a:off x="4073863" y="4892361"/>
            <a:ext cx="2412468" cy="92994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pole tekstowe 7">
            <a:extLst>
              <a:ext uri="{FF2B5EF4-FFF2-40B4-BE49-F238E27FC236}">
                <a16:creationId xmlns:a16="http://schemas.microsoft.com/office/drawing/2014/main" id="{0362C94D-D5D0-4525-839A-11B02C87C266}"/>
              </a:ext>
            </a:extLst>
          </p:cNvPr>
          <p:cNvSpPr txBox="1"/>
          <p:nvPr/>
        </p:nvSpPr>
        <p:spPr>
          <a:xfrm>
            <a:off x="1293341" y="4892361"/>
            <a:ext cx="278052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err="1">
                <a:solidFill>
                  <a:schemeClr val="tx1"/>
                </a:solidFill>
              </a:rPr>
              <a:t>Pressure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>
                <a:solidFill>
                  <a:srgbClr val="FF0000"/>
                </a:solidFill>
              </a:rPr>
              <a:t>1 Pa </a:t>
            </a:r>
            <a:r>
              <a:rPr lang="pl-PL" dirty="0">
                <a:solidFill>
                  <a:schemeClr val="tx1"/>
                </a:solidFill>
              </a:rPr>
              <a:t>(</a:t>
            </a:r>
            <a:r>
              <a:rPr lang="pl-PL" dirty="0" err="1">
                <a:solidFill>
                  <a:schemeClr val="tx1"/>
                </a:solidFill>
              </a:rPr>
              <a:t>absolute</a:t>
            </a:r>
            <a:r>
              <a:rPr lang="pl-PL" dirty="0">
                <a:solidFill>
                  <a:schemeClr val="tx1"/>
                </a:solidFill>
              </a:rPr>
              <a:t>)</a:t>
            </a:r>
          </a:p>
          <a:p>
            <a:r>
              <a:rPr lang="pl-PL" dirty="0" err="1">
                <a:solidFill>
                  <a:schemeClr val="tx1"/>
                </a:solidFill>
              </a:rPr>
              <a:t>Temperature</a:t>
            </a:r>
            <a:r>
              <a:rPr lang="pl-PL" dirty="0">
                <a:solidFill>
                  <a:schemeClr val="tx1"/>
                </a:solidFill>
              </a:rPr>
              <a:t> 20</a:t>
            </a:r>
            <a:r>
              <a:rPr lang="pl-PL" baseline="30000" dirty="0">
                <a:solidFill>
                  <a:schemeClr val="tx1"/>
                </a:solidFill>
              </a:rPr>
              <a:t>o</a:t>
            </a:r>
            <a:r>
              <a:rPr lang="pl-PL" dirty="0">
                <a:solidFill>
                  <a:schemeClr val="tx1"/>
                </a:solidFill>
              </a:rPr>
              <a:t>C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FE498389-1DD6-48D5-8064-2B5B51BD1745}"/>
              </a:ext>
            </a:extLst>
          </p:cNvPr>
          <p:cNvCxnSpPr>
            <a:cxnSpLocks/>
          </p:cNvCxnSpPr>
          <p:nvPr/>
        </p:nvCxnSpPr>
        <p:spPr>
          <a:xfrm flipH="1" flipV="1">
            <a:off x="3741576" y="2325169"/>
            <a:ext cx="1740162" cy="70789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57956DA7-1FEC-40DC-B47B-B48BFDE32EB4}"/>
              </a:ext>
            </a:extLst>
          </p:cNvPr>
          <p:cNvSpPr txBox="1"/>
          <p:nvPr/>
        </p:nvSpPr>
        <p:spPr>
          <a:xfrm>
            <a:off x="2099388" y="1690688"/>
            <a:ext cx="164218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err="1">
                <a:solidFill>
                  <a:schemeClr val="tx1"/>
                </a:solidFill>
              </a:rPr>
              <a:t>Distance</a:t>
            </a:r>
            <a:r>
              <a:rPr lang="pl-PL" dirty="0">
                <a:solidFill>
                  <a:schemeClr val="tx1"/>
                </a:solidFill>
              </a:rPr>
              <a:t>: </a:t>
            </a:r>
            <a:r>
              <a:rPr lang="pl-PL" dirty="0" err="1">
                <a:solidFill>
                  <a:srgbClr val="FF0000"/>
                </a:solidFill>
              </a:rPr>
              <a:t>position</a:t>
            </a:r>
            <a:r>
              <a:rPr lang="pl-PL" dirty="0">
                <a:solidFill>
                  <a:srgbClr val="FF0000"/>
                </a:solidFill>
              </a:rPr>
              <a:t> A </a:t>
            </a:r>
            <a:r>
              <a:rPr lang="pl-PL" dirty="0">
                <a:solidFill>
                  <a:schemeClr val="tx1"/>
                </a:solidFill>
              </a:rPr>
              <a:t>(</a:t>
            </a:r>
            <a:r>
              <a:rPr lang="pl-PL" dirty="0" err="1">
                <a:solidFill>
                  <a:schemeClr val="tx1"/>
                </a:solidFill>
              </a:rPr>
              <a:t>prev</a:t>
            </a:r>
            <a:r>
              <a:rPr lang="pl-PL" dirty="0">
                <a:solidFill>
                  <a:schemeClr val="tx1"/>
                </a:solidFill>
              </a:rPr>
              <a:t>. </a:t>
            </a:r>
            <a:r>
              <a:rPr lang="pl-PL" dirty="0" err="1">
                <a:solidFill>
                  <a:schemeClr val="tx1"/>
                </a:solidFill>
              </a:rPr>
              <a:t>Slide</a:t>
            </a:r>
            <a:r>
              <a:rPr lang="pl-PL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90E8CCA9-8249-4E68-8BD6-EF5DD1E35EAB}"/>
              </a:ext>
            </a:extLst>
          </p:cNvPr>
          <p:cNvSpPr txBox="1"/>
          <p:nvPr/>
        </p:nvSpPr>
        <p:spPr>
          <a:xfrm>
            <a:off x="1548882" y="3148360"/>
            <a:ext cx="219269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err="1">
                <a:solidFill>
                  <a:schemeClr val="tx1"/>
                </a:solidFill>
              </a:rPr>
              <a:t>DeLaval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nozzle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>
                <a:solidFill>
                  <a:srgbClr val="FF0000"/>
                </a:solidFill>
              </a:rPr>
              <a:t>30</a:t>
            </a:r>
            <a:r>
              <a:rPr lang="pl-PL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pl-PL" dirty="0">
                <a:solidFill>
                  <a:srgbClr val="FF0000"/>
                </a:solidFill>
              </a:rPr>
              <a:t>m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throat</a:t>
            </a:r>
            <a:r>
              <a:rPr lang="pl-PL" dirty="0">
                <a:solidFill>
                  <a:schemeClr val="tx1"/>
                </a:solidFill>
              </a:rPr>
              <a:t>; </a:t>
            </a:r>
            <a:r>
              <a:rPr lang="pl-PL" dirty="0">
                <a:solidFill>
                  <a:srgbClr val="FF0000"/>
                </a:solidFill>
              </a:rPr>
              <a:t>3 bar </a:t>
            </a:r>
            <a:r>
              <a:rPr lang="pl-PL" dirty="0">
                <a:solidFill>
                  <a:schemeClr val="tx1"/>
                </a:solidFill>
              </a:rPr>
              <a:t>Inlet </a:t>
            </a:r>
            <a:r>
              <a:rPr lang="pl-PL" dirty="0" err="1">
                <a:solidFill>
                  <a:schemeClr val="tx1"/>
                </a:solidFill>
              </a:rPr>
              <a:t>pressure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F7D2A355-E481-4406-9A34-3381083F0D17}"/>
              </a:ext>
            </a:extLst>
          </p:cNvPr>
          <p:cNvCxnSpPr>
            <a:cxnSpLocks/>
            <a:endCxn id="16" idx="3"/>
          </p:cNvCxnSpPr>
          <p:nvPr/>
        </p:nvCxnSpPr>
        <p:spPr>
          <a:xfrm flipH="1">
            <a:off x="3741576" y="3315679"/>
            <a:ext cx="942392" cy="29434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66D0CD79-8B28-4017-87A4-FEA21E47F7D5}"/>
              </a:ext>
            </a:extLst>
          </p:cNvPr>
          <p:cNvSpPr txBox="1"/>
          <p:nvPr/>
        </p:nvSpPr>
        <p:spPr>
          <a:xfrm>
            <a:off x="5407094" y="1401838"/>
            <a:ext cx="154421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Zero </a:t>
            </a:r>
            <a:r>
              <a:rPr lang="pl-PL" dirty="0" err="1">
                <a:solidFill>
                  <a:srgbClr val="FF0000"/>
                </a:solidFill>
              </a:rPr>
              <a:t>thickness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chemeClr val="tx1"/>
                </a:solidFill>
              </a:rPr>
              <a:t>Skimmer inlet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C9132FE2-7B6F-4C44-ABE2-96F1E666F46C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5935327" y="2048169"/>
            <a:ext cx="243875" cy="113169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F477B44B-880F-457F-85C8-F8E752481DBF}"/>
              </a:ext>
            </a:extLst>
          </p:cNvPr>
          <p:cNvSpPr txBox="1"/>
          <p:nvPr/>
        </p:nvSpPr>
        <p:spPr>
          <a:xfrm>
            <a:off x="1293341" y="5699860"/>
            <a:ext cx="278052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err="1">
                <a:solidFill>
                  <a:schemeClr val="tx1"/>
                </a:solidFill>
              </a:rPr>
              <a:t>Pressure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>
                <a:solidFill>
                  <a:srgbClr val="FF0000"/>
                </a:solidFill>
              </a:rPr>
              <a:t>0 Pa </a:t>
            </a:r>
            <a:r>
              <a:rPr lang="pl-PL" dirty="0">
                <a:solidFill>
                  <a:schemeClr val="tx1"/>
                </a:solidFill>
              </a:rPr>
              <a:t>(</a:t>
            </a:r>
            <a:r>
              <a:rPr lang="pl-PL" dirty="0" err="1">
                <a:solidFill>
                  <a:schemeClr val="tx1"/>
                </a:solidFill>
              </a:rPr>
              <a:t>absolute</a:t>
            </a:r>
            <a:r>
              <a:rPr lang="pl-PL" dirty="0">
                <a:solidFill>
                  <a:schemeClr val="tx1"/>
                </a:solidFill>
              </a:rPr>
              <a:t>)</a:t>
            </a:r>
          </a:p>
          <a:p>
            <a:r>
              <a:rPr lang="pl-PL" dirty="0" err="1">
                <a:solidFill>
                  <a:schemeClr val="tx1"/>
                </a:solidFill>
              </a:rPr>
              <a:t>Temperature</a:t>
            </a:r>
            <a:r>
              <a:rPr lang="pl-PL" dirty="0">
                <a:solidFill>
                  <a:schemeClr val="tx1"/>
                </a:solidFill>
              </a:rPr>
              <a:t> 20</a:t>
            </a:r>
            <a:r>
              <a:rPr lang="pl-PL" baseline="30000" dirty="0">
                <a:solidFill>
                  <a:schemeClr val="tx1"/>
                </a:solidFill>
              </a:rPr>
              <a:t>o</a:t>
            </a:r>
            <a:r>
              <a:rPr lang="pl-PL" dirty="0">
                <a:solidFill>
                  <a:schemeClr val="tx1"/>
                </a:solidFill>
              </a:rPr>
              <a:t>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F1F16422-6B11-43AD-9CF4-36F58432FCB7}"/>
              </a:ext>
            </a:extLst>
          </p:cNvPr>
          <p:cNvSpPr txBox="1"/>
          <p:nvPr/>
        </p:nvSpPr>
        <p:spPr>
          <a:xfrm>
            <a:off x="621536" y="5030860"/>
            <a:ext cx="671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!!!!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73932BDA-3E20-4592-8398-A57762262D54}"/>
              </a:ext>
            </a:extLst>
          </p:cNvPr>
          <p:cNvSpPr txBox="1"/>
          <p:nvPr/>
        </p:nvSpPr>
        <p:spPr>
          <a:xfrm>
            <a:off x="8989520" y="806325"/>
            <a:ext cx="164218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err="1">
                <a:solidFill>
                  <a:schemeClr val="tx1"/>
                </a:solidFill>
              </a:rPr>
              <a:t>Gas</a:t>
            </a:r>
            <a:r>
              <a:rPr lang="pl-PL" dirty="0">
                <a:solidFill>
                  <a:schemeClr val="tx1"/>
                </a:solidFill>
              </a:rPr>
              <a:t>: </a:t>
            </a:r>
            <a:r>
              <a:rPr lang="pl-PL" dirty="0" err="1">
                <a:solidFill>
                  <a:srgbClr val="FF0000"/>
                </a:solidFill>
              </a:rPr>
              <a:t>Nitrogen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548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C108F9E-D915-4800-8EB4-E317022AD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– Mach </a:t>
            </a:r>
            <a:r>
              <a:rPr lang="pl-PL" dirty="0" err="1"/>
              <a:t>number</a:t>
            </a:r>
            <a:r>
              <a:rPr lang="pl-PL" dirty="0"/>
              <a:t> </a:t>
            </a:r>
            <a:endParaRPr lang="en-US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CB134F-518F-4452-9721-B75559367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65B5EBC3-7D08-4409-B5F9-A205142B0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349" y="1490268"/>
            <a:ext cx="6168188" cy="5022051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2D3F05D8-049B-4646-92A9-522FC150E973}"/>
              </a:ext>
            </a:extLst>
          </p:cNvPr>
          <p:cNvSpPr/>
          <p:nvPr/>
        </p:nvSpPr>
        <p:spPr>
          <a:xfrm>
            <a:off x="3301029" y="3619776"/>
            <a:ext cx="4452709" cy="1553497"/>
          </a:xfrm>
          <a:prstGeom prst="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ED6F3D5-5ED3-4951-93FE-AF34435F741C}"/>
              </a:ext>
            </a:extLst>
          </p:cNvPr>
          <p:cNvSpPr txBox="1"/>
          <p:nvPr/>
        </p:nvSpPr>
        <p:spPr>
          <a:xfrm>
            <a:off x="3713584" y="3567648"/>
            <a:ext cx="162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De </a:t>
            </a:r>
            <a:r>
              <a:rPr lang="pl-PL" dirty="0" err="1"/>
              <a:t>Laval</a:t>
            </a:r>
            <a:r>
              <a:rPr lang="pl-PL" dirty="0"/>
              <a:t> </a:t>
            </a:r>
            <a:r>
              <a:rPr lang="pl-PL" dirty="0" err="1"/>
              <a:t>nozzle</a:t>
            </a:r>
            <a:endParaRPr lang="en-US" dirty="0"/>
          </a:p>
        </p:txBody>
      </p:sp>
      <p:cxnSp>
        <p:nvCxnSpPr>
          <p:cNvPr id="8" name="Łącznik prosty ze strzałką 7">
            <a:extLst>
              <a:ext uri="{FF2B5EF4-FFF2-40B4-BE49-F238E27FC236}">
                <a16:creationId xmlns:a16="http://schemas.microsoft.com/office/drawing/2014/main" id="{D50387E7-5112-4720-9ED8-E28F35392661}"/>
              </a:ext>
            </a:extLst>
          </p:cNvPr>
          <p:cNvCxnSpPr>
            <a:cxnSpLocks/>
          </p:cNvCxnSpPr>
          <p:nvPr/>
        </p:nvCxnSpPr>
        <p:spPr>
          <a:xfrm flipH="1">
            <a:off x="8705461" y="2612571"/>
            <a:ext cx="979715" cy="8529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3F2A6EE-C128-4BE6-9241-CCAB1804D809}"/>
              </a:ext>
            </a:extLst>
          </p:cNvPr>
          <p:cNvSpPr txBox="1"/>
          <p:nvPr/>
        </p:nvSpPr>
        <p:spPr>
          <a:xfrm>
            <a:off x="9613641" y="2076916"/>
            <a:ext cx="1537045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/>
              <a:t>1st Skimmer geometry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429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C108F9E-D915-4800-8EB4-E317022AD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- </a:t>
            </a:r>
            <a:r>
              <a:rPr lang="pl-PL" dirty="0" err="1"/>
              <a:t>pressure</a:t>
            </a:r>
            <a:r>
              <a:rPr lang="pl-PL" dirty="0"/>
              <a:t> </a:t>
            </a:r>
            <a:endParaRPr lang="en-US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CB134F-518F-4452-9721-B75559367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89FF732E-A5D0-4F58-9AAF-33BA6346C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774" y="1490095"/>
            <a:ext cx="4865637" cy="5022398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E16F1AE6-900E-4FD1-85D7-AC99F8346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4947" y="2159896"/>
            <a:ext cx="5426279" cy="3682795"/>
          </a:xfrm>
          <a:prstGeom prst="rect">
            <a:avLst/>
          </a:prstGeom>
        </p:spPr>
      </p:pic>
      <p:sp>
        <p:nvSpPr>
          <p:cNvPr id="6" name="Prostokąt 5">
            <a:extLst>
              <a:ext uri="{FF2B5EF4-FFF2-40B4-BE49-F238E27FC236}">
                <a16:creationId xmlns:a16="http://schemas.microsoft.com/office/drawing/2014/main" id="{20145120-934D-49F8-9DBC-B5E29BA978EB}"/>
              </a:ext>
            </a:extLst>
          </p:cNvPr>
          <p:cNvSpPr/>
          <p:nvPr/>
        </p:nvSpPr>
        <p:spPr>
          <a:xfrm>
            <a:off x="3331029" y="3893574"/>
            <a:ext cx="778855" cy="575789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AE6C4DED-3ED7-439D-B8F7-9DB117A7E8AF}"/>
              </a:ext>
            </a:extLst>
          </p:cNvPr>
          <p:cNvCxnSpPr>
            <a:stCxn id="6" idx="0"/>
          </p:cNvCxnSpPr>
          <p:nvPr/>
        </p:nvCxnSpPr>
        <p:spPr>
          <a:xfrm flipV="1">
            <a:off x="3720457" y="2159896"/>
            <a:ext cx="2504490" cy="17336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8892CBEF-B55C-475B-AD71-78D06986E37E}"/>
              </a:ext>
            </a:extLst>
          </p:cNvPr>
          <p:cNvCxnSpPr>
            <a:cxnSpLocks/>
          </p:cNvCxnSpPr>
          <p:nvPr/>
        </p:nvCxnSpPr>
        <p:spPr>
          <a:xfrm>
            <a:off x="3720457" y="4469363"/>
            <a:ext cx="2504490" cy="1373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BD121C46-E98E-4FF9-B4D3-8B31D9FB8C73}"/>
              </a:ext>
            </a:extLst>
          </p:cNvPr>
          <p:cNvSpPr txBox="1"/>
          <p:nvPr/>
        </p:nvSpPr>
        <p:spPr>
          <a:xfrm>
            <a:off x="9992445" y="1225789"/>
            <a:ext cx="201605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dirty="0" err="1"/>
              <a:t>Viscous</a:t>
            </a:r>
            <a:r>
              <a:rPr lang="pl-PL" dirty="0"/>
              <a:t> </a:t>
            </a:r>
            <a:r>
              <a:rPr lang="pl-PL" dirty="0" err="1"/>
              <a:t>flow</a:t>
            </a:r>
            <a:r>
              <a:rPr lang="pl-PL" dirty="0"/>
              <a:t> region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318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C6C82E3D-E6C1-456E-AF98-6A16F16FB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53" y="1595121"/>
            <a:ext cx="5386747" cy="5075375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5C108F9E-D915-4800-8EB4-E317022AD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- </a:t>
            </a:r>
            <a:r>
              <a:rPr lang="pl-PL" dirty="0" err="1"/>
              <a:t>velocity</a:t>
            </a:r>
            <a:r>
              <a:rPr lang="pl-PL" dirty="0"/>
              <a:t> </a:t>
            </a:r>
            <a:endParaRPr lang="en-US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20145120-934D-49F8-9DBC-B5E29BA978EB}"/>
              </a:ext>
            </a:extLst>
          </p:cNvPr>
          <p:cNvSpPr/>
          <p:nvPr/>
        </p:nvSpPr>
        <p:spPr>
          <a:xfrm>
            <a:off x="3116424" y="4006543"/>
            <a:ext cx="778855" cy="575789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AE6C4DED-3ED7-439D-B8F7-9DB117A7E8AF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3505852" y="2099389"/>
            <a:ext cx="2979576" cy="19071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8892CBEF-B55C-475B-AD71-78D06986E37E}"/>
              </a:ext>
            </a:extLst>
          </p:cNvPr>
          <p:cNvCxnSpPr>
            <a:cxnSpLocks/>
          </p:cNvCxnSpPr>
          <p:nvPr/>
        </p:nvCxnSpPr>
        <p:spPr>
          <a:xfrm>
            <a:off x="3505852" y="4582332"/>
            <a:ext cx="2979576" cy="16351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Obraz 13">
            <a:extLst>
              <a:ext uri="{FF2B5EF4-FFF2-40B4-BE49-F238E27FC236}">
                <a16:creationId xmlns:a16="http://schemas.microsoft.com/office/drawing/2014/main" id="{3998C31E-B171-4D74-B25F-D6CDA47E7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428" y="2099388"/>
            <a:ext cx="4562556" cy="411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198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C108F9E-D915-4800-8EB4-E317022AD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– </a:t>
            </a:r>
            <a:r>
              <a:rPr lang="pl-PL" dirty="0" err="1"/>
              <a:t>velocity</a:t>
            </a:r>
            <a:r>
              <a:rPr lang="pl-PL" dirty="0"/>
              <a:t> </a:t>
            </a:r>
            <a:r>
              <a:rPr lang="pl-PL" dirty="0" err="1"/>
              <a:t>vectors</a:t>
            </a:r>
            <a:endParaRPr lang="en-US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CB134F-518F-4452-9721-B75559367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02309E91-14DA-48F3-A473-DA9468AA1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25625"/>
            <a:ext cx="5372471" cy="4951337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CDC89327-E5F3-4B0A-A3F9-AC3B5162361E}"/>
              </a:ext>
            </a:extLst>
          </p:cNvPr>
          <p:cNvSpPr/>
          <p:nvPr/>
        </p:nvSpPr>
        <p:spPr>
          <a:xfrm>
            <a:off x="3545633" y="3772276"/>
            <a:ext cx="778855" cy="575789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5955B71F-FD72-49B1-9E57-41279E2F420C}"/>
              </a:ext>
            </a:extLst>
          </p:cNvPr>
          <p:cNvCxnSpPr>
            <a:stCxn id="5" idx="0"/>
          </p:cNvCxnSpPr>
          <p:nvPr/>
        </p:nvCxnSpPr>
        <p:spPr>
          <a:xfrm flipV="1">
            <a:off x="3935061" y="2038598"/>
            <a:ext cx="2504490" cy="173367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id="{6DEB1E43-464F-4EEB-96C0-A5D2EF09C3A2}"/>
              </a:ext>
            </a:extLst>
          </p:cNvPr>
          <p:cNvCxnSpPr>
            <a:cxnSpLocks/>
          </p:cNvCxnSpPr>
          <p:nvPr/>
        </p:nvCxnSpPr>
        <p:spPr>
          <a:xfrm>
            <a:off x="3935061" y="4348065"/>
            <a:ext cx="2504490" cy="13733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Obraz 7">
            <a:extLst>
              <a:ext uri="{FF2B5EF4-FFF2-40B4-BE49-F238E27FC236}">
                <a16:creationId xmlns:a16="http://schemas.microsoft.com/office/drawing/2014/main" id="{1C2F48BF-2C55-4E4A-A5F0-67D185978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137" y="2034937"/>
            <a:ext cx="4469317" cy="368645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26921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C108F9E-D915-4800-8EB4-E317022AD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– </a:t>
            </a:r>
            <a:r>
              <a:rPr lang="pl-PL" dirty="0" err="1"/>
              <a:t>Density</a:t>
            </a:r>
            <a:endParaRPr lang="en-US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6325FC2-BE12-4CF9-9AE8-05E4E986D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40" y="1484671"/>
            <a:ext cx="4958427" cy="5045526"/>
          </a:xfrm>
          <a:prstGeom prst="rect">
            <a:avLst/>
          </a:prstGeom>
        </p:spPr>
      </p:pic>
      <p:sp>
        <p:nvSpPr>
          <p:cNvPr id="6" name="Prostokąt 5">
            <a:extLst>
              <a:ext uri="{FF2B5EF4-FFF2-40B4-BE49-F238E27FC236}">
                <a16:creationId xmlns:a16="http://schemas.microsoft.com/office/drawing/2014/main" id="{FDA4AF66-1C79-45CB-935E-F98BAC8DB389}"/>
              </a:ext>
            </a:extLst>
          </p:cNvPr>
          <p:cNvSpPr/>
          <p:nvPr/>
        </p:nvSpPr>
        <p:spPr>
          <a:xfrm>
            <a:off x="3097763" y="3865582"/>
            <a:ext cx="778855" cy="575789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id="{CFCD05C7-84A9-4D83-9F01-DC5B39C927B2}"/>
              </a:ext>
            </a:extLst>
          </p:cNvPr>
          <p:cNvCxnSpPr>
            <a:stCxn id="6" idx="0"/>
          </p:cNvCxnSpPr>
          <p:nvPr/>
        </p:nvCxnSpPr>
        <p:spPr>
          <a:xfrm flipV="1">
            <a:off x="3487191" y="2131904"/>
            <a:ext cx="2504490" cy="17336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BF20326-710C-480F-A7B6-EB138DCD0CF7}"/>
              </a:ext>
            </a:extLst>
          </p:cNvPr>
          <p:cNvCxnSpPr>
            <a:cxnSpLocks/>
          </p:cNvCxnSpPr>
          <p:nvPr/>
        </p:nvCxnSpPr>
        <p:spPr>
          <a:xfrm>
            <a:off x="3487191" y="4441371"/>
            <a:ext cx="2504490" cy="13733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az 8">
            <a:extLst>
              <a:ext uri="{FF2B5EF4-FFF2-40B4-BE49-F238E27FC236}">
                <a16:creationId xmlns:a16="http://schemas.microsoft.com/office/drawing/2014/main" id="{47C16949-40DB-492F-B810-2451ECB21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681" y="2131904"/>
            <a:ext cx="5060000" cy="3682795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67522CD6-2A92-4F4B-86AB-63C1FB746CA6}"/>
              </a:ext>
            </a:extLst>
          </p:cNvPr>
          <p:cNvSpPr txBox="1"/>
          <p:nvPr/>
        </p:nvSpPr>
        <p:spPr>
          <a:xfrm>
            <a:off x="6792686" y="569311"/>
            <a:ext cx="38442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Density</a:t>
            </a:r>
            <a:r>
              <a:rPr lang="pl-PL" dirty="0"/>
              <a:t> </a:t>
            </a:r>
            <a:r>
              <a:rPr lang="pl-PL" dirty="0" err="1"/>
              <a:t>at</a:t>
            </a:r>
            <a:r>
              <a:rPr lang="pl-PL" dirty="0"/>
              <a:t> the 1st Skimmer for </a:t>
            </a:r>
            <a:br>
              <a:rPr lang="pl-PL" dirty="0"/>
            </a:br>
            <a:r>
              <a:rPr lang="pl-PL" dirty="0" err="1"/>
              <a:t>nozzle</a:t>
            </a:r>
            <a:r>
              <a:rPr lang="pl-PL" dirty="0"/>
              <a:t> inlet </a:t>
            </a:r>
            <a:r>
              <a:rPr lang="pl-PL" dirty="0" err="1"/>
              <a:t>pressure</a:t>
            </a:r>
            <a:r>
              <a:rPr lang="pl-PL" dirty="0"/>
              <a:t> 3 </a:t>
            </a:r>
            <a:r>
              <a:rPr lang="pl-PL" dirty="0" err="1"/>
              <a:t>bars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the same high as for the </a:t>
            </a:r>
            <a:r>
              <a:rPr lang="pl-PL" dirty="0" err="1"/>
              <a:t>predicted</a:t>
            </a:r>
            <a:r>
              <a:rPr lang="pl-PL" dirty="0"/>
              <a:t> </a:t>
            </a:r>
            <a:r>
              <a:rPr lang="pl-PL" dirty="0" err="1"/>
              <a:t>density</a:t>
            </a:r>
            <a:r>
              <a:rPr lang="pl-PL" dirty="0"/>
              <a:t> for </a:t>
            </a:r>
            <a:br>
              <a:rPr lang="pl-PL" dirty="0"/>
            </a:br>
            <a:r>
              <a:rPr lang="pl-PL" dirty="0" err="1"/>
              <a:t>nozzle</a:t>
            </a:r>
            <a:r>
              <a:rPr lang="pl-PL" dirty="0"/>
              <a:t> inlet </a:t>
            </a:r>
            <a:r>
              <a:rPr lang="pl-PL" dirty="0" err="1"/>
              <a:t>pressure</a:t>
            </a:r>
            <a:r>
              <a:rPr lang="pl-PL" dirty="0"/>
              <a:t> 10 </a:t>
            </a:r>
            <a:r>
              <a:rPr lang="pl-PL" dirty="0" err="1"/>
              <a:t>bars</a:t>
            </a:r>
            <a:r>
              <a:rPr lang="pl-PL" dirty="0"/>
              <a:t>. </a:t>
            </a:r>
            <a:br>
              <a:rPr lang="pl-PL" dirty="0"/>
            </a:br>
            <a:r>
              <a:rPr lang="pl-PL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</a:rPr>
              <a:t>see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</a:rPr>
              <a:t>slide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</a:rPr>
              <a:t> 3)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764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228</Words>
  <Application>Microsoft Office PowerPoint</Application>
  <PresentationFormat>Panoramiczny</PresentationFormat>
  <Paragraphs>44</Paragraphs>
  <Slides>16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Motyw pakietu Office</vt:lpstr>
      <vt:lpstr>HP side simulations DeLaval nozzle + first skimmer (first results)</vt:lpstr>
      <vt:lpstr>Prezentacja programu PowerPoint</vt:lpstr>
      <vt:lpstr>Prezentacja programu PowerPoint</vt:lpstr>
      <vt:lpstr>Bounadry conditions</vt:lpstr>
      <vt:lpstr>Results – Mach number </vt:lpstr>
      <vt:lpstr>Results - pressure </vt:lpstr>
      <vt:lpstr>Results - velocity </vt:lpstr>
      <vt:lpstr>Results – velocity vectors</vt:lpstr>
      <vt:lpstr>Results – Density</vt:lpstr>
      <vt:lpstr>Results - Temperature</vt:lpstr>
      <vt:lpstr>Conclusions </vt:lpstr>
      <vt:lpstr>Still to consider in HP side … </vt:lpstr>
      <vt:lpstr>Complementary numerical simulation information</vt:lpstr>
      <vt:lpstr>Numerical Mesh </vt:lpstr>
      <vt:lpstr>Numerical Domain: 2D simulation</vt:lpstr>
      <vt:lpstr>RMS numerical error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Przemek</dc:creator>
  <cp:lastModifiedBy>Przemek</cp:lastModifiedBy>
  <cp:revision>42</cp:revision>
  <dcterms:created xsi:type="dcterms:W3CDTF">2018-01-11T18:45:33Z</dcterms:created>
  <dcterms:modified xsi:type="dcterms:W3CDTF">2018-02-08T22:27:08Z</dcterms:modified>
</cp:coreProperties>
</file>