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57" r:id="rId4"/>
    <p:sldId id="258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7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3EF0A-942F-43BA-9EC3-41A86574589A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C680D-53AE-4E1C-B19C-090A7043DB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311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C680D-53AE-4E1C-B19C-090A7043DB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334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C680D-53AE-4E1C-B19C-090A7043DB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806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C680D-53AE-4E1C-B19C-090A7043DBC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32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C680D-53AE-4E1C-B19C-090A7043DBC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85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C680D-53AE-4E1C-B19C-090A7043DB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398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C680D-53AE-4E1C-B19C-090A7043DBC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327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C680D-53AE-4E1C-B19C-090A7043DB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001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11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26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88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01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52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425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48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33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698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42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34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20ED2-5ABB-4BC5-A27B-963AC4C376B5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3B3E2-11E4-4E49-B9DC-F4585679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48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Status of Q1/3 cryostat interfaces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D. Ramos, H.Prin , 8/2/2018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9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09813" y="-1609725"/>
            <a:ext cx="13763625" cy="1007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5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80885" y="710419"/>
            <a:ext cx="6309678" cy="54243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79895" y="3422589"/>
            <a:ext cx="154745" cy="115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914916" y="3422589"/>
            <a:ext cx="154745" cy="115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391421" y="3422589"/>
            <a:ext cx="154745" cy="115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626442" y="3422589"/>
            <a:ext cx="154745" cy="115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837459" y="3422589"/>
            <a:ext cx="83847" cy="115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759863" y="2291869"/>
            <a:ext cx="180769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chemeClr val="accent5">
                    <a:lumMod val="75000"/>
                  </a:schemeClr>
                </a:solidFill>
              </a:rPr>
              <a:t>Instrumentation</a:t>
            </a:r>
            <a:endParaRPr lang="en-GB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2548042" y="2651461"/>
            <a:ext cx="1088516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chemeClr val="accent5">
                    <a:lumMod val="75000"/>
                  </a:schemeClr>
                </a:solidFill>
              </a:rPr>
              <a:t>CLIQ</a:t>
            </a:r>
            <a:endParaRPr lang="en-GB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6409621" y="2507238"/>
            <a:ext cx="139270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chemeClr val="accent5">
                    <a:lumMod val="75000"/>
                  </a:schemeClr>
                </a:solidFill>
              </a:rPr>
              <a:t>35 A trim</a:t>
            </a:r>
            <a:endParaRPr lang="en-GB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5441401" y="2299739"/>
            <a:ext cx="180769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chemeClr val="accent5">
                    <a:lumMod val="75000"/>
                  </a:schemeClr>
                </a:solidFill>
              </a:rPr>
              <a:t>Instrumentation</a:t>
            </a:r>
            <a:endParaRPr lang="en-GB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181353" y="2659331"/>
            <a:ext cx="1088516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chemeClr val="accent5">
                    <a:lumMod val="75000"/>
                  </a:schemeClr>
                </a:solidFill>
              </a:rPr>
              <a:t>CLIQ</a:t>
            </a:r>
            <a:endParaRPr lang="en-GB" b="1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6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91" y="1409337"/>
            <a:ext cx="8566018" cy="37399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321" y="1609279"/>
            <a:ext cx="627624" cy="459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4793" y="1730325"/>
            <a:ext cx="550343" cy="5080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6437" y="3110037"/>
            <a:ext cx="128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>
                <a:solidFill>
                  <a:srgbClr val="FF0000"/>
                </a:solidFill>
              </a:rPr>
              <a:t>Not supplied</a:t>
            </a:r>
            <a:endParaRPr lang="en-GB" sz="160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935502" y="3488788"/>
            <a:ext cx="126609" cy="274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90228" y="1013496"/>
            <a:ext cx="128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>
                <a:solidFill>
                  <a:srgbClr val="FF0000"/>
                </a:solidFill>
              </a:rPr>
              <a:t>Not supplied</a:t>
            </a:r>
            <a:endParaRPr lang="en-GB" sz="160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819293" y="1392247"/>
            <a:ext cx="126609" cy="274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83382" y="5349233"/>
            <a:ext cx="5235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ISO clamped flange with elastomer seal for testing</a:t>
            </a:r>
          </a:p>
          <a:p>
            <a:r>
              <a:rPr lang="en-GB" smtClean="0"/>
              <a:t>Welded during service module assembly at CERN</a:t>
            </a:r>
            <a:endParaRPr lang="en-GB"/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 flipV="1">
            <a:off x="1786597" y="4572000"/>
            <a:ext cx="796785" cy="1100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44063" y="555674"/>
            <a:ext cx="5922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Straight pipes may be used as return lines during testing. Supplied with extra length (~100 mm on either side)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8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4167" y="908881"/>
            <a:ext cx="2916408" cy="4351338"/>
          </a:xfrm>
        </p:spPr>
        <p:txBody>
          <a:bodyPr/>
          <a:lstStyle/>
          <a:p>
            <a:r>
              <a:rPr lang="en-GB" sz="2000" smtClean="0"/>
              <a:t>To be </a:t>
            </a:r>
            <a:r>
              <a:rPr lang="en-GB" sz="2000" smtClean="0"/>
              <a:t>discussed</a:t>
            </a:r>
            <a:endParaRPr lang="en-GB" sz="1800" smtClean="0"/>
          </a:p>
          <a:p>
            <a:pPr lvl="1"/>
            <a:r>
              <a:rPr lang="en-GB" sz="1800" smtClean="0"/>
              <a:t>FSI </a:t>
            </a:r>
            <a:r>
              <a:rPr lang="en-GB" sz="1800" smtClean="0"/>
              <a:t>components</a:t>
            </a:r>
          </a:p>
          <a:p>
            <a:pPr lvl="1"/>
            <a:r>
              <a:rPr lang="en-GB" sz="1800" smtClean="0"/>
              <a:t>Taylor Hobson survey supports</a:t>
            </a:r>
            <a:endParaRPr lang="en-GB" sz="180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22356" y="908881"/>
            <a:ext cx="291640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smtClean="0"/>
              <a:t>Not Supplied</a:t>
            </a:r>
          </a:p>
          <a:p>
            <a:pPr lvl="1"/>
            <a:r>
              <a:rPr lang="en-GB" sz="1800" smtClean="0"/>
              <a:t>Service module kit</a:t>
            </a:r>
          </a:p>
          <a:p>
            <a:pPr lvl="1"/>
            <a:r>
              <a:rPr lang="en-GB" sz="1800" smtClean="0"/>
              <a:t>Manifolds/ phase separators</a:t>
            </a:r>
          </a:p>
          <a:p>
            <a:pPr lvl="1"/>
            <a:r>
              <a:rPr lang="en-GB" sz="1800" smtClean="0"/>
              <a:t>Expansion joints</a:t>
            </a:r>
          </a:p>
          <a:p>
            <a:pPr lvl="1"/>
            <a:r>
              <a:rPr lang="en-GB" sz="1800" smtClean="0"/>
              <a:t>Jacks</a:t>
            </a:r>
          </a:p>
          <a:p>
            <a:pPr lvl="1"/>
            <a:r>
              <a:rPr lang="en-GB" sz="1800" smtClean="0"/>
              <a:t>Longitudinal anchor</a:t>
            </a:r>
          </a:p>
          <a:p>
            <a:pPr lvl="1"/>
            <a:r>
              <a:rPr lang="en-GB" sz="1800" smtClean="0"/>
              <a:t>Vessel end covers</a:t>
            </a:r>
          </a:p>
          <a:p>
            <a:pPr lvl="1"/>
            <a:r>
              <a:rPr lang="en-GB" sz="1800" smtClean="0"/>
              <a:t>Packing end covers, transport boxes and crates for shipping of the cryo-assembly to CERN</a:t>
            </a:r>
          </a:p>
          <a:p>
            <a:pPr lvl="1"/>
            <a:endParaRPr lang="en-GB" sz="180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60545" y="908881"/>
            <a:ext cx="291640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smtClean="0"/>
              <a:t>Supplied</a:t>
            </a:r>
          </a:p>
          <a:p>
            <a:pPr lvl="1"/>
            <a:r>
              <a:rPr lang="en-GB" sz="1800" smtClean="0"/>
              <a:t>Vacuum vessel</a:t>
            </a:r>
          </a:p>
          <a:p>
            <a:pPr lvl="1"/>
            <a:r>
              <a:rPr lang="en-GB" sz="1800" smtClean="0"/>
              <a:t>Themal shield</a:t>
            </a:r>
          </a:p>
          <a:p>
            <a:pPr lvl="1"/>
            <a:r>
              <a:rPr lang="en-GB" sz="1800" smtClean="0"/>
              <a:t>MLI blankets</a:t>
            </a:r>
          </a:p>
          <a:p>
            <a:pPr lvl="1"/>
            <a:r>
              <a:rPr lang="en-GB" sz="1800" smtClean="0"/>
              <a:t>Support posts</a:t>
            </a:r>
          </a:p>
          <a:p>
            <a:pPr lvl="1"/>
            <a:r>
              <a:rPr lang="en-GB" sz="1800" smtClean="0"/>
              <a:t>Straight piping: pumping lines, themal shield line, quench line</a:t>
            </a:r>
          </a:p>
          <a:p>
            <a:pPr lvl="1"/>
            <a:r>
              <a:rPr lang="en-GB" sz="1800" smtClean="0"/>
              <a:t>Supports for piping on cold mass</a:t>
            </a:r>
          </a:p>
          <a:p>
            <a:pPr lvl="1"/>
            <a:r>
              <a:rPr lang="en-GB" sz="1800" smtClean="0"/>
              <a:t>Pressure relief valve for vacuum </a:t>
            </a:r>
            <a:r>
              <a:rPr lang="en-GB" sz="1800" smtClean="0"/>
              <a:t>vessel</a:t>
            </a:r>
          </a:p>
          <a:p>
            <a:pPr lvl="1"/>
            <a:r>
              <a:rPr lang="en-GB" sz="1800" smtClean="0"/>
              <a:t>IFS cover flange</a:t>
            </a:r>
            <a:endParaRPr lang="en-GB" sz="1800" smtClean="0"/>
          </a:p>
        </p:txBody>
      </p:sp>
      <p:sp>
        <p:nvSpPr>
          <p:cNvPr id="6" name="TextBox 5"/>
          <p:cNvSpPr txBox="1"/>
          <p:nvPr/>
        </p:nvSpPr>
        <p:spPr>
          <a:xfrm>
            <a:off x="1941342" y="196948"/>
            <a:ext cx="533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smtClean="0"/>
              <a:t>Cryostat kit supplied by CERN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159930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784167" y="908881"/>
            <a:ext cx="2916408" cy="4351338"/>
          </a:xfrm>
        </p:spPr>
        <p:txBody>
          <a:bodyPr/>
          <a:lstStyle/>
          <a:p>
            <a:r>
              <a:rPr lang="en-GB" sz="2000" smtClean="0"/>
              <a:t>To be discussed</a:t>
            </a:r>
          </a:p>
          <a:p>
            <a:pPr lvl="1"/>
            <a:r>
              <a:rPr lang="en-GB" sz="1800" smtClean="0"/>
              <a:t>Flanges</a:t>
            </a:r>
          </a:p>
          <a:p>
            <a:pPr lvl="1"/>
            <a:r>
              <a:rPr lang="en-GB" sz="1800" smtClean="0"/>
              <a:t>FSI components</a:t>
            </a:r>
          </a:p>
          <a:p>
            <a:pPr lvl="1"/>
            <a:r>
              <a:rPr lang="en-GB" sz="1800" smtClean="0"/>
              <a:t>Busbars</a:t>
            </a:r>
          </a:p>
          <a:p>
            <a:pPr lvl="1"/>
            <a:endParaRPr lang="en-GB" sz="180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22356" y="908881"/>
            <a:ext cx="291640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smtClean="0"/>
              <a:t>Not Supplied</a:t>
            </a:r>
          </a:p>
          <a:p>
            <a:pPr lvl="1"/>
            <a:r>
              <a:rPr lang="en-GB" sz="1800" smtClean="0"/>
              <a:t>Expansion joints</a:t>
            </a:r>
          </a:p>
          <a:p>
            <a:pPr lvl="1"/>
            <a:r>
              <a:rPr lang="en-GB" sz="1800" smtClean="0"/>
              <a:t>Cold </a:t>
            </a:r>
            <a:r>
              <a:rPr lang="en-GB" sz="1800" smtClean="0"/>
              <a:t>mass support saddles</a:t>
            </a:r>
          </a:p>
          <a:p>
            <a:pPr lvl="1"/>
            <a:endParaRPr lang="en-GB" sz="180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0545" y="908881"/>
            <a:ext cx="2916408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smtClean="0"/>
              <a:t>Supplied</a:t>
            </a:r>
          </a:p>
          <a:p>
            <a:pPr lvl="1"/>
            <a:r>
              <a:rPr lang="en-GB" sz="1600" smtClean="0"/>
              <a:t>Low cobalt plates for the shell (flat plates)</a:t>
            </a:r>
          </a:p>
          <a:p>
            <a:pPr lvl="1"/>
            <a:r>
              <a:rPr lang="en-GB" sz="1600" smtClean="0"/>
              <a:t>End covers</a:t>
            </a:r>
          </a:p>
          <a:p>
            <a:pPr lvl="1"/>
            <a:r>
              <a:rPr lang="en-GB" sz="1600" smtClean="0"/>
              <a:t>Cold bore tube</a:t>
            </a:r>
          </a:p>
          <a:p>
            <a:pPr lvl="1"/>
            <a:r>
              <a:rPr lang="en-GB" sz="1600" smtClean="0"/>
              <a:t>Heat exchangers including expansion bellows</a:t>
            </a:r>
          </a:p>
          <a:p>
            <a:pPr lvl="1"/>
            <a:r>
              <a:rPr lang="en-GB" sz="1600" smtClean="0"/>
              <a:t>Temperature sensors</a:t>
            </a:r>
          </a:p>
          <a:p>
            <a:pPr lvl="1"/>
            <a:r>
              <a:rPr lang="en-GB" sz="1600" smtClean="0"/>
              <a:t>Auxiliary busbar tubes </a:t>
            </a:r>
            <a:r>
              <a:rPr lang="en-GB" sz="1600"/>
              <a:t>Busbar </a:t>
            </a:r>
            <a:r>
              <a:rPr lang="en-GB" sz="1600" smtClean="0"/>
              <a:t>pipes</a:t>
            </a:r>
          </a:p>
          <a:p>
            <a:pPr lvl="1"/>
            <a:r>
              <a:rPr lang="en-GB" sz="1600" smtClean="0"/>
              <a:t>Flexible </a:t>
            </a:r>
            <a:r>
              <a:rPr lang="en-GB" sz="1600"/>
              <a:t>hoses for busbar line</a:t>
            </a:r>
          </a:p>
          <a:p>
            <a:pPr lvl="1"/>
            <a:r>
              <a:rPr lang="en-GB" sz="1600" smtClean="0"/>
              <a:t>Flat cables for </a:t>
            </a:r>
            <a:r>
              <a:rPr lang="en-GB" sz="1600" smtClean="0"/>
              <a:t>busbars</a:t>
            </a:r>
          </a:p>
          <a:p>
            <a:pPr lvl="1"/>
            <a:r>
              <a:rPr lang="en-GB" sz="1600"/>
              <a:t>Instrumentation </a:t>
            </a:r>
            <a:r>
              <a:rPr lang="en-GB" sz="1600"/>
              <a:t>capillaries </a:t>
            </a:r>
            <a:endParaRPr lang="en-GB" sz="1600" smtClean="0"/>
          </a:p>
          <a:p>
            <a:pPr lvl="1"/>
            <a:r>
              <a:rPr lang="en-GB" sz="1600" smtClean="0"/>
              <a:t>CLIQ </a:t>
            </a:r>
            <a:r>
              <a:rPr lang="en-GB" sz="1600"/>
              <a:t>leads and capillaries</a:t>
            </a:r>
          </a:p>
          <a:p>
            <a:pPr lvl="1"/>
            <a:r>
              <a:rPr lang="en-GB" sz="1600"/>
              <a:t>35 </a:t>
            </a:r>
            <a:r>
              <a:rPr lang="en-GB" sz="1600"/>
              <a:t>A </a:t>
            </a:r>
            <a:r>
              <a:rPr lang="en-GB" sz="1600" smtClean="0"/>
              <a:t>leads</a:t>
            </a:r>
          </a:p>
          <a:p>
            <a:pPr lvl="1"/>
            <a:r>
              <a:rPr lang="en-GB" sz="1600" smtClean="0"/>
              <a:t>Flanges and flares</a:t>
            </a:r>
            <a:endParaRPr lang="en-GB" sz="1600"/>
          </a:p>
          <a:p>
            <a:pPr lvl="1"/>
            <a:endParaRPr lang="en-GB" sz="1600" smtClean="0"/>
          </a:p>
          <a:p>
            <a:pPr lvl="1"/>
            <a:endParaRPr lang="en-GB" sz="1600" smtClean="0"/>
          </a:p>
          <a:p>
            <a:pPr lvl="1"/>
            <a:endParaRPr lang="en-GB" sz="1600" smtClean="0"/>
          </a:p>
        </p:txBody>
      </p:sp>
      <p:sp>
        <p:nvSpPr>
          <p:cNvPr id="7" name="TextBox 6"/>
          <p:cNvSpPr txBox="1"/>
          <p:nvPr/>
        </p:nvSpPr>
        <p:spPr>
          <a:xfrm>
            <a:off x="1941342" y="196948"/>
            <a:ext cx="533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smtClean="0"/>
              <a:t>Cold mass kit supplied by CERN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378299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3D model available soon</a:t>
            </a:r>
          </a:p>
          <a:p>
            <a:r>
              <a:rPr lang="en-GB" smtClean="0"/>
              <a:t>We are currently fine tuning the piping positions and selecting diameters and thicknesses for industrial availability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4by3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4by3" id="{288DB95F-40B5-4BF7-9DC2-C235A45EAE1A}" vid="{2622A47A-A01C-4989-A5B5-00946BA1F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154</TotalTime>
  <Words>239</Words>
  <Application>Microsoft Office PowerPoint</Application>
  <PresentationFormat>On-screen Show (4:3)</PresentationFormat>
  <Paragraphs>64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theme4by3</vt:lpstr>
      <vt:lpstr>Status of Q1/3 cryostat interfaces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Delio Duarte Ramos</dc:creator>
  <cp:lastModifiedBy>Delio Duarte Ramos</cp:lastModifiedBy>
  <cp:revision>9</cp:revision>
  <dcterms:created xsi:type="dcterms:W3CDTF">2018-02-08T13:01:18Z</dcterms:created>
  <dcterms:modified xsi:type="dcterms:W3CDTF">2018-02-08T16:49:01Z</dcterms:modified>
</cp:coreProperties>
</file>