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15"/>
    <p:restoredTop sz="94682"/>
  </p:normalViewPr>
  <p:slideViewPr>
    <p:cSldViewPr snapToGrid="0" snapToObjects="1">
      <p:cViewPr>
        <p:scale>
          <a:sx n="110" d="100"/>
          <a:sy n="110" d="100"/>
        </p:scale>
        <p:origin x="-150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88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835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60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73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8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23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45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01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158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147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5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C6741-456A-8B47-8AF6-3150D3737264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308E1-C493-C742-9C67-748FFB792B0F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13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tiff"/><Relationship Id="rId12" Type="http://schemas.openxmlformats.org/officeDocument/2006/relationships/image" Target="../media/image13.tiff"/><Relationship Id="rId13" Type="http://schemas.openxmlformats.org/officeDocument/2006/relationships/image" Target="../media/image14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5" Type="http://schemas.openxmlformats.org/officeDocument/2006/relationships/image" Target="../media/image6.tiff"/><Relationship Id="rId6" Type="http://schemas.openxmlformats.org/officeDocument/2006/relationships/image" Target="../media/image7.tiff"/><Relationship Id="rId7" Type="http://schemas.openxmlformats.org/officeDocument/2006/relationships/image" Target="../media/image8.tiff"/><Relationship Id="rId8" Type="http://schemas.openxmlformats.org/officeDocument/2006/relationships/image" Target="../media/image9.tiff"/><Relationship Id="rId9" Type="http://schemas.openxmlformats.org/officeDocument/2006/relationships/image" Target="../media/image10.tiff"/><Relationship Id="rId10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6563463" y="2834840"/>
            <a:ext cx="24961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4800" b="1" i="1" dirty="0" err="1" smtClean="0"/>
              <a:t>Track</a:t>
            </a:r>
            <a:r>
              <a:rPr lang="it-IT" sz="4800" b="1" i="1" dirty="0" smtClean="0"/>
              <a:t> ML</a:t>
            </a:r>
            <a:endParaRPr lang="it-IT" sz="4800" b="1" i="1" dirty="0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6798996" y="3831225"/>
            <a:ext cx="226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Adrian Alan Pol</a:t>
            </a:r>
          </a:p>
          <a:p>
            <a:pPr algn="r"/>
            <a:r>
              <a:rPr lang="en-GB" sz="1600" dirty="0" smtClean="0"/>
              <a:t>Cesare Calabria</a:t>
            </a:r>
          </a:p>
          <a:p>
            <a:pPr algn="r"/>
            <a:r>
              <a:rPr lang="en-GB" sz="1600" dirty="0" smtClean="0"/>
              <a:t>Valentin </a:t>
            </a:r>
            <a:r>
              <a:rPr lang="en-GB" sz="1600" dirty="0" err="1" smtClean="0"/>
              <a:t>Volkl</a:t>
            </a:r>
            <a:endParaRPr lang="en-GB" sz="1600" dirty="0" smtClean="0"/>
          </a:p>
          <a:p>
            <a:pPr algn="r"/>
            <a:r>
              <a:rPr lang="en-GB" sz="1600" dirty="0" smtClean="0"/>
              <a:t>Adriano Di Florio</a:t>
            </a:r>
            <a:endParaRPr lang="en-GB" sz="1600" dirty="0"/>
          </a:p>
        </p:txBody>
      </p:sp>
      <p:sp>
        <p:nvSpPr>
          <p:cNvPr id="7" name="Rettangolo 6"/>
          <p:cNvSpPr/>
          <p:nvPr/>
        </p:nvSpPr>
        <p:spPr>
          <a:xfrm>
            <a:off x="0" y="0"/>
            <a:ext cx="12192000" cy="519648"/>
          </a:xfrm>
          <a:prstGeom prst="rect">
            <a:avLst/>
          </a:prstGeom>
          <a:solidFill>
            <a:srgbClr val="017596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-10510" y="6612716"/>
            <a:ext cx="12202510" cy="246221"/>
          </a:xfrm>
          <a:prstGeom prst="rect">
            <a:avLst/>
          </a:prstGeom>
          <a:ln w="12700">
            <a:solidFill>
              <a:srgbClr val="017596"/>
            </a:solidFill>
          </a:ln>
        </p:spPr>
        <p:txBody>
          <a:bodyPr wrap="square" anchor="ctr">
            <a:spAutoFit/>
          </a:bodyPr>
          <a:lstStyle/>
          <a:p>
            <a:endParaRPr lang="en-GB" sz="10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643247" y="5843273"/>
            <a:ext cx="4894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May 25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mr-IN" dirty="0" smtClean="0"/>
              <a:t>–</a:t>
            </a:r>
            <a:r>
              <a:rPr lang="it-IT" dirty="0" smtClean="0"/>
              <a:t> </a:t>
            </a:r>
            <a:r>
              <a:rPr lang="en-GB" dirty="0" smtClean="0"/>
              <a:t>Third </a:t>
            </a:r>
            <a:r>
              <a:rPr lang="en-GB" dirty="0" err="1" smtClean="0"/>
              <a:t>Patatrack</a:t>
            </a:r>
            <a:r>
              <a:rPr lang="en-GB" dirty="0" smtClean="0"/>
              <a:t> </a:t>
            </a:r>
            <a:r>
              <a:rPr lang="en-GB" dirty="0" err="1" smtClean="0"/>
              <a:t>Hackaton</a:t>
            </a:r>
            <a:r>
              <a:rPr lang="en-GB" dirty="0" smtClean="0"/>
              <a:t> </a:t>
            </a:r>
            <a:r>
              <a:rPr lang="mr-IN" dirty="0" smtClean="0"/>
              <a:t>–</a:t>
            </a:r>
            <a:r>
              <a:rPr lang="en-GB" dirty="0" smtClean="0"/>
              <a:t> Final Scram</a:t>
            </a:r>
            <a:endParaRPr lang="en-GB" dirty="0"/>
          </a:p>
        </p:txBody>
      </p:sp>
      <p:sp>
        <p:nvSpPr>
          <p:cNvPr id="10" name="Rettangolo 9"/>
          <p:cNvSpPr/>
          <p:nvPr/>
        </p:nvSpPr>
        <p:spPr>
          <a:xfrm>
            <a:off x="1841502" y="3633155"/>
            <a:ext cx="7124808" cy="7691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6892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0"/>
            <a:ext cx="12192000" cy="519648"/>
          </a:xfrm>
          <a:prstGeom prst="rect">
            <a:avLst/>
          </a:prstGeom>
          <a:solidFill>
            <a:srgbClr val="017596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-10510" y="6612716"/>
            <a:ext cx="12202510" cy="246221"/>
          </a:xfrm>
          <a:prstGeom prst="rect">
            <a:avLst/>
          </a:prstGeom>
          <a:ln w="12700">
            <a:solidFill>
              <a:srgbClr val="017596"/>
            </a:solidFill>
          </a:ln>
        </p:spPr>
        <p:txBody>
          <a:bodyPr wrap="square" anchor="ctr">
            <a:spAutoFit/>
          </a:bodyPr>
          <a:lstStyle/>
          <a:p>
            <a:endParaRPr lang="en-GB" sz="1000" dirty="0"/>
          </a:p>
        </p:txBody>
      </p:sp>
      <p:sp>
        <p:nvSpPr>
          <p:cNvPr id="41" name="Rettangolo 40"/>
          <p:cNvSpPr/>
          <p:nvPr/>
        </p:nvSpPr>
        <p:spPr>
          <a:xfrm>
            <a:off x="0" y="-3572"/>
            <a:ext cx="56902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rPr>
              <a:t>The aim </a:t>
            </a:r>
            <a:r>
              <a:rPr lang="mr-IN" sz="2800" b="1" dirty="0" smtClean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rPr>
              <a:t>–</a:t>
            </a:r>
            <a:r>
              <a:rPr lang="en-GB" sz="2800" b="1" dirty="0" smtClean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rPr>
              <a:t> </a:t>
            </a:r>
            <a:r>
              <a:rPr lang="en-GB" sz="2800" b="1" dirty="0" err="1" smtClean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rPr>
              <a:t>TrackML</a:t>
            </a:r>
            <a:r>
              <a:rPr lang="en-GB" sz="2800" b="1" dirty="0" smtClean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rPr>
              <a:t> challenge</a:t>
            </a:r>
            <a:endParaRPr lang="en-GB" sz="1600" dirty="0">
              <a:solidFill>
                <a:schemeClr val="bg1"/>
              </a:solidFill>
              <a:latin typeface="Gill Sans MT" charset="0"/>
              <a:ea typeface="Gill Sans MT" charset="0"/>
              <a:cs typeface="Gill Sans MT" charset="0"/>
            </a:endParaRPr>
          </a:p>
        </p:txBody>
      </p:sp>
      <p:pic>
        <p:nvPicPr>
          <p:cNvPr id="42" name="Immagine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46" y="1670173"/>
            <a:ext cx="6270627" cy="4147860"/>
          </a:xfrm>
          <a:prstGeom prst="rect">
            <a:avLst/>
          </a:prstGeom>
        </p:spPr>
      </p:pic>
      <p:sp>
        <p:nvSpPr>
          <p:cNvPr id="43" name="CasellaDiTesto 42"/>
          <p:cNvSpPr txBox="1"/>
          <p:nvPr/>
        </p:nvSpPr>
        <p:spPr>
          <a:xfrm>
            <a:off x="517681" y="1137157"/>
            <a:ext cx="557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https://</a:t>
            </a:r>
            <a:r>
              <a:rPr lang="en-GB" dirty="0" err="1" smtClean="0"/>
              <a:t>www.kaggle.com</a:t>
            </a:r>
            <a:r>
              <a:rPr lang="en-GB" dirty="0" smtClean="0"/>
              <a:t>/c/</a:t>
            </a:r>
            <a:r>
              <a:rPr lang="en-GB" dirty="0" err="1" smtClean="0"/>
              <a:t>trackml</a:t>
            </a:r>
            <a:r>
              <a:rPr lang="en-GB" dirty="0" smtClean="0"/>
              <a:t>-particle-identification</a:t>
            </a:r>
            <a:endParaRPr lang="en-GB" dirty="0"/>
          </a:p>
        </p:txBody>
      </p:sp>
      <p:sp>
        <p:nvSpPr>
          <p:cNvPr id="44" name="Rettangolo 43"/>
          <p:cNvSpPr/>
          <p:nvPr/>
        </p:nvSpPr>
        <p:spPr>
          <a:xfrm>
            <a:off x="124107" y="705546"/>
            <a:ext cx="3947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Start to work together on the challenge</a:t>
            </a:r>
            <a:endParaRPr lang="en-GB" dirty="0" smtClean="0"/>
          </a:p>
        </p:txBody>
      </p:sp>
      <p:pic>
        <p:nvPicPr>
          <p:cNvPr id="45" name="Immagin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8973" y="1579287"/>
            <a:ext cx="4839729" cy="2462867"/>
          </a:xfrm>
          <a:prstGeom prst="rect">
            <a:avLst/>
          </a:prstGeom>
        </p:spPr>
      </p:pic>
      <p:sp>
        <p:nvSpPr>
          <p:cNvPr id="46" name="Rettangolo 45"/>
          <p:cNvSpPr/>
          <p:nvPr/>
        </p:nvSpPr>
        <p:spPr>
          <a:xfrm>
            <a:off x="6888714" y="4232875"/>
            <a:ext cx="3406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300A"/>
                </a:solidFill>
                <a:effectLst/>
                <a:latin typeface="ArialMT" charset="0"/>
              </a:rPr>
              <a:t>• O(10k) particles, O(100k) hits </a:t>
            </a:r>
            <a:endParaRPr lang="en-US">
              <a:effectLst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6888714" y="4678076"/>
            <a:ext cx="4028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300A"/>
                </a:solidFill>
                <a:effectLst/>
                <a:latin typeface="ArialMT" charset="0"/>
              </a:rPr>
              <a:t>• HL-LHC </a:t>
            </a:r>
            <a:r>
              <a:rPr lang="en-US" smtClean="0">
                <a:solidFill>
                  <a:srgbClr val="00300A"/>
                </a:solidFill>
                <a:effectLst/>
                <a:latin typeface="ArialMT" charset="0"/>
              </a:rPr>
              <a:t>like environment (PU=200) </a:t>
            </a:r>
            <a:endParaRPr lang="en-US" dirty="0">
              <a:effectLst/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11840236" y="658193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1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500392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0"/>
            <a:ext cx="12192000" cy="519648"/>
          </a:xfrm>
          <a:prstGeom prst="rect">
            <a:avLst/>
          </a:prstGeom>
          <a:solidFill>
            <a:srgbClr val="017596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-10510" y="6612716"/>
            <a:ext cx="12202510" cy="246221"/>
          </a:xfrm>
          <a:prstGeom prst="rect">
            <a:avLst/>
          </a:prstGeom>
          <a:ln w="12700">
            <a:solidFill>
              <a:srgbClr val="017596"/>
            </a:solidFill>
          </a:ln>
        </p:spPr>
        <p:txBody>
          <a:bodyPr wrap="square" anchor="ctr">
            <a:spAutoFit/>
          </a:bodyPr>
          <a:lstStyle/>
          <a:p>
            <a:endParaRPr lang="en-GB" sz="1000" dirty="0"/>
          </a:p>
        </p:txBody>
      </p:sp>
      <p:sp>
        <p:nvSpPr>
          <p:cNvPr id="13" name="Rettangolo 12"/>
          <p:cNvSpPr/>
          <p:nvPr/>
        </p:nvSpPr>
        <p:spPr>
          <a:xfrm>
            <a:off x="275238" y="611269"/>
            <a:ext cx="9326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Data exploration and visualization . . . </a:t>
            </a:r>
            <a:r>
              <a:rPr lang="en-GB" sz="2000" b="1" dirty="0"/>
              <a:t>l</a:t>
            </a:r>
            <a:r>
              <a:rPr lang="en-GB" sz="2000" b="1" dirty="0" smtClean="0"/>
              <a:t>ike a lot of it</a:t>
            </a:r>
            <a:endParaRPr lang="en-GB" b="1" dirty="0" smtClean="0"/>
          </a:p>
        </p:txBody>
      </p:sp>
      <p:sp>
        <p:nvSpPr>
          <p:cNvPr id="22" name="Rettangolo 21"/>
          <p:cNvSpPr/>
          <p:nvPr/>
        </p:nvSpPr>
        <p:spPr>
          <a:xfrm>
            <a:off x="0" y="-3572"/>
            <a:ext cx="56902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rPr>
              <a:t>What has been done</a:t>
            </a:r>
            <a:endParaRPr lang="en-GB" sz="1600" dirty="0">
              <a:solidFill>
                <a:schemeClr val="bg1"/>
              </a:solidFill>
              <a:latin typeface="Gill Sans MT" charset="0"/>
              <a:ea typeface="Gill Sans MT" charset="0"/>
              <a:cs typeface="Gill Sans MT" charset="0"/>
            </a:endParaRPr>
          </a:p>
        </p:txBody>
      </p:sp>
      <p:pic>
        <p:nvPicPr>
          <p:cNvPr id="28" name="Immagin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51" y="1086679"/>
            <a:ext cx="2962273" cy="1562099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398" y="1112079"/>
            <a:ext cx="2920998" cy="1562099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238" y="2776908"/>
            <a:ext cx="2882898" cy="1574799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1498" y="2821418"/>
            <a:ext cx="2882898" cy="158114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9970" y="2821418"/>
            <a:ext cx="2882898" cy="157479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2868" y="2827768"/>
            <a:ext cx="2882898" cy="157479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09203" y="1194845"/>
            <a:ext cx="2882898" cy="1571624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19610" y="1210720"/>
            <a:ext cx="2882898" cy="1581149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129510" y="1194845"/>
            <a:ext cx="2882898" cy="1571624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9184" y="4528056"/>
            <a:ext cx="3561160" cy="1955147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98444" y="4541633"/>
            <a:ext cx="3584436" cy="1927992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29970" y="1081652"/>
            <a:ext cx="3181167" cy="1677529"/>
          </a:xfrm>
          <a:prstGeom prst="rect">
            <a:avLst/>
          </a:prstGeom>
        </p:spPr>
      </p:pic>
      <p:sp>
        <p:nvSpPr>
          <p:cNvPr id="42" name="CasellaDiTesto 41"/>
          <p:cNvSpPr txBox="1"/>
          <p:nvPr/>
        </p:nvSpPr>
        <p:spPr>
          <a:xfrm>
            <a:off x="11840236" y="658193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2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8631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0"/>
            <a:ext cx="12192000" cy="519648"/>
          </a:xfrm>
          <a:prstGeom prst="rect">
            <a:avLst/>
          </a:prstGeom>
          <a:solidFill>
            <a:srgbClr val="017596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-10510" y="6612716"/>
            <a:ext cx="12202510" cy="246221"/>
          </a:xfrm>
          <a:prstGeom prst="rect">
            <a:avLst/>
          </a:prstGeom>
          <a:ln w="12700">
            <a:solidFill>
              <a:srgbClr val="017596"/>
            </a:solidFill>
          </a:ln>
        </p:spPr>
        <p:txBody>
          <a:bodyPr wrap="square" anchor="ctr">
            <a:spAutoFit/>
          </a:bodyPr>
          <a:lstStyle/>
          <a:p>
            <a:endParaRPr lang="en-GB" sz="1000" dirty="0"/>
          </a:p>
        </p:txBody>
      </p:sp>
      <p:sp>
        <p:nvSpPr>
          <p:cNvPr id="22" name="Rettangolo 21"/>
          <p:cNvSpPr/>
          <p:nvPr/>
        </p:nvSpPr>
        <p:spPr>
          <a:xfrm>
            <a:off x="0" y="-3572"/>
            <a:ext cx="56902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rPr>
              <a:t>What has been done</a:t>
            </a:r>
            <a:endParaRPr lang="en-GB" sz="1600" dirty="0">
              <a:solidFill>
                <a:schemeClr val="bg1"/>
              </a:solidFill>
              <a:latin typeface="Gill Sans MT" charset="0"/>
              <a:ea typeface="Gill Sans MT" charset="0"/>
              <a:cs typeface="Gill Sans MT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79527" y="1154397"/>
            <a:ext cx="9326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Set up a strategy and start building from that</a:t>
            </a:r>
            <a:endParaRPr lang="en-GB" b="1" dirty="0" smtClean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0" y="857075"/>
            <a:ext cx="3339151" cy="3220325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627354" y="1674904"/>
            <a:ext cx="664050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“Tracking-like” </a:t>
            </a:r>
            <a:r>
              <a:rPr lang="en-GB" dirty="0" smtClean="0"/>
              <a:t>NN based workflow</a:t>
            </a:r>
          </a:p>
          <a:p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B</a:t>
            </a:r>
            <a:r>
              <a:rPr lang="en-GB" sz="1600" dirty="0" smtClean="0"/>
              <a:t>uilding seeds (</a:t>
            </a:r>
            <a:r>
              <a:rPr lang="en-GB" sz="1600" i="1" dirty="0" smtClean="0">
                <a:solidFill>
                  <a:srgbClr val="FF0000"/>
                </a:solidFill>
              </a:rPr>
              <a:t>quadruplets</a:t>
            </a:r>
            <a:r>
              <a:rPr lang="en-GB" sz="1600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From </a:t>
            </a:r>
            <a:r>
              <a:rPr lang="en-GB" sz="1600" i="1" dirty="0" smtClean="0">
                <a:solidFill>
                  <a:srgbClr val="FF0000"/>
                </a:solidFill>
              </a:rPr>
              <a:t>quadruplets</a:t>
            </a:r>
            <a:r>
              <a:rPr lang="en-GB" sz="1600" dirty="0" smtClean="0"/>
              <a:t> predicting next hit </a:t>
            </a:r>
            <a:r>
              <a:rPr lang="en-GB" sz="1600" b="1" i="1" dirty="0" smtClean="0">
                <a:solidFill>
                  <a:srgbClr val="0070C0"/>
                </a:solidFill>
              </a:rPr>
              <a:t>position</a:t>
            </a:r>
            <a:r>
              <a:rPr lang="en-GB" sz="1600" dirty="0" smtClean="0"/>
              <a:t> with a RNN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Taking </a:t>
            </a:r>
            <a:r>
              <a:rPr lang="en-GB" sz="1600" b="1" i="1" dirty="0" smtClean="0">
                <a:solidFill>
                  <a:srgbClr val="00B050"/>
                </a:solidFill>
              </a:rPr>
              <a:t>all the hits </a:t>
            </a:r>
            <a:r>
              <a:rPr lang="en-GB" sz="1600" dirty="0" smtClean="0"/>
              <a:t>in a fiducial region around the </a:t>
            </a:r>
            <a:r>
              <a:rPr lang="en-GB" sz="1600" b="1" i="1" dirty="0" smtClean="0">
                <a:solidFill>
                  <a:srgbClr val="0070C0"/>
                </a:solidFill>
              </a:rPr>
              <a:t>predicted position </a:t>
            </a:r>
            <a:endParaRPr lang="en-GB" sz="1600" b="1" i="1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R</a:t>
            </a:r>
            <a:r>
              <a:rPr lang="en-GB" sz="1600" dirty="0" smtClean="0"/>
              <a:t>eiterate until </a:t>
            </a:r>
            <a:r>
              <a:rPr lang="en-GB" sz="1600" b="1" dirty="0" smtClean="0"/>
              <a:t>no hit </a:t>
            </a:r>
            <a:r>
              <a:rPr lang="en-GB" sz="1600" dirty="0" smtClean="0"/>
              <a:t>found in the fiducial region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Clean tracks (DNN-like model)</a:t>
            </a:r>
            <a:endParaRPr lang="en-GB" sz="1600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7683500" y="773397"/>
            <a:ext cx="1083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smtClean="0"/>
              <a:t>CA Graph</a:t>
            </a:r>
            <a:endParaRPr lang="en-GB" b="1" i="1"/>
          </a:p>
        </p:txBody>
      </p:sp>
      <p:sp>
        <p:nvSpPr>
          <p:cNvPr id="18" name="Rettangolo 17"/>
          <p:cNvSpPr/>
          <p:nvPr/>
        </p:nvSpPr>
        <p:spPr>
          <a:xfrm>
            <a:off x="179527" y="623559"/>
            <a:ext cx="9326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Started to </a:t>
            </a:r>
            <a:r>
              <a:rPr lang="en-GB" sz="2000" b="1" smtClean="0"/>
              <a:t>share resources and know-how</a:t>
            </a:r>
            <a:endParaRPr lang="en-GB" b="1" dirty="0" smtClean="0"/>
          </a:p>
        </p:txBody>
      </p:sp>
      <p:sp>
        <p:nvSpPr>
          <p:cNvPr id="19" name="Rettangolo 18"/>
          <p:cNvSpPr/>
          <p:nvPr/>
        </p:nvSpPr>
        <p:spPr>
          <a:xfrm>
            <a:off x="179527" y="3961023"/>
            <a:ext cx="9326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- </a:t>
            </a:r>
            <a:r>
              <a:rPr lang="en-GB" sz="2000" b="1" dirty="0" err="1" smtClean="0"/>
              <a:t>TrikTrak</a:t>
            </a:r>
            <a:r>
              <a:rPr lang="en-GB" sz="2000" b="1" dirty="0" smtClean="0"/>
              <a:t> CA for building triplets/quadruplets (running on </a:t>
            </a:r>
            <a:r>
              <a:rPr lang="en-GB" sz="2000" b="1" dirty="0" err="1" smtClean="0"/>
              <a:t>c++</a:t>
            </a:r>
            <a:r>
              <a:rPr lang="en-GB" sz="2000" b="1" dirty="0" smtClean="0"/>
              <a:t> with </a:t>
            </a:r>
            <a:r>
              <a:rPr lang="en-GB" sz="2000" b="1" dirty="0" err="1" smtClean="0"/>
              <a:t>pybindings</a:t>
            </a:r>
            <a:r>
              <a:rPr lang="en-GB" sz="2000" b="1" dirty="0" smtClean="0"/>
              <a:t>) </a:t>
            </a:r>
            <a:r>
              <a:rPr lang="en-GB" sz="2000" b="1" dirty="0" smtClean="0">
                <a:solidFill>
                  <a:srgbClr val="00B050"/>
                </a:solidFill>
              </a:rPr>
              <a:t>done</a:t>
            </a:r>
            <a:endParaRPr lang="en-GB" b="1" dirty="0" smtClean="0"/>
          </a:p>
        </p:txBody>
      </p:sp>
      <p:sp>
        <p:nvSpPr>
          <p:cNvPr id="5" name="Rettangolo 4"/>
          <p:cNvSpPr/>
          <p:nvPr/>
        </p:nvSpPr>
        <p:spPr>
          <a:xfrm>
            <a:off x="665990" y="4361254"/>
            <a:ext cx="5024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Interfaced directly with the pandas </a:t>
            </a:r>
            <a:r>
              <a:rPr lang="en-GB" dirty="0" err="1" smtClean="0"/>
              <a:t>trackML</a:t>
            </a:r>
            <a:r>
              <a:rPr lang="en-GB" dirty="0" smtClean="0"/>
              <a:t> dataset</a:t>
            </a:r>
            <a:endParaRPr lang="en-GB" dirty="0" smtClean="0"/>
          </a:p>
        </p:txBody>
      </p:sp>
      <p:sp>
        <p:nvSpPr>
          <p:cNvPr id="26" name="Rettangolo 25"/>
          <p:cNvSpPr/>
          <p:nvPr/>
        </p:nvSpPr>
        <p:spPr>
          <a:xfrm>
            <a:off x="179527" y="4782581"/>
            <a:ext cx="9326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- RNN for extending the seeds from 3</a:t>
            </a:r>
            <a:r>
              <a:rPr lang="en-GB" sz="2000" b="1" baseline="30000" dirty="0" smtClean="0"/>
              <a:t>rd</a:t>
            </a:r>
            <a:r>
              <a:rPr lang="en-GB" sz="2000" b="1" dirty="0" smtClean="0"/>
              <a:t> or 4</a:t>
            </a:r>
            <a:r>
              <a:rPr lang="en-GB" sz="2000" b="1" baseline="30000" dirty="0" smtClean="0"/>
              <a:t>th</a:t>
            </a:r>
            <a:r>
              <a:rPr lang="en-GB" sz="2000" b="1" dirty="0" smtClean="0"/>
              <a:t>  to 4</a:t>
            </a:r>
            <a:r>
              <a:rPr lang="en-GB" sz="2000" b="1" baseline="30000" dirty="0" smtClean="0"/>
              <a:t>th</a:t>
            </a:r>
            <a:r>
              <a:rPr lang="en-GB" sz="2000" b="1" dirty="0" smtClean="0"/>
              <a:t> or 5</a:t>
            </a:r>
            <a:r>
              <a:rPr lang="en-GB" sz="2000" b="1" baseline="30000" dirty="0" smtClean="0"/>
              <a:t>th</a:t>
            </a:r>
            <a:r>
              <a:rPr lang="en-GB" sz="2000" b="1" dirty="0" smtClean="0"/>
              <a:t> hit </a:t>
            </a:r>
            <a:r>
              <a:rPr lang="en-GB" sz="2000" b="1" dirty="0" smtClean="0">
                <a:solidFill>
                  <a:srgbClr val="00B050"/>
                </a:solidFill>
              </a:rPr>
              <a:t>done</a:t>
            </a:r>
            <a:endParaRPr lang="en-GB" b="1" dirty="0" smtClean="0"/>
          </a:p>
        </p:txBody>
      </p:sp>
      <p:sp>
        <p:nvSpPr>
          <p:cNvPr id="27" name="Rettangolo 26"/>
          <p:cNvSpPr/>
          <p:nvPr/>
        </p:nvSpPr>
        <p:spPr>
          <a:xfrm>
            <a:off x="179527" y="5564446"/>
            <a:ext cx="9326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- Concatenation of RNNs to extend from nth hit to </a:t>
            </a:r>
            <a:r>
              <a:rPr lang="en-GB" sz="2000" b="1" dirty="0" smtClean="0"/>
              <a:t>(n+1)</a:t>
            </a:r>
            <a:r>
              <a:rPr lang="en-GB" sz="2000" b="1" dirty="0" err="1" smtClean="0"/>
              <a:t>th</a:t>
            </a:r>
            <a:r>
              <a:rPr lang="en-GB" sz="2000" b="1" dirty="0" smtClean="0"/>
              <a:t> hit </a:t>
            </a:r>
            <a:r>
              <a:rPr lang="en-GB" sz="2000" b="1" dirty="0" smtClean="0">
                <a:solidFill>
                  <a:srgbClr val="00B050"/>
                </a:solidFill>
              </a:rPr>
              <a:t>done</a:t>
            </a:r>
            <a:endParaRPr lang="en-GB" b="1" dirty="0" smtClean="0"/>
          </a:p>
        </p:txBody>
      </p:sp>
      <p:sp>
        <p:nvSpPr>
          <p:cNvPr id="21" name="Rettangolo 20"/>
          <p:cNvSpPr/>
          <p:nvPr/>
        </p:nvSpPr>
        <p:spPr>
          <a:xfrm>
            <a:off x="362585" y="6121332"/>
            <a:ext cx="3585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mtClean="0"/>
              <a:t>https://</a:t>
            </a:r>
            <a:r>
              <a:rPr lang="en-GB" dirty="0" err="1" smtClean="0"/>
              <a:t>gitlab.cern.ch</a:t>
            </a:r>
            <a:r>
              <a:rPr lang="en-GB" dirty="0" smtClean="0"/>
              <a:t>/</a:t>
            </a:r>
            <a:r>
              <a:rPr lang="en-GB" dirty="0" err="1" smtClean="0"/>
              <a:t>adpol</a:t>
            </a:r>
            <a:r>
              <a:rPr lang="en-GB" dirty="0" smtClean="0"/>
              <a:t>/</a:t>
            </a:r>
            <a:r>
              <a:rPr lang="en-GB" dirty="0" err="1" smtClean="0"/>
              <a:t>trackml</a:t>
            </a:r>
            <a:endParaRPr lang="en-GB" dirty="0"/>
          </a:p>
        </p:txBody>
      </p:sp>
      <p:sp>
        <p:nvSpPr>
          <p:cNvPr id="28" name="Rettangolo 27"/>
          <p:cNvSpPr/>
          <p:nvPr/>
        </p:nvSpPr>
        <p:spPr>
          <a:xfrm>
            <a:off x="665990" y="5206876"/>
            <a:ext cx="102833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Tuned, rethought and is working kind of neatly. Need to tune the fiducial region to get a proper efficiency/duplicates ratio</a:t>
            </a:r>
            <a:endParaRPr lang="en-GB" sz="1600" dirty="0" smtClean="0"/>
          </a:p>
        </p:txBody>
      </p:sp>
      <p:sp>
        <p:nvSpPr>
          <p:cNvPr id="29" name="CasellaDiTesto 28"/>
          <p:cNvSpPr txBox="1"/>
          <p:nvPr/>
        </p:nvSpPr>
        <p:spPr>
          <a:xfrm>
            <a:off x="11840236" y="658193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39760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0"/>
            <a:ext cx="12192000" cy="519648"/>
          </a:xfrm>
          <a:prstGeom prst="rect">
            <a:avLst/>
          </a:prstGeom>
          <a:solidFill>
            <a:srgbClr val="017596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-10510" y="6612716"/>
            <a:ext cx="12202510" cy="246221"/>
          </a:xfrm>
          <a:prstGeom prst="rect">
            <a:avLst/>
          </a:prstGeom>
          <a:ln w="12700">
            <a:solidFill>
              <a:srgbClr val="017596"/>
            </a:solidFill>
          </a:ln>
        </p:spPr>
        <p:txBody>
          <a:bodyPr wrap="square" anchor="ctr">
            <a:spAutoFit/>
          </a:bodyPr>
          <a:lstStyle/>
          <a:p>
            <a:endParaRPr lang="en-GB" sz="1000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11840236" y="658193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4</a:t>
            </a:r>
            <a:endParaRPr lang="en-GB" sz="1400" b="1" dirty="0"/>
          </a:p>
        </p:txBody>
      </p:sp>
      <p:sp>
        <p:nvSpPr>
          <p:cNvPr id="41" name="Rettangolo 40"/>
          <p:cNvSpPr/>
          <p:nvPr/>
        </p:nvSpPr>
        <p:spPr>
          <a:xfrm>
            <a:off x="0" y="-3572"/>
            <a:ext cx="69444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rPr>
              <a:t>What we learned and what’s next</a:t>
            </a:r>
            <a:endParaRPr lang="en-GB" sz="1600" dirty="0">
              <a:solidFill>
                <a:schemeClr val="bg1"/>
              </a:solidFill>
              <a:latin typeface="Gill Sans MT" charset="0"/>
              <a:ea typeface="Gill Sans MT" charset="0"/>
              <a:cs typeface="Gill Sans MT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452257" y="884487"/>
            <a:ext cx="932688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Better to focus on a simpler version of the challenge by now ignoring small issues, of course (e.g. multiple hits on the same layer) 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We got familiar with the dataset and the challenge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Continue to work on the challenge in the next months as a group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We </a:t>
            </a:r>
            <a:r>
              <a:rPr lang="en-GB" b="1" dirty="0" smtClean="0"/>
              <a:t>understood</a:t>
            </a:r>
            <a:r>
              <a:rPr lang="en-GB" dirty="0" smtClean="0"/>
              <a:t> that 20-30 people will finish all the pasta you prepare whatever the </a:t>
            </a:r>
            <a:r>
              <a:rPr lang="en-GB" dirty="0" err="1" smtClean="0"/>
              <a:t>ammount</a:t>
            </a:r>
            <a:r>
              <a:rPr lang="en-GB" dirty="0" smtClean="0"/>
              <a:t> (</a:t>
            </a:r>
            <a:r>
              <a:rPr lang="en-GB" dirty="0" err="1" smtClean="0"/>
              <a:t>lowerlimit</a:t>
            </a:r>
            <a:r>
              <a:rPr lang="en-GB" dirty="0" smtClean="0"/>
              <a:t> ~ 5kg)</a:t>
            </a:r>
          </a:p>
          <a:p>
            <a:pPr marL="285750" indent="-285750">
              <a:buFontTx/>
              <a:buChar char="-"/>
            </a:pPr>
            <a:endParaRPr lang="en-GB" sz="1600" dirty="0" smtClean="0"/>
          </a:p>
        </p:txBody>
      </p:sp>
      <p:sp>
        <p:nvSpPr>
          <p:cNvPr id="3" name="CasellaDiTesto 2"/>
          <p:cNvSpPr txBox="1"/>
          <p:nvPr/>
        </p:nvSpPr>
        <p:spPr>
          <a:xfrm>
            <a:off x="157432" y="4055023"/>
            <a:ext cx="1334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smtClean="0">
                <a:solidFill>
                  <a:srgbClr val="FF0000"/>
                </a:solidFill>
              </a:rPr>
              <a:t>What’s next</a:t>
            </a:r>
            <a:endParaRPr lang="en-GB" b="1" i="1">
              <a:solidFill>
                <a:srgbClr val="FF0000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448292" y="4610375"/>
            <a:ext cx="106764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Tuning CA/</a:t>
            </a:r>
            <a:r>
              <a:rPr lang="en-GB" dirty="0" err="1" smtClean="0"/>
              <a:t>TrikTrak</a:t>
            </a:r>
            <a:r>
              <a:rPr lang="en-GB" dirty="0" smtClean="0"/>
              <a:t> parameters and cuts to get the best balance efficiency/fake rate rejection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How to properly propagate the RNNs 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How to properly  select of hits with a fiducial region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Train/test and submit 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2058277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4321</TotalTime>
  <Words>326</Words>
  <Application>Microsoft Macintosh PowerPoint</Application>
  <PresentationFormat>Widescreen</PresentationFormat>
  <Paragraphs>47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2" baseType="lpstr">
      <vt:lpstr>ArialMT</vt:lpstr>
      <vt:lpstr>Calibri</vt:lpstr>
      <vt:lpstr>Calibri Light</vt:lpstr>
      <vt:lpstr>Gill Sans MT</vt:lpstr>
      <vt:lpstr>Mangal</vt:lpstr>
      <vt:lpstr>Arial</vt:lpstr>
      <vt:lpstr>Tema di Office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Adriano Di Florio</dc:creator>
  <cp:lastModifiedBy>Adriano Di Florio</cp:lastModifiedBy>
  <cp:revision>22</cp:revision>
  <dcterms:created xsi:type="dcterms:W3CDTF">2018-05-22T15:04:52Z</dcterms:created>
  <dcterms:modified xsi:type="dcterms:W3CDTF">2018-05-25T15:06:45Z</dcterms:modified>
</cp:coreProperties>
</file>