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14"/>
  </p:notesMasterIdLst>
  <p:handoutMasterIdLst>
    <p:handoutMasterId r:id="rId15"/>
  </p:handoutMasterIdLst>
  <p:sldIdLst>
    <p:sldId id="294" r:id="rId2"/>
    <p:sldId id="310" r:id="rId3"/>
    <p:sldId id="313" r:id="rId4"/>
    <p:sldId id="315" r:id="rId5"/>
    <p:sldId id="312" r:id="rId6"/>
    <p:sldId id="275" r:id="rId7"/>
    <p:sldId id="316" r:id="rId8"/>
    <p:sldId id="317" r:id="rId9"/>
    <p:sldId id="318" r:id="rId10"/>
    <p:sldId id="319" r:id="rId11"/>
    <p:sldId id="320" r:id="rId12"/>
    <p:sldId id="321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4C97"/>
    <a:srgbClr val="50504E"/>
    <a:srgbClr val="4E4E4E"/>
    <a:srgbClr val="404040"/>
    <a:srgbClr val="63666A"/>
    <a:srgbClr val="99D6EA"/>
    <a:srgbClr val="505050"/>
    <a:srgbClr val="A7A8AA"/>
    <a:srgbClr val="003087"/>
    <a:srgbClr val="0F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82" autoAdjust="0"/>
    <p:restoredTop sz="91248" autoAdjust="0"/>
  </p:normalViewPr>
  <p:slideViewPr>
    <p:cSldViewPr snapToGrid="0" snapToObjects="1" showGuides="1">
      <p:cViewPr varScale="1">
        <p:scale>
          <a:sx n="89" d="100"/>
          <a:sy n="89" d="100"/>
        </p:scale>
        <p:origin x="-104" y="-232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4/19/18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4/19/18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8794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316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316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31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53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38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do include programs that FFSE &amp; FNA _support_, but not that they conduct on their own.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38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53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316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316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Three public</a:t>
            </a:r>
            <a:r>
              <a:rPr lang="en-US" baseline="0" dirty="0" smtClean="0"/>
              <a:t> events:</a:t>
            </a:r>
          </a:p>
          <a:p>
            <a:r>
              <a:rPr lang="en-US" baseline="0" dirty="0" smtClean="0"/>
              <a:t>-Family Open House</a:t>
            </a:r>
          </a:p>
          <a:p>
            <a:r>
              <a:rPr lang="en-US" baseline="0" dirty="0" smtClean="0"/>
              <a:t>-Wonders of Science</a:t>
            </a:r>
          </a:p>
          <a:p>
            <a:r>
              <a:rPr lang="en-US" baseline="0" dirty="0" smtClean="0"/>
              <a:t>-Outdoor Family Fair</a:t>
            </a:r>
          </a:p>
          <a:p>
            <a:r>
              <a:rPr lang="en-US" baseline="0" dirty="0" smtClean="0"/>
              <a:t>Informal pipeline programs:</a:t>
            </a:r>
          </a:p>
          <a:p>
            <a:r>
              <a:rPr lang="en-US" baseline="0" dirty="0" smtClean="0"/>
              <a:t>-Saturday Morning Physics</a:t>
            </a:r>
          </a:p>
          <a:p>
            <a:r>
              <a:rPr lang="en-US" baseline="0" dirty="0" smtClean="0"/>
              <a:t>-My Brother’s Keeper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316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31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7ADAB69-348E-2C41-AF41-E98D046040A4}" type="datetime1">
              <a:rPr lang="en-US" smtClean="0"/>
              <a:t>4/19/18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 smtClean="0"/>
              <a:t>Pasero | Senior Management Meeting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099EE7B-C01A-E94A-AA76-2F04CF97FC05}" type="datetime1">
              <a:rPr lang="en-US" smtClean="0"/>
              <a:t>4/19/18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 smtClean="0"/>
              <a:t>Presenter | Presentation Title or Meeting Title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09EA2773-F02A-CC43-B1C5-479A1F34EDA7}" type="datetime1">
              <a:rPr lang="en-US" smtClean="0"/>
              <a:t>4/19/18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dirty="0" smtClean="0"/>
              <a:t>Presenter | Presentation Title or Meeting Title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FEA58B7-095F-6844-8E3C-8A1DDD22BF89}" type="datetime1">
              <a:rPr lang="en-US" smtClean="0"/>
              <a:t>4/19/18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 smtClean="0"/>
              <a:t>Presenter | Presentation Title or Meeting Title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3C7E1B65-1920-CF40-87B8-818D6517E0EA}" type="datetime1">
              <a:rPr lang="en-US" smtClean="0"/>
              <a:t>4/19/18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8FDACF-6E1B-814B-BDB6-B66F2ED862D6}" type="datetime1">
              <a:rPr lang="en-US" smtClean="0"/>
              <a:t>4/19/18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E2EF4938-6162-EE4E-9ED3-73016E21644A}" type="datetime1">
              <a:rPr lang="en-US" smtClean="0"/>
              <a:t>4/19/18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 smtClean="0"/>
              <a:t>Presenter | Presentation Title or Meeting Title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1924" y="5045612"/>
            <a:ext cx="8499231" cy="1390219"/>
          </a:xfrm>
        </p:spPr>
        <p:txBody>
          <a:bodyPr/>
          <a:lstStyle/>
          <a:p>
            <a:r>
              <a:rPr lang="en-US" dirty="0"/>
              <a:t>Spencer Pasero	</a:t>
            </a:r>
          </a:p>
          <a:p>
            <a:r>
              <a:rPr lang="en-US" dirty="0"/>
              <a:t>International Particle Physics Outreach Group</a:t>
            </a:r>
          </a:p>
          <a:p>
            <a:r>
              <a:rPr lang="en-US" dirty="0"/>
              <a:t>19 April 2018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Fermilab Education Update</a:t>
            </a:r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971550"/>
            <a:ext cx="5092069" cy="50593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Programs targeted at building a positive community relationship</a:t>
            </a:r>
          </a:p>
          <a:p>
            <a:r>
              <a:rPr lang="en-US" sz="2200" dirty="0" smtClean="0"/>
              <a:t>Open site access, self-guided tours</a:t>
            </a:r>
          </a:p>
          <a:p>
            <a:r>
              <a:rPr lang="en-US" sz="2200" dirty="0" smtClean="0"/>
              <a:t>Arts &amp; Lecture Series, Art Gallery </a:t>
            </a:r>
          </a:p>
          <a:p>
            <a:r>
              <a:rPr lang="en-US" sz="2200" dirty="0" smtClean="0"/>
              <a:t>Special events </a:t>
            </a:r>
          </a:p>
          <a:p>
            <a:r>
              <a:rPr lang="en-US" sz="2200" dirty="0" smtClean="0"/>
              <a:t>Community Advisory Board</a:t>
            </a:r>
          </a:p>
          <a:p>
            <a:r>
              <a:rPr lang="en-US" sz="2200" dirty="0" smtClean="0"/>
              <a:t>Community festivals, Ambassador Program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Plus all other programs that reach members of the local/regional community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relations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4/19/18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Pasero &amp; Yurkewicz | Senior Management Meeting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6137" y="3426028"/>
            <a:ext cx="3473180" cy="26048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4597" y="910557"/>
            <a:ext cx="3474720" cy="2310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568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1" y="971550"/>
            <a:ext cx="5140178" cy="50593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Driven by Fermilab’s communication strategy; convey information about research, people, accomplishments</a:t>
            </a:r>
          </a:p>
          <a:p>
            <a:r>
              <a:rPr lang="en-US" dirty="0" smtClean="0"/>
              <a:t>Social media</a:t>
            </a:r>
          </a:p>
          <a:p>
            <a:r>
              <a:rPr lang="en-US" dirty="0" smtClean="0"/>
              <a:t>Websites</a:t>
            </a:r>
          </a:p>
          <a:p>
            <a:r>
              <a:rPr lang="en-US" i="1" dirty="0" smtClean="0"/>
              <a:t>Fermilab Frontiers</a:t>
            </a:r>
            <a:endParaRPr lang="en-US" dirty="0"/>
          </a:p>
          <a:p>
            <a:r>
              <a:rPr lang="en-US" i="1" dirty="0" smtClean="0"/>
              <a:t>Symmetry</a:t>
            </a:r>
          </a:p>
          <a:p>
            <a:endParaRPr lang="en-US" i="1" dirty="0"/>
          </a:p>
          <a:p>
            <a:pPr marL="0" indent="0">
              <a:buNone/>
            </a:pPr>
            <a:r>
              <a:rPr lang="en-US" dirty="0" smtClean="0"/>
              <a:t>Together, these programs</a:t>
            </a:r>
          </a:p>
          <a:p>
            <a:pPr marL="0" indent="0">
              <a:buNone/>
            </a:pPr>
            <a:r>
              <a:rPr lang="en-US" dirty="0" smtClean="0"/>
              <a:t>represent an online public communication presence that reaches millions each year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communication products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4/19/18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Pasero &amp; Yurkewicz | Senior Management Meeting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2" name="Picture 1" descr="Screen Shot 2017-07-17 at 12.00.1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660" y="827483"/>
            <a:ext cx="3200400" cy="3234195"/>
          </a:xfrm>
          <a:prstGeom prst="rect">
            <a:avLst/>
          </a:prstGeom>
        </p:spPr>
      </p:pic>
      <p:pic>
        <p:nvPicPr>
          <p:cNvPr id="8" name="Picture 7" descr="Screen Shot 2017-07-17 at 12.01.1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041" y="2742239"/>
            <a:ext cx="3200400" cy="3453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complete inventory of all outreach </a:t>
            </a:r>
            <a:r>
              <a:rPr lang="en-US" dirty="0" smtClean="0"/>
              <a:t>programs.</a:t>
            </a:r>
            <a:endParaRPr lang="en-US" dirty="0" smtClean="0"/>
          </a:p>
          <a:p>
            <a:r>
              <a:rPr lang="en-US" dirty="0" smtClean="0"/>
              <a:t>Extensive program that reached nearly 100,000 people in FY16 through </a:t>
            </a:r>
            <a:r>
              <a:rPr lang="en-US" dirty="0" smtClean="0"/>
              <a:t>in-person programs.</a:t>
            </a:r>
            <a:endParaRPr lang="en-US" dirty="0" smtClean="0"/>
          </a:p>
          <a:p>
            <a:r>
              <a:rPr lang="en-US" dirty="0"/>
              <a:t>M</a:t>
            </a:r>
            <a:r>
              <a:rPr lang="en-US" dirty="0" smtClean="0"/>
              <a:t>ark of the importance of outreach to </a:t>
            </a:r>
            <a:r>
              <a:rPr lang="en-US" dirty="0" smtClean="0"/>
              <a:t>Fermilab.</a:t>
            </a:r>
            <a:endParaRPr lang="en-US" dirty="0" smtClean="0"/>
          </a:p>
          <a:p>
            <a:r>
              <a:rPr lang="en-US" dirty="0" smtClean="0"/>
              <a:t>Provides many opportunities for employees, users to support and </a:t>
            </a:r>
            <a:r>
              <a:rPr lang="en-US" dirty="0" smtClean="0"/>
              <a:t>engage.</a:t>
            </a:r>
          </a:p>
          <a:p>
            <a:r>
              <a:rPr lang="en-US" dirty="0" smtClean="0"/>
              <a:t>Still </a:t>
            </a:r>
            <a:r>
              <a:rPr lang="en-US" dirty="0" smtClean="0"/>
              <a:t>work to be done to improve diversity &amp; inclusion, international reach/</a:t>
            </a:r>
            <a:r>
              <a:rPr lang="en-US" dirty="0" smtClean="0"/>
              <a:t>partnership.</a:t>
            </a:r>
            <a:endParaRPr lang="en-US" dirty="0" smtClean="0"/>
          </a:p>
          <a:p>
            <a:r>
              <a:rPr lang="en-US" dirty="0" smtClean="0"/>
              <a:t>As we look back on 50 years, it’s great to also be </a:t>
            </a:r>
            <a:r>
              <a:rPr lang="en-US" smtClean="0"/>
              <a:t>looking </a:t>
            </a:r>
            <a:r>
              <a:rPr lang="en-US" smtClean="0"/>
              <a:t>ahead.</a:t>
            </a:r>
            <a:endParaRPr lang="en-US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4/19/18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Pasero &amp; Yurkewicz | Senior Management Meeting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697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28487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Three-phase plan:</a:t>
            </a:r>
          </a:p>
          <a:p>
            <a:r>
              <a:rPr lang="en-US" b="1" dirty="0" smtClean="0"/>
              <a:t>Phase I: Inventory</a:t>
            </a:r>
          </a:p>
          <a:p>
            <a:pPr lvl="1"/>
            <a:r>
              <a:rPr lang="en-US" b="1" dirty="0" smtClean="0">
                <a:solidFill>
                  <a:srgbClr val="50504E"/>
                </a:solidFill>
              </a:rPr>
              <a:t>The Office of Communication and the Office of Education and Public Outreach compiled an inventory </a:t>
            </a:r>
            <a:r>
              <a:rPr lang="en-US" b="1" dirty="0" smtClean="0"/>
              <a:t>of current outreach programs at Fermilab, including goals, audiences, recent impacts, and self-assessment.</a:t>
            </a:r>
            <a:endParaRPr lang="en-US" b="1" dirty="0">
              <a:solidFill>
                <a:srgbClr val="50504E"/>
              </a:solidFill>
            </a:endParaRPr>
          </a:p>
          <a:p>
            <a:r>
              <a:rPr lang="en-US" dirty="0" smtClean="0">
                <a:solidFill>
                  <a:srgbClr val="50504E"/>
                </a:solidFill>
              </a:rPr>
              <a:t>Phase II: Independent Committee</a:t>
            </a:r>
          </a:p>
          <a:p>
            <a:pPr lvl="1"/>
            <a:r>
              <a:rPr lang="en-US" dirty="0" smtClean="0">
                <a:solidFill>
                  <a:srgbClr val="50504E"/>
                </a:solidFill>
              </a:rPr>
              <a:t>Director </a:t>
            </a:r>
            <a:r>
              <a:rPr lang="en-US" dirty="0" err="1" smtClean="0">
                <a:solidFill>
                  <a:srgbClr val="50504E"/>
                </a:solidFill>
              </a:rPr>
              <a:t>Lockyer</a:t>
            </a:r>
            <a:r>
              <a:rPr lang="en-US" dirty="0" smtClean="0">
                <a:solidFill>
                  <a:srgbClr val="50504E"/>
                </a:solidFill>
              </a:rPr>
              <a:t> convened a committee to review the inventory and draft a report describing a vision for the future of Fermilab’s outreach. That report is expected next month.</a:t>
            </a:r>
            <a:endParaRPr lang="en-US" dirty="0">
              <a:solidFill>
                <a:srgbClr val="50504E"/>
              </a:solidFill>
            </a:endParaRPr>
          </a:p>
          <a:p>
            <a:r>
              <a:rPr lang="en-US" dirty="0"/>
              <a:t>Phase III: Design and Transition</a:t>
            </a:r>
          </a:p>
          <a:p>
            <a:pPr lvl="1"/>
            <a:r>
              <a:rPr lang="en-US" dirty="0" smtClean="0">
                <a:solidFill>
                  <a:srgbClr val="50504E"/>
                </a:solidFill>
              </a:rPr>
              <a:t>A team of Fermilab outreach personnel will </a:t>
            </a:r>
            <a:r>
              <a:rPr lang="en-US" dirty="0">
                <a:solidFill>
                  <a:srgbClr val="50504E"/>
                </a:solidFill>
              </a:rPr>
              <a:t>develop a long-term strategic outreach plan for the Lab informed by the committee’s report and </a:t>
            </a:r>
            <a:r>
              <a:rPr lang="en-US" dirty="0" smtClean="0">
                <a:solidFill>
                  <a:srgbClr val="50504E"/>
                </a:solidFill>
              </a:rPr>
              <a:t>our </a:t>
            </a:r>
            <a:r>
              <a:rPr lang="en-US" dirty="0">
                <a:solidFill>
                  <a:srgbClr val="50504E"/>
                </a:solidFill>
              </a:rPr>
              <a:t>resources and expertise.</a:t>
            </a:r>
            <a:endParaRPr lang="en-US" dirty="0"/>
          </a:p>
          <a:p>
            <a:pPr lvl="1"/>
            <a:endParaRPr lang="en-US" dirty="0" smtClean="0">
              <a:solidFill>
                <a:srgbClr val="50504E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Updating the vision for Fermilab outreach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4/19/18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Pasero &amp; Yurkewicz  | Senior Management Meeting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682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188998"/>
          </a:xfrm>
        </p:spPr>
        <p:txBody>
          <a:bodyPr/>
          <a:lstStyle/>
          <a:p>
            <a:r>
              <a:rPr lang="en-US" sz="2000" dirty="0" smtClean="0"/>
              <a:t>First task: define “</a:t>
            </a:r>
            <a:r>
              <a:rPr lang="en-US" sz="2000" dirty="0"/>
              <a:t>p</a:t>
            </a:r>
            <a:r>
              <a:rPr lang="en-US" sz="2000" dirty="0" smtClean="0"/>
              <a:t>ublic outreach.”</a:t>
            </a:r>
          </a:p>
          <a:p>
            <a:r>
              <a:rPr lang="en-US" sz="2000" dirty="0" smtClean="0"/>
              <a:t>We took an expansive view, including five categories of programs:</a:t>
            </a:r>
          </a:p>
          <a:p>
            <a:pPr lvl="1"/>
            <a:r>
              <a:rPr lang="en-US" sz="2000" b="1" dirty="0" smtClean="0"/>
              <a:t>Formal education</a:t>
            </a:r>
            <a:r>
              <a:rPr lang="en-US" sz="2000" dirty="0"/>
              <a:t>: </a:t>
            </a:r>
            <a:endParaRPr lang="en-US" sz="2000" dirty="0" smtClean="0"/>
          </a:p>
          <a:p>
            <a:pPr lvl="2"/>
            <a:r>
              <a:rPr lang="en-US" sz="1800" dirty="0"/>
              <a:t>P</a:t>
            </a:r>
            <a:r>
              <a:rPr lang="en-US" sz="1800" dirty="0" smtClean="0"/>
              <a:t>rofessional </a:t>
            </a:r>
            <a:r>
              <a:rPr lang="en-US" sz="1800" dirty="0"/>
              <a:t>development for teachers and engagement with students as part of their school or university curriculum, </a:t>
            </a:r>
            <a:r>
              <a:rPr lang="en-US" sz="1800" dirty="0" smtClean="0"/>
              <a:t>or</a:t>
            </a:r>
          </a:p>
          <a:p>
            <a:pPr lvl="2"/>
            <a:r>
              <a:rPr lang="en-US" sz="1800" dirty="0"/>
              <a:t>A</a:t>
            </a:r>
            <a:r>
              <a:rPr lang="en-US" sz="1800" dirty="0" smtClean="0"/>
              <a:t> </a:t>
            </a:r>
            <a:r>
              <a:rPr lang="en-US" sz="1800" dirty="0"/>
              <a:t>Fermilab-organized educational program with its own rigorously defined units of study.</a:t>
            </a:r>
          </a:p>
          <a:p>
            <a:pPr lvl="1"/>
            <a:r>
              <a:rPr lang="en-US" sz="2000" b="1" dirty="0" smtClean="0"/>
              <a:t>Informal education</a:t>
            </a:r>
            <a:r>
              <a:rPr lang="en-US" sz="2000" dirty="0"/>
              <a:t>: R</a:t>
            </a:r>
            <a:r>
              <a:rPr lang="en-US" sz="2000" dirty="0" smtClean="0"/>
              <a:t>aising </a:t>
            </a:r>
            <a:r>
              <a:rPr lang="en-US" sz="2000" dirty="0"/>
              <a:t>awareness and appreciation of science, including Fermilab’s science areas, with in-person programs and activities outside the classroom</a:t>
            </a:r>
            <a:r>
              <a:rPr lang="en-US" sz="2000" dirty="0" smtClean="0"/>
              <a:t>.</a:t>
            </a:r>
          </a:p>
          <a:p>
            <a:pPr lvl="1"/>
            <a:r>
              <a:rPr lang="en-US" sz="2000" b="1" dirty="0"/>
              <a:t>Internships &amp; </a:t>
            </a:r>
            <a:r>
              <a:rPr lang="en-US" sz="2000" b="1" dirty="0" smtClean="0"/>
              <a:t>Fellowships</a:t>
            </a:r>
          </a:p>
          <a:p>
            <a:pPr lvl="1"/>
            <a:r>
              <a:rPr lang="en-US" sz="2000" b="1" dirty="0" smtClean="0"/>
              <a:t>Community </a:t>
            </a:r>
            <a:r>
              <a:rPr lang="en-US" sz="2000" b="1" dirty="0"/>
              <a:t>relations</a:t>
            </a:r>
            <a:r>
              <a:rPr lang="en-US" sz="2000" dirty="0"/>
              <a:t>: Building and maintaining supportive relationships with members of the local and regional </a:t>
            </a:r>
            <a:r>
              <a:rPr lang="en-US" sz="2000" dirty="0" smtClean="0"/>
              <a:t>communities.</a:t>
            </a:r>
            <a:endParaRPr lang="en-US" sz="2000" dirty="0"/>
          </a:p>
          <a:p>
            <a:pPr lvl="1"/>
            <a:r>
              <a:rPr lang="en-US" sz="2000" b="1" dirty="0" smtClean="0"/>
              <a:t>Online communication products</a:t>
            </a:r>
            <a:r>
              <a:rPr lang="en-US" sz="2000" dirty="0" smtClean="0"/>
              <a:t>: Raising awareness about particle physics and Fermilab among the local, national, international public.</a:t>
            </a:r>
            <a:endParaRPr lang="en-US" sz="2000" dirty="0"/>
          </a:p>
          <a:p>
            <a:pPr lvl="1"/>
            <a:endParaRPr lang="en-US" sz="2000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4/19/18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Pasero &amp; Yurkewicz | Senior Management Meeting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132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What is not included?</a:t>
            </a:r>
            <a:endParaRPr lang="en-US" sz="2000" dirty="0"/>
          </a:p>
          <a:p>
            <a:pPr lvl="1"/>
            <a:r>
              <a:rPr lang="en-US" sz="2000" dirty="0"/>
              <a:t>Educational programs aimed at postdocs, faculty members or staff scientists;</a:t>
            </a:r>
          </a:p>
          <a:p>
            <a:pPr lvl="1"/>
            <a:r>
              <a:rPr lang="en-US" sz="2000" dirty="0" smtClean="0"/>
              <a:t>Programs aimed </a:t>
            </a:r>
            <a:r>
              <a:rPr lang="en-US" sz="2000" dirty="0"/>
              <a:t>primarily at Fermilab employees, facility users or the global particle physics community;</a:t>
            </a:r>
          </a:p>
          <a:p>
            <a:pPr lvl="1"/>
            <a:r>
              <a:rPr lang="en-US" sz="2000" dirty="0" smtClean="0"/>
              <a:t>Programs organized </a:t>
            </a:r>
            <a:r>
              <a:rPr lang="en-US" sz="2000" dirty="0"/>
              <a:t>and carried out by Fermilab clubs or affiliated not-for-profit organizations (Fermilab Natural Areas or Fermilab Friends for Science Education)</a:t>
            </a:r>
            <a:r>
              <a:rPr lang="en-US" sz="2000" dirty="0" smtClean="0"/>
              <a:t>;</a:t>
            </a:r>
          </a:p>
          <a:p>
            <a:pPr lvl="1"/>
            <a:r>
              <a:rPr lang="en-US" sz="2000" dirty="0" smtClean="0"/>
              <a:t>Programs other </a:t>
            </a:r>
            <a:r>
              <a:rPr lang="en-US" sz="2000" dirty="0"/>
              <a:t>than </a:t>
            </a:r>
            <a:r>
              <a:rPr lang="en-US" sz="2000" dirty="0" smtClean="0"/>
              <a:t>community </a:t>
            </a:r>
            <a:r>
              <a:rPr lang="en-US" sz="2000" dirty="0"/>
              <a:t>relations and online communication </a:t>
            </a:r>
            <a:r>
              <a:rPr lang="en-US" sz="2000" dirty="0" smtClean="0"/>
              <a:t>products that </a:t>
            </a:r>
            <a:r>
              <a:rPr lang="en-US" sz="2000" dirty="0"/>
              <a:t>are part of Fermilab’s strategic communication </a:t>
            </a:r>
            <a:r>
              <a:rPr lang="en-US" sz="2000" dirty="0" smtClean="0"/>
              <a:t>program;</a:t>
            </a:r>
            <a:endParaRPr lang="en-US" sz="2000" dirty="0"/>
          </a:p>
          <a:p>
            <a:pPr lvl="1"/>
            <a:r>
              <a:rPr lang="en-US" sz="2000" dirty="0" smtClean="0"/>
              <a:t>Activities intended </a:t>
            </a:r>
            <a:r>
              <a:rPr lang="en-US" sz="2000" dirty="0"/>
              <a:t>to recruit new industrial partners;</a:t>
            </a:r>
          </a:p>
          <a:p>
            <a:pPr lvl="1"/>
            <a:r>
              <a:rPr lang="en-US" sz="2000" dirty="0" smtClean="0"/>
              <a:t>Government </a:t>
            </a:r>
            <a:r>
              <a:rPr lang="en-US" sz="2000" dirty="0"/>
              <a:t>relations activities.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4/19/18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Pasero &amp; Yurkewicz | Senior Management Meeting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65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50504E"/>
                </a:solidFill>
              </a:rPr>
              <a:t>This </a:t>
            </a:r>
            <a:r>
              <a:rPr lang="en-US" sz="3200" dirty="0" smtClean="0">
                <a:solidFill>
                  <a:srgbClr val="50504E"/>
                </a:solidFill>
              </a:rPr>
              <a:t>inventory included 69 programs reaching a total of 93,509 people in FY2016.</a:t>
            </a:r>
            <a:endParaRPr lang="en-US" sz="3200" dirty="0">
              <a:solidFill>
                <a:srgbClr val="50504E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4/19/18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Pasero &amp; Yurkewicz  | Senior Management Meeting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8" name="Picture 7" descr="17-0016-2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603" y="2202321"/>
            <a:ext cx="6030468" cy="401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113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Fermilab has a large, varied suite of programs and activities that reach the public.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They are led by people from all over the lab.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Most are led or supported by three organizations:</a:t>
            </a:r>
          </a:p>
          <a:p>
            <a:r>
              <a:rPr lang="en-US" dirty="0" smtClean="0"/>
              <a:t>Office of Education and Public Outreach</a:t>
            </a:r>
          </a:p>
          <a:p>
            <a:r>
              <a:rPr lang="en-US" dirty="0" smtClean="0"/>
              <a:t>Office of Communication</a:t>
            </a:r>
          </a:p>
          <a:p>
            <a:r>
              <a:rPr lang="en-US" dirty="0" smtClean="0"/>
              <a:t>Office of Talent Acquisition, Diversity and Inclusion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Hundreds of employees and users support these programs.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 of outreach at Fermilab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4/19/18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Pasero &amp; Yurkewicz | Senior Management Meeting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689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Hallmark of the lab’s education program</a:t>
            </a:r>
          </a:p>
          <a:p>
            <a:r>
              <a:rPr lang="en-US" dirty="0" smtClean="0"/>
              <a:t>Field </a:t>
            </a:r>
            <a:r>
              <a:rPr lang="en-US" dirty="0"/>
              <a:t>trip programs</a:t>
            </a:r>
          </a:p>
          <a:p>
            <a:r>
              <a:rPr lang="en-US" dirty="0"/>
              <a:t>Teacher professional development</a:t>
            </a:r>
          </a:p>
          <a:p>
            <a:r>
              <a:rPr lang="en-US" dirty="0"/>
              <a:t>School district improvement</a:t>
            </a:r>
          </a:p>
          <a:p>
            <a:r>
              <a:rPr lang="en-US" dirty="0"/>
              <a:t>Summer schools for physicists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All formal education programs connect to</a:t>
            </a:r>
          </a:p>
          <a:p>
            <a:pPr marL="0" indent="0">
              <a:buNone/>
            </a:pPr>
            <a:r>
              <a:rPr lang="en-US" dirty="0" smtClean="0"/>
              <a:t>the lab’s physics mission or its National</a:t>
            </a:r>
          </a:p>
          <a:p>
            <a:pPr marL="0" indent="0">
              <a:buNone/>
            </a:pPr>
            <a:r>
              <a:rPr lang="en-US" dirty="0" smtClean="0"/>
              <a:t>Environmental Research Park; programs</a:t>
            </a:r>
          </a:p>
          <a:p>
            <a:pPr marL="0" indent="0">
              <a:buNone/>
            </a:pPr>
            <a:r>
              <a:rPr lang="en-US" dirty="0" smtClean="0"/>
              <a:t>served about 13,800 students and</a:t>
            </a:r>
          </a:p>
          <a:p>
            <a:pPr marL="0" indent="0">
              <a:buNone/>
            </a:pPr>
            <a:r>
              <a:rPr lang="en-US" dirty="0" smtClean="0"/>
              <a:t>teachers in FY16.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 education programs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4/19/18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Pasero &amp; Yurkewicz | Senior Management Meeting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2" name="Picture 1" descr="13-0130-26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032" y="971550"/>
            <a:ext cx="2941367" cy="4412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504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Share goal of engaging young people and families in science</a:t>
            </a:r>
            <a:endParaRPr lang="en-US" dirty="0"/>
          </a:p>
          <a:p>
            <a:r>
              <a:rPr lang="en-US" dirty="0" smtClean="0"/>
              <a:t>Classroom presentations (incl. Mr. Freeze) most popular</a:t>
            </a:r>
          </a:p>
          <a:p>
            <a:r>
              <a:rPr lang="en-US" dirty="0" smtClean="0"/>
              <a:t>Three annual major public events</a:t>
            </a:r>
            <a:endParaRPr lang="en-US" dirty="0"/>
          </a:p>
          <a:p>
            <a:r>
              <a:rPr lang="en-US" dirty="0" smtClean="0"/>
              <a:t>Informal pipeline programs</a:t>
            </a:r>
          </a:p>
          <a:p>
            <a:r>
              <a:rPr lang="en-US" dirty="0" smtClean="0"/>
              <a:t>Ecology programs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Aim of these programs tends toward</a:t>
            </a:r>
          </a:p>
          <a:p>
            <a:pPr marL="0" indent="0">
              <a:buNone/>
            </a:pPr>
            <a:r>
              <a:rPr lang="en-US" dirty="0" smtClean="0"/>
              <a:t>inspiration; in FY16 all informal</a:t>
            </a:r>
          </a:p>
          <a:p>
            <a:pPr marL="0" indent="0">
              <a:buNone/>
            </a:pPr>
            <a:r>
              <a:rPr lang="en-US" dirty="0" smtClean="0"/>
              <a:t>programs together served more than</a:t>
            </a:r>
          </a:p>
          <a:p>
            <a:pPr marL="0" indent="0">
              <a:buNone/>
            </a:pPr>
            <a:r>
              <a:rPr lang="en-US" dirty="0" smtClean="0"/>
              <a:t>42,000 people.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Informal </a:t>
            </a:r>
            <a:r>
              <a:rPr lang="en-US" dirty="0"/>
              <a:t>e</a:t>
            </a:r>
            <a:r>
              <a:rPr lang="en-US" dirty="0" smtClean="0"/>
              <a:t>ducation </a:t>
            </a:r>
            <a:r>
              <a:rPr lang="en-US" dirty="0"/>
              <a:t>p</a:t>
            </a:r>
            <a:r>
              <a:rPr lang="en-US" dirty="0" smtClean="0"/>
              <a:t>rograms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4/19/18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Pasero &amp; Yurkewicz | Senior Management Meeting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2" name="Picture 1" descr="09-0302-08D.h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484" y="1975125"/>
            <a:ext cx="2698776" cy="405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020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971550"/>
            <a:ext cx="4519716" cy="50593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Inventory includes programs through graduate school.</a:t>
            </a:r>
          </a:p>
          <a:p>
            <a:r>
              <a:rPr lang="en-US" dirty="0" smtClean="0"/>
              <a:t>Pipeline:</a:t>
            </a:r>
          </a:p>
          <a:p>
            <a:pPr lvl="1"/>
            <a:r>
              <a:rPr lang="en-US" dirty="0" smtClean="0"/>
              <a:t>High school students</a:t>
            </a:r>
            <a:br>
              <a:rPr lang="en-US" dirty="0" smtClean="0"/>
            </a:br>
            <a:r>
              <a:rPr lang="en-US" dirty="0" smtClean="0"/>
              <a:t>and teachers</a:t>
            </a:r>
          </a:p>
          <a:p>
            <a:pPr lvl="1"/>
            <a:r>
              <a:rPr lang="en-US" dirty="0" smtClean="0"/>
              <a:t>Undergraduates</a:t>
            </a:r>
          </a:p>
          <a:p>
            <a:pPr lvl="1"/>
            <a:r>
              <a:rPr lang="en-US" dirty="0" smtClean="0"/>
              <a:t>Graduate students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Total of about 100 students served every year.</a:t>
            </a:r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Internships and fellowships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4/19/18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Pasero &amp; Yurkewicz | Senior Management Meeting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2" name="Picture 1" descr="13-0253-01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603" y="971550"/>
            <a:ext cx="4152797" cy="2766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023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ermilab PowerPoint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Presentation7" id="{285F4042-6EA7-8F44-928B-5165BA25E877}" vid="{0278D07A-815E-F04E-A2F7-13F54A5F02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 PowerPoint.potx</Template>
  <TotalTime>2057</TotalTime>
  <Words>863</Words>
  <Application>Microsoft Macintosh PowerPoint</Application>
  <PresentationFormat>On-screen Show (4:3)</PresentationFormat>
  <Paragraphs>152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Fermilab PowerPoint</vt:lpstr>
      <vt:lpstr>PowerPoint Presentation</vt:lpstr>
      <vt:lpstr>Updating the vision for Fermilab outreach</vt:lpstr>
      <vt:lpstr>Scope</vt:lpstr>
      <vt:lpstr>Scope</vt:lpstr>
      <vt:lpstr> </vt:lpstr>
      <vt:lpstr>Organization of outreach at Fermilab</vt:lpstr>
      <vt:lpstr>Formal education programs</vt:lpstr>
      <vt:lpstr>Informal education programs</vt:lpstr>
      <vt:lpstr>Internships and fellowships</vt:lpstr>
      <vt:lpstr>Community relations</vt:lpstr>
      <vt:lpstr>Online communication products</vt:lpstr>
      <vt:lpstr>Summary: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Spencer Pasero</dc:creator>
  <cp:lastModifiedBy>Spencer Pasero</cp:lastModifiedBy>
  <cp:revision>59</cp:revision>
  <cp:lastPrinted>2014-01-20T19:40:21Z</cp:lastPrinted>
  <dcterms:created xsi:type="dcterms:W3CDTF">2016-03-24T18:20:04Z</dcterms:created>
  <dcterms:modified xsi:type="dcterms:W3CDTF">2018-04-19T05:05:32Z</dcterms:modified>
</cp:coreProperties>
</file>