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318" r:id="rId3"/>
    <p:sldId id="320" r:id="rId4"/>
    <p:sldId id="315" r:id="rId5"/>
    <p:sldId id="319" r:id="rId6"/>
    <p:sldId id="314" r:id="rId7"/>
  </p:sldIdLst>
  <p:sldSz cx="9144000" cy="6858000" type="screen4x3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6"/>
    <p:restoredTop sz="94681"/>
  </p:normalViewPr>
  <p:slideViewPr>
    <p:cSldViewPr snapToGrid="0" snapToObjects="1">
      <p:cViewPr>
        <p:scale>
          <a:sx n="111" d="100"/>
          <a:sy n="111" d="100"/>
        </p:scale>
        <p:origin x="760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CDE7A-F349-4DD6-AE08-94253B91A377}" type="datetimeFigureOut">
              <a:rPr lang="en-GB" smtClean="0"/>
              <a:t>20/04/2018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E0384-14C8-4070-B0CA-46F33A60D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26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E11550E-02AB-3444-ACA7-557604EECCE1}" type="datetimeFigureOut">
              <a:rPr lang="en-GB" smtClean="0"/>
              <a:t>20/04/2018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0D9B9BD-A099-3541-A743-49318701A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1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076575"/>
            <a:ext cx="6858000" cy="433388"/>
          </a:xfrm>
        </p:spPr>
        <p:txBody>
          <a:bodyPr anchor="b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14749"/>
            <a:ext cx="6858000" cy="1771651"/>
          </a:xfrm>
        </p:spPr>
        <p:txBody>
          <a:bodyPr>
            <a:noAutofit/>
          </a:bodyPr>
          <a:lstStyle>
            <a:lvl1pPr marL="0" indent="0" algn="l">
              <a:buNone/>
              <a:defRPr sz="60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3592099"/>
            <a:ext cx="685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70" y="174020"/>
            <a:ext cx="1960764" cy="19607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52424"/>
            <a:ext cx="7877175" cy="9151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5" y="1512195"/>
            <a:ext cx="7867650" cy="4556826"/>
          </a:xfrm>
        </p:spPr>
        <p:txBody>
          <a:bodyPr/>
          <a:lstStyle>
            <a:lvl1pPr>
              <a:defRPr sz="2400">
                <a:latin typeface="Arial" charset="0"/>
                <a:ea typeface="Arial" charset="0"/>
                <a:cs typeface="Arial" charset="0"/>
              </a:defRPr>
            </a:lvl1pPr>
            <a:lvl2pPr>
              <a:defRPr sz="20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latin typeface="Arial" charset="0"/>
                <a:ea typeface="Arial" charset="0"/>
                <a:cs typeface="Arial" charset="0"/>
              </a:defRPr>
            </a:lvl4pPr>
            <a:lvl5pPr>
              <a:defRPr sz="14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26443" y="6356348"/>
            <a:ext cx="122690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20 Apr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8175" y="6356348"/>
            <a:ext cx="572002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5765" y="62212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628650" y="1267555"/>
            <a:ext cx="7877175" cy="24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174" y="3619500"/>
            <a:ext cx="7886700" cy="8054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20 Apr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38174" y="4558286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145765" y="62212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39915"/>
            <a:ext cx="3886200" cy="4637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39915"/>
            <a:ext cx="3886200" cy="4637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372192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8921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22451"/>
            <a:ext cx="3868340" cy="87798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5639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7959" y="1522451"/>
            <a:ext cx="3887391" cy="87798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5639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20 Apr 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372192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145765" y="620223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59592" y="6356348"/>
            <a:ext cx="1093758" cy="365125"/>
          </a:xfrm>
        </p:spPr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8174" y="6356348"/>
            <a:ext cx="5853175" cy="365125"/>
          </a:xfrm>
        </p:spPr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52424"/>
            <a:ext cx="7877175" cy="887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175" y="1419225"/>
            <a:ext cx="7867650" cy="4757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777" y="6356348"/>
            <a:ext cx="21235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/>
              <a:t>20 Apr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8175" y="6356348"/>
            <a:ext cx="48963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350" y="6356350"/>
            <a:ext cx="409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2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28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20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6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15</a:t>
            </a:r>
            <a:r>
              <a:rPr lang="en-GB" baseline="30000" dirty="0"/>
              <a:t>th</a:t>
            </a:r>
            <a:r>
              <a:rPr lang="en-GB" dirty="0"/>
              <a:t> IPPOG Meeting </a:t>
            </a:r>
            <a:r>
              <a:rPr lang="mr-IN" dirty="0"/>
              <a:t>–</a:t>
            </a:r>
            <a:r>
              <a:rPr lang="en-GB" dirty="0"/>
              <a:t> CERN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14749"/>
            <a:ext cx="6858000" cy="2667944"/>
          </a:xfrm>
        </p:spPr>
        <p:txBody>
          <a:bodyPr/>
          <a:lstStyle/>
          <a:p>
            <a:r>
              <a:rPr lang="en-GB" sz="3600" dirty="0"/>
              <a:t>Panel on Communication</a:t>
            </a:r>
          </a:p>
          <a:p>
            <a:r>
              <a:rPr lang="en-GB" sz="3600" dirty="0"/>
              <a:t>Platforms &amp; Strategy</a:t>
            </a:r>
          </a:p>
        </p:txBody>
      </p:sp>
    </p:spTree>
    <p:extLst>
      <p:ext uri="{BB962C8B-B14F-4D97-AF65-F5344CB8AC3E}">
        <p14:creationId xmlns:p14="http://schemas.microsoft.com/office/powerpoint/2010/main" val="1793753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Strategy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Goals &amp; Priorities</a:t>
            </a:r>
          </a:p>
          <a:p>
            <a:pPr lvl="1"/>
            <a:r>
              <a:rPr lang="en-GB" dirty="0"/>
              <a:t>Highlight IPPOG Activities</a:t>
            </a:r>
          </a:p>
          <a:p>
            <a:pPr lvl="1"/>
            <a:r>
              <a:rPr lang="en-GB" dirty="0"/>
              <a:t>Promote best practices in particle physics outreach worldwide</a:t>
            </a:r>
          </a:p>
          <a:p>
            <a:r>
              <a:rPr lang="en-GB" dirty="0"/>
              <a:t>Content</a:t>
            </a:r>
          </a:p>
          <a:p>
            <a:pPr lvl="1"/>
            <a:r>
              <a:rPr lang="en-GB" dirty="0"/>
              <a:t>Descriptions and Updates of IPPOG Activities</a:t>
            </a:r>
          </a:p>
          <a:p>
            <a:pPr lvl="1"/>
            <a:r>
              <a:rPr lang="en-GB" dirty="0"/>
              <a:t>Educational Content</a:t>
            </a:r>
          </a:p>
          <a:p>
            <a:pPr lvl="1"/>
            <a:r>
              <a:rPr lang="en-GB" dirty="0"/>
              <a:t>Curated High-Level Sources of Content and News</a:t>
            </a:r>
          </a:p>
          <a:p>
            <a:r>
              <a:rPr lang="en-GB" dirty="0"/>
              <a:t>Target Audiences</a:t>
            </a:r>
          </a:p>
          <a:p>
            <a:pPr lvl="1"/>
            <a:r>
              <a:rPr lang="en-GB" dirty="0"/>
              <a:t>Teachers (and inquisitive Students)</a:t>
            </a:r>
          </a:p>
          <a:p>
            <a:pPr lvl="2"/>
            <a:r>
              <a:rPr lang="en-GB" dirty="0"/>
              <a:t>No restriction on age, but primarily high school (14-18yrs)</a:t>
            </a:r>
          </a:p>
          <a:p>
            <a:pPr lvl="1"/>
            <a:r>
              <a:rPr lang="en-GB" dirty="0"/>
              <a:t>Particle Physics </a:t>
            </a:r>
            <a:r>
              <a:rPr lang="en-GB" dirty="0" err="1"/>
              <a:t>Outreachers</a:t>
            </a:r>
            <a:endParaRPr lang="en-GB" dirty="0"/>
          </a:p>
          <a:p>
            <a:r>
              <a:rPr lang="en-GB" dirty="0"/>
              <a:t>Visual Identity</a:t>
            </a:r>
          </a:p>
          <a:p>
            <a:pPr marL="857250" lvl="1" indent="-342900">
              <a:buFont typeface="Arial" panose="020B0604020202020204" pitchFamily="34" charset="0"/>
              <a:buChar char="•"/>
            </a:pPr>
            <a:r>
              <a:rPr lang="en-GB" dirty="0"/>
              <a:t>Logo, Colour Palette, Font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GB" dirty="0"/>
              <a:t>To be refined during web design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628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Strategy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Internal &amp; External Networks</a:t>
            </a:r>
          </a:p>
          <a:p>
            <a:pPr lvl="1"/>
            <a:r>
              <a:rPr lang="en-GB" dirty="0"/>
              <a:t>Internal Networks run by IPPOG reps</a:t>
            </a:r>
          </a:p>
          <a:p>
            <a:pPr lvl="2"/>
            <a:r>
              <a:rPr lang="en-GB" dirty="0"/>
              <a:t>Teacher Ambassadors, for example</a:t>
            </a:r>
          </a:p>
          <a:p>
            <a:pPr lvl="1"/>
            <a:r>
              <a:rPr lang="en-GB" dirty="0"/>
              <a:t>E-mail group with link to join or leave</a:t>
            </a:r>
          </a:p>
          <a:p>
            <a:pPr lvl="2"/>
            <a:r>
              <a:rPr lang="en-GB" dirty="0" err="1"/>
              <a:t>ippog</a:t>
            </a:r>
            <a:r>
              <a:rPr lang="en-GB" dirty="0"/>
              <a:t>-friends, perhaps social media groups</a:t>
            </a:r>
          </a:p>
          <a:p>
            <a:r>
              <a:rPr lang="en-GB" dirty="0"/>
              <a:t>Need to define policies &amp; procedures:</a:t>
            </a:r>
          </a:p>
          <a:p>
            <a:pPr lvl="1"/>
            <a:r>
              <a:rPr lang="en-GB" dirty="0"/>
              <a:t>Web content</a:t>
            </a:r>
          </a:p>
          <a:p>
            <a:pPr lvl="1"/>
            <a:r>
              <a:rPr lang="en-GB" dirty="0"/>
              <a:t>Social Media posting &amp; sharing</a:t>
            </a:r>
          </a:p>
          <a:p>
            <a:r>
              <a:rPr lang="en-GB" dirty="0"/>
              <a:t>Translation</a:t>
            </a:r>
          </a:p>
          <a:p>
            <a:pPr lvl="1"/>
            <a:r>
              <a:rPr lang="en-GB" dirty="0"/>
              <a:t>Need a reasonable policy and methods for translation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988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Public Pages &amp; Resource DB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Development</a:t>
            </a:r>
          </a:p>
          <a:p>
            <a:pPr lvl="1"/>
            <a:r>
              <a:rPr lang="en-GB" dirty="0"/>
              <a:t>Steering Group</a:t>
            </a:r>
          </a:p>
          <a:p>
            <a:pPr lvl="2"/>
            <a:r>
              <a:rPr lang="en-GB" dirty="0"/>
              <a:t>S. </a:t>
            </a:r>
            <a:r>
              <a:rPr lang="en-GB" dirty="0" err="1"/>
              <a:t>Boutas</a:t>
            </a:r>
            <a:r>
              <a:rPr lang="en-GB" dirty="0"/>
              <a:t> (CERN Webmaster), M. </a:t>
            </a:r>
            <a:r>
              <a:rPr lang="en-GB" dirty="0" err="1"/>
              <a:t>Lapka</a:t>
            </a:r>
            <a:r>
              <a:rPr lang="en-GB" dirty="0"/>
              <a:t>, P. Watkins, B. </a:t>
            </a:r>
            <a:r>
              <a:rPr lang="en-GB" dirty="0" err="1"/>
              <a:t>Gulejova</a:t>
            </a:r>
            <a:r>
              <a:rPr lang="en-GB" dirty="0"/>
              <a:t>, H.P. Beck, S. Goldfarb (chair)</a:t>
            </a:r>
          </a:p>
          <a:p>
            <a:pPr lvl="1"/>
            <a:r>
              <a:rPr lang="en-GB" dirty="0"/>
              <a:t>Specifications</a:t>
            </a:r>
          </a:p>
          <a:p>
            <a:pPr lvl="2"/>
            <a:r>
              <a:rPr lang="en-GB" dirty="0"/>
              <a:t>Drupal 8</a:t>
            </a:r>
          </a:p>
          <a:p>
            <a:pPr lvl="2"/>
            <a:r>
              <a:rPr lang="en-GB" dirty="0"/>
              <a:t>Compliance with CERN Support</a:t>
            </a:r>
          </a:p>
          <a:p>
            <a:pPr lvl="2"/>
            <a:r>
              <a:rPr lang="en-GB" dirty="0"/>
              <a:t>Including Infrastructure for Resource Database, Global </a:t>
            </a:r>
            <a:r>
              <a:rPr lang="en-GB" dirty="0" err="1"/>
              <a:t>Cosmics</a:t>
            </a:r>
            <a:r>
              <a:rPr lang="en-GB" dirty="0"/>
              <a:t>, International Masterclasses</a:t>
            </a:r>
          </a:p>
          <a:p>
            <a:pPr lvl="1"/>
            <a:r>
              <a:rPr lang="en-GB" dirty="0"/>
              <a:t>Status</a:t>
            </a:r>
          </a:p>
          <a:p>
            <a:pPr lvl="2"/>
            <a:r>
              <a:rPr lang="en-GB" dirty="0"/>
              <a:t>Complete specifications based on CERN plans</a:t>
            </a:r>
          </a:p>
          <a:p>
            <a:pPr lvl="2"/>
            <a:r>
              <a:rPr lang="en-GB" dirty="0"/>
              <a:t>CERN Theme to be released this Spring</a:t>
            </a:r>
          </a:p>
          <a:p>
            <a:pPr lvl="2"/>
            <a:r>
              <a:rPr lang="en-GB" dirty="0"/>
              <a:t>Call for Tender Follows Completion of Specifications</a:t>
            </a:r>
          </a:p>
          <a:p>
            <a:pPr lvl="2"/>
            <a:r>
              <a:rPr lang="en-GB" dirty="0"/>
              <a:t>Developer Identified (</a:t>
            </a:r>
            <a:r>
              <a:rPr lang="en-GB" dirty="0" err="1"/>
              <a:t>Barbora</a:t>
            </a:r>
            <a:r>
              <a:rPr lang="en-GB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111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Social Media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" y="1453622"/>
            <a:ext cx="4396812" cy="35259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092" y="2338086"/>
            <a:ext cx="4474245" cy="3291097"/>
          </a:xfrm>
          <a:prstGeom prst="rect">
            <a:avLst/>
          </a:prstGeom>
        </p:spPr>
      </p:pic>
      <p:sp>
        <p:nvSpPr>
          <p:cNvPr id="11" name="Content Placeholder 7"/>
          <p:cNvSpPr txBox="1">
            <a:spLocks/>
          </p:cNvSpPr>
          <p:nvPr/>
        </p:nvSpPr>
        <p:spPr>
          <a:xfrm rot="20038691">
            <a:off x="3247038" y="4994777"/>
            <a:ext cx="2485534" cy="3382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chemeClr val="accent6"/>
                </a:solidFill>
              </a:rPr>
              <a:t>Twitter: @</a:t>
            </a:r>
            <a:r>
              <a:rPr lang="en-GB" sz="1800" b="1" dirty="0" err="1">
                <a:solidFill>
                  <a:schemeClr val="accent6"/>
                </a:solidFill>
              </a:rPr>
              <a:t>ippogOrg</a:t>
            </a:r>
            <a:endParaRPr lang="en-GB" sz="1800" b="1" dirty="0">
              <a:solidFill>
                <a:schemeClr val="accent6"/>
              </a:solidFill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 rot="20038691">
            <a:off x="3324470" y="2350319"/>
            <a:ext cx="2485534" cy="3382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>
                <a:solidFill>
                  <a:schemeClr val="accent6"/>
                </a:solidFill>
              </a:rPr>
              <a:t>Facebook: @IPPOG</a:t>
            </a:r>
            <a:endParaRPr lang="en-GB" sz="18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692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Leadership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Communication Coordinator</a:t>
            </a:r>
          </a:p>
          <a:p>
            <a:pPr lvl="1"/>
            <a:r>
              <a:rPr lang="en-GB" dirty="0"/>
              <a:t>Development of Communication Strategy</a:t>
            </a:r>
          </a:p>
          <a:p>
            <a:pPr lvl="1"/>
            <a:r>
              <a:rPr lang="en-GB" dirty="0"/>
              <a:t>Planning and Development of Content</a:t>
            </a:r>
          </a:p>
          <a:p>
            <a:pPr lvl="1"/>
            <a:r>
              <a:rPr lang="en-GB" dirty="0"/>
              <a:t>Maintenance and Development of Platforms</a:t>
            </a:r>
          </a:p>
          <a:p>
            <a:pPr lvl="1"/>
            <a:r>
              <a:rPr lang="en-GB" dirty="0"/>
              <a:t>Implementation of Communication Plan Based on Strategy</a:t>
            </a:r>
          </a:p>
          <a:p>
            <a:r>
              <a:rPr lang="en-GB" dirty="0"/>
              <a:t>Social Media Coordinator</a:t>
            </a:r>
          </a:p>
          <a:p>
            <a:pPr lvl="1"/>
            <a:r>
              <a:rPr lang="en-GB" dirty="0"/>
              <a:t>Develop Strategy</a:t>
            </a:r>
          </a:p>
          <a:p>
            <a:pPr lvl="1"/>
            <a:r>
              <a:rPr lang="en-GB" dirty="0"/>
              <a:t>Establish Goals, Audiences, Messages, Policy</a:t>
            </a:r>
          </a:p>
          <a:p>
            <a:pPr lvl="1"/>
            <a:r>
              <a:rPr lang="en-GB" dirty="0"/>
              <a:t>Create Network of Contributors</a:t>
            </a:r>
          </a:p>
          <a:p>
            <a:pPr lvl="1"/>
            <a:r>
              <a:rPr lang="en-GB" dirty="0"/>
              <a:t>Coordinate Activities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 Apr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International Particle Physics Outreach Group Meeting, Pisa &amp; Cascina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574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450671DF-9FF3-154B-81B5-D7F51F42CEDF}" vid="{A6A1C8D5-2A1D-7540-90D9-2153E2BFC6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IPPOG-Template</Template>
  <TotalTime>24856</TotalTime>
  <Words>345</Words>
  <Application>Microsoft Macintosh PowerPoint</Application>
  <PresentationFormat>On-screen Show (4:3)</PresentationFormat>
  <Paragraphs>71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15th IPPOG Meeting – CERN</vt:lpstr>
      <vt:lpstr>Communication Strategy</vt:lpstr>
      <vt:lpstr>Communication Strategy</vt:lpstr>
      <vt:lpstr>Public Pages &amp; Resource DB</vt:lpstr>
      <vt:lpstr>Social Media</vt:lpstr>
      <vt:lpstr>Leadership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Goldfarb</dc:creator>
  <cp:lastModifiedBy>Steven Goldfarb</cp:lastModifiedBy>
  <cp:revision>196</cp:revision>
  <cp:lastPrinted>2017-04-18T15:30:31Z</cp:lastPrinted>
  <dcterms:created xsi:type="dcterms:W3CDTF">2017-02-11T18:00:55Z</dcterms:created>
  <dcterms:modified xsi:type="dcterms:W3CDTF">2018-04-20T22:39:01Z</dcterms:modified>
</cp:coreProperties>
</file>