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604" r:id="rId2"/>
    <p:sldId id="749" r:id="rId3"/>
    <p:sldId id="821" r:id="rId4"/>
    <p:sldId id="822" r:id="rId5"/>
    <p:sldId id="828" r:id="rId6"/>
    <p:sldId id="777" r:id="rId7"/>
    <p:sldId id="823" r:id="rId8"/>
    <p:sldId id="790" r:id="rId9"/>
    <p:sldId id="791" r:id="rId10"/>
    <p:sldId id="792" r:id="rId11"/>
    <p:sldId id="793" r:id="rId12"/>
    <p:sldId id="771" r:id="rId13"/>
    <p:sldId id="829" r:id="rId14"/>
    <p:sldId id="824" r:id="rId15"/>
    <p:sldId id="825" r:id="rId16"/>
    <p:sldId id="830" r:id="rId17"/>
    <p:sldId id="752" r:id="rId18"/>
    <p:sldId id="808" r:id="rId19"/>
    <p:sldId id="831" r:id="rId20"/>
    <p:sldId id="817" r:id="rId21"/>
    <p:sldId id="818" r:id="rId22"/>
    <p:sldId id="832" r:id="rId23"/>
    <p:sldId id="722" r:id="rId24"/>
    <p:sldId id="775" r:id="rId25"/>
    <p:sldId id="811" r:id="rId26"/>
    <p:sldId id="833" r:id="rId27"/>
    <p:sldId id="815" r:id="rId28"/>
    <p:sldId id="816" r:id="rId29"/>
    <p:sldId id="796" r:id="rId30"/>
    <p:sldId id="798" r:id="rId31"/>
    <p:sldId id="807" r:id="rId32"/>
    <p:sldId id="827" r:id="rId33"/>
    <p:sldId id="834" r:id="rId34"/>
    <p:sldId id="783" r:id="rId35"/>
    <p:sldId id="763" r:id="rId36"/>
    <p:sldId id="835" r:id="rId37"/>
    <p:sldId id="836" r:id="rId38"/>
    <p:sldId id="837" r:id="rId39"/>
    <p:sldId id="838" r:id="rId40"/>
  </p:sldIdLst>
  <p:sldSz cx="9144000" cy="6858000" type="screen4x3"/>
  <p:notesSz cx="9874250" cy="6797675"/>
  <p:defaultTextStyle>
    <a:defPPr>
      <a:defRPr lang="en-GB"/>
    </a:defPPr>
    <a:lvl1pPr algn="l" rtl="0" fontAlgn="base">
      <a:lnSpc>
        <a:spcPct val="90000"/>
      </a:lnSpc>
      <a:spcBef>
        <a:spcPct val="20000"/>
      </a:spcBef>
      <a:spcAft>
        <a:spcPct val="0"/>
      </a:spcAft>
      <a:buChar char="•"/>
      <a:defRPr sz="2400" b="1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har char="•"/>
      <a:defRPr sz="2400" b="1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har char="•"/>
      <a:defRPr sz="2400" b="1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har char="•"/>
      <a:defRPr sz="2400" b="1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har char="•"/>
      <a:defRPr sz="2400" b="1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accent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42">
          <p15:clr>
            <a:srgbClr val="A4A3A4"/>
          </p15:clr>
        </p15:guide>
        <p15:guide id="2" pos="311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an Mauricio Ferre" initials="JMF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339966"/>
    <a:srgbClr val="0000FF"/>
    <a:srgbClr val="0033CC"/>
    <a:srgbClr val="D6BC5C"/>
    <a:srgbClr val="99CC00"/>
    <a:srgbClr val="FF9966"/>
    <a:srgbClr val="CCCC00"/>
    <a:srgbClr val="CC9900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45" autoAdjust="0"/>
    <p:restoredTop sz="93282" autoAdjust="0"/>
  </p:normalViewPr>
  <p:slideViewPr>
    <p:cSldViewPr>
      <p:cViewPr varScale="1">
        <p:scale>
          <a:sx n="105" d="100"/>
          <a:sy n="105" d="100"/>
        </p:scale>
        <p:origin x="-16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6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>
        <p:scale>
          <a:sx n="75" d="100"/>
          <a:sy n="75" d="100"/>
        </p:scale>
        <p:origin x="-3342" y="-954"/>
      </p:cViewPr>
      <p:guideLst>
        <p:guide orient="horz" pos="2142"/>
        <p:guide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Relationship Id="rId48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eplab\Dropbox\Upgrade\ICECAL3\Measurements\Zi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990422253190205"/>
          <c:y val="2.7381215114430743E-2"/>
          <c:w val="0.73794369164768159"/>
          <c:h val="0.72975253721041644"/>
        </c:manualLayout>
      </c:layout>
      <c:scatterChart>
        <c:scatterStyle val="lineMarker"/>
        <c:varyColors val="0"/>
        <c:ser>
          <c:idx val="2"/>
          <c:order val="0"/>
          <c:tx>
            <c:strRef>
              <c:f>Plots!$D$1</c:f>
              <c:strCache>
                <c:ptCount val="1"/>
                <c:pt idx="0">
                  <c:v>14</c:v>
                </c:pt>
              </c:strCache>
            </c:strRef>
          </c:tx>
          <c:spPr>
            <a:ln>
              <a:solidFill>
                <a:schemeClr val="accent2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Plots!$A$3:$A$1603</c:f>
              <c:numCache>
                <c:formatCode>0.00E+00</c:formatCode>
                <c:ptCount val="1601"/>
                <c:pt idx="0">
                  <c:v>100000</c:v>
                </c:pt>
                <c:pt idx="1">
                  <c:v>100577.306300173</c:v>
                </c:pt>
                <c:pt idx="2">
                  <c:v>101157.945425989</c:v>
                </c:pt>
                <c:pt idx="3">
                  <c:v>101741.93661806</c:v>
                </c:pt>
                <c:pt idx="4">
                  <c:v>102329.299228075</c:v>
                </c:pt>
                <c:pt idx="5">
                  <c:v>102920.052719442</c:v>
                </c:pt>
                <c:pt idx="6">
                  <c:v>103514.216667934</c:v>
                </c:pt>
                <c:pt idx="7">
                  <c:v>104111.810762334</c:v>
                </c:pt>
                <c:pt idx="8">
                  <c:v>104712.85480509</c:v>
                </c:pt>
                <c:pt idx="9">
                  <c:v>105317.368712971</c:v>
                </c:pt>
                <c:pt idx="10">
                  <c:v>105925.372517729</c:v>
                </c:pt>
                <c:pt idx="11">
                  <c:v>106536.88636675601</c:v>
                </c:pt>
                <c:pt idx="12">
                  <c:v>107151.93052376001</c:v>
                </c:pt>
                <c:pt idx="13">
                  <c:v>107770.525369432</c:v>
                </c:pt>
                <c:pt idx="14">
                  <c:v>108392.69140212001</c:v>
                </c:pt>
                <c:pt idx="15">
                  <c:v>109018.449238512</c:v>
                </c:pt>
                <c:pt idx="16">
                  <c:v>109647.819614318</c:v>
                </c:pt>
                <c:pt idx="17">
                  <c:v>110280.823384955</c:v>
                </c:pt>
                <c:pt idx="18">
                  <c:v>110917.48152623999</c:v>
                </c:pt>
                <c:pt idx="19">
                  <c:v>111557.81513508499</c:v>
                </c:pt>
                <c:pt idx="20">
                  <c:v>112201.845430196</c:v>
                </c:pt>
                <c:pt idx="21">
                  <c:v>112849.593752776</c:v>
                </c:pt>
                <c:pt idx="22">
                  <c:v>113501.081567231</c:v>
                </c:pt>
                <c:pt idx="23">
                  <c:v>114156.330461884</c:v>
                </c:pt>
                <c:pt idx="24">
                  <c:v>114815.36214968799</c:v>
                </c:pt>
                <c:pt idx="25">
                  <c:v>115478.19846894599</c:v>
                </c:pt>
                <c:pt idx="26">
                  <c:v>116144.861384034</c:v>
                </c:pt>
                <c:pt idx="27">
                  <c:v>116815.372986132</c:v>
                </c:pt>
                <c:pt idx="28">
                  <c:v>117489.75549395299</c:v>
                </c:pt>
                <c:pt idx="29">
                  <c:v>118168.031254478</c:v>
                </c:pt>
                <c:pt idx="30">
                  <c:v>118850.222743702</c:v>
                </c:pt>
                <c:pt idx="31">
                  <c:v>119536.352567372</c:v>
                </c:pt>
                <c:pt idx="32">
                  <c:v>120226.443461741</c:v>
                </c:pt>
                <c:pt idx="33">
                  <c:v>120920.51829432099</c:v>
                </c:pt>
                <c:pt idx="34">
                  <c:v>121618.60006463699</c:v>
                </c:pt>
                <c:pt idx="35">
                  <c:v>122320.711904993</c:v>
                </c:pt>
                <c:pt idx="36">
                  <c:v>123026.877081238</c:v>
                </c:pt>
                <c:pt idx="37">
                  <c:v>123737.118993535</c:v>
                </c:pt>
                <c:pt idx="38">
                  <c:v>124451.461177138</c:v>
                </c:pt>
                <c:pt idx="39">
                  <c:v>125169.92730317199</c:v>
                </c:pt>
                <c:pt idx="40">
                  <c:v>125892.54117941701</c:v>
                </c:pt>
                <c:pt idx="41">
                  <c:v>126619.32675109401</c:v>
                </c:pt>
                <c:pt idx="42">
                  <c:v>127350.308101666</c:v>
                </c:pt>
                <c:pt idx="43">
                  <c:v>128085.50945362799</c:v>
                </c:pt>
                <c:pt idx="44">
                  <c:v>128824.95516931301</c:v>
                </c:pt>
                <c:pt idx="45">
                  <c:v>129568.66975170199</c:v>
                </c:pt>
                <c:pt idx="46">
                  <c:v>130316.67784523001</c:v>
                </c:pt>
                <c:pt idx="47">
                  <c:v>131069.004236608</c:v>
                </c:pt>
                <c:pt idx="48">
                  <c:v>131825.67385564101</c:v>
                </c:pt>
                <c:pt idx="49">
                  <c:v>132586.71177605601</c:v>
                </c:pt>
                <c:pt idx="50">
                  <c:v>133352.14321633201</c:v>
                </c:pt>
                <c:pt idx="51">
                  <c:v>134121.99354053699</c:v>
                </c:pt>
                <c:pt idx="52">
                  <c:v>134896.28825916501</c:v>
                </c:pt>
                <c:pt idx="53">
                  <c:v>135675.05302998601</c:v>
                </c:pt>
                <c:pt idx="54">
                  <c:v>136458.313658892</c:v>
                </c:pt>
                <c:pt idx="55">
                  <c:v>137246.096100756</c:v>
                </c:pt>
                <c:pt idx="56">
                  <c:v>138038.426460288</c:v>
                </c:pt>
                <c:pt idx="57">
                  <c:v>138835.33099290499</c:v>
                </c:pt>
                <c:pt idx="58">
                  <c:v>139636.836105594</c:v>
                </c:pt>
                <c:pt idx="59">
                  <c:v>140442.96835779501</c:v>
                </c:pt>
                <c:pt idx="60">
                  <c:v>141253.75446227501</c:v>
                </c:pt>
                <c:pt idx="61">
                  <c:v>142069.221286018</c:v>
                </c:pt>
                <c:pt idx="62">
                  <c:v>142889.39585110999</c:v>
                </c:pt>
                <c:pt idx="63">
                  <c:v>143714.30533563899</c:v>
                </c:pt>
                <c:pt idx="64">
                  <c:v>144543.97707459301</c:v>
                </c:pt>
                <c:pt idx="65">
                  <c:v>145378.43856076599</c:v>
                </c:pt>
                <c:pt idx="66">
                  <c:v>146217.71744567199</c:v>
                </c:pt>
                <c:pt idx="67">
                  <c:v>147061.84154045599</c:v>
                </c:pt>
                <c:pt idx="68">
                  <c:v>147910.83881682099</c:v>
                </c:pt>
                <c:pt idx="69">
                  <c:v>148764.73740794999</c:v>
                </c:pt>
                <c:pt idx="70">
                  <c:v>149623.565609443</c:v>
                </c:pt>
                <c:pt idx="71">
                  <c:v>150487.35188025201</c:v>
                </c:pt>
                <c:pt idx="72">
                  <c:v>151356.12484362099</c:v>
                </c:pt>
                <c:pt idx="73">
                  <c:v>152229.91328804201</c:v>
                </c:pt>
                <c:pt idx="74">
                  <c:v>153108.74616820301</c:v>
                </c:pt>
                <c:pt idx="75">
                  <c:v>153992.652605949</c:v>
                </c:pt>
                <c:pt idx="76">
                  <c:v>154881.66189124799</c:v>
                </c:pt>
                <c:pt idx="77">
                  <c:v>155775.80348316001</c:v>
                </c:pt>
                <c:pt idx="78">
                  <c:v>156675.107010815</c:v>
                </c:pt>
                <c:pt idx="79">
                  <c:v>157579.60227439299</c:v>
                </c:pt>
                <c:pt idx="80">
                  <c:v>158489.31924611199</c:v>
                </c:pt>
                <c:pt idx="81">
                  <c:v>159404.28807122199</c:v>
                </c:pt>
                <c:pt idx="82">
                  <c:v>160324.53906900401</c:v>
                </c:pt>
                <c:pt idx="83">
                  <c:v>161250.10273377399</c:v>
                </c:pt>
                <c:pt idx="84">
                  <c:v>162181.00973589299</c:v>
                </c:pt>
                <c:pt idx="85">
                  <c:v>163117.29092278401</c:v>
                </c:pt>
                <c:pt idx="86">
                  <c:v>164058.97731995399</c:v>
                </c:pt>
                <c:pt idx="87">
                  <c:v>165006.10013202301</c:v>
                </c:pt>
                <c:pt idx="88">
                  <c:v>165958.69074375599</c:v>
                </c:pt>
                <c:pt idx="89">
                  <c:v>166916.78072110601</c:v>
                </c:pt>
                <c:pt idx="90">
                  <c:v>167880.40181225599</c:v>
                </c:pt>
                <c:pt idx="91">
                  <c:v>168849.58594867599</c:v>
                </c:pt>
                <c:pt idx="92">
                  <c:v>169824.365246175</c:v>
                </c:pt>
                <c:pt idx="93">
                  <c:v>170804.772005971</c:v>
                </c:pt>
                <c:pt idx="94">
                  <c:v>171790.83871575899</c:v>
                </c:pt>
                <c:pt idx="95">
                  <c:v>172782.598050787</c:v>
                </c:pt>
                <c:pt idx="96">
                  <c:v>173780.082874938</c:v>
                </c:pt>
                <c:pt idx="97">
                  <c:v>174783.32624182201</c:v>
                </c:pt>
                <c:pt idx="98">
                  <c:v>175792.36139586999</c:v>
                </c:pt>
                <c:pt idx="99">
                  <c:v>176807.22177343199</c:v>
                </c:pt>
                <c:pt idx="100">
                  <c:v>177827.94100389301</c:v>
                </c:pt>
                <c:pt idx="101">
                  <c:v>178854.552910778</c:v>
                </c:pt>
                <c:pt idx="102">
                  <c:v>179887.09151287901</c:v>
                </c:pt>
                <c:pt idx="103">
                  <c:v>180925.59102538301</c:v>
                </c:pt>
                <c:pt idx="104">
                  <c:v>181970.08586099901</c:v>
                </c:pt>
                <c:pt idx="105">
                  <c:v>183020.61063110601</c:v>
                </c:pt>
                <c:pt idx="106">
                  <c:v>184077.20014689601</c:v>
                </c:pt>
                <c:pt idx="107">
                  <c:v>185139.88942052799</c:v>
                </c:pt>
                <c:pt idx="108">
                  <c:v>186208.71366628699</c:v>
                </c:pt>
                <c:pt idx="109">
                  <c:v>187283.70830175601</c:v>
                </c:pt>
                <c:pt idx="110">
                  <c:v>188364.908948981</c:v>
                </c:pt>
                <c:pt idx="111">
                  <c:v>189452.35143566001</c:v>
                </c:pt>
                <c:pt idx="112">
                  <c:v>190546.07179632501</c:v>
                </c:pt>
                <c:pt idx="113">
                  <c:v>191646.10627353899</c:v>
                </c:pt>
                <c:pt idx="114">
                  <c:v>192752.491319094</c:v>
                </c:pt>
                <c:pt idx="115">
                  <c:v>193865.26359522101</c:v>
                </c:pt>
                <c:pt idx="116">
                  <c:v>194984.45997580499</c:v>
                </c:pt>
                <c:pt idx="117">
                  <c:v>196110.117547606</c:v>
                </c:pt>
                <c:pt idx="118">
                  <c:v>197242.27361148599</c:v>
                </c:pt>
                <c:pt idx="119">
                  <c:v>198380.96568365101</c:v>
                </c:pt>
                <c:pt idx="120">
                  <c:v>199526.231496889</c:v>
                </c:pt>
                <c:pt idx="121">
                  <c:v>200678.10900182</c:v>
                </c:pt>
                <c:pt idx="122">
                  <c:v>201836.63636815699</c:v>
                </c:pt>
                <c:pt idx="123">
                  <c:v>203001.851985969</c:v>
                </c:pt>
                <c:pt idx="124">
                  <c:v>204173.79446695399</c:v>
                </c:pt>
                <c:pt idx="125">
                  <c:v>205352.50264571601</c:v>
                </c:pt>
                <c:pt idx="126">
                  <c:v>206538.015581054</c:v>
                </c:pt>
                <c:pt idx="127">
                  <c:v>207730.37255725701</c:v>
                </c:pt>
                <c:pt idx="128">
                  <c:v>208929.613085405</c:v>
                </c:pt>
                <c:pt idx="129">
                  <c:v>210135.77690467599</c:v>
                </c:pt>
                <c:pt idx="130">
                  <c:v>211348.90398366601</c:v>
                </c:pt>
                <c:pt idx="131">
                  <c:v>212569.03452171199</c:v>
                </c:pt>
                <c:pt idx="132">
                  <c:v>213796.20895022401</c:v>
                </c:pt>
                <c:pt idx="133">
                  <c:v>215030.46793402699</c:v>
                </c:pt>
                <c:pt idx="134">
                  <c:v>216271.852372703</c:v>
                </c:pt>
                <c:pt idx="135">
                  <c:v>217520.40340195299</c:v>
                </c:pt>
                <c:pt idx="136">
                  <c:v>218776.16239495599</c:v>
                </c:pt>
                <c:pt idx="137">
                  <c:v>220039.17096374099</c:v>
                </c:pt>
                <c:pt idx="138">
                  <c:v>221309.470960565</c:v>
                </c:pt>
                <c:pt idx="139">
                  <c:v>222587.10447930201</c:v>
                </c:pt>
                <c:pt idx="140">
                  <c:v>223872.113856835</c:v>
                </c:pt>
                <c:pt idx="141">
                  <c:v>225164.54167446299</c:v>
                </c:pt>
                <c:pt idx="142">
                  <c:v>226464.430759307</c:v>
                </c:pt>
                <c:pt idx="143">
                  <c:v>227771.824185734</c:v>
                </c:pt>
                <c:pt idx="144">
                  <c:v>229086.76527677901</c:v>
                </c:pt>
                <c:pt idx="145">
                  <c:v>230409.29760558601</c:v>
                </c:pt>
                <c:pt idx="146">
                  <c:v>231739.46499684901</c:v>
                </c:pt>
                <c:pt idx="147">
                  <c:v>233077.31152826501</c:v>
                </c:pt>
                <c:pt idx="148">
                  <c:v>234422.881531994</c:v>
                </c:pt>
                <c:pt idx="149">
                  <c:v>235776.21959612699</c:v>
                </c:pt>
                <c:pt idx="150">
                  <c:v>237137.370566167</c:v>
                </c:pt>
                <c:pt idx="151">
                  <c:v>238506.37954651201</c:v>
                </c:pt>
                <c:pt idx="152">
                  <c:v>239883.29190195099</c:v>
                </c:pt>
                <c:pt idx="153">
                  <c:v>241268.153259165</c:v>
                </c:pt>
                <c:pt idx="154">
                  <c:v>242661.00950824301</c:v>
                </c:pt>
                <c:pt idx="155">
                  <c:v>244061.9068042</c:v>
                </c:pt>
                <c:pt idx="156">
                  <c:v>245470.891568505</c:v>
                </c:pt>
                <c:pt idx="157">
                  <c:v>246888.01049062301</c:v>
                </c:pt>
                <c:pt idx="158">
                  <c:v>248313.31052955901</c:v>
                </c:pt>
                <c:pt idx="159">
                  <c:v>249746.83891541601</c:v>
                </c:pt>
                <c:pt idx="160">
                  <c:v>251188.64315096001</c:v>
                </c:pt>
                <c:pt idx="161">
                  <c:v>252638.771013191</c:v>
                </c:pt>
                <c:pt idx="162">
                  <c:v>254097.27055493201</c:v>
                </c:pt>
                <c:pt idx="163">
                  <c:v>255564.190106416</c:v>
                </c:pt>
                <c:pt idx="164">
                  <c:v>257039.578276888</c:v>
                </c:pt>
                <c:pt idx="165">
                  <c:v>258523.483956221</c:v>
                </c:pt>
                <c:pt idx="166">
                  <c:v>260015.95631652899</c:v>
                </c:pt>
                <c:pt idx="167">
                  <c:v>261517.044813802</c:v>
                </c:pt>
                <c:pt idx="168">
                  <c:v>263026.79918953998</c:v>
                </c:pt>
                <c:pt idx="169">
                  <c:v>264545.269472407</c:v>
                </c:pt>
                <c:pt idx="170">
                  <c:v>266072.50597988302</c:v>
                </c:pt>
                <c:pt idx="171">
                  <c:v>267608.55931993498</c:v>
                </c:pt>
                <c:pt idx="172">
                  <c:v>269153.48039269401</c:v>
                </c:pt>
                <c:pt idx="173">
                  <c:v>270707.32039213798</c:v>
                </c:pt>
                <c:pt idx="174">
                  <c:v>272270.130807793</c:v>
                </c:pt>
                <c:pt idx="175">
                  <c:v>273841.96342643799</c:v>
                </c:pt>
                <c:pt idx="176">
                  <c:v>275422.87033381901</c:v>
                </c:pt>
                <c:pt idx="177">
                  <c:v>277012.903916376</c:v>
                </c:pt>
                <c:pt idx="178">
                  <c:v>278612.11686297902</c:v>
                </c:pt>
                <c:pt idx="179">
                  <c:v>280220.56216667697</c:v>
                </c:pt>
                <c:pt idx="180">
                  <c:v>281838.293126448</c:v>
                </c:pt>
                <c:pt idx="181">
                  <c:v>283465.36334896903</c:v>
                </c:pt>
                <c:pt idx="182">
                  <c:v>285101.82675039303</c:v>
                </c:pt>
                <c:pt idx="183">
                  <c:v>286747.73755813402</c:v>
                </c:pt>
                <c:pt idx="184">
                  <c:v>288403.150312663</c:v>
                </c:pt>
                <c:pt idx="185">
                  <c:v>290068.11986931798</c:v>
                </c:pt>
                <c:pt idx="186">
                  <c:v>291742.701400119</c:v>
                </c:pt>
                <c:pt idx="187">
                  <c:v>293426.95039559901</c:v>
                </c:pt>
                <c:pt idx="188">
                  <c:v>295120.92266664101</c:v>
                </c:pt>
                <c:pt idx="189">
                  <c:v>296824.67434632702</c:v>
                </c:pt>
                <c:pt idx="190">
                  <c:v>298538.26189179899</c:v>
                </c:pt>
                <c:pt idx="191">
                  <c:v>300261.74208612897</c:v>
                </c:pt>
                <c:pt idx="192">
                  <c:v>301995.17204020399</c:v>
                </c:pt>
                <c:pt idx="193">
                  <c:v>303738.609194613</c:v>
                </c:pt>
                <c:pt idx="194">
                  <c:v>305492.111321554</c:v>
                </c:pt>
                <c:pt idx="195">
                  <c:v>307255.736526747</c:v>
                </c:pt>
                <c:pt idx="196">
                  <c:v>309029.54325136199</c:v>
                </c:pt>
                <c:pt idx="197">
                  <c:v>310813.59027395002</c:v>
                </c:pt>
                <c:pt idx="198">
                  <c:v>312607.93671239802</c:v>
                </c:pt>
                <c:pt idx="199">
                  <c:v>314412.64202588203</c:v>
                </c:pt>
                <c:pt idx="200">
                  <c:v>316227.76601684099</c:v>
                </c:pt>
                <c:pt idx="201">
                  <c:v>318053.36883295502</c:v>
                </c:pt>
                <c:pt idx="202">
                  <c:v>319889.51096914301</c:v>
                </c:pt>
                <c:pt idx="203">
                  <c:v>321736.25326956302</c:v>
                </c:pt>
                <c:pt idx="204">
                  <c:v>323593.65692963102</c:v>
                </c:pt>
                <c:pt idx="205">
                  <c:v>325461.78349804902</c:v>
                </c:pt>
                <c:pt idx="206">
                  <c:v>327340.69487884099</c:v>
                </c:pt>
                <c:pt idx="207">
                  <c:v>329230.45333341003</c:v>
                </c:pt>
                <c:pt idx="208">
                  <c:v>331131.121482594</c:v>
                </c:pt>
                <c:pt idx="209">
                  <c:v>333042.76230875001</c:v>
                </c:pt>
                <c:pt idx="210">
                  <c:v>334965.43915783102</c:v>
                </c:pt>
                <c:pt idx="211">
                  <c:v>336899.21574149397</c:v>
                </c:pt>
                <c:pt idx="212">
                  <c:v>338844.15613920602</c:v>
                </c:pt>
                <c:pt idx="213">
                  <c:v>340800.32480036799</c:v>
                </c:pt>
                <c:pt idx="214">
                  <c:v>342767.78654645401</c:v>
                </c:pt>
                <c:pt idx="215">
                  <c:v>344746.606573153</c:v>
                </c:pt>
                <c:pt idx="216">
                  <c:v>346736.85045253503</c:v>
                </c:pt>
                <c:pt idx="217">
                  <c:v>348738.58413522202</c:v>
                </c:pt>
                <c:pt idx="218">
                  <c:v>350751.87395257101</c:v>
                </c:pt>
                <c:pt idx="219">
                  <c:v>352776.78661887703</c:v>
                </c:pt>
                <c:pt idx="220">
                  <c:v>354813.38923357899</c:v>
                </c:pt>
                <c:pt idx="221">
                  <c:v>356861.749283485</c:v>
                </c:pt>
                <c:pt idx="222">
                  <c:v>358921.93464500899</c:v>
                </c:pt>
                <c:pt idx="223">
                  <c:v>360994.01358641998</c:v>
                </c:pt>
                <c:pt idx="224">
                  <c:v>363078.05477010499</c:v>
                </c:pt>
                <c:pt idx="225">
                  <c:v>365174.12725484098</c:v>
                </c:pt>
                <c:pt idx="226">
                  <c:v>367282.30049808801</c:v>
                </c:pt>
                <c:pt idx="227">
                  <c:v>369402.64435828698</c:v>
                </c:pt>
                <c:pt idx="228">
                  <c:v>371535.22909717599</c:v>
                </c:pt>
                <c:pt idx="229">
                  <c:v>373680.12538212002</c:v>
                </c:pt>
                <c:pt idx="230">
                  <c:v>375837.40428844799</c:v>
                </c:pt>
                <c:pt idx="231">
                  <c:v>378007.13730181498</c:v>
                </c:pt>
                <c:pt idx="232">
                  <c:v>380189.39632056502</c:v>
                </c:pt>
                <c:pt idx="233">
                  <c:v>382384.25365811703</c:v>
                </c:pt>
                <c:pt idx="234">
                  <c:v>384591.78204535798</c:v>
                </c:pt>
                <c:pt idx="235">
                  <c:v>386812.05463305599</c:v>
                </c:pt>
                <c:pt idx="236">
                  <c:v>389045.14499428502</c:v>
                </c:pt>
                <c:pt idx="237">
                  <c:v>391291.127126857</c:v>
                </c:pt>
                <c:pt idx="238">
                  <c:v>393550.075455782</c:v>
                </c:pt>
                <c:pt idx="239">
                  <c:v>395822.06483572698</c:v>
                </c:pt>
                <c:pt idx="240">
                  <c:v>398107.17055350199</c:v>
                </c:pt>
                <c:pt idx="241">
                  <c:v>400405.468330551</c:v>
                </c:pt>
                <c:pt idx="242">
                  <c:v>402717.03432546399</c:v>
                </c:pt>
                <c:pt idx="243">
                  <c:v>405041.94513649802</c:v>
                </c:pt>
                <c:pt idx="244">
                  <c:v>407380.27780411701</c:v>
                </c:pt>
                <c:pt idx="245">
                  <c:v>409732.10981354601</c:v>
                </c:pt>
                <c:pt idx="246">
                  <c:v>412097.519097335</c:v>
                </c:pt>
                <c:pt idx="247">
                  <c:v>414476.58403794398</c:v>
                </c:pt>
                <c:pt idx="248">
                  <c:v>416869.38347033999</c:v>
                </c:pt>
                <c:pt idx="249">
                  <c:v>419275.99668461003</c:v>
                </c:pt>
                <c:pt idx="250">
                  <c:v>421696.50342858699</c:v>
                </c:pt>
                <c:pt idx="251">
                  <c:v>424130.98391049303</c:v>
                </c:pt>
                <c:pt idx="252">
                  <c:v>426579.51880159799</c:v>
                </c:pt>
                <c:pt idx="253">
                  <c:v>429042.18923889101</c:v>
                </c:pt>
                <c:pt idx="254">
                  <c:v>431519.07682776998</c:v>
                </c:pt>
                <c:pt idx="255">
                  <c:v>434010.26364474901</c:v>
                </c:pt>
                <c:pt idx="256">
                  <c:v>436515.83224017097</c:v>
                </c:pt>
                <c:pt idx="257">
                  <c:v>439035.86564094998</c:v>
                </c:pt>
                <c:pt idx="258">
                  <c:v>441570.44735331798</c:v>
                </c:pt>
                <c:pt idx="259">
                  <c:v>444119.66136559402</c:v>
                </c:pt>
                <c:pt idx="260">
                  <c:v>446683.59215096902</c:v>
                </c:pt>
                <c:pt idx="261">
                  <c:v>449262.32467029901</c:v>
                </c:pt>
                <c:pt idx="262">
                  <c:v>451855.94437492802</c:v>
                </c:pt>
                <c:pt idx="263">
                  <c:v>454464.537209514</c:v>
                </c:pt>
                <c:pt idx="264">
                  <c:v>457088.189614881</c:v>
                </c:pt>
                <c:pt idx="265">
                  <c:v>459726.98853087798</c:v>
                </c:pt>
                <c:pt idx="266">
                  <c:v>462381.02139926603</c:v>
                </c:pt>
                <c:pt idx="267">
                  <c:v>465050.37616661203</c:v>
                </c:pt>
                <c:pt idx="268">
                  <c:v>467735.14128720399</c:v>
                </c:pt>
                <c:pt idx="269">
                  <c:v>470435.40572598198</c:v>
                </c:pt>
                <c:pt idx="270">
                  <c:v>473151.25896148698</c:v>
                </c:pt>
                <c:pt idx="271">
                  <c:v>475882.79098882299</c:v>
                </c:pt>
                <c:pt idx="272">
                  <c:v>478630.09232264501</c:v>
                </c:pt>
                <c:pt idx="273">
                  <c:v>481393.25400015101</c:v>
                </c:pt>
                <c:pt idx="274">
                  <c:v>484172.36758410599</c:v>
                </c:pt>
                <c:pt idx="275">
                  <c:v>486967.52516587003</c:v>
                </c:pt>
                <c:pt idx="276">
                  <c:v>489778.819368453</c:v>
                </c:pt>
                <c:pt idx="277">
                  <c:v>492606.34334958403</c:v>
                </c:pt>
                <c:pt idx="278">
                  <c:v>495450.19080479699</c:v>
                </c:pt>
                <c:pt idx="279">
                  <c:v>498310.45597053599</c:v>
                </c:pt>
                <c:pt idx="280">
                  <c:v>501187.233627279</c:v>
                </c:pt>
                <c:pt idx="281">
                  <c:v>504080.61910267599</c:v>
                </c:pt>
                <c:pt idx="282">
                  <c:v>506990.70827471098</c:v>
                </c:pt>
                <c:pt idx="283">
                  <c:v>509917.59757487703</c:v>
                </c:pt>
                <c:pt idx="284">
                  <c:v>512861.38399137201</c:v>
                </c:pt>
                <c:pt idx="285">
                  <c:v>515822.16507231299</c:v>
                </c:pt>
                <c:pt idx="286">
                  <c:v>518800.03892896802</c:v>
                </c:pt>
                <c:pt idx="287">
                  <c:v>521795.10423901002</c:v>
                </c:pt>
                <c:pt idx="288">
                  <c:v>524807.46024977998</c:v>
                </c:pt>
                <c:pt idx="289">
                  <c:v>527837.20678158395</c:v>
                </c:pt>
                <c:pt idx="290">
                  <c:v>530884.44423099596</c:v>
                </c:pt>
                <c:pt idx="291">
                  <c:v>533949.27357418404</c:v>
                </c:pt>
                <c:pt idx="292">
                  <c:v>537031.79637025995</c:v>
                </c:pt>
                <c:pt idx="293">
                  <c:v>540132.11476464302</c:v>
                </c:pt>
                <c:pt idx="294">
                  <c:v>543250.33149244101</c:v>
                </c:pt>
                <c:pt idx="295">
                  <c:v>546386.54988186201</c:v>
                </c:pt>
                <c:pt idx="296">
                  <c:v>549540.87385763298</c:v>
                </c:pt>
                <c:pt idx="297">
                  <c:v>552713.40794444305</c:v>
                </c:pt>
                <c:pt idx="298">
                  <c:v>555904.25727041205</c:v>
                </c:pt>
                <c:pt idx="299">
                  <c:v>559113.52757056896</c:v>
                </c:pt>
                <c:pt idx="300">
                  <c:v>562341.32519035798</c:v>
                </c:pt>
                <c:pt idx="301">
                  <c:v>565587.75708916201</c:v>
                </c:pt>
                <c:pt idx="302">
                  <c:v>568852.93084385002</c:v>
                </c:pt>
                <c:pt idx="303">
                  <c:v>572136.95465233503</c:v>
                </c:pt>
                <c:pt idx="304">
                  <c:v>575439.93733716605</c:v>
                </c:pt>
                <c:pt idx="305">
                  <c:v>578761.98834912898</c:v>
                </c:pt>
                <c:pt idx="306">
                  <c:v>582103.21777087997</c:v>
                </c:pt>
                <c:pt idx="307">
                  <c:v>585463.73632058594</c:v>
                </c:pt>
                <c:pt idx="308">
                  <c:v>588843.65535559796</c:v>
                </c:pt>
                <c:pt idx="309">
                  <c:v>592243.08687613998</c:v>
                </c:pt>
                <c:pt idx="310">
                  <c:v>595662.14352902002</c:v>
                </c:pt>
                <c:pt idx="311">
                  <c:v>599100.93861136294</c:v>
                </c:pt>
                <c:pt idx="312">
                  <c:v>602559.58607436705</c:v>
                </c:pt>
                <c:pt idx="313">
                  <c:v>606038.20052707603</c:v>
                </c:pt>
                <c:pt idx="314">
                  <c:v>609536.89724017901</c:v>
                </c:pt>
                <c:pt idx="315">
                  <c:v>613055.79214983003</c:v>
                </c:pt>
                <c:pt idx="316">
                  <c:v>616595.00186149206</c:v>
                </c:pt>
                <c:pt idx="317">
                  <c:v>620154.64365379501</c:v>
                </c:pt>
                <c:pt idx="318">
                  <c:v>623734.83548242901</c:v>
                </c:pt>
                <c:pt idx="319">
                  <c:v>627335.69598404795</c:v>
                </c:pt>
                <c:pt idx="320">
                  <c:v>630957.344480203</c:v>
                </c:pt>
                <c:pt idx="321">
                  <c:v>634599.90098129702</c:v>
                </c:pt>
                <c:pt idx="322">
                  <c:v>638263.48619055899</c:v>
                </c:pt>
                <c:pt idx="323">
                  <c:v>641948.22150804603</c:v>
                </c:pt>
                <c:pt idx="324">
                  <c:v>645654.22903466597</c:v>
                </c:pt>
                <c:pt idx="325">
                  <c:v>649381.63157622202</c:v>
                </c:pt>
                <c:pt idx="326">
                  <c:v>653130.55264748295</c:v>
                </c:pt>
                <c:pt idx="327">
                  <c:v>656901.11647627701</c:v>
                </c:pt>
                <c:pt idx="328">
                  <c:v>660693.44800760702</c:v>
                </c:pt>
                <c:pt idx="329">
                  <c:v>664507.67290779098</c:v>
                </c:pt>
                <c:pt idx="330">
                  <c:v>668343.917568626</c:v>
                </c:pt>
                <c:pt idx="331">
                  <c:v>672202.30911157804</c:v>
                </c:pt>
                <c:pt idx="332">
                  <c:v>676082.97539199295</c:v>
                </c:pt>
                <c:pt idx="333">
                  <c:v>679986.04500333394</c:v>
                </c:pt>
                <c:pt idx="334">
                  <c:v>683911.64728144102</c:v>
                </c:pt>
                <c:pt idx="335">
                  <c:v>687859.91230881901</c:v>
                </c:pt>
                <c:pt idx="336">
                  <c:v>691830.97091894795</c:v>
                </c:pt>
                <c:pt idx="337">
                  <c:v>695824.954700617</c:v>
                </c:pt>
                <c:pt idx="338">
                  <c:v>699841.99600228504</c:v>
                </c:pt>
                <c:pt idx="339">
                  <c:v>703882.22793646902</c:v>
                </c:pt>
                <c:pt idx="340">
                  <c:v>707945.78438415006</c:v>
                </c:pt>
                <c:pt idx="341">
                  <c:v>712032.79999921506</c:v>
                </c:pt>
                <c:pt idx="342">
                  <c:v>716143.41021291399</c:v>
                </c:pt>
                <c:pt idx="343">
                  <c:v>720277.75123835297</c:v>
                </c:pt>
                <c:pt idx="344">
                  <c:v>724435.96007500298</c:v>
                </c:pt>
                <c:pt idx="345">
                  <c:v>728618.17451324</c:v>
                </c:pt>
                <c:pt idx="346">
                  <c:v>732824.53313891694</c:v>
                </c:pt>
                <c:pt idx="347">
                  <c:v>737055.17533794697</c:v>
                </c:pt>
                <c:pt idx="348">
                  <c:v>741310.24130093097</c:v>
                </c:pt>
                <c:pt idx="349">
                  <c:v>745589.87202779495</c:v>
                </c:pt>
                <c:pt idx="350">
                  <c:v>749894.20933246904</c:v>
                </c:pt>
                <c:pt idx="351">
                  <c:v>754223.395847584</c:v>
                </c:pt>
                <c:pt idx="352">
                  <c:v>758577.57502919703</c:v>
                </c:pt>
                <c:pt idx="353">
                  <c:v>762956.89116154704</c:v>
                </c:pt>
                <c:pt idx="354">
                  <c:v>767361.48936183297</c:v>
                </c:pt>
                <c:pt idx="355">
                  <c:v>771791.51558502601</c:v>
                </c:pt>
                <c:pt idx="356">
                  <c:v>776247.11662870599</c:v>
                </c:pt>
                <c:pt idx="357">
                  <c:v>780728.44013792102</c:v>
                </c:pt>
                <c:pt idx="358">
                  <c:v>785235.63461008598</c:v>
                </c:pt>
                <c:pt idx="359">
                  <c:v>789768.84939989995</c:v>
                </c:pt>
                <c:pt idx="360">
                  <c:v>794328.23472429602</c:v>
                </c:pt>
                <c:pt idx="361">
                  <c:v>798913.94166741904</c:v>
                </c:pt>
                <c:pt idx="362">
                  <c:v>803526.122185632</c:v>
                </c:pt>
                <c:pt idx="363">
                  <c:v>808164.92911255197</c:v>
                </c:pt>
                <c:pt idx="364">
                  <c:v>812830.516164114</c:v>
                </c:pt>
                <c:pt idx="365">
                  <c:v>817523.03794366505</c:v>
                </c:pt>
                <c:pt idx="366">
                  <c:v>822242.64994708705</c:v>
                </c:pt>
                <c:pt idx="367">
                  <c:v>826989.50856794696</c:v>
                </c:pt>
                <c:pt idx="368">
                  <c:v>831763.77110268699</c:v>
                </c:pt>
                <c:pt idx="369">
                  <c:v>836565.59575582598</c:v>
                </c:pt>
                <c:pt idx="370">
                  <c:v>841395.14164521103</c:v>
                </c:pt>
                <c:pt idx="371">
                  <c:v>846252.56880728505</c:v>
                </c:pt>
                <c:pt idx="372">
                  <c:v>851138.03820239299</c:v>
                </c:pt>
                <c:pt idx="373">
                  <c:v>856051.71172011096</c:v>
                </c:pt>
                <c:pt idx="374">
                  <c:v>860993.75218461698</c:v>
                </c:pt>
                <c:pt idx="375">
                  <c:v>865964.32336008199</c:v>
                </c:pt>
                <c:pt idx="376">
                  <c:v>870963.589956098</c:v>
                </c:pt>
                <c:pt idx="377">
                  <c:v>875991.71763313399</c:v>
                </c:pt>
                <c:pt idx="378">
                  <c:v>881048.87300803105</c:v>
                </c:pt>
                <c:pt idx="379">
                  <c:v>886135.22365951701</c:v>
                </c:pt>
                <c:pt idx="380">
                  <c:v>891250.93813376303</c:v>
                </c:pt>
                <c:pt idx="381">
                  <c:v>896396.18594996806</c:v>
                </c:pt>
                <c:pt idx="382">
                  <c:v>901571.13760597503</c:v>
                </c:pt>
                <c:pt idx="383">
                  <c:v>906775.96458392299</c:v>
                </c:pt>
                <c:pt idx="384">
                  <c:v>912010.83935592801</c:v>
                </c:pt>
                <c:pt idx="385">
                  <c:v>917275.93538979802</c:v>
                </c:pt>
                <c:pt idx="386">
                  <c:v>922571.427154782</c:v>
                </c:pt>
                <c:pt idx="387">
                  <c:v>927897.49012734997</c:v>
                </c:pt>
                <c:pt idx="388">
                  <c:v>933254.30079700996</c:v>
                </c:pt>
                <c:pt idx="389">
                  <c:v>938642.03667215398</c:v>
                </c:pt>
                <c:pt idx="390">
                  <c:v>944060.87628594297</c:v>
                </c:pt>
                <c:pt idx="391">
                  <c:v>949510.99920221802</c:v>
                </c:pt>
                <c:pt idx="392">
                  <c:v>954992.586021455</c:v>
                </c:pt>
                <c:pt idx="393">
                  <c:v>960505.81838674995</c:v>
                </c:pt>
                <c:pt idx="394">
                  <c:v>966050.87898983306</c:v>
                </c:pt>
                <c:pt idx="395">
                  <c:v>971627.95157712605</c:v>
                </c:pt>
                <c:pt idx="396">
                  <c:v>977237.220955831</c:v>
                </c:pt>
                <c:pt idx="397">
                  <c:v>982878.87300005299</c:v>
                </c:pt>
                <c:pt idx="398">
                  <c:v>988553.09465695894</c:v>
                </c:pt>
                <c:pt idx="399">
                  <c:v>994260.07395297696</c:v>
                </c:pt>
                <c:pt idx="400">
                  <c:v>1000000.00000002</c:v>
                </c:pt>
                <c:pt idx="401">
                  <c:v>1005773.06300176</c:v>
                </c:pt>
                <c:pt idx="402">
                  <c:v>1011579.4542599201</c:v>
                </c:pt>
                <c:pt idx="403">
                  <c:v>1017419.36618062</c:v>
                </c:pt>
                <c:pt idx="404">
                  <c:v>1023292.99228077</c:v>
                </c:pt>
                <c:pt idx="405">
                  <c:v>1029200.52719445</c:v>
                </c:pt>
                <c:pt idx="406">
                  <c:v>1035142.16667936</c:v>
                </c:pt>
                <c:pt idx="407">
                  <c:v>1041118.10762336</c:v>
                </c:pt>
                <c:pt idx="408">
                  <c:v>1047128.54805092</c:v>
                </c:pt>
                <c:pt idx="409">
                  <c:v>1053173.6871297299</c:v>
                </c:pt>
                <c:pt idx="410">
                  <c:v>1059253.7251773099</c:v>
                </c:pt>
                <c:pt idx="411">
                  <c:v>1065368.8636675801</c:v>
                </c:pt>
                <c:pt idx="412">
                  <c:v>1071519.3052376299</c:v>
                </c:pt>
                <c:pt idx="413">
                  <c:v>1077705.2536943399</c:v>
                </c:pt>
                <c:pt idx="414">
                  <c:v>1083926.9140212201</c:v>
                </c:pt>
                <c:pt idx="415">
                  <c:v>1090184.4923851499</c:v>
                </c:pt>
                <c:pt idx="416">
                  <c:v>1096478.1961432099</c:v>
                </c:pt>
                <c:pt idx="417">
                  <c:v>1102808.2338495699</c:v>
                </c:pt>
                <c:pt idx="418">
                  <c:v>1109174.8152624201</c:v>
                </c:pt>
                <c:pt idx="419">
                  <c:v>1115578.15135087</c:v>
                </c:pt>
                <c:pt idx="420">
                  <c:v>1122018.4543019801</c:v>
                </c:pt>
                <c:pt idx="421">
                  <c:v>1128495.93752778</c:v>
                </c:pt>
                <c:pt idx="422">
                  <c:v>1135010.8156723401</c:v>
                </c:pt>
                <c:pt idx="423">
                  <c:v>1141563.3046188699</c:v>
                </c:pt>
                <c:pt idx="424">
                  <c:v>1148153.6214969</c:v>
                </c:pt>
                <c:pt idx="425">
                  <c:v>1154781.9846894799</c:v>
                </c:pt>
                <c:pt idx="426">
                  <c:v>1161448.61384036</c:v>
                </c:pt>
                <c:pt idx="427">
                  <c:v>1168153.72986135</c:v>
                </c:pt>
                <c:pt idx="428">
                  <c:v>1174897.5549395501</c:v>
                </c:pt>
                <c:pt idx="429">
                  <c:v>1181680.3125448099</c:v>
                </c:pt>
                <c:pt idx="430">
                  <c:v>1188502.2274370401</c:v>
                </c:pt>
                <c:pt idx="431">
                  <c:v>1195363.5256737401</c:v>
                </c:pt>
                <c:pt idx="432">
                  <c:v>1202264.43461744</c:v>
                </c:pt>
                <c:pt idx="433">
                  <c:v>1209205.18294323</c:v>
                </c:pt>
                <c:pt idx="434">
                  <c:v>1216186.00064639</c:v>
                </c:pt>
                <c:pt idx="435">
                  <c:v>1223207.11904996</c:v>
                </c:pt>
                <c:pt idx="436">
                  <c:v>1230268.7708124099</c:v>
                </c:pt>
                <c:pt idx="437">
                  <c:v>1237371.1899353799</c:v>
                </c:pt>
                <c:pt idx="438">
                  <c:v>1244514.6117714101</c:v>
                </c:pt>
                <c:pt idx="439">
                  <c:v>1251699.27303175</c:v>
                </c:pt>
                <c:pt idx="440">
                  <c:v>1258925.4117941901</c:v>
                </c:pt>
                <c:pt idx="441">
                  <c:v>1266193.2675109699</c:v>
                </c:pt>
                <c:pt idx="442">
                  <c:v>1273503.08101669</c:v>
                </c:pt>
                <c:pt idx="443">
                  <c:v>1280855.0945363101</c:v>
                </c:pt>
                <c:pt idx="444">
                  <c:v>1288249.5516931601</c:v>
                </c:pt>
                <c:pt idx="445">
                  <c:v>1295686.69751705</c:v>
                </c:pt>
                <c:pt idx="446">
                  <c:v>1303166.77845233</c:v>
                </c:pt>
                <c:pt idx="447">
                  <c:v>1310690.0423661</c:v>
                </c:pt>
                <c:pt idx="448">
                  <c:v>1318256.73855643</c:v>
                </c:pt>
                <c:pt idx="449">
                  <c:v>1325867.11776059</c:v>
                </c:pt>
                <c:pt idx="450">
                  <c:v>1333521.4321633501</c:v>
                </c:pt>
                <c:pt idx="451">
                  <c:v>1341219.9354054001</c:v>
                </c:pt>
                <c:pt idx="452">
                  <c:v>1348962.8825916799</c:v>
                </c:pt>
                <c:pt idx="453">
                  <c:v>1356750.5302998901</c:v>
                </c:pt>
                <c:pt idx="454">
                  <c:v>1364583.1365889499</c:v>
                </c:pt>
                <c:pt idx="455">
                  <c:v>1372460.9610075899</c:v>
                </c:pt>
                <c:pt idx="456">
                  <c:v>1380384.26460291</c:v>
                </c:pt>
                <c:pt idx="457">
                  <c:v>1388353.3099290801</c:v>
                </c:pt>
                <c:pt idx="458">
                  <c:v>1396368.36105597</c:v>
                </c:pt>
                <c:pt idx="459">
                  <c:v>1404429.6835779799</c:v>
                </c:pt>
                <c:pt idx="460">
                  <c:v>1412537.5446227901</c:v>
                </c:pt>
                <c:pt idx="461">
                  <c:v>1420692.2128602101</c:v>
                </c:pt>
                <c:pt idx="462">
                  <c:v>1428893.95851113</c:v>
                </c:pt>
                <c:pt idx="463">
                  <c:v>1437143.05335642</c:v>
                </c:pt>
                <c:pt idx="464">
                  <c:v>1445439.7707459601</c:v>
                </c:pt>
                <c:pt idx="465">
                  <c:v>1453784.3856076901</c:v>
                </c:pt>
                <c:pt idx="466">
                  <c:v>1462177.17445675</c:v>
                </c:pt>
                <c:pt idx="467">
                  <c:v>1470618.4154045901</c:v>
                </c:pt>
                <c:pt idx="468">
                  <c:v>1479108.38816824</c:v>
                </c:pt>
                <c:pt idx="469">
                  <c:v>1487647.3740795399</c:v>
                </c:pt>
                <c:pt idx="470">
                  <c:v>1496235.6560944701</c:v>
                </c:pt>
                <c:pt idx="471">
                  <c:v>1504873.5188025499</c:v>
                </c:pt>
                <c:pt idx="472">
                  <c:v>1513561.24843624</c:v>
                </c:pt>
                <c:pt idx="473">
                  <c:v>1522299.13288045</c:v>
                </c:pt>
                <c:pt idx="474">
                  <c:v>1531087.46168207</c:v>
                </c:pt>
                <c:pt idx="475">
                  <c:v>1539926.52605953</c:v>
                </c:pt>
                <c:pt idx="476">
                  <c:v>1548816.6189125199</c:v>
                </c:pt>
                <c:pt idx="477">
                  <c:v>1557758.0348316401</c:v>
                </c:pt>
                <c:pt idx="478">
                  <c:v>1566751.0701081899</c:v>
                </c:pt>
                <c:pt idx="479">
                  <c:v>1575796.0227439599</c:v>
                </c:pt>
                <c:pt idx="480">
                  <c:v>1584893.19246115</c:v>
                </c:pt>
                <c:pt idx="481">
                  <c:v>1594042.88071226</c:v>
                </c:pt>
                <c:pt idx="482">
                  <c:v>1603245.3906900799</c:v>
                </c:pt>
                <c:pt idx="483">
                  <c:v>1612501.02733778</c:v>
                </c:pt>
                <c:pt idx="484">
                  <c:v>1621810.09735897</c:v>
                </c:pt>
                <c:pt idx="485">
                  <c:v>1631172.90922788</c:v>
                </c:pt>
                <c:pt idx="486">
                  <c:v>1640589.7731995799</c:v>
                </c:pt>
                <c:pt idx="487">
                  <c:v>1650061.0013202699</c:v>
                </c:pt>
                <c:pt idx="488">
                  <c:v>1659586.9074376</c:v>
                </c:pt>
                <c:pt idx="489">
                  <c:v>1669167.8072110999</c:v>
                </c:pt>
                <c:pt idx="490">
                  <c:v>1678804.0181225999</c:v>
                </c:pt>
                <c:pt idx="491">
                  <c:v>1688495.8594867899</c:v>
                </c:pt>
                <c:pt idx="492">
                  <c:v>1698243.65246179</c:v>
                </c:pt>
                <c:pt idx="493">
                  <c:v>1708047.7200597499</c:v>
                </c:pt>
                <c:pt idx="494">
                  <c:v>1717908.3871576299</c:v>
                </c:pt>
                <c:pt idx="495">
                  <c:v>1727825.98050791</c:v>
                </c:pt>
                <c:pt idx="496">
                  <c:v>1737800.8287494199</c:v>
                </c:pt>
                <c:pt idx="497">
                  <c:v>1747833.2624182601</c:v>
                </c:pt>
                <c:pt idx="498">
                  <c:v>1757923.6139587399</c:v>
                </c:pt>
                <c:pt idx="499">
                  <c:v>1768072.2177343599</c:v>
                </c:pt>
                <c:pt idx="500">
                  <c:v>1778279.4100389699</c:v>
                </c:pt>
                <c:pt idx="501">
                  <c:v>1788545.52910782</c:v>
                </c:pt>
                <c:pt idx="502">
                  <c:v>1798870.9151288299</c:v>
                </c:pt>
                <c:pt idx="503">
                  <c:v>1809255.9102538701</c:v>
                </c:pt>
                <c:pt idx="504">
                  <c:v>1819700.85861003</c:v>
                </c:pt>
                <c:pt idx="505">
                  <c:v>1830206.1063111001</c:v>
                </c:pt>
                <c:pt idx="506">
                  <c:v>1840772.001469</c:v>
                </c:pt>
                <c:pt idx="507">
                  <c:v>1851398.8942053199</c:v>
                </c:pt>
                <c:pt idx="508">
                  <c:v>1862087.13666292</c:v>
                </c:pt>
                <c:pt idx="509">
                  <c:v>1872837.0830176</c:v>
                </c:pt>
                <c:pt idx="510">
                  <c:v>1883649.08948985</c:v>
                </c:pt>
                <c:pt idx="511">
                  <c:v>1894523.5143566399</c:v>
                </c:pt>
                <c:pt idx="512">
                  <c:v>1905460.7179632999</c:v>
                </c:pt>
                <c:pt idx="513">
                  <c:v>1916461.06273544</c:v>
                </c:pt>
                <c:pt idx="514">
                  <c:v>1927524.91319099</c:v>
                </c:pt>
                <c:pt idx="515">
                  <c:v>1938652.6359522601</c:v>
                </c:pt>
                <c:pt idx="516">
                  <c:v>1949844.5997581</c:v>
                </c:pt>
                <c:pt idx="517">
                  <c:v>1961101.1754761001</c:v>
                </c:pt>
                <c:pt idx="518">
                  <c:v>1972422.7361149101</c:v>
                </c:pt>
                <c:pt idx="519">
                  <c:v>1983809.65683656</c:v>
                </c:pt>
                <c:pt idx="520">
                  <c:v>1995262.3149689301</c:v>
                </c:pt>
                <c:pt idx="521">
                  <c:v>2006781.09001824</c:v>
                </c:pt>
                <c:pt idx="522">
                  <c:v>2018366.36368161</c:v>
                </c:pt>
                <c:pt idx="523">
                  <c:v>2030018.51985974</c:v>
                </c:pt>
                <c:pt idx="524">
                  <c:v>2041737.9446695801</c:v>
                </c:pt>
                <c:pt idx="525">
                  <c:v>2053525.0264572001</c:v>
                </c:pt>
                <c:pt idx="526">
                  <c:v>2065380.1558105799</c:v>
                </c:pt>
                <c:pt idx="527">
                  <c:v>2077303.7255726201</c:v>
                </c:pt>
                <c:pt idx="528">
                  <c:v>2089296.1308541</c:v>
                </c:pt>
                <c:pt idx="529">
                  <c:v>2101357.7690468002</c:v>
                </c:pt>
                <c:pt idx="530">
                  <c:v>2113489.0398367001</c:v>
                </c:pt>
                <c:pt idx="531">
                  <c:v>2125690.3452171599</c:v>
                </c:pt>
                <c:pt idx="532">
                  <c:v>2137962.0895022899</c:v>
                </c:pt>
                <c:pt idx="533">
                  <c:v>2150304.6793403202</c:v>
                </c:pt>
                <c:pt idx="534">
                  <c:v>2162718.5237270799</c:v>
                </c:pt>
                <c:pt idx="535">
                  <c:v>2175204.0340195801</c:v>
                </c:pt>
                <c:pt idx="536">
                  <c:v>2187761.6239496102</c:v>
                </c:pt>
                <c:pt idx="537">
                  <c:v>2200391.7096374598</c:v>
                </c:pt>
                <c:pt idx="538">
                  <c:v>2213094.7096056999</c:v>
                </c:pt>
                <c:pt idx="539">
                  <c:v>2225871.0447930698</c:v>
                </c:pt>
                <c:pt idx="540">
                  <c:v>2238721.1385683999</c:v>
                </c:pt>
                <c:pt idx="541">
                  <c:v>2251645.4167446801</c:v>
                </c:pt>
                <c:pt idx="542">
                  <c:v>2264644.3075931198</c:v>
                </c:pt>
                <c:pt idx="543">
                  <c:v>2277718.2418573899</c:v>
                </c:pt>
                <c:pt idx="544">
                  <c:v>2290867.6527678398</c:v>
                </c:pt>
                <c:pt idx="545">
                  <c:v>2304092.9760559099</c:v>
                </c:pt>
                <c:pt idx="546">
                  <c:v>2317394.6499685398</c:v>
                </c:pt>
                <c:pt idx="547">
                  <c:v>2330773.1152826999</c:v>
                </c:pt>
                <c:pt idx="548">
                  <c:v>2344228.8153199898</c:v>
                </c:pt>
                <c:pt idx="549">
                  <c:v>2357762.1959613198</c:v>
                </c:pt>
                <c:pt idx="550">
                  <c:v>2371373.7056617201</c:v>
                </c:pt>
                <c:pt idx="551">
                  <c:v>2385063.7954651699</c:v>
                </c:pt>
                <c:pt idx="552">
                  <c:v>2398832.9190195599</c:v>
                </c:pt>
                <c:pt idx="553">
                  <c:v>2412681.5325917001</c:v>
                </c:pt>
                <c:pt idx="554">
                  <c:v>2426610.0950824898</c:v>
                </c:pt>
                <c:pt idx="555">
                  <c:v>2440619.0680420501</c:v>
                </c:pt>
                <c:pt idx="556">
                  <c:v>2454708.9156851</c:v>
                </c:pt>
                <c:pt idx="557">
                  <c:v>2468880.1049062801</c:v>
                </c:pt>
                <c:pt idx="558">
                  <c:v>2483133.10529564</c:v>
                </c:pt>
                <c:pt idx="559">
                  <c:v>2497468.38915422</c:v>
                </c:pt>
                <c:pt idx="560">
                  <c:v>2511886.4315096498</c:v>
                </c:pt>
                <c:pt idx="561">
                  <c:v>2526387.7101319698</c:v>
                </c:pt>
                <c:pt idx="562">
                  <c:v>2540972.7055493798</c:v>
                </c:pt>
                <c:pt idx="563">
                  <c:v>2555641.9010642101</c:v>
                </c:pt>
                <c:pt idx="564">
                  <c:v>2570395.7827689401</c:v>
                </c:pt>
                <c:pt idx="565">
                  <c:v>2585234.8395622699</c:v>
                </c:pt>
                <c:pt idx="566">
                  <c:v>2600159.5631653499</c:v>
                </c:pt>
                <c:pt idx="567">
                  <c:v>2615170.4481380801</c:v>
                </c:pt>
                <c:pt idx="568">
                  <c:v>2630267.9918954601</c:v>
                </c:pt>
                <c:pt idx="569">
                  <c:v>2645452.69472413</c:v>
                </c:pt>
                <c:pt idx="570">
                  <c:v>2660725.0597988898</c:v>
                </c:pt>
                <c:pt idx="571">
                  <c:v>2676085.59319941</c:v>
                </c:pt>
                <c:pt idx="572">
                  <c:v>2691534.8039270001</c:v>
                </c:pt>
                <c:pt idx="573">
                  <c:v>2707073.2039214401</c:v>
                </c:pt>
                <c:pt idx="574">
                  <c:v>2722701.3080779901</c:v>
                </c:pt>
                <c:pt idx="575">
                  <c:v>2738419.6342644398</c:v>
                </c:pt>
                <c:pt idx="576">
                  <c:v>2754228.7033382501</c:v>
                </c:pt>
                <c:pt idx="577">
                  <c:v>2770129.03916382</c:v>
                </c:pt>
                <c:pt idx="578">
                  <c:v>2786121.16862986</c:v>
                </c:pt>
                <c:pt idx="579">
                  <c:v>2802205.62166683</c:v>
                </c:pt>
                <c:pt idx="580">
                  <c:v>2818382.9312645402</c:v>
                </c:pt>
                <c:pt idx="581">
                  <c:v>2834653.6334897499</c:v>
                </c:pt>
                <c:pt idx="582">
                  <c:v>2851018.2675040001</c:v>
                </c:pt>
                <c:pt idx="583">
                  <c:v>2867477.3755814</c:v>
                </c:pt>
                <c:pt idx="584">
                  <c:v>2884031.5031266999</c:v>
                </c:pt>
                <c:pt idx="585">
                  <c:v>2900681.1986932401</c:v>
                </c:pt>
                <c:pt idx="586">
                  <c:v>2917427.01400126</c:v>
                </c:pt>
                <c:pt idx="587">
                  <c:v>2934269.5039560599</c:v>
                </c:pt>
                <c:pt idx="588">
                  <c:v>2951209.2266664798</c:v>
                </c:pt>
                <c:pt idx="589">
                  <c:v>2968246.74346333</c:v>
                </c:pt>
                <c:pt idx="590">
                  <c:v>2985382.6189180501</c:v>
                </c:pt>
                <c:pt idx="591">
                  <c:v>3002617.4208613602</c:v>
                </c:pt>
                <c:pt idx="592">
                  <c:v>3019951.7204021099</c:v>
                </c:pt>
                <c:pt idx="593">
                  <c:v>3037386.0919462</c:v>
                </c:pt>
                <c:pt idx="594">
                  <c:v>3054921.1132156099</c:v>
                </c:pt>
                <c:pt idx="595">
                  <c:v>3072557.3652675399</c:v>
                </c:pt>
                <c:pt idx="596">
                  <c:v>3090295.4325136901</c:v>
                </c:pt>
                <c:pt idx="597">
                  <c:v>3108135.90273957</c:v>
                </c:pt>
                <c:pt idx="598">
                  <c:v>3126079.3671240499</c:v>
                </c:pt>
                <c:pt idx="599">
                  <c:v>3144126.4202589002</c:v>
                </c:pt>
                <c:pt idx="600">
                  <c:v>3162277.6601684801</c:v>
                </c:pt>
                <c:pt idx="601">
                  <c:v>3180533.6883296198</c:v>
                </c:pt>
                <c:pt idx="602">
                  <c:v>3198895.1096915002</c:v>
                </c:pt>
                <c:pt idx="603">
                  <c:v>3217362.5326956999</c:v>
                </c:pt>
                <c:pt idx="604">
                  <c:v>3235936.5692963898</c:v>
                </c:pt>
                <c:pt idx="605">
                  <c:v>3254617.83498056</c:v>
                </c:pt>
                <c:pt idx="606">
                  <c:v>3273406.9487884901</c:v>
                </c:pt>
                <c:pt idx="607">
                  <c:v>3292304.53333417</c:v>
                </c:pt>
                <c:pt idx="608">
                  <c:v>3311311.2148260199</c:v>
                </c:pt>
                <c:pt idx="609">
                  <c:v>3330427.6230875701</c:v>
                </c:pt>
                <c:pt idx="610">
                  <c:v>3349654.3915783898</c:v>
                </c:pt>
                <c:pt idx="611">
                  <c:v>3368992.1574150198</c:v>
                </c:pt>
                <c:pt idx="612">
                  <c:v>3388441.5613921401</c:v>
                </c:pt>
                <c:pt idx="613">
                  <c:v>3408003.2480037599</c:v>
                </c:pt>
                <c:pt idx="614">
                  <c:v>3427677.8654646198</c:v>
                </c:pt>
                <c:pt idx="615">
                  <c:v>3447466.0657316102</c:v>
                </c:pt>
                <c:pt idx="616">
                  <c:v>3467368.50452543</c:v>
                </c:pt>
                <c:pt idx="617">
                  <c:v>3487385.8413522998</c:v>
                </c:pt>
                <c:pt idx="618">
                  <c:v>3507518.7395258001</c:v>
                </c:pt>
                <c:pt idx="619">
                  <c:v>3527767.86618886</c:v>
                </c:pt>
                <c:pt idx="620">
                  <c:v>3548133.8923358698</c:v>
                </c:pt>
                <c:pt idx="621">
                  <c:v>3568617.4928349298</c:v>
                </c:pt>
                <c:pt idx="622">
                  <c:v>3589219.34645017</c:v>
                </c:pt>
                <c:pt idx="623">
                  <c:v>3609940.1358642899</c:v>
                </c:pt>
                <c:pt idx="624">
                  <c:v>3630780.5477011399</c:v>
                </c:pt>
                <c:pt idx="625">
                  <c:v>3651741.2725485</c:v>
                </c:pt>
                <c:pt idx="626">
                  <c:v>3672823.0049809702</c:v>
                </c:pt>
                <c:pt idx="627">
                  <c:v>3694026.4435829599</c:v>
                </c:pt>
                <c:pt idx="628">
                  <c:v>3715352.29097185</c:v>
                </c:pt>
                <c:pt idx="629">
                  <c:v>3736801.2538212799</c:v>
                </c:pt>
                <c:pt idx="630">
                  <c:v>3758374.0428845701</c:v>
                </c:pt>
                <c:pt idx="631">
                  <c:v>3780071.3730182401</c:v>
                </c:pt>
                <c:pt idx="632">
                  <c:v>3801893.9632057399</c:v>
                </c:pt>
                <c:pt idx="633">
                  <c:v>3823842.5365812602</c:v>
                </c:pt>
                <c:pt idx="634">
                  <c:v>3845917.8204536699</c:v>
                </c:pt>
                <c:pt idx="635">
                  <c:v>3868120.5463306499</c:v>
                </c:pt>
                <c:pt idx="636">
                  <c:v>3890451.4499429399</c:v>
                </c:pt>
                <c:pt idx="637">
                  <c:v>3912911.2712686602</c:v>
                </c:pt>
                <c:pt idx="638">
                  <c:v>3935500.7545579099</c:v>
                </c:pt>
                <c:pt idx="639">
                  <c:v>3958220.6483573602</c:v>
                </c:pt>
                <c:pt idx="640">
                  <c:v>3981071.7055351101</c:v>
                </c:pt>
                <c:pt idx="641">
                  <c:v>4004054.6833056002</c:v>
                </c:pt>
                <c:pt idx="642">
                  <c:v>4027170.3432547301</c:v>
                </c:pt>
                <c:pt idx="643">
                  <c:v>4050419.45136507</c:v>
                </c:pt>
                <c:pt idx="644">
                  <c:v>4073802.7780412701</c:v>
                </c:pt>
                <c:pt idx="645">
                  <c:v>4097321.0981355598</c:v>
                </c:pt>
                <c:pt idx="646">
                  <c:v>4120975.19097345</c:v>
                </c:pt>
                <c:pt idx="647">
                  <c:v>4144765.8403795399</c:v>
                </c:pt>
                <c:pt idx="648">
                  <c:v>4168693.8347034999</c:v>
                </c:pt>
                <c:pt idx="649">
                  <c:v>4192759.9668462002</c:v>
                </c:pt>
                <c:pt idx="650">
                  <c:v>4216965.03428597</c:v>
                </c:pt>
                <c:pt idx="651">
                  <c:v>4241309.8391050296</c:v>
                </c:pt>
                <c:pt idx="652">
                  <c:v>4265795.1880160803</c:v>
                </c:pt>
                <c:pt idx="653">
                  <c:v>4290421.8923890097</c:v>
                </c:pt>
                <c:pt idx="654">
                  <c:v>4315190.76827781</c:v>
                </c:pt>
                <c:pt idx="655">
                  <c:v>4340102.6364475898</c:v>
                </c:pt>
                <c:pt idx="656">
                  <c:v>4365158.3224018198</c:v>
                </c:pt>
                <c:pt idx="657">
                  <c:v>4390358.6564095998</c:v>
                </c:pt>
                <c:pt idx="658">
                  <c:v>4415704.4735332802</c:v>
                </c:pt>
                <c:pt idx="659">
                  <c:v>4441196.6136560496</c:v>
                </c:pt>
                <c:pt idx="660">
                  <c:v>4466835.9215097902</c:v>
                </c:pt>
                <c:pt idx="661">
                  <c:v>4492623.2467031004</c:v>
                </c:pt>
                <c:pt idx="662">
                  <c:v>4518559.4437493896</c:v>
                </c:pt>
                <c:pt idx="663">
                  <c:v>4544645.3720952496</c:v>
                </c:pt>
                <c:pt idx="664">
                  <c:v>4570881.8961489098</c:v>
                </c:pt>
                <c:pt idx="665">
                  <c:v>4597269.8853088897</c:v>
                </c:pt>
                <c:pt idx="666">
                  <c:v>4623810.2139927698</c:v>
                </c:pt>
                <c:pt idx="667">
                  <c:v>4650503.7616662299</c:v>
                </c:pt>
                <c:pt idx="668">
                  <c:v>4677351.4128721496</c:v>
                </c:pt>
                <c:pt idx="669">
                  <c:v>4704354.0572599303</c:v>
                </c:pt>
                <c:pt idx="670">
                  <c:v>4731512.5896149799</c:v>
                </c:pt>
                <c:pt idx="671">
                  <c:v>4758827.9098883402</c:v>
                </c:pt>
                <c:pt idx="672">
                  <c:v>4786300.9232265595</c:v>
                </c:pt>
                <c:pt idx="673">
                  <c:v>4813932.5400016196</c:v>
                </c:pt>
                <c:pt idx="674">
                  <c:v>4841723.6758411704</c:v>
                </c:pt>
                <c:pt idx="675">
                  <c:v>4869675.2516588103</c:v>
                </c:pt>
                <c:pt idx="676">
                  <c:v>4897788.1936846403</c:v>
                </c:pt>
                <c:pt idx="677">
                  <c:v>4926063.43349595</c:v>
                </c:pt>
                <c:pt idx="678">
                  <c:v>4954501.9080480803</c:v>
                </c:pt>
                <c:pt idx="679">
                  <c:v>4983104.55970548</c:v>
                </c:pt>
                <c:pt idx="680">
                  <c:v>5011872.3362729</c:v>
                </c:pt>
                <c:pt idx="681">
                  <c:v>5040806.1910268804</c:v>
                </c:pt>
                <c:pt idx="682">
                  <c:v>5069907.0827472303</c:v>
                </c:pt>
                <c:pt idx="683">
                  <c:v>5099175.9757488901</c:v>
                </c:pt>
                <c:pt idx="684">
                  <c:v>5128613.8399138404</c:v>
                </c:pt>
                <c:pt idx="685">
                  <c:v>5158221.6507232497</c:v>
                </c:pt>
                <c:pt idx="686">
                  <c:v>5188000.3892898001</c:v>
                </c:pt>
                <c:pt idx="687">
                  <c:v>5217951.0423902096</c:v>
                </c:pt>
                <c:pt idx="688">
                  <c:v>5248074.6024979204</c:v>
                </c:pt>
                <c:pt idx="689">
                  <c:v>5278372.0678159604</c:v>
                </c:pt>
                <c:pt idx="690">
                  <c:v>5308844.4423100799</c:v>
                </c:pt>
                <c:pt idx="691">
                  <c:v>5339492.7357419599</c:v>
                </c:pt>
                <c:pt idx="692">
                  <c:v>5370317.9637027299</c:v>
                </c:pt>
                <c:pt idx="693">
                  <c:v>5401321.1476465501</c:v>
                </c:pt>
                <c:pt idx="694">
                  <c:v>5432503.31492454</c:v>
                </c:pt>
                <c:pt idx="695">
                  <c:v>5463865.4988187496</c:v>
                </c:pt>
                <c:pt idx="696">
                  <c:v>5495408.7385764504</c:v>
                </c:pt>
                <c:pt idx="697">
                  <c:v>5527134.0794445602</c:v>
                </c:pt>
                <c:pt idx="698">
                  <c:v>5559042.5727042397</c:v>
                </c:pt>
                <c:pt idx="699">
                  <c:v>5591135.2757058097</c:v>
                </c:pt>
                <c:pt idx="700">
                  <c:v>5623413.2519036997</c:v>
                </c:pt>
                <c:pt idx="701">
                  <c:v>5655877.57089175</c:v>
                </c:pt>
                <c:pt idx="702">
                  <c:v>5688529.3084386298</c:v>
                </c:pt>
                <c:pt idx="703">
                  <c:v>5721369.5465234797</c:v>
                </c:pt>
                <c:pt idx="704">
                  <c:v>5754399.3733717902</c:v>
                </c:pt>
                <c:pt idx="705">
                  <c:v>5787619.8834914304</c:v>
                </c:pt>
                <c:pt idx="706">
                  <c:v>5821032.1777089396</c:v>
                </c:pt>
                <c:pt idx="707">
                  <c:v>5854637.3632059898</c:v>
                </c:pt>
                <c:pt idx="708">
                  <c:v>5888436.5535561098</c:v>
                </c:pt>
                <c:pt idx="709">
                  <c:v>5922430.8687615301</c:v>
                </c:pt>
                <c:pt idx="710">
                  <c:v>5956621.4352903301</c:v>
                </c:pt>
                <c:pt idx="711">
                  <c:v>5991009.3861137703</c:v>
                </c:pt>
                <c:pt idx="712">
                  <c:v>6025595.8607438104</c:v>
                </c:pt>
                <c:pt idx="713">
                  <c:v>6060382.0052709002</c:v>
                </c:pt>
                <c:pt idx="714">
                  <c:v>6095368.97240193</c:v>
                </c:pt>
                <c:pt idx="715">
                  <c:v>6130557.9214984402</c:v>
                </c:pt>
                <c:pt idx="716">
                  <c:v>6165950.0186150596</c:v>
                </c:pt>
                <c:pt idx="717">
                  <c:v>6201546.43653809</c:v>
                </c:pt>
                <c:pt idx="718">
                  <c:v>6237348.3548244303</c:v>
                </c:pt>
                <c:pt idx="719">
                  <c:v>6273356.9598406199</c:v>
                </c:pt>
                <c:pt idx="720">
                  <c:v>6309573.4448021799</c:v>
                </c:pt>
                <c:pt idx="721">
                  <c:v>6345999.0098131197</c:v>
                </c:pt>
                <c:pt idx="722">
                  <c:v>6382634.8619057396</c:v>
                </c:pt>
                <c:pt idx="723">
                  <c:v>6419482.2150806095</c:v>
                </c:pt>
                <c:pt idx="724">
                  <c:v>6456542.2903468097</c:v>
                </c:pt>
                <c:pt idx="725">
                  <c:v>6493816.3157623699</c:v>
                </c:pt>
                <c:pt idx="726">
                  <c:v>6531305.5264749797</c:v>
                </c:pt>
                <c:pt idx="727">
                  <c:v>6569011.1647629198</c:v>
                </c:pt>
                <c:pt idx="728">
                  <c:v>6606934.4800762199</c:v>
                </c:pt>
                <c:pt idx="729">
                  <c:v>6645076.72907806</c:v>
                </c:pt>
                <c:pt idx="730">
                  <c:v>6683439.1756864097</c:v>
                </c:pt>
                <c:pt idx="731">
                  <c:v>6722023.0911159301</c:v>
                </c:pt>
                <c:pt idx="732">
                  <c:v>6760829.7539200904</c:v>
                </c:pt>
                <c:pt idx="733">
                  <c:v>6799860.4500334896</c:v>
                </c:pt>
                <c:pt idx="734">
                  <c:v>6839116.4728145702</c:v>
                </c:pt>
                <c:pt idx="735">
                  <c:v>6878599.1230883496</c:v>
                </c:pt>
                <c:pt idx="736">
                  <c:v>6918309.7091896404</c:v>
                </c:pt>
                <c:pt idx="737">
                  <c:v>6958249.5470063305</c:v>
                </c:pt>
                <c:pt idx="738">
                  <c:v>6998419.9600230204</c:v>
                </c:pt>
                <c:pt idx="739">
                  <c:v>7038822.2793648504</c:v>
                </c:pt>
                <c:pt idx="740">
                  <c:v>7079457.8438416598</c:v>
                </c:pt>
                <c:pt idx="741">
                  <c:v>7120327.9999923101</c:v>
                </c:pt>
                <c:pt idx="742">
                  <c:v>7161434.1021293104</c:v>
                </c:pt>
                <c:pt idx="743">
                  <c:v>7202777.5123837003</c:v>
                </c:pt>
                <c:pt idx="744">
                  <c:v>7244359.6007501902</c:v>
                </c:pt>
                <c:pt idx="745">
                  <c:v>7286181.7451325702</c:v>
                </c:pt>
                <c:pt idx="746">
                  <c:v>7328245.3313893396</c:v>
                </c:pt>
                <c:pt idx="747">
                  <c:v>7370551.7533796402</c:v>
                </c:pt>
                <c:pt idx="748">
                  <c:v>7413102.4130094796</c:v>
                </c:pt>
                <c:pt idx="749">
                  <c:v>7455898.7202781197</c:v>
                </c:pt>
                <c:pt idx="750">
                  <c:v>7498942.0933248596</c:v>
                </c:pt>
                <c:pt idx="751">
                  <c:v>7542233.9584760098</c:v>
                </c:pt>
                <c:pt idx="752">
                  <c:v>7585775.7502921503</c:v>
                </c:pt>
                <c:pt idx="753">
                  <c:v>7629568.9116156399</c:v>
                </c:pt>
                <c:pt idx="754">
                  <c:v>7673614.8936184999</c:v>
                </c:pt>
                <c:pt idx="755">
                  <c:v>7717915.1558504403</c:v>
                </c:pt>
                <c:pt idx="756">
                  <c:v>7762471.1662872396</c:v>
                </c:pt>
                <c:pt idx="757">
                  <c:v>7807284.4013793897</c:v>
                </c:pt>
                <c:pt idx="758">
                  <c:v>7852356.34610104</c:v>
                </c:pt>
                <c:pt idx="759">
                  <c:v>7897688.4939991804</c:v>
                </c:pt>
                <c:pt idx="760">
                  <c:v>7943282.3472431405</c:v>
                </c:pt>
                <c:pt idx="761">
                  <c:v>7989139.4166743699</c:v>
                </c:pt>
                <c:pt idx="762">
                  <c:v>8035261.2218565</c:v>
                </c:pt>
                <c:pt idx="763">
                  <c:v>8081649.2911257101</c:v>
                </c:pt>
                <c:pt idx="764">
                  <c:v>8128305.1616413305</c:v>
                </c:pt>
                <c:pt idx="765">
                  <c:v>8175230.3794368403</c:v>
                </c:pt>
                <c:pt idx="766">
                  <c:v>8222426.4994710498</c:v>
                </c:pt>
                <c:pt idx="767">
                  <c:v>8269895.0856796596</c:v>
                </c:pt>
                <c:pt idx="768">
                  <c:v>8317637.7110270597</c:v>
                </c:pt>
                <c:pt idx="769">
                  <c:v>8365655.9575584503</c:v>
                </c:pt>
                <c:pt idx="770">
                  <c:v>8413951.4164522998</c:v>
                </c:pt>
                <c:pt idx="771">
                  <c:v>8462525.6880730502</c:v>
                </c:pt>
                <c:pt idx="772">
                  <c:v>8511380.3820241205</c:v>
                </c:pt>
                <c:pt idx="773">
                  <c:v>8560517.1172013097</c:v>
                </c:pt>
                <c:pt idx="774">
                  <c:v>8609937.5218463708</c:v>
                </c:pt>
                <c:pt idx="775">
                  <c:v>8659643.2336010206</c:v>
                </c:pt>
                <c:pt idx="776">
                  <c:v>8709635.8995611798</c:v>
                </c:pt>
                <c:pt idx="777">
                  <c:v>8759917.1763315406</c:v>
                </c:pt>
                <c:pt idx="778">
                  <c:v>8810488.7300805096</c:v>
                </c:pt>
                <c:pt idx="779">
                  <c:v>8861352.2365953699</c:v>
                </c:pt>
                <c:pt idx="780">
                  <c:v>8912509.3813378308</c:v>
                </c:pt>
                <c:pt idx="781">
                  <c:v>8963961.8594998792</c:v>
                </c:pt>
                <c:pt idx="782">
                  <c:v>9015711.3760599494</c:v>
                </c:pt>
                <c:pt idx="783">
                  <c:v>9067759.6458394397</c:v>
                </c:pt>
                <c:pt idx="784">
                  <c:v>9120108.3935594894</c:v>
                </c:pt>
                <c:pt idx="785">
                  <c:v>9172759.35389819</c:v>
                </c:pt>
                <c:pt idx="786">
                  <c:v>9225714.2715480309</c:v>
                </c:pt>
                <c:pt idx="787">
                  <c:v>9278974.9012737107</c:v>
                </c:pt>
                <c:pt idx="788">
                  <c:v>9332543.0079703107</c:v>
                </c:pt>
                <c:pt idx="789">
                  <c:v>9386420.3667217605</c:v>
                </c:pt>
                <c:pt idx="790">
                  <c:v>9440608.7628596406</c:v>
                </c:pt>
                <c:pt idx="791">
                  <c:v>9495109.9920223895</c:v>
                </c:pt>
                <c:pt idx="792">
                  <c:v>9549925.8602147698</c:v>
                </c:pt>
                <c:pt idx="793">
                  <c:v>9605058.1838677209</c:v>
                </c:pt>
                <c:pt idx="794">
                  <c:v>9660508.7898985501</c:v>
                </c:pt>
                <c:pt idx="795">
                  <c:v>9716279.5157714803</c:v>
                </c:pt>
                <c:pt idx="796">
                  <c:v>9772372.2095585298</c:v>
                </c:pt>
                <c:pt idx="797">
                  <c:v>9828788.7300007492</c:v>
                </c:pt>
                <c:pt idx="798">
                  <c:v>9885530.9465698209</c:v>
                </c:pt>
                <c:pt idx="799">
                  <c:v>9942600.7395300008</c:v>
                </c:pt>
                <c:pt idx="800">
                  <c:v>10000000.0000004</c:v>
                </c:pt>
                <c:pt idx="801">
                  <c:v>10057730.6300178</c:v>
                </c:pt>
                <c:pt idx="802">
                  <c:v>10115794.542599401</c:v>
                </c:pt>
                <c:pt idx="803">
                  <c:v>10174193.6618065</c:v>
                </c:pt>
                <c:pt idx="804">
                  <c:v>10232929.9228079</c:v>
                </c:pt>
                <c:pt idx="805">
                  <c:v>10292005.2719447</c:v>
                </c:pt>
                <c:pt idx="806">
                  <c:v>10351421.6667939</c:v>
                </c:pt>
                <c:pt idx="807">
                  <c:v>10411181.076233801</c:v>
                </c:pt>
                <c:pt idx="808">
                  <c:v>10471285.4805094</c:v>
                </c:pt>
                <c:pt idx="809">
                  <c:v>10531736.8712976</c:v>
                </c:pt>
                <c:pt idx="810">
                  <c:v>10592537.2517733</c:v>
                </c:pt>
                <c:pt idx="811">
                  <c:v>10653688.636676099</c:v>
                </c:pt>
                <c:pt idx="812">
                  <c:v>10715193.052376499</c:v>
                </c:pt>
                <c:pt idx="813">
                  <c:v>10777052.5369437</c:v>
                </c:pt>
                <c:pt idx="814">
                  <c:v>10839269.1402125</c:v>
                </c:pt>
                <c:pt idx="815">
                  <c:v>10901844.9238517</c:v>
                </c:pt>
                <c:pt idx="816">
                  <c:v>10964781.961432301</c:v>
                </c:pt>
                <c:pt idx="817">
                  <c:v>11028082.338496</c:v>
                </c:pt>
                <c:pt idx="818">
                  <c:v>11091748.152624501</c:v>
                </c:pt>
                <c:pt idx="819">
                  <c:v>11155781.513509</c:v>
                </c:pt>
                <c:pt idx="820">
                  <c:v>11220184.543020099</c:v>
                </c:pt>
                <c:pt idx="821">
                  <c:v>11284959.3752781</c:v>
                </c:pt>
                <c:pt idx="822">
                  <c:v>11350108.1567236</c:v>
                </c:pt>
                <c:pt idx="823">
                  <c:v>11415633.0461889</c:v>
                </c:pt>
                <c:pt idx="824">
                  <c:v>11481536.2149693</c:v>
                </c:pt>
                <c:pt idx="825">
                  <c:v>11547819.846895101</c:v>
                </c:pt>
                <c:pt idx="826">
                  <c:v>11614486.1384039</c:v>
                </c:pt>
                <c:pt idx="827">
                  <c:v>11681537.298613699</c:v>
                </c:pt>
                <c:pt idx="828">
                  <c:v>11748975.5493958</c:v>
                </c:pt>
                <c:pt idx="829">
                  <c:v>11816803.1254483</c:v>
                </c:pt>
                <c:pt idx="830">
                  <c:v>11885022.2743707</c:v>
                </c:pt>
                <c:pt idx="831">
                  <c:v>11953635.2567377</c:v>
                </c:pt>
                <c:pt idx="832">
                  <c:v>12022644.3461746</c:v>
                </c:pt>
                <c:pt idx="833">
                  <c:v>12092051.829432599</c:v>
                </c:pt>
                <c:pt idx="834">
                  <c:v>12161860.0064642</c:v>
                </c:pt>
                <c:pt idx="835">
                  <c:v>12232071.190499799</c:v>
                </c:pt>
                <c:pt idx="836">
                  <c:v>12302687.7081243</c:v>
                </c:pt>
                <c:pt idx="837">
                  <c:v>12373711.8993541</c:v>
                </c:pt>
                <c:pt idx="838">
                  <c:v>12445146.117714399</c:v>
                </c:pt>
                <c:pt idx="839">
                  <c:v>12516992.730317799</c:v>
                </c:pt>
                <c:pt idx="840">
                  <c:v>12589254.117942199</c:v>
                </c:pt>
                <c:pt idx="841">
                  <c:v>12661932.675109999</c:v>
                </c:pt>
                <c:pt idx="842">
                  <c:v>12735030.810167201</c:v>
                </c:pt>
                <c:pt idx="843">
                  <c:v>12808550.9453633</c:v>
                </c:pt>
                <c:pt idx="844">
                  <c:v>12882495.516931901</c:v>
                </c:pt>
                <c:pt idx="845">
                  <c:v>12956866.9751708</c:v>
                </c:pt>
                <c:pt idx="846">
                  <c:v>13031667.784523601</c:v>
                </c:pt>
                <c:pt idx="847">
                  <c:v>13106900.423661301</c:v>
                </c:pt>
                <c:pt idx="848">
                  <c:v>13182567.385564599</c:v>
                </c:pt>
                <c:pt idx="849">
                  <c:v>13258671.177606201</c:v>
                </c:pt>
                <c:pt idx="850">
                  <c:v>13335214.321633801</c:v>
                </c:pt>
                <c:pt idx="851">
                  <c:v>13412199.3540543</c:v>
                </c:pt>
                <c:pt idx="852">
                  <c:v>13489628.825917101</c:v>
                </c:pt>
                <c:pt idx="853">
                  <c:v>13567505.3029992</c:v>
                </c:pt>
                <c:pt idx="854">
                  <c:v>13645831.365889801</c:v>
                </c:pt>
                <c:pt idx="855">
                  <c:v>13724609.6100762</c:v>
                </c:pt>
                <c:pt idx="856">
                  <c:v>13803842.6460295</c:v>
                </c:pt>
                <c:pt idx="857">
                  <c:v>13883533.099291099</c:v>
                </c:pt>
                <c:pt idx="858">
                  <c:v>13963683.61056</c:v>
                </c:pt>
                <c:pt idx="859">
                  <c:v>14044296.835780101</c:v>
                </c:pt>
                <c:pt idx="860">
                  <c:v>14125375.446228201</c:v>
                </c:pt>
                <c:pt idx="861">
                  <c:v>14206922.128602499</c:v>
                </c:pt>
                <c:pt idx="862">
                  <c:v>14288939.5851117</c:v>
                </c:pt>
                <c:pt idx="863">
                  <c:v>14371430.533564501</c:v>
                </c:pt>
                <c:pt idx="864">
                  <c:v>14454397.707459901</c:v>
                </c:pt>
                <c:pt idx="865">
                  <c:v>14537843.8560773</c:v>
                </c:pt>
                <c:pt idx="866">
                  <c:v>14621771.7445678</c:v>
                </c:pt>
                <c:pt idx="867">
                  <c:v>14706184.154046301</c:v>
                </c:pt>
                <c:pt idx="868">
                  <c:v>14791083.8816827</c:v>
                </c:pt>
                <c:pt idx="869">
                  <c:v>14876473.7407957</c:v>
                </c:pt>
                <c:pt idx="870">
                  <c:v>14962356.560945</c:v>
                </c:pt>
                <c:pt idx="871">
                  <c:v>15048735.188025801</c:v>
                </c:pt>
                <c:pt idx="872">
                  <c:v>15135612.4843628</c:v>
                </c:pt>
                <c:pt idx="873">
                  <c:v>15222991.328804901</c:v>
                </c:pt>
                <c:pt idx="874">
                  <c:v>15310874.616821</c:v>
                </c:pt>
                <c:pt idx="875">
                  <c:v>15399265.260595599</c:v>
                </c:pt>
                <c:pt idx="876">
                  <c:v>15488166.189125501</c:v>
                </c:pt>
                <c:pt idx="877">
                  <c:v>15577580.348316699</c:v>
                </c:pt>
                <c:pt idx="878">
                  <c:v>15667510.7010822</c:v>
                </c:pt>
                <c:pt idx="879">
                  <c:v>15757960.22744</c:v>
                </c:pt>
                <c:pt idx="880">
                  <c:v>15848931.9246119</c:v>
                </c:pt>
                <c:pt idx="881">
                  <c:v>15940428.807122899</c:v>
                </c:pt>
                <c:pt idx="882">
                  <c:v>16032453.906901101</c:v>
                </c:pt>
                <c:pt idx="883">
                  <c:v>16125010.273378201</c:v>
                </c:pt>
                <c:pt idx="884">
                  <c:v>16218100.97359</c:v>
                </c:pt>
                <c:pt idx="885">
                  <c:v>16311729.092279101</c:v>
                </c:pt>
                <c:pt idx="886">
                  <c:v>16405897.7319961</c:v>
                </c:pt>
                <c:pt idx="887">
                  <c:v>16500610.013203001</c:v>
                </c:pt>
                <c:pt idx="888">
                  <c:v>16595869.074376401</c:v>
                </c:pt>
                <c:pt idx="889">
                  <c:v>16691678.072111299</c:v>
                </c:pt>
                <c:pt idx="890">
                  <c:v>16788040.181226399</c:v>
                </c:pt>
                <c:pt idx="891">
                  <c:v>16884958.594868299</c:v>
                </c:pt>
                <c:pt idx="892">
                  <c:v>16982436.524618201</c:v>
                </c:pt>
                <c:pt idx="893">
                  <c:v>17080477.200597901</c:v>
                </c:pt>
                <c:pt idx="894">
                  <c:v>17179083.8715767</c:v>
                </c:pt>
                <c:pt idx="895">
                  <c:v>17278259.805079401</c:v>
                </c:pt>
                <c:pt idx="896">
                  <c:v>17378008.2874946</c:v>
                </c:pt>
                <c:pt idx="897">
                  <c:v>17478332.624182999</c:v>
                </c:pt>
                <c:pt idx="898">
                  <c:v>17579236.1395877</c:v>
                </c:pt>
                <c:pt idx="899">
                  <c:v>17680722.177344002</c:v>
                </c:pt>
                <c:pt idx="900">
                  <c:v>17782794.100390099</c:v>
                </c:pt>
                <c:pt idx="901">
                  <c:v>17885455.291078601</c:v>
                </c:pt>
                <c:pt idx="902">
                  <c:v>17988709.151288699</c:v>
                </c:pt>
                <c:pt idx="903">
                  <c:v>18092559.1025391</c:v>
                </c:pt>
                <c:pt idx="904">
                  <c:v>18197008.586100701</c:v>
                </c:pt>
                <c:pt idx="905">
                  <c:v>18302061.063111398</c:v>
                </c:pt>
                <c:pt idx="906">
                  <c:v>18407720.014690399</c:v>
                </c:pt>
                <c:pt idx="907">
                  <c:v>18513988.942053601</c:v>
                </c:pt>
                <c:pt idx="908">
                  <c:v>18620871.366629601</c:v>
                </c:pt>
                <c:pt idx="909">
                  <c:v>18728370.830176398</c:v>
                </c:pt>
                <c:pt idx="910">
                  <c:v>18836490.894898899</c:v>
                </c:pt>
                <c:pt idx="911">
                  <c:v>18945235.143566798</c:v>
                </c:pt>
                <c:pt idx="912">
                  <c:v>19054607.179633401</c:v>
                </c:pt>
                <c:pt idx="913">
                  <c:v>19164610.627354801</c:v>
                </c:pt>
                <c:pt idx="914">
                  <c:v>19275249.131910302</c:v>
                </c:pt>
                <c:pt idx="915">
                  <c:v>19386526.359522998</c:v>
                </c:pt>
                <c:pt idx="916">
                  <c:v>19498445.9975814</c:v>
                </c:pt>
                <c:pt idx="917">
                  <c:v>19611011.754761402</c:v>
                </c:pt>
                <c:pt idx="918">
                  <c:v>19724227.361149501</c:v>
                </c:pt>
                <c:pt idx="919">
                  <c:v>19838096.568365999</c:v>
                </c:pt>
                <c:pt idx="920">
                  <c:v>19952623.149689801</c:v>
                </c:pt>
                <c:pt idx="921">
                  <c:v>20067810.900182899</c:v>
                </c:pt>
                <c:pt idx="922">
                  <c:v>20183663.636816598</c:v>
                </c:pt>
                <c:pt idx="923">
                  <c:v>20300185.1985978</c:v>
                </c:pt>
                <c:pt idx="924">
                  <c:v>20417379.4466963</c:v>
                </c:pt>
                <c:pt idx="925">
                  <c:v>20535250.264572501</c:v>
                </c:pt>
                <c:pt idx="926">
                  <c:v>20653801.558106299</c:v>
                </c:pt>
                <c:pt idx="927">
                  <c:v>20773037.255726598</c:v>
                </c:pt>
                <c:pt idx="928">
                  <c:v>20892961.308541398</c:v>
                </c:pt>
                <c:pt idx="929">
                  <c:v>21013577.690468501</c:v>
                </c:pt>
                <c:pt idx="930">
                  <c:v>21134890.398367502</c:v>
                </c:pt>
                <c:pt idx="931">
                  <c:v>21256903.452172101</c:v>
                </c:pt>
                <c:pt idx="932">
                  <c:v>21379620.895023402</c:v>
                </c:pt>
                <c:pt idx="933">
                  <c:v>21503046.793403599</c:v>
                </c:pt>
                <c:pt idx="934">
                  <c:v>21627185.237271301</c:v>
                </c:pt>
                <c:pt idx="935">
                  <c:v>21752040.3401963</c:v>
                </c:pt>
                <c:pt idx="936">
                  <c:v>21877616.2394966</c:v>
                </c:pt>
                <c:pt idx="937">
                  <c:v>22003917.0963751</c:v>
                </c:pt>
                <c:pt idx="938">
                  <c:v>22130947.096057501</c:v>
                </c:pt>
                <c:pt idx="939">
                  <c:v>22258710.4479311</c:v>
                </c:pt>
                <c:pt idx="940">
                  <c:v>22387211.385684501</c:v>
                </c:pt>
                <c:pt idx="941">
                  <c:v>22516454.167447299</c:v>
                </c:pt>
                <c:pt idx="942">
                  <c:v>22646443.075931702</c:v>
                </c:pt>
                <c:pt idx="943">
                  <c:v>22777182.4185744</c:v>
                </c:pt>
                <c:pt idx="944">
                  <c:v>22908676.527678899</c:v>
                </c:pt>
                <c:pt idx="945">
                  <c:v>23040929.7605596</c:v>
                </c:pt>
                <c:pt idx="946">
                  <c:v>23173946.499685898</c:v>
                </c:pt>
                <c:pt idx="947">
                  <c:v>23307731.152827501</c:v>
                </c:pt>
                <c:pt idx="948">
                  <c:v>23442288.153200399</c:v>
                </c:pt>
                <c:pt idx="949">
                  <c:v>23577621.959613699</c:v>
                </c:pt>
                <c:pt idx="950">
                  <c:v>23713737.0566177</c:v>
                </c:pt>
                <c:pt idx="951">
                  <c:v>23850637.954652298</c:v>
                </c:pt>
                <c:pt idx="952">
                  <c:v>23988329.190196101</c:v>
                </c:pt>
                <c:pt idx="953">
                  <c:v>24126815.325917501</c:v>
                </c:pt>
                <c:pt idx="954">
                  <c:v>24266100.950825401</c:v>
                </c:pt>
                <c:pt idx="955">
                  <c:v>24406190.680420998</c:v>
                </c:pt>
                <c:pt idx="956">
                  <c:v>24547089.1568515</c:v>
                </c:pt>
                <c:pt idx="957">
                  <c:v>24688801.049063299</c:v>
                </c:pt>
                <c:pt idx="958">
                  <c:v>24831331.052956998</c:v>
                </c:pt>
                <c:pt idx="959">
                  <c:v>24974683.891542699</c:v>
                </c:pt>
                <c:pt idx="960">
                  <c:v>25118864.315097101</c:v>
                </c:pt>
                <c:pt idx="961">
                  <c:v>25263877.1013203</c:v>
                </c:pt>
                <c:pt idx="962">
                  <c:v>25409727.055494301</c:v>
                </c:pt>
                <c:pt idx="963">
                  <c:v>25556419.0106427</c:v>
                </c:pt>
                <c:pt idx="964">
                  <c:v>25703957.827690002</c:v>
                </c:pt>
                <c:pt idx="965">
                  <c:v>25852348.3956232</c:v>
                </c:pt>
                <c:pt idx="966">
                  <c:v>26001595.631654099</c:v>
                </c:pt>
                <c:pt idx="967">
                  <c:v>26151704.481381301</c:v>
                </c:pt>
                <c:pt idx="968">
                  <c:v>26302679.918955199</c:v>
                </c:pt>
                <c:pt idx="969">
                  <c:v>26454526.947241899</c:v>
                </c:pt>
                <c:pt idx="970">
                  <c:v>26607250.5979895</c:v>
                </c:pt>
                <c:pt idx="971">
                  <c:v>26760855.931994699</c:v>
                </c:pt>
                <c:pt idx="972">
                  <c:v>26915348.039270598</c:v>
                </c:pt>
                <c:pt idx="973">
                  <c:v>27070732.039214998</c:v>
                </c:pt>
                <c:pt idx="974">
                  <c:v>27227013.080780499</c:v>
                </c:pt>
                <c:pt idx="975">
                  <c:v>27384196.342645001</c:v>
                </c:pt>
                <c:pt idx="976">
                  <c:v>27542287.033383101</c:v>
                </c:pt>
                <c:pt idx="977">
                  <c:v>27701290.391638801</c:v>
                </c:pt>
                <c:pt idx="978">
                  <c:v>27861211.686299201</c:v>
                </c:pt>
                <c:pt idx="979">
                  <c:v>28022056.2166689</c:v>
                </c:pt>
                <c:pt idx="980">
                  <c:v>28183829.312646002</c:v>
                </c:pt>
                <c:pt idx="981">
                  <c:v>28346536.3348982</c:v>
                </c:pt>
                <c:pt idx="982">
                  <c:v>28510182.675040599</c:v>
                </c:pt>
                <c:pt idx="983">
                  <c:v>28674773.755814701</c:v>
                </c:pt>
                <c:pt idx="984">
                  <c:v>28840315.031267598</c:v>
                </c:pt>
                <c:pt idx="985">
                  <c:v>29006811.986933101</c:v>
                </c:pt>
                <c:pt idx="986">
                  <c:v>29174270.140013199</c:v>
                </c:pt>
                <c:pt idx="987">
                  <c:v>29342695.039561201</c:v>
                </c:pt>
                <c:pt idx="988">
                  <c:v>29512092.266665399</c:v>
                </c:pt>
                <c:pt idx="989">
                  <c:v>29682467.434634</c:v>
                </c:pt>
                <c:pt idx="990">
                  <c:v>29853826.189181201</c:v>
                </c:pt>
                <c:pt idx="991">
                  <c:v>30026174.208614301</c:v>
                </c:pt>
                <c:pt idx="992">
                  <c:v>30199517.2040218</c:v>
                </c:pt>
                <c:pt idx="993">
                  <c:v>30373860.919462699</c:v>
                </c:pt>
                <c:pt idx="994">
                  <c:v>30549211.1321568</c:v>
                </c:pt>
                <c:pt idx="995">
                  <c:v>30725573.652676102</c:v>
                </c:pt>
                <c:pt idx="996">
                  <c:v>30902954.3251376</c:v>
                </c:pt>
                <c:pt idx="997">
                  <c:v>31081359.0273964</c:v>
                </c:pt>
                <c:pt idx="998">
                  <c:v>31260793.671241201</c:v>
                </c:pt>
                <c:pt idx="999">
                  <c:v>31441264.202589601</c:v>
                </c:pt>
                <c:pt idx="1000">
                  <c:v>31622776.601685502</c:v>
                </c:pt>
                <c:pt idx="1001">
                  <c:v>31805336.883296899</c:v>
                </c:pt>
                <c:pt idx="1002">
                  <c:v>31988951.0969157</c:v>
                </c:pt>
                <c:pt idx="1003">
                  <c:v>32173625.326957699</c:v>
                </c:pt>
                <c:pt idx="1004">
                  <c:v>32359365.692964599</c:v>
                </c:pt>
                <c:pt idx="1005">
                  <c:v>32546178.349806301</c:v>
                </c:pt>
                <c:pt idx="1006">
                  <c:v>32734069.487885602</c:v>
                </c:pt>
                <c:pt idx="1007">
                  <c:v>32923045.333342399</c:v>
                </c:pt>
                <c:pt idx="1008">
                  <c:v>33113112.148260899</c:v>
                </c:pt>
                <c:pt idx="1009">
                  <c:v>33304276.230876401</c:v>
                </c:pt>
                <c:pt idx="1010">
                  <c:v>33496543.915784601</c:v>
                </c:pt>
                <c:pt idx="1011">
                  <c:v>33689921.574150898</c:v>
                </c:pt>
                <c:pt idx="1012">
                  <c:v>33884415.613922097</c:v>
                </c:pt>
                <c:pt idx="1013">
                  <c:v>34080032.480038397</c:v>
                </c:pt>
                <c:pt idx="1014">
                  <c:v>34276778.654646903</c:v>
                </c:pt>
                <c:pt idx="1015">
                  <c:v>34474660.657316796</c:v>
                </c:pt>
                <c:pt idx="1016">
                  <c:v>34673685.045255102</c:v>
                </c:pt>
                <c:pt idx="1017">
                  <c:v>34873858.413523801</c:v>
                </c:pt>
                <c:pt idx="1018">
                  <c:v>35075187.395258702</c:v>
                </c:pt>
                <c:pt idx="1019">
                  <c:v>35277678.6618893</c:v>
                </c:pt>
                <c:pt idx="1020">
                  <c:v>35481338.923359498</c:v>
                </c:pt>
                <c:pt idx="1021">
                  <c:v>35686174.928350098</c:v>
                </c:pt>
                <c:pt idx="1022">
                  <c:v>35892193.464502499</c:v>
                </c:pt>
                <c:pt idx="1023">
                  <c:v>36099401.358643703</c:v>
                </c:pt>
                <c:pt idx="1024">
                  <c:v>36307805.477012202</c:v>
                </c:pt>
                <c:pt idx="1025">
                  <c:v>36517412.725485802</c:v>
                </c:pt>
                <c:pt idx="1026">
                  <c:v>36728230.049810499</c:v>
                </c:pt>
                <c:pt idx="1027">
                  <c:v>36940264.435830399</c:v>
                </c:pt>
                <c:pt idx="1028">
                  <c:v>37153522.909719303</c:v>
                </c:pt>
                <c:pt idx="1029">
                  <c:v>37368012.5382137</c:v>
                </c:pt>
                <c:pt idx="1030">
                  <c:v>37583740.428846501</c:v>
                </c:pt>
                <c:pt idx="1031">
                  <c:v>37800713.730183199</c:v>
                </c:pt>
                <c:pt idx="1032">
                  <c:v>38018939.632058203</c:v>
                </c:pt>
                <c:pt idx="1033">
                  <c:v>38238425.365813397</c:v>
                </c:pt>
                <c:pt idx="1034">
                  <c:v>38459178.204537503</c:v>
                </c:pt>
                <c:pt idx="1035">
                  <c:v>38681205.463307403</c:v>
                </c:pt>
                <c:pt idx="1036">
                  <c:v>38904514.499430202</c:v>
                </c:pt>
                <c:pt idx="1037">
                  <c:v>39129112.7126875</c:v>
                </c:pt>
                <c:pt idx="1038">
                  <c:v>39355007.54558</c:v>
                </c:pt>
                <c:pt idx="1039">
                  <c:v>39582206.483574502</c:v>
                </c:pt>
                <c:pt idx="1040">
                  <c:v>39810717.055352002</c:v>
                </c:pt>
                <c:pt idx="1041">
                  <c:v>40040546.833056897</c:v>
                </c:pt>
                <c:pt idx="1042">
                  <c:v>40271703.432548203</c:v>
                </c:pt>
                <c:pt idx="1043">
                  <c:v>40504194.513651602</c:v>
                </c:pt>
                <c:pt idx="1044">
                  <c:v>40738027.780413598</c:v>
                </c:pt>
                <c:pt idx="1045">
                  <c:v>40973210.981356502</c:v>
                </c:pt>
                <c:pt idx="1046">
                  <c:v>41209751.909735397</c:v>
                </c:pt>
                <c:pt idx="1047">
                  <c:v>41447658.4037963</c:v>
                </c:pt>
                <c:pt idx="1048">
                  <c:v>41686938.3470359</c:v>
                </c:pt>
                <c:pt idx="1049">
                  <c:v>41927599.668462902</c:v>
                </c:pt>
                <c:pt idx="1050">
                  <c:v>42169650.342860602</c:v>
                </c:pt>
                <c:pt idx="1051">
                  <c:v>42413098.391051203</c:v>
                </c:pt>
                <c:pt idx="1052">
                  <c:v>42657951.880161703</c:v>
                </c:pt>
                <c:pt idx="1053">
                  <c:v>42904218.923891</c:v>
                </c:pt>
                <c:pt idx="1054">
                  <c:v>43151907.682778999</c:v>
                </c:pt>
                <c:pt idx="1055">
                  <c:v>43401026.364476897</c:v>
                </c:pt>
                <c:pt idx="1056">
                  <c:v>43651583.224019103</c:v>
                </c:pt>
                <c:pt idx="1057">
                  <c:v>43903586.564097002</c:v>
                </c:pt>
                <c:pt idx="1058">
                  <c:v>44157044.7353338</c:v>
                </c:pt>
                <c:pt idx="1059">
                  <c:v>44411966.136561498</c:v>
                </c:pt>
                <c:pt idx="1060">
                  <c:v>44668359.215098903</c:v>
                </c:pt>
                <c:pt idx="1061">
                  <c:v>44926232.467031904</c:v>
                </c:pt>
                <c:pt idx="1062">
                  <c:v>45185594.437494896</c:v>
                </c:pt>
                <c:pt idx="1063">
                  <c:v>45446453.720953502</c:v>
                </c:pt>
                <c:pt idx="1064">
                  <c:v>45708818.961490199</c:v>
                </c:pt>
                <c:pt idx="1065">
                  <c:v>45972698.853089899</c:v>
                </c:pt>
                <c:pt idx="1066">
                  <c:v>46238102.139928699</c:v>
                </c:pt>
                <c:pt idx="1067">
                  <c:v>46505037.6166633</c:v>
                </c:pt>
                <c:pt idx="1068">
                  <c:v>46773514.128722496</c:v>
                </c:pt>
                <c:pt idx="1069">
                  <c:v>47043540.572600298</c:v>
                </c:pt>
                <c:pt idx="1070">
                  <c:v>47315125.896150798</c:v>
                </c:pt>
                <c:pt idx="1071">
                  <c:v>47588279.098884501</c:v>
                </c:pt>
                <c:pt idx="1072">
                  <c:v>47863009.232266597</c:v>
                </c:pt>
                <c:pt idx="1073">
                  <c:v>48139325.400017299</c:v>
                </c:pt>
                <c:pt idx="1074">
                  <c:v>48417236.758412801</c:v>
                </c:pt>
                <c:pt idx="1075">
                  <c:v>48696752.516589202</c:v>
                </c:pt>
                <c:pt idx="1076">
                  <c:v>48977881.936847501</c:v>
                </c:pt>
                <c:pt idx="1077">
                  <c:v>49260634.334960602</c:v>
                </c:pt>
                <c:pt idx="1078">
                  <c:v>49545019.080481902</c:v>
                </c:pt>
                <c:pt idx="1079">
                  <c:v>49831045.597055897</c:v>
                </c:pt>
                <c:pt idx="1080">
                  <c:v>50118723.362730198</c:v>
                </c:pt>
                <c:pt idx="1081">
                  <c:v>50408061.910269901</c:v>
                </c:pt>
                <c:pt idx="1082">
                  <c:v>50699070.827473402</c:v>
                </c:pt>
                <c:pt idx="1083">
                  <c:v>50991759.757490002</c:v>
                </c:pt>
                <c:pt idx="1084">
                  <c:v>51286138.399139501</c:v>
                </c:pt>
                <c:pt idx="1085">
                  <c:v>51582216.507233597</c:v>
                </c:pt>
                <c:pt idx="1086">
                  <c:v>51880003.8928992</c:v>
                </c:pt>
                <c:pt idx="1087">
                  <c:v>52179510.423903301</c:v>
                </c:pt>
                <c:pt idx="1088">
                  <c:v>52480746.024980403</c:v>
                </c:pt>
                <c:pt idx="1089">
                  <c:v>52783720.678160802</c:v>
                </c:pt>
                <c:pt idx="1090">
                  <c:v>53088444.423101999</c:v>
                </c:pt>
                <c:pt idx="1091">
                  <c:v>53394927.357420899</c:v>
                </c:pt>
                <c:pt idx="1092">
                  <c:v>53703179.6370285</c:v>
                </c:pt>
                <c:pt idx="1093">
                  <c:v>54013211.4764667</c:v>
                </c:pt>
                <c:pt idx="1094">
                  <c:v>54325033.149246603</c:v>
                </c:pt>
                <c:pt idx="1095">
                  <c:v>54638654.988188699</c:v>
                </c:pt>
                <c:pt idx="1096">
                  <c:v>54954087.385765798</c:v>
                </c:pt>
                <c:pt idx="1097">
                  <c:v>55271340.794446804</c:v>
                </c:pt>
                <c:pt idx="1098">
                  <c:v>55590425.727043703</c:v>
                </c:pt>
                <c:pt idx="1099">
                  <c:v>55911352.757059403</c:v>
                </c:pt>
                <c:pt idx="1100">
                  <c:v>56234132.519038297</c:v>
                </c:pt>
                <c:pt idx="1101">
                  <c:v>56558775.708918802</c:v>
                </c:pt>
                <c:pt idx="1102">
                  <c:v>56885293.0843876</c:v>
                </c:pt>
                <c:pt idx="1103">
                  <c:v>57213695.465236098</c:v>
                </c:pt>
                <c:pt idx="1104">
                  <c:v>57543993.7337192</c:v>
                </c:pt>
                <c:pt idx="1105">
                  <c:v>57876198.834915601</c:v>
                </c:pt>
                <c:pt idx="1106">
                  <c:v>58210321.777090698</c:v>
                </c:pt>
                <c:pt idx="1107">
                  <c:v>58546373.632061303</c:v>
                </c:pt>
                <c:pt idx="1108">
                  <c:v>58884365.5355625</c:v>
                </c:pt>
                <c:pt idx="1109">
                  <c:v>59224308.687616698</c:v>
                </c:pt>
                <c:pt idx="1110">
                  <c:v>59566214.3529047</c:v>
                </c:pt>
                <c:pt idx="1111">
                  <c:v>59910093.861138999</c:v>
                </c:pt>
                <c:pt idx="1112">
                  <c:v>60255958.607439503</c:v>
                </c:pt>
                <c:pt idx="1113">
                  <c:v>60603820.052710302</c:v>
                </c:pt>
                <c:pt idx="1114">
                  <c:v>60953689.7240206</c:v>
                </c:pt>
                <c:pt idx="1115">
                  <c:v>61305579.214985803</c:v>
                </c:pt>
                <c:pt idx="1116">
                  <c:v>61659500.186152004</c:v>
                </c:pt>
                <c:pt idx="1117">
                  <c:v>62015464.365382299</c:v>
                </c:pt>
                <c:pt idx="1118">
                  <c:v>62373483.548245803</c:v>
                </c:pt>
                <c:pt idx="1119">
                  <c:v>62733569.598407701</c:v>
                </c:pt>
                <c:pt idx="1120">
                  <c:v>63095734.4480232</c:v>
                </c:pt>
                <c:pt idx="1121">
                  <c:v>63459990.098132603</c:v>
                </c:pt>
                <c:pt idx="1122">
                  <c:v>63826348.619058803</c:v>
                </c:pt>
                <c:pt idx="1123">
                  <c:v>64194822.1508075</c:v>
                </c:pt>
                <c:pt idx="1124">
                  <c:v>64565422.903469503</c:v>
                </c:pt>
                <c:pt idx="1125">
                  <c:v>64938163.157625102</c:v>
                </c:pt>
                <c:pt idx="1126">
                  <c:v>65313055.2647513</c:v>
                </c:pt>
                <c:pt idx="1127">
                  <c:v>65690111.647630699</c:v>
                </c:pt>
                <c:pt idx="1128">
                  <c:v>66069344.800763696</c:v>
                </c:pt>
                <c:pt idx="1129">
                  <c:v>66450767.290782101</c:v>
                </c:pt>
                <c:pt idx="1130">
                  <c:v>66834391.756865598</c:v>
                </c:pt>
                <c:pt idx="1131">
                  <c:v>67220230.911160901</c:v>
                </c:pt>
                <c:pt idx="1132">
                  <c:v>67608297.539202407</c:v>
                </c:pt>
                <c:pt idx="1133">
                  <c:v>67998604.500336498</c:v>
                </c:pt>
                <c:pt idx="1134">
                  <c:v>68391164.728147194</c:v>
                </c:pt>
                <c:pt idx="1135">
                  <c:v>68785991.230884999</c:v>
                </c:pt>
                <c:pt idx="1136">
                  <c:v>69183097.091897994</c:v>
                </c:pt>
                <c:pt idx="1137">
                  <c:v>69582495.470064893</c:v>
                </c:pt>
                <c:pt idx="1138">
                  <c:v>69984199.600231707</c:v>
                </c:pt>
                <c:pt idx="1139">
                  <c:v>70388222.793650106</c:v>
                </c:pt>
                <c:pt idx="1140">
                  <c:v>70794578.438418195</c:v>
                </c:pt>
                <c:pt idx="1141">
                  <c:v>71203279.999924704</c:v>
                </c:pt>
                <c:pt idx="1142">
                  <c:v>71614341.021294698</c:v>
                </c:pt>
                <c:pt idx="1143">
                  <c:v>72027775.123838603</c:v>
                </c:pt>
                <c:pt idx="1144">
                  <c:v>72443596.007503599</c:v>
                </c:pt>
                <c:pt idx="1145">
                  <c:v>72861817.451327398</c:v>
                </c:pt>
                <c:pt idx="1146">
                  <c:v>73282453.313895002</c:v>
                </c:pt>
                <c:pt idx="1147">
                  <c:v>73705517.533798099</c:v>
                </c:pt>
                <c:pt idx="1148">
                  <c:v>74131024.130096406</c:v>
                </c:pt>
                <c:pt idx="1149">
                  <c:v>74558987.202782899</c:v>
                </c:pt>
                <c:pt idx="1150">
                  <c:v>74989420.933250293</c:v>
                </c:pt>
                <c:pt idx="1151">
                  <c:v>75422339.584761903</c:v>
                </c:pt>
                <c:pt idx="1152">
                  <c:v>75857757.502923205</c:v>
                </c:pt>
                <c:pt idx="1153">
                  <c:v>76295689.116158202</c:v>
                </c:pt>
                <c:pt idx="1154">
                  <c:v>76736148.936186805</c:v>
                </c:pt>
                <c:pt idx="1155">
                  <c:v>77179151.558506206</c:v>
                </c:pt>
                <c:pt idx="1156">
                  <c:v>77624711.662874103</c:v>
                </c:pt>
                <c:pt idx="1157">
                  <c:v>78072844.013795704</c:v>
                </c:pt>
                <c:pt idx="1158">
                  <c:v>78523563.4610122</c:v>
                </c:pt>
                <c:pt idx="1159">
                  <c:v>78976884.939993605</c:v>
                </c:pt>
                <c:pt idx="1160">
                  <c:v>79432823.472433195</c:v>
                </c:pt>
                <c:pt idx="1161">
                  <c:v>79891394.166745603</c:v>
                </c:pt>
                <c:pt idx="1162">
                  <c:v>80352612.218566895</c:v>
                </c:pt>
                <c:pt idx="1163">
                  <c:v>80816492.911258906</c:v>
                </c:pt>
                <c:pt idx="1164">
                  <c:v>81283051.616415203</c:v>
                </c:pt>
                <c:pt idx="1165">
                  <c:v>81752303.794370294</c:v>
                </c:pt>
                <c:pt idx="1166">
                  <c:v>82224264.994712397</c:v>
                </c:pt>
                <c:pt idx="1167">
                  <c:v>82698950.8567985</c:v>
                </c:pt>
                <c:pt idx="1168">
                  <c:v>83176377.110272497</c:v>
                </c:pt>
                <c:pt idx="1169">
                  <c:v>83656559.575586393</c:v>
                </c:pt>
                <c:pt idx="1170">
                  <c:v>84139514.164524898</c:v>
                </c:pt>
                <c:pt idx="1171">
                  <c:v>84625256.880732402</c:v>
                </c:pt>
                <c:pt idx="1172">
                  <c:v>85113803.820243195</c:v>
                </c:pt>
                <c:pt idx="1173">
                  <c:v>85605171.172014996</c:v>
                </c:pt>
                <c:pt idx="1174">
                  <c:v>86099375.218465701</c:v>
                </c:pt>
                <c:pt idx="1175">
                  <c:v>86596432.3360122</c:v>
                </c:pt>
                <c:pt idx="1176">
                  <c:v>87096358.995613694</c:v>
                </c:pt>
                <c:pt idx="1177">
                  <c:v>87599171.763317406</c:v>
                </c:pt>
                <c:pt idx="1178">
                  <c:v>88104887.300807193</c:v>
                </c:pt>
                <c:pt idx="1179">
                  <c:v>88613522.3659558</c:v>
                </c:pt>
                <c:pt idx="1180">
                  <c:v>89125093.813380405</c:v>
                </c:pt>
                <c:pt idx="1181">
                  <c:v>89639618.595000893</c:v>
                </c:pt>
                <c:pt idx="1182">
                  <c:v>90157113.760601595</c:v>
                </c:pt>
                <c:pt idx="1183">
                  <c:v>90677596.458396405</c:v>
                </c:pt>
                <c:pt idx="1184">
                  <c:v>91201083.935597003</c:v>
                </c:pt>
                <c:pt idx="1185">
                  <c:v>91727593.538984001</c:v>
                </c:pt>
                <c:pt idx="1186">
                  <c:v>92257142.715482399</c:v>
                </c:pt>
                <c:pt idx="1187">
                  <c:v>92789749.012739196</c:v>
                </c:pt>
                <c:pt idx="1188">
                  <c:v>93325430.079705298</c:v>
                </c:pt>
                <c:pt idx="1189">
                  <c:v>93864203.667219698</c:v>
                </c:pt>
                <c:pt idx="1190">
                  <c:v>94406087.628598601</c:v>
                </c:pt>
                <c:pt idx="1191">
                  <c:v>94951099.920226097</c:v>
                </c:pt>
                <c:pt idx="1192">
                  <c:v>95499258.602149904</c:v>
                </c:pt>
                <c:pt idx="1193">
                  <c:v>96050581.838679403</c:v>
                </c:pt>
                <c:pt idx="1194">
                  <c:v>96605087.898987696</c:v>
                </c:pt>
                <c:pt idx="1195">
                  <c:v>97162795.157717094</c:v>
                </c:pt>
                <c:pt idx="1196">
                  <c:v>97723722.095587596</c:v>
                </c:pt>
                <c:pt idx="1197">
                  <c:v>98287887.300009698</c:v>
                </c:pt>
                <c:pt idx="1198">
                  <c:v>98855309.465700403</c:v>
                </c:pt>
                <c:pt idx="1199">
                  <c:v>99426007.395302296</c:v>
                </c:pt>
                <c:pt idx="1200">
                  <c:v>100000000.00000601</c:v>
                </c:pt>
                <c:pt idx="1201">
                  <c:v>100577306.30018</c:v>
                </c:pt>
                <c:pt idx="1202">
                  <c:v>101157945.42599601</c:v>
                </c:pt>
                <c:pt idx="1203">
                  <c:v>101741936.618067</c:v>
                </c:pt>
                <c:pt idx="1204">
                  <c:v>102329299.228082</c:v>
                </c:pt>
                <c:pt idx="1205">
                  <c:v>102920052.719449</c:v>
                </c:pt>
                <c:pt idx="1206">
                  <c:v>103514216.667941</c:v>
                </c:pt>
                <c:pt idx="1207">
                  <c:v>104111810.76233999</c:v>
                </c:pt>
                <c:pt idx="1208">
                  <c:v>104712854.805097</c:v>
                </c:pt>
                <c:pt idx="1209">
                  <c:v>105317368.71297801</c:v>
                </c:pt>
                <c:pt idx="1210">
                  <c:v>105925372.517736</c:v>
                </c:pt>
                <c:pt idx="1211">
                  <c:v>106536886.366763</c:v>
                </c:pt>
                <c:pt idx="1212">
                  <c:v>107151930.52376699</c:v>
                </c:pt>
                <c:pt idx="1213">
                  <c:v>107770525.36943901</c:v>
                </c:pt>
                <c:pt idx="1214">
                  <c:v>108392691.402127</c:v>
                </c:pt>
                <c:pt idx="1215">
                  <c:v>109018449.23852</c:v>
                </c:pt>
                <c:pt idx="1216">
                  <c:v>109647819.614325</c:v>
                </c:pt>
                <c:pt idx="1217">
                  <c:v>110280823.38496201</c:v>
                </c:pt>
                <c:pt idx="1218">
                  <c:v>110917481.52624699</c:v>
                </c:pt>
                <c:pt idx="1219">
                  <c:v>111557815.13509201</c:v>
                </c:pt>
                <c:pt idx="1220">
                  <c:v>112201845.43020301</c:v>
                </c:pt>
                <c:pt idx="1221">
                  <c:v>112849593.752783</c:v>
                </c:pt>
                <c:pt idx="1222">
                  <c:v>113501081.567239</c:v>
                </c:pt>
                <c:pt idx="1223">
                  <c:v>114156330.46189199</c:v>
                </c:pt>
                <c:pt idx="1224">
                  <c:v>114815362.14969601</c:v>
                </c:pt>
                <c:pt idx="1225">
                  <c:v>115478198.468953</c:v>
                </c:pt>
                <c:pt idx="1226">
                  <c:v>116144861.38404199</c:v>
                </c:pt>
                <c:pt idx="1227">
                  <c:v>116815372.98614</c:v>
                </c:pt>
                <c:pt idx="1228">
                  <c:v>117489755.49396101</c:v>
                </c:pt>
                <c:pt idx="1229">
                  <c:v>118168031.25448599</c:v>
                </c:pt>
                <c:pt idx="1230">
                  <c:v>118850222.74371</c:v>
                </c:pt>
                <c:pt idx="1231">
                  <c:v>119536352.56738</c:v>
                </c:pt>
                <c:pt idx="1232">
                  <c:v>120226443.461749</c:v>
                </c:pt>
                <c:pt idx="1233">
                  <c:v>120920518.294329</c:v>
                </c:pt>
                <c:pt idx="1234">
                  <c:v>121618600.06464501</c:v>
                </c:pt>
                <c:pt idx="1235">
                  <c:v>122320711.905001</c:v>
                </c:pt>
                <c:pt idx="1236">
                  <c:v>123026877.081246</c:v>
                </c:pt>
                <c:pt idx="1237">
                  <c:v>123737118.993543</c:v>
                </c:pt>
                <c:pt idx="1238">
                  <c:v>124451461.177147</c:v>
                </c:pt>
                <c:pt idx="1239">
                  <c:v>125169927.30318099</c:v>
                </c:pt>
                <c:pt idx="1240">
                  <c:v>125892541.179425</c:v>
                </c:pt>
                <c:pt idx="1241">
                  <c:v>126619326.751103</c:v>
                </c:pt>
                <c:pt idx="1242">
                  <c:v>127350308.10167401</c:v>
                </c:pt>
                <c:pt idx="1243">
                  <c:v>128085509.45363601</c:v>
                </c:pt>
                <c:pt idx="1244">
                  <c:v>128824955.169322</c:v>
                </c:pt>
                <c:pt idx="1245">
                  <c:v>129568669.75171</c:v>
                </c:pt>
                <c:pt idx="1246">
                  <c:v>130316677.845238</c:v>
                </c:pt>
                <c:pt idx="1247">
                  <c:v>131069004.236616</c:v>
                </c:pt>
                <c:pt idx="1248">
                  <c:v>131825673.85564899</c:v>
                </c:pt>
                <c:pt idx="1249">
                  <c:v>132586711.77606501</c:v>
                </c:pt>
                <c:pt idx="1250">
                  <c:v>133352143.216341</c:v>
                </c:pt>
                <c:pt idx="1251">
                  <c:v>134121993.540546</c:v>
                </c:pt>
                <c:pt idx="1252">
                  <c:v>134896288.25917399</c:v>
                </c:pt>
                <c:pt idx="1253">
                  <c:v>135675053.02999499</c:v>
                </c:pt>
                <c:pt idx="1254">
                  <c:v>136458313.65890101</c:v>
                </c:pt>
                <c:pt idx="1255">
                  <c:v>137246096.10076499</c:v>
                </c:pt>
                <c:pt idx="1256">
                  <c:v>138038426.460298</c:v>
                </c:pt>
                <c:pt idx="1257">
                  <c:v>138835330.99291399</c:v>
                </c:pt>
                <c:pt idx="1258">
                  <c:v>139636836.10560301</c:v>
                </c:pt>
                <c:pt idx="1259">
                  <c:v>140442968.357804</c:v>
                </c:pt>
                <c:pt idx="1260">
                  <c:v>141253754.46228501</c:v>
                </c:pt>
                <c:pt idx="1261">
                  <c:v>142069221.286028</c:v>
                </c:pt>
                <c:pt idx="1262">
                  <c:v>142889395.85112</c:v>
                </c:pt>
                <c:pt idx="1263">
                  <c:v>143714305.33564901</c:v>
                </c:pt>
                <c:pt idx="1264">
                  <c:v>144543977.07460201</c:v>
                </c:pt>
                <c:pt idx="1265">
                  <c:v>145378438.560776</c:v>
                </c:pt>
                <c:pt idx="1266">
                  <c:v>146217717.44568199</c:v>
                </c:pt>
                <c:pt idx="1267">
                  <c:v>147061841.54046601</c:v>
                </c:pt>
                <c:pt idx="1268">
                  <c:v>147910838.81683099</c:v>
                </c:pt>
                <c:pt idx="1269">
                  <c:v>148764737.40796</c:v>
                </c:pt>
                <c:pt idx="1270">
                  <c:v>149623565.60945299</c:v>
                </c:pt>
                <c:pt idx="1271">
                  <c:v>150487351.880261</c:v>
                </c:pt>
                <c:pt idx="1272">
                  <c:v>151356124.843631</c:v>
                </c:pt>
                <c:pt idx="1273">
                  <c:v>152229913.28805199</c:v>
                </c:pt>
                <c:pt idx="1274">
                  <c:v>153108746.16821301</c:v>
                </c:pt>
                <c:pt idx="1275">
                  <c:v>153992652.60596001</c:v>
                </c:pt>
                <c:pt idx="1276">
                  <c:v>154881661.89125901</c:v>
                </c:pt>
                <c:pt idx="1277">
                  <c:v>155775803.48317099</c:v>
                </c:pt>
                <c:pt idx="1278">
                  <c:v>156675107.01082599</c:v>
                </c:pt>
                <c:pt idx="1279">
                  <c:v>157579602.27440301</c:v>
                </c:pt>
                <c:pt idx="1280">
                  <c:v>158489319.246122</c:v>
                </c:pt>
                <c:pt idx="1281">
                  <c:v>159404288.071233</c:v>
                </c:pt>
                <c:pt idx="1282">
                  <c:v>160324539.069015</c:v>
                </c:pt>
                <c:pt idx="1283">
                  <c:v>161250102.733785</c:v>
                </c:pt>
                <c:pt idx="1284">
                  <c:v>162181009.73590401</c:v>
                </c:pt>
                <c:pt idx="1285">
                  <c:v>163117290.922795</c:v>
                </c:pt>
                <c:pt idx="1286">
                  <c:v>164058977.319965</c:v>
                </c:pt>
                <c:pt idx="1287">
                  <c:v>165006100.132034</c:v>
                </c:pt>
                <c:pt idx="1288">
                  <c:v>165958690.74376699</c:v>
                </c:pt>
                <c:pt idx="1289">
                  <c:v>166916780.72111699</c:v>
                </c:pt>
                <c:pt idx="1290">
                  <c:v>167880401.81226799</c:v>
                </c:pt>
                <c:pt idx="1291">
                  <c:v>168849585.94868699</c:v>
                </c:pt>
                <c:pt idx="1292">
                  <c:v>169824365.24618599</c:v>
                </c:pt>
                <c:pt idx="1293">
                  <c:v>170804772.005983</c:v>
                </c:pt>
                <c:pt idx="1294">
                  <c:v>171790838.71577099</c:v>
                </c:pt>
                <c:pt idx="1295">
                  <c:v>172782598.050798</c:v>
                </c:pt>
                <c:pt idx="1296">
                  <c:v>173780082.87494901</c:v>
                </c:pt>
                <c:pt idx="1297">
                  <c:v>174783326.24183401</c:v>
                </c:pt>
                <c:pt idx="1298">
                  <c:v>175792361.395881</c:v>
                </c:pt>
                <c:pt idx="1299">
                  <c:v>176807221.773444</c:v>
                </c:pt>
                <c:pt idx="1300">
                  <c:v>177827941.003905</c:v>
                </c:pt>
                <c:pt idx="1301">
                  <c:v>178854552.91078901</c:v>
                </c:pt>
                <c:pt idx="1302">
                  <c:v>179887091.51289099</c:v>
                </c:pt>
                <c:pt idx="1303">
                  <c:v>180925591.02539501</c:v>
                </c:pt>
                <c:pt idx="1304">
                  <c:v>181970085.861011</c:v>
                </c:pt>
                <c:pt idx="1305">
                  <c:v>183020610.631118</c:v>
                </c:pt>
                <c:pt idx="1306">
                  <c:v>184077200.14690799</c:v>
                </c:pt>
                <c:pt idx="1307">
                  <c:v>185139889.42054</c:v>
                </c:pt>
                <c:pt idx="1308">
                  <c:v>186208713.6663</c:v>
                </c:pt>
                <c:pt idx="1309">
                  <c:v>187283708.301768</c:v>
                </c:pt>
                <c:pt idx="1310">
                  <c:v>188364908.948993</c:v>
                </c:pt>
                <c:pt idx="1311">
                  <c:v>189452351.43567199</c:v>
                </c:pt>
                <c:pt idx="1312">
                  <c:v>190546071.79633799</c:v>
                </c:pt>
                <c:pt idx="1313">
                  <c:v>191646106.273552</c:v>
                </c:pt>
                <c:pt idx="1314">
                  <c:v>192752491.319107</c:v>
                </c:pt>
                <c:pt idx="1315">
                  <c:v>193865263.59523401</c:v>
                </c:pt>
                <c:pt idx="1316">
                  <c:v>194984459.97581801</c:v>
                </c:pt>
                <c:pt idx="1317">
                  <c:v>196110117.547618</c:v>
                </c:pt>
                <c:pt idx="1318">
                  <c:v>197242273.61149901</c:v>
                </c:pt>
                <c:pt idx="1319">
                  <c:v>198380965.68366399</c:v>
                </c:pt>
                <c:pt idx="1320">
                  <c:v>199526231.49690199</c:v>
                </c:pt>
                <c:pt idx="1321">
                  <c:v>200678109.00183299</c:v>
                </c:pt>
                <c:pt idx="1322">
                  <c:v>201836636.36816999</c:v>
                </c:pt>
                <c:pt idx="1323">
                  <c:v>203001851.98598301</c:v>
                </c:pt>
                <c:pt idx="1324">
                  <c:v>204173794.46696699</c:v>
                </c:pt>
                <c:pt idx="1325">
                  <c:v>205352502.64572901</c:v>
                </c:pt>
                <c:pt idx="1326">
                  <c:v>206538015.58106801</c:v>
                </c:pt>
                <c:pt idx="1327">
                  <c:v>207730372.557271</c:v>
                </c:pt>
                <c:pt idx="1328">
                  <c:v>208929613.085419</c:v>
                </c:pt>
                <c:pt idx="1329">
                  <c:v>210135776.90469</c:v>
                </c:pt>
                <c:pt idx="1330">
                  <c:v>211348903.98368001</c:v>
                </c:pt>
                <c:pt idx="1331">
                  <c:v>212569034.52172601</c:v>
                </c:pt>
                <c:pt idx="1332">
                  <c:v>213796208.95023799</c:v>
                </c:pt>
                <c:pt idx="1333">
                  <c:v>215030467.93404099</c:v>
                </c:pt>
                <c:pt idx="1334">
                  <c:v>216271852.37271699</c:v>
                </c:pt>
                <c:pt idx="1335">
                  <c:v>217520403.401968</c:v>
                </c:pt>
                <c:pt idx="1336">
                  <c:v>218776162.39497101</c:v>
                </c:pt>
                <c:pt idx="1337">
                  <c:v>220039170.963756</c:v>
                </c:pt>
                <c:pt idx="1338">
                  <c:v>221309470.96057999</c:v>
                </c:pt>
                <c:pt idx="1339">
                  <c:v>222587104.479316</c:v>
                </c:pt>
                <c:pt idx="1340">
                  <c:v>223872113.85685</c:v>
                </c:pt>
                <c:pt idx="1341">
                  <c:v>225164541.67447799</c:v>
                </c:pt>
                <c:pt idx="1342">
                  <c:v>226464430.75932199</c:v>
                </c:pt>
                <c:pt idx="1343">
                  <c:v>227771824.18574899</c:v>
                </c:pt>
                <c:pt idx="1344">
                  <c:v>229086765.27679399</c:v>
                </c:pt>
                <c:pt idx="1345">
                  <c:v>230409297.60560101</c:v>
                </c:pt>
                <c:pt idx="1346">
                  <c:v>231739464.996865</c:v>
                </c:pt>
                <c:pt idx="1347">
                  <c:v>233077311.528281</c:v>
                </c:pt>
                <c:pt idx="1348">
                  <c:v>234422881.53200901</c:v>
                </c:pt>
                <c:pt idx="1349">
                  <c:v>235776219.59614199</c:v>
                </c:pt>
                <c:pt idx="1350">
                  <c:v>237137370.566183</c:v>
                </c:pt>
                <c:pt idx="1351">
                  <c:v>238506379.54652801</c:v>
                </c:pt>
                <c:pt idx="1352">
                  <c:v>239883291.90196601</c:v>
                </c:pt>
                <c:pt idx="1353">
                  <c:v>241268153.25918099</c:v>
                </c:pt>
                <c:pt idx="1354">
                  <c:v>242661009.508259</c:v>
                </c:pt>
                <c:pt idx="1355">
                  <c:v>244061906.804216</c:v>
                </c:pt>
                <c:pt idx="1356">
                  <c:v>245470891.56852099</c:v>
                </c:pt>
                <c:pt idx="1357">
                  <c:v>246888010.490639</c:v>
                </c:pt>
                <c:pt idx="1358">
                  <c:v>248313310.52957499</c:v>
                </c:pt>
                <c:pt idx="1359">
                  <c:v>249746838.91543201</c:v>
                </c:pt>
                <c:pt idx="1360">
                  <c:v>251188643.150976</c:v>
                </c:pt>
                <c:pt idx="1361">
                  <c:v>252638771.013208</c:v>
                </c:pt>
                <c:pt idx="1362">
                  <c:v>254097270.55494899</c:v>
                </c:pt>
                <c:pt idx="1363">
                  <c:v>255564190.10643199</c:v>
                </c:pt>
                <c:pt idx="1364">
                  <c:v>257039578.276905</c:v>
                </c:pt>
                <c:pt idx="1365">
                  <c:v>258523483.956238</c:v>
                </c:pt>
                <c:pt idx="1366">
                  <c:v>260015956.31654599</c:v>
                </c:pt>
                <c:pt idx="1367">
                  <c:v>261517044.81381899</c:v>
                </c:pt>
                <c:pt idx="1368">
                  <c:v>263026799.18955699</c:v>
                </c:pt>
                <c:pt idx="1369">
                  <c:v>264545269.472424</c:v>
                </c:pt>
                <c:pt idx="1370">
                  <c:v>266072505.9799</c:v>
                </c:pt>
                <c:pt idx="1371">
                  <c:v>267608559.31995299</c:v>
                </c:pt>
                <c:pt idx="1372">
                  <c:v>269153480.39271098</c:v>
                </c:pt>
                <c:pt idx="1373">
                  <c:v>270707320.392156</c:v>
                </c:pt>
                <c:pt idx="1374">
                  <c:v>272270130.80781102</c:v>
                </c:pt>
                <c:pt idx="1375">
                  <c:v>273841963.42645597</c:v>
                </c:pt>
                <c:pt idx="1376">
                  <c:v>275422870.33383697</c:v>
                </c:pt>
                <c:pt idx="1377">
                  <c:v>277012903.916394</c:v>
                </c:pt>
                <c:pt idx="1378">
                  <c:v>278612116.86299801</c:v>
                </c:pt>
                <c:pt idx="1379">
                  <c:v>280220562.166695</c:v>
                </c:pt>
                <c:pt idx="1380">
                  <c:v>281838293.12646598</c:v>
                </c:pt>
                <c:pt idx="1381">
                  <c:v>283465363.348988</c:v>
                </c:pt>
                <c:pt idx="1382">
                  <c:v>285101826.75041199</c:v>
                </c:pt>
                <c:pt idx="1383">
                  <c:v>286747737.55815297</c:v>
                </c:pt>
                <c:pt idx="1384">
                  <c:v>288403150.31268197</c:v>
                </c:pt>
                <c:pt idx="1385">
                  <c:v>290068119.86933702</c:v>
                </c:pt>
                <c:pt idx="1386">
                  <c:v>291742701.40013802</c:v>
                </c:pt>
                <c:pt idx="1387">
                  <c:v>293426950.39561898</c:v>
                </c:pt>
                <c:pt idx="1388">
                  <c:v>295120922.66666102</c:v>
                </c:pt>
                <c:pt idx="1389">
                  <c:v>296824674.34634602</c:v>
                </c:pt>
                <c:pt idx="1390">
                  <c:v>298538261.89181799</c:v>
                </c:pt>
                <c:pt idx="1391">
                  <c:v>300261742.08614898</c:v>
                </c:pt>
                <c:pt idx="1392">
                  <c:v>301995172.04022402</c:v>
                </c:pt>
                <c:pt idx="1393">
                  <c:v>303738609.19463301</c:v>
                </c:pt>
                <c:pt idx="1394">
                  <c:v>305492111.32157397</c:v>
                </c:pt>
                <c:pt idx="1395">
                  <c:v>307255736.52676803</c:v>
                </c:pt>
                <c:pt idx="1396">
                  <c:v>309029543.25138199</c:v>
                </c:pt>
                <c:pt idx="1397">
                  <c:v>310813590.27397102</c:v>
                </c:pt>
                <c:pt idx="1398">
                  <c:v>312607936.71241897</c:v>
                </c:pt>
                <c:pt idx="1399">
                  <c:v>314412642.02590299</c:v>
                </c:pt>
                <c:pt idx="1400">
                  <c:v>316227766.01686198</c:v>
                </c:pt>
                <c:pt idx="1401">
                  <c:v>318053368.83297598</c:v>
                </c:pt>
                <c:pt idx="1402">
                  <c:v>319889510.96916401</c:v>
                </c:pt>
                <c:pt idx="1403">
                  <c:v>321736253.269584</c:v>
                </c:pt>
                <c:pt idx="1404">
                  <c:v>323593656.92965299</c:v>
                </c:pt>
                <c:pt idx="1405">
                  <c:v>325461783.49807101</c:v>
                </c:pt>
                <c:pt idx="1406">
                  <c:v>327340694.87886298</c:v>
                </c:pt>
                <c:pt idx="1407">
                  <c:v>329230453.33343202</c:v>
                </c:pt>
                <c:pt idx="1408">
                  <c:v>331131121.48261601</c:v>
                </c:pt>
                <c:pt idx="1409">
                  <c:v>333042762.30877203</c:v>
                </c:pt>
                <c:pt idx="1410">
                  <c:v>334965439.15785301</c:v>
                </c:pt>
                <c:pt idx="1411">
                  <c:v>336899215.74151599</c:v>
                </c:pt>
                <c:pt idx="1412">
                  <c:v>338844156.13922799</c:v>
                </c:pt>
                <c:pt idx="1413">
                  <c:v>340800324.80039102</c:v>
                </c:pt>
                <c:pt idx="1414">
                  <c:v>342767786.54647702</c:v>
                </c:pt>
                <c:pt idx="1415">
                  <c:v>344746606.57317603</c:v>
                </c:pt>
                <c:pt idx="1416">
                  <c:v>346736850.45255798</c:v>
                </c:pt>
                <c:pt idx="1417">
                  <c:v>348738584.13524503</c:v>
                </c:pt>
                <c:pt idx="1418">
                  <c:v>350751873.952595</c:v>
                </c:pt>
                <c:pt idx="1419">
                  <c:v>352776786.61890101</c:v>
                </c:pt>
                <c:pt idx="1420">
                  <c:v>354813389.233603</c:v>
                </c:pt>
                <c:pt idx="1421">
                  <c:v>356861749.28350902</c:v>
                </c:pt>
                <c:pt idx="1422">
                  <c:v>358921934.645033</c:v>
                </c:pt>
                <c:pt idx="1423">
                  <c:v>360994013.58644402</c:v>
                </c:pt>
                <c:pt idx="1424">
                  <c:v>363078054.77012902</c:v>
                </c:pt>
                <c:pt idx="1425">
                  <c:v>365174127.254866</c:v>
                </c:pt>
                <c:pt idx="1426">
                  <c:v>367282300.49811298</c:v>
                </c:pt>
                <c:pt idx="1427">
                  <c:v>369402644.35831201</c:v>
                </c:pt>
                <c:pt idx="1428">
                  <c:v>371535229.09720099</c:v>
                </c:pt>
                <c:pt idx="1429">
                  <c:v>373680125.38214499</c:v>
                </c:pt>
                <c:pt idx="1430">
                  <c:v>375837404.28847301</c:v>
                </c:pt>
                <c:pt idx="1431">
                  <c:v>378007137.30184001</c:v>
                </c:pt>
                <c:pt idx="1432">
                  <c:v>380189396.32059097</c:v>
                </c:pt>
                <c:pt idx="1433">
                  <c:v>382384253.65814197</c:v>
                </c:pt>
                <c:pt idx="1434">
                  <c:v>384591782.04538298</c:v>
                </c:pt>
                <c:pt idx="1435">
                  <c:v>386812054.63308197</c:v>
                </c:pt>
                <c:pt idx="1436">
                  <c:v>389045144.99431098</c:v>
                </c:pt>
                <c:pt idx="1437">
                  <c:v>391291127.12688398</c:v>
                </c:pt>
                <c:pt idx="1438">
                  <c:v>393550075.45580798</c:v>
                </c:pt>
                <c:pt idx="1439">
                  <c:v>395822064.83575302</c:v>
                </c:pt>
                <c:pt idx="1440">
                  <c:v>398107170.55352801</c:v>
                </c:pt>
                <c:pt idx="1441">
                  <c:v>400405468.33057803</c:v>
                </c:pt>
                <c:pt idx="1442">
                  <c:v>402717034.32549101</c:v>
                </c:pt>
                <c:pt idx="1443">
                  <c:v>405041945.13652498</c:v>
                </c:pt>
                <c:pt idx="1444">
                  <c:v>407380277.80414498</c:v>
                </c:pt>
                <c:pt idx="1445">
                  <c:v>409732109.81357402</c:v>
                </c:pt>
                <c:pt idx="1446">
                  <c:v>412097519.097363</c:v>
                </c:pt>
                <c:pt idx="1447">
                  <c:v>414476584.03797197</c:v>
                </c:pt>
                <c:pt idx="1448">
                  <c:v>416869383.47036803</c:v>
                </c:pt>
                <c:pt idx="1449">
                  <c:v>419275996.68463802</c:v>
                </c:pt>
                <c:pt idx="1450">
                  <c:v>421696503.42861497</c:v>
                </c:pt>
                <c:pt idx="1451">
                  <c:v>424130983.91052198</c:v>
                </c:pt>
                <c:pt idx="1452">
                  <c:v>426579518.80162603</c:v>
                </c:pt>
                <c:pt idx="1453">
                  <c:v>429042189.23891902</c:v>
                </c:pt>
                <c:pt idx="1454">
                  <c:v>431519076.82779902</c:v>
                </c:pt>
                <c:pt idx="1455">
                  <c:v>434010263.64477801</c:v>
                </c:pt>
                <c:pt idx="1456">
                  <c:v>436515832.24019998</c:v>
                </c:pt>
                <c:pt idx="1457">
                  <c:v>439035865.64097899</c:v>
                </c:pt>
                <c:pt idx="1458">
                  <c:v>441570447.353347</c:v>
                </c:pt>
                <c:pt idx="1459">
                  <c:v>444119661.36562401</c:v>
                </c:pt>
                <c:pt idx="1460">
                  <c:v>446683592.15099901</c:v>
                </c:pt>
                <c:pt idx="1461">
                  <c:v>449262324.67032897</c:v>
                </c:pt>
                <c:pt idx="1462">
                  <c:v>451855944.37495798</c:v>
                </c:pt>
                <c:pt idx="1463">
                  <c:v>454464537.20954502</c:v>
                </c:pt>
                <c:pt idx="1464">
                  <c:v>457088189.61491102</c:v>
                </c:pt>
                <c:pt idx="1465">
                  <c:v>459726988.530909</c:v>
                </c:pt>
                <c:pt idx="1466">
                  <c:v>462381021.399297</c:v>
                </c:pt>
                <c:pt idx="1467">
                  <c:v>465050376.16664302</c:v>
                </c:pt>
                <c:pt idx="1468">
                  <c:v>467735141.28723598</c:v>
                </c:pt>
                <c:pt idx="1469">
                  <c:v>470435405.72601402</c:v>
                </c:pt>
                <c:pt idx="1470">
                  <c:v>473151258.96151799</c:v>
                </c:pt>
                <c:pt idx="1471">
                  <c:v>475882790.988855</c:v>
                </c:pt>
                <c:pt idx="1472">
                  <c:v>478630092.32267702</c:v>
                </c:pt>
                <c:pt idx="1473">
                  <c:v>481393254.00018299</c:v>
                </c:pt>
                <c:pt idx="1474">
                  <c:v>484172367.58413798</c:v>
                </c:pt>
                <c:pt idx="1475">
                  <c:v>486967525.16590202</c:v>
                </c:pt>
                <c:pt idx="1476">
                  <c:v>489778819.36848599</c:v>
                </c:pt>
                <c:pt idx="1477">
                  <c:v>492606343.349617</c:v>
                </c:pt>
                <c:pt idx="1478">
                  <c:v>495450190.80483001</c:v>
                </c:pt>
                <c:pt idx="1479">
                  <c:v>498310455.97057003</c:v>
                </c:pt>
                <c:pt idx="1480">
                  <c:v>501187233.62731302</c:v>
                </c:pt>
                <c:pt idx="1481">
                  <c:v>504080619.10271001</c:v>
                </c:pt>
                <c:pt idx="1482">
                  <c:v>506990708.27474499</c:v>
                </c:pt>
                <c:pt idx="1483">
                  <c:v>509917597.574911</c:v>
                </c:pt>
                <c:pt idx="1484">
                  <c:v>512861383.99140602</c:v>
                </c:pt>
                <c:pt idx="1485">
                  <c:v>515822165.07234699</c:v>
                </c:pt>
                <c:pt idx="1486">
                  <c:v>518800038.929003</c:v>
                </c:pt>
                <c:pt idx="1487">
                  <c:v>521795104.23904502</c:v>
                </c:pt>
                <c:pt idx="1488">
                  <c:v>524807460.24981499</c:v>
                </c:pt>
                <c:pt idx="1489">
                  <c:v>527837206.78162003</c:v>
                </c:pt>
                <c:pt idx="1490">
                  <c:v>530884444.231031</c:v>
                </c:pt>
                <c:pt idx="1491">
                  <c:v>533949273.57422</c:v>
                </c:pt>
                <c:pt idx="1492">
                  <c:v>537031796.370296</c:v>
                </c:pt>
                <c:pt idx="1493">
                  <c:v>540132114.76467896</c:v>
                </c:pt>
                <c:pt idx="1494">
                  <c:v>543250331.49247706</c:v>
                </c:pt>
                <c:pt idx="1495">
                  <c:v>546386549.881899</c:v>
                </c:pt>
                <c:pt idx="1496">
                  <c:v>549540873.857669</c:v>
                </c:pt>
                <c:pt idx="1497">
                  <c:v>552713407.94447994</c:v>
                </c:pt>
                <c:pt idx="1498">
                  <c:v>555904257.27044904</c:v>
                </c:pt>
                <c:pt idx="1499">
                  <c:v>559113527.57060599</c:v>
                </c:pt>
                <c:pt idx="1500">
                  <c:v>562341325.190395</c:v>
                </c:pt>
                <c:pt idx="1501">
                  <c:v>565587757.08920002</c:v>
                </c:pt>
                <c:pt idx="1502">
                  <c:v>568852930.84388804</c:v>
                </c:pt>
                <c:pt idx="1503">
                  <c:v>572136954.65237296</c:v>
                </c:pt>
                <c:pt idx="1504">
                  <c:v>575439937.33720398</c:v>
                </c:pt>
                <c:pt idx="1505">
                  <c:v>578761988.34916794</c:v>
                </c:pt>
                <c:pt idx="1506">
                  <c:v>582103217.77091897</c:v>
                </c:pt>
                <c:pt idx="1507">
                  <c:v>585463736.32062495</c:v>
                </c:pt>
                <c:pt idx="1508">
                  <c:v>588843655.35563695</c:v>
                </c:pt>
                <c:pt idx="1509">
                  <c:v>592243086.87617898</c:v>
                </c:pt>
                <c:pt idx="1510">
                  <c:v>595662143.52905905</c:v>
                </c:pt>
                <c:pt idx="1511">
                  <c:v>599100938.61140299</c:v>
                </c:pt>
                <c:pt idx="1512">
                  <c:v>602559586.07440698</c:v>
                </c:pt>
                <c:pt idx="1513">
                  <c:v>606038200.52711594</c:v>
                </c:pt>
                <c:pt idx="1514">
                  <c:v>609536897.240219</c:v>
                </c:pt>
                <c:pt idx="1515">
                  <c:v>613055792.14987099</c:v>
                </c:pt>
                <c:pt idx="1516">
                  <c:v>616595001.86153305</c:v>
                </c:pt>
                <c:pt idx="1517">
                  <c:v>620154643.65383697</c:v>
                </c:pt>
                <c:pt idx="1518">
                  <c:v>623734835.48247099</c:v>
                </c:pt>
                <c:pt idx="1519">
                  <c:v>627335695.98408997</c:v>
                </c:pt>
                <c:pt idx="1520">
                  <c:v>630957344.48024595</c:v>
                </c:pt>
                <c:pt idx="1521">
                  <c:v>634599900.98133898</c:v>
                </c:pt>
                <c:pt idx="1522">
                  <c:v>638263486.19060194</c:v>
                </c:pt>
                <c:pt idx="1523">
                  <c:v>641948221.50808895</c:v>
                </c:pt>
                <c:pt idx="1524">
                  <c:v>645654229.03470898</c:v>
                </c:pt>
                <c:pt idx="1525">
                  <c:v>649381631.57626498</c:v>
                </c:pt>
                <c:pt idx="1526">
                  <c:v>653130552.64752698</c:v>
                </c:pt>
                <c:pt idx="1527">
                  <c:v>656901116.47632098</c:v>
                </c:pt>
                <c:pt idx="1528">
                  <c:v>660693448.00765097</c:v>
                </c:pt>
                <c:pt idx="1529">
                  <c:v>664507672.90783501</c:v>
                </c:pt>
                <c:pt idx="1530">
                  <c:v>668343917.56867003</c:v>
                </c:pt>
                <c:pt idx="1531">
                  <c:v>672202309.11162305</c:v>
                </c:pt>
                <c:pt idx="1532">
                  <c:v>676082975.39203799</c:v>
                </c:pt>
                <c:pt idx="1533">
                  <c:v>679986045.00337899</c:v>
                </c:pt>
                <c:pt idx="1534">
                  <c:v>683911647.28148699</c:v>
                </c:pt>
                <c:pt idx="1535">
                  <c:v>687859912.30886495</c:v>
                </c:pt>
                <c:pt idx="1536">
                  <c:v>691830970.91899395</c:v>
                </c:pt>
                <c:pt idx="1537">
                  <c:v>695824954.70066404</c:v>
                </c:pt>
                <c:pt idx="1538">
                  <c:v>699841996.00233197</c:v>
                </c:pt>
                <c:pt idx="1539">
                  <c:v>703882227.93651605</c:v>
                </c:pt>
                <c:pt idx="1540">
                  <c:v>707945784.384197</c:v>
                </c:pt>
                <c:pt idx="1541">
                  <c:v>712032799.99926198</c:v>
                </c:pt>
                <c:pt idx="1542">
                  <c:v>716143410.21296203</c:v>
                </c:pt>
                <c:pt idx="1543">
                  <c:v>720277751.23840106</c:v>
                </c:pt>
                <c:pt idx="1544">
                  <c:v>724435960.07505095</c:v>
                </c:pt>
                <c:pt idx="1545">
                  <c:v>728618174.51328897</c:v>
                </c:pt>
                <c:pt idx="1546">
                  <c:v>732824533.13896596</c:v>
                </c:pt>
                <c:pt idx="1547">
                  <c:v>737055175.33799696</c:v>
                </c:pt>
                <c:pt idx="1548">
                  <c:v>741310241.30097997</c:v>
                </c:pt>
                <c:pt idx="1549">
                  <c:v>745589872.02784395</c:v>
                </c:pt>
                <c:pt idx="1550">
                  <c:v>749894209.33251905</c:v>
                </c:pt>
                <c:pt idx="1551">
                  <c:v>754223395.84763396</c:v>
                </c:pt>
                <c:pt idx="1552">
                  <c:v>758577575.029248</c:v>
                </c:pt>
                <c:pt idx="1553">
                  <c:v>762956891.16159797</c:v>
                </c:pt>
                <c:pt idx="1554">
                  <c:v>767361489.361884</c:v>
                </c:pt>
                <c:pt idx="1555">
                  <c:v>771791515.585078</c:v>
                </c:pt>
                <c:pt idx="1556">
                  <c:v>776247116.62875795</c:v>
                </c:pt>
                <c:pt idx="1557">
                  <c:v>780728440.13797295</c:v>
                </c:pt>
                <c:pt idx="1558">
                  <c:v>785235634.61013806</c:v>
                </c:pt>
                <c:pt idx="1559">
                  <c:v>789768849.39995301</c:v>
                </c:pt>
                <c:pt idx="1560">
                  <c:v>794328234.72434902</c:v>
                </c:pt>
                <c:pt idx="1561">
                  <c:v>798913941.667472</c:v>
                </c:pt>
                <c:pt idx="1562">
                  <c:v>803526122.18568504</c:v>
                </c:pt>
                <c:pt idx="1563">
                  <c:v>808164929.11260605</c:v>
                </c:pt>
                <c:pt idx="1564">
                  <c:v>812830516.164168</c:v>
                </c:pt>
                <c:pt idx="1565">
                  <c:v>817523037.94371903</c:v>
                </c:pt>
                <c:pt idx="1566">
                  <c:v>822242649.94714105</c:v>
                </c:pt>
                <c:pt idx="1567">
                  <c:v>826989508.56800199</c:v>
                </c:pt>
                <c:pt idx="1568">
                  <c:v>831763771.10274196</c:v>
                </c:pt>
                <c:pt idx="1569">
                  <c:v>836565595.75588095</c:v>
                </c:pt>
                <c:pt idx="1570">
                  <c:v>841395141.64526701</c:v>
                </c:pt>
                <c:pt idx="1571">
                  <c:v>846252568.80734098</c:v>
                </c:pt>
                <c:pt idx="1572">
                  <c:v>851138038.20244896</c:v>
                </c:pt>
                <c:pt idx="1573">
                  <c:v>856051711.72016799</c:v>
                </c:pt>
                <c:pt idx="1574">
                  <c:v>860993752.18467402</c:v>
                </c:pt>
                <c:pt idx="1575">
                  <c:v>865964323.36013901</c:v>
                </c:pt>
                <c:pt idx="1576">
                  <c:v>870963589.95615494</c:v>
                </c:pt>
                <c:pt idx="1577">
                  <c:v>875991717.63319194</c:v>
                </c:pt>
                <c:pt idx="1578">
                  <c:v>881048873.00808895</c:v>
                </c:pt>
                <c:pt idx="1579">
                  <c:v>886135223.65957606</c:v>
                </c:pt>
                <c:pt idx="1580">
                  <c:v>891250938.13382196</c:v>
                </c:pt>
                <c:pt idx="1581">
                  <c:v>896396185.95002699</c:v>
                </c:pt>
                <c:pt idx="1582">
                  <c:v>901571137.60603404</c:v>
                </c:pt>
                <c:pt idx="1583">
                  <c:v>906775964.58398294</c:v>
                </c:pt>
                <c:pt idx="1584">
                  <c:v>912010839.35598803</c:v>
                </c:pt>
                <c:pt idx="1585">
                  <c:v>917275935.38985801</c:v>
                </c:pt>
                <c:pt idx="1586">
                  <c:v>922571427.15484297</c:v>
                </c:pt>
                <c:pt idx="1587">
                  <c:v>927897490.12741101</c:v>
                </c:pt>
                <c:pt idx="1588">
                  <c:v>933254300.79707098</c:v>
                </c:pt>
                <c:pt idx="1589">
                  <c:v>938642036.67221606</c:v>
                </c:pt>
                <c:pt idx="1590">
                  <c:v>944060876.28600502</c:v>
                </c:pt>
                <c:pt idx="1591">
                  <c:v>949510999.20228004</c:v>
                </c:pt>
                <c:pt idx="1592">
                  <c:v>954992586.02151799</c:v>
                </c:pt>
                <c:pt idx="1593">
                  <c:v>960505818.386814</c:v>
                </c:pt>
                <c:pt idx="1594">
                  <c:v>966050878.98989701</c:v>
                </c:pt>
                <c:pt idx="1595">
                  <c:v>971627951.57719004</c:v>
                </c:pt>
                <c:pt idx="1596">
                  <c:v>977237220.95589495</c:v>
                </c:pt>
                <c:pt idx="1597">
                  <c:v>982878873.00011694</c:v>
                </c:pt>
                <c:pt idx="1598">
                  <c:v>988553094.65702403</c:v>
                </c:pt>
                <c:pt idx="1599">
                  <c:v>994260073.95304298</c:v>
                </c:pt>
                <c:pt idx="1600">
                  <c:v>1000000000</c:v>
                </c:pt>
              </c:numCache>
            </c:numRef>
          </c:xVal>
          <c:yVal>
            <c:numRef>
              <c:f>Plots!$D$3:$D$1603</c:f>
              <c:numCache>
                <c:formatCode>General</c:formatCode>
                <c:ptCount val="1601"/>
                <c:pt idx="0">
                  <c:v>50.198914774683345</c:v>
                </c:pt>
                <c:pt idx="1">
                  <c:v>52.055378541879271</c:v>
                </c:pt>
                <c:pt idx="2">
                  <c:v>50.593111830212429</c:v>
                </c:pt>
                <c:pt idx="3">
                  <c:v>44.084167584258097</c:v>
                </c:pt>
                <c:pt idx="4">
                  <c:v>53.166888219929426</c:v>
                </c:pt>
                <c:pt idx="5">
                  <c:v>53.246736856806109</c:v>
                </c:pt>
                <c:pt idx="6">
                  <c:v>49.829641747681201</c:v>
                </c:pt>
                <c:pt idx="7">
                  <c:v>53.229536551119416</c:v>
                </c:pt>
                <c:pt idx="8">
                  <c:v>50.084536068327935</c:v>
                </c:pt>
                <c:pt idx="9">
                  <c:v>51.82088178028296</c:v>
                </c:pt>
                <c:pt idx="10">
                  <c:v>54.334481247048693</c:v>
                </c:pt>
                <c:pt idx="11">
                  <c:v>51.919786151582628</c:v>
                </c:pt>
                <c:pt idx="12">
                  <c:v>51.989985271180075</c:v>
                </c:pt>
                <c:pt idx="13">
                  <c:v>47.674382590955794</c:v>
                </c:pt>
                <c:pt idx="14">
                  <c:v>51.918161222680567</c:v>
                </c:pt>
                <c:pt idx="15">
                  <c:v>48.180194014831066</c:v>
                </c:pt>
                <c:pt idx="16">
                  <c:v>51.33566518149992</c:v>
                </c:pt>
                <c:pt idx="17">
                  <c:v>51.361987040355984</c:v>
                </c:pt>
                <c:pt idx="18">
                  <c:v>54.593931147464936</c:v>
                </c:pt>
                <c:pt idx="19">
                  <c:v>55.088624592858508</c:v>
                </c:pt>
                <c:pt idx="20">
                  <c:v>47.323508185567377</c:v>
                </c:pt>
                <c:pt idx="21">
                  <c:v>47.226621723758342</c:v>
                </c:pt>
                <c:pt idx="22">
                  <c:v>51.470580032362285</c:v>
                </c:pt>
                <c:pt idx="23">
                  <c:v>54.731639773529899</c:v>
                </c:pt>
                <c:pt idx="24">
                  <c:v>50.492612763878412</c:v>
                </c:pt>
                <c:pt idx="25">
                  <c:v>48.187825581525161</c:v>
                </c:pt>
                <c:pt idx="26">
                  <c:v>46.408489249079295</c:v>
                </c:pt>
                <c:pt idx="27">
                  <c:v>49.794714379266374</c:v>
                </c:pt>
                <c:pt idx="28">
                  <c:v>52.195526185185351</c:v>
                </c:pt>
                <c:pt idx="29">
                  <c:v>51.189204853855841</c:v>
                </c:pt>
                <c:pt idx="30">
                  <c:v>49.802108648968712</c:v>
                </c:pt>
                <c:pt idx="31">
                  <c:v>49.855106332686489</c:v>
                </c:pt>
                <c:pt idx="32">
                  <c:v>52.093080209427235</c:v>
                </c:pt>
                <c:pt idx="33">
                  <c:v>51.549305156455794</c:v>
                </c:pt>
                <c:pt idx="34">
                  <c:v>48.879168649783765</c:v>
                </c:pt>
                <c:pt idx="35">
                  <c:v>49.272177804209832</c:v>
                </c:pt>
                <c:pt idx="36">
                  <c:v>49.822597374247849</c:v>
                </c:pt>
                <c:pt idx="37">
                  <c:v>50.738669569037071</c:v>
                </c:pt>
                <c:pt idx="38">
                  <c:v>51.101627283388233</c:v>
                </c:pt>
                <c:pt idx="39">
                  <c:v>52.822094758833295</c:v>
                </c:pt>
                <c:pt idx="40">
                  <c:v>53.216312362234007</c:v>
                </c:pt>
                <c:pt idx="41">
                  <c:v>52.8673025942783</c:v>
                </c:pt>
                <c:pt idx="42">
                  <c:v>49.474873653726021</c:v>
                </c:pt>
                <c:pt idx="43">
                  <c:v>53.013022013431488</c:v>
                </c:pt>
                <c:pt idx="44">
                  <c:v>53.186217480202266</c:v>
                </c:pt>
                <c:pt idx="45">
                  <c:v>52.260907848135844</c:v>
                </c:pt>
                <c:pt idx="46">
                  <c:v>49.266344112013478</c:v>
                </c:pt>
                <c:pt idx="47">
                  <c:v>47.065297501883009</c:v>
                </c:pt>
                <c:pt idx="48">
                  <c:v>53.935483015050799</c:v>
                </c:pt>
                <c:pt idx="49">
                  <c:v>51.734642759955513</c:v>
                </c:pt>
                <c:pt idx="50">
                  <c:v>51.948229641462106</c:v>
                </c:pt>
                <c:pt idx="51">
                  <c:v>51.659724751599121</c:v>
                </c:pt>
                <c:pt idx="52">
                  <c:v>49.006137704614332</c:v>
                </c:pt>
                <c:pt idx="53">
                  <c:v>48.906230603043369</c:v>
                </c:pt>
                <c:pt idx="54">
                  <c:v>48.251217064428964</c:v>
                </c:pt>
                <c:pt idx="55">
                  <c:v>54.662916708684079</c:v>
                </c:pt>
                <c:pt idx="56">
                  <c:v>48.259879213611221</c:v>
                </c:pt>
                <c:pt idx="57">
                  <c:v>50.509135402023432</c:v>
                </c:pt>
                <c:pt idx="58">
                  <c:v>50.270753521025391</c:v>
                </c:pt>
                <c:pt idx="59">
                  <c:v>45.90034507975578</c:v>
                </c:pt>
                <c:pt idx="60">
                  <c:v>49.794749413635259</c:v>
                </c:pt>
                <c:pt idx="61">
                  <c:v>47.142170750321235</c:v>
                </c:pt>
                <c:pt idx="62">
                  <c:v>55.867300994385666</c:v>
                </c:pt>
                <c:pt idx="63">
                  <c:v>51.482364681381291</c:v>
                </c:pt>
                <c:pt idx="64">
                  <c:v>49.169743723986038</c:v>
                </c:pt>
                <c:pt idx="65">
                  <c:v>52.874355058660171</c:v>
                </c:pt>
                <c:pt idx="66">
                  <c:v>52.716860206068439</c:v>
                </c:pt>
                <c:pt idx="67">
                  <c:v>51.744004323236638</c:v>
                </c:pt>
                <c:pt idx="68">
                  <c:v>50.341849874424184</c:v>
                </c:pt>
                <c:pt idx="69">
                  <c:v>47.157860854440258</c:v>
                </c:pt>
                <c:pt idx="70">
                  <c:v>52.211390868881729</c:v>
                </c:pt>
                <c:pt idx="71">
                  <c:v>50.385737914528612</c:v>
                </c:pt>
                <c:pt idx="72">
                  <c:v>51.43975781655913</c:v>
                </c:pt>
                <c:pt idx="73">
                  <c:v>54.672330004637466</c:v>
                </c:pt>
                <c:pt idx="74">
                  <c:v>59.64684908799866</c:v>
                </c:pt>
                <c:pt idx="75">
                  <c:v>53.301388383645133</c:v>
                </c:pt>
                <c:pt idx="76">
                  <c:v>54.414566290589747</c:v>
                </c:pt>
                <c:pt idx="77">
                  <c:v>54.735223680014428</c:v>
                </c:pt>
                <c:pt idx="78">
                  <c:v>52.834543617986149</c:v>
                </c:pt>
                <c:pt idx="79">
                  <c:v>50.279061245204396</c:v>
                </c:pt>
                <c:pt idx="80">
                  <c:v>49.66344526940351</c:v>
                </c:pt>
                <c:pt idx="81">
                  <c:v>44.834574199360006</c:v>
                </c:pt>
                <c:pt idx="82">
                  <c:v>50.396517493742365</c:v>
                </c:pt>
                <c:pt idx="83">
                  <c:v>39.473667491865648</c:v>
                </c:pt>
                <c:pt idx="84">
                  <c:v>51.382705571088216</c:v>
                </c:pt>
                <c:pt idx="85">
                  <c:v>52.327782954944873</c:v>
                </c:pt>
                <c:pt idx="86">
                  <c:v>45.768566261786226</c:v>
                </c:pt>
                <c:pt idx="87">
                  <c:v>53.559144998695459</c:v>
                </c:pt>
                <c:pt idx="88">
                  <c:v>52.252389612424558</c:v>
                </c:pt>
                <c:pt idx="89">
                  <c:v>46.509602905937712</c:v>
                </c:pt>
                <c:pt idx="90">
                  <c:v>48.243591051396209</c:v>
                </c:pt>
                <c:pt idx="91">
                  <c:v>49.300732888502409</c:v>
                </c:pt>
                <c:pt idx="92">
                  <c:v>49.580492801997487</c:v>
                </c:pt>
                <c:pt idx="93">
                  <c:v>45.197331965559101</c:v>
                </c:pt>
                <c:pt idx="94">
                  <c:v>50.154921868633217</c:v>
                </c:pt>
                <c:pt idx="95">
                  <c:v>47.969898817705037</c:v>
                </c:pt>
                <c:pt idx="96">
                  <c:v>50.455346023686467</c:v>
                </c:pt>
                <c:pt idx="97">
                  <c:v>50.207224358607796</c:v>
                </c:pt>
                <c:pt idx="98">
                  <c:v>46.318627058134304</c:v>
                </c:pt>
                <c:pt idx="99">
                  <c:v>52.051733238334428</c:v>
                </c:pt>
                <c:pt idx="100">
                  <c:v>56.03666279817493</c:v>
                </c:pt>
                <c:pt idx="101">
                  <c:v>50.476572296980166</c:v>
                </c:pt>
                <c:pt idx="102">
                  <c:v>55.228008521417252</c:v>
                </c:pt>
                <c:pt idx="103">
                  <c:v>48.181108013851606</c:v>
                </c:pt>
                <c:pt idx="104">
                  <c:v>47.021986029619931</c:v>
                </c:pt>
                <c:pt idx="105">
                  <c:v>47.898681202187781</c:v>
                </c:pt>
                <c:pt idx="106">
                  <c:v>44.70476823547088</c:v>
                </c:pt>
                <c:pt idx="107">
                  <c:v>53.249498482261238</c:v>
                </c:pt>
                <c:pt idx="108">
                  <c:v>46.819638993949681</c:v>
                </c:pt>
                <c:pt idx="109">
                  <c:v>39.833950466854567</c:v>
                </c:pt>
                <c:pt idx="110">
                  <c:v>56.255977406147657</c:v>
                </c:pt>
                <c:pt idx="111">
                  <c:v>53.293901951660168</c:v>
                </c:pt>
                <c:pt idx="112">
                  <c:v>42.52916434334611</c:v>
                </c:pt>
                <c:pt idx="113">
                  <c:v>45.453142688953726</c:v>
                </c:pt>
                <c:pt idx="114">
                  <c:v>56.215880121526546</c:v>
                </c:pt>
                <c:pt idx="115">
                  <c:v>51.084372732592001</c:v>
                </c:pt>
                <c:pt idx="116">
                  <c:v>49.043098784389194</c:v>
                </c:pt>
                <c:pt idx="117">
                  <c:v>46.468748717333</c:v>
                </c:pt>
                <c:pt idx="118">
                  <c:v>52.127498462499723</c:v>
                </c:pt>
                <c:pt idx="119">
                  <c:v>52.587455950374306</c:v>
                </c:pt>
                <c:pt idx="120">
                  <c:v>50.519866287438468</c:v>
                </c:pt>
                <c:pt idx="121">
                  <c:v>50.049353663373182</c:v>
                </c:pt>
                <c:pt idx="122">
                  <c:v>49.094219153448591</c:v>
                </c:pt>
                <c:pt idx="123">
                  <c:v>49.604509518818197</c:v>
                </c:pt>
                <c:pt idx="124">
                  <c:v>46.776888035915754</c:v>
                </c:pt>
                <c:pt idx="125">
                  <c:v>55.176492851302918</c:v>
                </c:pt>
                <c:pt idx="126">
                  <c:v>48.883780693125949</c:v>
                </c:pt>
                <c:pt idx="127">
                  <c:v>50.319383034815267</c:v>
                </c:pt>
                <c:pt idx="128">
                  <c:v>52.426398310164473</c:v>
                </c:pt>
                <c:pt idx="129">
                  <c:v>49.579918009570058</c:v>
                </c:pt>
                <c:pt idx="130">
                  <c:v>49.812595134487403</c:v>
                </c:pt>
                <c:pt idx="131">
                  <c:v>49.36003162274163</c:v>
                </c:pt>
                <c:pt idx="132">
                  <c:v>53.576573833345414</c:v>
                </c:pt>
                <c:pt idx="133">
                  <c:v>47.145628813035628</c:v>
                </c:pt>
                <c:pt idx="134">
                  <c:v>50.743513049095853</c:v>
                </c:pt>
                <c:pt idx="135">
                  <c:v>51.852476633510484</c:v>
                </c:pt>
                <c:pt idx="136">
                  <c:v>50.248115910849158</c:v>
                </c:pt>
                <c:pt idx="137">
                  <c:v>47.120536660347021</c:v>
                </c:pt>
                <c:pt idx="138">
                  <c:v>48.689263293997072</c:v>
                </c:pt>
                <c:pt idx="139">
                  <c:v>49.953328863410817</c:v>
                </c:pt>
                <c:pt idx="140">
                  <c:v>51.825983108016594</c:v>
                </c:pt>
                <c:pt idx="141">
                  <c:v>52.94746845991709</c:v>
                </c:pt>
                <c:pt idx="142">
                  <c:v>55.12030402671725</c:v>
                </c:pt>
                <c:pt idx="143">
                  <c:v>46.30634446363603</c:v>
                </c:pt>
                <c:pt idx="144">
                  <c:v>51.342294816786449</c:v>
                </c:pt>
                <c:pt idx="145">
                  <c:v>49.125581011445583</c:v>
                </c:pt>
                <c:pt idx="146">
                  <c:v>49.202599261367823</c:v>
                </c:pt>
                <c:pt idx="147">
                  <c:v>47.352042905556011</c:v>
                </c:pt>
                <c:pt idx="148">
                  <c:v>53.002754180610083</c:v>
                </c:pt>
                <c:pt idx="149">
                  <c:v>48.535701821509882</c:v>
                </c:pt>
                <c:pt idx="150">
                  <c:v>50.767076504273831</c:v>
                </c:pt>
                <c:pt idx="151">
                  <c:v>49.669545216185973</c:v>
                </c:pt>
                <c:pt idx="152">
                  <c:v>45.756044110255473</c:v>
                </c:pt>
                <c:pt idx="153">
                  <c:v>46.42626875689232</c:v>
                </c:pt>
                <c:pt idx="154">
                  <c:v>48.325681697279144</c:v>
                </c:pt>
                <c:pt idx="155">
                  <c:v>52.139095648168272</c:v>
                </c:pt>
                <c:pt idx="156">
                  <c:v>50.832694769625952</c:v>
                </c:pt>
                <c:pt idx="157">
                  <c:v>57.521355711611754</c:v>
                </c:pt>
                <c:pt idx="158">
                  <c:v>45.251258189550484</c:v>
                </c:pt>
                <c:pt idx="159">
                  <c:v>49.634423958698186</c:v>
                </c:pt>
                <c:pt idx="160">
                  <c:v>52.629061565359144</c:v>
                </c:pt>
                <c:pt idx="161">
                  <c:v>48.232448594626383</c:v>
                </c:pt>
                <c:pt idx="162">
                  <c:v>50.132576353072253</c:v>
                </c:pt>
                <c:pt idx="163">
                  <c:v>57.853522314450814</c:v>
                </c:pt>
                <c:pt idx="164">
                  <c:v>50.953923830474679</c:v>
                </c:pt>
                <c:pt idx="165">
                  <c:v>52.869477304603713</c:v>
                </c:pt>
                <c:pt idx="166">
                  <c:v>45.580065898370769</c:v>
                </c:pt>
                <c:pt idx="167">
                  <c:v>47.4997868519986</c:v>
                </c:pt>
                <c:pt idx="168">
                  <c:v>50.482280601084248</c:v>
                </c:pt>
                <c:pt idx="169">
                  <c:v>47.295786595412238</c:v>
                </c:pt>
                <c:pt idx="170">
                  <c:v>47.912715251214856</c:v>
                </c:pt>
                <c:pt idx="171">
                  <c:v>48.427871984324675</c:v>
                </c:pt>
                <c:pt idx="172">
                  <c:v>48.225717352436995</c:v>
                </c:pt>
                <c:pt idx="173">
                  <c:v>48.173971110591644</c:v>
                </c:pt>
                <c:pt idx="174">
                  <c:v>47.935058775057833</c:v>
                </c:pt>
                <c:pt idx="175">
                  <c:v>49.524636740261144</c:v>
                </c:pt>
                <c:pt idx="176">
                  <c:v>50.655387915902459</c:v>
                </c:pt>
                <c:pt idx="177">
                  <c:v>55.286809120849178</c:v>
                </c:pt>
                <c:pt idx="178">
                  <c:v>48.675117977193025</c:v>
                </c:pt>
                <c:pt idx="179">
                  <c:v>51.080618933286019</c:v>
                </c:pt>
                <c:pt idx="180">
                  <c:v>50.861097691272178</c:v>
                </c:pt>
                <c:pt idx="181">
                  <c:v>47.610250151836233</c:v>
                </c:pt>
                <c:pt idx="182">
                  <c:v>49.997376847287761</c:v>
                </c:pt>
                <c:pt idx="183">
                  <c:v>50.534587143929549</c:v>
                </c:pt>
                <c:pt idx="184">
                  <c:v>49.89137896946054</c:v>
                </c:pt>
                <c:pt idx="185">
                  <c:v>47.314154903216156</c:v>
                </c:pt>
                <c:pt idx="186">
                  <c:v>52.456043845376101</c:v>
                </c:pt>
                <c:pt idx="187">
                  <c:v>54.255352356504865</c:v>
                </c:pt>
                <c:pt idx="188">
                  <c:v>51.205848556195981</c:v>
                </c:pt>
                <c:pt idx="189">
                  <c:v>49.03034195730875</c:v>
                </c:pt>
                <c:pt idx="190">
                  <c:v>53.319156214445371</c:v>
                </c:pt>
                <c:pt idx="191">
                  <c:v>41.632535419395488</c:v>
                </c:pt>
                <c:pt idx="192">
                  <c:v>57.058849393873338</c:v>
                </c:pt>
                <c:pt idx="193">
                  <c:v>47.404815969536493</c:v>
                </c:pt>
                <c:pt idx="194">
                  <c:v>55.071658437226176</c:v>
                </c:pt>
                <c:pt idx="195">
                  <c:v>57.526876203913773</c:v>
                </c:pt>
                <c:pt idx="196">
                  <c:v>44.201163323814534</c:v>
                </c:pt>
                <c:pt idx="197">
                  <c:v>52.218849455111176</c:v>
                </c:pt>
                <c:pt idx="198">
                  <c:v>54.387449264738962</c:v>
                </c:pt>
                <c:pt idx="199">
                  <c:v>44.33225043999073</c:v>
                </c:pt>
                <c:pt idx="200">
                  <c:v>63.299184605825005</c:v>
                </c:pt>
                <c:pt idx="201">
                  <c:v>49.201182847623528</c:v>
                </c:pt>
                <c:pt idx="202">
                  <c:v>63.423322810241835</c:v>
                </c:pt>
                <c:pt idx="203">
                  <c:v>47.654322512656279</c:v>
                </c:pt>
                <c:pt idx="204">
                  <c:v>55.524651367367149</c:v>
                </c:pt>
                <c:pt idx="205">
                  <c:v>43.896425784358726</c:v>
                </c:pt>
                <c:pt idx="206">
                  <c:v>47.840372118795898</c:v>
                </c:pt>
                <c:pt idx="207">
                  <c:v>53.734404353715767</c:v>
                </c:pt>
                <c:pt idx="208">
                  <c:v>53.10427499677764</c:v>
                </c:pt>
                <c:pt idx="209">
                  <c:v>47.696357313862073</c:v>
                </c:pt>
                <c:pt idx="210">
                  <c:v>47.661582801252628</c:v>
                </c:pt>
                <c:pt idx="211">
                  <c:v>55.117391528506445</c:v>
                </c:pt>
                <c:pt idx="212">
                  <c:v>46.740479257483926</c:v>
                </c:pt>
                <c:pt idx="213">
                  <c:v>53.003523268545543</c:v>
                </c:pt>
                <c:pt idx="214">
                  <c:v>54.941799459210628</c:v>
                </c:pt>
                <c:pt idx="215">
                  <c:v>47.962510927030287</c:v>
                </c:pt>
                <c:pt idx="216">
                  <c:v>46.462453398710053</c:v>
                </c:pt>
                <c:pt idx="217">
                  <c:v>54.077720738012751</c:v>
                </c:pt>
                <c:pt idx="218">
                  <c:v>61.829403150393915</c:v>
                </c:pt>
                <c:pt idx="219">
                  <c:v>57.92408914288319</c:v>
                </c:pt>
                <c:pt idx="220">
                  <c:v>57.223619801261293</c:v>
                </c:pt>
                <c:pt idx="221">
                  <c:v>56.640221164317971</c:v>
                </c:pt>
                <c:pt idx="222">
                  <c:v>42.165312959527675</c:v>
                </c:pt>
                <c:pt idx="223">
                  <c:v>44.50196597934562</c:v>
                </c:pt>
                <c:pt idx="224">
                  <c:v>47.294268298725008</c:v>
                </c:pt>
                <c:pt idx="225">
                  <c:v>54.972694519006609</c:v>
                </c:pt>
                <c:pt idx="226">
                  <c:v>49.727054066100678</c:v>
                </c:pt>
                <c:pt idx="227">
                  <c:v>48.385587302743339</c:v>
                </c:pt>
                <c:pt idx="228">
                  <c:v>55.363013671830494</c:v>
                </c:pt>
                <c:pt idx="229">
                  <c:v>41.728794851641105</c:v>
                </c:pt>
                <c:pt idx="230">
                  <c:v>53.304919956476901</c:v>
                </c:pt>
                <c:pt idx="231">
                  <c:v>51.96723111560042</c:v>
                </c:pt>
                <c:pt idx="232">
                  <c:v>48.386259804059833</c:v>
                </c:pt>
                <c:pt idx="233">
                  <c:v>49.89195755359745</c:v>
                </c:pt>
                <c:pt idx="234">
                  <c:v>53.856978773067226</c:v>
                </c:pt>
                <c:pt idx="235">
                  <c:v>46.834072422092241</c:v>
                </c:pt>
                <c:pt idx="236">
                  <c:v>55.670759113117001</c:v>
                </c:pt>
                <c:pt idx="237">
                  <c:v>46.976401627734788</c:v>
                </c:pt>
                <c:pt idx="238">
                  <c:v>54.291289975297325</c:v>
                </c:pt>
                <c:pt idx="239">
                  <c:v>47.077597636842079</c:v>
                </c:pt>
                <c:pt idx="240">
                  <c:v>46.611439578045868</c:v>
                </c:pt>
                <c:pt idx="241">
                  <c:v>46.127433926249658</c:v>
                </c:pt>
                <c:pt idx="242">
                  <c:v>55.805574169279893</c:v>
                </c:pt>
                <c:pt idx="243">
                  <c:v>55.174039804659344</c:v>
                </c:pt>
                <c:pt idx="244">
                  <c:v>50.051543850570951</c:v>
                </c:pt>
                <c:pt idx="245">
                  <c:v>47.444939773419861</c:v>
                </c:pt>
                <c:pt idx="246">
                  <c:v>53.075310633823122</c:v>
                </c:pt>
                <c:pt idx="247">
                  <c:v>52.044629074220303</c:v>
                </c:pt>
                <c:pt idx="248">
                  <c:v>56.281385773789538</c:v>
                </c:pt>
                <c:pt idx="249">
                  <c:v>46.199412096912745</c:v>
                </c:pt>
                <c:pt idx="250">
                  <c:v>48.01069352437748</c:v>
                </c:pt>
                <c:pt idx="251">
                  <c:v>46.563576385298298</c:v>
                </c:pt>
                <c:pt idx="252">
                  <c:v>41.238670015909761</c:v>
                </c:pt>
                <c:pt idx="253">
                  <c:v>43.821881217618753</c:v>
                </c:pt>
                <c:pt idx="254">
                  <c:v>53.444540359086687</c:v>
                </c:pt>
                <c:pt idx="255">
                  <c:v>54.033280890322487</c:v>
                </c:pt>
                <c:pt idx="256">
                  <c:v>57.605993896165273</c:v>
                </c:pt>
                <c:pt idx="257">
                  <c:v>42.255342901824406</c:v>
                </c:pt>
                <c:pt idx="258">
                  <c:v>47.989473291923112</c:v>
                </c:pt>
                <c:pt idx="259">
                  <c:v>50.525360495882197</c:v>
                </c:pt>
                <c:pt idx="260">
                  <c:v>50.898980116620706</c:v>
                </c:pt>
                <c:pt idx="261">
                  <c:v>48.251119638896334</c:v>
                </c:pt>
                <c:pt idx="262">
                  <c:v>52.973727777934329</c:v>
                </c:pt>
                <c:pt idx="263">
                  <c:v>48.326505953886951</c:v>
                </c:pt>
                <c:pt idx="264">
                  <c:v>46.967865032902679</c:v>
                </c:pt>
                <c:pt idx="265">
                  <c:v>55.165923456697882</c:v>
                </c:pt>
                <c:pt idx="266">
                  <c:v>50.4461837903754</c:v>
                </c:pt>
                <c:pt idx="267">
                  <c:v>49.057100249016983</c:v>
                </c:pt>
                <c:pt idx="268">
                  <c:v>48.851333823750217</c:v>
                </c:pt>
                <c:pt idx="269">
                  <c:v>50.871314545482683</c:v>
                </c:pt>
                <c:pt idx="270">
                  <c:v>48.704942127792791</c:v>
                </c:pt>
                <c:pt idx="271">
                  <c:v>50.545277517293847</c:v>
                </c:pt>
                <c:pt idx="272">
                  <c:v>54.297776956754532</c:v>
                </c:pt>
                <c:pt idx="273">
                  <c:v>50.757915496630623</c:v>
                </c:pt>
                <c:pt idx="274">
                  <c:v>53.290452585299604</c:v>
                </c:pt>
                <c:pt idx="275">
                  <c:v>52.195735795759234</c:v>
                </c:pt>
                <c:pt idx="276">
                  <c:v>52.686286983013133</c:v>
                </c:pt>
                <c:pt idx="277">
                  <c:v>47.90813581697283</c:v>
                </c:pt>
                <c:pt idx="278">
                  <c:v>52.783147014555048</c:v>
                </c:pt>
                <c:pt idx="279">
                  <c:v>49.33084370688065</c:v>
                </c:pt>
                <c:pt idx="280">
                  <c:v>47.889279027826397</c:v>
                </c:pt>
                <c:pt idx="281">
                  <c:v>52.079150994745653</c:v>
                </c:pt>
                <c:pt idx="282">
                  <c:v>50.476536308591939</c:v>
                </c:pt>
                <c:pt idx="283">
                  <c:v>47.964031095645915</c:v>
                </c:pt>
                <c:pt idx="284">
                  <c:v>52.674335902651379</c:v>
                </c:pt>
                <c:pt idx="285">
                  <c:v>50.228554050950514</c:v>
                </c:pt>
                <c:pt idx="286">
                  <c:v>51.008946092979386</c:v>
                </c:pt>
                <c:pt idx="287">
                  <c:v>51.469863083572598</c:v>
                </c:pt>
                <c:pt idx="288">
                  <c:v>49.554049748949431</c:v>
                </c:pt>
                <c:pt idx="289">
                  <c:v>58.281259612111313</c:v>
                </c:pt>
                <c:pt idx="290">
                  <c:v>45.564504075748573</c:v>
                </c:pt>
                <c:pt idx="291">
                  <c:v>48.817026444999989</c:v>
                </c:pt>
                <c:pt idx="292">
                  <c:v>42.99415591596658</c:v>
                </c:pt>
                <c:pt idx="293">
                  <c:v>46.535206901260175</c:v>
                </c:pt>
                <c:pt idx="294">
                  <c:v>47.244331662437311</c:v>
                </c:pt>
                <c:pt idx="295">
                  <c:v>44.502641099545265</c:v>
                </c:pt>
                <c:pt idx="296">
                  <c:v>54.637741324801432</c:v>
                </c:pt>
                <c:pt idx="297">
                  <c:v>52.732278189180086</c:v>
                </c:pt>
                <c:pt idx="298">
                  <c:v>48.781301816837448</c:v>
                </c:pt>
                <c:pt idx="299">
                  <c:v>48.597598486877601</c:v>
                </c:pt>
                <c:pt idx="300">
                  <c:v>46.566360869560278</c:v>
                </c:pt>
                <c:pt idx="301">
                  <c:v>49.839415110520768</c:v>
                </c:pt>
                <c:pt idx="302">
                  <c:v>51.128262786666788</c:v>
                </c:pt>
                <c:pt idx="303">
                  <c:v>51.445022095439761</c:v>
                </c:pt>
                <c:pt idx="304">
                  <c:v>49.772378071079139</c:v>
                </c:pt>
                <c:pt idx="305">
                  <c:v>54.651778245484898</c:v>
                </c:pt>
                <c:pt idx="306">
                  <c:v>53.44447340070905</c:v>
                </c:pt>
                <c:pt idx="307">
                  <c:v>51.527668550474367</c:v>
                </c:pt>
                <c:pt idx="308">
                  <c:v>50.066397172243938</c:v>
                </c:pt>
                <c:pt idx="309">
                  <c:v>52.835119432845616</c:v>
                </c:pt>
                <c:pt idx="310">
                  <c:v>43.238739312398394</c:v>
                </c:pt>
                <c:pt idx="311">
                  <c:v>47.3681067637322</c:v>
                </c:pt>
                <c:pt idx="312">
                  <c:v>46.72743754945413</c:v>
                </c:pt>
                <c:pt idx="313">
                  <c:v>53.861479888031283</c:v>
                </c:pt>
                <c:pt idx="314">
                  <c:v>51.051047570244762</c:v>
                </c:pt>
                <c:pt idx="315">
                  <c:v>49.908971500988613</c:v>
                </c:pt>
                <c:pt idx="316">
                  <c:v>52.787147511621413</c:v>
                </c:pt>
                <c:pt idx="317">
                  <c:v>51.862555578381937</c:v>
                </c:pt>
                <c:pt idx="318">
                  <c:v>52.758466256010657</c:v>
                </c:pt>
                <c:pt idx="319">
                  <c:v>51.179815017467661</c:v>
                </c:pt>
                <c:pt idx="320">
                  <c:v>46.642180142665993</c:v>
                </c:pt>
                <c:pt idx="321">
                  <c:v>50.957788976967308</c:v>
                </c:pt>
                <c:pt idx="322">
                  <c:v>44.573593157886897</c:v>
                </c:pt>
                <c:pt idx="323">
                  <c:v>46.649200238174579</c:v>
                </c:pt>
                <c:pt idx="324">
                  <c:v>49.177718123996897</c:v>
                </c:pt>
                <c:pt idx="325">
                  <c:v>51.350498427012653</c:v>
                </c:pt>
                <c:pt idx="326">
                  <c:v>46.315845660446016</c:v>
                </c:pt>
                <c:pt idx="327">
                  <c:v>47.970232152915464</c:v>
                </c:pt>
                <c:pt idx="328">
                  <c:v>50.677746593339222</c:v>
                </c:pt>
                <c:pt idx="329">
                  <c:v>48.270468359628154</c:v>
                </c:pt>
                <c:pt idx="330">
                  <c:v>45.054724646804381</c:v>
                </c:pt>
                <c:pt idx="331">
                  <c:v>49.163541927927518</c:v>
                </c:pt>
                <c:pt idx="332">
                  <c:v>49.011263472815727</c:v>
                </c:pt>
                <c:pt idx="333">
                  <c:v>54.573719662036467</c:v>
                </c:pt>
                <c:pt idx="334">
                  <c:v>49.01853777782582</c:v>
                </c:pt>
                <c:pt idx="335">
                  <c:v>51.817361130261638</c:v>
                </c:pt>
                <c:pt idx="336">
                  <c:v>47.494115075036653</c:v>
                </c:pt>
                <c:pt idx="337">
                  <c:v>49.876710316445255</c:v>
                </c:pt>
                <c:pt idx="338">
                  <c:v>52.43493427207553</c:v>
                </c:pt>
                <c:pt idx="339">
                  <c:v>50.05916876542986</c:v>
                </c:pt>
                <c:pt idx="340">
                  <c:v>49.220621662185557</c:v>
                </c:pt>
                <c:pt idx="341">
                  <c:v>54.133271834143883</c:v>
                </c:pt>
                <c:pt idx="342">
                  <c:v>50.04192627373007</c:v>
                </c:pt>
                <c:pt idx="343">
                  <c:v>47.385184238884541</c:v>
                </c:pt>
                <c:pt idx="344">
                  <c:v>49.839984522874815</c:v>
                </c:pt>
                <c:pt idx="345">
                  <c:v>44.549208259220677</c:v>
                </c:pt>
                <c:pt idx="346">
                  <c:v>47.166350497034045</c:v>
                </c:pt>
                <c:pt idx="347">
                  <c:v>49.285819578438712</c:v>
                </c:pt>
                <c:pt idx="348">
                  <c:v>51.112302965584007</c:v>
                </c:pt>
                <c:pt idx="349">
                  <c:v>51.733720379074811</c:v>
                </c:pt>
                <c:pt idx="350">
                  <c:v>42.652781278419837</c:v>
                </c:pt>
                <c:pt idx="351">
                  <c:v>50.557929160357901</c:v>
                </c:pt>
                <c:pt idx="352">
                  <c:v>46.806341070408472</c:v>
                </c:pt>
                <c:pt idx="353">
                  <c:v>45.573076019657329</c:v>
                </c:pt>
                <c:pt idx="354">
                  <c:v>47.225951108946504</c:v>
                </c:pt>
                <c:pt idx="355">
                  <c:v>51.798868964288829</c:v>
                </c:pt>
                <c:pt idx="356">
                  <c:v>49.093745072568524</c:v>
                </c:pt>
                <c:pt idx="357">
                  <c:v>47.875269684192915</c:v>
                </c:pt>
                <c:pt idx="358">
                  <c:v>51.570393909222247</c:v>
                </c:pt>
                <c:pt idx="359">
                  <c:v>51.92988252938963</c:v>
                </c:pt>
                <c:pt idx="360">
                  <c:v>48.096689397914844</c:v>
                </c:pt>
                <c:pt idx="361">
                  <c:v>52.848925690959334</c:v>
                </c:pt>
                <c:pt idx="362">
                  <c:v>47.077532311793789</c:v>
                </c:pt>
                <c:pt idx="363">
                  <c:v>51.164772857922976</c:v>
                </c:pt>
                <c:pt idx="364">
                  <c:v>50.896905016246343</c:v>
                </c:pt>
                <c:pt idx="365">
                  <c:v>46.436975396185353</c:v>
                </c:pt>
                <c:pt idx="366">
                  <c:v>49.918802443078647</c:v>
                </c:pt>
                <c:pt idx="367">
                  <c:v>48.926996606965879</c:v>
                </c:pt>
                <c:pt idx="368">
                  <c:v>49.980434583244886</c:v>
                </c:pt>
                <c:pt idx="369">
                  <c:v>50.335658178242866</c:v>
                </c:pt>
                <c:pt idx="370">
                  <c:v>48.589530039247528</c:v>
                </c:pt>
                <c:pt idx="371">
                  <c:v>47.221186815840781</c:v>
                </c:pt>
                <c:pt idx="372">
                  <c:v>49.125888306411333</c:v>
                </c:pt>
                <c:pt idx="373">
                  <c:v>51.777255751333847</c:v>
                </c:pt>
                <c:pt idx="374">
                  <c:v>51.121741310673947</c:v>
                </c:pt>
                <c:pt idx="375">
                  <c:v>44.599039227598318</c:v>
                </c:pt>
                <c:pt idx="376">
                  <c:v>51.365152935282261</c:v>
                </c:pt>
                <c:pt idx="377">
                  <c:v>50.09777423286841</c:v>
                </c:pt>
                <c:pt idx="378">
                  <c:v>53.344115616393552</c:v>
                </c:pt>
                <c:pt idx="379">
                  <c:v>51.819975760172852</c:v>
                </c:pt>
                <c:pt idx="380">
                  <c:v>48.185955408894017</c:v>
                </c:pt>
                <c:pt idx="381">
                  <c:v>50.324959777876629</c:v>
                </c:pt>
                <c:pt idx="382">
                  <c:v>49.29146047628042</c:v>
                </c:pt>
                <c:pt idx="383">
                  <c:v>50.057186686485139</c:v>
                </c:pt>
                <c:pt idx="384">
                  <c:v>51.184891847325808</c:v>
                </c:pt>
                <c:pt idx="385">
                  <c:v>50.0237763312686</c:v>
                </c:pt>
                <c:pt idx="386">
                  <c:v>48.196760864712459</c:v>
                </c:pt>
                <c:pt idx="387">
                  <c:v>49.833187217421923</c:v>
                </c:pt>
                <c:pt idx="388">
                  <c:v>50.405349578397242</c:v>
                </c:pt>
                <c:pt idx="389">
                  <c:v>50.940059331239404</c:v>
                </c:pt>
                <c:pt idx="390">
                  <c:v>50.054642167340269</c:v>
                </c:pt>
                <c:pt idx="391">
                  <c:v>49.452640389652956</c:v>
                </c:pt>
                <c:pt idx="392">
                  <c:v>47.804609800039984</c:v>
                </c:pt>
                <c:pt idx="393">
                  <c:v>48.812761406236568</c:v>
                </c:pt>
                <c:pt idx="394">
                  <c:v>49.782070026637967</c:v>
                </c:pt>
                <c:pt idx="395">
                  <c:v>48.386519283895716</c:v>
                </c:pt>
                <c:pt idx="396">
                  <c:v>50.594626179450806</c:v>
                </c:pt>
                <c:pt idx="397">
                  <c:v>50.685275729640949</c:v>
                </c:pt>
                <c:pt idx="398">
                  <c:v>51.267303986265155</c:v>
                </c:pt>
                <c:pt idx="399">
                  <c:v>48.600487577513405</c:v>
                </c:pt>
                <c:pt idx="400">
                  <c:v>50.28907248569346</c:v>
                </c:pt>
                <c:pt idx="401">
                  <c:v>47.27945686078283</c:v>
                </c:pt>
                <c:pt idx="402">
                  <c:v>50.359475735881141</c:v>
                </c:pt>
                <c:pt idx="403">
                  <c:v>48.646778853702649</c:v>
                </c:pt>
                <c:pt idx="404">
                  <c:v>50.303794033873984</c:v>
                </c:pt>
                <c:pt idx="405">
                  <c:v>47.005267485512796</c:v>
                </c:pt>
                <c:pt idx="406">
                  <c:v>46.270617565201945</c:v>
                </c:pt>
                <c:pt idx="407">
                  <c:v>48.257014099886597</c:v>
                </c:pt>
                <c:pt idx="408">
                  <c:v>48.715282793783295</c:v>
                </c:pt>
                <c:pt idx="409">
                  <c:v>49.124457150372585</c:v>
                </c:pt>
                <c:pt idx="410">
                  <c:v>48.01763555967586</c:v>
                </c:pt>
                <c:pt idx="411">
                  <c:v>52.755820795161966</c:v>
                </c:pt>
                <c:pt idx="412">
                  <c:v>46.879409900987611</c:v>
                </c:pt>
                <c:pt idx="413">
                  <c:v>47.606184891115696</c:v>
                </c:pt>
                <c:pt idx="414">
                  <c:v>49.65657044685733</c:v>
                </c:pt>
                <c:pt idx="415">
                  <c:v>49.64496233311116</c:v>
                </c:pt>
                <c:pt idx="416">
                  <c:v>53.458383062656779</c:v>
                </c:pt>
                <c:pt idx="417">
                  <c:v>49.897305558621362</c:v>
                </c:pt>
                <c:pt idx="418">
                  <c:v>48.816328666375817</c:v>
                </c:pt>
                <c:pt idx="419">
                  <c:v>50.882863415245403</c:v>
                </c:pt>
                <c:pt idx="420">
                  <c:v>46.932806102642239</c:v>
                </c:pt>
                <c:pt idx="421">
                  <c:v>50.147509486095224</c:v>
                </c:pt>
                <c:pt idx="422">
                  <c:v>49.935066704282846</c:v>
                </c:pt>
                <c:pt idx="423">
                  <c:v>49.668785279157824</c:v>
                </c:pt>
                <c:pt idx="424">
                  <c:v>50.869735102174594</c:v>
                </c:pt>
                <c:pt idx="425">
                  <c:v>52.199006208017309</c:v>
                </c:pt>
                <c:pt idx="426">
                  <c:v>48.925077408877542</c:v>
                </c:pt>
                <c:pt idx="427">
                  <c:v>49.403233971593004</c:v>
                </c:pt>
                <c:pt idx="428">
                  <c:v>48.613043412259927</c:v>
                </c:pt>
                <c:pt idx="429">
                  <c:v>49.379562776538442</c:v>
                </c:pt>
                <c:pt idx="430">
                  <c:v>50.577274828917567</c:v>
                </c:pt>
                <c:pt idx="431">
                  <c:v>48.227445322734937</c:v>
                </c:pt>
                <c:pt idx="432">
                  <c:v>49.652749101835049</c:v>
                </c:pt>
                <c:pt idx="433">
                  <c:v>47.603491638784135</c:v>
                </c:pt>
                <c:pt idx="434">
                  <c:v>50.445154379237884</c:v>
                </c:pt>
                <c:pt idx="435">
                  <c:v>49.649441352014072</c:v>
                </c:pt>
                <c:pt idx="436">
                  <c:v>49.997840490135076</c:v>
                </c:pt>
                <c:pt idx="437">
                  <c:v>49.471115659159736</c:v>
                </c:pt>
                <c:pt idx="438">
                  <c:v>49.161922212879844</c:v>
                </c:pt>
                <c:pt idx="439">
                  <c:v>48.938005665963892</c:v>
                </c:pt>
                <c:pt idx="440">
                  <c:v>48.33737009465753</c:v>
                </c:pt>
                <c:pt idx="441">
                  <c:v>51.608789795592457</c:v>
                </c:pt>
                <c:pt idx="442">
                  <c:v>47.282623413681868</c:v>
                </c:pt>
                <c:pt idx="443">
                  <c:v>48.522007423864842</c:v>
                </c:pt>
                <c:pt idx="444">
                  <c:v>47.748310129321524</c:v>
                </c:pt>
                <c:pt idx="445">
                  <c:v>50.603449188708986</c:v>
                </c:pt>
                <c:pt idx="446">
                  <c:v>48.137674894079375</c:v>
                </c:pt>
                <c:pt idx="447">
                  <c:v>47.012537680473713</c:v>
                </c:pt>
                <c:pt idx="448">
                  <c:v>48.057135563635676</c:v>
                </c:pt>
                <c:pt idx="449">
                  <c:v>50.81986769119667</c:v>
                </c:pt>
                <c:pt idx="450">
                  <c:v>48.95318991421086</c:v>
                </c:pt>
                <c:pt idx="451">
                  <c:v>50.406582242352059</c:v>
                </c:pt>
                <c:pt idx="452">
                  <c:v>50.462992684462179</c:v>
                </c:pt>
                <c:pt idx="453">
                  <c:v>47.670706865825004</c:v>
                </c:pt>
                <c:pt idx="454">
                  <c:v>48.540640505274141</c:v>
                </c:pt>
                <c:pt idx="455">
                  <c:v>49.949418224116123</c:v>
                </c:pt>
                <c:pt idx="456">
                  <c:v>48.16740050612588</c:v>
                </c:pt>
                <c:pt idx="457">
                  <c:v>47.949518841363044</c:v>
                </c:pt>
                <c:pt idx="458">
                  <c:v>48.311911403608491</c:v>
                </c:pt>
                <c:pt idx="459">
                  <c:v>47.696195074218934</c:v>
                </c:pt>
                <c:pt idx="460">
                  <c:v>49.209114497736593</c:v>
                </c:pt>
                <c:pt idx="461">
                  <c:v>49.280935327994193</c:v>
                </c:pt>
                <c:pt idx="462">
                  <c:v>47.731713788201667</c:v>
                </c:pt>
                <c:pt idx="463">
                  <c:v>49.763248223201565</c:v>
                </c:pt>
                <c:pt idx="464">
                  <c:v>49.722601295670991</c:v>
                </c:pt>
                <c:pt idx="465">
                  <c:v>48.070055657892595</c:v>
                </c:pt>
                <c:pt idx="466">
                  <c:v>48.46856621333712</c:v>
                </c:pt>
                <c:pt idx="467">
                  <c:v>47.921348052424023</c:v>
                </c:pt>
                <c:pt idx="468">
                  <c:v>48.566842542986429</c:v>
                </c:pt>
                <c:pt idx="469">
                  <c:v>49.158087606459141</c:v>
                </c:pt>
                <c:pt idx="470">
                  <c:v>47.140907571773148</c:v>
                </c:pt>
                <c:pt idx="471">
                  <c:v>50.184719702151206</c:v>
                </c:pt>
                <c:pt idx="472">
                  <c:v>49.652080457349314</c:v>
                </c:pt>
                <c:pt idx="473">
                  <c:v>47.948131061742693</c:v>
                </c:pt>
                <c:pt idx="474">
                  <c:v>50.121612099067036</c:v>
                </c:pt>
                <c:pt idx="475">
                  <c:v>49.631020926980362</c:v>
                </c:pt>
                <c:pt idx="476">
                  <c:v>49.901641676413647</c:v>
                </c:pt>
                <c:pt idx="477">
                  <c:v>48.084071607519888</c:v>
                </c:pt>
                <c:pt idx="478">
                  <c:v>50.266732439210806</c:v>
                </c:pt>
                <c:pt idx="479">
                  <c:v>49.639448827190023</c:v>
                </c:pt>
                <c:pt idx="480">
                  <c:v>49.433399908238144</c:v>
                </c:pt>
                <c:pt idx="481">
                  <c:v>51.559443364385196</c:v>
                </c:pt>
                <c:pt idx="482">
                  <c:v>50.704644150522455</c:v>
                </c:pt>
                <c:pt idx="483">
                  <c:v>49.503231102581417</c:v>
                </c:pt>
                <c:pt idx="484">
                  <c:v>47.996767393347326</c:v>
                </c:pt>
                <c:pt idx="485">
                  <c:v>49.925816648500032</c:v>
                </c:pt>
                <c:pt idx="486">
                  <c:v>50.098849660266374</c:v>
                </c:pt>
                <c:pt idx="487">
                  <c:v>49.621560071441316</c:v>
                </c:pt>
                <c:pt idx="488">
                  <c:v>49.14130114996383</c:v>
                </c:pt>
                <c:pt idx="489">
                  <c:v>49.743598740328345</c:v>
                </c:pt>
                <c:pt idx="490">
                  <c:v>48.661557435340065</c:v>
                </c:pt>
                <c:pt idx="491">
                  <c:v>50.826532629453204</c:v>
                </c:pt>
                <c:pt idx="492">
                  <c:v>48.87686813298901</c:v>
                </c:pt>
                <c:pt idx="493">
                  <c:v>48.84107170441991</c:v>
                </c:pt>
                <c:pt idx="494">
                  <c:v>49.151624524451798</c:v>
                </c:pt>
                <c:pt idx="495">
                  <c:v>50.172888986675488</c:v>
                </c:pt>
                <c:pt idx="496">
                  <c:v>49.800471434403839</c:v>
                </c:pt>
                <c:pt idx="497">
                  <c:v>48.404884372242208</c:v>
                </c:pt>
                <c:pt idx="498">
                  <c:v>49.260054678025377</c:v>
                </c:pt>
                <c:pt idx="499">
                  <c:v>47.983609553033865</c:v>
                </c:pt>
                <c:pt idx="500">
                  <c:v>48.855071946272083</c:v>
                </c:pt>
                <c:pt idx="501">
                  <c:v>48.828711982012656</c:v>
                </c:pt>
                <c:pt idx="502">
                  <c:v>49.254140662685266</c:v>
                </c:pt>
                <c:pt idx="503">
                  <c:v>49.363214834081354</c:v>
                </c:pt>
                <c:pt idx="504">
                  <c:v>48.070823440873106</c:v>
                </c:pt>
                <c:pt idx="505">
                  <c:v>49.528181882814032</c:v>
                </c:pt>
                <c:pt idx="506">
                  <c:v>47.827420364748789</c:v>
                </c:pt>
                <c:pt idx="507">
                  <c:v>50.173265114700961</c:v>
                </c:pt>
                <c:pt idx="508">
                  <c:v>49.484942577257279</c:v>
                </c:pt>
                <c:pt idx="509">
                  <c:v>48.800378134158976</c:v>
                </c:pt>
                <c:pt idx="510">
                  <c:v>48.913874287271106</c:v>
                </c:pt>
                <c:pt idx="511">
                  <c:v>49.455420373357214</c:v>
                </c:pt>
                <c:pt idx="512">
                  <c:v>49.199648897176047</c:v>
                </c:pt>
                <c:pt idx="513">
                  <c:v>49.710142706718784</c:v>
                </c:pt>
                <c:pt idx="514">
                  <c:v>52.343019911001001</c:v>
                </c:pt>
                <c:pt idx="515">
                  <c:v>51.664752747909418</c:v>
                </c:pt>
                <c:pt idx="516">
                  <c:v>49.740341655112829</c:v>
                </c:pt>
                <c:pt idx="517">
                  <c:v>48.045194306150115</c:v>
                </c:pt>
                <c:pt idx="518">
                  <c:v>48.92277703998284</c:v>
                </c:pt>
                <c:pt idx="519">
                  <c:v>49.471649060453217</c:v>
                </c:pt>
                <c:pt idx="520">
                  <c:v>47.93639618410181</c:v>
                </c:pt>
                <c:pt idx="521">
                  <c:v>47.97921518097062</c:v>
                </c:pt>
                <c:pt idx="522">
                  <c:v>50.191143121018563</c:v>
                </c:pt>
                <c:pt idx="523">
                  <c:v>49.82283733493351</c:v>
                </c:pt>
                <c:pt idx="524">
                  <c:v>50.93709511372689</c:v>
                </c:pt>
                <c:pt idx="525">
                  <c:v>48.549483322023562</c:v>
                </c:pt>
                <c:pt idx="526">
                  <c:v>49.162298695080288</c:v>
                </c:pt>
                <c:pt idx="527">
                  <c:v>48.327295907441311</c:v>
                </c:pt>
                <c:pt idx="528">
                  <c:v>48.2831354264585</c:v>
                </c:pt>
                <c:pt idx="529">
                  <c:v>48.137755935035692</c:v>
                </c:pt>
                <c:pt idx="530">
                  <c:v>49.412689426032863</c:v>
                </c:pt>
                <c:pt idx="531">
                  <c:v>48.251488294213082</c:v>
                </c:pt>
                <c:pt idx="532">
                  <c:v>49.231971738872268</c:v>
                </c:pt>
                <c:pt idx="533">
                  <c:v>50.720475452975933</c:v>
                </c:pt>
                <c:pt idx="534">
                  <c:v>48.976339442497149</c:v>
                </c:pt>
                <c:pt idx="535">
                  <c:v>48.077906804703417</c:v>
                </c:pt>
                <c:pt idx="536">
                  <c:v>49.686948382608044</c:v>
                </c:pt>
                <c:pt idx="537">
                  <c:v>49.320306625466372</c:v>
                </c:pt>
                <c:pt idx="538">
                  <c:v>49.042627010357201</c:v>
                </c:pt>
                <c:pt idx="539">
                  <c:v>49.334917038484193</c:v>
                </c:pt>
                <c:pt idx="540">
                  <c:v>50.13845119827301</c:v>
                </c:pt>
                <c:pt idx="541">
                  <c:v>48.468582450148709</c:v>
                </c:pt>
                <c:pt idx="542">
                  <c:v>48.210097035918537</c:v>
                </c:pt>
                <c:pt idx="543">
                  <c:v>50.352967213808341</c:v>
                </c:pt>
                <c:pt idx="544">
                  <c:v>48.340056517202598</c:v>
                </c:pt>
                <c:pt idx="545">
                  <c:v>48.692516199783029</c:v>
                </c:pt>
                <c:pt idx="546">
                  <c:v>48.548176220634225</c:v>
                </c:pt>
                <c:pt idx="547">
                  <c:v>49.695424238742646</c:v>
                </c:pt>
                <c:pt idx="548">
                  <c:v>49.296056706664977</c:v>
                </c:pt>
                <c:pt idx="549">
                  <c:v>48.543183754196072</c:v>
                </c:pt>
                <c:pt idx="550">
                  <c:v>49.913724033490958</c:v>
                </c:pt>
                <c:pt idx="551">
                  <c:v>49.715738741813453</c:v>
                </c:pt>
                <c:pt idx="552">
                  <c:v>48.656282807395641</c:v>
                </c:pt>
                <c:pt idx="553">
                  <c:v>49.873232352639612</c:v>
                </c:pt>
                <c:pt idx="554">
                  <c:v>49.588714138756742</c:v>
                </c:pt>
                <c:pt idx="555">
                  <c:v>49.411538591169325</c:v>
                </c:pt>
                <c:pt idx="556">
                  <c:v>49.992965324305736</c:v>
                </c:pt>
                <c:pt idx="557">
                  <c:v>51.110641824273721</c:v>
                </c:pt>
                <c:pt idx="558">
                  <c:v>49.914544845547795</c:v>
                </c:pt>
                <c:pt idx="559">
                  <c:v>51.120417707596637</c:v>
                </c:pt>
                <c:pt idx="560">
                  <c:v>48.960230096148941</c:v>
                </c:pt>
                <c:pt idx="561">
                  <c:v>49.332336581246537</c:v>
                </c:pt>
                <c:pt idx="562">
                  <c:v>50.565845212162309</c:v>
                </c:pt>
                <c:pt idx="563">
                  <c:v>48.784117120944131</c:v>
                </c:pt>
                <c:pt idx="564">
                  <c:v>50.108190180945911</c:v>
                </c:pt>
                <c:pt idx="565">
                  <c:v>49.069544337263665</c:v>
                </c:pt>
                <c:pt idx="566">
                  <c:v>48.817173570755685</c:v>
                </c:pt>
                <c:pt idx="567">
                  <c:v>49.590838653976839</c:v>
                </c:pt>
                <c:pt idx="568">
                  <c:v>49.555783463977399</c:v>
                </c:pt>
                <c:pt idx="569">
                  <c:v>49.221263927314268</c:v>
                </c:pt>
                <c:pt idx="570">
                  <c:v>50.16918831120573</c:v>
                </c:pt>
                <c:pt idx="571">
                  <c:v>49.444479202137906</c:v>
                </c:pt>
                <c:pt idx="572">
                  <c:v>48.517023815099826</c:v>
                </c:pt>
                <c:pt idx="573">
                  <c:v>47.506818857159324</c:v>
                </c:pt>
                <c:pt idx="574">
                  <c:v>49.087963962336637</c:v>
                </c:pt>
                <c:pt idx="575">
                  <c:v>48.570770688909846</c:v>
                </c:pt>
                <c:pt idx="576">
                  <c:v>49.405322682273955</c:v>
                </c:pt>
                <c:pt idx="577">
                  <c:v>48.924572505927806</c:v>
                </c:pt>
                <c:pt idx="578">
                  <c:v>47.872382532045549</c:v>
                </c:pt>
                <c:pt idx="579">
                  <c:v>49.327941592521817</c:v>
                </c:pt>
                <c:pt idx="580">
                  <c:v>48.068731786301782</c:v>
                </c:pt>
                <c:pt idx="581">
                  <c:v>48.429184791985477</c:v>
                </c:pt>
                <c:pt idx="582">
                  <c:v>48.691253849597345</c:v>
                </c:pt>
                <c:pt idx="583">
                  <c:v>49.002033108411609</c:v>
                </c:pt>
                <c:pt idx="584">
                  <c:v>48.997683691993345</c:v>
                </c:pt>
                <c:pt idx="585">
                  <c:v>49.859654829534151</c:v>
                </c:pt>
                <c:pt idx="586">
                  <c:v>49.337307275735363</c:v>
                </c:pt>
                <c:pt idx="587">
                  <c:v>49.49537817162404</c:v>
                </c:pt>
                <c:pt idx="588">
                  <c:v>50.111986601804539</c:v>
                </c:pt>
                <c:pt idx="589">
                  <c:v>48.762330146442409</c:v>
                </c:pt>
                <c:pt idx="590">
                  <c:v>50.591861179193543</c:v>
                </c:pt>
                <c:pt idx="591">
                  <c:v>45.566009870062409</c:v>
                </c:pt>
                <c:pt idx="592">
                  <c:v>50.49698189105284</c:v>
                </c:pt>
                <c:pt idx="593">
                  <c:v>51.311017175860535</c:v>
                </c:pt>
                <c:pt idx="594">
                  <c:v>48.960654720907399</c:v>
                </c:pt>
                <c:pt idx="595">
                  <c:v>46.128248179519908</c:v>
                </c:pt>
                <c:pt idx="596">
                  <c:v>46.298338415950099</c:v>
                </c:pt>
                <c:pt idx="597">
                  <c:v>49.01475046106642</c:v>
                </c:pt>
                <c:pt idx="598">
                  <c:v>53.31947042195074</c:v>
                </c:pt>
                <c:pt idx="599">
                  <c:v>48.011383886325284</c:v>
                </c:pt>
                <c:pt idx="600">
                  <c:v>52.007970069891158</c:v>
                </c:pt>
                <c:pt idx="601">
                  <c:v>48.091443212921156</c:v>
                </c:pt>
                <c:pt idx="602">
                  <c:v>50.843989827247135</c:v>
                </c:pt>
                <c:pt idx="603">
                  <c:v>50.178077744866833</c:v>
                </c:pt>
                <c:pt idx="604">
                  <c:v>53.310612256093407</c:v>
                </c:pt>
                <c:pt idx="605">
                  <c:v>49.656708674399525</c:v>
                </c:pt>
                <c:pt idx="606">
                  <c:v>49.292051224022806</c:v>
                </c:pt>
                <c:pt idx="607">
                  <c:v>51.745620493127007</c:v>
                </c:pt>
                <c:pt idx="608">
                  <c:v>52.201656687312585</c:v>
                </c:pt>
                <c:pt idx="609">
                  <c:v>50.416039617188275</c:v>
                </c:pt>
                <c:pt idx="610">
                  <c:v>48.499067547582534</c:v>
                </c:pt>
                <c:pt idx="611">
                  <c:v>50.062081448838697</c:v>
                </c:pt>
                <c:pt idx="612">
                  <c:v>50.113334421330663</c:v>
                </c:pt>
                <c:pt idx="613">
                  <c:v>50.371258439791539</c:v>
                </c:pt>
                <c:pt idx="614">
                  <c:v>50.420848445110003</c:v>
                </c:pt>
                <c:pt idx="615">
                  <c:v>48.838327604364302</c:v>
                </c:pt>
                <c:pt idx="616">
                  <c:v>51.604249101225825</c:v>
                </c:pt>
                <c:pt idx="617">
                  <c:v>49.743662830035944</c:v>
                </c:pt>
                <c:pt idx="618">
                  <c:v>45.172803434720578</c:v>
                </c:pt>
                <c:pt idx="619">
                  <c:v>46.548713951513903</c:v>
                </c:pt>
                <c:pt idx="620">
                  <c:v>46.560375779866355</c:v>
                </c:pt>
                <c:pt idx="621">
                  <c:v>50.714671519102005</c:v>
                </c:pt>
                <c:pt idx="622">
                  <c:v>46.69190816335275</c:v>
                </c:pt>
                <c:pt idx="623">
                  <c:v>46.461969845860672</c:v>
                </c:pt>
                <c:pt idx="624">
                  <c:v>48.031202746653058</c:v>
                </c:pt>
                <c:pt idx="625">
                  <c:v>52.05912964733956</c:v>
                </c:pt>
                <c:pt idx="626">
                  <c:v>48.656578249907234</c:v>
                </c:pt>
                <c:pt idx="627">
                  <c:v>49.524489485273101</c:v>
                </c:pt>
                <c:pt idx="628">
                  <c:v>48.161847528980239</c:v>
                </c:pt>
                <c:pt idx="629">
                  <c:v>47.262961387923305</c:v>
                </c:pt>
                <c:pt idx="630">
                  <c:v>47.588807207987905</c:v>
                </c:pt>
                <c:pt idx="631">
                  <c:v>51.079677046919173</c:v>
                </c:pt>
                <c:pt idx="632">
                  <c:v>48.467804285320895</c:v>
                </c:pt>
                <c:pt idx="633">
                  <c:v>49.962268809402829</c:v>
                </c:pt>
                <c:pt idx="634">
                  <c:v>49.468955663220633</c:v>
                </c:pt>
                <c:pt idx="635">
                  <c:v>50.180355120360488</c:v>
                </c:pt>
                <c:pt idx="636">
                  <c:v>48.532245376787522</c:v>
                </c:pt>
                <c:pt idx="637">
                  <c:v>49.47838748506507</c:v>
                </c:pt>
                <c:pt idx="638">
                  <c:v>49.033134297972687</c:v>
                </c:pt>
                <c:pt idx="639">
                  <c:v>50.786789167454742</c:v>
                </c:pt>
                <c:pt idx="640">
                  <c:v>50.969333047513061</c:v>
                </c:pt>
                <c:pt idx="641">
                  <c:v>50.175332762932968</c:v>
                </c:pt>
                <c:pt idx="642">
                  <c:v>51.426865344983653</c:v>
                </c:pt>
                <c:pt idx="643">
                  <c:v>49.903203558052546</c:v>
                </c:pt>
                <c:pt idx="644">
                  <c:v>49.39334607504064</c:v>
                </c:pt>
                <c:pt idx="645">
                  <c:v>49.179997845965829</c:v>
                </c:pt>
                <c:pt idx="646">
                  <c:v>51.155519942718051</c:v>
                </c:pt>
                <c:pt idx="647">
                  <c:v>52.15943315152137</c:v>
                </c:pt>
                <c:pt idx="648">
                  <c:v>48.838072762444426</c:v>
                </c:pt>
                <c:pt idx="649">
                  <c:v>50.585998922955703</c:v>
                </c:pt>
                <c:pt idx="650">
                  <c:v>50.904612241948428</c:v>
                </c:pt>
                <c:pt idx="651">
                  <c:v>49.723647015942497</c:v>
                </c:pt>
                <c:pt idx="652">
                  <c:v>49.975920295425844</c:v>
                </c:pt>
                <c:pt idx="653">
                  <c:v>49.162385070332327</c:v>
                </c:pt>
                <c:pt idx="654">
                  <c:v>52.304985470066377</c:v>
                </c:pt>
                <c:pt idx="655">
                  <c:v>48.669592229740225</c:v>
                </c:pt>
                <c:pt idx="656">
                  <c:v>50.401753860902751</c:v>
                </c:pt>
                <c:pt idx="657">
                  <c:v>48.217658391014368</c:v>
                </c:pt>
                <c:pt idx="658">
                  <c:v>49.482807012953231</c:v>
                </c:pt>
                <c:pt idx="659">
                  <c:v>50.848585742995127</c:v>
                </c:pt>
                <c:pt idx="660">
                  <c:v>49.148979877173495</c:v>
                </c:pt>
                <c:pt idx="661">
                  <c:v>51.372531241633624</c:v>
                </c:pt>
                <c:pt idx="662">
                  <c:v>51.045514042724122</c:v>
                </c:pt>
                <c:pt idx="663">
                  <c:v>50.065461656707221</c:v>
                </c:pt>
                <c:pt idx="664">
                  <c:v>49.570491083138457</c:v>
                </c:pt>
                <c:pt idx="665">
                  <c:v>48.664132242522562</c:v>
                </c:pt>
                <c:pt idx="666">
                  <c:v>49.407788622441693</c:v>
                </c:pt>
                <c:pt idx="667">
                  <c:v>48.813515013982645</c:v>
                </c:pt>
                <c:pt idx="668">
                  <c:v>48.386808398901458</c:v>
                </c:pt>
                <c:pt idx="669">
                  <c:v>49.85441065888125</c:v>
                </c:pt>
                <c:pt idx="670">
                  <c:v>48.75206417456242</c:v>
                </c:pt>
                <c:pt idx="671">
                  <c:v>48.786688515211587</c:v>
                </c:pt>
                <c:pt idx="672">
                  <c:v>50.515819914707997</c:v>
                </c:pt>
                <c:pt idx="673">
                  <c:v>50.8386943249075</c:v>
                </c:pt>
                <c:pt idx="674">
                  <c:v>49.634158396199219</c:v>
                </c:pt>
                <c:pt idx="675">
                  <c:v>50.73318643673943</c:v>
                </c:pt>
                <c:pt idx="676">
                  <c:v>47.819604800793805</c:v>
                </c:pt>
                <c:pt idx="677">
                  <c:v>49.886311006006196</c:v>
                </c:pt>
                <c:pt idx="678">
                  <c:v>49.81401634073287</c:v>
                </c:pt>
                <c:pt idx="679">
                  <c:v>49.858555356413348</c:v>
                </c:pt>
                <c:pt idx="680">
                  <c:v>49.575981052465558</c:v>
                </c:pt>
                <c:pt idx="681">
                  <c:v>49.149791849796422</c:v>
                </c:pt>
                <c:pt idx="682">
                  <c:v>48.315681848828163</c:v>
                </c:pt>
                <c:pt idx="683">
                  <c:v>48.914954352904942</c:v>
                </c:pt>
                <c:pt idx="684">
                  <c:v>47.522180200873493</c:v>
                </c:pt>
                <c:pt idx="685">
                  <c:v>48.071100047103961</c:v>
                </c:pt>
                <c:pt idx="686">
                  <c:v>49.252485690120807</c:v>
                </c:pt>
                <c:pt idx="687">
                  <c:v>48.942057551063876</c:v>
                </c:pt>
                <c:pt idx="688">
                  <c:v>48.760740268632354</c:v>
                </c:pt>
                <c:pt idx="689">
                  <c:v>48.994760605431843</c:v>
                </c:pt>
                <c:pt idx="690">
                  <c:v>49.91696495448889</c:v>
                </c:pt>
                <c:pt idx="691">
                  <c:v>47.645846357169923</c:v>
                </c:pt>
                <c:pt idx="692">
                  <c:v>49.523681849949945</c:v>
                </c:pt>
                <c:pt idx="693">
                  <c:v>49.782836292632204</c:v>
                </c:pt>
                <c:pt idx="694">
                  <c:v>49.869569682148104</c:v>
                </c:pt>
                <c:pt idx="695">
                  <c:v>49.335050536442552</c:v>
                </c:pt>
                <c:pt idx="696">
                  <c:v>49.758671581590093</c:v>
                </c:pt>
                <c:pt idx="697">
                  <c:v>49.66090465755375</c:v>
                </c:pt>
                <c:pt idx="698">
                  <c:v>49.459843731068517</c:v>
                </c:pt>
                <c:pt idx="699">
                  <c:v>49.152837729940146</c:v>
                </c:pt>
                <c:pt idx="700">
                  <c:v>48.512625438891654</c:v>
                </c:pt>
                <c:pt idx="701">
                  <c:v>48.946367870184048</c:v>
                </c:pt>
                <c:pt idx="702">
                  <c:v>50.356957494568185</c:v>
                </c:pt>
                <c:pt idx="703">
                  <c:v>50.457102296280858</c:v>
                </c:pt>
                <c:pt idx="704">
                  <c:v>49.558958820625222</c:v>
                </c:pt>
                <c:pt idx="705">
                  <c:v>48.23016479565765</c:v>
                </c:pt>
                <c:pt idx="706">
                  <c:v>49.152218908062636</c:v>
                </c:pt>
                <c:pt idx="707">
                  <c:v>48.445063280086174</c:v>
                </c:pt>
                <c:pt idx="708">
                  <c:v>50.383809195062305</c:v>
                </c:pt>
                <c:pt idx="709">
                  <c:v>51.237407584751764</c:v>
                </c:pt>
                <c:pt idx="710">
                  <c:v>50.908471264545504</c:v>
                </c:pt>
                <c:pt idx="711">
                  <c:v>50.137640055481299</c:v>
                </c:pt>
                <c:pt idx="712">
                  <c:v>49.31157366281338</c:v>
                </c:pt>
                <c:pt idx="713">
                  <c:v>48.964458314180185</c:v>
                </c:pt>
                <c:pt idx="714">
                  <c:v>48.697870875779863</c:v>
                </c:pt>
                <c:pt idx="715">
                  <c:v>50.148038628289441</c:v>
                </c:pt>
                <c:pt idx="716">
                  <c:v>50.137973386339496</c:v>
                </c:pt>
                <c:pt idx="717">
                  <c:v>49.388732104150087</c:v>
                </c:pt>
                <c:pt idx="718">
                  <c:v>50.146722534252852</c:v>
                </c:pt>
                <c:pt idx="719">
                  <c:v>49.645741824752946</c:v>
                </c:pt>
                <c:pt idx="720">
                  <c:v>47.92843152125495</c:v>
                </c:pt>
                <c:pt idx="721">
                  <c:v>49.182153952361027</c:v>
                </c:pt>
                <c:pt idx="722">
                  <c:v>49.494765602155574</c:v>
                </c:pt>
                <c:pt idx="723">
                  <c:v>50.362429760941673</c:v>
                </c:pt>
                <c:pt idx="724">
                  <c:v>50.098307802958161</c:v>
                </c:pt>
                <c:pt idx="725">
                  <c:v>50.021506114524975</c:v>
                </c:pt>
                <c:pt idx="726">
                  <c:v>50.432402022801291</c:v>
                </c:pt>
                <c:pt idx="727">
                  <c:v>48.78656880685277</c:v>
                </c:pt>
                <c:pt idx="728">
                  <c:v>49.338837020327723</c:v>
                </c:pt>
                <c:pt idx="729">
                  <c:v>49.879891101109813</c:v>
                </c:pt>
                <c:pt idx="730">
                  <c:v>49.493445827720151</c:v>
                </c:pt>
                <c:pt idx="731">
                  <c:v>51.011769225134955</c:v>
                </c:pt>
                <c:pt idx="732">
                  <c:v>49.386300298702487</c:v>
                </c:pt>
                <c:pt idx="733">
                  <c:v>48.933079366253828</c:v>
                </c:pt>
                <c:pt idx="734">
                  <c:v>49.681767930941561</c:v>
                </c:pt>
                <c:pt idx="735">
                  <c:v>51.055706138621233</c:v>
                </c:pt>
                <c:pt idx="736">
                  <c:v>50.219449584552507</c:v>
                </c:pt>
                <c:pt idx="737">
                  <c:v>51.193393119283414</c:v>
                </c:pt>
                <c:pt idx="738">
                  <c:v>50.130500874792489</c:v>
                </c:pt>
                <c:pt idx="739">
                  <c:v>49.979941646684345</c:v>
                </c:pt>
                <c:pt idx="740">
                  <c:v>49.960331830482922</c:v>
                </c:pt>
                <c:pt idx="741">
                  <c:v>50.129434465405382</c:v>
                </c:pt>
                <c:pt idx="742">
                  <c:v>49.668269988973201</c:v>
                </c:pt>
                <c:pt idx="743">
                  <c:v>49.418508657018435</c:v>
                </c:pt>
                <c:pt idx="744">
                  <c:v>50.401131416656575</c:v>
                </c:pt>
                <c:pt idx="745">
                  <c:v>49.546707170815097</c:v>
                </c:pt>
                <c:pt idx="746">
                  <c:v>48.461096832947973</c:v>
                </c:pt>
                <c:pt idx="747">
                  <c:v>50.105639939938094</c:v>
                </c:pt>
                <c:pt idx="748">
                  <c:v>49.835964314993454</c:v>
                </c:pt>
                <c:pt idx="749">
                  <c:v>50.231216569491458</c:v>
                </c:pt>
                <c:pt idx="750">
                  <c:v>49.344186570544267</c:v>
                </c:pt>
                <c:pt idx="751">
                  <c:v>49.166379027899673</c:v>
                </c:pt>
                <c:pt idx="752">
                  <c:v>49.696051198022097</c:v>
                </c:pt>
                <c:pt idx="753">
                  <c:v>49.152907015757009</c:v>
                </c:pt>
                <c:pt idx="754">
                  <c:v>49.902060382921839</c:v>
                </c:pt>
                <c:pt idx="755">
                  <c:v>49.86291994220737</c:v>
                </c:pt>
                <c:pt idx="756">
                  <c:v>50.363134457890439</c:v>
                </c:pt>
                <c:pt idx="757">
                  <c:v>48.726037875871505</c:v>
                </c:pt>
                <c:pt idx="758">
                  <c:v>50.150923160914054</c:v>
                </c:pt>
                <c:pt idx="759">
                  <c:v>50.112487627647717</c:v>
                </c:pt>
                <c:pt idx="760">
                  <c:v>49.096359360823193</c:v>
                </c:pt>
                <c:pt idx="761">
                  <c:v>49.071808137629326</c:v>
                </c:pt>
                <c:pt idx="762">
                  <c:v>50.434260381387737</c:v>
                </c:pt>
                <c:pt idx="763">
                  <c:v>49.334386516531765</c:v>
                </c:pt>
                <c:pt idx="764">
                  <c:v>48.397320986304067</c:v>
                </c:pt>
                <c:pt idx="765">
                  <c:v>50.2920486177361</c:v>
                </c:pt>
                <c:pt idx="766">
                  <c:v>48.632572272070284</c:v>
                </c:pt>
                <c:pt idx="767">
                  <c:v>49.692823599160008</c:v>
                </c:pt>
                <c:pt idx="768">
                  <c:v>50.190685741840909</c:v>
                </c:pt>
                <c:pt idx="769">
                  <c:v>50.239773970991166</c:v>
                </c:pt>
                <c:pt idx="770">
                  <c:v>49.320932391017273</c:v>
                </c:pt>
                <c:pt idx="771">
                  <c:v>49.521574041696582</c:v>
                </c:pt>
                <c:pt idx="772">
                  <c:v>49.91981406014348</c:v>
                </c:pt>
                <c:pt idx="773">
                  <c:v>50.336215916178325</c:v>
                </c:pt>
                <c:pt idx="774">
                  <c:v>49.388059141920088</c:v>
                </c:pt>
                <c:pt idx="775">
                  <c:v>50.16942769324686</c:v>
                </c:pt>
                <c:pt idx="776">
                  <c:v>50.504155614861268</c:v>
                </c:pt>
                <c:pt idx="777">
                  <c:v>50.11893396967956</c:v>
                </c:pt>
                <c:pt idx="778">
                  <c:v>50.013493200852885</c:v>
                </c:pt>
                <c:pt idx="779">
                  <c:v>50.185996261261735</c:v>
                </c:pt>
                <c:pt idx="780">
                  <c:v>49.456740753120776</c:v>
                </c:pt>
                <c:pt idx="781">
                  <c:v>49.121273581515837</c:v>
                </c:pt>
                <c:pt idx="782">
                  <c:v>50.389916329871937</c:v>
                </c:pt>
                <c:pt idx="783">
                  <c:v>50.254727198753173</c:v>
                </c:pt>
                <c:pt idx="784">
                  <c:v>49.854864439572367</c:v>
                </c:pt>
                <c:pt idx="785">
                  <c:v>49.478831206393608</c:v>
                </c:pt>
                <c:pt idx="786">
                  <c:v>49.474720404925392</c:v>
                </c:pt>
                <c:pt idx="787">
                  <c:v>50.633084263813558</c:v>
                </c:pt>
                <c:pt idx="788">
                  <c:v>50.654719232549901</c:v>
                </c:pt>
                <c:pt idx="789">
                  <c:v>49.270668165258932</c:v>
                </c:pt>
                <c:pt idx="790">
                  <c:v>49.945445916793808</c:v>
                </c:pt>
                <c:pt idx="791">
                  <c:v>49.958502509286454</c:v>
                </c:pt>
                <c:pt idx="792">
                  <c:v>49.281588902748645</c:v>
                </c:pt>
                <c:pt idx="793">
                  <c:v>49.538060766532482</c:v>
                </c:pt>
                <c:pt idx="794">
                  <c:v>50.236952322792504</c:v>
                </c:pt>
                <c:pt idx="795">
                  <c:v>51.299569863195501</c:v>
                </c:pt>
                <c:pt idx="796">
                  <c:v>49.254629978501761</c:v>
                </c:pt>
                <c:pt idx="797">
                  <c:v>50.330259411816705</c:v>
                </c:pt>
                <c:pt idx="798">
                  <c:v>50.341505300960662</c:v>
                </c:pt>
                <c:pt idx="799">
                  <c:v>49.357577991495518</c:v>
                </c:pt>
                <c:pt idx="800">
                  <c:v>50.393245688546159</c:v>
                </c:pt>
                <c:pt idx="801">
                  <c:v>50.293470764174963</c:v>
                </c:pt>
                <c:pt idx="802">
                  <c:v>50.473109117417586</c:v>
                </c:pt>
                <c:pt idx="803">
                  <c:v>50.923081833840328</c:v>
                </c:pt>
                <c:pt idx="804">
                  <c:v>51.822319311339761</c:v>
                </c:pt>
                <c:pt idx="805">
                  <c:v>50.199142128329328</c:v>
                </c:pt>
                <c:pt idx="806">
                  <c:v>50.336225518139344</c:v>
                </c:pt>
                <c:pt idx="807">
                  <c:v>49.688888873244935</c:v>
                </c:pt>
                <c:pt idx="808">
                  <c:v>50.583098301814076</c:v>
                </c:pt>
                <c:pt idx="809">
                  <c:v>50.356589381062179</c:v>
                </c:pt>
                <c:pt idx="810">
                  <c:v>50.544600676240968</c:v>
                </c:pt>
                <c:pt idx="811">
                  <c:v>49.779689122022269</c:v>
                </c:pt>
                <c:pt idx="812">
                  <c:v>50.401803410049354</c:v>
                </c:pt>
                <c:pt idx="813">
                  <c:v>50.022686082915051</c:v>
                </c:pt>
                <c:pt idx="814">
                  <c:v>49.446878270691393</c:v>
                </c:pt>
                <c:pt idx="815">
                  <c:v>49.932843666014762</c:v>
                </c:pt>
                <c:pt idx="816">
                  <c:v>50.520191927797001</c:v>
                </c:pt>
                <c:pt idx="817">
                  <c:v>49.802787029692922</c:v>
                </c:pt>
                <c:pt idx="818">
                  <c:v>49.268194989450457</c:v>
                </c:pt>
                <c:pt idx="819">
                  <c:v>50.573625136677045</c:v>
                </c:pt>
                <c:pt idx="820">
                  <c:v>46.962061695033938</c:v>
                </c:pt>
                <c:pt idx="821">
                  <c:v>50.80995381970618</c:v>
                </c:pt>
                <c:pt idx="822">
                  <c:v>50.006162344701202</c:v>
                </c:pt>
                <c:pt idx="823">
                  <c:v>51.204770654097992</c:v>
                </c:pt>
                <c:pt idx="824">
                  <c:v>51.412360627590004</c:v>
                </c:pt>
                <c:pt idx="825">
                  <c:v>50.254540053466322</c:v>
                </c:pt>
                <c:pt idx="826">
                  <c:v>50.080955906484611</c:v>
                </c:pt>
                <c:pt idx="827">
                  <c:v>49.856131156328992</c:v>
                </c:pt>
                <c:pt idx="828">
                  <c:v>50.903580176173143</c:v>
                </c:pt>
                <c:pt idx="829">
                  <c:v>49.572604185084501</c:v>
                </c:pt>
                <c:pt idx="830">
                  <c:v>52.031294436899167</c:v>
                </c:pt>
                <c:pt idx="831">
                  <c:v>49.955616625232182</c:v>
                </c:pt>
                <c:pt idx="832">
                  <c:v>49.67490360837823</c:v>
                </c:pt>
                <c:pt idx="833">
                  <c:v>48.895521307219454</c:v>
                </c:pt>
                <c:pt idx="834">
                  <c:v>50.655363681685238</c:v>
                </c:pt>
                <c:pt idx="835">
                  <c:v>48.470643661798334</c:v>
                </c:pt>
                <c:pt idx="836">
                  <c:v>49.267505404611782</c:v>
                </c:pt>
                <c:pt idx="837">
                  <c:v>49.865490316663596</c:v>
                </c:pt>
                <c:pt idx="838">
                  <c:v>50.991781223564942</c:v>
                </c:pt>
                <c:pt idx="839">
                  <c:v>48.949028732069245</c:v>
                </c:pt>
                <c:pt idx="840">
                  <c:v>47.974897868327183</c:v>
                </c:pt>
                <c:pt idx="841">
                  <c:v>52.783448383982545</c:v>
                </c:pt>
                <c:pt idx="842">
                  <c:v>49.908333582505584</c:v>
                </c:pt>
                <c:pt idx="843">
                  <c:v>51.079880134160128</c:v>
                </c:pt>
                <c:pt idx="844">
                  <c:v>49.219426109611419</c:v>
                </c:pt>
                <c:pt idx="845">
                  <c:v>50.44492216540344</c:v>
                </c:pt>
                <c:pt idx="846">
                  <c:v>50.051699808171008</c:v>
                </c:pt>
                <c:pt idx="847">
                  <c:v>50.238677914283969</c:v>
                </c:pt>
                <c:pt idx="848">
                  <c:v>49.579085395980741</c:v>
                </c:pt>
                <c:pt idx="849">
                  <c:v>49.889521813427692</c:v>
                </c:pt>
                <c:pt idx="850">
                  <c:v>49.250731979430554</c:v>
                </c:pt>
                <c:pt idx="851">
                  <c:v>50.081677544167889</c:v>
                </c:pt>
                <c:pt idx="852">
                  <c:v>49.760945518795744</c:v>
                </c:pt>
                <c:pt idx="853">
                  <c:v>50.13679306438501</c:v>
                </c:pt>
                <c:pt idx="854">
                  <c:v>50.451799335114224</c:v>
                </c:pt>
                <c:pt idx="855">
                  <c:v>49.87717050725665</c:v>
                </c:pt>
                <c:pt idx="856">
                  <c:v>50.789481897824153</c:v>
                </c:pt>
                <c:pt idx="857">
                  <c:v>50.136930235384433</c:v>
                </c:pt>
                <c:pt idx="858">
                  <c:v>49.241060050150523</c:v>
                </c:pt>
                <c:pt idx="859">
                  <c:v>49.570419686750313</c:v>
                </c:pt>
                <c:pt idx="860">
                  <c:v>50.749407937782522</c:v>
                </c:pt>
                <c:pt idx="861">
                  <c:v>49.780896309917459</c:v>
                </c:pt>
                <c:pt idx="862">
                  <c:v>49.984702574164864</c:v>
                </c:pt>
                <c:pt idx="863">
                  <c:v>50.647802471827021</c:v>
                </c:pt>
                <c:pt idx="864">
                  <c:v>50.022354558871761</c:v>
                </c:pt>
                <c:pt idx="865">
                  <c:v>49.757723262972533</c:v>
                </c:pt>
                <c:pt idx="866">
                  <c:v>50.016789709336521</c:v>
                </c:pt>
                <c:pt idx="867">
                  <c:v>50.340801095187246</c:v>
                </c:pt>
                <c:pt idx="868">
                  <c:v>50.420664774534821</c:v>
                </c:pt>
                <c:pt idx="869">
                  <c:v>50.651270356477667</c:v>
                </c:pt>
                <c:pt idx="870">
                  <c:v>49.962209450727741</c:v>
                </c:pt>
                <c:pt idx="871">
                  <c:v>50.41182264654482</c:v>
                </c:pt>
                <c:pt idx="872">
                  <c:v>50.28473829820193</c:v>
                </c:pt>
                <c:pt idx="873">
                  <c:v>48.642388791684724</c:v>
                </c:pt>
                <c:pt idx="874">
                  <c:v>49.202798922409016</c:v>
                </c:pt>
                <c:pt idx="875">
                  <c:v>50.99753261271232</c:v>
                </c:pt>
                <c:pt idx="876">
                  <c:v>50.005460883866775</c:v>
                </c:pt>
                <c:pt idx="877">
                  <c:v>50.372238035812977</c:v>
                </c:pt>
                <c:pt idx="878">
                  <c:v>49.721837675367162</c:v>
                </c:pt>
                <c:pt idx="879">
                  <c:v>49.799234768005803</c:v>
                </c:pt>
                <c:pt idx="880">
                  <c:v>49.449891890984517</c:v>
                </c:pt>
                <c:pt idx="881">
                  <c:v>49.996309561593272</c:v>
                </c:pt>
                <c:pt idx="882">
                  <c:v>50.102276130019995</c:v>
                </c:pt>
                <c:pt idx="883">
                  <c:v>50.020792986836653</c:v>
                </c:pt>
                <c:pt idx="884">
                  <c:v>49.987665572565277</c:v>
                </c:pt>
                <c:pt idx="885">
                  <c:v>50.309352640077705</c:v>
                </c:pt>
                <c:pt idx="886">
                  <c:v>50.298451511574946</c:v>
                </c:pt>
                <c:pt idx="887">
                  <c:v>50.896356668427117</c:v>
                </c:pt>
                <c:pt idx="888">
                  <c:v>50.977909389938347</c:v>
                </c:pt>
                <c:pt idx="889">
                  <c:v>50.493759292120089</c:v>
                </c:pt>
                <c:pt idx="890">
                  <c:v>50.574348229717621</c:v>
                </c:pt>
                <c:pt idx="891">
                  <c:v>49.783917411247366</c:v>
                </c:pt>
                <c:pt idx="892">
                  <c:v>50.473697010071142</c:v>
                </c:pt>
                <c:pt idx="893">
                  <c:v>50.955866289273985</c:v>
                </c:pt>
                <c:pt idx="894">
                  <c:v>50.373042802172407</c:v>
                </c:pt>
                <c:pt idx="895">
                  <c:v>51.473094433159083</c:v>
                </c:pt>
                <c:pt idx="896">
                  <c:v>50.547094050397575</c:v>
                </c:pt>
                <c:pt idx="897">
                  <c:v>51.031657899601946</c:v>
                </c:pt>
                <c:pt idx="898">
                  <c:v>50.334219026186098</c:v>
                </c:pt>
                <c:pt idx="899">
                  <c:v>50.078450407754175</c:v>
                </c:pt>
                <c:pt idx="900">
                  <c:v>51.158926662001349</c:v>
                </c:pt>
                <c:pt idx="901">
                  <c:v>50.59928197996598</c:v>
                </c:pt>
                <c:pt idx="902">
                  <c:v>50.628883731697343</c:v>
                </c:pt>
                <c:pt idx="903">
                  <c:v>50.675507343086544</c:v>
                </c:pt>
                <c:pt idx="904">
                  <c:v>51.060297627702234</c:v>
                </c:pt>
                <c:pt idx="905">
                  <c:v>50.764734991190416</c:v>
                </c:pt>
                <c:pt idx="906">
                  <c:v>50.335136086820285</c:v>
                </c:pt>
                <c:pt idx="907">
                  <c:v>51.085825359429428</c:v>
                </c:pt>
                <c:pt idx="908">
                  <c:v>51.435706514927595</c:v>
                </c:pt>
                <c:pt idx="909">
                  <c:v>51.614523145192962</c:v>
                </c:pt>
                <c:pt idx="910">
                  <c:v>50.969913679710352</c:v>
                </c:pt>
                <c:pt idx="911">
                  <c:v>51.488170260645134</c:v>
                </c:pt>
                <c:pt idx="912">
                  <c:v>51.00154946659525</c:v>
                </c:pt>
                <c:pt idx="913">
                  <c:v>51.234504185653812</c:v>
                </c:pt>
                <c:pt idx="914">
                  <c:v>51.241764457506264</c:v>
                </c:pt>
                <c:pt idx="915">
                  <c:v>51.405472334920525</c:v>
                </c:pt>
                <c:pt idx="916">
                  <c:v>52.058374956031315</c:v>
                </c:pt>
                <c:pt idx="917">
                  <c:v>51.655932577739897</c:v>
                </c:pt>
                <c:pt idx="918">
                  <c:v>51.465590375819716</c:v>
                </c:pt>
                <c:pt idx="919">
                  <c:v>52.122009203540813</c:v>
                </c:pt>
                <c:pt idx="920">
                  <c:v>51.312783173772587</c:v>
                </c:pt>
                <c:pt idx="921">
                  <c:v>52.455492060806492</c:v>
                </c:pt>
                <c:pt idx="922">
                  <c:v>51.806743608096596</c:v>
                </c:pt>
                <c:pt idx="923">
                  <c:v>51.555308835631983</c:v>
                </c:pt>
                <c:pt idx="924">
                  <c:v>52.202064507117619</c:v>
                </c:pt>
                <c:pt idx="925">
                  <c:v>51.559117978173418</c:v>
                </c:pt>
                <c:pt idx="926">
                  <c:v>51.123621346807553</c:v>
                </c:pt>
                <c:pt idx="927">
                  <c:v>51.888473555891395</c:v>
                </c:pt>
                <c:pt idx="928">
                  <c:v>51.927826199818533</c:v>
                </c:pt>
                <c:pt idx="929">
                  <c:v>51.978398087469067</c:v>
                </c:pt>
                <c:pt idx="930">
                  <c:v>51.551022596902989</c:v>
                </c:pt>
                <c:pt idx="931">
                  <c:v>51.565837431610724</c:v>
                </c:pt>
                <c:pt idx="932">
                  <c:v>51.42368551838414</c:v>
                </c:pt>
                <c:pt idx="933">
                  <c:v>51.22212087944223</c:v>
                </c:pt>
                <c:pt idx="934">
                  <c:v>51.763711146651303</c:v>
                </c:pt>
                <c:pt idx="935">
                  <c:v>51.778716645020751</c:v>
                </c:pt>
                <c:pt idx="936">
                  <c:v>51.105523584109079</c:v>
                </c:pt>
                <c:pt idx="937">
                  <c:v>51.119257148105447</c:v>
                </c:pt>
                <c:pt idx="938">
                  <c:v>51.097538067058615</c:v>
                </c:pt>
                <c:pt idx="939">
                  <c:v>50.313797809860468</c:v>
                </c:pt>
                <c:pt idx="940">
                  <c:v>51.120125323567976</c:v>
                </c:pt>
                <c:pt idx="941">
                  <c:v>50.844530500361614</c:v>
                </c:pt>
                <c:pt idx="942">
                  <c:v>50.891793256281481</c:v>
                </c:pt>
                <c:pt idx="943">
                  <c:v>51.14423066337595</c:v>
                </c:pt>
                <c:pt idx="944">
                  <c:v>50.44180766896168</c:v>
                </c:pt>
                <c:pt idx="945">
                  <c:v>50.284398857620118</c:v>
                </c:pt>
                <c:pt idx="946">
                  <c:v>50.795250284350892</c:v>
                </c:pt>
                <c:pt idx="947">
                  <c:v>50.687388736652203</c:v>
                </c:pt>
                <c:pt idx="948">
                  <c:v>50.314503758650723</c:v>
                </c:pt>
                <c:pt idx="949">
                  <c:v>50.444199790738402</c:v>
                </c:pt>
                <c:pt idx="950">
                  <c:v>50.100868904706111</c:v>
                </c:pt>
                <c:pt idx="951">
                  <c:v>50.076668266679832</c:v>
                </c:pt>
                <c:pt idx="952">
                  <c:v>49.719888180601302</c:v>
                </c:pt>
                <c:pt idx="953">
                  <c:v>50.372167080357336</c:v>
                </c:pt>
                <c:pt idx="954">
                  <c:v>49.836119066632222</c:v>
                </c:pt>
                <c:pt idx="955">
                  <c:v>49.968723094371512</c:v>
                </c:pt>
                <c:pt idx="956">
                  <c:v>49.756385242620325</c:v>
                </c:pt>
                <c:pt idx="957">
                  <c:v>49.418602268365298</c:v>
                </c:pt>
                <c:pt idx="958">
                  <c:v>49.559166378275158</c:v>
                </c:pt>
                <c:pt idx="959">
                  <c:v>49.685654079794389</c:v>
                </c:pt>
                <c:pt idx="960">
                  <c:v>49.643024249865697</c:v>
                </c:pt>
                <c:pt idx="961">
                  <c:v>50.016138632425104</c:v>
                </c:pt>
                <c:pt idx="962">
                  <c:v>49.868202093699828</c:v>
                </c:pt>
                <c:pt idx="963">
                  <c:v>49.540364134458805</c:v>
                </c:pt>
                <c:pt idx="964">
                  <c:v>49.511351931445695</c:v>
                </c:pt>
                <c:pt idx="965">
                  <c:v>49.327407798888274</c:v>
                </c:pt>
                <c:pt idx="966">
                  <c:v>50.128750066025482</c:v>
                </c:pt>
                <c:pt idx="967">
                  <c:v>50.095163170816505</c:v>
                </c:pt>
                <c:pt idx="968">
                  <c:v>49.116679107701209</c:v>
                </c:pt>
                <c:pt idx="969">
                  <c:v>49.198140635405807</c:v>
                </c:pt>
                <c:pt idx="970">
                  <c:v>48.792260575633037</c:v>
                </c:pt>
                <c:pt idx="971">
                  <c:v>49.61408167704213</c:v>
                </c:pt>
                <c:pt idx="972">
                  <c:v>49.372607316093344</c:v>
                </c:pt>
                <c:pt idx="973">
                  <c:v>48.369241780221351</c:v>
                </c:pt>
                <c:pt idx="974">
                  <c:v>49.421252659699213</c:v>
                </c:pt>
                <c:pt idx="975">
                  <c:v>49.179117318686565</c:v>
                </c:pt>
                <c:pt idx="976">
                  <c:v>49.602731839988827</c:v>
                </c:pt>
                <c:pt idx="977">
                  <c:v>49.666190749713955</c:v>
                </c:pt>
                <c:pt idx="978">
                  <c:v>49.542449300296859</c:v>
                </c:pt>
                <c:pt idx="979">
                  <c:v>48.984531955028977</c:v>
                </c:pt>
                <c:pt idx="980">
                  <c:v>49.179214844793655</c:v>
                </c:pt>
                <c:pt idx="981">
                  <c:v>49.591170701455155</c:v>
                </c:pt>
                <c:pt idx="982">
                  <c:v>49.391513231651466</c:v>
                </c:pt>
                <c:pt idx="983">
                  <c:v>49.386559572170036</c:v>
                </c:pt>
                <c:pt idx="984">
                  <c:v>49.485209743780558</c:v>
                </c:pt>
                <c:pt idx="985">
                  <c:v>49.748502751439588</c:v>
                </c:pt>
                <c:pt idx="986">
                  <c:v>49.574024270970256</c:v>
                </c:pt>
                <c:pt idx="987">
                  <c:v>49.545656092665851</c:v>
                </c:pt>
                <c:pt idx="988">
                  <c:v>49.054187716276346</c:v>
                </c:pt>
                <c:pt idx="989">
                  <c:v>49.574878014994653</c:v>
                </c:pt>
                <c:pt idx="990">
                  <c:v>49.402295726897435</c:v>
                </c:pt>
                <c:pt idx="991">
                  <c:v>49.196491328700588</c:v>
                </c:pt>
                <c:pt idx="992">
                  <c:v>49.451364276599051</c:v>
                </c:pt>
                <c:pt idx="993">
                  <c:v>49.242493216641243</c:v>
                </c:pt>
                <c:pt idx="994">
                  <c:v>49.201433788272531</c:v>
                </c:pt>
                <c:pt idx="995">
                  <c:v>49.409765092009451</c:v>
                </c:pt>
                <c:pt idx="996">
                  <c:v>49.343851918093335</c:v>
                </c:pt>
                <c:pt idx="997">
                  <c:v>49.364690352910344</c:v>
                </c:pt>
                <c:pt idx="998">
                  <c:v>49.222950193975535</c:v>
                </c:pt>
                <c:pt idx="999">
                  <c:v>49.004141678317829</c:v>
                </c:pt>
                <c:pt idx="1000">
                  <c:v>49.327473108875445</c:v>
                </c:pt>
                <c:pt idx="1001">
                  <c:v>49.426094251894689</c:v>
                </c:pt>
                <c:pt idx="1002">
                  <c:v>49.43929290487538</c:v>
                </c:pt>
                <c:pt idx="1003">
                  <c:v>49.201773175861938</c:v>
                </c:pt>
                <c:pt idx="1004">
                  <c:v>49.611530875120543</c:v>
                </c:pt>
                <c:pt idx="1005">
                  <c:v>49.280241853361595</c:v>
                </c:pt>
                <c:pt idx="1006">
                  <c:v>49.079238269917958</c:v>
                </c:pt>
                <c:pt idx="1007">
                  <c:v>49.154957158395852</c:v>
                </c:pt>
                <c:pt idx="1008">
                  <c:v>49.396915701914047</c:v>
                </c:pt>
                <c:pt idx="1009">
                  <c:v>48.909783794363378</c:v>
                </c:pt>
                <c:pt idx="1010">
                  <c:v>48.960664431650031</c:v>
                </c:pt>
                <c:pt idx="1011">
                  <c:v>49.042160093130057</c:v>
                </c:pt>
                <c:pt idx="1012">
                  <c:v>49.669833135852905</c:v>
                </c:pt>
                <c:pt idx="1013">
                  <c:v>49.152894553816758</c:v>
                </c:pt>
                <c:pt idx="1014">
                  <c:v>49.405840969539192</c:v>
                </c:pt>
                <c:pt idx="1015">
                  <c:v>49.181259522566812</c:v>
                </c:pt>
                <c:pt idx="1016">
                  <c:v>48.798798907919206</c:v>
                </c:pt>
                <c:pt idx="1017">
                  <c:v>49.17590779846342</c:v>
                </c:pt>
                <c:pt idx="1018">
                  <c:v>49.938190269494264</c:v>
                </c:pt>
                <c:pt idx="1019">
                  <c:v>48.969313208167677</c:v>
                </c:pt>
                <c:pt idx="1020">
                  <c:v>49.105577846618132</c:v>
                </c:pt>
                <c:pt idx="1021">
                  <c:v>49.634649597907043</c:v>
                </c:pt>
                <c:pt idx="1022">
                  <c:v>49.373245492519374</c:v>
                </c:pt>
                <c:pt idx="1023">
                  <c:v>49.304746749546759</c:v>
                </c:pt>
                <c:pt idx="1024">
                  <c:v>49.549358396454274</c:v>
                </c:pt>
                <c:pt idx="1025">
                  <c:v>49.491484102088798</c:v>
                </c:pt>
                <c:pt idx="1026">
                  <c:v>49.25394475506554</c:v>
                </c:pt>
                <c:pt idx="1027">
                  <c:v>49.465054880054431</c:v>
                </c:pt>
                <c:pt idx="1028">
                  <c:v>49.430199053311831</c:v>
                </c:pt>
                <c:pt idx="1029">
                  <c:v>49.466383878159384</c:v>
                </c:pt>
                <c:pt idx="1030">
                  <c:v>49.567692300114579</c:v>
                </c:pt>
                <c:pt idx="1031">
                  <c:v>49.697057788203139</c:v>
                </c:pt>
                <c:pt idx="1032">
                  <c:v>49.047091882929337</c:v>
                </c:pt>
                <c:pt idx="1033">
                  <c:v>48.918052878126758</c:v>
                </c:pt>
                <c:pt idx="1034">
                  <c:v>49.657657636836262</c:v>
                </c:pt>
                <c:pt idx="1035">
                  <c:v>48.845754585418824</c:v>
                </c:pt>
                <c:pt idx="1036">
                  <c:v>49.504900711246336</c:v>
                </c:pt>
                <c:pt idx="1037">
                  <c:v>49.063823497445611</c:v>
                </c:pt>
                <c:pt idx="1038">
                  <c:v>49.576594871049984</c:v>
                </c:pt>
                <c:pt idx="1039">
                  <c:v>49.61513330942423</c:v>
                </c:pt>
                <c:pt idx="1040">
                  <c:v>49.717348170324193</c:v>
                </c:pt>
                <c:pt idx="1041">
                  <c:v>49.125838366643599</c:v>
                </c:pt>
                <c:pt idx="1042">
                  <c:v>49.583476892462023</c:v>
                </c:pt>
                <c:pt idx="1043">
                  <c:v>49.449564775408788</c:v>
                </c:pt>
                <c:pt idx="1044">
                  <c:v>49.222966653629797</c:v>
                </c:pt>
                <c:pt idx="1045">
                  <c:v>49.57134528345378</c:v>
                </c:pt>
                <c:pt idx="1046">
                  <c:v>49.647098953789005</c:v>
                </c:pt>
                <c:pt idx="1047">
                  <c:v>49.494569055594326</c:v>
                </c:pt>
                <c:pt idx="1048">
                  <c:v>49.307584782644618</c:v>
                </c:pt>
                <c:pt idx="1049">
                  <c:v>49.271879519320393</c:v>
                </c:pt>
                <c:pt idx="1050">
                  <c:v>49.284666635229797</c:v>
                </c:pt>
                <c:pt idx="1051">
                  <c:v>49.400825612478492</c:v>
                </c:pt>
                <c:pt idx="1052">
                  <c:v>49.296168009828662</c:v>
                </c:pt>
                <c:pt idx="1053">
                  <c:v>49.454916737256475</c:v>
                </c:pt>
                <c:pt idx="1054">
                  <c:v>49.274049445766011</c:v>
                </c:pt>
                <c:pt idx="1055">
                  <c:v>49.443444525848875</c:v>
                </c:pt>
                <c:pt idx="1056">
                  <c:v>49.540287175271757</c:v>
                </c:pt>
                <c:pt idx="1057">
                  <c:v>49.557139896812103</c:v>
                </c:pt>
                <c:pt idx="1058">
                  <c:v>49.428853911395407</c:v>
                </c:pt>
                <c:pt idx="1059">
                  <c:v>49.577473625251535</c:v>
                </c:pt>
                <c:pt idx="1060">
                  <c:v>49.474507641779141</c:v>
                </c:pt>
                <c:pt idx="1061">
                  <c:v>49.50225032406879</c:v>
                </c:pt>
                <c:pt idx="1062">
                  <c:v>49.687608708077647</c:v>
                </c:pt>
                <c:pt idx="1063">
                  <c:v>49.409403740347571</c:v>
                </c:pt>
                <c:pt idx="1064">
                  <c:v>49.053719505689102</c:v>
                </c:pt>
                <c:pt idx="1065">
                  <c:v>49.827002028035984</c:v>
                </c:pt>
                <c:pt idx="1066">
                  <c:v>49.445725119007747</c:v>
                </c:pt>
                <c:pt idx="1067">
                  <c:v>49.401195795105551</c:v>
                </c:pt>
                <c:pt idx="1068">
                  <c:v>49.487866765337714</c:v>
                </c:pt>
                <c:pt idx="1069">
                  <c:v>49.419565390820573</c:v>
                </c:pt>
                <c:pt idx="1070">
                  <c:v>49.34947690444983</c:v>
                </c:pt>
                <c:pt idx="1071">
                  <c:v>49.299373326361859</c:v>
                </c:pt>
                <c:pt idx="1072">
                  <c:v>49.954459505337809</c:v>
                </c:pt>
                <c:pt idx="1073">
                  <c:v>49.295882726502498</c:v>
                </c:pt>
                <c:pt idx="1074">
                  <c:v>49.275142389972984</c:v>
                </c:pt>
                <c:pt idx="1075">
                  <c:v>49.417638516406292</c:v>
                </c:pt>
                <c:pt idx="1076">
                  <c:v>49.478072554577608</c:v>
                </c:pt>
                <c:pt idx="1077">
                  <c:v>49.943069666279058</c:v>
                </c:pt>
                <c:pt idx="1078">
                  <c:v>49.53364290104399</c:v>
                </c:pt>
                <c:pt idx="1079">
                  <c:v>49.524850376788294</c:v>
                </c:pt>
                <c:pt idx="1080">
                  <c:v>49.164779678914968</c:v>
                </c:pt>
                <c:pt idx="1081">
                  <c:v>49.691664756821162</c:v>
                </c:pt>
                <c:pt idx="1082">
                  <c:v>48.977923495212764</c:v>
                </c:pt>
                <c:pt idx="1083">
                  <c:v>49.239924893063588</c:v>
                </c:pt>
                <c:pt idx="1084">
                  <c:v>48.966764146138757</c:v>
                </c:pt>
                <c:pt idx="1085">
                  <c:v>48.956978190272707</c:v>
                </c:pt>
                <c:pt idx="1086">
                  <c:v>49.155370112543466</c:v>
                </c:pt>
                <c:pt idx="1087">
                  <c:v>49.40808577138769</c:v>
                </c:pt>
                <c:pt idx="1088">
                  <c:v>49.190559118405524</c:v>
                </c:pt>
                <c:pt idx="1089">
                  <c:v>49.476387400457277</c:v>
                </c:pt>
                <c:pt idx="1090">
                  <c:v>49.350983705704117</c:v>
                </c:pt>
                <c:pt idx="1091">
                  <c:v>48.868356644311461</c:v>
                </c:pt>
                <c:pt idx="1092">
                  <c:v>49.141246301311774</c:v>
                </c:pt>
                <c:pt idx="1093">
                  <c:v>49.15521881554799</c:v>
                </c:pt>
                <c:pt idx="1094">
                  <c:v>48.549957670066206</c:v>
                </c:pt>
                <c:pt idx="1095">
                  <c:v>48.351631010974835</c:v>
                </c:pt>
                <c:pt idx="1096">
                  <c:v>48.900516937304502</c:v>
                </c:pt>
                <c:pt idx="1097">
                  <c:v>48.632207451506062</c:v>
                </c:pt>
                <c:pt idx="1098">
                  <c:v>48.831333054694511</c:v>
                </c:pt>
                <c:pt idx="1099">
                  <c:v>48.803586779462464</c:v>
                </c:pt>
                <c:pt idx="1100">
                  <c:v>49.058239260959866</c:v>
                </c:pt>
                <c:pt idx="1101">
                  <c:v>49.524733898166254</c:v>
                </c:pt>
                <c:pt idx="1102">
                  <c:v>48.647020380681809</c:v>
                </c:pt>
                <c:pt idx="1103">
                  <c:v>48.535984152585058</c:v>
                </c:pt>
                <c:pt idx="1104">
                  <c:v>49.316382965820942</c:v>
                </c:pt>
                <c:pt idx="1105">
                  <c:v>48.779317355439971</c:v>
                </c:pt>
                <c:pt idx="1106">
                  <c:v>49.076144725532622</c:v>
                </c:pt>
                <c:pt idx="1107">
                  <c:v>48.594181808994065</c:v>
                </c:pt>
                <c:pt idx="1108">
                  <c:v>48.997377074686923</c:v>
                </c:pt>
                <c:pt idx="1109">
                  <c:v>48.655174423583105</c:v>
                </c:pt>
                <c:pt idx="1110">
                  <c:v>48.352193929888251</c:v>
                </c:pt>
                <c:pt idx="1111">
                  <c:v>48.717739361752855</c:v>
                </c:pt>
                <c:pt idx="1112">
                  <c:v>48.927448075902589</c:v>
                </c:pt>
                <c:pt idx="1113">
                  <c:v>48.595728098649893</c:v>
                </c:pt>
                <c:pt idx="1114">
                  <c:v>48.983814270936271</c:v>
                </c:pt>
                <c:pt idx="1115">
                  <c:v>48.932365313385226</c:v>
                </c:pt>
                <c:pt idx="1116">
                  <c:v>48.691556598896469</c:v>
                </c:pt>
                <c:pt idx="1117">
                  <c:v>48.43994168091546</c:v>
                </c:pt>
                <c:pt idx="1118">
                  <c:v>48.957960959762566</c:v>
                </c:pt>
                <c:pt idx="1119">
                  <c:v>48.924781691749153</c:v>
                </c:pt>
                <c:pt idx="1120">
                  <c:v>47.991276072188903</c:v>
                </c:pt>
                <c:pt idx="1121">
                  <c:v>48.266867369386503</c:v>
                </c:pt>
                <c:pt idx="1122">
                  <c:v>48.283769064716004</c:v>
                </c:pt>
                <c:pt idx="1123">
                  <c:v>48.507262560143445</c:v>
                </c:pt>
                <c:pt idx="1124">
                  <c:v>48.394003834422989</c:v>
                </c:pt>
                <c:pt idx="1125">
                  <c:v>48.670691256171551</c:v>
                </c:pt>
                <c:pt idx="1126">
                  <c:v>48.848608580158157</c:v>
                </c:pt>
                <c:pt idx="1127">
                  <c:v>48.750191834665266</c:v>
                </c:pt>
                <c:pt idx="1128">
                  <c:v>48.561296525636038</c:v>
                </c:pt>
                <c:pt idx="1129">
                  <c:v>48.545498410696993</c:v>
                </c:pt>
                <c:pt idx="1130">
                  <c:v>48.395781863793871</c:v>
                </c:pt>
                <c:pt idx="1131">
                  <c:v>48.259437822162432</c:v>
                </c:pt>
                <c:pt idx="1132">
                  <c:v>48.431332256347709</c:v>
                </c:pt>
                <c:pt idx="1133">
                  <c:v>48.393441529105417</c:v>
                </c:pt>
                <c:pt idx="1134">
                  <c:v>48.179544623504825</c:v>
                </c:pt>
                <c:pt idx="1135">
                  <c:v>48.303761667537771</c:v>
                </c:pt>
                <c:pt idx="1136">
                  <c:v>48.45310613050323</c:v>
                </c:pt>
                <c:pt idx="1137">
                  <c:v>48.249189131826924</c:v>
                </c:pt>
                <c:pt idx="1138">
                  <c:v>48.53866498730914</c:v>
                </c:pt>
                <c:pt idx="1139">
                  <c:v>48.262960409290265</c:v>
                </c:pt>
                <c:pt idx="1140">
                  <c:v>48.668594250400197</c:v>
                </c:pt>
                <c:pt idx="1141">
                  <c:v>48.301101200257619</c:v>
                </c:pt>
                <c:pt idx="1142">
                  <c:v>47.895447661678475</c:v>
                </c:pt>
                <c:pt idx="1143">
                  <c:v>48.069287380259404</c:v>
                </c:pt>
                <c:pt idx="1144">
                  <c:v>48.135929328510272</c:v>
                </c:pt>
                <c:pt idx="1145">
                  <c:v>48.070491182968681</c:v>
                </c:pt>
                <c:pt idx="1146">
                  <c:v>47.918877148734722</c:v>
                </c:pt>
                <c:pt idx="1147">
                  <c:v>48.654352527293284</c:v>
                </c:pt>
                <c:pt idx="1148">
                  <c:v>48.202278851734455</c:v>
                </c:pt>
                <c:pt idx="1149">
                  <c:v>47.948904803179957</c:v>
                </c:pt>
                <c:pt idx="1150">
                  <c:v>48.249301181421714</c:v>
                </c:pt>
                <c:pt idx="1151">
                  <c:v>48.447872235674041</c:v>
                </c:pt>
                <c:pt idx="1152">
                  <c:v>48.586831755107909</c:v>
                </c:pt>
                <c:pt idx="1153">
                  <c:v>48.517932336732876</c:v>
                </c:pt>
                <c:pt idx="1154">
                  <c:v>48.163678260098727</c:v>
                </c:pt>
                <c:pt idx="1155">
                  <c:v>48.385841508852252</c:v>
                </c:pt>
                <c:pt idx="1156">
                  <c:v>48.179890142199326</c:v>
                </c:pt>
                <c:pt idx="1157">
                  <c:v>47.960879633097143</c:v>
                </c:pt>
                <c:pt idx="1158">
                  <c:v>47.539909020071114</c:v>
                </c:pt>
                <c:pt idx="1159">
                  <c:v>48.0421123978943</c:v>
                </c:pt>
                <c:pt idx="1160">
                  <c:v>47.873911552453009</c:v>
                </c:pt>
                <c:pt idx="1161">
                  <c:v>47.464203898448638</c:v>
                </c:pt>
                <c:pt idx="1162">
                  <c:v>47.377341063739571</c:v>
                </c:pt>
                <c:pt idx="1163">
                  <c:v>47.961983253890615</c:v>
                </c:pt>
                <c:pt idx="1164">
                  <c:v>47.509942359821913</c:v>
                </c:pt>
                <c:pt idx="1165">
                  <c:v>47.777719367807023</c:v>
                </c:pt>
                <c:pt idx="1166">
                  <c:v>47.658752173319463</c:v>
                </c:pt>
                <c:pt idx="1167">
                  <c:v>46.986221810481659</c:v>
                </c:pt>
                <c:pt idx="1168">
                  <c:v>47.22515709689138</c:v>
                </c:pt>
                <c:pt idx="1169">
                  <c:v>47.15344809667809</c:v>
                </c:pt>
                <c:pt idx="1170">
                  <c:v>47.139543663995987</c:v>
                </c:pt>
                <c:pt idx="1171">
                  <c:v>47.36191180066546</c:v>
                </c:pt>
                <c:pt idx="1172">
                  <c:v>47.301591936110739</c:v>
                </c:pt>
                <c:pt idx="1173">
                  <c:v>47.063745571460082</c:v>
                </c:pt>
                <c:pt idx="1174">
                  <c:v>46.99127682192384</c:v>
                </c:pt>
                <c:pt idx="1175">
                  <c:v>47.265688166680178</c:v>
                </c:pt>
                <c:pt idx="1176">
                  <c:v>47.452989009756173</c:v>
                </c:pt>
                <c:pt idx="1177">
                  <c:v>46.8026906578257</c:v>
                </c:pt>
                <c:pt idx="1178">
                  <c:v>47.059755249263155</c:v>
                </c:pt>
                <c:pt idx="1179">
                  <c:v>46.930519497188811</c:v>
                </c:pt>
                <c:pt idx="1180">
                  <c:v>46.786533226550674</c:v>
                </c:pt>
                <c:pt idx="1181">
                  <c:v>47.339329219165442</c:v>
                </c:pt>
                <c:pt idx="1182">
                  <c:v>47.249857725997657</c:v>
                </c:pt>
                <c:pt idx="1183">
                  <c:v>46.894680175078257</c:v>
                </c:pt>
                <c:pt idx="1184">
                  <c:v>46.6382892009605</c:v>
                </c:pt>
                <c:pt idx="1185">
                  <c:v>46.886580344681292</c:v>
                </c:pt>
                <c:pt idx="1186">
                  <c:v>46.550771608160666</c:v>
                </c:pt>
                <c:pt idx="1187">
                  <c:v>47.18733007631964</c:v>
                </c:pt>
                <c:pt idx="1188">
                  <c:v>46.736919247971784</c:v>
                </c:pt>
                <c:pt idx="1189">
                  <c:v>46.900937350505423</c:v>
                </c:pt>
                <c:pt idx="1190">
                  <c:v>46.918211065919181</c:v>
                </c:pt>
                <c:pt idx="1191">
                  <c:v>46.71797451364364</c:v>
                </c:pt>
                <c:pt idx="1192">
                  <c:v>47.010377863744303</c:v>
                </c:pt>
                <c:pt idx="1193">
                  <c:v>46.65129605881193</c:v>
                </c:pt>
                <c:pt idx="1194">
                  <c:v>46.760009948623399</c:v>
                </c:pt>
                <c:pt idx="1195">
                  <c:v>46.593338907037001</c:v>
                </c:pt>
                <c:pt idx="1196">
                  <c:v>46.585695146543429</c:v>
                </c:pt>
                <c:pt idx="1197">
                  <c:v>46.129525849489518</c:v>
                </c:pt>
                <c:pt idx="1198">
                  <c:v>46.017253307327536</c:v>
                </c:pt>
                <c:pt idx="1199">
                  <c:v>46.218502260223566</c:v>
                </c:pt>
                <c:pt idx="1200">
                  <c:v>46.22585686012615</c:v>
                </c:pt>
                <c:pt idx="1201">
                  <c:v>46.343156261702205</c:v>
                </c:pt>
                <c:pt idx="1202">
                  <c:v>45.955549475136991</c:v>
                </c:pt>
                <c:pt idx="1203">
                  <c:v>46.177925270958383</c:v>
                </c:pt>
                <c:pt idx="1204">
                  <c:v>46.271707168065163</c:v>
                </c:pt>
                <c:pt idx="1205">
                  <c:v>45.958413160774121</c:v>
                </c:pt>
                <c:pt idx="1206">
                  <c:v>45.779078277825384</c:v>
                </c:pt>
                <c:pt idx="1207">
                  <c:v>45.706074687324069</c:v>
                </c:pt>
                <c:pt idx="1208">
                  <c:v>45.968838549954512</c:v>
                </c:pt>
                <c:pt idx="1209">
                  <c:v>45.728858788396437</c:v>
                </c:pt>
                <c:pt idx="1210">
                  <c:v>45.43788671335264</c:v>
                </c:pt>
                <c:pt idx="1211">
                  <c:v>45.409700890379192</c:v>
                </c:pt>
                <c:pt idx="1212">
                  <c:v>45.621733404476899</c:v>
                </c:pt>
                <c:pt idx="1213">
                  <c:v>45.273965510510891</c:v>
                </c:pt>
                <c:pt idx="1214">
                  <c:v>45.559358363162097</c:v>
                </c:pt>
                <c:pt idx="1215">
                  <c:v>44.606246765146338</c:v>
                </c:pt>
                <c:pt idx="1216">
                  <c:v>45.296116724949705</c:v>
                </c:pt>
                <c:pt idx="1217">
                  <c:v>45.136498021531715</c:v>
                </c:pt>
                <c:pt idx="1218">
                  <c:v>44.58201844388055</c:v>
                </c:pt>
                <c:pt idx="1219">
                  <c:v>44.45980009063144</c:v>
                </c:pt>
                <c:pt idx="1220">
                  <c:v>44.45151226232074</c:v>
                </c:pt>
                <c:pt idx="1221">
                  <c:v>44.47965889932108</c:v>
                </c:pt>
                <c:pt idx="1222">
                  <c:v>44.056562897493343</c:v>
                </c:pt>
                <c:pt idx="1223">
                  <c:v>44.254410346142727</c:v>
                </c:pt>
                <c:pt idx="1224">
                  <c:v>43.84209213900423</c:v>
                </c:pt>
                <c:pt idx="1225">
                  <c:v>44.343711131387629</c:v>
                </c:pt>
                <c:pt idx="1226">
                  <c:v>43.975560935466461</c:v>
                </c:pt>
                <c:pt idx="1227">
                  <c:v>44.037224793294875</c:v>
                </c:pt>
                <c:pt idx="1228">
                  <c:v>43.851955553204547</c:v>
                </c:pt>
                <c:pt idx="1229">
                  <c:v>43.511030686409534</c:v>
                </c:pt>
                <c:pt idx="1230">
                  <c:v>43.430577800920538</c:v>
                </c:pt>
                <c:pt idx="1231">
                  <c:v>43.275300513478086</c:v>
                </c:pt>
                <c:pt idx="1232">
                  <c:v>42.799959663308449</c:v>
                </c:pt>
                <c:pt idx="1233">
                  <c:v>43.147266374399386</c:v>
                </c:pt>
                <c:pt idx="1234">
                  <c:v>43.005797050654508</c:v>
                </c:pt>
                <c:pt idx="1235">
                  <c:v>42.726845489625717</c:v>
                </c:pt>
                <c:pt idx="1236">
                  <c:v>42.981961439232968</c:v>
                </c:pt>
                <c:pt idx="1237">
                  <c:v>42.484362990723369</c:v>
                </c:pt>
                <c:pt idx="1238">
                  <c:v>42.944277655137938</c:v>
                </c:pt>
                <c:pt idx="1239">
                  <c:v>42.588323791652797</c:v>
                </c:pt>
                <c:pt idx="1240">
                  <c:v>42.584465454819977</c:v>
                </c:pt>
                <c:pt idx="1241">
                  <c:v>42.377047264893193</c:v>
                </c:pt>
                <c:pt idx="1242">
                  <c:v>42.29256745832965</c:v>
                </c:pt>
                <c:pt idx="1243">
                  <c:v>42.046227694814256</c:v>
                </c:pt>
                <c:pt idx="1244">
                  <c:v>42.118537247961044</c:v>
                </c:pt>
                <c:pt idx="1245">
                  <c:v>41.721557617738128</c:v>
                </c:pt>
                <c:pt idx="1246">
                  <c:v>41.713046874632369</c:v>
                </c:pt>
                <c:pt idx="1247">
                  <c:v>41.683841980555648</c:v>
                </c:pt>
                <c:pt idx="1248">
                  <c:v>41.778036593012999</c:v>
                </c:pt>
                <c:pt idx="1249">
                  <c:v>41.306166394696369</c:v>
                </c:pt>
                <c:pt idx="1250">
                  <c:v>41.110703452267295</c:v>
                </c:pt>
                <c:pt idx="1251">
                  <c:v>41.15712651766367</c:v>
                </c:pt>
                <c:pt idx="1252">
                  <c:v>41.243790013759494</c:v>
                </c:pt>
                <c:pt idx="1253">
                  <c:v>40.87355436067228</c:v>
                </c:pt>
                <c:pt idx="1254">
                  <c:v>40.795480996431486</c:v>
                </c:pt>
                <c:pt idx="1255">
                  <c:v>40.991296725513386</c:v>
                </c:pt>
                <c:pt idx="1256">
                  <c:v>40.886255426144494</c:v>
                </c:pt>
                <c:pt idx="1257">
                  <c:v>40.422050618639908</c:v>
                </c:pt>
                <c:pt idx="1258">
                  <c:v>40.724449019578572</c:v>
                </c:pt>
                <c:pt idx="1259">
                  <c:v>40.433599579753164</c:v>
                </c:pt>
                <c:pt idx="1260">
                  <c:v>40.218832881171096</c:v>
                </c:pt>
                <c:pt idx="1261">
                  <c:v>40.248361158695282</c:v>
                </c:pt>
                <c:pt idx="1262">
                  <c:v>39.949988979159428</c:v>
                </c:pt>
                <c:pt idx="1263">
                  <c:v>40.131640024474699</c:v>
                </c:pt>
                <c:pt idx="1264">
                  <c:v>39.959661121410647</c:v>
                </c:pt>
                <c:pt idx="1265">
                  <c:v>39.883907303199749</c:v>
                </c:pt>
                <c:pt idx="1266">
                  <c:v>39.580746778295243</c:v>
                </c:pt>
                <c:pt idx="1267">
                  <c:v>39.539574891988586</c:v>
                </c:pt>
                <c:pt idx="1268">
                  <c:v>39.239779166305084</c:v>
                </c:pt>
                <c:pt idx="1269">
                  <c:v>39.038295948641945</c:v>
                </c:pt>
                <c:pt idx="1270">
                  <c:v>39.433442273855093</c:v>
                </c:pt>
                <c:pt idx="1271">
                  <c:v>38.955618611372451</c:v>
                </c:pt>
                <c:pt idx="1272">
                  <c:v>38.883934441866472</c:v>
                </c:pt>
                <c:pt idx="1273">
                  <c:v>38.630238482536342</c:v>
                </c:pt>
                <c:pt idx="1274">
                  <c:v>38.511904488045516</c:v>
                </c:pt>
                <c:pt idx="1275">
                  <c:v>38.546419236357707</c:v>
                </c:pt>
                <c:pt idx="1276">
                  <c:v>38.433496146419387</c:v>
                </c:pt>
                <c:pt idx="1277">
                  <c:v>38.508605420442478</c:v>
                </c:pt>
                <c:pt idx="1278">
                  <c:v>38.530803603723193</c:v>
                </c:pt>
                <c:pt idx="1279">
                  <c:v>38.135676066215588</c:v>
                </c:pt>
                <c:pt idx="1280">
                  <c:v>38.128777586233582</c:v>
                </c:pt>
                <c:pt idx="1281">
                  <c:v>37.639477498281096</c:v>
                </c:pt>
                <c:pt idx="1282">
                  <c:v>38.165824837284518</c:v>
                </c:pt>
                <c:pt idx="1283">
                  <c:v>37.685079676675635</c:v>
                </c:pt>
                <c:pt idx="1284">
                  <c:v>37.716698142557433</c:v>
                </c:pt>
                <c:pt idx="1285">
                  <c:v>37.96595096457029</c:v>
                </c:pt>
                <c:pt idx="1286">
                  <c:v>37.718267991989698</c:v>
                </c:pt>
                <c:pt idx="1287">
                  <c:v>37.543532856500619</c:v>
                </c:pt>
                <c:pt idx="1288">
                  <c:v>37.659418687467962</c:v>
                </c:pt>
                <c:pt idx="1289">
                  <c:v>37.61580197888064</c:v>
                </c:pt>
                <c:pt idx="1290">
                  <c:v>37.248461307331269</c:v>
                </c:pt>
                <c:pt idx="1291">
                  <c:v>37.693520497977403</c:v>
                </c:pt>
                <c:pt idx="1292">
                  <c:v>37.516293518136727</c:v>
                </c:pt>
                <c:pt idx="1293">
                  <c:v>37.568025480805112</c:v>
                </c:pt>
                <c:pt idx="1294">
                  <c:v>37.104949261457456</c:v>
                </c:pt>
                <c:pt idx="1295">
                  <c:v>36.912317042981257</c:v>
                </c:pt>
                <c:pt idx="1296">
                  <c:v>37.682771370777793</c:v>
                </c:pt>
                <c:pt idx="1297">
                  <c:v>37.138767250959326</c:v>
                </c:pt>
                <c:pt idx="1298">
                  <c:v>37.04600918981594</c:v>
                </c:pt>
                <c:pt idx="1299">
                  <c:v>37.556981465373291</c:v>
                </c:pt>
                <c:pt idx="1300">
                  <c:v>37.730118073670837</c:v>
                </c:pt>
                <c:pt idx="1301">
                  <c:v>37.545369356981624</c:v>
                </c:pt>
                <c:pt idx="1302">
                  <c:v>37.714786341938101</c:v>
                </c:pt>
                <c:pt idx="1303">
                  <c:v>37.346569796406833</c:v>
                </c:pt>
                <c:pt idx="1304">
                  <c:v>37.517488297967645</c:v>
                </c:pt>
                <c:pt idx="1305">
                  <c:v>37.470364947810751</c:v>
                </c:pt>
                <c:pt idx="1306">
                  <c:v>37.454565342814895</c:v>
                </c:pt>
                <c:pt idx="1307">
                  <c:v>37.800669395190376</c:v>
                </c:pt>
                <c:pt idx="1308">
                  <c:v>37.575590350635387</c:v>
                </c:pt>
                <c:pt idx="1309">
                  <c:v>37.732997659510346</c:v>
                </c:pt>
                <c:pt idx="1310">
                  <c:v>37.846389887409046</c:v>
                </c:pt>
                <c:pt idx="1311">
                  <c:v>37.595413722974925</c:v>
                </c:pt>
                <c:pt idx="1312">
                  <c:v>37.47294004914464</c:v>
                </c:pt>
                <c:pt idx="1313">
                  <c:v>37.814436706744353</c:v>
                </c:pt>
                <c:pt idx="1314">
                  <c:v>37.65223621585001</c:v>
                </c:pt>
                <c:pt idx="1315">
                  <c:v>37.626455165888103</c:v>
                </c:pt>
                <c:pt idx="1316">
                  <c:v>37.496808253783797</c:v>
                </c:pt>
                <c:pt idx="1317">
                  <c:v>36.789626130809438</c:v>
                </c:pt>
                <c:pt idx="1318">
                  <c:v>37.515963798134131</c:v>
                </c:pt>
                <c:pt idx="1319">
                  <c:v>37.374605858617528</c:v>
                </c:pt>
                <c:pt idx="1320">
                  <c:v>37.701151947930263</c:v>
                </c:pt>
                <c:pt idx="1321">
                  <c:v>37.802055756141336</c:v>
                </c:pt>
                <c:pt idx="1322">
                  <c:v>37.532585148819201</c:v>
                </c:pt>
                <c:pt idx="1323">
                  <c:v>37.52202548193047</c:v>
                </c:pt>
                <c:pt idx="1324">
                  <c:v>36.927620320833377</c:v>
                </c:pt>
                <c:pt idx="1325">
                  <c:v>37.170836645176067</c:v>
                </c:pt>
                <c:pt idx="1326">
                  <c:v>37.536260465042893</c:v>
                </c:pt>
                <c:pt idx="1327">
                  <c:v>37.293552039470462</c:v>
                </c:pt>
                <c:pt idx="1328">
                  <c:v>37.31313712980613</c:v>
                </c:pt>
                <c:pt idx="1329">
                  <c:v>36.843770452481515</c:v>
                </c:pt>
                <c:pt idx="1330">
                  <c:v>36.957802846561314</c:v>
                </c:pt>
                <c:pt idx="1331">
                  <c:v>36.475228580192521</c:v>
                </c:pt>
                <c:pt idx="1332">
                  <c:v>36.794926732289674</c:v>
                </c:pt>
                <c:pt idx="1333">
                  <c:v>36.834137618107967</c:v>
                </c:pt>
                <c:pt idx="1334">
                  <c:v>36.564391597547242</c:v>
                </c:pt>
                <c:pt idx="1335">
                  <c:v>36.611210503941791</c:v>
                </c:pt>
                <c:pt idx="1336">
                  <c:v>36.771085643095191</c:v>
                </c:pt>
                <c:pt idx="1337">
                  <c:v>36.612887674283527</c:v>
                </c:pt>
                <c:pt idx="1338">
                  <c:v>36.101953885689369</c:v>
                </c:pt>
                <c:pt idx="1339">
                  <c:v>36.373229979283401</c:v>
                </c:pt>
                <c:pt idx="1340">
                  <c:v>36.19837896991055</c:v>
                </c:pt>
                <c:pt idx="1341">
                  <c:v>35.95537728474303</c:v>
                </c:pt>
                <c:pt idx="1342">
                  <c:v>35.817487792730475</c:v>
                </c:pt>
                <c:pt idx="1343">
                  <c:v>35.907380541288788</c:v>
                </c:pt>
                <c:pt idx="1344">
                  <c:v>36.022791889902052</c:v>
                </c:pt>
                <c:pt idx="1345">
                  <c:v>35.883310062087851</c:v>
                </c:pt>
                <c:pt idx="1346">
                  <c:v>35.646432330567471</c:v>
                </c:pt>
                <c:pt idx="1347">
                  <c:v>35.49877047738596</c:v>
                </c:pt>
                <c:pt idx="1348">
                  <c:v>35.272048392370955</c:v>
                </c:pt>
                <c:pt idx="1349">
                  <c:v>35.749309975511146</c:v>
                </c:pt>
                <c:pt idx="1350">
                  <c:v>35.120109520559019</c:v>
                </c:pt>
                <c:pt idx="1351">
                  <c:v>34.892811316673402</c:v>
                </c:pt>
                <c:pt idx="1352">
                  <c:v>34.63012449794725</c:v>
                </c:pt>
                <c:pt idx="1353">
                  <c:v>34.909345131103066</c:v>
                </c:pt>
                <c:pt idx="1354">
                  <c:v>34.538975298708607</c:v>
                </c:pt>
                <c:pt idx="1355">
                  <c:v>34.460026788442029</c:v>
                </c:pt>
                <c:pt idx="1356">
                  <c:v>34.19841819950917</c:v>
                </c:pt>
                <c:pt idx="1357">
                  <c:v>34.051280339329438</c:v>
                </c:pt>
                <c:pt idx="1358">
                  <c:v>34.079489215582832</c:v>
                </c:pt>
                <c:pt idx="1359">
                  <c:v>34.075830193221897</c:v>
                </c:pt>
                <c:pt idx="1360">
                  <c:v>34.064021028396652</c:v>
                </c:pt>
                <c:pt idx="1361">
                  <c:v>33.8608027367315</c:v>
                </c:pt>
                <c:pt idx="1362">
                  <c:v>33.770946553453363</c:v>
                </c:pt>
                <c:pt idx="1363">
                  <c:v>33.351067299903654</c:v>
                </c:pt>
                <c:pt idx="1364">
                  <c:v>32.998937378206627</c:v>
                </c:pt>
                <c:pt idx="1365">
                  <c:v>32.671805525052392</c:v>
                </c:pt>
                <c:pt idx="1366">
                  <c:v>32.920924162077469</c:v>
                </c:pt>
                <c:pt idx="1367">
                  <c:v>32.500475145479299</c:v>
                </c:pt>
                <c:pt idx="1368">
                  <c:v>32.37935070766877</c:v>
                </c:pt>
                <c:pt idx="1369">
                  <c:v>32.233267726752089</c:v>
                </c:pt>
                <c:pt idx="1370">
                  <c:v>31.917779836082705</c:v>
                </c:pt>
                <c:pt idx="1371">
                  <c:v>31.693782843481149</c:v>
                </c:pt>
                <c:pt idx="1372">
                  <c:v>31.792782331282183</c:v>
                </c:pt>
                <c:pt idx="1373">
                  <c:v>31.37602919771529</c:v>
                </c:pt>
                <c:pt idx="1374">
                  <c:v>31.1866517106725</c:v>
                </c:pt>
                <c:pt idx="1375">
                  <c:v>31.049978923047512</c:v>
                </c:pt>
                <c:pt idx="1376">
                  <c:v>30.807888616470066</c:v>
                </c:pt>
                <c:pt idx="1377">
                  <c:v>30.897264569032409</c:v>
                </c:pt>
                <c:pt idx="1378">
                  <c:v>30.465158293690685</c:v>
                </c:pt>
                <c:pt idx="1379">
                  <c:v>30.127271265737072</c:v>
                </c:pt>
                <c:pt idx="1380">
                  <c:v>30.06995194627785</c:v>
                </c:pt>
                <c:pt idx="1381">
                  <c:v>29.432928952253228</c:v>
                </c:pt>
                <c:pt idx="1382">
                  <c:v>29.441280262865643</c:v>
                </c:pt>
                <c:pt idx="1383">
                  <c:v>29.466137998529891</c:v>
                </c:pt>
                <c:pt idx="1384">
                  <c:v>28.942361337754893</c:v>
                </c:pt>
                <c:pt idx="1385">
                  <c:v>29.166120996497028</c:v>
                </c:pt>
                <c:pt idx="1386">
                  <c:v>28.492013894017671</c:v>
                </c:pt>
                <c:pt idx="1387">
                  <c:v>28.211071982045535</c:v>
                </c:pt>
                <c:pt idx="1388">
                  <c:v>28.139797939174599</c:v>
                </c:pt>
                <c:pt idx="1389">
                  <c:v>27.516291781586609</c:v>
                </c:pt>
                <c:pt idx="1390">
                  <c:v>27.814478879810192</c:v>
                </c:pt>
                <c:pt idx="1391">
                  <c:v>27.145243179933306</c:v>
                </c:pt>
                <c:pt idx="1392">
                  <c:v>27.103354369763181</c:v>
                </c:pt>
                <c:pt idx="1393">
                  <c:v>27.219682104218421</c:v>
                </c:pt>
                <c:pt idx="1394">
                  <c:v>26.675880476237975</c:v>
                </c:pt>
                <c:pt idx="1395">
                  <c:v>26.3005688396069</c:v>
                </c:pt>
                <c:pt idx="1396">
                  <c:v>26.410559642799445</c:v>
                </c:pt>
                <c:pt idx="1397">
                  <c:v>26.467865789836246</c:v>
                </c:pt>
                <c:pt idx="1398">
                  <c:v>26.048872244551376</c:v>
                </c:pt>
                <c:pt idx="1399">
                  <c:v>25.612502802782327</c:v>
                </c:pt>
                <c:pt idx="1400">
                  <c:v>25.291501388406441</c:v>
                </c:pt>
                <c:pt idx="1401">
                  <c:v>25.231904376040184</c:v>
                </c:pt>
                <c:pt idx="1402">
                  <c:v>25.292965634632203</c:v>
                </c:pt>
                <c:pt idx="1403">
                  <c:v>24.85671668438615</c:v>
                </c:pt>
                <c:pt idx="1404">
                  <c:v>24.684295909518724</c:v>
                </c:pt>
                <c:pt idx="1405">
                  <c:v>24.510577447027156</c:v>
                </c:pt>
                <c:pt idx="1406">
                  <c:v>24.124063919611054</c:v>
                </c:pt>
                <c:pt idx="1407">
                  <c:v>23.828343872898028</c:v>
                </c:pt>
                <c:pt idx="1408">
                  <c:v>23.75235724512746</c:v>
                </c:pt>
                <c:pt idx="1409">
                  <c:v>23.690470707808206</c:v>
                </c:pt>
                <c:pt idx="1410">
                  <c:v>23.740009561109169</c:v>
                </c:pt>
                <c:pt idx="1411">
                  <c:v>23.384706185130181</c:v>
                </c:pt>
                <c:pt idx="1412">
                  <c:v>23.207537337320481</c:v>
                </c:pt>
                <c:pt idx="1413">
                  <c:v>22.98057866480373</c:v>
                </c:pt>
                <c:pt idx="1414">
                  <c:v>23.106259903742735</c:v>
                </c:pt>
                <c:pt idx="1415">
                  <c:v>22.667802445835136</c:v>
                </c:pt>
                <c:pt idx="1416">
                  <c:v>22.830663491419106</c:v>
                </c:pt>
                <c:pt idx="1417">
                  <c:v>22.684886043331208</c:v>
                </c:pt>
                <c:pt idx="1418">
                  <c:v>22.64288416033148</c:v>
                </c:pt>
                <c:pt idx="1419">
                  <c:v>22.143429520205515</c:v>
                </c:pt>
                <c:pt idx="1420">
                  <c:v>22.083524335627075</c:v>
                </c:pt>
                <c:pt idx="1421">
                  <c:v>21.965510044435788</c:v>
                </c:pt>
                <c:pt idx="1422">
                  <c:v>21.64852226831788</c:v>
                </c:pt>
                <c:pt idx="1423">
                  <c:v>21.540635091103464</c:v>
                </c:pt>
                <c:pt idx="1424">
                  <c:v>21.527912021226697</c:v>
                </c:pt>
                <c:pt idx="1425">
                  <c:v>21.025755710760986</c:v>
                </c:pt>
                <c:pt idx="1426">
                  <c:v>20.771901909261892</c:v>
                </c:pt>
                <c:pt idx="1427">
                  <c:v>20.939298818724254</c:v>
                </c:pt>
                <c:pt idx="1428">
                  <c:v>20.34542003263828</c:v>
                </c:pt>
                <c:pt idx="1429">
                  <c:v>20.218145828909275</c:v>
                </c:pt>
                <c:pt idx="1430">
                  <c:v>19.669704905889212</c:v>
                </c:pt>
                <c:pt idx="1431">
                  <c:v>19.56953312894953</c:v>
                </c:pt>
                <c:pt idx="1432">
                  <c:v>19.02963059641727</c:v>
                </c:pt>
                <c:pt idx="1433">
                  <c:v>19.012915166445215</c:v>
                </c:pt>
                <c:pt idx="1434">
                  <c:v>18.582941904592278</c:v>
                </c:pt>
                <c:pt idx="1435">
                  <c:v>18.184003169508649</c:v>
                </c:pt>
                <c:pt idx="1436">
                  <c:v>18.152456341078075</c:v>
                </c:pt>
                <c:pt idx="1437">
                  <c:v>17.904523409144549</c:v>
                </c:pt>
                <c:pt idx="1438">
                  <c:v>18.067615334310773</c:v>
                </c:pt>
                <c:pt idx="1439">
                  <c:v>17.670736169953194</c:v>
                </c:pt>
                <c:pt idx="1440">
                  <c:v>17.361355058348014</c:v>
                </c:pt>
                <c:pt idx="1441">
                  <c:v>17.827013813789002</c:v>
                </c:pt>
                <c:pt idx="1442">
                  <c:v>17.531633216187576</c:v>
                </c:pt>
                <c:pt idx="1443">
                  <c:v>17.909413866347947</c:v>
                </c:pt>
                <c:pt idx="1444">
                  <c:v>18.189529558997432</c:v>
                </c:pt>
                <c:pt idx="1445">
                  <c:v>18.031226143814287</c:v>
                </c:pt>
                <c:pt idx="1446">
                  <c:v>18.498226682647946</c:v>
                </c:pt>
                <c:pt idx="1447">
                  <c:v>18.693569668297357</c:v>
                </c:pt>
                <c:pt idx="1448">
                  <c:v>19.202457842872857</c:v>
                </c:pt>
                <c:pt idx="1449">
                  <c:v>19.720225994043854</c:v>
                </c:pt>
                <c:pt idx="1450">
                  <c:v>20.135855660050883</c:v>
                </c:pt>
                <c:pt idx="1451">
                  <c:v>20.496962500780747</c:v>
                </c:pt>
                <c:pt idx="1452">
                  <c:v>21.0945778217922</c:v>
                </c:pt>
                <c:pt idx="1453">
                  <c:v>21.379491367849766</c:v>
                </c:pt>
                <c:pt idx="1454">
                  <c:v>22.082119372431602</c:v>
                </c:pt>
                <c:pt idx="1455">
                  <c:v>22.341832434168495</c:v>
                </c:pt>
                <c:pt idx="1456">
                  <c:v>23.292230243369861</c:v>
                </c:pt>
                <c:pt idx="1457">
                  <c:v>23.921801352857685</c:v>
                </c:pt>
                <c:pt idx="1458">
                  <c:v>24.609379241191224</c:v>
                </c:pt>
                <c:pt idx="1459">
                  <c:v>25.362216262911041</c:v>
                </c:pt>
                <c:pt idx="1460">
                  <c:v>25.885470478972369</c:v>
                </c:pt>
                <c:pt idx="1461">
                  <c:v>26.771438137688893</c:v>
                </c:pt>
                <c:pt idx="1462">
                  <c:v>27.087719513095902</c:v>
                </c:pt>
                <c:pt idx="1463">
                  <c:v>27.848477399397709</c:v>
                </c:pt>
                <c:pt idx="1464">
                  <c:v>28.769566258236992</c:v>
                </c:pt>
                <c:pt idx="1465">
                  <c:v>29.573175487294495</c:v>
                </c:pt>
                <c:pt idx="1466">
                  <c:v>30.105640006362439</c:v>
                </c:pt>
                <c:pt idx="1467">
                  <c:v>30.93659689343928</c:v>
                </c:pt>
                <c:pt idx="1468">
                  <c:v>31.845200784216143</c:v>
                </c:pt>
                <c:pt idx="1469">
                  <c:v>32.572939487551892</c:v>
                </c:pt>
                <c:pt idx="1470">
                  <c:v>33.224147343527747</c:v>
                </c:pt>
                <c:pt idx="1471">
                  <c:v>34.003888836911571</c:v>
                </c:pt>
                <c:pt idx="1472">
                  <c:v>34.893261227942126</c:v>
                </c:pt>
                <c:pt idx="1473">
                  <c:v>35.993478148381442</c:v>
                </c:pt>
                <c:pt idx="1474">
                  <c:v>36.474970427826889</c:v>
                </c:pt>
                <c:pt idx="1475">
                  <c:v>37.754651587282801</c:v>
                </c:pt>
                <c:pt idx="1476">
                  <c:v>38.34202641877981</c:v>
                </c:pt>
                <c:pt idx="1477">
                  <c:v>39.516041941509222</c:v>
                </c:pt>
                <c:pt idx="1478">
                  <c:v>39.813481547061784</c:v>
                </c:pt>
                <c:pt idx="1479">
                  <c:v>40.85962378428863</c:v>
                </c:pt>
                <c:pt idx="1480">
                  <c:v>42.670709695825614</c:v>
                </c:pt>
                <c:pt idx="1481">
                  <c:v>42.928063824931996</c:v>
                </c:pt>
                <c:pt idx="1482">
                  <c:v>43.970065172808077</c:v>
                </c:pt>
                <c:pt idx="1483">
                  <c:v>44.957225675459846</c:v>
                </c:pt>
                <c:pt idx="1484">
                  <c:v>45.902587075123677</c:v>
                </c:pt>
                <c:pt idx="1485">
                  <c:v>47.568453563950044</c:v>
                </c:pt>
                <c:pt idx="1486">
                  <c:v>47.89207259699085</c:v>
                </c:pt>
                <c:pt idx="1487">
                  <c:v>48.504467536105324</c:v>
                </c:pt>
                <c:pt idx="1488">
                  <c:v>49.590116253090883</c:v>
                </c:pt>
                <c:pt idx="1489">
                  <c:v>50.489859156416863</c:v>
                </c:pt>
                <c:pt idx="1490">
                  <c:v>51.628249655929928</c:v>
                </c:pt>
                <c:pt idx="1491">
                  <c:v>52.145247693885665</c:v>
                </c:pt>
                <c:pt idx="1492">
                  <c:v>53.050901801853598</c:v>
                </c:pt>
                <c:pt idx="1493">
                  <c:v>53.42404796788442</c:v>
                </c:pt>
                <c:pt idx="1494">
                  <c:v>54.919928601775688</c:v>
                </c:pt>
                <c:pt idx="1495">
                  <c:v>55.095296071297454</c:v>
                </c:pt>
                <c:pt idx="1496">
                  <c:v>55.808698958459622</c:v>
                </c:pt>
                <c:pt idx="1497">
                  <c:v>55.790489718495841</c:v>
                </c:pt>
                <c:pt idx="1498">
                  <c:v>56.654441549031944</c:v>
                </c:pt>
                <c:pt idx="1499">
                  <c:v>55.996604677415327</c:v>
                </c:pt>
                <c:pt idx="1500">
                  <c:v>56.329324191719024</c:v>
                </c:pt>
                <c:pt idx="1501">
                  <c:v>55.959977933733242</c:v>
                </c:pt>
                <c:pt idx="1502">
                  <c:v>55.821570346762691</c:v>
                </c:pt>
                <c:pt idx="1503">
                  <c:v>55.185133306295313</c:v>
                </c:pt>
                <c:pt idx="1504">
                  <c:v>55.345584373075937</c:v>
                </c:pt>
                <c:pt idx="1505">
                  <c:v>54.138312726943276</c:v>
                </c:pt>
                <c:pt idx="1506">
                  <c:v>52.975373518185137</c:v>
                </c:pt>
                <c:pt idx="1507">
                  <c:v>52.622762730557781</c:v>
                </c:pt>
                <c:pt idx="1508">
                  <c:v>51.698217531223555</c:v>
                </c:pt>
                <c:pt idx="1509">
                  <c:v>50.877110255141346</c:v>
                </c:pt>
                <c:pt idx="1510">
                  <c:v>49.344954768585801</c:v>
                </c:pt>
                <c:pt idx="1511">
                  <c:v>48.863553774194763</c:v>
                </c:pt>
                <c:pt idx="1512">
                  <c:v>46.709712272960886</c:v>
                </c:pt>
                <c:pt idx="1513">
                  <c:v>45.564327953669704</c:v>
                </c:pt>
                <c:pt idx="1514">
                  <c:v>44.89337211138055</c:v>
                </c:pt>
                <c:pt idx="1515">
                  <c:v>43.535837687880409</c:v>
                </c:pt>
                <c:pt idx="1516">
                  <c:v>42.72533415725966</c:v>
                </c:pt>
                <c:pt idx="1517">
                  <c:v>40.996725512124854</c:v>
                </c:pt>
                <c:pt idx="1518">
                  <c:v>40.162036833545237</c:v>
                </c:pt>
                <c:pt idx="1519">
                  <c:v>38.856849245546165</c:v>
                </c:pt>
                <c:pt idx="1520">
                  <c:v>37.657077675605059</c:v>
                </c:pt>
                <c:pt idx="1521">
                  <c:v>36.290224774523281</c:v>
                </c:pt>
                <c:pt idx="1522">
                  <c:v>35.768577546581547</c:v>
                </c:pt>
                <c:pt idx="1523">
                  <c:v>34.511558167051319</c:v>
                </c:pt>
                <c:pt idx="1524">
                  <c:v>33.848603493274098</c:v>
                </c:pt>
                <c:pt idx="1525">
                  <c:v>32.779303600357053</c:v>
                </c:pt>
                <c:pt idx="1526">
                  <c:v>31.968109153572289</c:v>
                </c:pt>
                <c:pt idx="1527">
                  <c:v>31.20404335271478</c:v>
                </c:pt>
                <c:pt idx="1528">
                  <c:v>30.795051483707418</c:v>
                </c:pt>
                <c:pt idx="1529">
                  <c:v>30.12890515286216</c:v>
                </c:pt>
                <c:pt idx="1530">
                  <c:v>29.684299197509617</c:v>
                </c:pt>
                <c:pt idx="1531">
                  <c:v>29.597611414351572</c:v>
                </c:pt>
                <c:pt idx="1532">
                  <c:v>29.169914367434664</c:v>
                </c:pt>
                <c:pt idx="1533">
                  <c:v>29.104226285116784</c:v>
                </c:pt>
                <c:pt idx="1534">
                  <c:v>28.999393344277053</c:v>
                </c:pt>
                <c:pt idx="1535">
                  <c:v>28.814838575076603</c:v>
                </c:pt>
                <c:pt idx="1536">
                  <c:v>29.40366068440316</c:v>
                </c:pt>
                <c:pt idx="1537">
                  <c:v>29.45640333044701</c:v>
                </c:pt>
                <c:pt idx="1538">
                  <c:v>29.418442681649857</c:v>
                </c:pt>
                <c:pt idx="1539">
                  <c:v>30.177916497389443</c:v>
                </c:pt>
                <c:pt idx="1540">
                  <c:v>30.52346587984967</c:v>
                </c:pt>
                <c:pt idx="1541">
                  <c:v>31.17138723132885</c:v>
                </c:pt>
                <c:pt idx="1542">
                  <c:v>31.457655310552529</c:v>
                </c:pt>
                <c:pt idx="1543">
                  <c:v>32.517206029493963</c:v>
                </c:pt>
                <c:pt idx="1544">
                  <c:v>33.124962819614453</c:v>
                </c:pt>
                <c:pt idx="1545">
                  <c:v>34.080919977934656</c:v>
                </c:pt>
                <c:pt idx="1546">
                  <c:v>34.757980299863355</c:v>
                </c:pt>
                <c:pt idx="1547">
                  <c:v>35.628783147573763</c:v>
                </c:pt>
                <c:pt idx="1548">
                  <c:v>36.635941312810132</c:v>
                </c:pt>
                <c:pt idx="1549">
                  <c:v>37.917859551305106</c:v>
                </c:pt>
                <c:pt idx="1550">
                  <c:v>38.397522448974364</c:v>
                </c:pt>
                <c:pt idx="1551">
                  <c:v>39.39846788938857</c:v>
                </c:pt>
                <c:pt idx="1552">
                  <c:v>40.673312852694409</c:v>
                </c:pt>
                <c:pt idx="1553">
                  <c:v>42.401087146708861</c:v>
                </c:pt>
                <c:pt idx="1554">
                  <c:v>43.912370055424098</c:v>
                </c:pt>
                <c:pt idx="1555">
                  <c:v>44.792959269799425</c:v>
                </c:pt>
                <c:pt idx="1556">
                  <c:v>45.897534572669542</c:v>
                </c:pt>
                <c:pt idx="1557">
                  <c:v>47.097071576745307</c:v>
                </c:pt>
                <c:pt idx="1558">
                  <c:v>48.22297537042818</c:v>
                </c:pt>
                <c:pt idx="1559">
                  <c:v>50.161417719088462</c:v>
                </c:pt>
                <c:pt idx="1560">
                  <c:v>51.693165755101887</c:v>
                </c:pt>
                <c:pt idx="1561">
                  <c:v>54.242361328679195</c:v>
                </c:pt>
                <c:pt idx="1562">
                  <c:v>55.877953617648011</c:v>
                </c:pt>
                <c:pt idx="1563">
                  <c:v>57.53736883167587</c:v>
                </c:pt>
                <c:pt idx="1564">
                  <c:v>58.87255302806242</c:v>
                </c:pt>
                <c:pt idx="1565">
                  <c:v>61.655205491313261</c:v>
                </c:pt>
                <c:pt idx="1566">
                  <c:v>63.405671288711403</c:v>
                </c:pt>
                <c:pt idx="1567">
                  <c:v>65.457848973672498</c:v>
                </c:pt>
                <c:pt idx="1568">
                  <c:v>67.546537597895195</c:v>
                </c:pt>
                <c:pt idx="1569">
                  <c:v>70.820360830145503</c:v>
                </c:pt>
                <c:pt idx="1570">
                  <c:v>72.016080010746094</c:v>
                </c:pt>
                <c:pt idx="1571">
                  <c:v>76.373135734163469</c:v>
                </c:pt>
                <c:pt idx="1572">
                  <c:v>79.783119677622238</c:v>
                </c:pt>
                <c:pt idx="1573">
                  <c:v>81.955212857123811</c:v>
                </c:pt>
                <c:pt idx="1574">
                  <c:v>84.97280562808443</c:v>
                </c:pt>
                <c:pt idx="1575">
                  <c:v>87.896747818470928</c:v>
                </c:pt>
                <c:pt idx="1576">
                  <c:v>90.501397438833365</c:v>
                </c:pt>
                <c:pt idx="1577">
                  <c:v>95.80160310410983</c:v>
                </c:pt>
                <c:pt idx="1578">
                  <c:v>99.516841099739906</c:v>
                </c:pt>
                <c:pt idx="1579">
                  <c:v>104.15919124916782</c:v>
                </c:pt>
                <c:pt idx="1580">
                  <c:v>109.93023391321142</c:v>
                </c:pt>
                <c:pt idx="1581">
                  <c:v>116.20994278325212</c:v>
                </c:pt>
                <c:pt idx="1582">
                  <c:v>118.89726294555872</c:v>
                </c:pt>
                <c:pt idx="1583">
                  <c:v>123.34790614254685</c:v>
                </c:pt>
                <c:pt idx="1584">
                  <c:v>129.28154266445824</c:v>
                </c:pt>
                <c:pt idx="1585">
                  <c:v>133.90839951299171</c:v>
                </c:pt>
                <c:pt idx="1586">
                  <c:v>144.22281228731518</c:v>
                </c:pt>
                <c:pt idx="1587">
                  <c:v>153.16759532709796</c:v>
                </c:pt>
                <c:pt idx="1588">
                  <c:v>160.7143739328686</c:v>
                </c:pt>
                <c:pt idx="1589">
                  <c:v>167.73690559893808</c:v>
                </c:pt>
                <c:pt idx="1590">
                  <c:v>178.74531774237266</c:v>
                </c:pt>
                <c:pt idx="1591">
                  <c:v>190.71219839569184</c:v>
                </c:pt>
                <c:pt idx="1592">
                  <c:v>192.89080759943195</c:v>
                </c:pt>
                <c:pt idx="1593">
                  <c:v>210.33301530024499</c:v>
                </c:pt>
                <c:pt idx="1594">
                  <c:v>220.64493471152551</c:v>
                </c:pt>
                <c:pt idx="1595">
                  <c:v>231.45629269003356</c:v>
                </c:pt>
                <c:pt idx="1596">
                  <c:v>248.44062650730601</c:v>
                </c:pt>
                <c:pt idx="1597">
                  <c:v>246.18602137992832</c:v>
                </c:pt>
                <c:pt idx="1598">
                  <c:v>255.64315078571971</c:v>
                </c:pt>
                <c:pt idx="1599">
                  <c:v>254.30040638650652</c:v>
                </c:pt>
                <c:pt idx="1600">
                  <c:v>256.77155085019803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7864704"/>
        <c:axId val="288968704"/>
      </c:scatterChart>
      <c:valAx>
        <c:axId val="287864704"/>
        <c:scaling>
          <c:logBase val="10"/>
          <c:orientation val="minMax"/>
          <c:min val="100000"/>
        </c:scaling>
        <c:delete val="0"/>
        <c:axPos val="b"/>
        <c:majorGridlines>
          <c:spPr>
            <a:ln>
              <a:solidFill>
                <a:schemeClr val="tx1"/>
              </a:solidFill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frequency (Hz)</a:t>
                </a:r>
              </a:p>
            </c:rich>
          </c:tx>
          <c:layout/>
          <c:overlay val="0"/>
        </c:title>
        <c:numFmt formatCode="0.E+0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288968704"/>
        <c:crosses val="autoZero"/>
        <c:crossBetween val="midCat"/>
      </c:valAx>
      <c:valAx>
        <c:axId val="288968704"/>
        <c:scaling>
          <c:orientation val="minMax"/>
          <c:max val="100"/>
        </c:scaling>
        <c:delete val="0"/>
        <c:axPos val="l"/>
        <c:majorGridlines>
          <c:spPr>
            <a:ln>
              <a:solidFill>
                <a:schemeClr val="tx1"/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Input Impedance </a:t>
                </a:r>
                <a:r>
                  <a:rPr lang="en-US" dirty="0"/>
                  <a:t>(Ohm)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287864704"/>
        <c:crosses val="autoZero"/>
        <c:crossBetween val="midCat"/>
      </c:valAx>
      <c:spPr>
        <a:noFill/>
      </c:spPr>
    </c:plotArea>
    <c:plotVisOnly val="1"/>
    <c:dispBlanksAs val="gap"/>
    <c:showDLblsOverMax val="0"/>
  </c:chart>
  <c:txPr>
    <a:bodyPr/>
    <a:lstStyle/>
    <a:p>
      <a:pPr>
        <a:defRPr sz="1100"/>
      </a:pPr>
      <a:endParaRPr lang="es-E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279301" cy="338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10" rIns="91419" bIns="45710" numCol="1" anchor="t" anchorCtr="0" compatLnSpc="1">
            <a:prstTxWarp prst="textNoShape">
              <a:avLst/>
            </a:prstTxWarp>
          </a:bodyPr>
          <a:lstStyle>
            <a:lvl1pPr defTabSz="914588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4950" y="1"/>
            <a:ext cx="4279301" cy="338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10" rIns="91419" bIns="45710" numCol="1" anchor="t" anchorCtr="0" compatLnSpc="1">
            <a:prstTxWarp prst="textNoShape">
              <a:avLst/>
            </a:prstTxWarp>
          </a:bodyPr>
          <a:lstStyle>
            <a:lvl1pPr algn="r" defTabSz="914588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8704"/>
            <a:ext cx="4279301" cy="338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10" rIns="91419" bIns="45710" numCol="1" anchor="b" anchorCtr="0" compatLnSpc="1">
            <a:prstTxWarp prst="textNoShape">
              <a:avLst/>
            </a:prstTxWarp>
          </a:bodyPr>
          <a:lstStyle>
            <a:lvl1pPr defTabSz="914588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4950" y="6458704"/>
            <a:ext cx="4279301" cy="338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10" rIns="91419" bIns="45710" numCol="1" anchor="b" anchorCtr="0" compatLnSpc="1">
            <a:prstTxWarp prst="textNoShape">
              <a:avLst/>
            </a:prstTxWarp>
          </a:bodyPr>
          <a:lstStyle>
            <a:lvl1pPr algn="r" defTabSz="914588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835550BD-2A56-48DE-BD00-2AF60EE2E266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500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279301" cy="338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10" rIns="91419" bIns="45710" numCol="1" anchor="t" anchorCtr="0" compatLnSpc="1">
            <a:prstTxWarp prst="textNoShape">
              <a:avLst/>
            </a:prstTxWarp>
          </a:bodyPr>
          <a:lstStyle>
            <a:lvl1pPr defTabSz="914588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4950" y="1"/>
            <a:ext cx="4279301" cy="338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10" rIns="91419" bIns="45710" numCol="1" anchor="t" anchorCtr="0" compatLnSpc="1">
            <a:prstTxWarp prst="textNoShape">
              <a:avLst/>
            </a:prstTxWarp>
          </a:bodyPr>
          <a:lstStyle>
            <a:lvl1pPr algn="r" defTabSz="914588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0088" y="511175"/>
            <a:ext cx="3397250" cy="2547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5648" y="3228591"/>
            <a:ext cx="7242954" cy="3058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10" rIns="91419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Haga clic para modificar el estilo de texto del patrón</a:t>
            </a:r>
          </a:p>
          <a:p>
            <a:pPr lvl="1"/>
            <a:r>
              <a:rPr lang="en-GB" noProof="0"/>
              <a:t>Segundo nivel</a:t>
            </a:r>
          </a:p>
          <a:p>
            <a:pPr lvl="2"/>
            <a:r>
              <a:rPr lang="en-GB" noProof="0"/>
              <a:t>Tercer nivel</a:t>
            </a:r>
          </a:p>
          <a:p>
            <a:pPr lvl="3"/>
            <a:r>
              <a:rPr lang="en-GB" noProof="0"/>
              <a:t>Cuarto nivel</a:t>
            </a:r>
          </a:p>
          <a:p>
            <a:pPr lvl="4"/>
            <a:r>
              <a:rPr lang="en-GB" noProof="0"/>
              <a:t>Quinto nivel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8704"/>
            <a:ext cx="4279301" cy="338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10" rIns="91419" bIns="45710" numCol="1" anchor="b" anchorCtr="0" compatLnSpc="1">
            <a:prstTxWarp prst="textNoShape">
              <a:avLst/>
            </a:prstTxWarp>
          </a:bodyPr>
          <a:lstStyle>
            <a:lvl1pPr defTabSz="914588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4950" y="6458704"/>
            <a:ext cx="4279301" cy="338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10" rIns="91419" bIns="45710" numCol="1" anchor="b" anchorCtr="0" compatLnSpc="1">
            <a:prstTxWarp prst="textNoShape">
              <a:avLst/>
            </a:prstTxWarp>
          </a:bodyPr>
          <a:lstStyle>
            <a:lvl1pPr algn="r" defTabSz="914588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94236D72-6696-407D-811B-DD716750105F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8298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772816"/>
            <a:ext cx="7772400" cy="1470025"/>
          </a:xfr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9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dirty="0"/>
              <a:t>Haga clic </a:t>
            </a:r>
            <a:r>
              <a:rPr lang="es-ES" dirty="0" err="1"/>
              <a:t>parHaga</a:t>
            </a:r>
            <a:r>
              <a:rPr lang="es-ES" dirty="0"/>
              <a:t> clic para modificar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dirty="0"/>
              <a:t>Haga clic para modificar el estilo de subtítulo del patrón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0A784-8827-4BD5-8DFE-FB527A4B3D45}" type="datetime3">
              <a:rPr lang="en-US" smtClean="0"/>
              <a:t>12 February 2018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D5E48-8F6E-4780-A72E-92DD52780E58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812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38" y="-59"/>
            <a:ext cx="7855688" cy="86295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45797-5F34-403F-9E83-4E7DEE82EDCC}" type="datetime3">
              <a:rPr lang="en-US" smtClean="0"/>
              <a:t>12 February 2018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Meeting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8DAF2-2C4D-4961-ABA0-D37600ACF1D7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692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08" y="10136"/>
            <a:ext cx="7848872" cy="85934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39243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447800"/>
            <a:ext cx="39243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CFAC4-C1FA-4A7D-8D2B-AE65C0D63129}" type="datetime3">
              <a:rPr lang="en-US" smtClean="0"/>
              <a:t>12 February 2018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Meeting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AA8BD-4E6E-4458-82B4-6851A7E5C42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406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08" y="8620"/>
            <a:ext cx="7920880" cy="858753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CC09F-E85F-4CDA-A6B3-EE976EA52701}" type="datetime3">
              <a:rPr lang="en-US" smtClean="0"/>
              <a:t>12 February 2018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Meeting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C919E-2EB8-43F0-8914-44EDEFF2E82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178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C975C-7C56-47EC-8366-1055E7FA388B}" type="datetime3">
              <a:rPr lang="en-US" smtClean="0"/>
              <a:t>12 February 2018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Meeting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C0046-88C2-4AEA-A74A-F23B60E755A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361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BEAF6-831B-4B4C-B20B-5090FA25E0A9}" type="datetime3">
              <a:rPr lang="en-US" smtClean="0"/>
              <a:t>12 February 2018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Meeting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5A909-01B3-4EBE-AB5E-5FE93572418B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019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 dirty="0"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512" y="6531049"/>
            <a:ext cx="19050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BEAF6-831B-4B4C-B20B-5090FA25E0A9}" type="datetime3">
              <a:rPr lang="en-US" smtClean="0"/>
              <a:t>12 February 2018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35176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146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tif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k object 17"/>
          <p:cNvSpPr/>
          <p:nvPr userDrawn="1"/>
        </p:nvSpPr>
        <p:spPr>
          <a:xfrm>
            <a:off x="6095" y="0"/>
            <a:ext cx="9137904" cy="105308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53" y="-59"/>
            <a:ext cx="7666192" cy="86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Haga</a:t>
            </a:r>
            <a:r>
              <a:rPr lang="en-GB" dirty="0"/>
              <a:t> </a:t>
            </a:r>
            <a:r>
              <a:rPr lang="en-GB" dirty="0" err="1"/>
              <a:t>clic</a:t>
            </a:r>
            <a:r>
              <a:rPr lang="en-GB" dirty="0"/>
              <a:t> para </a:t>
            </a:r>
            <a:r>
              <a:rPr lang="en-GB" dirty="0" err="1"/>
              <a:t>modificar</a:t>
            </a:r>
            <a:r>
              <a:rPr lang="en-GB" dirty="0"/>
              <a:t> el </a:t>
            </a:r>
            <a:r>
              <a:rPr lang="en-GB" dirty="0" err="1"/>
              <a:t>estilo</a:t>
            </a:r>
            <a:r>
              <a:rPr lang="en-GB" dirty="0"/>
              <a:t> de </a:t>
            </a:r>
            <a:r>
              <a:rPr lang="en-GB" dirty="0" err="1"/>
              <a:t>título</a:t>
            </a:r>
            <a:r>
              <a:rPr lang="en-GB" dirty="0"/>
              <a:t> del </a:t>
            </a:r>
            <a:r>
              <a:rPr lang="en-GB" dirty="0" err="1"/>
              <a:t>patrón</a:t>
            </a:r>
            <a:endParaRPr lang="en-GB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80" y="1089248"/>
            <a:ext cx="910292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Haga</a:t>
            </a:r>
            <a:r>
              <a:rPr lang="en-GB" dirty="0"/>
              <a:t> </a:t>
            </a:r>
            <a:r>
              <a:rPr lang="en-GB" dirty="0" err="1"/>
              <a:t>clic</a:t>
            </a:r>
            <a:r>
              <a:rPr lang="en-GB" dirty="0"/>
              <a:t> para </a:t>
            </a:r>
            <a:r>
              <a:rPr lang="en-GB" dirty="0" err="1"/>
              <a:t>modificar</a:t>
            </a:r>
            <a:r>
              <a:rPr lang="en-GB" dirty="0"/>
              <a:t> el </a:t>
            </a:r>
            <a:r>
              <a:rPr lang="en-GB" dirty="0" err="1"/>
              <a:t>estilo</a:t>
            </a:r>
            <a:r>
              <a:rPr lang="en-GB" dirty="0"/>
              <a:t> de </a:t>
            </a:r>
            <a:r>
              <a:rPr lang="en-GB" dirty="0" err="1"/>
              <a:t>texto</a:t>
            </a:r>
            <a:r>
              <a:rPr lang="en-GB" dirty="0"/>
              <a:t> del </a:t>
            </a:r>
            <a:r>
              <a:rPr lang="en-GB" dirty="0" err="1"/>
              <a:t>patrón</a:t>
            </a:r>
            <a:endParaRPr lang="en-GB" dirty="0"/>
          </a:p>
          <a:p>
            <a:pPr lvl="1"/>
            <a:r>
              <a:rPr lang="en-GB" dirty="0"/>
              <a:t>Segundo </a:t>
            </a:r>
            <a:r>
              <a:rPr lang="en-GB" dirty="0" err="1"/>
              <a:t>nivel</a:t>
            </a:r>
            <a:endParaRPr lang="en-GB" dirty="0"/>
          </a:p>
          <a:p>
            <a:pPr lvl="2"/>
            <a:r>
              <a:rPr lang="en-GB" dirty="0" err="1"/>
              <a:t>Tercer</a:t>
            </a:r>
            <a:r>
              <a:rPr lang="en-GB" dirty="0"/>
              <a:t> </a:t>
            </a:r>
            <a:r>
              <a:rPr lang="en-GB" dirty="0" err="1"/>
              <a:t>nivel</a:t>
            </a:r>
            <a:endParaRPr lang="en-GB" dirty="0"/>
          </a:p>
          <a:p>
            <a:pPr lvl="3"/>
            <a:r>
              <a:rPr lang="en-GB" dirty="0"/>
              <a:t>Cuarto </a:t>
            </a:r>
            <a:r>
              <a:rPr lang="en-GB" dirty="0" err="1"/>
              <a:t>nivel</a:t>
            </a:r>
            <a:endParaRPr lang="en-GB" dirty="0"/>
          </a:p>
          <a:p>
            <a:pPr lvl="4"/>
            <a:r>
              <a:rPr lang="en-GB" dirty="0" err="1"/>
              <a:t>Quinto</a:t>
            </a:r>
            <a:r>
              <a:rPr lang="en-GB" dirty="0"/>
              <a:t> </a:t>
            </a:r>
            <a:r>
              <a:rPr lang="en-GB" dirty="0" err="1"/>
              <a:t>nivel</a:t>
            </a:r>
            <a:endParaRPr lang="en-GB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512" y="6521217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509DF92-259A-482E-95D4-714C64C72D64}" type="datetime3">
              <a:rPr lang="en-US" smtClean="0"/>
              <a:t>12 February 2018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60576" y="6525344"/>
            <a:ext cx="2895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GB" dirty="0"/>
              <a:t>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00" y="0"/>
            <a:ext cx="936104" cy="320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614B82EF-9FE2-46A8-83CE-779EF030B8DD}" type="slidenum">
              <a:rPr lang="en-GB" smtClean="0"/>
              <a:pPr>
                <a:defRPr/>
              </a:pPr>
              <a:t>‹Nº›</a:t>
            </a:fld>
            <a:endParaRPr lang="en-GB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429" y="6377617"/>
            <a:ext cx="1763150" cy="4562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15" r:id="rId3"/>
    <p:sldLayoutId id="2147483716" r:id="rId4"/>
    <p:sldLayoutId id="2147483717" r:id="rId5"/>
    <p:sldLayoutId id="2147483718" r:id="rId6"/>
    <p:sldLayoutId id="2147483725" r:id="rId7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ts val="600"/>
        </a:spcBef>
        <a:spcAft>
          <a:spcPct val="0"/>
        </a:spcAft>
        <a:buChar char="•"/>
        <a:defRPr sz="28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6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ts val="600"/>
        </a:spcBef>
        <a:spcAft>
          <a:spcPct val="0"/>
        </a:spcAft>
        <a:buFont typeface="Wingdings" panose="05000000000000000000" pitchFamily="2" charset="2"/>
        <a:buChar char="§"/>
        <a:defRPr sz="2000">
          <a:solidFill>
            <a:schemeClr val="bg2">
              <a:lumMod val="50000"/>
            </a:schemeClr>
          </a:solidFill>
          <a:latin typeface="+mn-lt"/>
        </a:defRPr>
      </a:lvl3pPr>
      <a:lvl4pPr marL="1600200" indent="-228600" algn="l" rtl="0" eaLnBrk="1" fontAlgn="base" hangingPunct="1">
        <a:spcBef>
          <a:spcPts val="600"/>
        </a:spcBef>
        <a:spcAft>
          <a:spcPct val="0"/>
        </a:spcAft>
        <a:buFont typeface="Courier New" panose="02070309020205020404" pitchFamily="49" charset="0"/>
        <a:buChar char="o"/>
        <a:defRPr sz="1800">
          <a:solidFill>
            <a:schemeClr val="accent1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600"/>
        </a:spcBef>
        <a:spcAft>
          <a:spcPct val="0"/>
        </a:spcAft>
        <a:buSzPct val="85000"/>
        <a:buFont typeface="Wingdings" panose="05000000000000000000" pitchFamily="2" charset="2"/>
        <a:buChar char="Ø"/>
        <a:defRPr sz="1600">
          <a:solidFill>
            <a:schemeClr val="accent6">
              <a:lumMod val="50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8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0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503280" y="6172200"/>
            <a:ext cx="8532360" cy="507600"/>
          </a:xfrm>
          <a:prstGeom prst="rect">
            <a:avLst/>
          </a:prstGeom>
          <a:noFill/>
          <a:ln>
            <a:noFill/>
          </a:ln>
        </p:spPr>
      </p:sp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3681921"/>
              </p:ext>
            </p:extLst>
          </p:nvPr>
        </p:nvGraphicFramePr>
        <p:xfrm>
          <a:off x="4000710" y="5629961"/>
          <a:ext cx="1142580" cy="83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0" name="Acrobat Document" r:id="rId3" imgW="2971590" imgH="2158831" progId="Acrobat.Document.11">
                  <p:embed/>
                </p:oleObj>
              </mc:Choice>
              <mc:Fallback>
                <p:oleObj name="Acrobat Document" r:id="rId3" imgW="2971590" imgH="2158831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00710" y="5629961"/>
                        <a:ext cx="1142580" cy="83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ítulo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/>
              <a:t>Calorimeter</a:t>
            </a:r>
            <a:r>
              <a:rPr lang="es-ES" dirty="0"/>
              <a:t> </a:t>
            </a:r>
            <a:r>
              <a:rPr lang="es-ES" dirty="0" err="1"/>
              <a:t>Upgrade</a:t>
            </a:r>
            <a:r>
              <a:rPr lang="es-ES" dirty="0"/>
              <a:t>:</a:t>
            </a:r>
            <a:br>
              <a:rPr lang="es-ES" dirty="0"/>
            </a:br>
            <a:r>
              <a:rPr lang="es-ES" dirty="0" err="1"/>
              <a:t>Analog</a:t>
            </a:r>
            <a:r>
              <a:rPr lang="es-ES" dirty="0"/>
              <a:t> </a:t>
            </a:r>
            <a:r>
              <a:rPr lang="es-ES" dirty="0" err="1"/>
              <a:t>Electronics</a:t>
            </a:r>
            <a:endParaRPr lang="es-ES" dirty="0"/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368752" cy="1752600"/>
          </a:xfrm>
        </p:spPr>
        <p:txBody>
          <a:bodyPr/>
          <a:lstStyle/>
          <a:p>
            <a:r>
              <a:rPr lang="es-ES" dirty="0" smtClean="0"/>
              <a:t>D. </a:t>
            </a:r>
            <a:r>
              <a:rPr lang="es-ES" dirty="0" err="1" smtClean="0"/>
              <a:t>Gascon</a:t>
            </a:r>
            <a:r>
              <a:rPr lang="es-ES" dirty="0" smtClean="0"/>
              <a:t>, J. Mauricio, </a:t>
            </a:r>
            <a:r>
              <a:rPr lang="es-ES" u="sng" dirty="0" smtClean="0"/>
              <a:t>E</a:t>
            </a:r>
            <a:r>
              <a:rPr lang="es-ES" u="sng" dirty="0"/>
              <a:t>. </a:t>
            </a:r>
            <a:r>
              <a:rPr lang="es-ES" u="sng" dirty="0" smtClean="0"/>
              <a:t>Picatoste</a:t>
            </a:r>
            <a:endParaRPr lang="es-ES" u="sng" dirty="0"/>
          </a:p>
          <a:p>
            <a:endParaRPr lang="es-ES" dirty="0"/>
          </a:p>
          <a:p>
            <a:r>
              <a:rPr lang="es-ES" dirty="0">
                <a:solidFill>
                  <a:schemeClr val="accent2">
                    <a:lumMod val="75000"/>
                  </a:schemeClr>
                </a:solidFill>
              </a:rPr>
              <a:t>ICCUB//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</a:rPr>
              <a:t>SiUB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</a:rPr>
              <a:t>University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</a:rPr>
              <a:t> of Barcelona </a:t>
            </a:r>
          </a:p>
        </p:txBody>
      </p:sp>
      <p:graphicFrame>
        <p:nvGraphicFramePr>
          <p:cNvPr id="13" name="Objeto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0554007"/>
              </p:ext>
            </p:extLst>
          </p:nvPr>
        </p:nvGraphicFramePr>
        <p:xfrm>
          <a:off x="165083" y="6125681"/>
          <a:ext cx="693341" cy="61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1" name="Acrobat Document" r:id="rId5" imgW="1190520" imgH="1057115" progId="Acrobat.Document.11">
                  <p:embed/>
                </p:oleObj>
              </mc:Choice>
              <mc:Fallback>
                <p:oleObj name="Acrobat Document" r:id="rId5" imgW="1190520" imgH="1057115" progId="Acrobat.Document.11">
                  <p:embed/>
                  <p:pic>
                    <p:nvPicPr>
                      <p:cNvPr id="14" name="Objeto 1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5083" y="6125681"/>
                        <a:ext cx="693341" cy="615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024519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II. System design: channel architecture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12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1" name="Rectangle 5">
            <a:extLst>
              <a:ext uri="{FF2B5EF4-FFF2-40B4-BE49-F238E27FC236}">
                <a16:creationId xmlns="" xmlns:a16="http://schemas.microsoft.com/office/drawing/2014/main" id="{D8DE4C88-D015-4683-B5D3-89EA43C5D9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ICC-UB meeting</a:t>
            </a:r>
          </a:p>
        </p:txBody>
      </p:sp>
      <p:grpSp>
        <p:nvGrpSpPr>
          <p:cNvPr id="7" name="6 Grupo"/>
          <p:cNvGrpSpPr/>
          <p:nvPr/>
        </p:nvGrpSpPr>
        <p:grpSpPr>
          <a:xfrm>
            <a:off x="1077318" y="1124537"/>
            <a:ext cx="6897442" cy="2667695"/>
            <a:chOff x="1568519" y="1265361"/>
            <a:chExt cx="6897442" cy="2667695"/>
          </a:xfrm>
        </p:grpSpPr>
        <p:cxnSp>
          <p:nvCxnSpPr>
            <p:cNvPr id="8" name="7 Conector recto"/>
            <p:cNvCxnSpPr/>
            <p:nvPr/>
          </p:nvCxnSpPr>
          <p:spPr bwMode="auto">
            <a:xfrm>
              <a:off x="6185010" y="2484632"/>
              <a:ext cx="3912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8 Conector recto"/>
            <p:cNvCxnSpPr/>
            <p:nvPr/>
          </p:nvCxnSpPr>
          <p:spPr bwMode="auto">
            <a:xfrm>
              <a:off x="6191893" y="3335836"/>
              <a:ext cx="3912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9 Conector recto"/>
            <p:cNvCxnSpPr/>
            <p:nvPr/>
          </p:nvCxnSpPr>
          <p:spPr bwMode="auto">
            <a:xfrm>
              <a:off x="6185010" y="3625782"/>
              <a:ext cx="3912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ZoneTexte 632"/>
            <p:cNvSpPr txBox="1">
              <a:spLocks noChangeArrowheads="1"/>
            </p:cNvSpPr>
            <p:nvPr/>
          </p:nvSpPr>
          <p:spPr bwMode="auto">
            <a:xfrm flipH="1">
              <a:off x="4510737" y="1484128"/>
              <a:ext cx="1019809" cy="480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Switched</a:t>
              </a:r>
              <a:r>
                <a:rPr lang="fr-FR" sz="1400" i="1" dirty="0">
                  <a:solidFill>
                    <a:schemeClr val="tx1"/>
                  </a:solidFill>
                </a:rPr>
                <a:t/>
              </a:r>
              <a:br>
                <a:rPr lang="fr-FR" sz="1400" i="1" dirty="0">
                  <a:solidFill>
                    <a:schemeClr val="tx1"/>
                  </a:solidFill>
                </a:rPr>
              </a:br>
              <a:r>
                <a:rPr lang="fr-FR" sz="1400" i="1" u="none" dirty="0" err="1" smtClean="0">
                  <a:solidFill>
                    <a:schemeClr val="tx1"/>
                  </a:solidFill>
                </a:rPr>
                <a:t>Integrator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12 Conector recto"/>
            <p:cNvCxnSpPr/>
            <p:nvPr/>
          </p:nvCxnSpPr>
          <p:spPr bwMode="auto">
            <a:xfrm>
              <a:off x="1650552" y="3129415"/>
              <a:ext cx="37442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13 Conector recto"/>
            <p:cNvCxnSpPr/>
            <p:nvPr/>
          </p:nvCxnSpPr>
          <p:spPr bwMode="auto">
            <a:xfrm>
              <a:off x="1674951" y="2617889"/>
              <a:ext cx="349232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14 CuadroTexto"/>
            <p:cNvSpPr txBox="1"/>
            <p:nvPr/>
          </p:nvSpPr>
          <p:spPr>
            <a:xfrm>
              <a:off x="1670201" y="2323865"/>
              <a:ext cx="237503" cy="313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s-ES" sz="1400" i="1" u="none" dirty="0" smtClean="0">
                  <a:solidFill>
                    <a:schemeClr val="tx1"/>
                  </a:solidFill>
                </a:rPr>
                <a:t>I</a:t>
              </a:r>
              <a:endParaRPr lang="es-ES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15 Conector recto"/>
            <p:cNvCxnSpPr/>
            <p:nvPr/>
          </p:nvCxnSpPr>
          <p:spPr bwMode="auto">
            <a:xfrm>
              <a:off x="2649735" y="2036588"/>
              <a:ext cx="46216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16 Conector recto"/>
            <p:cNvCxnSpPr/>
            <p:nvPr/>
          </p:nvCxnSpPr>
          <p:spPr bwMode="auto">
            <a:xfrm>
              <a:off x="2643138" y="2633863"/>
              <a:ext cx="483701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17 Conector recto"/>
            <p:cNvCxnSpPr/>
            <p:nvPr/>
          </p:nvCxnSpPr>
          <p:spPr bwMode="auto">
            <a:xfrm>
              <a:off x="3792658" y="2036588"/>
              <a:ext cx="1020699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18 Conector recto"/>
            <p:cNvCxnSpPr/>
            <p:nvPr/>
          </p:nvCxnSpPr>
          <p:spPr bwMode="auto">
            <a:xfrm>
              <a:off x="3759660" y="2633863"/>
              <a:ext cx="10727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19 Conector recto"/>
            <p:cNvCxnSpPr/>
            <p:nvPr/>
          </p:nvCxnSpPr>
          <p:spPr bwMode="auto">
            <a:xfrm>
              <a:off x="5228687" y="2194600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20 Conector recto"/>
            <p:cNvCxnSpPr/>
            <p:nvPr/>
          </p:nvCxnSpPr>
          <p:spPr bwMode="auto">
            <a:xfrm>
              <a:off x="5221804" y="2484545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21 Conector recto"/>
            <p:cNvCxnSpPr/>
            <p:nvPr/>
          </p:nvCxnSpPr>
          <p:spPr bwMode="auto">
            <a:xfrm flipV="1">
              <a:off x="5501216" y="2493324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22 Conector recto"/>
            <p:cNvCxnSpPr/>
            <p:nvPr/>
          </p:nvCxnSpPr>
          <p:spPr bwMode="auto">
            <a:xfrm>
              <a:off x="5509692" y="2607527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4" name="AutoShape 45"/>
            <p:cNvSpPr>
              <a:spLocks noChangeArrowheads="1"/>
            </p:cNvSpPr>
            <p:nvPr/>
          </p:nvSpPr>
          <p:spPr bwMode="auto">
            <a:xfrm rot="5400000">
              <a:off x="5739213" y="1975176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400" b="0" u="none" dirty="0" smtClean="0"/>
                <a:t>TH</a:t>
              </a:r>
              <a:endParaRPr lang="es-ES" sz="1400" b="0" u="none" dirty="0"/>
            </a:p>
          </p:txBody>
        </p:sp>
        <p:cxnSp>
          <p:nvCxnSpPr>
            <p:cNvPr id="25" name="24 Conector recto"/>
            <p:cNvCxnSpPr/>
            <p:nvPr/>
          </p:nvCxnSpPr>
          <p:spPr bwMode="auto">
            <a:xfrm flipV="1">
              <a:off x="5509768" y="2080482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" name="25 Rectángulo"/>
            <p:cNvSpPr/>
            <p:nvPr/>
          </p:nvSpPr>
          <p:spPr bwMode="auto">
            <a:xfrm>
              <a:off x="6582393" y="1887268"/>
              <a:ext cx="745045" cy="2045788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28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cxnSp>
          <p:nvCxnSpPr>
            <p:cNvPr id="27" name="26 Conector recto"/>
            <p:cNvCxnSpPr/>
            <p:nvPr/>
          </p:nvCxnSpPr>
          <p:spPr bwMode="auto">
            <a:xfrm>
              <a:off x="5509692" y="2084911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27 Conector recto"/>
            <p:cNvCxnSpPr/>
            <p:nvPr/>
          </p:nvCxnSpPr>
          <p:spPr bwMode="auto">
            <a:xfrm>
              <a:off x="6187122" y="2194686"/>
              <a:ext cx="38355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9" name="ZoneTexte 632"/>
            <p:cNvSpPr txBox="1">
              <a:spLocks noChangeArrowheads="1"/>
            </p:cNvSpPr>
            <p:nvPr/>
          </p:nvSpPr>
          <p:spPr bwMode="auto">
            <a:xfrm flipH="1">
              <a:off x="5436034" y="1378160"/>
              <a:ext cx="1028065" cy="525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 algn="ctr"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Track</a:t>
              </a:r>
              <a:r>
                <a:rPr lang="fr-FR" sz="1400" i="1" u="none" dirty="0" smtClean="0">
                  <a:solidFill>
                    <a:schemeClr val="tx1"/>
                  </a:solidFill>
                </a:rPr>
                <a:t>-</a:t>
              </a:r>
              <a:br>
                <a:rPr lang="fr-FR" sz="1400" i="1" u="none" dirty="0" smtClean="0">
                  <a:solidFill>
                    <a:schemeClr val="tx1"/>
                  </a:solidFill>
                </a:rPr>
              </a:br>
              <a:r>
                <a:rPr lang="fr-FR" sz="1400" i="1" u="none" dirty="0" smtClean="0">
                  <a:solidFill>
                    <a:schemeClr val="tx1"/>
                  </a:solidFill>
                </a:rPr>
                <a:t>and-</a:t>
              </a:r>
              <a:r>
                <a:rPr lang="fr-FR" sz="1400" i="1" u="none" dirty="0" err="1" smtClean="0">
                  <a:solidFill>
                    <a:schemeClr val="tx1"/>
                  </a:solidFill>
                </a:rPr>
                <a:t>Hold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29 Conector recto"/>
            <p:cNvCxnSpPr/>
            <p:nvPr/>
          </p:nvCxnSpPr>
          <p:spPr bwMode="auto">
            <a:xfrm>
              <a:off x="7334805" y="2616306"/>
              <a:ext cx="28696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30 Conector recto"/>
            <p:cNvCxnSpPr/>
            <p:nvPr/>
          </p:nvCxnSpPr>
          <p:spPr bwMode="auto">
            <a:xfrm>
              <a:off x="7327921" y="3213583"/>
              <a:ext cx="28696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31 Conector recto"/>
            <p:cNvCxnSpPr/>
            <p:nvPr/>
          </p:nvCxnSpPr>
          <p:spPr bwMode="auto">
            <a:xfrm>
              <a:off x="2649735" y="3177737"/>
              <a:ext cx="46216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32 Conector recto"/>
            <p:cNvCxnSpPr/>
            <p:nvPr/>
          </p:nvCxnSpPr>
          <p:spPr bwMode="auto">
            <a:xfrm>
              <a:off x="2715810" y="3775013"/>
              <a:ext cx="46216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33 Conector recto"/>
            <p:cNvCxnSpPr/>
            <p:nvPr/>
          </p:nvCxnSpPr>
          <p:spPr bwMode="auto">
            <a:xfrm>
              <a:off x="3790450" y="3177737"/>
              <a:ext cx="1047228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34 Conector recto"/>
            <p:cNvCxnSpPr/>
            <p:nvPr/>
          </p:nvCxnSpPr>
          <p:spPr bwMode="auto">
            <a:xfrm>
              <a:off x="3783567" y="3775013"/>
              <a:ext cx="1047228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35 Conector recto"/>
            <p:cNvCxnSpPr/>
            <p:nvPr/>
          </p:nvCxnSpPr>
          <p:spPr bwMode="auto">
            <a:xfrm>
              <a:off x="5228687" y="3335749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36 Conector recto"/>
            <p:cNvCxnSpPr/>
            <p:nvPr/>
          </p:nvCxnSpPr>
          <p:spPr bwMode="auto">
            <a:xfrm>
              <a:off x="5221804" y="3625695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37 Conector recto"/>
            <p:cNvCxnSpPr/>
            <p:nvPr/>
          </p:nvCxnSpPr>
          <p:spPr bwMode="auto">
            <a:xfrm flipV="1">
              <a:off x="5501216" y="3634474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38 Conector recto"/>
            <p:cNvCxnSpPr/>
            <p:nvPr/>
          </p:nvCxnSpPr>
          <p:spPr bwMode="auto">
            <a:xfrm>
              <a:off x="5509692" y="3748677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0" name="AutoShape 45"/>
            <p:cNvSpPr>
              <a:spLocks noChangeArrowheads="1"/>
            </p:cNvSpPr>
            <p:nvPr/>
          </p:nvSpPr>
          <p:spPr bwMode="auto">
            <a:xfrm rot="5400000">
              <a:off x="5739213" y="3116325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400" b="0" u="none" dirty="0" smtClean="0"/>
                <a:t>TH</a:t>
              </a:r>
              <a:endParaRPr lang="es-ES" sz="1400" b="0" u="none" dirty="0"/>
            </a:p>
          </p:txBody>
        </p:sp>
        <p:cxnSp>
          <p:nvCxnSpPr>
            <p:cNvPr id="41" name="40 Conector recto"/>
            <p:cNvCxnSpPr/>
            <p:nvPr/>
          </p:nvCxnSpPr>
          <p:spPr bwMode="auto">
            <a:xfrm flipV="1">
              <a:off x="5509768" y="3221631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41 Conector recto"/>
            <p:cNvCxnSpPr/>
            <p:nvPr/>
          </p:nvCxnSpPr>
          <p:spPr bwMode="auto">
            <a:xfrm>
              <a:off x="5509692" y="3226060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ZoneTexte 632"/>
            <p:cNvSpPr txBox="1">
              <a:spLocks noChangeArrowheads="1"/>
            </p:cNvSpPr>
            <p:nvPr/>
          </p:nvSpPr>
          <p:spPr bwMode="auto">
            <a:xfrm flipH="1">
              <a:off x="3158135" y="1484128"/>
              <a:ext cx="667152" cy="313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Filter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44" name="ZoneTexte 632"/>
            <p:cNvSpPr txBox="1">
              <a:spLocks noChangeArrowheads="1"/>
            </p:cNvSpPr>
            <p:nvPr/>
          </p:nvSpPr>
          <p:spPr bwMode="auto">
            <a:xfrm flipH="1">
              <a:off x="1900064" y="1265361"/>
              <a:ext cx="998849" cy="525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 algn="ctr"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Current</a:t>
              </a:r>
              <a:r>
                <a:rPr lang="fr-FR" sz="1400" i="1" u="none" dirty="0" smtClean="0">
                  <a:solidFill>
                    <a:schemeClr val="tx1"/>
                  </a:solidFill>
                </a:rPr>
                <a:t/>
              </a:r>
              <a:br>
                <a:rPr lang="fr-FR" sz="1400" i="1" u="none" dirty="0" smtClean="0">
                  <a:solidFill>
                    <a:schemeClr val="tx1"/>
                  </a:solidFill>
                </a:rPr>
              </a:br>
              <a:r>
                <a:rPr lang="fr-FR" sz="1400" i="1" u="none" dirty="0" smtClean="0">
                  <a:solidFill>
                    <a:schemeClr val="tx1"/>
                  </a:solidFill>
                </a:rPr>
                <a:t>amplifier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45" name="ZoneTexte 632"/>
            <p:cNvSpPr txBox="1">
              <a:spLocks noChangeArrowheads="1"/>
            </p:cNvSpPr>
            <p:nvPr/>
          </p:nvSpPr>
          <p:spPr bwMode="auto">
            <a:xfrm flipH="1">
              <a:off x="6332469" y="1484128"/>
              <a:ext cx="1210240" cy="313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smtClean="0">
                  <a:solidFill>
                    <a:schemeClr val="tx1"/>
                  </a:solidFill>
                </a:rPr>
                <a:t>Multiplexer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46" name="ZoneTexte 632"/>
            <p:cNvSpPr txBox="1">
              <a:spLocks noChangeArrowheads="1"/>
            </p:cNvSpPr>
            <p:nvPr/>
          </p:nvSpPr>
          <p:spPr bwMode="auto">
            <a:xfrm flipH="1">
              <a:off x="7495839" y="1835139"/>
              <a:ext cx="732459" cy="525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 algn="ctr">
                <a:buNone/>
              </a:pPr>
              <a:r>
                <a:rPr lang="fr-FR" sz="1400" i="1" u="none" dirty="0" smtClean="0">
                  <a:solidFill>
                    <a:schemeClr val="tx1"/>
                  </a:solidFill>
                </a:rPr>
                <a:t>ADC</a:t>
              </a:r>
              <a:br>
                <a:rPr lang="fr-FR" sz="1400" i="1" u="none" dirty="0" smtClean="0">
                  <a:solidFill>
                    <a:schemeClr val="tx1"/>
                  </a:solidFill>
                </a:rPr>
              </a:br>
              <a:r>
                <a:rPr lang="fr-FR" sz="1400" i="1" u="none" dirty="0" smtClean="0">
                  <a:solidFill>
                    <a:schemeClr val="tx1"/>
                  </a:solidFill>
                </a:rPr>
                <a:t>driver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47" name="AutoShape 45"/>
            <p:cNvSpPr>
              <a:spLocks noChangeArrowheads="1"/>
            </p:cNvSpPr>
            <p:nvPr/>
          </p:nvSpPr>
          <p:spPr bwMode="auto">
            <a:xfrm rot="5400000">
              <a:off x="5943346" y="2542957"/>
              <a:ext cx="2009750" cy="73436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sz="1600" b="0" u="none" dirty="0"/>
            </a:p>
          </p:txBody>
        </p:sp>
        <p:cxnSp>
          <p:nvCxnSpPr>
            <p:cNvPr id="48" name="47 Conector recto de flecha"/>
            <p:cNvCxnSpPr/>
            <p:nvPr/>
          </p:nvCxnSpPr>
          <p:spPr bwMode="auto">
            <a:xfrm flipV="1">
              <a:off x="8071695" y="2767268"/>
              <a:ext cx="379919" cy="1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48 Conector recto de flecha"/>
            <p:cNvCxnSpPr/>
            <p:nvPr/>
          </p:nvCxnSpPr>
          <p:spPr bwMode="auto">
            <a:xfrm flipV="1">
              <a:off x="8071231" y="3054333"/>
              <a:ext cx="394730" cy="1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50" name="49 Grupo"/>
            <p:cNvGrpSpPr/>
            <p:nvPr/>
          </p:nvGrpSpPr>
          <p:grpSpPr>
            <a:xfrm>
              <a:off x="1568519" y="3131325"/>
              <a:ext cx="195170" cy="221585"/>
              <a:chOff x="2508290" y="2954838"/>
              <a:chExt cx="156710" cy="150380"/>
            </a:xfrm>
          </p:grpSpPr>
          <p:cxnSp>
            <p:nvCxnSpPr>
              <p:cNvPr id="90" name="Straight Connector 422"/>
              <p:cNvCxnSpPr/>
              <p:nvPr/>
            </p:nvCxnSpPr>
            <p:spPr bwMode="auto">
              <a:xfrm>
                <a:off x="2580905" y="2954838"/>
                <a:ext cx="0" cy="9557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423"/>
              <p:cNvCxnSpPr/>
              <p:nvPr/>
            </p:nvCxnSpPr>
            <p:spPr bwMode="auto">
              <a:xfrm>
                <a:off x="2508290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423"/>
              <p:cNvCxnSpPr/>
              <p:nvPr/>
            </p:nvCxnSpPr>
            <p:spPr bwMode="auto">
              <a:xfrm flipH="1" flipV="1">
                <a:off x="2523347" y="3049623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423"/>
              <p:cNvCxnSpPr/>
              <p:nvPr/>
            </p:nvCxnSpPr>
            <p:spPr bwMode="auto">
              <a:xfrm flipH="1" flipV="1">
                <a:off x="2556970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423"/>
              <p:cNvCxnSpPr/>
              <p:nvPr/>
            </p:nvCxnSpPr>
            <p:spPr bwMode="auto">
              <a:xfrm flipH="1" flipV="1">
                <a:off x="2592974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423"/>
              <p:cNvCxnSpPr/>
              <p:nvPr/>
            </p:nvCxnSpPr>
            <p:spPr bwMode="auto">
              <a:xfrm flipH="1" flipV="1">
                <a:off x="2626597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50 Rectángulo"/>
            <p:cNvSpPr/>
            <p:nvPr/>
          </p:nvSpPr>
          <p:spPr bwMode="auto">
            <a:xfrm>
              <a:off x="2020983" y="1887268"/>
              <a:ext cx="745045" cy="2045788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" name="51 Rectángulo"/>
            <p:cNvSpPr/>
            <p:nvPr/>
          </p:nvSpPr>
          <p:spPr bwMode="auto">
            <a:xfrm>
              <a:off x="3120670" y="1964421"/>
              <a:ext cx="677313" cy="75361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PZ</a:t>
              </a:r>
            </a:p>
          </p:txBody>
        </p:sp>
        <p:sp>
          <p:nvSpPr>
            <p:cNvPr id="53" name="AutoShape 45"/>
            <p:cNvSpPr>
              <a:spLocks noChangeArrowheads="1"/>
            </p:cNvSpPr>
            <p:nvPr/>
          </p:nvSpPr>
          <p:spPr bwMode="auto">
            <a:xfrm rot="5400000">
              <a:off x="4798485" y="1975176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800" b="0" u="none" dirty="0" smtClean="0">
                  <a:latin typeface="Arial Unicode MS"/>
                  <a:ea typeface="Arial Unicode MS"/>
                  <a:cs typeface="Arial Unicode MS"/>
                </a:rPr>
                <a:t>ʃ</a:t>
              </a:r>
              <a:endParaRPr lang="es-ES" sz="1800" b="0" u="none" dirty="0"/>
            </a:p>
          </p:txBody>
        </p:sp>
        <p:sp>
          <p:nvSpPr>
            <p:cNvPr id="54" name="53 Rectángulo"/>
            <p:cNvSpPr/>
            <p:nvPr/>
          </p:nvSpPr>
          <p:spPr bwMode="auto">
            <a:xfrm>
              <a:off x="3120670" y="3105571"/>
              <a:ext cx="677313" cy="75361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PZ</a:t>
              </a:r>
            </a:p>
          </p:txBody>
        </p:sp>
        <p:sp>
          <p:nvSpPr>
            <p:cNvPr id="55" name="AutoShape 45"/>
            <p:cNvSpPr>
              <a:spLocks noChangeArrowheads="1"/>
            </p:cNvSpPr>
            <p:nvPr/>
          </p:nvSpPr>
          <p:spPr bwMode="auto">
            <a:xfrm rot="5400000">
              <a:off x="4798485" y="3116325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800" b="0" u="none" dirty="0" smtClean="0">
                  <a:latin typeface="Arial Unicode MS"/>
                  <a:ea typeface="Arial Unicode MS"/>
                  <a:cs typeface="Arial Unicode MS"/>
                </a:rPr>
                <a:t>ʃ</a:t>
              </a:r>
              <a:endParaRPr lang="es-ES" sz="1800" b="0" u="none" dirty="0"/>
            </a:p>
          </p:txBody>
        </p:sp>
        <p:sp>
          <p:nvSpPr>
            <p:cNvPr id="56" name="AutoShape 45"/>
            <p:cNvSpPr>
              <a:spLocks noChangeArrowheads="1"/>
            </p:cNvSpPr>
            <p:nvPr/>
          </p:nvSpPr>
          <p:spPr bwMode="auto">
            <a:xfrm rot="5400000">
              <a:off x="7608524" y="2549260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400" u="none" dirty="0" err="1" smtClean="0"/>
                <a:t>Drv</a:t>
              </a:r>
              <a:endParaRPr lang="es-ES" sz="1400" b="0" u="none" dirty="0"/>
            </a:p>
          </p:txBody>
        </p:sp>
        <p:grpSp>
          <p:nvGrpSpPr>
            <p:cNvPr id="57" name="56 Grupo"/>
            <p:cNvGrpSpPr/>
            <p:nvPr/>
          </p:nvGrpSpPr>
          <p:grpSpPr>
            <a:xfrm>
              <a:off x="4005188" y="2097689"/>
              <a:ext cx="275972" cy="256775"/>
              <a:chOff x="4155484" y="1644600"/>
              <a:chExt cx="275972" cy="256775"/>
            </a:xfrm>
          </p:grpSpPr>
          <p:sp>
            <p:nvSpPr>
              <p:cNvPr id="88" name="87 Elipse"/>
              <p:cNvSpPr/>
              <p:nvPr/>
            </p:nvSpPr>
            <p:spPr bwMode="auto">
              <a:xfrm>
                <a:off x="4155484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89" name="88 Conector recto de flecha"/>
              <p:cNvCxnSpPr>
                <a:stCxn id="88" idx="0"/>
                <a:endCxn id="88" idx="4"/>
              </p:cNvCxnSpPr>
              <p:nvPr/>
            </p:nvCxnSpPr>
            <p:spPr bwMode="auto">
              <a:xfrm>
                <a:off x="4293470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58" name="57 Grupo"/>
            <p:cNvGrpSpPr/>
            <p:nvPr/>
          </p:nvGrpSpPr>
          <p:grpSpPr>
            <a:xfrm>
              <a:off x="4054597" y="2033548"/>
              <a:ext cx="195170" cy="469392"/>
              <a:chOff x="2219064" y="2786665"/>
              <a:chExt cx="156710" cy="318553"/>
            </a:xfrm>
          </p:grpSpPr>
          <p:cxnSp>
            <p:nvCxnSpPr>
              <p:cNvPr id="82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423"/>
              <p:cNvCxnSpPr/>
              <p:nvPr/>
            </p:nvCxnSpPr>
            <p:spPr bwMode="auto">
              <a:xfrm flipH="1" flipV="1">
                <a:off x="2234121" y="3049623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423"/>
              <p:cNvCxnSpPr/>
              <p:nvPr/>
            </p:nvCxnSpPr>
            <p:spPr bwMode="auto">
              <a:xfrm flipH="1" flipV="1">
                <a:off x="2267744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423"/>
              <p:cNvCxnSpPr/>
              <p:nvPr/>
            </p:nvCxnSpPr>
            <p:spPr bwMode="auto">
              <a:xfrm flipH="1" flipV="1">
                <a:off x="2303748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423"/>
              <p:cNvCxnSpPr/>
              <p:nvPr/>
            </p:nvCxnSpPr>
            <p:spPr bwMode="auto">
              <a:xfrm flipH="1" flipV="1">
                <a:off x="2337371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58 Grupo"/>
            <p:cNvGrpSpPr/>
            <p:nvPr/>
          </p:nvGrpSpPr>
          <p:grpSpPr>
            <a:xfrm>
              <a:off x="4365655" y="2311863"/>
              <a:ext cx="275972" cy="256775"/>
              <a:chOff x="4155911" y="1644600"/>
              <a:chExt cx="275972" cy="256775"/>
            </a:xfrm>
          </p:grpSpPr>
          <p:sp>
            <p:nvSpPr>
              <p:cNvPr id="80" name="79 Elipse"/>
              <p:cNvSpPr/>
              <p:nvPr/>
            </p:nvSpPr>
            <p:spPr bwMode="auto">
              <a:xfrm>
                <a:off x="4155911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81" name="80 Conector recto de flecha"/>
              <p:cNvCxnSpPr>
                <a:stCxn id="80" idx="0"/>
                <a:endCxn id="80" idx="4"/>
              </p:cNvCxnSpPr>
              <p:nvPr/>
            </p:nvCxnSpPr>
            <p:spPr bwMode="auto">
              <a:xfrm>
                <a:off x="4293897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60" name="59 Grupo"/>
            <p:cNvGrpSpPr/>
            <p:nvPr/>
          </p:nvGrpSpPr>
          <p:grpSpPr>
            <a:xfrm rot="10800000">
              <a:off x="4410085" y="2249748"/>
              <a:ext cx="183340" cy="387168"/>
              <a:chOff x="2219064" y="2786665"/>
              <a:chExt cx="147211" cy="262752"/>
            </a:xfrm>
          </p:grpSpPr>
          <p:cxnSp>
            <p:nvCxnSpPr>
              <p:cNvPr id="78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60 Grupo"/>
            <p:cNvGrpSpPr/>
            <p:nvPr/>
          </p:nvGrpSpPr>
          <p:grpSpPr>
            <a:xfrm>
              <a:off x="4012132" y="3242669"/>
              <a:ext cx="275972" cy="256775"/>
              <a:chOff x="4164964" y="1644600"/>
              <a:chExt cx="275972" cy="256775"/>
            </a:xfrm>
          </p:grpSpPr>
          <p:sp>
            <p:nvSpPr>
              <p:cNvPr id="76" name="75 Elipse"/>
              <p:cNvSpPr/>
              <p:nvPr/>
            </p:nvSpPr>
            <p:spPr bwMode="auto">
              <a:xfrm>
                <a:off x="4164964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77" name="76 Conector recto de flecha"/>
              <p:cNvCxnSpPr>
                <a:stCxn id="76" idx="0"/>
                <a:endCxn id="76" idx="4"/>
              </p:cNvCxnSpPr>
              <p:nvPr/>
            </p:nvCxnSpPr>
            <p:spPr bwMode="auto">
              <a:xfrm>
                <a:off x="4302950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62" name="61 Grupo"/>
            <p:cNvGrpSpPr/>
            <p:nvPr/>
          </p:nvGrpSpPr>
          <p:grpSpPr>
            <a:xfrm>
              <a:off x="4052061" y="3178528"/>
              <a:ext cx="195170" cy="469392"/>
              <a:chOff x="2219064" y="2786665"/>
              <a:chExt cx="156710" cy="318553"/>
            </a:xfrm>
          </p:grpSpPr>
          <p:cxnSp>
            <p:nvCxnSpPr>
              <p:cNvPr id="70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423"/>
              <p:cNvCxnSpPr/>
              <p:nvPr/>
            </p:nvCxnSpPr>
            <p:spPr bwMode="auto">
              <a:xfrm flipH="1" flipV="1">
                <a:off x="2234121" y="3049623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423"/>
              <p:cNvCxnSpPr/>
              <p:nvPr/>
            </p:nvCxnSpPr>
            <p:spPr bwMode="auto">
              <a:xfrm flipH="1" flipV="1">
                <a:off x="2267744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423"/>
              <p:cNvCxnSpPr/>
              <p:nvPr/>
            </p:nvCxnSpPr>
            <p:spPr bwMode="auto">
              <a:xfrm flipH="1" flipV="1">
                <a:off x="2303748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423"/>
              <p:cNvCxnSpPr/>
              <p:nvPr/>
            </p:nvCxnSpPr>
            <p:spPr bwMode="auto">
              <a:xfrm flipH="1" flipV="1">
                <a:off x="2337371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62 Grupo"/>
            <p:cNvGrpSpPr/>
            <p:nvPr/>
          </p:nvGrpSpPr>
          <p:grpSpPr>
            <a:xfrm>
              <a:off x="4363119" y="3456843"/>
              <a:ext cx="275972" cy="256775"/>
              <a:chOff x="4155911" y="1644600"/>
              <a:chExt cx="275972" cy="256775"/>
            </a:xfrm>
          </p:grpSpPr>
          <p:sp>
            <p:nvSpPr>
              <p:cNvPr id="68" name="67 Elipse"/>
              <p:cNvSpPr/>
              <p:nvPr/>
            </p:nvSpPr>
            <p:spPr bwMode="auto">
              <a:xfrm>
                <a:off x="4155911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69" name="68 Conector recto de flecha"/>
              <p:cNvCxnSpPr>
                <a:stCxn id="68" idx="0"/>
                <a:endCxn id="68" idx="4"/>
              </p:cNvCxnSpPr>
              <p:nvPr/>
            </p:nvCxnSpPr>
            <p:spPr bwMode="auto">
              <a:xfrm>
                <a:off x="4293897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64" name="63 Grupo"/>
            <p:cNvGrpSpPr/>
            <p:nvPr/>
          </p:nvGrpSpPr>
          <p:grpSpPr>
            <a:xfrm rot="10800000">
              <a:off x="4407549" y="3394728"/>
              <a:ext cx="183340" cy="387168"/>
              <a:chOff x="2219064" y="2786665"/>
              <a:chExt cx="147211" cy="262752"/>
            </a:xfrm>
          </p:grpSpPr>
          <p:cxnSp>
            <p:nvCxnSpPr>
              <p:cNvPr id="66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" name="ZoneTexte 632"/>
            <p:cNvSpPr txBox="1">
              <a:spLocks noChangeArrowheads="1"/>
            </p:cNvSpPr>
            <p:nvPr/>
          </p:nvSpPr>
          <p:spPr bwMode="auto">
            <a:xfrm flipH="1">
              <a:off x="3874459" y="1615421"/>
              <a:ext cx="697541" cy="286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smtClean="0">
                  <a:solidFill>
                    <a:schemeClr val="tx1"/>
                  </a:solidFill>
                </a:rPr>
                <a:t>Offset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</p:grpSp>
      <p:pic>
        <p:nvPicPr>
          <p:cNvPr id="96" name="9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" b="81574"/>
          <a:stretch/>
        </p:blipFill>
        <p:spPr>
          <a:xfrm>
            <a:off x="1218843" y="4004857"/>
            <a:ext cx="6755917" cy="1044000"/>
          </a:xfrm>
          <a:prstGeom prst="rect">
            <a:avLst/>
          </a:prstGeom>
        </p:spPr>
      </p:pic>
      <p:pic>
        <p:nvPicPr>
          <p:cNvPr id="97" name="96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30" b="26448"/>
          <a:stretch/>
        </p:blipFill>
        <p:spPr>
          <a:xfrm>
            <a:off x="1218878" y="5049180"/>
            <a:ext cx="6755917" cy="1044000"/>
          </a:xfrm>
          <a:prstGeom prst="rect">
            <a:avLst/>
          </a:prstGeom>
        </p:spPr>
      </p:pic>
      <p:pic>
        <p:nvPicPr>
          <p:cNvPr id="98" name="97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9" t="91900" r="-1853" b="-794"/>
          <a:stretch/>
        </p:blipFill>
        <p:spPr>
          <a:xfrm>
            <a:off x="1800392" y="6050222"/>
            <a:ext cx="6300000" cy="504000"/>
          </a:xfrm>
          <a:prstGeom prst="rect">
            <a:avLst/>
          </a:prstGeom>
        </p:spPr>
      </p:pic>
      <p:sp>
        <p:nvSpPr>
          <p:cNvPr id="99" name="Rectangle 7"/>
          <p:cNvSpPr>
            <a:spLocks noChangeArrowheads="1"/>
          </p:cNvSpPr>
          <p:nvPr/>
        </p:nvSpPr>
        <p:spPr bwMode="auto">
          <a:xfrm>
            <a:off x="135016" y="4174445"/>
            <a:ext cx="1143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buFontTx/>
              <a:buNone/>
            </a:pPr>
            <a:r>
              <a:rPr lang="es-ES" altLang="en-US" sz="1400" cap="all" dirty="0" err="1">
                <a:solidFill>
                  <a:schemeClr val="tx1"/>
                </a:solidFill>
                <a:cs typeface="Arial" charset="0"/>
              </a:rPr>
              <a:t>Clock</a:t>
            </a:r>
            <a:r>
              <a:rPr lang="es-ES" altLang="en-US" sz="1400" cap="all" dirty="0">
                <a:solidFill>
                  <a:schemeClr val="tx1"/>
                </a:solidFill>
                <a:cs typeface="Arial" charset="0"/>
              </a:rPr>
              <a:t> input</a:t>
            </a:r>
            <a:endParaRPr lang="en-US" altLang="en-US" sz="1400" cap="all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00" name="Rectangle 7"/>
          <p:cNvSpPr>
            <a:spLocks noChangeArrowheads="1"/>
          </p:cNvSpPr>
          <p:nvPr/>
        </p:nvSpPr>
        <p:spPr bwMode="auto">
          <a:xfrm>
            <a:off x="53880" y="5137240"/>
            <a:ext cx="1295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buFontTx/>
              <a:buNone/>
            </a:pPr>
            <a:r>
              <a:rPr lang="es-ES" altLang="en-US" sz="1400" cap="all" dirty="0">
                <a:solidFill>
                  <a:schemeClr val="tx1"/>
                </a:solidFill>
                <a:cs typeface="Arial" charset="0"/>
              </a:rPr>
              <a:t>TH output</a:t>
            </a:r>
            <a:endParaRPr lang="en-US" altLang="en-US" sz="1400" cap="all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01" name="Rectangle 24"/>
          <p:cNvSpPr>
            <a:spLocks noChangeArrowheads="1"/>
          </p:cNvSpPr>
          <p:nvPr/>
        </p:nvSpPr>
        <p:spPr bwMode="auto">
          <a:xfrm>
            <a:off x="4147253" y="5012969"/>
            <a:ext cx="777777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s-ES" altLang="en-US" sz="1600" dirty="0" err="1" smtClean="0">
                <a:solidFill>
                  <a:srgbClr val="000099"/>
                </a:solidFill>
                <a:cs typeface="Arial" charset="0"/>
              </a:rPr>
              <a:t>Main</a:t>
            </a:r>
            <a:r>
              <a:rPr lang="es-ES" altLang="en-US" sz="1600" dirty="0" smtClean="0">
                <a:solidFill>
                  <a:srgbClr val="000099"/>
                </a:solidFill>
                <a:cs typeface="Arial" charset="0"/>
              </a:rPr>
              <a:t/>
            </a:r>
            <a:br>
              <a:rPr lang="es-ES" altLang="en-US" sz="1600" dirty="0" smtClean="0">
                <a:solidFill>
                  <a:srgbClr val="000099"/>
                </a:solidFill>
                <a:cs typeface="Arial" charset="0"/>
              </a:rPr>
            </a:br>
            <a:r>
              <a:rPr lang="es-ES" altLang="en-US" sz="1600" dirty="0" err="1" smtClean="0">
                <a:solidFill>
                  <a:srgbClr val="000099"/>
                </a:solidFill>
                <a:cs typeface="Arial" charset="0"/>
              </a:rPr>
              <a:t>signal</a:t>
            </a:r>
            <a:endParaRPr lang="en-US" altLang="en-US" sz="1600" dirty="0">
              <a:solidFill>
                <a:srgbClr val="000099"/>
              </a:solidFill>
              <a:cs typeface="Arial" charset="0"/>
            </a:endParaRPr>
          </a:p>
        </p:txBody>
      </p:sp>
      <p:sp>
        <p:nvSpPr>
          <p:cNvPr id="102" name="Rectangle 26"/>
          <p:cNvSpPr>
            <a:spLocks noChangeArrowheads="1"/>
          </p:cNvSpPr>
          <p:nvPr/>
        </p:nvSpPr>
        <p:spPr bwMode="auto">
          <a:xfrm>
            <a:off x="6265642" y="5106463"/>
            <a:ext cx="523670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s-ES" altLang="en-US" sz="1600" dirty="0">
                <a:solidFill>
                  <a:srgbClr val="CC0099"/>
                </a:solidFill>
                <a:cs typeface="Arial" charset="0"/>
              </a:rPr>
              <a:t>Tail</a:t>
            </a:r>
            <a:endParaRPr lang="en-US" altLang="en-US" sz="1600" dirty="0">
              <a:solidFill>
                <a:srgbClr val="CC0099"/>
              </a:solidFill>
              <a:cs typeface="Arial" charset="0"/>
            </a:endParaRPr>
          </a:p>
        </p:txBody>
      </p:sp>
      <p:sp>
        <p:nvSpPr>
          <p:cNvPr id="103" name="Line 27"/>
          <p:cNvSpPr>
            <a:spLocks noChangeShapeType="1"/>
          </p:cNvSpPr>
          <p:nvPr/>
        </p:nvSpPr>
        <p:spPr bwMode="auto">
          <a:xfrm>
            <a:off x="5841269" y="3358620"/>
            <a:ext cx="653764" cy="2590453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70C0"/>
              </a:solidFill>
            </a:endParaRPr>
          </a:p>
        </p:txBody>
      </p:sp>
      <p:sp>
        <p:nvSpPr>
          <p:cNvPr id="104" name="AutoShape 45"/>
          <p:cNvSpPr>
            <a:spLocks noChangeArrowheads="1"/>
          </p:cNvSpPr>
          <p:nvPr/>
        </p:nvSpPr>
        <p:spPr bwMode="auto">
          <a:xfrm rot="5400000">
            <a:off x="5268627" y="1858702"/>
            <a:ext cx="683845" cy="659760"/>
          </a:xfrm>
          <a:prstGeom prst="triangle">
            <a:avLst>
              <a:gd name="adj" fmla="val 50000"/>
            </a:avLst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/>
          <a:extLst/>
        </p:spPr>
        <p:txBody>
          <a:bodyPr rot="10800000" vert="eaVert" wrap="none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None/>
            </a:pPr>
            <a:endParaRPr lang="es-ES" sz="1800" b="0" u="none" dirty="0"/>
          </a:p>
        </p:txBody>
      </p:sp>
      <p:sp>
        <p:nvSpPr>
          <p:cNvPr id="105" name="AutoShape 45"/>
          <p:cNvSpPr>
            <a:spLocks noChangeArrowheads="1"/>
          </p:cNvSpPr>
          <p:nvPr/>
        </p:nvSpPr>
        <p:spPr bwMode="auto">
          <a:xfrm rot="5400000">
            <a:off x="5268627" y="3000173"/>
            <a:ext cx="683845" cy="659760"/>
          </a:xfrm>
          <a:prstGeom prst="triangle">
            <a:avLst>
              <a:gd name="adj" fmla="val 50000"/>
            </a:avLst>
          </a:prstGeom>
          <a:noFill/>
          <a:ln w="28575">
            <a:solidFill>
              <a:srgbClr val="CC0099"/>
            </a:solidFill>
            <a:miter lim="800000"/>
            <a:headEnd/>
            <a:tailEnd/>
          </a:ln>
          <a:effectLst/>
          <a:extLst/>
        </p:spPr>
        <p:txBody>
          <a:bodyPr rot="10800000" vert="eaVert" wrap="none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None/>
            </a:pPr>
            <a:endParaRPr lang="es-ES" sz="1800" b="0" u="none" dirty="0"/>
          </a:p>
        </p:txBody>
      </p:sp>
      <p:sp>
        <p:nvSpPr>
          <p:cNvPr id="106" name="Line 25"/>
          <p:cNvSpPr>
            <a:spLocks noChangeShapeType="1"/>
          </p:cNvSpPr>
          <p:nvPr/>
        </p:nvSpPr>
        <p:spPr bwMode="auto">
          <a:xfrm>
            <a:off x="5624127" y="2339564"/>
            <a:ext cx="0" cy="2766861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28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II. System design: channel architecture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12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1" name="Rectangle 5">
            <a:extLst>
              <a:ext uri="{FF2B5EF4-FFF2-40B4-BE49-F238E27FC236}">
                <a16:creationId xmlns="" xmlns:a16="http://schemas.microsoft.com/office/drawing/2014/main" id="{D8DE4C88-D015-4683-B5D3-89EA43C5D9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ICC-UB meeting</a:t>
            </a:r>
          </a:p>
        </p:txBody>
      </p:sp>
      <p:grpSp>
        <p:nvGrpSpPr>
          <p:cNvPr id="7" name="6 Grupo"/>
          <p:cNvGrpSpPr/>
          <p:nvPr/>
        </p:nvGrpSpPr>
        <p:grpSpPr>
          <a:xfrm>
            <a:off x="1077318" y="1130163"/>
            <a:ext cx="6897442" cy="2667695"/>
            <a:chOff x="1568519" y="1265361"/>
            <a:chExt cx="6897442" cy="2667695"/>
          </a:xfrm>
        </p:grpSpPr>
        <p:cxnSp>
          <p:nvCxnSpPr>
            <p:cNvPr id="8" name="7 Conector recto"/>
            <p:cNvCxnSpPr/>
            <p:nvPr/>
          </p:nvCxnSpPr>
          <p:spPr bwMode="auto">
            <a:xfrm>
              <a:off x="6185010" y="2484632"/>
              <a:ext cx="3912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8 Conector recto"/>
            <p:cNvCxnSpPr/>
            <p:nvPr/>
          </p:nvCxnSpPr>
          <p:spPr bwMode="auto">
            <a:xfrm>
              <a:off x="6191893" y="3335836"/>
              <a:ext cx="3912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9 Conector recto"/>
            <p:cNvCxnSpPr/>
            <p:nvPr/>
          </p:nvCxnSpPr>
          <p:spPr bwMode="auto">
            <a:xfrm>
              <a:off x="6185010" y="3625782"/>
              <a:ext cx="3912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ZoneTexte 632"/>
            <p:cNvSpPr txBox="1">
              <a:spLocks noChangeArrowheads="1"/>
            </p:cNvSpPr>
            <p:nvPr/>
          </p:nvSpPr>
          <p:spPr bwMode="auto">
            <a:xfrm flipH="1">
              <a:off x="4510737" y="1484128"/>
              <a:ext cx="1019809" cy="480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Switched</a:t>
              </a:r>
              <a:r>
                <a:rPr lang="fr-FR" sz="1400" i="1" dirty="0">
                  <a:solidFill>
                    <a:schemeClr val="tx1"/>
                  </a:solidFill>
                </a:rPr>
                <a:t/>
              </a:r>
              <a:br>
                <a:rPr lang="fr-FR" sz="1400" i="1" dirty="0">
                  <a:solidFill>
                    <a:schemeClr val="tx1"/>
                  </a:solidFill>
                </a:rPr>
              </a:br>
              <a:r>
                <a:rPr lang="fr-FR" sz="1400" i="1" u="none" dirty="0" err="1" smtClean="0">
                  <a:solidFill>
                    <a:schemeClr val="tx1"/>
                  </a:solidFill>
                </a:rPr>
                <a:t>Integrator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12 Conector recto"/>
            <p:cNvCxnSpPr/>
            <p:nvPr/>
          </p:nvCxnSpPr>
          <p:spPr bwMode="auto">
            <a:xfrm>
              <a:off x="1650552" y="3129415"/>
              <a:ext cx="37442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13 Conector recto"/>
            <p:cNvCxnSpPr/>
            <p:nvPr/>
          </p:nvCxnSpPr>
          <p:spPr bwMode="auto">
            <a:xfrm>
              <a:off x="1674951" y="2617889"/>
              <a:ext cx="349232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14 CuadroTexto"/>
            <p:cNvSpPr txBox="1"/>
            <p:nvPr/>
          </p:nvSpPr>
          <p:spPr>
            <a:xfrm>
              <a:off x="1670201" y="2323865"/>
              <a:ext cx="237503" cy="313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s-ES" sz="1400" i="1" u="none" dirty="0" smtClean="0">
                  <a:solidFill>
                    <a:schemeClr val="tx1"/>
                  </a:solidFill>
                </a:rPr>
                <a:t>I</a:t>
              </a:r>
              <a:endParaRPr lang="es-ES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15 Conector recto"/>
            <p:cNvCxnSpPr/>
            <p:nvPr/>
          </p:nvCxnSpPr>
          <p:spPr bwMode="auto">
            <a:xfrm>
              <a:off x="2649735" y="2036588"/>
              <a:ext cx="46216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16 Conector recto"/>
            <p:cNvCxnSpPr/>
            <p:nvPr/>
          </p:nvCxnSpPr>
          <p:spPr bwMode="auto">
            <a:xfrm>
              <a:off x="2643138" y="2633863"/>
              <a:ext cx="483701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17 Conector recto"/>
            <p:cNvCxnSpPr/>
            <p:nvPr/>
          </p:nvCxnSpPr>
          <p:spPr bwMode="auto">
            <a:xfrm>
              <a:off x="3792658" y="2036588"/>
              <a:ext cx="1020699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18 Conector recto"/>
            <p:cNvCxnSpPr/>
            <p:nvPr/>
          </p:nvCxnSpPr>
          <p:spPr bwMode="auto">
            <a:xfrm>
              <a:off x="3759660" y="2633863"/>
              <a:ext cx="10727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19 Conector recto"/>
            <p:cNvCxnSpPr/>
            <p:nvPr/>
          </p:nvCxnSpPr>
          <p:spPr bwMode="auto">
            <a:xfrm>
              <a:off x="5228687" y="2194600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20 Conector recto"/>
            <p:cNvCxnSpPr/>
            <p:nvPr/>
          </p:nvCxnSpPr>
          <p:spPr bwMode="auto">
            <a:xfrm>
              <a:off x="5221804" y="2484545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21 Conector recto"/>
            <p:cNvCxnSpPr/>
            <p:nvPr/>
          </p:nvCxnSpPr>
          <p:spPr bwMode="auto">
            <a:xfrm flipV="1">
              <a:off x="5501216" y="2493324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22 Conector recto"/>
            <p:cNvCxnSpPr/>
            <p:nvPr/>
          </p:nvCxnSpPr>
          <p:spPr bwMode="auto">
            <a:xfrm>
              <a:off x="5509692" y="2607527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4" name="AutoShape 45"/>
            <p:cNvSpPr>
              <a:spLocks noChangeArrowheads="1"/>
            </p:cNvSpPr>
            <p:nvPr/>
          </p:nvSpPr>
          <p:spPr bwMode="auto">
            <a:xfrm rot="5400000">
              <a:off x="5739213" y="1975176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400" b="0" u="none" dirty="0" smtClean="0"/>
                <a:t>TH</a:t>
              </a:r>
              <a:endParaRPr lang="es-ES" sz="1400" b="0" u="none" dirty="0"/>
            </a:p>
          </p:txBody>
        </p:sp>
        <p:cxnSp>
          <p:nvCxnSpPr>
            <p:cNvPr id="25" name="24 Conector recto"/>
            <p:cNvCxnSpPr/>
            <p:nvPr/>
          </p:nvCxnSpPr>
          <p:spPr bwMode="auto">
            <a:xfrm flipV="1">
              <a:off x="5509768" y="2080482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" name="25 Rectángulo"/>
            <p:cNvSpPr/>
            <p:nvPr/>
          </p:nvSpPr>
          <p:spPr bwMode="auto">
            <a:xfrm>
              <a:off x="6582393" y="1887268"/>
              <a:ext cx="745045" cy="2045788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28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cxnSp>
          <p:nvCxnSpPr>
            <p:cNvPr id="27" name="26 Conector recto"/>
            <p:cNvCxnSpPr/>
            <p:nvPr/>
          </p:nvCxnSpPr>
          <p:spPr bwMode="auto">
            <a:xfrm>
              <a:off x="5509692" y="2084911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27 Conector recto"/>
            <p:cNvCxnSpPr/>
            <p:nvPr/>
          </p:nvCxnSpPr>
          <p:spPr bwMode="auto">
            <a:xfrm>
              <a:off x="6187122" y="2194686"/>
              <a:ext cx="38355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9" name="ZoneTexte 632"/>
            <p:cNvSpPr txBox="1">
              <a:spLocks noChangeArrowheads="1"/>
            </p:cNvSpPr>
            <p:nvPr/>
          </p:nvSpPr>
          <p:spPr bwMode="auto">
            <a:xfrm flipH="1">
              <a:off x="5436034" y="1378160"/>
              <a:ext cx="1028065" cy="525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 algn="ctr"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Track</a:t>
              </a:r>
              <a:r>
                <a:rPr lang="fr-FR" sz="1400" i="1" u="none" dirty="0" smtClean="0">
                  <a:solidFill>
                    <a:schemeClr val="tx1"/>
                  </a:solidFill>
                </a:rPr>
                <a:t>-</a:t>
              </a:r>
              <a:br>
                <a:rPr lang="fr-FR" sz="1400" i="1" u="none" dirty="0" smtClean="0">
                  <a:solidFill>
                    <a:schemeClr val="tx1"/>
                  </a:solidFill>
                </a:rPr>
              </a:br>
              <a:r>
                <a:rPr lang="fr-FR" sz="1400" i="1" u="none" dirty="0" smtClean="0">
                  <a:solidFill>
                    <a:schemeClr val="tx1"/>
                  </a:solidFill>
                </a:rPr>
                <a:t>and-</a:t>
              </a:r>
              <a:r>
                <a:rPr lang="fr-FR" sz="1400" i="1" u="none" dirty="0" err="1" smtClean="0">
                  <a:solidFill>
                    <a:schemeClr val="tx1"/>
                  </a:solidFill>
                </a:rPr>
                <a:t>Hold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29 Conector recto"/>
            <p:cNvCxnSpPr/>
            <p:nvPr/>
          </p:nvCxnSpPr>
          <p:spPr bwMode="auto">
            <a:xfrm>
              <a:off x="7334805" y="2616306"/>
              <a:ext cx="28696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30 Conector recto"/>
            <p:cNvCxnSpPr/>
            <p:nvPr/>
          </p:nvCxnSpPr>
          <p:spPr bwMode="auto">
            <a:xfrm>
              <a:off x="7327921" y="3213583"/>
              <a:ext cx="28696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31 Conector recto"/>
            <p:cNvCxnSpPr/>
            <p:nvPr/>
          </p:nvCxnSpPr>
          <p:spPr bwMode="auto">
            <a:xfrm>
              <a:off x="2649735" y="3177737"/>
              <a:ext cx="46216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32 Conector recto"/>
            <p:cNvCxnSpPr/>
            <p:nvPr/>
          </p:nvCxnSpPr>
          <p:spPr bwMode="auto">
            <a:xfrm>
              <a:off x="2715810" y="3775013"/>
              <a:ext cx="46216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33 Conector recto"/>
            <p:cNvCxnSpPr/>
            <p:nvPr/>
          </p:nvCxnSpPr>
          <p:spPr bwMode="auto">
            <a:xfrm>
              <a:off x="3790450" y="3177737"/>
              <a:ext cx="1047228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34 Conector recto"/>
            <p:cNvCxnSpPr/>
            <p:nvPr/>
          </p:nvCxnSpPr>
          <p:spPr bwMode="auto">
            <a:xfrm>
              <a:off x="3783567" y="3775013"/>
              <a:ext cx="1047228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35 Conector recto"/>
            <p:cNvCxnSpPr/>
            <p:nvPr/>
          </p:nvCxnSpPr>
          <p:spPr bwMode="auto">
            <a:xfrm>
              <a:off x="5228687" y="3335749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36 Conector recto"/>
            <p:cNvCxnSpPr/>
            <p:nvPr/>
          </p:nvCxnSpPr>
          <p:spPr bwMode="auto">
            <a:xfrm>
              <a:off x="5221804" y="3625695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37 Conector recto"/>
            <p:cNvCxnSpPr/>
            <p:nvPr/>
          </p:nvCxnSpPr>
          <p:spPr bwMode="auto">
            <a:xfrm flipV="1">
              <a:off x="5501216" y="3634474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38 Conector recto"/>
            <p:cNvCxnSpPr/>
            <p:nvPr/>
          </p:nvCxnSpPr>
          <p:spPr bwMode="auto">
            <a:xfrm>
              <a:off x="5509692" y="3748677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0" name="AutoShape 45"/>
            <p:cNvSpPr>
              <a:spLocks noChangeArrowheads="1"/>
            </p:cNvSpPr>
            <p:nvPr/>
          </p:nvSpPr>
          <p:spPr bwMode="auto">
            <a:xfrm rot="5400000">
              <a:off x="5739213" y="3116325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400" b="0" u="none" dirty="0" smtClean="0"/>
                <a:t>TH</a:t>
              </a:r>
              <a:endParaRPr lang="es-ES" sz="1400" b="0" u="none" dirty="0"/>
            </a:p>
          </p:txBody>
        </p:sp>
        <p:cxnSp>
          <p:nvCxnSpPr>
            <p:cNvPr id="41" name="40 Conector recto"/>
            <p:cNvCxnSpPr/>
            <p:nvPr/>
          </p:nvCxnSpPr>
          <p:spPr bwMode="auto">
            <a:xfrm flipV="1">
              <a:off x="5509768" y="3221631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41 Conector recto"/>
            <p:cNvCxnSpPr/>
            <p:nvPr/>
          </p:nvCxnSpPr>
          <p:spPr bwMode="auto">
            <a:xfrm>
              <a:off x="5509692" y="3226060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ZoneTexte 632"/>
            <p:cNvSpPr txBox="1">
              <a:spLocks noChangeArrowheads="1"/>
            </p:cNvSpPr>
            <p:nvPr/>
          </p:nvSpPr>
          <p:spPr bwMode="auto">
            <a:xfrm flipH="1">
              <a:off x="3158135" y="1484128"/>
              <a:ext cx="667152" cy="313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Filter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44" name="ZoneTexte 632"/>
            <p:cNvSpPr txBox="1">
              <a:spLocks noChangeArrowheads="1"/>
            </p:cNvSpPr>
            <p:nvPr/>
          </p:nvSpPr>
          <p:spPr bwMode="auto">
            <a:xfrm flipH="1">
              <a:off x="1900064" y="1265361"/>
              <a:ext cx="998849" cy="525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 algn="ctr"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Current</a:t>
              </a:r>
              <a:r>
                <a:rPr lang="fr-FR" sz="1400" i="1" u="none" dirty="0" smtClean="0">
                  <a:solidFill>
                    <a:schemeClr val="tx1"/>
                  </a:solidFill>
                </a:rPr>
                <a:t/>
              </a:r>
              <a:br>
                <a:rPr lang="fr-FR" sz="1400" i="1" u="none" dirty="0" smtClean="0">
                  <a:solidFill>
                    <a:schemeClr val="tx1"/>
                  </a:solidFill>
                </a:rPr>
              </a:br>
              <a:r>
                <a:rPr lang="fr-FR" sz="1400" i="1" u="none" dirty="0" smtClean="0">
                  <a:solidFill>
                    <a:schemeClr val="tx1"/>
                  </a:solidFill>
                </a:rPr>
                <a:t>amplifier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45" name="ZoneTexte 632"/>
            <p:cNvSpPr txBox="1">
              <a:spLocks noChangeArrowheads="1"/>
            </p:cNvSpPr>
            <p:nvPr/>
          </p:nvSpPr>
          <p:spPr bwMode="auto">
            <a:xfrm flipH="1">
              <a:off x="6332469" y="1484128"/>
              <a:ext cx="1210240" cy="313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smtClean="0">
                  <a:solidFill>
                    <a:schemeClr val="tx1"/>
                  </a:solidFill>
                </a:rPr>
                <a:t>Multiplexer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46" name="ZoneTexte 632"/>
            <p:cNvSpPr txBox="1">
              <a:spLocks noChangeArrowheads="1"/>
            </p:cNvSpPr>
            <p:nvPr/>
          </p:nvSpPr>
          <p:spPr bwMode="auto">
            <a:xfrm flipH="1">
              <a:off x="7495839" y="1835139"/>
              <a:ext cx="732459" cy="525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 algn="ctr">
                <a:buNone/>
              </a:pPr>
              <a:r>
                <a:rPr lang="fr-FR" sz="1400" i="1" u="none" dirty="0" smtClean="0">
                  <a:solidFill>
                    <a:schemeClr val="tx1"/>
                  </a:solidFill>
                </a:rPr>
                <a:t>ADC</a:t>
              </a:r>
              <a:br>
                <a:rPr lang="fr-FR" sz="1400" i="1" u="none" dirty="0" smtClean="0">
                  <a:solidFill>
                    <a:schemeClr val="tx1"/>
                  </a:solidFill>
                </a:rPr>
              </a:br>
              <a:r>
                <a:rPr lang="fr-FR" sz="1400" i="1" u="none" dirty="0" smtClean="0">
                  <a:solidFill>
                    <a:schemeClr val="tx1"/>
                  </a:solidFill>
                </a:rPr>
                <a:t>driver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47" name="AutoShape 45"/>
            <p:cNvSpPr>
              <a:spLocks noChangeArrowheads="1"/>
            </p:cNvSpPr>
            <p:nvPr/>
          </p:nvSpPr>
          <p:spPr bwMode="auto">
            <a:xfrm rot="5400000">
              <a:off x="5943346" y="2542957"/>
              <a:ext cx="2009750" cy="73436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sz="1600" b="0" u="none" dirty="0"/>
            </a:p>
          </p:txBody>
        </p:sp>
        <p:cxnSp>
          <p:nvCxnSpPr>
            <p:cNvPr id="48" name="47 Conector recto de flecha"/>
            <p:cNvCxnSpPr/>
            <p:nvPr/>
          </p:nvCxnSpPr>
          <p:spPr bwMode="auto">
            <a:xfrm flipV="1">
              <a:off x="8071695" y="2767268"/>
              <a:ext cx="379919" cy="1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48 Conector recto de flecha"/>
            <p:cNvCxnSpPr/>
            <p:nvPr/>
          </p:nvCxnSpPr>
          <p:spPr bwMode="auto">
            <a:xfrm flipV="1">
              <a:off x="8071231" y="3054333"/>
              <a:ext cx="394730" cy="1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50" name="49 Grupo"/>
            <p:cNvGrpSpPr/>
            <p:nvPr/>
          </p:nvGrpSpPr>
          <p:grpSpPr>
            <a:xfrm>
              <a:off x="1568519" y="3131325"/>
              <a:ext cx="195170" cy="221585"/>
              <a:chOff x="2508290" y="2954838"/>
              <a:chExt cx="156710" cy="150380"/>
            </a:xfrm>
          </p:grpSpPr>
          <p:cxnSp>
            <p:nvCxnSpPr>
              <p:cNvPr id="90" name="Straight Connector 422"/>
              <p:cNvCxnSpPr/>
              <p:nvPr/>
            </p:nvCxnSpPr>
            <p:spPr bwMode="auto">
              <a:xfrm>
                <a:off x="2580905" y="2954838"/>
                <a:ext cx="0" cy="9557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423"/>
              <p:cNvCxnSpPr/>
              <p:nvPr/>
            </p:nvCxnSpPr>
            <p:spPr bwMode="auto">
              <a:xfrm>
                <a:off x="2508290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423"/>
              <p:cNvCxnSpPr/>
              <p:nvPr/>
            </p:nvCxnSpPr>
            <p:spPr bwMode="auto">
              <a:xfrm flipH="1" flipV="1">
                <a:off x="2523347" y="3049623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423"/>
              <p:cNvCxnSpPr/>
              <p:nvPr/>
            </p:nvCxnSpPr>
            <p:spPr bwMode="auto">
              <a:xfrm flipH="1" flipV="1">
                <a:off x="2556970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423"/>
              <p:cNvCxnSpPr/>
              <p:nvPr/>
            </p:nvCxnSpPr>
            <p:spPr bwMode="auto">
              <a:xfrm flipH="1" flipV="1">
                <a:off x="2592974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423"/>
              <p:cNvCxnSpPr/>
              <p:nvPr/>
            </p:nvCxnSpPr>
            <p:spPr bwMode="auto">
              <a:xfrm flipH="1" flipV="1">
                <a:off x="2626597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50 Rectángulo"/>
            <p:cNvSpPr/>
            <p:nvPr/>
          </p:nvSpPr>
          <p:spPr bwMode="auto">
            <a:xfrm>
              <a:off x="2020983" y="1887268"/>
              <a:ext cx="745045" cy="2045788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" name="51 Rectángulo"/>
            <p:cNvSpPr/>
            <p:nvPr/>
          </p:nvSpPr>
          <p:spPr bwMode="auto">
            <a:xfrm>
              <a:off x="3120670" y="1964421"/>
              <a:ext cx="677313" cy="75361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PZ</a:t>
              </a:r>
            </a:p>
          </p:txBody>
        </p:sp>
        <p:sp>
          <p:nvSpPr>
            <p:cNvPr id="53" name="AutoShape 45"/>
            <p:cNvSpPr>
              <a:spLocks noChangeArrowheads="1"/>
            </p:cNvSpPr>
            <p:nvPr/>
          </p:nvSpPr>
          <p:spPr bwMode="auto">
            <a:xfrm rot="5400000">
              <a:off x="4798485" y="1975176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800" b="0" u="none" dirty="0" smtClean="0">
                  <a:latin typeface="Arial Unicode MS"/>
                  <a:ea typeface="Arial Unicode MS"/>
                  <a:cs typeface="Arial Unicode MS"/>
                </a:rPr>
                <a:t>ʃ</a:t>
              </a:r>
              <a:endParaRPr lang="es-ES" sz="1800" b="0" u="none" dirty="0"/>
            </a:p>
          </p:txBody>
        </p:sp>
        <p:sp>
          <p:nvSpPr>
            <p:cNvPr id="54" name="53 Rectángulo"/>
            <p:cNvSpPr/>
            <p:nvPr/>
          </p:nvSpPr>
          <p:spPr bwMode="auto">
            <a:xfrm>
              <a:off x="3120670" y="3105571"/>
              <a:ext cx="677313" cy="75361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PZ</a:t>
              </a:r>
            </a:p>
          </p:txBody>
        </p:sp>
        <p:sp>
          <p:nvSpPr>
            <p:cNvPr id="55" name="AutoShape 45"/>
            <p:cNvSpPr>
              <a:spLocks noChangeArrowheads="1"/>
            </p:cNvSpPr>
            <p:nvPr/>
          </p:nvSpPr>
          <p:spPr bwMode="auto">
            <a:xfrm rot="5400000">
              <a:off x="4798485" y="3116325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800" b="0" u="none" dirty="0" smtClean="0">
                  <a:latin typeface="Arial Unicode MS"/>
                  <a:ea typeface="Arial Unicode MS"/>
                  <a:cs typeface="Arial Unicode MS"/>
                </a:rPr>
                <a:t>ʃ</a:t>
              </a:r>
              <a:endParaRPr lang="es-ES" sz="1800" b="0" u="none" dirty="0"/>
            </a:p>
          </p:txBody>
        </p:sp>
        <p:sp>
          <p:nvSpPr>
            <p:cNvPr id="56" name="AutoShape 45"/>
            <p:cNvSpPr>
              <a:spLocks noChangeArrowheads="1"/>
            </p:cNvSpPr>
            <p:nvPr/>
          </p:nvSpPr>
          <p:spPr bwMode="auto">
            <a:xfrm rot="5400000">
              <a:off x="7608524" y="2549260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400" u="none" dirty="0" err="1" smtClean="0"/>
                <a:t>Drv</a:t>
              </a:r>
              <a:endParaRPr lang="es-ES" sz="1400" b="0" u="none" dirty="0"/>
            </a:p>
          </p:txBody>
        </p:sp>
        <p:grpSp>
          <p:nvGrpSpPr>
            <p:cNvPr id="57" name="56 Grupo"/>
            <p:cNvGrpSpPr/>
            <p:nvPr/>
          </p:nvGrpSpPr>
          <p:grpSpPr>
            <a:xfrm>
              <a:off x="4005188" y="2097689"/>
              <a:ext cx="275972" cy="256775"/>
              <a:chOff x="4155484" y="1644600"/>
              <a:chExt cx="275972" cy="256775"/>
            </a:xfrm>
          </p:grpSpPr>
          <p:sp>
            <p:nvSpPr>
              <p:cNvPr id="88" name="87 Elipse"/>
              <p:cNvSpPr/>
              <p:nvPr/>
            </p:nvSpPr>
            <p:spPr bwMode="auto">
              <a:xfrm>
                <a:off x="4155484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89" name="88 Conector recto de flecha"/>
              <p:cNvCxnSpPr>
                <a:stCxn id="88" idx="0"/>
                <a:endCxn id="88" idx="4"/>
              </p:cNvCxnSpPr>
              <p:nvPr/>
            </p:nvCxnSpPr>
            <p:spPr bwMode="auto">
              <a:xfrm>
                <a:off x="4293470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58" name="57 Grupo"/>
            <p:cNvGrpSpPr/>
            <p:nvPr/>
          </p:nvGrpSpPr>
          <p:grpSpPr>
            <a:xfrm>
              <a:off x="4054597" y="2033548"/>
              <a:ext cx="195170" cy="469392"/>
              <a:chOff x="2219064" y="2786665"/>
              <a:chExt cx="156710" cy="318553"/>
            </a:xfrm>
          </p:grpSpPr>
          <p:cxnSp>
            <p:nvCxnSpPr>
              <p:cNvPr id="82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423"/>
              <p:cNvCxnSpPr/>
              <p:nvPr/>
            </p:nvCxnSpPr>
            <p:spPr bwMode="auto">
              <a:xfrm flipH="1" flipV="1">
                <a:off x="2234121" y="3049623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423"/>
              <p:cNvCxnSpPr/>
              <p:nvPr/>
            </p:nvCxnSpPr>
            <p:spPr bwMode="auto">
              <a:xfrm flipH="1" flipV="1">
                <a:off x="2267744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423"/>
              <p:cNvCxnSpPr/>
              <p:nvPr/>
            </p:nvCxnSpPr>
            <p:spPr bwMode="auto">
              <a:xfrm flipH="1" flipV="1">
                <a:off x="2303748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423"/>
              <p:cNvCxnSpPr/>
              <p:nvPr/>
            </p:nvCxnSpPr>
            <p:spPr bwMode="auto">
              <a:xfrm flipH="1" flipV="1">
                <a:off x="2337371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58 Grupo"/>
            <p:cNvGrpSpPr/>
            <p:nvPr/>
          </p:nvGrpSpPr>
          <p:grpSpPr>
            <a:xfrm>
              <a:off x="4365655" y="2311863"/>
              <a:ext cx="275972" cy="256775"/>
              <a:chOff x="4155911" y="1644600"/>
              <a:chExt cx="275972" cy="256775"/>
            </a:xfrm>
          </p:grpSpPr>
          <p:sp>
            <p:nvSpPr>
              <p:cNvPr id="80" name="79 Elipse"/>
              <p:cNvSpPr/>
              <p:nvPr/>
            </p:nvSpPr>
            <p:spPr bwMode="auto">
              <a:xfrm>
                <a:off x="4155911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81" name="80 Conector recto de flecha"/>
              <p:cNvCxnSpPr>
                <a:stCxn id="80" idx="0"/>
                <a:endCxn id="80" idx="4"/>
              </p:cNvCxnSpPr>
              <p:nvPr/>
            </p:nvCxnSpPr>
            <p:spPr bwMode="auto">
              <a:xfrm>
                <a:off x="4293897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60" name="59 Grupo"/>
            <p:cNvGrpSpPr/>
            <p:nvPr/>
          </p:nvGrpSpPr>
          <p:grpSpPr>
            <a:xfrm rot="10800000">
              <a:off x="4410085" y="2249748"/>
              <a:ext cx="183340" cy="387168"/>
              <a:chOff x="2219064" y="2786665"/>
              <a:chExt cx="147211" cy="262752"/>
            </a:xfrm>
          </p:grpSpPr>
          <p:cxnSp>
            <p:nvCxnSpPr>
              <p:cNvPr id="78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60 Grupo"/>
            <p:cNvGrpSpPr/>
            <p:nvPr/>
          </p:nvGrpSpPr>
          <p:grpSpPr>
            <a:xfrm>
              <a:off x="4012132" y="3242669"/>
              <a:ext cx="275972" cy="256775"/>
              <a:chOff x="4164964" y="1644600"/>
              <a:chExt cx="275972" cy="256775"/>
            </a:xfrm>
          </p:grpSpPr>
          <p:sp>
            <p:nvSpPr>
              <p:cNvPr id="76" name="75 Elipse"/>
              <p:cNvSpPr/>
              <p:nvPr/>
            </p:nvSpPr>
            <p:spPr bwMode="auto">
              <a:xfrm>
                <a:off x="4164964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77" name="76 Conector recto de flecha"/>
              <p:cNvCxnSpPr>
                <a:stCxn id="76" idx="0"/>
                <a:endCxn id="76" idx="4"/>
              </p:cNvCxnSpPr>
              <p:nvPr/>
            </p:nvCxnSpPr>
            <p:spPr bwMode="auto">
              <a:xfrm>
                <a:off x="4302950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62" name="61 Grupo"/>
            <p:cNvGrpSpPr/>
            <p:nvPr/>
          </p:nvGrpSpPr>
          <p:grpSpPr>
            <a:xfrm>
              <a:off x="4052061" y="3178528"/>
              <a:ext cx="195170" cy="469392"/>
              <a:chOff x="2219064" y="2786665"/>
              <a:chExt cx="156710" cy="318553"/>
            </a:xfrm>
          </p:grpSpPr>
          <p:cxnSp>
            <p:nvCxnSpPr>
              <p:cNvPr id="70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423"/>
              <p:cNvCxnSpPr/>
              <p:nvPr/>
            </p:nvCxnSpPr>
            <p:spPr bwMode="auto">
              <a:xfrm flipH="1" flipV="1">
                <a:off x="2234121" y="3049623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423"/>
              <p:cNvCxnSpPr/>
              <p:nvPr/>
            </p:nvCxnSpPr>
            <p:spPr bwMode="auto">
              <a:xfrm flipH="1" flipV="1">
                <a:off x="2267744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423"/>
              <p:cNvCxnSpPr/>
              <p:nvPr/>
            </p:nvCxnSpPr>
            <p:spPr bwMode="auto">
              <a:xfrm flipH="1" flipV="1">
                <a:off x="2303748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423"/>
              <p:cNvCxnSpPr/>
              <p:nvPr/>
            </p:nvCxnSpPr>
            <p:spPr bwMode="auto">
              <a:xfrm flipH="1" flipV="1">
                <a:off x="2337371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62 Grupo"/>
            <p:cNvGrpSpPr/>
            <p:nvPr/>
          </p:nvGrpSpPr>
          <p:grpSpPr>
            <a:xfrm>
              <a:off x="4363119" y="3456843"/>
              <a:ext cx="275972" cy="256775"/>
              <a:chOff x="4155911" y="1644600"/>
              <a:chExt cx="275972" cy="256775"/>
            </a:xfrm>
          </p:grpSpPr>
          <p:sp>
            <p:nvSpPr>
              <p:cNvPr id="68" name="67 Elipse"/>
              <p:cNvSpPr/>
              <p:nvPr/>
            </p:nvSpPr>
            <p:spPr bwMode="auto">
              <a:xfrm>
                <a:off x="4155911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69" name="68 Conector recto de flecha"/>
              <p:cNvCxnSpPr>
                <a:stCxn id="68" idx="0"/>
                <a:endCxn id="68" idx="4"/>
              </p:cNvCxnSpPr>
              <p:nvPr/>
            </p:nvCxnSpPr>
            <p:spPr bwMode="auto">
              <a:xfrm>
                <a:off x="4293897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64" name="63 Grupo"/>
            <p:cNvGrpSpPr/>
            <p:nvPr/>
          </p:nvGrpSpPr>
          <p:grpSpPr>
            <a:xfrm rot="10800000">
              <a:off x="4407549" y="3394728"/>
              <a:ext cx="183340" cy="387168"/>
              <a:chOff x="2219064" y="2786665"/>
              <a:chExt cx="147211" cy="262752"/>
            </a:xfrm>
          </p:grpSpPr>
          <p:cxnSp>
            <p:nvCxnSpPr>
              <p:cNvPr id="66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" name="ZoneTexte 632"/>
            <p:cNvSpPr txBox="1">
              <a:spLocks noChangeArrowheads="1"/>
            </p:cNvSpPr>
            <p:nvPr/>
          </p:nvSpPr>
          <p:spPr bwMode="auto">
            <a:xfrm flipH="1">
              <a:off x="3874459" y="1615421"/>
              <a:ext cx="697541" cy="286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smtClean="0">
                  <a:solidFill>
                    <a:schemeClr val="tx1"/>
                  </a:solidFill>
                </a:rPr>
                <a:t>Offset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</p:grpSp>
      <p:pic>
        <p:nvPicPr>
          <p:cNvPr id="96" name="9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" b="81574"/>
          <a:stretch/>
        </p:blipFill>
        <p:spPr>
          <a:xfrm>
            <a:off x="1218843" y="4010483"/>
            <a:ext cx="6755917" cy="1044000"/>
          </a:xfrm>
          <a:prstGeom prst="rect">
            <a:avLst/>
          </a:prstGeom>
        </p:spPr>
      </p:pic>
      <p:pic>
        <p:nvPicPr>
          <p:cNvPr id="97" name="96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634" b="7944"/>
          <a:stretch/>
        </p:blipFill>
        <p:spPr>
          <a:xfrm>
            <a:off x="1218878" y="5063768"/>
            <a:ext cx="6755917" cy="1044000"/>
          </a:xfrm>
          <a:prstGeom prst="rect">
            <a:avLst/>
          </a:prstGeom>
        </p:spPr>
      </p:pic>
      <p:pic>
        <p:nvPicPr>
          <p:cNvPr id="98" name="97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9" t="91900" r="-1853" b="-794"/>
          <a:stretch/>
        </p:blipFill>
        <p:spPr>
          <a:xfrm>
            <a:off x="1800392" y="6055848"/>
            <a:ext cx="6300000" cy="504000"/>
          </a:xfrm>
          <a:prstGeom prst="rect">
            <a:avLst/>
          </a:prstGeom>
        </p:spPr>
      </p:pic>
      <p:sp>
        <p:nvSpPr>
          <p:cNvPr id="99" name="Rectangle 7"/>
          <p:cNvSpPr>
            <a:spLocks noChangeArrowheads="1"/>
          </p:cNvSpPr>
          <p:nvPr/>
        </p:nvSpPr>
        <p:spPr bwMode="auto">
          <a:xfrm>
            <a:off x="135016" y="4180071"/>
            <a:ext cx="1143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buFontTx/>
              <a:buNone/>
            </a:pPr>
            <a:r>
              <a:rPr lang="es-ES" altLang="en-US" sz="1400" cap="all" dirty="0" err="1">
                <a:solidFill>
                  <a:schemeClr val="tx1"/>
                </a:solidFill>
                <a:cs typeface="Arial" charset="0"/>
              </a:rPr>
              <a:t>Clock</a:t>
            </a:r>
            <a:r>
              <a:rPr lang="es-ES" altLang="en-US" sz="1400" cap="all" dirty="0">
                <a:solidFill>
                  <a:schemeClr val="tx1"/>
                </a:solidFill>
                <a:cs typeface="Arial" charset="0"/>
              </a:rPr>
              <a:t> input</a:t>
            </a:r>
            <a:endParaRPr lang="en-US" altLang="en-US" sz="1400" cap="all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00" name="Rectangle 20"/>
          <p:cNvSpPr>
            <a:spLocks noChangeArrowheads="1"/>
          </p:cNvSpPr>
          <p:nvPr/>
        </p:nvSpPr>
        <p:spPr bwMode="auto">
          <a:xfrm>
            <a:off x="5198338" y="5396667"/>
            <a:ext cx="777777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s-ES" altLang="en-US" sz="1600" dirty="0" err="1" smtClean="0">
                <a:solidFill>
                  <a:srgbClr val="009999"/>
                </a:solidFill>
                <a:cs typeface="Arial" charset="0"/>
              </a:rPr>
              <a:t>Main</a:t>
            </a:r>
            <a:r>
              <a:rPr lang="es-ES" altLang="en-US" sz="1600" dirty="0">
                <a:solidFill>
                  <a:srgbClr val="009999"/>
                </a:solidFill>
                <a:cs typeface="Arial" charset="0"/>
              </a:rPr>
              <a:t/>
            </a:r>
            <a:br>
              <a:rPr lang="es-ES" altLang="en-US" sz="1600" dirty="0">
                <a:solidFill>
                  <a:srgbClr val="009999"/>
                </a:solidFill>
                <a:cs typeface="Arial" charset="0"/>
              </a:rPr>
            </a:br>
            <a:r>
              <a:rPr lang="es-ES" altLang="en-US" sz="1600" dirty="0" err="1" smtClean="0">
                <a:solidFill>
                  <a:srgbClr val="009999"/>
                </a:solidFill>
                <a:cs typeface="Arial" charset="0"/>
              </a:rPr>
              <a:t>signal</a:t>
            </a:r>
            <a:endParaRPr lang="en-US" altLang="en-US" sz="1600" dirty="0">
              <a:solidFill>
                <a:srgbClr val="009999"/>
              </a:solidFill>
              <a:cs typeface="Arial" charset="0"/>
            </a:endParaRPr>
          </a:p>
        </p:txBody>
      </p:sp>
      <p:sp>
        <p:nvSpPr>
          <p:cNvPr id="101" name="Rectangle 21"/>
          <p:cNvSpPr>
            <a:spLocks noChangeArrowheads="1"/>
          </p:cNvSpPr>
          <p:nvPr/>
        </p:nvSpPr>
        <p:spPr bwMode="auto">
          <a:xfrm>
            <a:off x="6471945" y="5413601"/>
            <a:ext cx="523670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s-ES" altLang="en-US" sz="1600" dirty="0">
                <a:solidFill>
                  <a:srgbClr val="009999"/>
                </a:solidFill>
                <a:cs typeface="Arial" charset="0"/>
              </a:rPr>
              <a:t>Tail</a:t>
            </a:r>
            <a:endParaRPr lang="en-US" altLang="en-US" sz="1600" dirty="0">
              <a:solidFill>
                <a:srgbClr val="009999"/>
              </a:solidFill>
              <a:cs typeface="Arial" charset="0"/>
            </a:endParaRPr>
          </a:p>
        </p:txBody>
      </p:sp>
      <p:sp>
        <p:nvSpPr>
          <p:cNvPr id="102" name="Line 22"/>
          <p:cNvSpPr>
            <a:spLocks noChangeShapeType="1"/>
          </p:cNvSpPr>
          <p:nvPr/>
        </p:nvSpPr>
        <p:spPr bwMode="auto">
          <a:xfrm flipV="1">
            <a:off x="5685460" y="5229621"/>
            <a:ext cx="0" cy="242796"/>
          </a:xfrm>
          <a:prstGeom prst="line">
            <a:avLst/>
          </a:prstGeom>
          <a:noFill/>
          <a:ln w="28575">
            <a:solidFill>
              <a:srgbClr val="0099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" name="Line 23"/>
          <p:cNvSpPr>
            <a:spLocks noChangeShapeType="1"/>
          </p:cNvSpPr>
          <p:nvPr/>
        </p:nvSpPr>
        <p:spPr bwMode="auto">
          <a:xfrm>
            <a:off x="6731635" y="5675411"/>
            <a:ext cx="0" cy="233779"/>
          </a:xfrm>
          <a:prstGeom prst="line">
            <a:avLst/>
          </a:prstGeom>
          <a:noFill/>
          <a:ln w="28575">
            <a:solidFill>
              <a:srgbClr val="0099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" name="Rectangle 7"/>
          <p:cNvSpPr>
            <a:spLocks noChangeArrowheads="1"/>
          </p:cNvSpPr>
          <p:nvPr/>
        </p:nvSpPr>
        <p:spPr bwMode="auto">
          <a:xfrm>
            <a:off x="90420" y="5144505"/>
            <a:ext cx="1295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buFontTx/>
              <a:buNone/>
            </a:pPr>
            <a:r>
              <a:rPr lang="es-ES" altLang="en-US" sz="1400" cap="all" dirty="0" err="1" smtClean="0">
                <a:solidFill>
                  <a:schemeClr val="tx1"/>
                </a:solidFill>
                <a:cs typeface="Arial" charset="0"/>
              </a:rPr>
              <a:t>Channel</a:t>
            </a:r>
            <a:r>
              <a:rPr lang="es-ES" altLang="en-US" sz="1400" cap="all" dirty="0" smtClean="0">
                <a:solidFill>
                  <a:schemeClr val="tx1"/>
                </a:solidFill>
                <a:cs typeface="Arial" charset="0"/>
              </a:rPr>
              <a:t> output</a:t>
            </a:r>
            <a:endParaRPr lang="en-US" altLang="en-US" sz="1400" cap="all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05" name="Line 22"/>
          <p:cNvSpPr>
            <a:spLocks noChangeShapeType="1"/>
          </p:cNvSpPr>
          <p:nvPr/>
        </p:nvSpPr>
        <p:spPr bwMode="auto">
          <a:xfrm flipH="1">
            <a:off x="5685459" y="2919136"/>
            <a:ext cx="1894569" cy="2225369"/>
          </a:xfrm>
          <a:prstGeom prst="line">
            <a:avLst/>
          </a:prstGeom>
          <a:noFill/>
          <a:ln w="28575">
            <a:solidFill>
              <a:srgbClr val="0099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" name="AutoShape 45"/>
          <p:cNvSpPr>
            <a:spLocks noChangeArrowheads="1"/>
          </p:cNvSpPr>
          <p:nvPr/>
        </p:nvSpPr>
        <p:spPr bwMode="auto">
          <a:xfrm rot="5400000">
            <a:off x="7141251" y="2438788"/>
            <a:ext cx="683845" cy="659760"/>
          </a:xfrm>
          <a:prstGeom prst="triangle">
            <a:avLst>
              <a:gd name="adj" fmla="val 50000"/>
            </a:avLst>
          </a:prstGeom>
          <a:noFill/>
          <a:ln w="28575">
            <a:solidFill>
              <a:srgbClr val="009999"/>
            </a:solidFill>
            <a:miter lim="800000"/>
            <a:headEnd/>
            <a:tailEnd/>
          </a:ln>
          <a:effectLst/>
          <a:extLst/>
        </p:spPr>
        <p:txBody>
          <a:bodyPr rot="10800000" vert="eaVert" wrap="none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None/>
            </a:pPr>
            <a:endParaRPr lang="es-ES" sz="1800" b="0" u="none" dirty="0"/>
          </a:p>
        </p:txBody>
      </p:sp>
    </p:spTree>
    <p:extLst>
      <p:ext uri="{BB962C8B-B14F-4D97-AF65-F5344CB8AC3E}">
        <p14:creationId xmlns:p14="http://schemas.microsoft.com/office/powerpoint/2010/main" val="401861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II. ICECAL ASIC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12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733503" y="5869526"/>
            <a:ext cx="2958232" cy="503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altLang="en-US" sz="1400" b="0" dirty="0" err="1" smtClean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SiGe</a:t>
            </a:r>
            <a:r>
              <a:rPr lang="en-GB" altLang="en-US" sz="1400" b="0" dirty="0" smtClean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 </a:t>
            </a:r>
            <a:r>
              <a:rPr lang="en-GB" altLang="en-US" sz="1400" b="0" dirty="0" err="1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BiCMOS</a:t>
            </a:r>
            <a:r>
              <a:rPr lang="en-GB" altLang="en-US" sz="1400" b="0" dirty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  0.35um</a:t>
            </a:r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altLang="en-US" sz="1400" b="0" dirty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AMS </a:t>
            </a:r>
            <a:r>
              <a:rPr lang="en-GB" altLang="en-US" sz="1400" b="0" dirty="0" smtClean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10.5 </a:t>
            </a:r>
            <a:r>
              <a:rPr lang="en-GB" altLang="en-US" sz="1400" b="0" dirty="0" smtClean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mm</a:t>
            </a:r>
            <a:r>
              <a:rPr lang="en-GB" altLang="en-US" sz="1400" b="0" baseline="30000" dirty="0" smtClean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2</a:t>
            </a:r>
            <a:endParaRPr lang="en-GB" altLang="en-US" sz="1400" b="0" baseline="30000" dirty="0">
              <a:solidFill>
                <a:schemeClr val="tx1"/>
              </a:solidFill>
              <a:ea typeface="DejaVu Sans" pitchFamily="34" charset="0"/>
              <a:cs typeface="DejaVu Sans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5496" y="4653136"/>
            <a:ext cx="5264727" cy="177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marL="190500" indent="-190500" eaLnBrk="1" hangingPunct="1">
              <a:lnSpc>
                <a:spcPct val="100000"/>
              </a:lnSpc>
            </a:pPr>
            <a:r>
              <a:rPr lang="es-ES" altLang="en-US" sz="1600" b="0" dirty="0" err="1">
                <a:solidFill>
                  <a:schemeClr val="accent2">
                    <a:lumMod val="75000"/>
                  </a:schemeClr>
                </a:solidFill>
              </a:rPr>
              <a:t>Analog</a:t>
            </a:r>
            <a:r>
              <a:rPr lang="es-ES" altLang="en-US" sz="1600" b="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altLang="en-US" sz="1600" b="0" dirty="0" err="1">
                <a:solidFill>
                  <a:schemeClr val="accent2">
                    <a:lumMod val="75000"/>
                  </a:schemeClr>
                </a:solidFill>
              </a:rPr>
              <a:t>channel</a:t>
            </a:r>
            <a:r>
              <a:rPr lang="en-US" altLang="en-US" sz="1600" b="0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630238" lvl="1" indent="-190500" eaLnBrk="1" hangingPunct="1">
              <a:lnSpc>
                <a:spcPct val="100000"/>
              </a:lnSpc>
              <a:buFontTx/>
              <a:buChar char="–"/>
            </a:pPr>
            <a:r>
              <a:rPr lang="en-US" altLang="en-US" sz="1400" b="0" dirty="0">
                <a:solidFill>
                  <a:schemeClr val="tx1"/>
                </a:solidFill>
              </a:rPr>
              <a:t>Very difficult to integrate HQ analog delay lines</a:t>
            </a:r>
          </a:p>
          <a:p>
            <a:pPr marL="630238" lvl="1" indent="-190500" eaLnBrk="1" hangingPunct="1">
              <a:lnSpc>
                <a:spcPct val="100000"/>
              </a:lnSpc>
              <a:buFontTx/>
              <a:buChar char="–"/>
            </a:pPr>
            <a:r>
              <a:rPr lang="es-ES" altLang="en-US" sz="1400" b="0" dirty="0">
                <a:solidFill>
                  <a:schemeClr val="tx1"/>
                </a:solidFill>
              </a:rPr>
              <a:t>2 </a:t>
            </a:r>
            <a:r>
              <a:rPr lang="es-ES" altLang="en-US" sz="1400" b="0" dirty="0" err="1">
                <a:solidFill>
                  <a:schemeClr val="tx1"/>
                </a:solidFill>
              </a:rPr>
              <a:t>switched</a:t>
            </a:r>
            <a:r>
              <a:rPr lang="es-ES" altLang="en-US" sz="1400" b="0" dirty="0">
                <a:solidFill>
                  <a:schemeClr val="tx1"/>
                </a:solidFill>
              </a:rPr>
              <a:t> </a:t>
            </a:r>
            <a:r>
              <a:rPr lang="es-ES" altLang="en-US" sz="1400" b="0" dirty="0" err="1">
                <a:solidFill>
                  <a:schemeClr val="tx1"/>
                </a:solidFill>
              </a:rPr>
              <a:t>alternated</a:t>
            </a:r>
            <a:r>
              <a:rPr lang="es-ES" altLang="en-US" sz="1400" b="0" dirty="0">
                <a:solidFill>
                  <a:schemeClr val="tx1"/>
                </a:solidFill>
              </a:rPr>
              <a:t> </a:t>
            </a:r>
            <a:r>
              <a:rPr lang="es-ES" altLang="en-US" sz="1400" b="0" dirty="0" err="1">
                <a:solidFill>
                  <a:schemeClr val="tx1"/>
                </a:solidFill>
              </a:rPr>
              <a:t>paths</a:t>
            </a:r>
            <a:r>
              <a:rPr lang="es-ES" altLang="en-US" sz="1400" b="0" dirty="0">
                <a:solidFill>
                  <a:schemeClr val="tx1"/>
                </a:solidFill>
              </a:rPr>
              <a:t> </a:t>
            </a:r>
            <a:r>
              <a:rPr lang="es-ES" altLang="en-US" sz="1400" b="0" dirty="0" smtClean="0">
                <a:solidFill>
                  <a:schemeClr val="tx1"/>
                </a:solidFill>
              </a:rPr>
              <a:t/>
            </a:r>
            <a:br>
              <a:rPr lang="es-ES" altLang="en-US" sz="1400" b="0" dirty="0" smtClean="0">
                <a:solidFill>
                  <a:schemeClr val="tx1"/>
                </a:solidFill>
              </a:rPr>
            </a:br>
            <a:r>
              <a:rPr lang="es-ES" altLang="en-US" sz="1400" b="0" dirty="0" smtClean="0">
                <a:solidFill>
                  <a:schemeClr val="tx1"/>
                </a:solidFill>
              </a:rPr>
              <a:t>	→ </a:t>
            </a:r>
            <a:r>
              <a:rPr lang="es-ES" altLang="en-US" sz="1400" b="0" dirty="0">
                <a:solidFill>
                  <a:schemeClr val="tx1"/>
                </a:solidFill>
              </a:rPr>
              <a:t>no </a:t>
            </a:r>
            <a:r>
              <a:rPr lang="es-ES" altLang="en-US" sz="1400" b="0" dirty="0" err="1">
                <a:solidFill>
                  <a:schemeClr val="tx1"/>
                </a:solidFill>
              </a:rPr>
              <a:t>dead</a:t>
            </a:r>
            <a:r>
              <a:rPr lang="es-ES" altLang="en-US" sz="1400" b="0" dirty="0">
                <a:solidFill>
                  <a:schemeClr val="tx1"/>
                </a:solidFill>
              </a:rPr>
              <a:t> </a:t>
            </a:r>
            <a:r>
              <a:rPr lang="es-ES" altLang="en-US" sz="1400" b="0" dirty="0" smtClean="0">
                <a:solidFill>
                  <a:schemeClr val="tx1"/>
                </a:solidFill>
              </a:rPr>
              <a:t>time </a:t>
            </a:r>
            <a:r>
              <a:rPr lang="es-ES" altLang="en-US" sz="1400" b="0" dirty="0" err="1" smtClean="0">
                <a:solidFill>
                  <a:schemeClr val="tx1"/>
                </a:solidFill>
              </a:rPr>
              <a:t>between</a:t>
            </a:r>
            <a:r>
              <a:rPr lang="es-ES" altLang="en-US" sz="1400" b="0" dirty="0" smtClean="0">
                <a:solidFill>
                  <a:schemeClr val="tx1"/>
                </a:solidFill>
              </a:rPr>
              <a:t> </a:t>
            </a:r>
            <a:r>
              <a:rPr lang="es-ES" altLang="en-US" sz="1400" b="0" dirty="0" err="1" smtClean="0">
                <a:solidFill>
                  <a:schemeClr val="tx1"/>
                </a:solidFill>
              </a:rPr>
              <a:t>consecutive</a:t>
            </a:r>
            <a:r>
              <a:rPr lang="es-ES" altLang="en-US" sz="1400" b="0" dirty="0" smtClean="0">
                <a:solidFill>
                  <a:schemeClr val="tx1"/>
                </a:solidFill>
              </a:rPr>
              <a:t> </a:t>
            </a:r>
            <a:r>
              <a:rPr lang="es-ES" altLang="en-US" sz="1400" b="0" dirty="0" err="1" smtClean="0">
                <a:solidFill>
                  <a:schemeClr val="tx1"/>
                </a:solidFill>
              </a:rPr>
              <a:t>events</a:t>
            </a:r>
            <a:endParaRPr lang="es-ES" altLang="en-US" sz="1400" b="0" dirty="0">
              <a:solidFill>
                <a:schemeClr val="tx1"/>
              </a:solidFill>
            </a:endParaRPr>
          </a:p>
          <a:p>
            <a:pPr marL="630238" lvl="1" indent="-190500" eaLnBrk="1" hangingPunct="1">
              <a:lnSpc>
                <a:spcPct val="100000"/>
              </a:lnSpc>
              <a:buFontTx/>
              <a:buChar char="–"/>
            </a:pPr>
            <a:r>
              <a:rPr lang="es-ES" altLang="en-US" sz="1400" b="0" dirty="0" err="1">
                <a:solidFill>
                  <a:schemeClr val="tx1"/>
                </a:solidFill>
              </a:rPr>
              <a:t>Switching</a:t>
            </a:r>
            <a:r>
              <a:rPr lang="es-ES" altLang="en-US" sz="1400" b="0" dirty="0">
                <a:solidFill>
                  <a:schemeClr val="tx1"/>
                </a:solidFill>
              </a:rPr>
              <a:t> </a:t>
            </a:r>
            <a:r>
              <a:rPr lang="es-ES" altLang="en-US" sz="1400" b="0" dirty="0" err="1">
                <a:solidFill>
                  <a:schemeClr val="tx1"/>
                </a:solidFill>
              </a:rPr>
              <a:t>noise</a:t>
            </a:r>
            <a:r>
              <a:rPr lang="es-ES" altLang="en-US" sz="1400" b="0" dirty="0">
                <a:solidFill>
                  <a:schemeClr val="tx1"/>
                </a:solidFill>
              </a:rPr>
              <a:t> → </a:t>
            </a:r>
            <a:r>
              <a:rPr lang="es-ES" altLang="en-US" sz="1400" b="0" dirty="0" err="1">
                <a:solidFill>
                  <a:schemeClr val="tx1"/>
                </a:solidFill>
              </a:rPr>
              <a:t>fully</a:t>
            </a:r>
            <a:r>
              <a:rPr lang="es-ES" altLang="en-US" sz="1400" b="0" dirty="0">
                <a:solidFill>
                  <a:schemeClr val="tx1"/>
                </a:solidFill>
              </a:rPr>
              <a:t> </a:t>
            </a:r>
            <a:r>
              <a:rPr lang="es-ES" altLang="en-US" sz="1400" b="0" dirty="0" err="1">
                <a:solidFill>
                  <a:schemeClr val="tx1"/>
                </a:solidFill>
              </a:rPr>
              <a:t>differential</a:t>
            </a:r>
            <a:r>
              <a:rPr lang="es-ES" altLang="en-US" sz="1400" b="0" dirty="0">
                <a:solidFill>
                  <a:schemeClr val="tx1"/>
                </a:solidFill>
              </a:rPr>
              <a:t> ASAP</a:t>
            </a:r>
            <a:endParaRPr lang="en-US" altLang="en-US" sz="1400" b="0" dirty="0">
              <a:solidFill>
                <a:schemeClr val="tx1"/>
              </a:solidFill>
            </a:endParaRPr>
          </a:p>
          <a:p>
            <a:pPr lvl="1" eaLnBrk="1" hangingPunct="1">
              <a:lnSpc>
                <a:spcPct val="100000"/>
              </a:lnSpc>
              <a:buFontTx/>
              <a:buChar char="–"/>
            </a:pPr>
            <a:r>
              <a:rPr lang="en-US" altLang="en-US" sz="1400" b="0" dirty="0" smtClean="0">
                <a:solidFill>
                  <a:schemeClr val="tx1"/>
                </a:solidFill>
              </a:rPr>
              <a:t>Input </a:t>
            </a:r>
            <a:r>
              <a:rPr lang="en-US" altLang="en-US" sz="1400" b="0" dirty="0">
                <a:solidFill>
                  <a:schemeClr val="tx1"/>
                </a:solidFill>
              </a:rPr>
              <a:t>impedance control by current feedback</a:t>
            </a:r>
          </a:p>
          <a:p>
            <a:pPr lvl="2" eaLnBrk="1" hangingPunct="1">
              <a:lnSpc>
                <a:spcPct val="100000"/>
              </a:lnSpc>
              <a:buFont typeface="Arial" panose="020B0604020202020204" pitchFamily="34" charset="0"/>
              <a:buChar char="→"/>
            </a:pPr>
            <a:r>
              <a:rPr lang="en-US" altLang="en-US" sz="1400" b="0" dirty="0">
                <a:solidFill>
                  <a:schemeClr val="tx1"/>
                </a:solidFill>
              </a:rPr>
              <a:t>Low noise </a:t>
            </a:r>
            <a:r>
              <a:rPr lang="en-US" altLang="en-US" sz="1400" b="0" dirty="0" smtClean="0">
                <a:solidFill>
                  <a:schemeClr val="tx1"/>
                </a:solidFill>
              </a:rPr>
              <a:t>performance</a:t>
            </a:r>
            <a:endParaRPr lang="en-US" altLang="en-US" sz="1400" b="0" dirty="0" smtClean="0">
              <a:solidFill>
                <a:schemeClr val="tx1"/>
              </a:solidFill>
            </a:endParaRPr>
          </a:p>
        </p:txBody>
      </p:sp>
      <p:grpSp>
        <p:nvGrpSpPr>
          <p:cNvPr id="12" name="11 Grupo"/>
          <p:cNvGrpSpPr/>
          <p:nvPr/>
        </p:nvGrpSpPr>
        <p:grpSpPr>
          <a:xfrm>
            <a:off x="104990" y="1160748"/>
            <a:ext cx="5078600" cy="3282476"/>
            <a:chOff x="1585459" y="1395435"/>
            <a:chExt cx="7435579" cy="4805874"/>
          </a:xfrm>
        </p:grpSpPr>
        <p:sp>
          <p:nvSpPr>
            <p:cNvPr id="13" name="12 Rectángulo redondeado"/>
            <p:cNvSpPr/>
            <p:nvPr/>
          </p:nvSpPr>
          <p:spPr bwMode="auto">
            <a:xfrm>
              <a:off x="2473758" y="1395435"/>
              <a:ext cx="4964295" cy="4805874"/>
            </a:xfrm>
            <a:prstGeom prst="roundRect">
              <a:avLst>
                <a:gd name="adj" fmla="val 7465"/>
              </a:avLst>
            </a:prstGeom>
            <a:solidFill>
              <a:srgbClr val="CCFF99"/>
            </a:solidFill>
            <a:ln w="1905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12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15" name="14 Grupo"/>
            <p:cNvGrpSpPr/>
            <p:nvPr/>
          </p:nvGrpSpPr>
          <p:grpSpPr>
            <a:xfrm>
              <a:off x="2534825" y="1666584"/>
              <a:ext cx="4851087" cy="2416128"/>
              <a:chOff x="2472485" y="1421654"/>
              <a:chExt cx="4820803" cy="2004031"/>
            </a:xfrm>
          </p:grpSpPr>
          <p:sp>
            <p:nvSpPr>
              <p:cNvPr id="143" name="142 Rectángulo redondeado"/>
              <p:cNvSpPr/>
              <p:nvPr/>
            </p:nvSpPr>
            <p:spPr bwMode="auto">
              <a:xfrm>
                <a:off x="2556111" y="1507304"/>
                <a:ext cx="4737177" cy="1918381"/>
              </a:xfrm>
              <a:prstGeom prst="roundRect">
                <a:avLst>
                  <a:gd name="adj" fmla="val 20423"/>
                </a:avLst>
              </a:prstGeom>
              <a:solidFill>
                <a:schemeClr val="bg2">
                  <a:lumMod val="20000"/>
                  <a:lumOff val="80000"/>
                  <a:alpha val="50000"/>
                </a:schemeClr>
              </a:solidFill>
              <a:ln w="19050" cap="flat" cmpd="sng" algn="ctr">
                <a:solidFill>
                  <a:schemeClr val="accent3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s-ES" sz="1200" b="0" i="0" u="sng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44" name="143 Rectángulo redondeado"/>
              <p:cNvSpPr/>
              <p:nvPr/>
            </p:nvSpPr>
            <p:spPr bwMode="auto">
              <a:xfrm>
                <a:off x="2529892" y="1479096"/>
                <a:ext cx="4737177" cy="1918381"/>
              </a:xfrm>
              <a:prstGeom prst="roundRect">
                <a:avLst>
                  <a:gd name="adj" fmla="val 20423"/>
                </a:avLst>
              </a:prstGeom>
              <a:solidFill>
                <a:schemeClr val="bg2">
                  <a:lumMod val="20000"/>
                  <a:lumOff val="80000"/>
                  <a:alpha val="50000"/>
                </a:schemeClr>
              </a:solidFill>
              <a:ln w="19050" cap="flat" cmpd="sng" algn="ctr">
                <a:solidFill>
                  <a:schemeClr val="accent3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s-ES" sz="1200" b="0" i="0" u="sng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45" name="144 Rectángulo redondeado"/>
              <p:cNvSpPr/>
              <p:nvPr/>
            </p:nvSpPr>
            <p:spPr bwMode="auto">
              <a:xfrm>
                <a:off x="2502274" y="1450494"/>
                <a:ext cx="4737177" cy="1918381"/>
              </a:xfrm>
              <a:prstGeom prst="roundRect">
                <a:avLst>
                  <a:gd name="adj" fmla="val 20423"/>
                </a:avLst>
              </a:prstGeom>
              <a:solidFill>
                <a:schemeClr val="bg2">
                  <a:lumMod val="20000"/>
                  <a:lumOff val="80000"/>
                  <a:alpha val="50000"/>
                </a:schemeClr>
              </a:solidFill>
              <a:ln w="19050" cap="flat" cmpd="sng" algn="ctr">
                <a:solidFill>
                  <a:schemeClr val="accent3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s-ES" sz="1200" b="0" i="0" u="sng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46" name="145 Rectángulo redondeado"/>
              <p:cNvSpPr/>
              <p:nvPr/>
            </p:nvSpPr>
            <p:spPr bwMode="auto">
              <a:xfrm>
                <a:off x="2472485" y="1421654"/>
                <a:ext cx="4737177" cy="1918381"/>
              </a:xfrm>
              <a:prstGeom prst="roundRect">
                <a:avLst>
                  <a:gd name="adj" fmla="val 20423"/>
                </a:avLst>
              </a:prstGeom>
              <a:solidFill>
                <a:schemeClr val="bg2">
                  <a:lumMod val="20000"/>
                  <a:lumOff val="80000"/>
                </a:schemeClr>
              </a:solidFill>
              <a:ln w="19050" cap="flat" cmpd="sng" algn="ctr">
                <a:solidFill>
                  <a:schemeClr val="accent3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s-ES" sz="1200" b="0" i="0" u="sng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  <p:cxnSp>
          <p:nvCxnSpPr>
            <p:cNvPr id="16" name="15 Conector recto"/>
            <p:cNvCxnSpPr/>
            <p:nvPr/>
          </p:nvCxnSpPr>
          <p:spPr bwMode="auto">
            <a:xfrm flipV="1">
              <a:off x="8084694" y="2795435"/>
              <a:ext cx="205088" cy="24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sp>
          <p:nvSpPr>
            <p:cNvPr id="17" name="Rectangle à coins arrondis 285"/>
            <p:cNvSpPr/>
            <p:nvPr/>
          </p:nvSpPr>
          <p:spPr bwMode="auto">
            <a:xfrm flipH="1">
              <a:off x="8281309" y="2106714"/>
              <a:ext cx="683177" cy="1418664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  <a:buNone/>
              </a:pPr>
              <a:endParaRPr kumimoji="0" lang="en-US" sz="5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ZoneTexte 632"/>
            <p:cNvSpPr txBox="1">
              <a:spLocks noChangeArrowheads="1"/>
            </p:cNvSpPr>
            <p:nvPr/>
          </p:nvSpPr>
          <p:spPr bwMode="auto">
            <a:xfrm flipH="1">
              <a:off x="8281310" y="2622404"/>
              <a:ext cx="739728" cy="317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900" b="1" i="1" u="none" dirty="0" smtClean="0">
                  <a:solidFill>
                    <a:schemeClr val="tx1"/>
                  </a:solidFill>
                </a:rPr>
                <a:t>FPGA</a:t>
              </a:r>
              <a:endParaRPr lang="fr-FR" sz="900" b="1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18 Conector recto"/>
            <p:cNvCxnSpPr/>
            <p:nvPr/>
          </p:nvCxnSpPr>
          <p:spPr bwMode="auto">
            <a:xfrm flipV="1">
              <a:off x="8155671" y="2762680"/>
              <a:ext cx="46621" cy="7200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19 Conector recto"/>
            <p:cNvCxnSpPr/>
            <p:nvPr/>
          </p:nvCxnSpPr>
          <p:spPr bwMode="auto">
            <a:xfrm flipV="1">
              <a:off x="7545092" y="5460464"/>
              <a:ext cx="46621" cy="7200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ZoneTexte 632"/>
            <p:cNvSpPr txBox="1">
              <a:spLocks noChangeArrowheads="1"/>
            </p:cNvSpPr>
            <p:nvPr/>
          </p:nvSpPr>
          <p:spPr bwMode="auto">
            <a:xfrm flipH="1">
              <a:off x="4170766" y="1833713"/>
              <a:ext cx="972078" cy="297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800" i="1" u="none" dirty="0" err="1" smtClean="0">
                  <a:solidFill>
                    <a:schemeClr val="tx1"/>
                  </a:solidFill>
                </a:rPr>
                <a:t>Integrator</a:t>
              </a:r>
              <a:endParaRPr lang="fr-FR" sz="8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22" name="21 Conector recto"/>
            <p:cNvCxnSpPr/>
            <p:nvPr/>
          </p:nvCxnSpPr>
          <p:spPr bwMode="auto">
            <a:xfrm>
              <a:off x="2121176" y="2950300"/>
              <a:ext cx="585863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22 Conector recto"/>
            <p:cNvCxnSpPr/>
            <p:nvPr/>
          </p:nvCxnSpPr>
          <p:spPr bwMode="auto">
            <a:xfrm>
              <a:off x="2150362" y="2603149"/>
              <a:ext cx="54644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4" name="23 CuadroTexto"/>
            <p:cNvSpPr txBox="1"/>
            <p:nvPr/>
          </p:nvSpPr>
          <p:spPr>
            <a:xfrm>
              <a:off x="2268072" y="2360841"/>
              <a:ext cx="190701" cy="297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s-ES" sz="800" i="1" u="none" dirty="0" smtClean="0">
                  <a:solidFill>
                    <a:schemeClr val="tx1"/>
                  </a:solidFill>
                </a:rPr>
                <a:t>I</a:t>
              </a:r>
              <a:endParaRPr lang="es-ES" sz="8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24 Conector recto"/>
            <p:cNvCxnSpPr/>
            <p:nvPr/>
          </p:nvCxnSpPr>
          <p:spPr bwMode="auto">
            <a:xfrm>
              <a:off x="3209099" y="2208645"/>
              <a:ext cx="371087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25 Conector recto"/>
            <p:cNvCxnSpPr/>
            <p:nvPr/>
          </p:nvCxnSpPr>
          <p:spPr bwMode="auto">
            <a:xfrm>
              <a:off x="3203802" y="2613990"/>
              <a:ext cx="388383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26 Conector recto"/>
            <p:cNvCxnSpPr/>
            <p:nvPr/>
          </p:nvCxnSpPr>
          <p:spPr bwMode="auto">
            <a:xfrm>
              <a:off x="4023457" y="2208645"/>
              <a:ext cx="382331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27 Conector recto"/>
            <p:cNvCxnSpPr/>
            <p:nvPr/>
          </p:nvCxnSpPr>
          <p:spPr bwMode="auto">
            <a:xfrm>
              <a:off x="4032430" y="2613990"/>
              <a:ext cx="371087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28 Conector recto"/>
            <p:cNvCxnSpPr/>
            <p:nvPr/>
          </p:nvCxnSpPr>
          <p:spPr bwMode="auto">
            <a:xfrm>
              <a:off x="4747237" y="2315881"/>
              <a:ext cx="217063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29 Conector recto"/>
            <p:cNvCxnSpPr/>
            <p:nvPr/>
          </p:nvCxnSpPr>
          <p:spPr bwMode="auto">
            <a:xfrm>
              <a:off x="4741710" y="2512654"/>
              <a:ext cx="217063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30 Conector recto"/>
            <p:cNvCxnSpPr/>
            <p:nvPr/>
          </p:nvCxnSpPr>
          <p:spPr bwMode="auto">
            <a:xfrm flipV="1">
              <a:off x="4966061" y="2518612"/>
              <a:ext cx="0" cy="7536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31 Conector recto"/>
            <p:cNvCxnSpPr/>
            <p:nvPr/>
          </p:nvCxnSpPr>
          <p:spPr bwMode="auto">
            <a:xfrm>
              <a:off x="4972867" y="2596117"/>
              <a:ext cx="19152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3" name="AutoShape 45"/>
            <p:cNvSpPr>
              <a:spLocks noChangeArrowheads="1"/>
            </p:cNvSpPr>
            <p:nvPr/>
          </p:nvSpPr>
          <p:spPr bwMode="auto">
            <a:xfrm rot="5400000">
              <a:off x="5203903" y="2121869"/>
              <a:ext cx="510506" cy="58272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800" b="0" u="none" dirty="0" smtClean="0"/>
                <a:t>TH</a:t>
              </a:r>
              <a:endParaRPr lang="es-ES" sz="800" b="0" u="none" dirty="0"/>
            </a:p>
          </p:txBody>
        </p:sp>
        <p:cxnSp>
          <p:nvCxnSpPr>
            <p:cNvPr id="34" name="33 Conector recto"/>
            <p:cNvCxnSpPr/>
            <p:nvPr/>
          </p:nvCxnSpPr>
          <p:spPr bwMode="auto">
            <a:xfrm flipV="1">
              <a:off x="4972928" y="2238434"/>
              <a:ext cx="0" cy="7536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5" name="34 Rectángulo"/>
            <p:cNvSpPr/>
            <p:nvPr/>
          </p:nvSpPr>
          <p:spPr bwMode="auto">
            <a:xfrm>
              <a:off x="5834182" y="2107308"/>
              <a:ext cx="598227" cy="1388389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12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cxnSp>
          <p:nvCxnSpPr>
            <p:cNvPr id="36" name="35 Conector recto"/>
            <p:cNvCxnSpPr/>
            <p:nvPr/>
          </p:nvCxnSpPr>
          <p:spPr bwMode="auto">
            <a:xfrm>
              <a:off x="4972867" y="2241440"/>
              <a:ext cx="19152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36 Conector recto"/>
            <p:cNvCxnSpPr/>
            <p:nvPr/>
          </p:nvCxnSpPr>
          <p:spPr bwMode="auto">
            <a:xfrm>
              <a:off x="5516803" y="2315939"/>
              <a:ext cx="307973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37 Conector recto"/>
            <p:cNvCxnSpPr/>
            <p:nvPr/>
          </p:nvCxnSpPr>
          <p:spPr bwMode="auto">
            <a:xfrm>
              <a:off x="5511276" y="2512713"/>
              <a:ext cx="307973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9" name="ZoneTexte 632"/>
            <p:cNvSpPr txBox="1">
              <a:spLocks noChangeArrowheads="1"/>
            </p:cNvSpPr>
            <p:nvPr/>
          </p:nvSpPr>
          <p:spPr bwMode="auto">
            <a:xfrm flipH="1">
              <a:off x="4866240" y="1761798"/>
              <a:ext cx="920443" cy="459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 algn="ctr">
                <a:buNone/>
              </a:pPr>
              <a:r>
                <a:rPr lang="fr-FR" sz="800" i="1" u="none" dirty="0" err="1" smtClean="0">
                  <a:solidFill>
                    <a:schemeClr val="tx1"/>
                  </a:solidFill>
                </a:rPr>
                <a:t>Track</a:t>
              </a:r>
              <a:r>
                <a:rPr lang="fr-FR" sz="800" i="1" u="none" dirty="0" smtClean="0">
                  <a:solidFill>
                    <a:schemeClr val="tx1"/>
                  </a:solidFill>
                </a:rPr>
                <a:t>-</a:t>
              </a:r>
              <a:br>
                <a:rPr lang="fr-FR" sz="800" i="1" u="none" dirty="0" smtClean="0">
                  <a:solidFill>
                    <a:schemeClr val="tx1"/>
                  </a:solidFill>
                </a:rPr>
              </a:br>
              <a:r>
                <a:rPr lang="fr-FR" sz="800" i="1" u="none" dirty="0" smtClean="0">
                  <a:solidFill>
                    <a:schemeClr val="tx1"/>
                  </a:solidFill>
                </a:rPr>
                <a:t>and-</a:t>
              </a:r>
              <a:r>
                <a:rPr lang="fr-FR" sz="800" i="1" u="none" dirty="0" err="1" smtClean="0">
                  <a:solidFill>
                    <a:schemeClr val="tx1"/>
                  </a:solidFill>
                </a:rPr>
                <a:t>Hold</a:t>
              </a:r>
              <a:endParaRPr lang="fr-FR" sz="8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40" name="39 Conector recto"/>
            <p:cNvCxnSpPr/>
            <p:nvPr/>
          </p:nvCxnSpPr>
          <p:spPr bwMode="auto">
            <a:xfrm>
              <a:off x="6438324" y="2602075"/>
              <a:ext cx="23041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40 Conector recto"/>
            <p:cNvCxnSpPr/>
            <p:nvPr/>
          </p:nvCxnSpPr>
          <p:spPr bwMode="auto">
            <a:xfrm>
              <a:off x="6432797" y="3007421"/>
              <a:ext cx="23041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41 Conector recto"/>
            <p:cNvCxnSpPr/>
            <p:nvPr/>
          </p:nvCxnSpPr>
          <p:spPr bwMode="auto">
            <a:xfrm>
              <a:off x="3209099" y="2983094"/>
              <a:ext cx="371087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42 Conector recto"/>
            <p:cNvCxnSpPr/>
            <p:nvPr/>
          </p:nvCxnSpPr>
          <p:spPr bwMode="auto">
            <a:xfrm>
              <a:off x="3203572" y="3388440"/>
              <a:ext cx="371087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43 Conector recto"/>
            <p:cNvCxnSpPr/>
            <p:nvPr/>
          </p:nvCxnSpPr>
          <p:spPr bwMode="auto">
            <a:xfrm>
              <a:off x="4037957" y="2983094"/>
              <a:ext cx="371087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44 Conector recto"/>
            <p:cNvCxnSpPr/>
            <p:nvPr/>
          </p:nvCxnSpPr>
          <p:spPr bwMode="auto">
            <a:xfrm>
              <a:off x="4032430" y="3388440"/>
              <a:ext cx="371087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45 Conector recto"/>
            <p:cNvCxnSpPr/>
            <p:nvPr/>
          </p:nvCxnSpPr>
          <p:spPr bwMode="auto">
            <a:xfrm>
              <a:off x="4747237" y="3090330"/>
              <a:ext cx="217063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46 Conector recto"/>
            <p:cNvCxnSpPr/>
            <p:nvPr/>
          </p:nvCxnSpPr>
          <p:spPr bwMode="auto">
            <a:xfrm>
              <a:off x="4741710" y="3287104"/>
              <a:ext cx="217063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47 Conector recto"/>
            <p:cNvCxnSpPr/>
            <p:nvPr/>
          </p:nvCxnSpPr>
          <p:spPr bwMode="auto">
            <a:xfrm flipV="1">
              <a:off x="4966061" y="3293062"/>
              <a:ext cx="0" cy="7536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48 Conector recto"/>
            <p:cNvCxnSpPr/>
            <p:nvPr/>
          </p:nvCxnSpPr>
          <p:spPr bwMode="auto">
            <a:xfrm>
              <a:off x="4972867" y="3370567"/>
              <a:ext cx="19152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" name="AutoShape 45"/>
            <p:cNvSpPr>
              <a:spLocks noChangeArrowheads="1"/>
            </p:cNvSpPr>
            <p:nvPr/>
          </p:nvSpPr>
          <p:spPr bwMode="auto">
            <a:xfrm rot="5400000">
              <a:off x="5203903" y="2896318"/>
              <a:ext cx="510506" cy="58272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800" b="0" u="none" dirty="0" smtClean="0"/>
                <a:t>TH</a:t>
              </a:r>
              <a:endParaRPr lang="es-ES" sz="800" b="0" u="none" dirty="0"/>
            </a:p>
          </p:txBody>
        </p:sp>
        <p:cxnSp>
          <p:nvCxnSpPr>
            <p:cNvPr id="51" name="50 Conector recto"/>
            <p:cNvCxnSpPr/>
            <p:nvPr/>
          </p:nvCxnSpPr>
          <p:spPr bwMode="auto">
            <a:xfrm flipV="1">
              <a:off x="4972928" y="3012883"/>
              <a:ext cx="0" cy="7536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51 Conector recto"/>
            <p:cNvCxnSpPr/>
            <p:nvPr/>
          </p:nvCxnSpPr>
          <p:spPr bwMode="auto">
            <a:xfrm>
              <a:off x="4972867" y="3015889"/>
              <a:ext cx="19152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52 Conector recto"/>
            <p:cNvCxnSpPr/>
            <p:nvPr/>
          </p:nvCxnSpPr>
          <p:spPr bwMode="auto">
            <a:xfrm>
              <a:off x="5516803" y="3090389"/>
              <a:ext cx="307973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53 Conector recto"/>
            <p:cNvCxnSpPr/>
            <p:nvPr/>
          </p:nvCxnSpPr>
          <p:spPr bwMode="auto">
            <a:xfrm>
              <a:off x="5511276" y="3287163"/>
              <a:ext cx="307973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5" name="ZoneTexte 632"/>
            <p:cNvSpPr txBox="1">
              <a:spLocks noChangeArrowheads="1"/>
            </p:cNvSpPr>
            <p:nvPr/>
          </p:nvSpPr>
          <p:spPr bwMode="auto">
            <a:xfrm flipH="1">
              <a:off x="3617314" y="1833713"/>
              <a:ext cx="638810" cy="297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800" i="1" u="none" dirty="0" err="1" smtClean="0">
                  <a:solidFill>
                    <a:schemeClr val="tx1"/>
                  </a:solidFill>
                </a:rPr>
                <a:t>Filter</a:t>
              </a:r>
              <a:endParaRPr lang="fr-FR" sz="8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56" name="ZoneTexte 632"/>
            <p:cNvSpPr txBox="1">
              <a:spLocks noChangeArrowheads="1"/>
            </p:cNvSpPr>
            <p:nvPr/>
          </p:nvSpPr>
          <p:spPr bwMode="auto">
            <a:xfrm flipH="1">
              <a:off x="2558504" y="1685246"/>
              <a:ext cx="899322" cy="459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 algn="ctr">
                <a:buNone/>
              </a:pPr>
              <a:r>
                <a:rPr lang="fr-FR" sz="800" i="1" u="none" dirty="0" err="1" smtClean="0">
                  <a:solidFill>
                    <a:schemeClr val="tx1"/>
                  </a:solidFill>
                </a:rPr>
                <a:t>Current</a:t>
              </a:r>
              <a:r>
                <a:rPr lang="fr-FR" sz="800" i="1" u="none" dirty="0" smtClean="0">
                  <a:solidFill>
                    <a:schemeClr val="tx1"/>
                  </a:solidFill>
                </a:rPr>
                <a:t/>
              </a:r>
              <a:br>
                <a:rPr lang="fr-FR" sz="800" i="1" u="none" dirty="0" smtClean="0">
                  <a:solidFill>
                    <a:schemeClr val="tx1"/>
                  </a:solidFill>
                </a:rPr>
              </a:br>
              <a:r>
                <a:rPr lang="fr-FR" sz="800" i="1" u="none" dirty="0" smtClean="0">
                  <a:solidFill>
                    <a:schemeClr val="tx1"/>
                  </a:solidFill>
                </a:rPr>
                <a:t>amplifier</a:t>
              </a:r>
              <a:endParaRPr lang="fr-FR" sz="8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57" name="ZoneTexte 632"/>
            <p:cNvSpPr txBox="1">
              <a:spLocks noChangeArrowheads="1"/>
            </p:cNvSpPr>
            <p:nvPr/>
          </p:nvSpPr>
          <p:spPr bwMode="auto">
            <a:xfrm flipH="1">
              <a:off x="5633509" y="1833713"/>
              <a:ext cx="1065956" cy="297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800" i="1" u="none" dirty="0" smtClean="0">
                  <a:solidFill>
                    <a:schemeClr val="tx1"/>
                  </a:solidFill>
                </a:rPr>
                <a:t>Multiplexer</a:t>
              </a:r>
              <a:endParaRPr lang="fr-FR" sz="8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58" name="ZoneTexte 632"/>
            <p:cNvSpPr txBox="1">
              <a:spLocks noChangeArrowheads="1"/>
            </p:cNvSpPr>
            <p:nvPr/>
          </p:nvSpPr>
          <p:spPr bwMode="auto">
            <a:xfrm flipH="1">
              <a:off x="6516463" y="2071930"/>
              <a:ext cx="690443" cy="459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 algn="ctr">
                <a:buNone/>
              </a:pPr>
              <a:r>
                <a:rPr lang="fr-FR" sz="800" i="1" u="none" dirty="0" smtClean="0">
                  <a:solidFill>
                    <a:schemeClr val="tx1"/>
                  </a:solidFill>
                </a:rPr>
                <a:t>ADC</a:t>
              </a:r>
              <a:br>
                <a:rPr lang="fr-FR" sz="800" i="1" u="none" dirty="0" smtClean="0">
                  <a:solidFill>
                    <a:schemeClr val="tx1"/>
                  </a:solidFill>
                </a:rPr>
              </a:br>
              <a:r>
                <a:rPr lang="fr-FR" sz="800" i="1" u="none" dirty="0" smtClean="0">
                  <a:solidFill>
                    <a:schemeClr val="tx1"/>
                  </a:solidFill>
                </a:rPr>
                <a:t>driver</a:t>
              </a:r>
              <a:endParaRPr lang="fr-FR" sz="8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59" name="AutoShape 45"/>
            <p:cNvSpPr>
              <a:spLocks noChangeArrowheads="1"/>
            </p:cNvSpPr>
            <p:nvPr/>
          </p:nvSpPr>
          <p:spPr bwMode="auto">
            <a:xfrm rot="5400000">
              <a:off x="5445954" y="2506661"/>
              <a:ext cx="1363932" cy="58965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sz="900" b="0" u="none" dirty="0"/>
            </a:p>
          </p:txBody>
        </p:sp>
        <p:cxnSp>
          <p:nvCxnSpPr>
            <p:cNvPr id="60" name="59 Conector recto de flecha"/>
            <p:cNvCxnSpPr/>
            <p:nvPr/>
          </p:nvCxnSpPr>
          <p:spPr bwMode="auto">
            <a:xfrm flipV="1">
              <a:off x="6961787" y="2704526"/>
              <a:ext cx="594460" cy="1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60 Conector recto de flecha"/>
            <p:cNvCxnSpPr/>
            <p:nvPr/>
          </p:nvCxnSpPr>
          <p:spPr bwMode="auto">
            <a:xfrm flipV="1">
              <a:off x="6955774" y="2899345"/>
              <a:ext cx="617634" cy="1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" name="100 Conector recto"/>
            <p:cNvCxnSpPr>
              <a:cxnSpLocks noChangeShapeType="1"/>
            </p:cNvCxnSpPr>
            <p:nvPr/>
          </p:nvCxnSpPr>
          <p:spPr bwMode="auto">
            <a:xfrm flipH="1" flipV="1">
              <a:off x="6125905" y="3507892"/>
              <a:ext cx="4633" cy="173136"/>
            </a:xfrm>
            <a:prstGeom prst="line">
              <a:avLst/>
            </a:prstGeom>
            <a:noFill/>
            <a:ln w="19050" algn="ctr">
              <a:solidFill>
                <a:srgbClr val="7030A0"/>
              </a:solidFill>
              <a:round/>
              <a:headEnd type="none" w="med" len="med"/>
              <a:tailEnd type="triangle" w="med" len="med"/>
            </a:ln>
          </p:spPr>
        </p:cxnSp>
        <p:cxnSp>
          <p:nvCxnSpPr>
            <p:cNvPr id="63" name="106 Conector recto"/>
            <p:cNvCxnSpPr>
              <a:cxnSpLocks noChangeShapeType="1"/>
            </p:cNvCxnSpPr>
            <p:nvPr/>
          </p:nvCxnSpPr>
          <p:spPr bwMode="auto">
            <a:xfrm flipH="1" flipV="1">
              <a:off x="5800277" y="4869160"/>
              <a:ext cx="2090523" cy="1497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</p:cxnSp>
        <p:sp>
          <p:nvSpPr>
            <p:cNvPr id="64" name="63 Rectángulo redondeado"/>
            <p:cNvSpPr/>
            <p:nvPr/>
          </p:nvSpPr>
          <p:spPr>
            <a:xfrm>
              <a:off x="2618401" y="4149080"/>
              <a:ext cx="4636376" cy="325458"/>
            </a:xfrm>
            <a:prstGeom prst="round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200"/>
            </a:p>
          </p:txBody>
        </p:sp>
        <p:grpSp>
          <p:nvGrpSpPr>
            <p:cNvPr id="65" name="64 Grupo"/>
            <p:cNvGrpSpPr/>
            <p:nvPr/>
          </p:nvGrpSpPr>
          <p:grpSpPr>
            <a:xfrm>
              <a:off x="2051720" y="2951596"/>
              <a:ext cx="156710" cy="150380"/>
              <a:chOff x="2219064" y="2954838"/>
              <a:chExt cx="156710" cy="150380"/>
            </a:xfrm>
          </p:grpSpPr>
          <p:cxnSp>
            <p:nvCxnSpPr>
              <p:cNvPr id="137" name="Straight Connector 422"/>
              <p:cNvCxnSpPr/>
              <p:nvPr/>
            </p:nvCxnSpPr>
            <p:spPr bwMode="auto">
              <a:xfrm>
                <a:off x="2291679" y="2954838"/>
                <a:ext cx="0" cy="9557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423"/>
              <p:cNvCxnSpPr/>
              <p:nvPr/>
            </p:nvCxnSpPr>
            <p:spPr bwMode="auto">
              <a:xfrm flipH="1" flipV="1">
                <a:off x="2234121" y="3049623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423"/>
              <p:cNvCxnSpPr/>
              <p:nvPr/>
            </p:nvCxnSpPr>
            <p:spPr bwMode="auto">
              <a:xfrm flipH="1" flipV="1">
                <a:off x="2267744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423"/>
              <p:cNvCxnSpPr/>
              <p:nvPr/>
            </p:nvCxnSpPr>
            <p:spPr bwMode="auto">
              <a:xfrm flipH="1" flipV="1">
                <a:off x="2303748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423"/>
              <p:cNvCxnSpPr/>
              <p:nvPr/>
            </p:nvCxnSpPr>
            <p:spPr bwMode="auto">
              <a:xfrm flipH="1" flipV="1">
                <a:off x="2337371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65 Rectángulo"/>
            <p:cNvSpPr/>
            <p:nvPr/>
          </p:nvSpPr>
          <p:spPr bwMode="auto">
            <a:xfrm>
              <a:off x="2704249" y="2107308"/>
              <a:ext cx="598227" cy="1388389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7" name="66 Rectángulo"/>
            <p:cNvSpPr/>
            <p:nvPr/>
          </p:nvSpPr>
          <p:spPr bwMode="auto">
            <a:xfrm>
              <a:off x="3587232" y="2159668"/>
              <a:ext cx="543842" cy="511445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PZ</a:t>
              </a:r>
            </a:p>
          </p:txBody>
        </p:sp>
        <p:sp>
          <p:nvSpPr>
            <p:cNvPr id="68" name="AutoShape 45"/>
            <p:cNvSpPr>
              <a:spLocks noChangeArrowheads="1"/>
            </p:cNvSpPr>
            <p:nvPr/>
          </p:nvSpPr>
          <p:spPr bwMode="auto">
            <a:xfrm rot="5400000">
              <a:off x="4448555" y="2121869"/>
              <a:ext cx="510506" cy="58272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000" b="0" u="none" dirty="0" smtClean="0">
                  <a:latin typeface="Arial Unicode MS"/>
                  <a:ea typeface="Arial Unicode MS"/>
                  <a:cs typeface="Arial Unicode MS"/>
                </a:rPr>
                <a:t>ʃ</a:t>
              </a:r>
              <a:endParaRPr lang="es-ES" sz="1000" b="0" u="none" dirty="0"/>
            </a:p>
          </p:txBody>
        </p:sp>
        <p:sp>
          <p:nvSpPr>
            <p:cNvPr id="69" name="68 Rectángulo"/>
            <p:cNvSpPr/>
            <p:nvPr/>
          </p:nvSpPr>
          <p:spPr bwMode="auto">
            <a:xfrm>
              <a:off x="3587232" y="2934118"/>
              <a:ext cx="543842" cy="511445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PZ</a:t>
              </a:r>
            </a:p>
          </p:txBody>
        </p:sp>
        <p:sp>
          <p:nvSpPr>
            <p:cNvPr id="70" name="AutoShape 45"/>
            <p:cNvSpPr>
              <a:spLocks noChangeArrowheads="1"/>
            </p:cNvSpPr>
            <p:nvPr/>
          </p:nvSpPr>
          <p:spPr bwMode="auto">
            <a:xfrm rot="5400000">
              <a:off x="4448555" y="2896318"/>
              <a:ext cx="510506" cy="58272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000" b="0" u="none" dirty="0" smtClean="0">
                  <a:latin typeface="Arial Unicode MS"/>
                  <a:ea typeface="Arial Unicode MS"/>
                  <a:cs typeface="Arial Unicode MS"/>
                </a:rPr>
                <a:t>ʃ</a:t>
              </a:r>
              <a:endParaRPr lang="es-ES" sz="1000" b="0" u="none" dirty="0"/>
            </a:p>
          </p:txBody>
        </p:sp>
        <p:sp>
          <p:nvSpPr>
            <p:cNvPr id="71" name="AutoShape 45"/>
            <p:cNvSpPr>
              <a:spLocks noChangeArrowheads="1"/>
            </p:cNvSpPr>
            <p:nvPr/>
          </p:nvSpPr>
          <p:spPr bwMode="auto">
            <a:xfrm rot="5400000">
              <a:off x="6704849" y="2511475"/>
              <a:ext cx="510506" cy="58272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800" u="none" dirty="0" err="1" smtClean="0"/>
                <a:t>Drv</a:t>
              </a:r>
              <a:endParaRPr lang="es-ES" sz="800" b="0" u="none" dirty="0"/>
            </a:p>
          </p:txBody>
        </p:sp>
        <p:cxnSp>
          <p:nvCxnSpPr>
            <p:cNvPr id="72" name="71 Conector angular"/>
            <p:cNvCxnSpPr>
              <a:stCxn id="17" idx="2"/>
              <a:endCxn id="103" idx="3"/>
            </p:cNvCxnSpPr>
            <p:nvPr/>
          </p:nvCxnSpPr>
          <p:spPr>
            <a:xfrm rot="5400000">
              <a:off x="6999799" y="3873070"/>
              <a:ext cx="1970790" cy="1275407"/>
            </a:xfrm>
            <a:prstGeom prst="bentConnector2">
              <a:avLst/>
            </a:prstGeom>
            <a:ln w="19050">
              <a:solidFill>
                <a:schemeClr val="tx1"/>
              </a:solidFill>
              <a:headEnd type="none" w="med" len="med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100 Conector recto"/>
            <p:cNvCxnSpPr>
              <a:cxnSpLocks noChangeShapeType="1"/>
            </p:cNvCxnSpPr>
            <p:nvPr/>
          </p:nvCxnSpPr>
          <p:spPr bwMode="auto">
            <a:xfrm>
              <a:off x="5288220" y="3681028"/>
              <a:ext cx="838683" cy="0"/>
            </a:xfrm>
            <a:prstGeom prst="line">
              <a:avLst/>
            </a:prstGeom>
            <a:noFill/>
            <a:ln w="19050" algn="ctr">
              <a:solidFill>
                <a:srgbClr val="7030A0"/>
              </a:solidFill>
              <a:round/>
              <a:headEnd type="none" w="med" len="med"/>
              <a:tailEnd type="none" w="med" len="med"/>
            </a:ln>
          </p:spPr>
        </p:cxnSp>
        <p:sp>
          <p:nvSpPr>
            <p:cNvPr id="74" name="73 Rectángulo"/>
            <p:cNvSpPr/>
            <p:nvPr/>
          </p:nvSpPr>
          <p:spPr>
            <a:xfrm>
              <a:off x="6707502" y="3538812"/>
              <a:ext cx="458126" cy="3176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90000"/>
                </a:lnSpc>
                <a:buNone/>
              </a:pPr>
              <a:r>
                <a:rPr lang="es-ES" sz="900" b="1" i="1" u="none" kern="0" dirty="0" smtClean="0">
                  <a:solidFill>
                    <a:srgbClr val="0070C0"/>
                  </a:solidFill>
                  <a:latin typeface="+mn-lt"/>
                  <a:ea typeface="+mn-ea"/>
                  <a:cs typeface="+mn-cs"/>
                </a:rPr>
                <a:t>x4</a:t>
              </a:r>
              <a:endParaRPr lang="es-ES" sz="900" b="1" i="1" u="none" kern="0" dirty="0">
                <a:solidFill>
                  <a:srgbClr val="0070C0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75" name="74 Grupo"/>
            <p:cNvGrpSpPr/>
            <p:nvPr/>
          </p:nvGrpSpPr>
          <p:grpSpPr>
            <a:xfrm>
              <a:off x="7466068" y="2536409"/>
              <a:ext cx="647404" cy="571730"/>
              <a:chOff x="7280178" y="2294628"/>
              <a:chExt cx="647404" cy="571730"/>
            </a:xfrm>
          </p:grpSpPr>
          <p:sp>
            <p:nvSpPr>
              <p:cNvPr id="133" name="132 Pentágono"/>
              <p:cNvSpPr/>
              <p:nvPr/>
            </p:nvSpPr>
            <p:spPr bwMode="auto">
              <a:xfrm flipH="1">
                <a:off x="7362079" y="2373605"/>
                <a:ext cx="565503" cy="492753"/>
              </a:xfrm>
              <a:prstGeom prst="homePlat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None/>
                  <a:tabLst/>
                </a:pPr>
                <a:r>
                  <a:rPr kumimoji="0" lang="es-ES" sz="40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rPr>
                  <a:t>12b ADC</a:t>
                </a:r>
              </a:p>
            </p:txBody>
          </p:sp>
          <p:sp>
            <p:nvSpPr>
              <p:cNvPr id="134" name="133 Pentágono"/>
              <p:cNvSpPr/>
              <p:nvPr/>
            </p:nvSpPr>
            <p:spPr bwMode="auto">
              <a:xfrm flipH="1">
                <a:off x="7334938" y="2348880"/>
                <a:ext cx="565503" cy="492753"/>
              </a:xfrm>
              <a:prstGeom prst="homePlat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None/>
                  <a:tabLst/>
                </a:pPr>
                <a:r>
                  <a:rPr kumimoji="0" lang="es-ES" sz="40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rPr>
                  <a:t>12b ADC</a:t>
                </a:r>
              </a:p>
            </p:txBody>
          </p:sp>
          <p:sp>
            <p:nvSpPr>
              <p:cNvPr id="135" name="134 Pentágono"/>
              <p:cNvSpPr/>
              <p:nvPr/>
            </p:nvSpPr>
            <p:spPr bwMode="auto">
              <a:xfrm flipH="1">
                <a:off x="7307320" y="2322246"/>
                <a:ext cx="565503" cy="492753"/>
              </a:xfrm>
              <a:prstGeom prst="homePlat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None/>
                  <a:tabLst/>
                </a:pPr>
                <a:r>
                  <a:rPr kumimoji="0" lang="es-ES" sz="40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rPr>
                  <a:t>12b ADC</a:t>
                </a:r>
              </a:p>
            </p:txBody>
          </p:sp>
          <p:sp>
            <p:nvSpPr>
              <p:cNvPr id="136" name="135 Pentágono"/>
              <p:cNvSpPr/>
              <p:nvPr/>
            </p:nvSpPr>
            <p:spPr bwMode="auto">
              <a:xfrm flipH="1">
                <a:off x="7280178" y="2294628"/>
                <a:ext cx="565503" cy="492753"/>
              </a:xfrm>
              <a:prstGeom prst="homePlat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None/>
                  <a:tabLst/>
                </a:pPr>
                <a:r>
                  <a:rPr kumimoji="0" lang="es-ES" sz="40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rPr>
                  <a:t>12b ADC</a:t>
                </a:r>
              </a:p>
            </p:txBody>
          </p:sp>
        </p:grpSp>
        <p:sp>
          <p:nvSpPr>
            <p:cNvPr id="76" name="75 Rectángulo"/>
            <p:cNvSpPr/>
            <p:nvPr/>
          </p:nvSpPr>
          <p:spPr bwMode="auto">
            <a:xfrm>
              <a:off x="2746497" y="3609020"/>
              <a:ext cx="875865" cy="235988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MEM</a:t>
              </a:r>
            </a:p>
          </p:txBody>
        </p:sp>
        <p:sp>
          <p:nvSpPr>
            <p:cNvPr id="77" name="76 Rectángulo"/>
            <p:cNvSpPr/>
            <p:nvPr/>
          </p:nvSpPr>
          <p:spPr bwMode="auto">
            <a:xfrm>
              <a:off x="2746497" y="4201124"/>
              <a:ext cx="875865" cy="235988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MEM</a:t>
              </a:r>
            </a:p>
          </p:txBody>
        </p:sp>
        <p:cxnSp>
          <p:nvCxnSpPr>
            <p:cNvPr id="78" name="106 Conector recto"/>
            <p:cNvCxnSpPr>
              <a:cxnSpLocks noChangeShapeType="1"/>
            </p:cNvCxnSpPr>
            <p:nvPr/>
          </p:nvCxnSpPr>
          <p:spPr bwMode="auto">
            <a:xfrm flipV="1">
              <a:off x="7884368" y="3068960"/>
              <a:ext cx="0" cy="1807659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 type="none" w="med" len="med"/>
              <a:tailEnd type="triangle" w="med" len="med"/>
            </a:ln>
          </p:spPr>
        </p:cxnSp>
        <p:grpSp>
          <p:nvGrpSpPr>
            <p:cNvPr id="79" name="78 Grupo"/>
            <p:cNvGrpSpPr/>
            <p:nvPr/>
          </p:nvGrpSpPr>
          <p:grpSpPr>
            <a:xfrm>
              <a:off x="3059832" y="5094710"/>
              <a:ext cx="3156653" cy="1041906"/>
              <a:chOff x="2472485" y="1421654"/>
              <a:chExt cx="4820803" cy="2004031"/>
            </a:xfrm>
          </p:grpSpPr>
          <p:sp>
            <p:nvSpPr>
              <p:cNvPr id="129" name="128 Rectángulo redondeado"/>
              <p:cNvSpPr/>
              <p:nvPr/>
            </p:nvSpPr>
            <p:spPr bwMode="auto">
              <a:xfrm>
                <a:off x="2556111" y="1507304"/>
                <a:ext cx="4737177" cy="1918381"/>
              </a:xfrm>
              <a:prstGeom prst="roundRect">
                <a:avLst>
                  <a:gd name="adj" fmla="val 20423"/>
                </a:avLst>
              </a:prstGeom>
              <a:solidFill>
                <a:schemeClr val="bg2">
                  <a:lumMod val="20000"/>
                  <a:lumOff val="80000"/>
                  <a:alpha val="50000"/>
                </a:schemeClr>
              </a:solidFill>
              <a:ln w="9525" cap="flat" cmpd="sng" algn="ctr">
                <a:solidFill>
                  <a:schemeClr val="accent3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s-ES" sz="1200" b="0" i="0" u="sng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30" name="129 Rectángulo redondeado"/>
              <p:cNvSpPr/>
              <p:nvPr/>
            </p:nvSpPr>
            <p:spPr bwMode="auto">
              <a:xfrm>
                <a:off x="2529892" y="1479096"/>
                <a:ext cx="4737177" cy="1918381"/>
              </a:xfrm>
              <a:prstGeom prst="roundRect">
                <a:avLst>
                  <a:gd name="adj" fmla="val 20423"/>
                </a:avLst>
              </a:prstGeom>
              <a:solidFill>
                <a:schemeClr val="bg2">
                  <a:lumMod val="20000"/>
                  <a:lumOff val="80000"/>
                  <a:alpha val="50000"/>
                </a:schemeClr>
              </a:solidFill>
              <a:ln w="9525" cap="flat" cmpd="sng" algn="ctr">
                <a:solidFill>
                  <a:schemeClr val="accent3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s-ES" sz="1200" b="0" i="0" u="sng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31" name="130 Rectángulo redondeado"/>
              <p:cNvSpPr/>
              <p:nvPr/>
            </p:nvSpPr>
            <p:spPr bwMode="auto">
              <a:xfrm>
                <a:off x="2502274" y="1450494"/>
                <a:ext cx="4737177" cy="1918381"/>
              </a:xfrm>
              <a:prstGeom prst="roundRect">
                <a:avLst>
                  <a:gd name="adj" fmla="val 20423"/>
                </a:avLst>
              </a:prstGeom>
              <a:solidFill>
                <a:schemeClr val="bg2">
                  <a:lumMod val="20000"/>
                  <a:lumOff val="80000"/>
                  <a:alpha val="50000"/>
                </a:schemeClr>
              </a:solidFill>
              <a:ln w="9525" cap="flat" cmpd="sng" algn="ctr">
                <a:solidFill>
                  <a:schemeClr val="accent3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s-ES" sz="1200" b="0" i="0" u="sng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32" name="131 Rectángulo redondeado"/>
              <p:cNvSpPr/>
              <p:nvPr/>
            </p:nvSpPr>
            <p:spPr bwMode="auto">
              <a:xfrm>
                <a:off x="2472485" y="1421654"/>
                <a:ext cx="4737177" cy="1918381"/>
              </a:xfrm>
              <a:prstGeom prst="roundRect">
                <a:avLst>
                  <a:gd name="adj" fmla="val 20423"/>
                </a:avLst>
              </a:prstGeom>
              <a:solidFill>
                <a:schemeClr val="bg2">
                  <a:lumMod val="20000"/>
                  <a:lumOff val="80000"/>
                </a:schemeClr>
              </a:solidFill>
              <a:ln w="9525" cap="flat" cmpd="sng" algn="ctr">
                <a:solidFill>
                  <a:schemeClr val="accent3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s-ES" sz="1200" b="0" i="0" u="sng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80" name="79 Grupo"/>
            <p:cNvGrpSpPr/>
            <p:nvPr/>
          </p:nvGrpSpPr>
          <p:grpSpPr>
            <a:xfrm>
              <a:off x="6312339" y="4647110"/>
              <a:ext cx="491909" cy="437651"/>
              <a:chOff x="5861484" y="4214638"/>
              <a:chExt cx="654731" cy="582514"/>
            </a:xfrm>
          </p:grpSpPr>
          <p:sp>
            <p:nvSpPr>
              <p:cNvPr id="125" name="AutoShape 45"/>
              <p:cNvSpPr>
                <a:spLocks noChangeArrowheads="1"/>
              </p:cNvSpPr>
              <p:nvPr/>
            </p:nvSpPr>
            <p:spPr bwMode="auto">
              <a:xfrm rot="5400000">
                <a:off x="5969601" y="4250537"/>
                <a:ext cx="510506" cy="582723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buNone/>
                </a:pPr>
                <a:endParaRPr lang="es-ES" sz="800" b="0" u="none" dirty="0"/>
              </a:p>
            </p:txBody>
          </p:sp>
          <p:sp>
            <p:nvSpPr>
              <p:cNvPr id="126" name="AutoShape 45"/>
              <p:cNvSpPr>
                <a:spLocks noChangeArrowheads="1"/>
              </p:cNvSpPr>
              <p:nvPr/>
            </p:nvSpPr>
            <p:spPr bwMode="auto">
              <a:xfrm rot="5400000">
                <a:off x="5947883" y="4226438"/>
                <a:ext cx="510506" cy="582723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buNone/>
                </a:pPr>
                <a:endParaRPr lang="es-ES" sz="800" b="0" u="none" dirty="0"/>
              </a:p>
            </p:txBody>
          </p:sp>
          <p:sp>
            <p:nvSpPr>
              <p:cNvPr id="127" name="AutoShape 45"/>
              <p:cNvSpPr>
                <a:spLocks noChangeArrowheads="1"/>
              </p:cNvSpPr>
              <p:nvPr/>
            </p:nvSpPr>
            <p:spPr bwMode="auto">
              <a:xfrm rot="5400000">
                <a:off x="5920920" y="4201647"/>
                <a:ext cx="510506" cy="582723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buNone/>
                </a:pPr>
                <a:endParaRPr lang="es-ES" sz="800" b="0" u="none" dirty="0"/>
              </a:p>
            </p:txBody>
          </p:sp>
          <p:sp>
            <p:nvSpPr>
              <p:cNvPr id="128" name="AutoShape 45"/>
              <p:cNvSpPr>
                <a:spLocks noChangeArrowheads="1"/>
              </p:cNvSpPr>
              <p:nvPr/>
            </p:nvSpPr>
            <p:spPr bwMode="auto">
              <a:xfrm rot="5400000">
                <a:off x="5897593" y="4178529"/>
                <a:ext cx="510506" cy="582723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buNone/>
                </a:pPr>
                <a:endParaRPr lang="es-ES" sz="800" b="0" u="none" dirty="0"/>
              </a:p>
            </p:txBody>
          </p:sp>
        </p:grpSp>
        <p:grpSp>
          <p:nvGrpSpPr>
            <p:cNvPr id="81" name="80 Grupo"/>
            <p:cNvGrpSpPr/>
            <p:nvPr/>
          </p:nvGrpSpPr>
          <p:grpSpPr>
            <a:xfrm rot="16200000">
              <a:off x="5670915" y="5219809"/>
              <a:ext cx="279585" cy="442385"/>
              <a:chOff x="5985493" y="3768803"/>
              <a:chExt cx="599316" cy="1388389"/>
            </a:xfrm>
          </p:grpSpPr>
          <p:sp>
            <p:nvSpPr>
              <p:cNvPr id="123" name="122 Rectángulo"/>
              <p:cNvSpPr/>
              <p:nvPr/>
            </p:nvSpPr>
            <p:spPr bwMode="auto">
              <a:xfrm>
                <a:off x="5986582" y="3768803"/>
                <a:ext cx="598227" cy="1388389"/>
              </a:xfrm>
              <a:prstGeom prst="rect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s-ES" sz="1200" b="0" i="0" u="sng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4" name="AutoShape 45"/>
              <p:cNvSpPr>
                <a:spLocks noChangeArrowheads="1"/>
              </p:cNvSpPr>
              <p:nvPr/>
            </p:nvSpPr>
            <p:spPr bwMode="auto">
              <a:xfrm rot="5400000">
                <a:off x="5598354" y="4168156"/>
                <a:ext cx="1363932" cy="589653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buNone/>
                </a:pPr>
                <a:endParaRPr lang="es-ES" sz="900" b="0" u="none" dirty="0"/>
              </a:p>
            </p:txBody>
          </p:sp>
        </p:grpSp>
        <p:grpSp>
          <p:nvGrpSpPr>
            <p:cNvPr id="82" name="81 Grupo"/>
            <p:cNvGrpSpPr/>
            <p:nvPr/>
          </p:nvGrpSpPr>
          <p:grpSpPr>
            <a:xfrm rot="16200000">
              <a:off x="5156522" y="5219809"/>
              <a:ext cx="279585" cy="442385"/>
              <a:chOff x="5985493" y="3768803"/>
              <a:chExt cx="599316" cy="1388389"/>
            </a:xfrm>
          </p:grpSpPr>
          <p:sp>
            <p:nvSpPr>
              <p:cNvPr id="121" name="120 Rectángulo"/>
              <p:cNvSpPr/>
              <p:nvPr/>
            </p:nvSpPr>
            <p:spPr bwMode="auto">
              <a:xfrm>
                <a:off x="5986582" y="3768803"/>
                <a:ext cx="598227" cy="1388389"/>
              </a:xfrm>
              <a:prstGeom prst="rect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s-ES" sz="1200" b="0" i="0" u="sng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2" name="AutoShape 45"/>
              <p:cNvSpPr>
                <a:spLocks noChangeArrowheads="1"/>
              </p:cNvSpPr>
              <p:nvPr/>
            </p:nvSpPr>
            <p:spPr bwMode="auto">
              <a:xfrm rot="5400000">
                <a:off x="5598354" y="4168156"/>
                <a:ext cx="1363932" cy="589653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buNone/>
                </a:pPr>
                <a:endParaRPr lang="es-ES" sz="900" b="0" u="none" dirty="0"/>
              </a:p>
            </p:txBody>
          </p:sp>
        </p:grpSp>
        <p:grpSp>
          <p:nvGrpSpPr>
            <p:cNvPr id="83" name="82 Grupo"/>
            <p:cNvGrpSpPr/>
            <p:nvPr/>
          </p:nvGrpSpPr>
          <p:grpSpPr>
            <a:xfrm rot="16200000">
              <a:off x="4652466" y="5219809"/>
              <a:ext cx="279585" cy="442385"/>
              <a:chOff x="5985493" y="3768803"/>
              <a:chExt cx="599316" cy="1388389"/>
            </a:xfrm>
          </p:grpSpPr>
          <p:sp>
            <p:nvSpPr>
              <p:cNvPr id="119" name="118 Rectángulo"/>
              <p:cNvSpPr/>
              <p:nvPr/>
            </p:nvSpPr>
            <p:spPr bwMode="auto">
              <a:xfrm>
                <a:off x="5986582" y="3768803"/>
                <a:ext cx="598227" cy="1388389"/>
              </a:xfrm>
              <a:prstGeom prst="rect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s-ES" sz="1200" b="0" i="0" u="sng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0" name="AutoShape 45"/>
              <p:cNvSpPr>
                <a:spLocks noChangeArrowheads="1"/>
              </p:cNvSpPr>
              <p:nvPr/>
            </p:nvSpPr>
            <p:spPr bwMode="auto">
              <a:xfrm rot="5400000">
                <a:off x="5598354" y="4168156"/>
                <a:ext cx="1363932" cy="589653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buNone/>
                </a:pPr>
                <a:endParaRPr lang="es-ES" sz="900" b="0" u="none" dirty="0"/>
              </a:p>
            </p:txBody>
          </p:sp>
        </p:grpSp>
        <p:grpSp>
          <p:nvGrpSpPr>
            <p:cNvPr id="84" name="83 Grupo"/>
            <p:cNvGrpSpPr/>
            <p:nvPr/>
          </p:nvGrpSpPr>
          <p:grpSpPr>
            <a:xfrm>
              <a:off x="3175099" y="5123420"/>
              <a:ext cx="1208037" cy="645840"/>
              <a:chOff x="2877664" y="4943400"/>
              <a:chExt cx="1208037" cy="645840"/>
            </a:xfrm>
          </p:grpSpPr>
          <p:sp>
            <p:nvSpPr>
              <p:cNvPr id="110" name="109 Rectángulo"/>
              <p:cNvSpPr/>
              <p:nvPr/>
            </p:nvSpPr>
            <p:spPr bwMode="auto">
              <a:xfrm>
                <a:off x="2877664" y="5035301"/>
                <a:ext cx="1208037" cy="442385"/>
              </a:xfrm>
              <a:prstGeom prst="rect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s-ES" sz="1200" b="0" i="0" u="sng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1" name="AutoShape 45"/>
              <p:cNvSpPr>
                <a:spLocks noChangeArrowheads="1"/>
              </p:cNvSpPr>
              <p:nvPr/>
            </p:nvSpPr>
            <p:spPr bwMode="auto">
              <a:xfrm rot="5400000">
                <a:off x="2940943" y="5118950"/>
                <a:ext cx="296832" cy="275077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buNone/>
                </a:pPr>
                <a:endParaRPr lang="es-ES" sz="900" b="0" u="none" dirty="0"/>
              </a:p>
            </p:txBody>
          </p:sp>
          <p:sp>
            <p:nvSpPr>
              <p:cNvPr id="112" name="AutoShape 45"/>
              <p:cNvSpPr>
                <a:spLocks noChangeArrowheads="1"/>
              </p:cNvSpPr>
              <p:nvPr/>
            </p:nvSpPr>
            <p:spPr bwMode="auto">
              <a:xfrm rot="5400000">
                <a:off x="3025905" y="5118187"/>
                <a:ext cx="296832" cy="275077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buNone/>
                </a:pPr>
                <a:endParaRPr lang="es-ES" sz="900" b="0" u="none" dirty="0"/>
              </a:p>
            </p:txBody>
          </p:sp>
          <p:sp>
            <p:nvSpPr>
              <p:cNvPr id="113" name="AutoShape 45"/>
              <p:cNvSpPr>
                <a:spLocks noChangeArrowheads="1"/>
              </p:cNvSpPr>
              <p:nvPr/>
            </p:nvSpPr>
            <p:spPr bwMode="auto">
              <a:xfrm rot="5400000">
                <a:off x="3097913" y="5118187"/>
                <a:ext cx="296832" cy="275077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buNone/>
                </a:pPr>
                <a:endParaRPr lang="es-ES" sz="900" b="0" u="none" dirty="0"/>
              </a:p>
            </p:txBody>
          </p:sp>
          <p:sp>
            <p:nvSpPr>
              <p:cNvPr id="114" name="AutoShape 45"/>
              <p:cNvSpPr>
                <a:spLocks noChangeArrowheads="1"/>
              </p:cNvSpPr>
              <p:nvPr/>
            </p:nvSpPr>
            <p:spPr bwMode="auto">
              <a:xfrm rot="5400000">
                <a:off x="3553011" y="5118187"/>
                <a:ext cx="296832" cy="275077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buNone/>
                </a:pPr>
                <a:endParaRPr lang="es-ES" sz="900" b="0" u="none" dirty="0"/>
              </a:p>
            </p:txBody>
          </p:sp>
          <p:sp>
            <p:nvSpPr>
              <p:cNvPr id="115" name="AutoShape 45"/>
              <p:cNvSpPr>
                <a:spLocks noChangeArrowheads="1"/>
              </p:cNvSpPr>
              <p:nvPr/>
            </p:nvSpPr>
            <p:spPr bwMode="auto">
              <a:xfrm rot="5400000">
                <a:off x="3637973" y="5118187"/>
                <a:ext cx="296832" cy="275077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buNone/>
                </a:pPr>
                <a:endParaRPr lang="es-ES" sz="900" b="0" u="none" dirty="0"/>
              </a:p>
            </p:txBody>
          </p:sp>
          <p:sp>
            <p:nvSpPr>
              <p:cNvPr id="116" name="AutoShape 45"/>
              <p:cNvSpPr>
                <a:spLocks noChangeArrowheads="1"/>
              </p:cNvSpPr>
              <p:nvPr/>
            </p:nvSpPr>
            <p:spPr bwMode="auto">
              <a:xfrm rot="5400000">
                <a:off x="3733031" y="5118187"/>
                <a:ext cx="296832" cy="275077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buNone/>
                </a:pPr>
                <a:endParaRPr lang="es-ES" sz="900" b="0" u="none" dirty="0"/>
              </a:p>
            </p:txBody>
          </p:sp>
          <p:cxnSp>
            <p:nvCxnSpPr>
              <p:cNvPr id="117" name="116 Conector recto de flecha"/>
              <p:cNvCxnSpPr/>
              <p:nvPr/>
            </p:nvCxnSpPr>
            <p:spPr bwMode="auto">
              <a:xfrm flipV="1">
                <a:off x="3412224" y="5257802"/>
                <a:ext cx="122195" cy="1"/>
              </a:xfrm>
              <a:prstGeom prst="straightConnector1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8" name="117 Conector recto"/>
              <p:cNvCxnSpPr/>
              <p:nvPr/>
            </p:nvCxnSpPr>
            <p:spPr bwMode="auto">
              <a:xfrm flipV="1">
                <a:off x="2991285" y="4943400"/>
                <a:ext cx="1000922" cy="64584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triangle" w="med" len="med"/>
              </a:ln>
              <a:effectLst/>
            </p:spPr>
          </p:cxnSp>
        </p:grpSp>
        <p:sp>
          <p:nvSpPr>
            <p:cNvPr id="85" name="84 Rectángulo"/>
            <p:cNvSpPr/>
            <p:nvPr/>
          </p:nvSpPr>
          <p:spPr bwMode="auto">
            <a:xfrm>
              <a:off x="3172484" y="4587743"/>
              <a:ext cx="1208037" cy="442385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700" b="0" i="1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Phase</a:t>
              </a:r>
              <a:r>
                <a:rPr kumimoji="0" lang="es-ES" sz="700" b="0" i="1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detector </a:t>
              </a:r>
              <a:r>
                <a:rPr kumimoji="0" lang="es-ES" sz="700" b="0" i="1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charge</a:t>
              </a:r>
              <a:r>
                <a:rPr kumimoji="0" lang="es-ES" sz="700" b="0" i="1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</a:t>
              </a:r>
              <a:r>
                <a:rPr kumimoji="0" lang="es-ES" sz="700" b="0" i="1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pump</a:t>
              </a:r>
              <a:endParaRPr kumimoji="0" lang="es-ES" sz="70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86" name="106 Conector recto"/>
            <p:cNvCxnSpPr>
              <a:cxnSpLocks noChangeShapeType="1"/>
              <a:stCxn id="124" idx="0"/>
            </p:cNvCxnSpPr>
            <p:nvPr/>
          </p:nvCxnSpPr>
          <p:spPr bwMode="auto">
            <a:xfrm flipV="1">
              <a:off x="5810703" y="4869160"/>
              <a:ext cx="3535" cy="436557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87" name="100 Conector recto"/>
            <p:cNvCxnSpPr>
              <a:cxnSpLocks noChangeShapeType="1"/>
            </p:cNvCxnSpPr>
            <p:nvPr/>
          </p:nvCxnSpPr>
          <p:spPr bwMode="auto">
            <a:xfrm flipV="1">
              <a:off x="5292080" y="3399513"/>
              <a:ext cx="0" cy="1899556"/>
            </a:xfrm>
            <a:prstGeom prst="line">
              <a:avLst/>
            </a:prstGeom>
            <a:noFill/>
            <a:ln w="19050" algn="ctr">
              <a:solidFill>
                <a:srgbClr val="7030A0"/>
              </a:solidFill>
              <a:round/>
              <a:headEnd type="none" w="med" len="med"/>
              <a:tailEnd type="triangle" w="med" len="med"/>
            </a:ln>
          </p:spPr>
        </p:cxnSp>
        <p:cxnSp>
          <p:nvCxnSpPr>
            <p:cNvPr id="88" name="100 Conector recto"/>
            <p:cNvCxnSpPr>
              <a:cxnSpLocks noChangeShapeType="1"/>
            </p:cNvCxnSpPr>
            <p:nvPr/>
          </p:nvCxnSpPr>
          <p:spPr bwMode="auto">
            <a:xfrm flipV="1">
              <a:off x="4792787" y="3279629"/>
              <a:ext cx="0" cy="2022109"/>
            </a:xfrm>
            <a:prstGeom prst="line">
              <a:avLst/>
            </a:prstGeom>
            <a:noFill/>
            <a:ln w="19050" algn="ctr">
              <a:solidFill>
                <a:srgbClr val="7030A0"/>
              </a:solidFill>
              <a:round/>
              <a:headEnd type="none" w="med" len="med"/>
              <a:tailEnd type="triangle" w="med" len="med"/>
            </a:ln>
          </p:spPr>
        </p:cxnSp>
        <p:cxnSp>
          <p:nvCxnSpPr>
            <p:cNvPr id="89" name="88 Conector recto"/>
            <p:cNvCxnSpPr/>
            <p:nvPr/>
          </p:nvCxnSpPr>
          <p:spPr bwMode="auto">
            <a:xfrm flipH="1">
              <a:off x="3724787" y="5829642"/>
              <a:ext cx="2138618" cy="551"/>
            </a:xfrm>
            <a:prstGeom prst="line">
              <a:avLst/>
            </a:prstGeom>
            <a:noFill/>
            <a:ln w="762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0" name="89 Conector recto"/>
            <p:cNvCxnSpPr/>
            <p:nvPr/>
          </p:nvCxnSpPr>
          <p:spPr bwMode="auto">
            <a:xfrm rot="16200000" flipH="1">
              <a:off x="3640930" y="5765039"/>
              <a:ext cx="205402" cy="455"/>
            </a:xfrm>
            <a:prstGeom prst="line">
              <a:avLst/>
            </a:prstGeom>
            <a:noFill/>
            <a:ln w="762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90 Conector recto"/>
            <p:cNvCxnSpPr/>
            <p:nvPr/>
          </p:nvCxnSpPr>
          <p:spPr bwMode="auto">
            <a:xfrm rot="16200000" flipH="1">
              <a:off x="4667507" y="5702229"/>
              <a:ext cx="245692" cy="667"/>
            </a:xfrm>
            <a:prstGeom prst="line">
              <a:avLst/>
            </a:prstGeom>
            <a:noFill/>
            <a:ln w="762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91 Conector recto"/>
            <p:cNvCxnSpPr/>
            <p:nvPr/>
          </p:nvCxnSpPr>
          <p:spPr bwMode="auto">
            <a:xfrm rot="16200000" flipH="1">
              <a:off x="5169568" y="5697464"/>
              <a:ext cx="245692" cy="667"/>
            </a:xfrm>
            <a:prstGeom prst="line">
              <a:avLst/>
            </a:prstGeom>
            <a:noFill/>
            <a:ln w="762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3" name="92 Conector recto"/>
            <p:cNvCxnSpPr/>
            <p:nvPr/>
          </p:nvCxnSpPr>
          <p:spPr bwMode="auto">
            <a:xfrm rot="16200000" flipH="1">
              <a:off x="5704197" y="5702227"/>
              <a:ext cx="245692" cy="667"/>
            </a:xfrm>
            <a:prstGeom prst="line">
              <a:avLst/>
            </a:prstGeom>
            <a:noFill/>
            <a:ln w="762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4" name="93 Rectángulo"/>
            <p:cNvSpPr/>
            <p:nvPr/>
          </p:nvSpPr>
          <p:spPr>
            <a:xfrm>
              <a:off x="5771399" y="5661248"/>
              <a:ext cx="458126" cy="3176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90000"/>
                </a:lnSpc>
                <a:buNone/>
              </a:pPr>
              <a:r>
                <a:rPr lang="es-ES" sz="900" b="1" i="1" u="none" kern="0" dirty="0" smtClean="0">
                  <a:solidFill>
                    <a:srgbClr val="0070C0"/>
                  </a:solidFill>
                  <a:latin typeface="+mn-lt"/>
                  <a:ea typeface="+mn-ea"/>
                  <a:cs typeface="+mn-cs"/>
                </a:rPr>
                <a:t>x4</a:t>
              </a:r>
              <a:endParaRPr lang="es-ES" sz="900" b="1" i="1" u="none" kern="0" dirty="0">
                <a:solidFill>
                  <a:srgbClr val="0070C0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95" name="94 Conector recto"/>
            <p:cNvCxnSpPr/>
            <p:nvPr/>
          </p:nvCxnSpPr>
          <p:spPr bwMode="auto">
            <a:xfrm rot="16200000" flipH="1" flipV="1">
              <a:off x="3663947" y="5117334"/>
              <a:ext cx="160474" cy="55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96" name="AutoShape 45"/>
            <p:cNvSpPr>
              <a:spLocks noChangeArrowheads="1"/>
            </p:cNvSpPr>
            <p:nvPr/>
          </p:nvSpPr>
          <p:spPr bwMode="auto">
            <a:xfrm rot="5400000">
              <a:off x="2650205" y="5254833"/>
              <a:ext cx="316984" cy="36182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sz="800" b="0" u="none" dirty="0"/>
            </a:p>
          </p:txBody>
        </p:sp>
        <p:cxnSp>
          <p:nvCxnSpPr>
            <p:cNvPr id="97" name="96 Conector recto"/>
            <p:cNvCxnSpPr/>
            <p:nvPr/>
          </p:nvCxnSpPr>
          <p:spPr bwMode="auto">
            <a:xfrm rot="10800000" flipH="1" flipV="1">
              <a:off x="2982766" y="5435194"/>
              <a:ext cx="183689" cy="55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98" name="106 Conector recto"/>
            <p:cNvCxnSpPr>
              <a:cxnSpLocks noChangeShapeType="1"/>
            </p:cNvCxnSpPr>
            <p:nvPr/>
          </p:nvCxnSpPr>
          <p:spPr bwMode="auto">
            <a:xfrm rot="5400000" flipV="1">
              <a:off x="2117595" y="4925006"/>
              <a:ext cx="0" cy="1020377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 type="none" w="med" len="med"/>
              <a:tailEnd type="triangle" w="med" len="med"/>
            </a:ln>
          </p:spPr>
        </p:cxnSp>
        <p:sp>
          <p:nvSpPr>
            <p:cNvPr id="99" name="ZoneTexte 406"/>
            <p:cNvSpPr txBox="1"/>
            <p:nvPr/>
          </p:nvSpPr>
          <p:spPr>
            <a:xfrm flipH="1">
              <a:off x="1585459" y="4984261"/>
              <a:ext cx="752689" cy="682667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algn="ctr">
                <a:buNone/>
                <a:defRPr/>
              </a:pPr>
              <a:r>
                <a:rPr lang="fr-FR" sz="900" i="1" u="none" dirty="0" err="1" smtClean="0">
                  <a:solidFill>
                    <a:schemeClr val="tx1"/>
                  </a:solidFill>
                </a:rPr>
                <a:t>Ref</a:t>
              </a:r>
              <a:r>
                <a:rPr lang="fr-FR" sz="900" i="1" u="none" dirty="0" smtClean="0">
                  <a:solidFill>
                    <a:schemeClr val="tx1"/>
                  </a:solidFill>
                </a:rPr>
                <a:t> </a:t>
              </a:r>
              <a:r>
                <a:rPr lang="fr-FR" sz="900" i="1" u="none" dirty="0" err="1" smtClean="0">
                  <a:solidFill>
                    <a:schemeClr val="tx1"/>
                  </a:solidFill>
                </a:rPr>
                <a:t>clock</a:t>
              </a:r>
              <a:endParaRPr lang="fr-FR" sz="9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00" name="100 Conector recto"/>
            <p:cNvCxnSpPr>
              <a:cxnSpLocks noChangeShapeType="1"/>
            </p:cNvCxnSpPr>
            <p:nvPr/>
          </p:nvCxnSpPr>
          <p:spPr bwMode="auto">
            <a:xfrm rot="5400000">
              <a:off x="2995232" y="4022046"/>
              <a:ext cx="345223" cy="0"/>
            </a:xfrm>
            <a:prstGeom prst="line">
              <a:avLst/>
            </a:prstGeom>
            <a:noFill/>
            <a:ln w="76200" algn="ctr">
              <a:solidFill>
                <a:srgbClr val="009900"/>
              </a:solidFill>
              <a:round/>
              <a:headEnd type="none" w="med" len="med"/>
              <a:tailEnd type="none" w="med" len="med"/>
            </a:ln>
          </p:spPr>
        </p:cxnSp>
        <p:sp>
          <p:nvSpPr>
            <p:cNvPr id="101" name="100 Rectángulo"/>
            <p:cNvSpPr/>
            <p:nvPr/>
          </p:nvSpPr>
          <p:spPr bwMode="auto">
            <a:xfrm>
              <a:off x="3131840" y="5805264"/>
              <a:ext cx="494403" cy="235988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5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MEM</a:t>
              </a:r>
            </a:p>
          </p:txBody>
        </p:sp>
        <p:cxnSp>
          <p:nvCxnSpPr>
            <p:cNvPr id="102" name="100 Conector recto"/>
            <p:cNvCxnSpPr>
              <a:cxnSpLocks noChangeShapeType="1"/>
            </p:cNvCxnSpPr>
            <p:nvPr/>
          </p:nvCxnSpPr>
          <p:spPr bwMode="auto">
            <a:xfrm>
              <a:off x="2814863" y="5936136"/>
              <a:ext cx="316977" cy="0"/>
            </a:xfrm>
            <a:prstGeom prst="line">
              <a:avLst/>
            </a:prstGeom>
            <a:noFill/>
            <a:ln w="76200" algn="ctr">
              <a:solidFill>
                <a:srgbClr val="009900"/>
              </a:solidFill>
              <a:round/>
              <a:headEnd type="none" w="med" len="med"/>
              <a:tailEnd type="none" w="med" len="med"/>
            </a:ln>
          </p:spPr>
        </p:cxnSp>
        <p:sp>
          <p:nvSpPr>
            <p:cNvPr id="103" name="102 Rectángulo"/>
            <p:cNvSpPr/>
            <p:nvPr/>
          </p:nvSpPr>
          <p:spPr bwMode="auto">
            <a:xfrm>
              <a:off x="6349113" y="5295084"/>
              <a:ext cx="998377" cy="40216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900" i="1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SPI </a:t>
              </a:r>
              <a:r>
                <a:rPr kumimoji="0" lang="es-ES" sz="900" i="1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slave</a:t>
              </a:r>
              <a:endParaRPr kumimoji="0" lang="es-ES" sz="90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04" name="100 Conector recto"/>
            <p:cNvCxnSpPr>
              <a:cxnSpLocks noChangeShapeType="1"/>
            </p:cNvCxnSpPr>
            <p:nvPr/>
          </p:nvCxnSpPr>
          <p:spPr bwMode="auto">
            <a:xfrm rot="5400000">
              <a:off x="6764250" y="5182619"/>
              <a:ext cx="194869" cy="0"/>
            </a:xfrm>
            <a:prstGeom prst="line">
              <a:avLst/>
            </a:prstGeom>
            <a:noFill/>
            <a:ln w="76200" algn="ctr">
              <a:solidFill>
                <a:srgbClr val="009900"/>
              </a:solidFill>
              <a:round/>
              <a:headEnd type="none" w="med" len="med"/>
              <a:tailEnd type="none" w="med" len="med"/>
            </a:ln>
          </p:spPr>
        </p:cxnSp>
        <p:sp>
          <p:nvSpPr>
            <p:cNvPr id="105" name="ZoneTexte 406"/>
            <p:cNvSpPr txBox="1"/>
            <p:nvPr/>
          </p:nvSpPr>
          <p:spPr>
            <a:xfrm flipH="1">
              <a:off x="7610448" y="5517232"/>
              <a:ext cx="1102012" cy="621836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algn="ctr">
                <a:buNone/>
                <a:defRPr/>
              </a:pPr>
              <a:r>
                <a:rPr lang="fr-FR" sz="800" i="1" u="none" dirty="0" smtClean="0">
                  <a:solidFill>
                    <a:schemeClr val="tx1"/>
                  </a:solidFill>
                </a:rPr>
                <a:t>MISO, MOSI, !SS, SCLK</a:t>
              </a:r>
              <a:endParaRPr lang="fr-FR" sz="8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106" name="ZoneTexte 406"/>
            <p:cNvSpPr txBox="1"/>
            <p:nvPr/>
          </p:nvSpPr>
          <p:spPr>
            <a:xfrm flipH="1">
              <a:off x="7358421" y="4850171"/>
              <a:ext cx="1102012" cy="500169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algn="ctr">
                <a:buNone/>
                <a:defRPr/>
              </a:pPr>
              <a:r>
                <a:rPr lang="fr-FR" sz="900" i="1" dirty="0" smtClean="0">
                  <a:solidFill>
                    <a:schemeClr val="tx1"/>
                  </a:solidFill>
                </a:rPr>
                <a:t>ADC</a:t>
              </a:r>
              <a:r>
                <a:rPr lang="fr-FR" sz="900" i="1" u="none" dirty="0" smtClean="0">
                  <a:solidFill>
                    <a:schemeClr val="tx1"/>
                  </a:solidFill>
                </a:rPr>
                <a:t> </a:t>
              </a:r>
              <a:r>
                <a:rPr lang="fr-FR" sz="900" i="1" u="none" dirty="0" err="1" smtClean="0">
                  <a:solidFill>
                    <a:schemeClr val="tx1"/>
                  </a:solidFill>
                </a:rPr>
                <a:t>clock</a:t>
              </a:r>
              <a:endParaRPr lang="fr-FR" sz="9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107" name="ZoneTexte 406"/>
            <p:cNvSpPr txBox="1"/>
            <p:nvPr/>
          </p:nvSpPr>
          <p:spPr>
            <a:xfrm flipH="1">
              <a:off x="4535996" y="4176007"/>
              <a:ext cx="1001830" cy="317669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algn="ctr">
                <a:buNone/>
                <a:defRPr/>
              </a:pPr>
              <a:r>
                <a:rPr lang="fr-FR" sz="900" i="1" u="none" dirty="0" err="1" smtClean="0">
                  <a:solidFill>
                    <a:schemeClr val="tx1"/>
                  </a:solidFill>
                </a:rPr>
                <a:t>Bias</a:t>
              </a:r>
              <a:endParaRPr lang="fr-FR" sz="9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08" name="107 Conector recto"/>
            <p:cNvCxnSpPr/>
            <p:nvPr/>
          </p:nvCxnSpPr>
          <p:spPr bwMode="auto">
            <a:xfrm flipV="1">
              <a:off x="4456923" y="5750441"/>
              <a:ext cx="109929" cy="169792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9" name="108 Rectángulo"/>
            <p:cNvSpPr/>
            <p:nvPr/>
          </p:nvSpPr>
          <p:spPr>
            <a:xfrm>
              <a:off x="4262647" y="5598763"/>
              <a:ext cx="397105" cy="2568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90000"/>
                </a:lnSpc>
                <a:buNone/>
              </a:pPr>
              <a:r>
                <a:rPr lang="es-ES" sz="600" b="1" i="1" u="none" kern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25</a:t>
              </a:r>
              <a:endParaRPr lang="es-ES" sz="600" b="1" i="1" u="none" kern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pic>
        <p:nvPicPr>
          <p:cNvPr id="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733504" y="3284984"/>
            <a:ext cx="3069136" cy="2622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8" name="Rectangle 3"/>
          <p:cNvSpPr>
            <a:spLocks noChangeArrowheads="1"/>
          </p:cNvSpPr>
          <p:nvPr/>
        </p:nvSpPr>
        <p:spPr bwMode="auto">
          <a:xfrm>
            <a:off x="5416663" y="1160747"/>
            <a:ext cx="3595879" cy="197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s-ES" altLang="en-US" sz="1800" b="0" dirty="0" smtClean="0">
                <a:solidFill>
                  <a:schemeClr val="accent2">
                    <a:lumMod val="75000"/>
                  </a:schemeClr>
                </a:solidFill>
              </a:rPr>
              <a:t>Complete 4 </a:t>
            </a:r>
            <a:r>
              <a:rPr lang="es-ES" altLang="en-US" sz="1800" b="0" dirty="0" err="1" smtClean="0">
                <a:solidFill>
                  <a:schemeClr val="accent2">
                    <a:lumMod val="75000"/>
                  </a:schemeClr>
                </a:solidFill>
              </a:rPr>
              <a:t>analog</a:t>
            </a:r>
            <a:r>
              <a:rPr lang="es-ES" altLang="en-US" sz="1800" b="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altLang="en-US" sz="1800" b="0" dirty="0" err="1" smtClean="0">
                <a:solidFill>
                  <a:schemeClr val="accent2">
                    <a:lumMod val="75000"/>
                  </a:schemeClr>
                </a:solidFill>
              </a:rPr>
              <a:t>channels</a:t>
            </a:r>
            <a:endParaRPr lang="es-ES" altLang="en-US" sz="1800" b="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>
              <a:lnSpc>
                <a:spcPct val="100000"/>
              </a:lnSpc>
            </a:pPr>
            <a:r>
              <a:rPr lang="es-ES" altLang="en-US" sz="1800" b="0" dirty="0" err="1" smtClean="0">
                <a:solidFill>
                  <a:schemeClr val="accent2">
                    <a:lumMod val="75000"/>
                  </a:schemeClr>
                </a:solidFill>
              </a:rPr>
              <a:t>Tunable</a:t>
            </a:r>
            <a:r>
              <a:rPr lang="es-ES" altLang="en-US" sz="1800" b="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altLang="en-US" sz="1800" b="0" dirty="0" err="1" smtClean="0">
                <a:solidFill>
                  <a:schemeClr val="accent2">
                    <a:lumMod val="75000"/>
                  </a:schemeClr>
                </a:solidFill>
              </a:rPr>
              <a:t>parameters</a:t>
            </a:r>
            <a:endParaRPr lang="es-ES" altLang="en-US" sz="1800" b="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>
              <a:lnSpc>
                <a:spcPct val="100000"/>
              </a:lnSpc>
            </a:pPr>
            <a:r>
              <a:rPr lang="es-ES" altLang="en-US" sz="1800" b="0" dirty="0" smtClean="0">
                <a:solidFill>
                  <a:schemeClr val="accent2">
                    <a:lumMod val="75000"/>
                  </a:schemeClr>
                </a:solidFill>
              </a:rPr>
              <a:t>4 DLL </a:t>
            </a:r>
            <a:r>
              <a:rPr lang="es-ES" altLang="en-US" sz="1800" b="0" dirty="0" err="1" smtClean="0">
                <a:solidFill>
                  <a:schemeClr val="accent2">
                    <a:lumMod val="75000"/>
                  </a:schemeClr>
                </a:solidFill>
              </a:rPr>
              <a:t>for</a:t>
            </a:r>
            <a:r>
              <a:rPr lang="es-ES" altLang="en-US" sz="1800" b="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altLang="en-US" sz="1800" b="0" dirty="0" err="1" smtClean="0">
                <a:solidFill>
                  <a:schemeClr val="accent2">
                    <a:lumMod val="75000"/>
                  </a:schemeClr>
                </a:solidFill>
              </a:rPr>
              <a:t>synchronization</a:t>
            </a:r>
            <a:endParaRPr lang="es-ES" altLang="en-US" sz="1800" b="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>
              <a:lnSpc>
                <a:spcPct val="100000"/>
              </a:lnSpc>
            </a:pPr>
            <a:r>
              <a:rPr lang="es-ES" altLang="en-US" sz="1800" b="0" dirty="0" smtClean="0">
                <a:solidFill>
                  <a:schemeClr val="accent2">
                    <a:lumMod val="75000"/>
                  </a:schemeClr>
                </a:solidFill>
              </a:rPr>
              <a:t>2 </a:t>
            </a:r>
            <a:r>
              <a:rPr lang="es-ES" altLang="en-US" sz="1800" b="0" dirty="0" err="1" smtClean="0">
                <a:solidFill>
                  <a:schemeClr val="accent2">
                    <a:lumMod val="75000"/>
                  </a:schemeClr>
                </a:solidFill>
              </a:rPr>
              <a:t>versions</a:t>
            </a:r>
            <a:r>
              <a:rPr lang="es-ES" altLang="en-US" sz="1800" b="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altLang="en-US" sz="1800" b="0" dirty="0" err="1" smtClean="0">
                <a:solidFill>
                  <a:schemeClr val="accent2">
                    <a:lumMod val="75000"/>
                  </a:schemeClr>
                </a:solidFill>
              </a:rPr>
              <a:t>with</a:t>
            </a:r>
            <a:r>
              <a:rPr lang="es-ES" altLang="en-US" sz="1800" b="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altLang="en-US" sz="1800" b="0" dirty="0" err="1" smtClean="0">
                <a:solidFill>
                  <a:schemeClr val="accent2">
                    <a:lumMod val="75000"/>
                  </a:schemeClr>
                </a:solidFill>
              </a:rPr>
              <a:t>gain</a:t>
            </a:r>
            <a:r>
              <a:rPr lang="es-ES" altLang="en-US" sz="1800" b="0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lvl="1" eaLnBrk="1" hangingPunct="1">
              <a:lnSpc>
                <a:spcPct val="100000"/>
              </a:lnSpc>
              <a:buFont typeface="Arial" panose="020B0604020202020204" pitchFamily="34" charset="0"/>
              <a:buChar char="−"/>
            </a:pPr>
            <a:r>
              <a:rPr lang="es-ES" altLang="en-US" sz="1600" b="0" dirty="0" smtClean="0">
                <a:solidFill>
                  <a:schemeClr val="tx1"/>
                </a:solidFill>
              </a:rPr>
              <a:t>4.5 </a:t>
            </a:r>
            <a:r>
              <a:rPr lang="es-ES" altLang="en-US" sz="1600" b="0" dirty="0" err="1" smtClean="0">
                <a:solidFill>
                  <a:schemeClr val="tx1"/>
                </a:solidFill>
              </a:rPr>
              <a:t>fC</a:t>
            </a:r>
            <a:r>
              <a:rPr lang="es-ES" altLang="en-US" sz="1600" b="0" dirty="0" smtClean="0">
                <a:solidFill>
                  <a:schemeClr val="tx1"/>
                </a:solidFill>
              </a:rPr>
              <a:t>/LSB</a:t>
            </a:r>
          </a:p>
          <a:p>
            <a:pPr lvl="1" eaLnBrk="1" hangingPunct="1">
              <a:lnSpc>
                <a:spcPct val="100000"/>
              </a:lnSpc>
              <a:buFont typeface="Arial" panose="020B0604020202020204" pitchFamily="34" charset="0"/>
              <a:buChar char="−"/>
            </a:pPr>
            <a:r>
              <a:rPr lang="es-ES" altLang="en-US" sz="1600" b="0" dirty="0" smtClean="0">
                <a:solidFill>
                  <a:schemeClr val="tx1"/>
                </a:solidFill>
              </a:rPr>
              <a:t>9.0 </a:t>
            </a:r>
            <a:r>
              <a:rPr lang="es-ES" altLang="en-US" sz="1600" b="0" dirty="0" err="1" smtClean="0">
                <a:solidFill>
                  <a:schemeClr val="tx1"/>
                </a:solidFill>
              </a:rPr>
              <a:t>fC</a:t>
            </a:r>
            <a:r>
              <a:rPr lang="es-ES" altLang="en-US" sz="1600" b="0" dirty="0" smtClean="0">
                <a:solidFill>
                  <a:schemeClr val="tx1"/>
                </a:solidFill>
              </a:rPr>
              <a:t>/LSB</a:t>
            </a:r>
            <a:endParaRPr lang="en-US" altLang="en-US" sz="1600" b="0" dirty="0">
              <a:solidFill>
                <a:schemeClr val="tx1"/>
              </a:solidFill>
            </a:endParaRPr>
          </a:p>
        </p:txBody>
      </p:sp>
      <p:sp>
        <p:nvSpPr>
          <p:cNvPr id="149" name="148 Rectángulo"/>
          <p:cNvSpPr/>
          <p:nvPr/>
        </p:nvSpPr>
        <p:spPr>
          <a:xfrm>
            <a:off x="6067206" y="3677461"/>
            <a:ext cx="1817162" cy="397886"/>
          </a:xfrm>
          <a:prstGeom prst="rect">
            <a:avLst/>
          </a:prstGeom>
          <a:solidFill>
            <a:srgbClr val="FFBC00">
              <a:alpha val="50000"/>
            </a:srgbClr>
          </a:soli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s-ES" sz="1800" b="1" dirty="0" smtClean="0">
                <a:ln w="12700">
                  <a:solidFill>
                    <a:srgbClr val="FFBC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CH0</a:t>
            </a:r>
            <a:endParaRPr lang="en-US" sz="1800" b="1" dirty="0">
              <a:ln w="12700">
                <a:solidFill>
                  <a:srgbClr val="FFBC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0" name="149 Rectángulo"/>
          <p:cNvSpPr/>
          <p:nvPr/>
        </p:nvSpPr>
        <p:spPr>
          <a:xfrm>
            <a:off x="6072336" y="4474864"/>
            <a:ext cx="1827653" cy="284429"/>
          </a:xfrm>
          <a:prstGeom prst="rect">
            <a:avLst/>
          </a:prstGeom>
          <a:solidFill>
            <a:srgbClr val="FF7C80">
              <a:alpha val="49804"/>
            </a:srgbClr>
          </a:solid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s-ES" sz="1500" dirty="0" err="1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Regs+bias+DACs</a:t>
            </a:r>
            <a:endParaRPr lang="en-US" sz="1500" b="1" dirty="0">
              <a:ln w="12700">
                <a:solidFill>
                  <a:srgbClr val="FF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1" name="150 Rectángulo"/>
          <p:cNvSpPr/>
          <p:nvPr/>
        </p:nvSpPr>
        <p:spPr>
          <a:xfrm>
            <a:off x="7950361" y="3600389"/>
            <a:ext cx="659991" cy="2034395"/>
          </a:xfrm>
          <a:prstGeom prst="rect">
            <a:avLst/>
          </a:prstGeom>
          <a:solidFill>
            <a:srgbClr val="92D050">
              <a:alpha val="50000"/>
            </a:srgbClr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s-ES" sz="16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DLL + </a:t>
            </a:r>
            <a:r>
              <a:rPr lang="es-ES" sz="1600" b="1" dirty="0" err="1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Slow</a:t>
            </a:r>
            <a:r>
              <a:rPr lang="es-ES" sz="16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" sz="1600" b="1" dirty="0" err="1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Ctrl</a:t>
            </a:r>
            <a:endParaRPr lang="en-US" sz="1600" b="1" dirty="0">
              <a:ln w="12700">
                <a:solidFill>
                  <a:srgbClr val="00B05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2" name="151 Rectángulo"/>
          <p:cNvSpPr/>
          <p:nvPr/>
        </p:nvSpPr>
        <p:spPr>
          <a:xfrm>
            <a:off x="6067206" y="4059726"/>
            <a:ext cx="1817162" cy="397886"/>
          </a:xfrm>
          <a:prstGeom prst="rect">
            <a:avLst/>
          </a:prstGeom>
          <a:solidFill>
            <a:srgbClr val="FFBC00">
              <a:alpha val="50000"/>
            </a:srgbClr>
          </a:soli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s-ES" sz="1800" b="1" dirty="0" smtClean="0">
                <a:ln w="12700">
                  <a:solidFill>
                    <a:srgbClr val="FFBC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CH1</a:t>
            </a:r>
            <a:endParaRPr lang="en-US" sz="1800" b="1" dirty="0">
              <a:ln w="12700">
                <a:solidFill>
                  <a:srgbClr val="FFBC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3" name="152 Rectángulo"/>
          <p:cNvSpPr/>
          <p:nvPr/>
        </p:nvSpPr>
        <p:spPr>
          <a:xfrm>
            <a:off x="6067206" y="4788432"/>
            <a:ext cx="1817162" cy="397886"/>
          </a:xfrm>
          <a:prstGeom prst="rect">
            <a:avLst/>
          </a:prstGeom>
          <a:solidFill>
            <a:srgbClr val="FFBC00">
              <a:alpha val="50000"/>
            </a:srgbClr>
          </a:soli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s-ES" sz="1800" b="1" dirty="0" smtClean="0">
                <a:ln w="12700">
                  <a:solidFill>
                    <a:srgbClr val="FFBC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CH2</a:t>
            </a:r>
            <a:endParaRPr lang="en-US" sz="1800" b="1" dirty="0">
              <a:ln w="12700">
                <a:solidFill>
                  <a:srgbClr val="FFBC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4" name="153 Rectángulo"/>
          <p:cNvSpPr/>
          <p:nvPr/>
        </p:nvSpPr>
        <p:spPr>
          <a:xfrm>
            <a:off x="6067206" y="5215673"/>
            <a:ext cx="1817162" cy="397886"/>
          </a:xfrm>
          <a:prstGeom prst="rect">
            <a:avLst/>
          </a:prstGeom>
          <a:solidFill>
            <a:srgbClr val="FFBC00">
              <a:alpha val="50000"/>
            </a:srgbClr>
          </a:soli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s-ES" sz="1800" b="1" dirty="0" smtClean="0">
                <a:ln w="12700">
                  <a:solidFill>
                    <a:srgbClr val="FFBC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CH3</a:t>
            </a:r>
            <a:endParaRPr lang="en-US" sz="1800" b="1" dirty="0">
              <a:ln w="12700">
                <a:solidFill>
                  <a:srgbClr val="FFBC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5" name="Rectangle 5">
            <a:extLst>
              <a:ext uri="{FF2B5EF4-FFF2-40B4-BE49-F238E27FC236}">
                <a16:creationId xmlns="" xmlns:a16="http://schemas.microsoft.com/office/drawing/2014/main" id="{089FF183-9DA6-47B6-93C5-96E559677F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Calo</a:t>
            </a:r>
            <a:r>
              <a:rPr lang="en-GB" dirty="0" smtClean="0"/>
              <a:t> FE PRR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420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47664" y="1916832"/>
            <a:ext cx="6480720" cy="3024336"/>
          </a:xfrm>
        </p:spPr>
        <p:txBody>
          <a:bodyPr/>
          <a:lstStyle/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dirty="0" smtClean="0"/>
              <a:t>Calorimeter upgrade: analog electronics</a:t>
            </a:r>
            <a:endParaRPr lang="en-US" dirty="0"/>
          </a:p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dirty="0" smtClean="0"/>
              <a:t>System design</a:t>
            </a:r>
          </a:p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b="1" dirty="0" smtClean="0"/>
              <a:t>Digital building blocks</a:t>
            </a:r>
            <a:endParaRPr lang="en-US" b="1" dirty="0" smtClean="0"/>
          </a:p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dirty="0" smtClean="0"/>
              <a:t>Tests</a:t>
            </a:r>
            <a:endParaRPr lang="en-US" dirty="0"/>
          </a:p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dirty="0" smtClean="0"/>
              <a:t>Production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13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089FF183-9DA6-47B6-93C5-96E559677F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Calo</a:t>
            </a:r>
            <a:r>
              <a:rPr lang="en-GB" dirty="0" smtClean="0"/>
              <a:t> FE PRR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38968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III. Digital </a:t>
            </a:r>
            <a:r>
              <a:rPr lang="es-ES" dirty="0" err="1" smtClean="0"/>
              <a:t>building</a:t>
            </a:r>
            <a:r>
              <a:rPr lang="es-ES" dirty="0" smtClean="0"/>
              <a:t> blocks: DLL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12 February 2018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Meeting</a:t>
            </a:r>
            <a:endParaRPr lang="en-GB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grpSp>
        <p:nvGrpSpPr>
          <p:cNvPr id="7" name="6 Grupo"/>
          <p:cNvGrpSpPr/>
          <p:nvPr/>
        </p:nvGrpSpPr>
        <p:grpSpPr>
          <a:xfrm>
            <a:off x="522453" y="3861048"/>
            <a:ext cx="1673283" cy="2112284"/>
            <a:chOff x="162413" y="3933056"/>
            <a:chExt cx="1673283" cy="2112284"/>
          </a:xfrm>
        </p:grpSpPr>
        <p:sp>
          <p:nvSpPr>
            <p:cNvPr id="8" name="ZoneTexte 406"/>
            <p:cNvSpPr txBox="1"/>
            <p:nvPr/>
          </p:nvSpPr>
          <p:spPr>
            <a:xfrm flipH="1">
              <a:off x="308281" y="4365104"/>
              <a:ext cx="1333434" cy="271016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algn="ctr">
                <a:buNone/>
                <a:defRPr/>
              </a:pPr>
              <a:r>
                <a:rPr lang="fr-FR" sz="1400" i="1" u="none" dirty="0" smtClean="0">
                  <a:solidFill>
                    <a:schemeClr val="tx1"/>
                  </a:solidFill>
                </a:rPr>
                <a:t>LVDS </a:t>
              </a:r>
              <a:r>
                <a:rPr lang="fr-FR" sz="1400" i="1" u="none" dirty="0" err="1" smtClean="0">
                  <a:solidFill>
                    <a:schemeClr val="tx1"/>
                  </a:solidFill>
                </a:rPr>
                <a:t>Clock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106 Conector recto"/>
            <p:cNvCxnSpPr>
              <a:cxnSpLocks noChangeShapeType="1"/>
            </p:cNvCxnSpPr>
            <p:nvPr/>
          </p:nvCxnSpPr>
          <p:spPr bwMode="auto">
            <a:xfrm flipH="1" flipV="1">
              <a:off x="438785" y="4621358"/>
              <a:ext cx="1105275" cy="1497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10" name="100 Conector recto"/>
            <p:cNvCxnSpPr>
              <a:cxnSpLocks noChangeShapeType="1"/>
            </p:cNvCxnSpPr>
            <p:nvPr/>
          </p:nvCxnSpPr>
          <p:spPr bwMode="auto">
            <a:xfrm>
              <a:off x="456569" y="5018768"/>
              <a:ext cx="1094292" cy="0"/>
            </a:xfrm>
            <a:prstGeom prst="line">
              <a:avLst/>
            </a:prstGeom>
            <a:noFill/>
            <a:ln w="19050" algn="ctr">
              <a:solidFill>
                <a:srgbClr val="7030A0"/>
              </a:solidFill>
              <a:round/>
              <a:headEnd type="none" w="med" len="med"/>
              <a:tailEnd type="none" w="med" len="med"/>
            </a:ln>
          </p:spPr>
        </p:cxnSp>
        <p:sp>
          <p:nvSpPr>
            <p:cNvPr id="11" name="ZoneTexte 406"/>
            <p:cNvSpPr txBox="1"/>
            <p:nvPr/>
          </p:nvSpPr>
          <p:spPr>
            <a:xfrm flipH="1">
              <a:off x="308281" y="4747752"/>
              <a:ext cx="1333434" cy="28622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algn="ctr">
                <a:buNone/>
                <a:defRPr/>
              </a:pPr>
              <a:r>
                <a:rPr lang="fr-FR" sz="1400" i="1" u="none" dirty="0" smtClean="0">
                  <a:solidFill>
                    <a:schemeClr val="tx1"/>
                  </a:solidFill>
                </a:rPr>
                <a:t>CMOS </a:t>
              </a:r>
              <a:r>
                <a:rPr lang="fr-FR" sz="1400" i="1" u="none" dirty="0" err="1" smtClean="0">
                  <a:solidFill>
                    <a:schemeClr val="tx1"/>
                  </a:solidFill>
                </a:rPr>
                <a:t>Clock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2" name="100 Conector recto"/>
            <p:cNvCxnSpPr>
              <a:cxnSpLocks noChangeShapeType="1"/>
            </p:cNvCxnSpPr>
            <p:nvPr/>
          </p:nvCxnSpPr>
          <p:spPr bwMode="auto">
            <a:xfrm>
              <a:off x="460619" y="5445224"/>
              <a:ext cx="1094292" cy="0"/>
            </a:xfrm>
            <a:prstGeom prst="line">
              <a:avLst/>
            </a:prstGeom>
            <a:noFill/>
            <a:ln w="76200" algn="ctr">
              <a:solidFill>
                <a:srgbClr val="009900"/>
              </a:solidFill>
              <a:round/>
              <a:headEnd type="none" w="med" len="med"/>
              <a:tailEnd type="none" w="med" len="med"/>
            </a:ln>
          </p:spPr>
        </p:cxnSp>
        <p:sp>
          <p:nvSpPr>
            <p:cNvPr id="13" name="ZoneTexte 406"/>
            <p:cNvSpPr txBox="1"/>
            <p:nvPr/>
          </p:nvSpPr>
          <p:spPr>
            <a:xfrm flipH="1">
              <a:off x="273058" y="5157192"/>
              <a:ext cx="1466777" cy="271016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algn="ctr">
                <a:buNone/>
                <a:defRPr/>
              </a:pPr>
              <a:r>
                <a:rPr lang="fr-FR" sz="1400" i="1" u="none" dirty="0" smtClean="0">
                  <a:solidFill>
                    <a:schemeClr val="tx1"/>
                  </a:solidFill>
                </a:rPr>
                <a:t>Serial Reg. bus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4" name="100 Conector recto"/>
            <p:cNvCxnSpPr>
              <a:cxnSpLocks noChangeShapeType="1"/>
            </p:cNvCxnSpPr>
            <p:nvPr/>
          </p:nvCxnSpPr>
          <p:spPr bwMode="auto">
            <a:xfrm>
              <a:off x="456064" y="5840522"/>
              <a:ext cx="1094292" cy="0"/>
            </a:xfrm>
            <a:prstGeom prst="line">
              <a:avLst/>
            </a:prstGeom>
            <a:noFill/>
            <a:ln w="19050" algn="ctr">
              <a:solidFill>
                <a:srgbClr val="00B0F0"/>
              </a:solidFill>
              <a:round/>
              <a:headEnd type="none" w="med" len="med"/>
              <a:tailEnd type="none" w="med" len="med"/>
            </a:ln>
          </p:spPr>
        </p:cxnSp>
        <p:sp>
          <p:nvSpPr>
            <p:cNvPr id="15" name="ZoneTexte 406"/>
            <p:cNvSpPr txBox="1"/>
            <p:nvPr/>
          </p:nvSpPr>
          <p:spPr>
            <a:xfrm flipH="1">
              <a:off x="307776" y="5569506"/>
              <a:ext cx="1333434" cy="307766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algn="ctr">
                <a:buNone/>
                <a:defRPr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Analog</a:t>
              </a:r>
              <a:r>
                <a:rPr lang="fr-FR" sz="1400" i="1" u="none" dirty="0" smtClean="0">
                  <a:solidFill>
                    <a:schemeClr val="tx1"/>
                  </a:solidFill>
                </a:rPr>
                <a:t> config.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16" name="15 Rectángulo redondeado"/>
            <p:cNvSpPr/>
            <p:nvPr/>
          </p:nvSpPr>
          <p:spPr bwMode="auto">
            <a:xfrm>
              <a:off x="162413" y="4281658"/>
              <a:ext cx="1673283" cy="1763682"/>
            </a:xfrm>
            <a:prstGeom prst="roundRect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s-ES" sz="24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" name="ZoneTexte 406"/>
            <p:cNvSpPr txBox="1"/>
            <p:nvPr/>
          </p:nvSpPr>
          <p:spPr>
            <a:xfrm flipH="1">
              <a:off x="251520" y="3933056"/>
              <a:ext cx="1001829" cy="307766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algn="ctr">
                <a:buNone/>
                <a:defRPr/>
              </a:pPr>
              <a:r>
                <a:rPr lang="fr-FR" sz="1400" b="1" i="1" u="none" dirty="0" err="1" smtClean="0">
                  <a:solidFill>
                    <a:schemeClr val="tx1"/>
                  </a:solidFill>
                </a:rPr>
                <a:t>Legend</a:t>
              </a:r>
              <a:endParaRPr lang="fr-FR" sz="1400" b="1" i="1" u="none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17 Grupo"/>
          <p:cNvGrpSpPr/>
          <p:nvPr/>
        </p:nvGrpSpPr>
        <p:grpSpPr>
          <a:xfrm>
            <a:off x="2555776" y="3068960"/>
            <a:ext cx="5839333" cy="2908415"/>
            <a:chOff x="2555776" y="3284984"/>
            <a:chExt cx="5839333" cy="2908415"/>
          </a:xfrm>
        </p:grpSpPr>
        <p:sp>
          <p:nvSpPr>
            <p:cNvPr id="19" name="18 Rectángulo redondeado"/>
            <p:cNvSpPr/>
            <p:nvPr/>
          </p:nvSpPr>
          <p:spPr bwMode="auto">
            <a:xfrm>
              <a:off x="3067998" y="3773244"/>
              <a:ext cx="5327111" cy="2420155"/>
            </a:xfrm>
            <a:prstGeom prst="roundRect">
              <a:avLst>
                <a:gd name="adj" fmla="val 7465"/>
              </a:avLst>
            </a:prstGeom>
            <a:solidFill>
              <a:srgbClr val="CCFF99"/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49263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es-ES" sz="2000" b="0" i="0" u="sng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20" name="106 Conector recto"/>
            <p:cNvCxnSpPr>
              <a:cxnSpLocks noChangeShapeType="1"/>
            </p:cNvCxnSpPr>
            <p:nvPr/>
          </p:nvCxnSpPr>
          <p:spPr bwMode="auto">
            <a:xfrm flipV="1">
              <a:off x="5734942" y="3287539"/>
              <a:ext cx="0" cy="1209484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 type="none" w="med" len="med"/>
              <a:tailEnd type="triangle" w="med" len="med"/>
            </a:ln>
          </p:spPr>
        </p:cxnSp>
        <p:grpSp>
          <p:nvGrpSpPr>
            <p:cNvPr id="21" name="20 Grupo"/>
            <p:cNvGrpSpPr/>
            <p:nvPr/>
          </p:nvGrpSpPr>
          <p:grpSpPr>
            <a:xfrm>
              <a:off x="3933380" y="4755219"/>
              <a:ext cx="4359287" cy="1290120"/>
              <a:chOff x="2472484" y="1421656"/>
              <a:chExt cx="4820804" cy="2004029"/>
            </a:xfrm>
          </p:grpSpPr>
          <p:sp>
            <p:nvSpPr>
              <p:cNvPr id="88" name="87 Rectángulo redondeado"/>
              <p:cNvSpPr/>
              <p:nvPr/>
            </p:nvSpPr>
            <p:spPr bwMode="auto">
              <a:xfrm>
                <a:off x="2556111" y="1507304"/>
                <a:ext cx="4737177" cy="1918381"/>
              </a:xfrm>
              <a:prstGeom prst="roundRect">
                <a:avLst>
                  <a:gd name="adj" fmla="val 20423"/>
                </a:avLst>
              </a:prstGeom>
              <a:solidFill>
                <a:srgbClr val="EEECE1">
                  <a:lumMod val="20000"/>
                  <a:lumOff val="80000"/>
                  <a:alpha val="50000"/>
                </a:srgbClr>
              </a:solidFill>
              <a:ln w="9525" cap="flat" cmpd="sng" algn="ctr">
                <a:solidFill>
                  <a:srgbClr val="9BBB59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49263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es-ES" sz="2000" b="0" i="0" u="sng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" name="88 Rectángulo redondeado"/>
              <p:cNvSpPr/>
              <p:nvPr/>
            </p:nvSpPr>
            <p:spPr bwMode="auto">
              <a:xfrm>
                <a:off x="2529892" y="1479096"/>
                <a:ext cx="4737177" cy="1918381"/>
              </a:xfrm>
              <a:prstGeom prst="roundRect">
                <a:avLst>
                  <a:gd name="adj" fmla="val 20423"/>
                </a:avLst>
              </a:prstGeom>
              <a:solidFill>
                <a:srgbClr val="EEECE1">
                  <a:lumMod val="20000"/>
                  <a:lumOff val="80000"/>
                  <a:alpha val="50000"/>
                </a:srgbClr>
              </a:solidFill>
              <a:ln w="9525" cap="flat" cmpd="sng" algn="ctr">
                <a:solidFill>
                  <a:srgbClr val="9BBB59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49263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es-ES" sz="2000" b="0" i="0" u="sng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" name="89 Rectángulo redondeado"/>
              <p:cNvSpPr/>
              <p:nvPr/>
            </p:nvSpPr>
            <p:spPr bwMode="auto">
              <a:xfrm>
                <a:off x="2502274" y="1450494"/>
                <a:ext cx="4737177" cy="1918381"/>
              </a:xfrm>
              <a:prstGeom prst="roundRect">
                <a:avLst>
                  <a:gd name="adj" fmla="val 20423"/>
                </a:avLst>
              </a:prstGeom>
              <a:solidFill>
                <a:srgbClr val="EEECE1">
                  <a:lumMod val="20000"/>
                  <a:lumOff val="80000"/>
                  <a:alpha val="50000"/>
                </a:srgbClr>
              </a:solidFill>
              <a:ln w="9525" cap="flat" cmpd="sng" algn="ctr">
                <a:solidFill>
                  <a:srgbClr val="9BBB59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49263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es-ES" sz="2000" b="0" i="0" u="sng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" name="90 Rectángulo redondeado"/>
              <p:cNvSpPr/>
              <p:nvPr/>
            </p:nvSpPr>
            <p:spPr bwMode="auto">
              <a:xfrm>
                <a:off x="2472484" y="1421656"/>
                <a:ext cx="4737176" cy="1918381"/>
              </a:xfrm>
              <a:prstGeom prst="roundRect">
                <a:avLst>
                  <a:gd name="adj" fmla="val 20423"/>
                </a:avLst>
              </a:prstGeom>
              <a:solidFill>
                <a:srgbClr val="EEECE1">
                  <a:lumMod val="20000"/>
                  <a:lumOff val="80000"/>
                </a:srgbClr>
              </a:solidFill>
              <a:ln w="9525" cap="flat" cmpd="sng" algn="ctr">
                <a:solidFill>
                  <a:srgbClr val="9BBB59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49263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es-ES" sz="2000" b="0" i="0" u="sng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2" name="21 Grupo"/>
            <p:cNvGrpSpPr/>
            <p:nvPr/>
          </p:nvGrpSpPr>
          <p:grpSpPr>
            <a:xfrm rot="16200000">
              <a:off x="5500305" y="4042738"/>
              <a:ext cx="477993" cy="425269"/>
              <a:chOff x="5861484" y="4214638"/>
              <a:chExt cx="654731" cy="582514"/>
            </a:xfrm>
          </p:grpSpPr>
          <p:sp>
            <p:nvSpPr>
              <p:cNvPr id="84" name="AutoShape 45"/>
              <p:cNvSpPr>
                <a:spLocks noChangeArrowheads="1"/>
              </p:cNvSpPr>
              <p:nvPr/>
            </p:nvSpPr>
            <p:spPr bwMode="auto">
              <a:xfrm rot="5400000">
                <a:off x="5969601" y="4250537"/>
                <a:ext cx="510506" cy="582723"/>
              </a:xfrm>
              <a:prstGeom prst="triangle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3702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85" name="AutoShape 45"/>
              <p:cNvSpPr>
                <a:spLocks noChangeArrowheads="1"/>
              </p:cNvSpPr>
              <p:nvPr/>
            </p:nvSpPr>
            <p:spPr bwMode="auto">
              <a:xfrm rot="5400000">
                <a:off x="5947883" y="4226438"/>
                <a:ext cx="510506" cy="582723"/>
              </a:xfrm>
              <a:prstGeom prst="triangle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3702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86" name="AutoShape 45"/>
              <p:cNvSpPr>
                <a:spLocks noChangeArrowheads="1"/>
              </p:cNvSpPr>
              <p:nvPr/>
            </p:nvSpPr>
            <p:spPr bwMode="auto">
              <a:xfrm rot="5400000">
                <a:off x="5920920" y="4201647"/>
                <a:ext cx="510506" cy="582723"/>
              </a:xfrm>
              <a:prstGeom prst="triangle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3702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87" name="AutoShape 45"/>
              <p:cNvSpPr>
                <a:spLocks noChangeArrowheads="1"/>
              </p:cNvSpPr>
              <p:nvPr/>
            </p:nvSpPr>
            <p:spPr bwMode="auto">
              <a:xfrm rot="5400000">
                <a:off x="5897593" y="4178529"/>
                <a:ext cx="510506" cy="582723"/>
              </a:xfrm>
              <a:prstGeom prst="triangle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3702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22 Grupo"/>
            <p:cNvGrpSpPr/>
            <p:nvPr/>
          </p:nvGrpSpPr>
          <p:grpSpPr>
            <a:xfrm>
              <a:off x="4203702" y="4849137"/>
              <a:ext cx="1173862" cy="627569"/>
              <a:chOff x="2877664" y="4943400"/>
              <a:chExt cx="1208037" cy="645840"/>
            </a:xfrm>
          </p:grpSpPr>
          <p:sp>
            <p:nvSpPr>
              <p:cNvPr id="75" name="74 Rectángulo"/>
              <p:cNvSpPr/>
              <p:nvPr/>
            </p:nvSpPr>
            <p:spPr bwMode="auto">
              <a:xfrm>
                <a:off x="2877664" y="5035301"/>
                <a:ext cx="1208037" cy="442385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49263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es-ES" sz="2000" b="0" i="0" u="sng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AutoShape 45"/>
              <p:cNvSpPr>
                <a:spLocks noChangeArrowheads="1"/>
              </p:cNvSpPr>
              <p:nvPr/>
            </p:nvSpPr>
            <p:spPr bwMode="auto">
              <a:xfrm rot="5400000">
                <a:off x="2940943" y="5118950"/>
                <a:ext cx="296832" cy="275077"/>
              </a:xfrm>
              <a:prstGeom prst="triangle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3702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77" name="AutoShape 45"/>
              <p:cNvSpPr>
                <a:spLocks noChangeArrowheads="1"/>
              </p:cNvSpPr>
              <p:nvPr/>
            </p:nvSpPr>
            <p:spPr bwMode="auto">
              <a:xfrm rot="5400000">
                <a:off x="3025905" y="5118187"/>
                <a:ext cx="296832" cy="275077"/>
              </a:xfrm>
              <a:prstGeom prst="triangle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3702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78" name="AutoShape 45"/>
              <p:cNvSpPr>
                <a:spLocks noChangeArrowheads="1"/>
              </p:cNvSpPr>
              <p:nvPr/>
            </p:nvSpPr>
            <p:spPr bwMode="auto">
              <a:xfrm rot="5400000">
                <a:off x="3097913" y="5118187"/>
                <a:ext cx="296832" cy="275077"/>
              </a:xfrm>
              <a:prstGeom prst="triangle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3702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79" name="AutoShape 45"/>
              <p:cNvSpPr>
                <a:spLocks noChangeArrowheads="1"/>
              </p:cNvSpPr>
              <p:nvPr/>
            </p:nvSpPr>
            <p:spPr bwMode="auto">
              <a:xfrm rot="5400000">
                <a:off x="3553011" y="5118187"/>
                <a:ext cx="296832" cy="275077"/>
              </a:xfrm>
              <a:prstGeom prst="triangle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3702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80" name="AutoShape 45"/>
              <p:cNvSpPr>
                <a:spLocks noChangeArrowheads="1"/>
              </p:cNvSpPr>
              <p:nvPr/>
            </p:nvSpPr>
            <p:spPr bwMode="auto">
              <a:xfrm rot="5400000">
                <a:off x="3637973" y="5118187"/>
                <a:ext cx="296832" cy="275077"/>
              </a:xfrm>
              <a:prstGeom prst="triangle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3702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81" name="AutoShape 45"/>
              <p:cNvSpPr>
                <a:spLocks noChangeArrowheads="1"/>
              </p:cNvSpPr>
              <p:nvPr/>
            </p:nvSpPr>
            <p:spPr bwMode="auto">
              <a:xfrm rot="5400000">
                <a:off x="3733031" y="5118187"/>
                <a:ext cx="296832" cy="275077"/>
              </a:xfrm>
              <a:prstGeom prst="triangle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3702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cxnSp>
            <p:nvCxnSpPr>
              <p:cNvPr id="82" name="81 Conector recto de flecha"/>
              <p:cNvCxnSpPr/>
              <p:nvPr/>
            </p:nvCxnSpPr>
            <p:spPr bwMode="auto">
              <a:xfrm flipV="1">
                <a:off x="3412224" y="5257802"/>
                <a:ext cx="122195" cy="1"/>
              </a:xfrm>
              <a:prstGeom prst="straightConnector1">
                <a:avLst/>
              </a:prstGeom>
              <a:solidFill>
                <a:srgbClr val="00B8FF"/>
              </a:solidFill>
              <a:ln w="19050" cap="flat" cmpd="sng" algn="ctr">
                <a:solidFill>
                  <a:sysClr val="windowText" lastClr="000000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" name="82 Conector recto"/>
              <p:cNvCxnSpPr/>
              <p:nvPr/>
            </p:nvCxnSpPr>
            <p:spPr bwMode="auto">
              <a:xfrm flipV="1">
                <a:off x="2991285" y="4943400"/>
                <a:ext cx="1000922" cy="64584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dash"/>
                <a:round/>
                <a:headEnd type="none" w="med" len="med"/>
                <a:tailEnd type="triangle" w="med" len="med"/>
              </a:ln>
              <a:effectLst/>
            </p:spPr>
          </p:cxnSp>
        </p:grpSp>
        <p:sp>
          <p:nvSpPr>
            <p:cNvPr id="24" name="23 Rectángulo"/>
            <p:cNvSpPr/>
            <p:nvPr/>
          </p:nvSpPr>
          <p:spPr bwMode="auto">
            <a:xfrm>
              <a:off x="4201161" y="3982148"/>
              <a:ext cx="1173862" cy="429870"/>
            </a:xfrm>
            <a:prstGeom prst="rect">
              <a:avLst/>
            </a:prstGeom>
            <a:solidFill>
              <a:srgbClr val="EEECE1">
                <a:lumMod val="20000"/>
                <a:lumOff val="80000"/>
              </a:srgbClr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49263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r>
                <a:rPr kumimoji="0" lang="es-ES" sz="105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Phase</a:t>
              </a:r>
              <a:r>
                <a:rPr kumimoji="0" lang="es-ES" sz="105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detector </a:t>
              </a:r>
              <a:r>
                <a:rPr kumimoji="0" lang="es-ES" sz="105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charge</a:t>
              </a:r>
              <a:r>
                <a:rPr kumimoji="0" lang="es-ES" sz="105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</a:t>
              </a:r>
              <a:r>
                <a:rPr kumimoji="0" lang="es-ES" sz="105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pump</a:t>
              </a:r>
              <a:endParaRPr kumimoji="0" lang="es-ES" sz="105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25" name="100 Conector recto"/>
            <p:cNvCxnSpPr>
              <a:cxnSpLocks noChangeShapeType="1"/>
            </p:cNvCxnSpPr>
            <p:nvPr/>
          </p:nvCxnSpPr>
          <p:spPr bwMode="auto">
            <a:xfrm flipH="1" flipV="1">
              <a:off x="7143220" y="3287539"/>
              <a:ext cx="13023" cy="1741657"/>
            </a:xfrm>
            <a:prstGeom prst="line">
              <a:avLst/>
            </a:prstGeom>
            <a:noFill/>
            <a:ln w="19050" algn="ctr">
              <a:solidFill>
                <a:srgbClr val="7030A0"/>
              </a:solidFill>
              <a:round/>
              <a:headEnd type="none" w="med" len="med"/>
              <a:tailEnd type="triangle" w="med" len="med"/>
            </a:ln>
          </p:spPr>
        </p:cxnSp>
        <p:cxnSp>
          <p:nvCxnSpPr>
            <p:cNvPr id="26" name="25 Conector recto"/>
            <p:cNvCxnSpPr/>
            <p:nvPr/>
          </p:nvCxnSpPr>
          <p:spPr bwMode="auto">
            <a:xfrm flipH="1">
              <a:off x="4863737" y="5853253"/>
              <a:ext cx="1459671" cy="0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26 Conector recto"/>
            <p:cNvCxnSpPr/>
            <p:nvPr/>
          </p:nvCxnSpPr>
          <p:spPr bwMode="auto">
            <a:xfrm>
              <a:off x="4911999" y="5363873"/>
              <a:ext cx="0" cy="52121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27 Conector recto"/>
            <p:cNvCxnSpPr/>
            <p:nvPr/>
          </p:nvCxnSpPr>
          <p:spPr bwMode="auto">
            <a:xfrm>
              <a:off x="5760539" y="5211481"/>
              <a:ext cx="1" cy="614598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9" name="28 Rectángulo"/>
            <p:cNvSpPr/>
            <p:nvPr/>
          </p:nvSpPr>
          <p:spPr>
            <a:xfrm>
              <a:off x="7493432" y="4801703"/>
              <a:ext cx="333745" cy="2585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370241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x4</a:t>
              </a:r>
              <a:endParaRPr kumimoji="0" lang="es-ES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30" name="29 Conector recto"/>
            <p:cNvCxnSpPr>
              <a:stCxn id="24" idx="2"/>
              <a:endCxn id="75" idx="0"/>
            </p:cNvCxnSpPr>
            <p:nvPr/>
          </p:nvCxnSpPr>
          <p:spPr bwMode="auto">
            <a:xfrm>
              <a:off x="4788093" y="4412018"/>
              <a:ext cx="2541" cy="526421"/>
            </a:xfrm>
            <a:prstGeom prst="line">
              <a:avLst/>
            </a:prstGeom>
            <a:noFill/>
            <a:ln w="19050" algn="ctr">
              <a:solidFill>
                <a:srgbClr val="1F497D">
                  <a:lumMod val="60000"/>
                  <a:lumOff val="40000"/>
                </a:srgbClr>
              </a:solidFill>
              <a:round/>
              <a:headEnd type="none" w="med" len="med"/>
              <a:tailEnd type="triangle" w="med" len="med"/>
            </a:ln>
          </p:spPr>
        </p:cxnSp>
        <p:sp>
          <p:nvSpPr>
            <p:cNvPr id="31" name="AutoShape 45"/>
            <p:cNvSpPr>
              <a:spLocks noChangeArrowheads="1"/>
            </p:cNvSpPr>
            <p:nvPr/>
          </p:nvSpPr>
          <p:spPr bwMode="auto">
            <a:xfrm rot="5400000">
              <a:off x="3499563" y="5039133"/>
              <a:ext cx="308016" cy="351589"/>
            </a:xfrm>
            <a:prstGeom prst="triangle">
              <a:avLst>
                <a:gd name="adj" fmla="val 50000"/>
              </a:avLst>
            </a:prstGeom>
            <a:solidFill>
              <a:sysClr val="window" lastClr="FFFFFF"/>
            </a:solidFill>
            <a:ln w="19050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37024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cxnSp>
          <p:nvCxnSpPr>
            <p:cNvPr id="32" name="31 Conector recto"/>
            <p:cNvCxnSpPr/>
            <p:nvPr/>
          </p:nvCxnSpPr>
          <p:spPr bwMode="auto">
            <a:xfrm flipV="1">
              <a:off x="3829366" y="5211480"/>
              <a:ext cx="365936" cy="1"/>
            </a:xfrm>
            <a:prstGeom prst="line">
              <a:avLst/>
            </a:prstGeom>
            <a:noFill/>
            <a:ln w="19050" algn="ctr">
              <a:solidFill>
                <a:srgbClr val="7030A0"/>
              </a:solidFill>
              <a:round/>
              <a:headEnd type="none" w="med" len="med"/>
              <a:tailEnd type="triangle" w="med" len="med"/>
            </a:ln>
          </p:spPr>
        </p:cxnSp>
        <p:cxnSp>
          <p:nvCxnSpPr>
            <p:cNvPr id="33" name="106 Conector recto"/>
            <p:cNvCxnSpPr>
              <a:cxnSpLocks noChangeShapeType="1"/>
            </p:cNvCxnSpPr>
            <p:nvPr/>
          </p:nvCxnSpPr>
          <p:spPr bwMode="auto">
            <a:xfrm rot="5400000" flipV="1">
              <a:off x="3060720" y="4826821"/>
              <a:ext cx="0" cy="768248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 type="none" w="med" len="med"/>
              <a:tailEnd type="triangle" w="med" len="med"/>
            </a:ln>
          </p:spPr>
        </p:cxnSp>
        <p:sp>
          <p:nvSpPr>
            <p:cNvPr id="34" name="ZoneTexte 406"/>
            <p:cNvSpPr txBox="1"/>
            <p:nvPr/>
          </p:nvSpPr>
          <p:spPr>
            <a:xfrm flipH="1">
              <a:off x="2555776" y="4966806"/>
              <a:ext cx="614667" cy="461654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marL="0" marR="0" lvl="0" indent="0" algn="ctr" defTabSz="37024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1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Ref</a:t>
              </a:r>
              <a:r>
                <a:rPr kumimoji="0" lang="fr-FR" sz="12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</a:t>
              </a:r>
              <a:r>
                <a:rPr kumimoji="0" lang="fr-FR" sz="1200" b="0" i="1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clock</a:t>
              </a:r>
              <a:endPara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5" name="34 Rectángulo"/>
            <p:cNvSpPr/>
            <p:nvPr/>
          </p:nvSpPr>
          <p:spPr bwMode="auto">
            <a:xfrm>
              <a:off x="4194889" y="5518815"/>
              <a:ext cx="561532" cy="310379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49263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r>
                <a:rPr kumimoji="0" lang="es-E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MEM</a:t>
              </a:r>
            </a:p>
          </p:txBody>
        </p:sp>
        <p:cxnSp>
          <p:nvCxnSpPr>
            <p:cNvPr id="36" name="100 Conector recto"/>
            <p:cNvCxnSpPr>
              <a:cxnSpLocks noChangeShapeType="1"/>
              <a:endCxn id="35" idx="1"/>
            </p:cNvCxnSpPr>
            <p:nvPr/>
          </p:nvCxnSpPr>
          <p:spPr bwMode="auto">
            <a:xfrm>
              <a:off x="3671871" y="5674004"/>
              <a:ext cx="523018" cy="1"/>
            </a:xfrm>
            <a:prstGeom prst="line">
              <a:avLst/>
            </a:prstGeom>
            <a:noFill/>
            <a:ln w="76200" algn="ctr">
              <a:solidFill>
                <a:srgbClr val="009900"/>
              </a:solidFill>
              <a:round/>
              <a:headEnd type="none" w="med" len="med"/>
              <a:tailEnd type="none" w="med" len="med"/>
            </a:ln>
          </p:spPr>
        </p:cxnSp>
        <p:sp>
          <p:nvSpPr>
            <p:cNvPr id="37" name="ZoneTexte 406"/>
            <p:cNvSpPr txBox="1"/>
            <p:nvPr/>
          </p:nvSpPr>
          <p:spPr>
            <a:xfrm flipH="1">
              <a:off x="4809554" y="3398350"/>
              <a:ext cx="1070837" cy="276989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marL="0" marR="0" lvl="0" indent="0" algn="ctr" defTabSz="37024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ADC </a:t>
              </a:r>
              <a:r>
                <a:rPr kumimoji="0" lang="fr-FR" sz="1200" b="0" i="1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clock</a:t>
              </a:r>
              <a:endPara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38" name="37 Conector recto"/>
            <p:cNvCxnSpPr/>
            <p:nvPr/>
          </p:nvCxnSpPr>
          <p:spPr bwMode="auto">
            <a:xfrm flipV="1">
              <a:off x="5207080" y="5737256"/>
              <a:ext cx="114697" cy="20739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9" name="38 Rectángulo"/>
            <p:cNvSpPr/>
            <p:nvPr/>
          </p:nvSpPr>
          <p:spPr>
            <a:xfrm>
              <a:off x="5049323" y="5576563"/>
              <a:ext cx="316111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370241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000" b="1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25</a:t>
              </a:r>
              <a:endParaRPr kumimoji="0" lang="es-ES" sz="10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40" name="100 Conector recto"/>
            <p:cNvCxnSpPr>
              <a:cxnSpLocks noChangeShapeType="1"/>
            </p:cNvCxnSpPr>
            <p:nvPr/>
          </p:nvCxnSpPr>
          <p:spPr bwMode="auto">
            <a:xfrm flipH="1" flipV="1">
              <a:off x="6257329" y="3284984"/>
              <a:ext cx="0" cy="1690146"/>
            </a:xfrm>
            <a:prstGeom prst="line">
              <a:avLst/>
            </a:prstGeom>
            <a:noFill/>
            <a:ln w="19050" algn="ctr">
              <a:solidFill>
                <a:srgbClr val="7030A0"/>
              </a:solidFill>
              <a:round/>
              <a:headEnd type="none" w="med" len="med"/>
              <a:tailEnd type="triangle" w="med" len="med"/>
            </a:ln>
          </p:spPr>
        </p:cxnSp>
        <p:cxnSp>
          <p:nvCxnSpPr>
            <p:cNvPr id="41" name="40 Conector recto"/>
            <p:cNvCxnSpPr/>
            <p:nvPr/>
          </p:nvCxnSpPr>
          <p:spPr bwMode="auto">
            <a:xfrm>
              <a:off x="6263869" y="5211481"/>
              <a:ext cx="1" cy="614598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2" name="41 Grupo"/>
            <p:cNvGrpSpPr/>
            <p:nvPr/>
          </p:nvGrpSpPr>
          <p:grpSpPr>
            <a:xfrm rot="16200000">
              <a:off x="6117986" y="4928143"/>
              <a:ext cx="271675" cy="429870"/>
              <a:chOff x="5985493" y="3768803"/>
              <a:chExt cx="599316" cy="1388389"/>
            </a:xfrm>
          </p:grpSpPr>
          <p:sp>
            <p:nvSpPr>
              <p:cNvPr id="73" name="72 Rectángulo"/>
              <p:cNvSpPr/>
              <p:nvPr/>
            </p:nvSpPr>
            <p:spPr bwMode="auto">
              <a:xfrm>
                <a:off x="5986582" y="3768803"/>
                <a:ext cx="598227" cy="1388389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49263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es-ES" sz="2000" b="0" i="0" u="sng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AutoShape 45"/>
              <p:cNvSpPr>
                <a:spLocks noChangeArrowheads="1"/>
              </p:cNvSpPr>
              <p:nvPr/>
            </p:nvSpPr>
            <p:spPr bwMode="auto">
              <a:xfrm rot="5400000">
                <a:off x="5598354" y="4168156"/>
                <a:ext cx="1363932" cy="589653"/>
              </a:xfrm>
              <a:prstGeom prst="triangle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3702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p:grpSp>
        <p:cxnSp>
          <p:nvCxnSpPr>
            <p:cNvPr id="43" name="100 Conector recto"/>
            <p:cNvCxnSpPr>
              <a:cxnSpLocks noChangeShapeType="1"/>
            </p:cNvCxnSpPr>
            <p:nvPr/>
          </p:nvCxnSpPr>
          <p:spPr bwMode="auto">
            <a:xfrm flipV="1">
              <a:off x="5734942" y="4494369"/>
              <a:ext cx="0" cy="509570"/>
            </a:xfrm>
            <a:prstGeom prst="line">
              <a:avLst/>
            </a:prstGeom>
            <a:noFill/>
            <a:ln w="19050" algn="ctr">
              <a:solidFill>
                <a:srgbClr val="7030A0"/>
              </a:solidFill>
              <a:round/>
              <a:headEnd type="none" w="med" len="med"/>
              <a:tailEnd type="triangle" w="med" len="med"/>
            </a:ln>
          </p:spPr>
        </p:cxnSp>
        <p:grpSp>
          <p:nvGrpSpPr>
            <p:cNvPr id="44" name="43 Grupo"/>
            <p:cNvGrpSpPr/>
            <p:nvPr/>
          </p:nvGrpSpPr>
          <p:grpSpPr>
            <a:xfrm rot="16200000">
              <a:off x="5609151" y="4928143"/>
              <a:ext cx="271675" cy="429870"/>
              <a:chOff x="5985493" y="3768803"/>
              <a:chExt cx="599316" cy="1388389"/>
            </a:xfrm>
          </p:grpSpPr>
          <p:sp>
            <p:nvSpPr>
              <p:cNvPr id="71" name="70 Rectángulo"/>
              <p:cNvSpPr/>
              <p:nvPr/>
            </p:nvSpPr>
            <p:spPr bwMode="auto">
              <a:xfrm>
                <a:off x="5986582" y="3768803"/>
                <a:ext cx="598227" cy="1388389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49263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es-ES" sz="2000" b="0" i="0" u="sng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AutoShape 45"/>
              <p:cNvSpPr>
                <a:spLocks noChangeArrowheads="1"/>
              </p:cNvSpPr>
              <p:nvPr/>
            </p:nvSpPr>
            <p:spPr bwMode="auto">
              <a:xfrm rot="5400000">
                <a:off x="5598354" y="4168156"/>
                <a:ext cx="1363932" cy="589653"/>
              </a:xfrm>
              <a:prstGeom prst="triangle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3702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45" name="44 Grupo"/>
            <p:cNvGrpSpPr/>
            <p:nvPr/>
          </p:nvGrpSpPr>
          <p:grpSpPr>
            <a:xfrm>
              <a:off x="6755999" y="5313926"/>
              <a:ext cx="807602" cy="614667"/>
              <a:chOff x="2950433" y="5085184"/>
              <a:chExt cx="567662" cy="432048"/>
            </a:xfrm>
          </p:grpSpPr>
          <p:sp>
            <p:nvSpPr>
              <p:cNvPr id="64" name="63 Rectángulo"/>
              <p:cNvSpPr/>
              <p:nvPr/>
            </p:nvSpPr>
            <p:spPr bwMode="auto">
              <a:xfrm>
                <a:off x="2950433" y="5138885"/>
                <a:ext cx="567662" cy="302155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49263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es-ES" sz="2000" b="0" i="0" u="sng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" name="AutoShape 45"/>
              <p:cNvSpPr>
                <a:spLocks noChangeArrowheads="1"/>
              </p:cNvSpPr>
              <p:nvPr/>
            </p:nvSpPr>
            <p:spPr bwMode="auto">
              <a:xfrm rot="5400000">
                <a:off x="2980395" y="5194572"/>
                <a:ext cx="202740" cy="187881"/>
              </a:xfrm>
              <a:prstGeom prst="triangle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3702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66" name="AutoShape 45"/>
              <p:cNvSpPr>
                <a:spLocks noChangeArrowheads="1"/>
              </p:cNvSpPr>
              <p:nvPr/>
            </p:nvSpPr>
            <p:spPr bwMode="auto">
              <a:xfrm rot="5400000">
                <a:off x="3052403" y="5196018"/>
                <a:ext cx="202740" cy="187881"/>
              </a:xfrm>
              <a:prstGeom prst="triangle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3702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67" name="AutoShape 45"/>
              <p:cNvSpPr>
                <a:spLocks noChangeArrowheads="1"/>
              </p:cNvSpPr>
              <p:nvPr/>
            </p:nvSpPr>
            <p:spPr bwMode="auto">
              <a:xfrm rot="5400000">
                <a:off x="3124411" y="5195497"/>
                <a:ext cx="202740" cy="187881"/>
              </a:xfrm>
              <a:prstGeom prst="triangle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3702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68" name="AutoShape 45"/>
              <p:cNvSpPr>
                <a:spLocks noChangeArrowheads="1"/>
              </p:cNvSpPr>
              <p:nvPr/>
            </p:nvSpPr>
            <p:spPr bwMode="auto">
              <a:xfrm rot="5400000">
                <a:off x="3196419" y="5195497"/>
                <a:ext cx="202740" cy="187881"/>
              </a:xfrm>
              <a:prstGeom prst="triangle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3702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69" name="AutoShape 45"/>
              <p:cNvSpPr>
                <a:spLocks noChangeArrowheads="1"/>
              </p:cNvSpPr>
              <p:nvPr/>
            </p:nvSpPr>
            <p:spPr bwMode="auto">
              <a:xfrm rot="5400000">
                <a:off x="3298599" y="5195497"/>
                <a:ext cx="202740" cy="187881"/>
              </a:xfrm>
              <a:prstGeom prst="triangle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3702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cxnSp>
            <p:nvCxnSpPr>
              <p:cNvPr id="70" name="69 Conector recto"/>
              <p:cNvCxnSpPr/>
              <p:nvPr/>
            </p:nvCxnSpPr>
            <p:spPr bwMode="auto">
              <a:xfrm>
                <a:off x="3010544" y="5085184"/>
                <a:ext cx="424133" cy="432048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dash"/>
                <a:round/>
                <a:headEnd type="none" w="med" len="med"/>
                <a:tailEnd type="triangle" w="med" len="med"/>
              </a:ln>
              <a:effectLst/>
            </p:spPr>
          </p:cxnSp>
        </p:grpSp>
        <p:cxnSp>
          <p:nvCxnSpPr>
            <p:cNvPr id="46" name="45 Conector angular"/>
            <p:cNvCxnSpPr>
              <a:stCxn id="74" idx="0"/>
              <a:endCxn id="64" idx="1"/>
            </p:cNvCxnSpPr>
            <p:nvPr/>
          </p:nvCxnSpPr>
          <p:spPr>
            <a:xfrm rot="16200000" flipH="1">
              <a:off x="6208087" y="5057351"/>
              <a:ext cx="593641" cy="502180"/>
            </a:xfrm>
            <a:prstGeom prst="bentConnector4">
              <a:avLst>
                <a:gd name="adj1" fmla="val -21686"/>
                <a:gd name="adj2" fmla="val 71023"/>
              </a:avLst>
            </a:prstGeom>
            <a:noFill/>
            <a:ln w="19050" algn="ctr">
              <a:solidFill>
                <a:srgbClr val="7030A0"/>
              </a:solidFill>
              <a:round/>
              <a:headEnd type="none" w="med" len="med"/>
              <a:tailEnd type="triangle" w="med" len="med"/>
            </a:ln>
          </p:spPr>
        </p:cxnSp>
        <p:cxnSp>
          <p:nvCxnSpPr>
            <p:cNvPr id="47" name="46 Conector recto"/>
            <p:cNvCxnSpPr/>
            <p:nvPr/>
          </p:nvCxnSpPr>
          <p:spPr bwMode="auto">
            <a:xfrm flipH="1">
              <a:off x="7155724" y="5098394"/>
              <a:ext cx="1" cy="297648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8" name="47 Grupo"/>
            <p:cNvGrpSpPr/>
            <p:nvPr/>
          </p:nvGrpSpPr>
          <p:grpSpPr>
            <a:xfrm rot="16200000">
              <a:off x="7019892" y="4825051"/>
              <a:ext cx="271675" cy="429870"/>
              <a:chOff x="5985493" y="3768803"/>
              <a:chExt cx="599316" cy="1388389"/>
            </a:xfrm>
          </p:grpSpPr>
          <p:sp>
            <p:nvSpPr>
              <p:cNvPr id="62" name="61 Rectángulo"/>
              <p:cNvSpPr/>
              <p:nvPr/>
            </p:nvSpPr>
            <p:spPr bwMode="auto">
              <a:xfrm>
                <a:off x="5986582" y="3768803"/>
                <a:ext cx="598227" cy="1388389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49263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es-ES" sz="2000" b="0" i="0" u="sng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" name="AutoShape 45"/>
              <p:cNvSpPr>
                <a:spLocks noChangeArrowheads="1"/>
              </p:cNvSpPr>
              <p:nvPr/>
            </p:nvSpPr>
            <p:spPr bwMode="auto">
              <a:xfrm rot="5400000">
                <a:off x="5598354" y="4168156"/>
                <a:ext cx="1363932" cy="589653"/>
              </a:xfrm>
              <a:prstGeom prst="triangle">
                <a:avLst>
                  <a:gd name="adj" fmla="val 50000"/>
                </a:avLst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3702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p:grpSp>
        <p:cxnSp>
          <p:nvCxnSpPr>
            <p:cNvPr id="49" name="100 Conector recto"/>
            <p:cNvCxnSpPr>
              <a:cxnSpLocks noChangeShapeType="1"/>
            </p:cNvCxnSpPr>
            <p:nvPr/>
          </p:nvCxnSpPr>
          <p:spPr bwMode="auto">
            <a:xfrm flipV="1">
              <a:off x="4484803" y="4428868"/>
              <a:ext cx="0" cy="509570"/>
            </a:xfrm>
            <a:prstGeom prst="line">
              <a:avLst/>
            </a:prstGeom>
            <a:noFill/>
            <a:ln w="19050" algn="ctr">
              <a:solidFill>
                <a:srgbClr val="7030A0"/>
              </a:solidFill>
              <a:round/>
              <a:headEnd type="none" w="med" len="med"/>
              <a:tailEnd type="triangle" w="med" len="med"/>
            </a:ln>
          </p:spPr>
        </p:cxnSp>
        <p:cxnSp>
          <p:nvCxnSpPr>
            <p:cNvPr id="50" name="236 Conector recto"/>
            <p:cNvCxnSpPr/>
            <p:nvPr/>
          </p:nvCxnSpPr>
          <p:spPr bwMode="auto">
            <a:xfrm rot="16200000" flipH="1">
              <a:off x="3213791" y="4078466"/>
              <a:ext cx="1780840" cy="198983"/>
            </a:xfrm>
            <a:prstGeom prst="bentConnector3">
              <a:avLst>
                <a:gd name="adj1" fmla="val 99841"/>
              </a:avLst>
            </a:prstGeom>
            <a:noFill/>
            <a:ln w="19050" algn="ctr">
              <a:solidFill>
                <a:srgbClr val="1F497D">
                  <a:lumMod val="60000"/>
                  <a:lumOff val="40000"/>
                </a:srgbClr>
              </a:solidFill>
              <a:round/>
              <a:headEnd type="none" w="med" len="med"/>
              <a:tailEnd type="triangle" w="med" len="med"/>
            </a:ln>
          </p:spPr>
        </p:cxnSp>
        <p:sp>
          <p:nvSpPr>
            <p:cNvPr id="51" name="ZoneTexte 406"/>
            <p:cNvSpPr txBox="1"/>
            <p:nvPr/>
          </p:nvSpPr>
          <p:spPr>
            <a:xfrm flipH="1">
              <a:off x="3258602" y="3398350"/>
              <a:ext cx="833841" cy="276989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marL="0" marR="0" lvl="0" indent="0" algn="ctr" defTabSz="37024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1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Vcoarse</a:t>
              </a:r>
              <a:endPara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2" name="ZoneTexte 406"/>
            <p:cNvSpPr txBox="1"/>
            <p:nvPr/>
          </p:nvSpPr>
          <p:spPr>
            <a:xfrm flipH="1">
              <a:off x="4692825" y="4391926"/>
              <a:ext cx="833841" cy="276989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marL="0" marR="0" lvl="0" indent="0" algn="ctr" defTabSz="37024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1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Vcontrol</a:t>
              </a:r>
              <a:endPara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3" name="ZoneTexte 406"/>
            <p:cNvSpPr txBox="1"/>
            <p:nvPr/>
          </p:nvSpPr>
          <p:spPr>
            <a:xfrm flipH="1">
              <a:off x="6141332" y="3393684"/>
              <a:ext cx="975196" cy="276989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marL="0" marR="0" lvl="0" indent="0" algn="ctr" defTabSz="37024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T&amp;H </a:t>
              </a:r>
              <a:r>
                <a:rPr kumimoji="0" lang="fr-FR" sz="1200" b="0" i="1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clock</a:t>
              </a:r>
              <a:endPara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4" name="ZoneTexte 406"/>
            <p:cNvSpPr txBox="1"/>
            <p:nvPr/>
          </p:nvSpPr>
          <p:spPr>
            <a:xfrm flipH="1">
              <a:off x="7112580" y="3387810"/>
              <a:ext cx="872751" cy="276989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marL="0" marR="0" lvl="0" indent="0" algn="ctr" defTabSz="37024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INT </a:t>
              </a:r>
              <a:r>
                <a:rPr kumimoji="0" lang="fr-FR" sz="1200" b="0" i="1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clock</a:t>
              </a:r>
              <a:endPara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5" name="54 Rectángulo"/>
            <p:cNvSpPr/>
            <p:nvPr/>
          </p:nvSpPr>
          <p:spPr>
            <a:xfrm>
              <a:off x="7155654" y="5166785"/>
              <a:ext cx="373538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370241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000" b="1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5</a:t>
              </a:r>
              <a:endParaRPr kumimoji="0" lang="es-ES" sz="10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56" name="55 Conector recto"/>
            <p:cNvCxnSpPr/>
            <p:nvPr/>
          </p:nvCxnSpPr>
          <p:spPr bwMode="auto">
            <a:xfrm>
              <a:off x="7063332" y="5211481"/>
              <a:ext cx="217140" cy="102443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56 Conector recto"/>
            <p:cNvCxnSpPr/>
            <p:nvPr/>
          </p:nvCxnSpPr>
          <p:spPr bwMode="auto">
            <a:xfrm flipH="1">
              <a:off x="7575555" y="5518815"/>
              <a:ext cx="614667" cy="0"/>
            </a:xfrm>
            <a:prstGeom prst="line">
              <a:avLst/>
            </a:prstGeom>
            <a:noFill/>
            <a:ln w="19050" algn="ctr">
              <a:solidFill>
                <a:srgbClr val="1F497D">
                  <a:lumMod val="60000"/>
                  <a:lumOff val="40000"/>
                </a:srgbClr>
              </a:solidFill>
              <a:round/>
              <a:headEnd type="none" w="med" len="med"/>
              <a:tailEnd type="triangle" w="med" len="med"/>
            </a:ln>
          </p:spPr>
        </p:cxnSp>
        <p:cxnSp>
          <p:nvCxnSpPr>
            <p:cNvPr id="58" name="57 Conector recto"/>
            <p:cNvCxnSpPr/>
            <p:nvPr/>
          </p:nvCxnSpPr>
          <p:spPr bwMode="auto">
            <a:xfrm flipH="1">
              <a:off x="7575555" y="5621259"/>
              <a:ext cx="614667" cy="0"/>
            </a:xfrm>
            <a:prstGeom prst="line">
              <a:avLst/>
            </a:prstGeom>
            <a:noFill/>
            <a:ln w="19050" algn="ctr">
              <a:solidFill>
                <a:srgbClr val="1F497D">
                  <a:lumMod val="60000"/>
                  <a:lumOff val="40000"/>
                </a:srgbClr>
              </a:solidFill>
              <a:round/>
              <a:headEnd type="none" w="med" len="med"/>
              <a:tailEnd type="triangle" w="med" len="med"/>
            </a:ln>
          </p:spPr>
        </p:cxnSp>
        <p:sp>
          <p:nvSpPr>
            <p:cNvPr id="59" name="ZoneTexte 406"/>
            <p:cNvSpPr txBox="1"/>
            <p:nvPr/>
          </p:nvSpPr>
          <p:spPr>
            <a:xfrm flipH="1">
              <a:off x="7458825" y="5190428"/>
              <a:ext cx="833841" cy="276989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marL="0" marR="0" lvl="0" indent="0" algn="ctr" defTabSz="37024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1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Vcoarse</a:t>
              </a:r>
              <a:endPara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0" name="ZoneTexte 406"/>
            <p:cNvSpPr txBox="1"/>
            <p:nvPr/>
          </p:nvSpPr>
          <p:spPr>
            <a:xfrm flipH="1">
              <a:off x="7473110" y="5600206"/>
              <a:ext cx="833841" cy="276989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marL="0" marR="0" lvl="0" indent="0" algn="ctr" defTabSz="37024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1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Vcontrol</a:t>
              </a:r>
              <a:endPara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1" name="60 Rectángulo"/>
            <p:cNvSpPr/>
            <p:nvPr/>
          </p:nvSpPr>
          <p:spPr>
            <a:xfrm>
              <a:off x="7236295" y="4509120"/>
              <a:ext cx="980749" cy="258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370241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ES" sz="1200" b="1" i="1" kern="0" dirty="0" err="1" smtClean="0">
                  <a:solidFill>
                    <a:prstClr val="black"/>
                  </a:solidFill>
                  <a:latin typeface="Calibri"/>
                </a:rPr>
                <a:t>Delay</a:t>
              </a:r>
              <a:r>
                <a:rPr lang="es-ES" sz="1200" b="1" i="1" kern="0" dirty="0" smtClean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s-ES" sz="1200" b="1" i="1" kern="0" dirty="0" err="1" smtClean="0">
                  <a:solidFill>
                    <a:prstClr val="black"/>
                  </a:solidFill>
                  <a:latin typeface="Calibri"/>
                </a:rPr>
                <a:t>Lines</a:t>
              </a:r>
              <a:endParaRPr kumimoji="0" lang="es-ES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92" name="Rectangle 3"/>
          <p:cNvSpPr>
            <a:spLocks noChangeArrowheads="1"/>
          </p:cNvSpPr>
          <p:nvPr/>
        </p:nvSpPr>
        <p:spPr bwMode="auto">
          <a:xfrm>
            <a:off x="228600" y="1237590"/>
            <a:ext cx="8519864" cy="2407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280988" indent="-280988">
              <a:lnSpc>
                <a:spcPct val="100000"/>
              </a:lnSpc>
              <a:defRPr/>
            </a:pPr>
            <a:r>
              <a:rPr lang="en-US" sz="2000" b="0" dirty="0">
                <a:solidFill>
                  <a:schemeClr val="accent6">
                    <a:lumMod val="50000"/>
                  </a:schemeClr>
                </a:solidFill>
              </a:rPr>
              <a:t>Clock management is internally done by the ICECAL Chip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  <a:endParaRPr lang="es-ES" sz="2000" b="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741363" lvl="1" indent="-284163">
              <a:lnSpc>
                <a:spcPct val="100000"/>
              </a:lnSpc>
              <a:spcBef>
                <a:spcPct val="0"/>
              </a:spcBef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800" b="0" dirty="0">
                <a:solidFill>
                  <a:schemeClr val="tx1"/>
                </a:solidFill>
              </a:rPr>
              <a:t>Three clock phases are generated from an input reference (REF_CLK):</a:t>
            </a:r>
          </a:p>
          <a:p>
            <a:pPr marL="1089025" lvl="2" indent="-285750">
              <a:buFontTx/>
              <a:buChar char="–"/>
              <a:defRPr/>
            </a:pPr>
            <a:r>
              <a:rPr lang="en-US" sz="1800" b="0" kern="0" dirty="0">
                <a:solidFill>
                  <a:srgbClr val="000000"/>
                </a:solidFill>
              </a:rPr>
              <a:t>Track &amp; Hold clock phase (</a:t>
            </a:r>
            <a:r>
              <a:rPr lang="el-GR" sz="1800" b="0" kern="0" dirty="0">
                <a:solidFill>
                  <a:srgbClr val="000000"/>
                </a:solidFill>
              </a:rPr>
              <a:t>Φ</a:t>
            </a:r>
            <a:r>
              <a:rPr lang="en-US" sz="1800" b="0" kern="0" baseline="-25000" dirty="0">
                <a:solidFill>
                  <a:srgbClr val="000000"/>
                </a:solidFill>
              </a:rPr>
              <a:t>TH</a:t>
            </a:r>
            <a:r>
              <a:rPr lang="en-US" sz="1800" b="0" kern="0" dirty="0">
                <a:solidFill>
                  <a:srgbClr val="000000"/>
                </a:solidFill>
              </a:rPr>
              <a:t>). F</a:t>
            </a:r>
            <a:r>
              <a:rPr lang="en-US" sz="1800" b="0" kern="0" baseline="-25000" dirty="0">
                <a:solidFill>
                  <a:srgbClr val="000000"/>
                </a:solidFill>
              </a:rPr>
              <a:t>CLK</a:t>
            </a:r>
            <a:r>
              <a:rPr lang="en-US" sz="1800" b="0" kern="0" dirty="0">
                <a:solidFill>
                  <a:srgbClr val="000000"/>
                </a:solidFill>
              </a:rPr>
              <a:t> = 20 </a:t>
            </a:r>
            <a:r>
              <a:rPr lang="en-US" sz="1800" b="0" kern="0" dirty="0" err="1">
                <a:solidFill>
                  <a:srgbClr val="000000"/>
                </a:solidFill>
              </a:rPr>
              <a:t>MHz.</a:t>
            </a:r>
            <a:endParaRPr lang="en-US" sz="1800" b="0" kern="0" dirty="0">
              <a:solidFill>
                <a:srgbClr val="000000"/>
              </a:solidFill>
            </a:endParaRPr>
          </a:p>
          <a:p>
            <a:pPr marL="1089025" lvl="2" indent="-285750">
              <a:buFontTx/>
              <a:buChar char="–"/>
              <a:defRPr/>
            </a:pPr>
            <a:r>
              <a:rPr lang="en-US" sz="1800" b="0" kern="0" dirty="0">
                <a:solidFill>
                  <a:srgbClr val="000000"/>
                </a:solidFill>
              </a:rPr>
              <a:t>Integrator clock phase (</a:t>
            </a:r>
            <a:r>
              <a:rPr lang="el-GR" sz="1800" b="0" kern="0" dirty="0">
                <a:solidFill>
                  <a:srgbClr val="000000"/>
                </a:solidFill>
              </a:rPr>
              <a:t>Φ</a:t>
            </a:r>
            <a:r>
              <a:rPr lang="en-US" sz="1800" b="0" kern="0" baseline="-25000" dirty="0">
                <a:solidFill>
                  <a:srgbClr val="000000"/>
                </a:solidFill>
              </a:rPr>
              <a:t>INT</a:t>
            </a:r>
            <a:r>
              <a:rPr lang="en-US" sz="1800" b="0" kern="0" dirty="0">
                <a:solidFill>
                  <a:srgbClr val="000000"/>
                </a:solidFill>
              </a:rPr>
              <a:t> = </a:t>
            </a:r>
            <a:r>
              <a:rPr lang="el-GR" sz="1800" b="0" kern="0" dirty="0">
                <a:solidFill>
                  <a:srgbClr val="000000"/>
                </a:solidFill>
              </a:rPr>
              <a:t>Φ</a:t>
            </a:r>
            <a:r>
              <a:rPr lang="en-US" sz="1800" b="0" kern="0" baseline="-25000" dirty="0">
                <a:solidFill>
                  <a:srgbClr val="000000"/>
                </a:solidFill>
              </a:rPr>
              <a:t>TH</a:t>
            </a:r>
            <a:r>
              <a:rPr lang="en-US" sz="1800" b="0" kern="0" dirty="0">
                <a:solidFill>
                  <a:srgbClr val="000000"/>
                </a:solidFill>
              </a:rPr>
              <a:t> + </a:t>
            </a:r>
            <a:r>
              <a:rPr lang="el-GR" sz="1800" b="0" kern="0" dirty="0">
                <a:solidFill>
                  <a:srgbClr val="000000"/>
                </a:solidFill>
              </a:rPr>
              <a:t>ΔΦ</a:t>
            </a:r>
            <a:r>
              <a:rPr lang="es-ES" sz="1800" b="0" kern="0" baseline="-25000" dirty="0">
                <a:solidFill>
                  <a:srgbClr val="000000"/>
                </a:solidFill>
              </a:rPr>
              <a:t>INT</a:t>
            </a:r>
            <a:r>
              <a:rPr lang="en-US" sz="1800" b="0" kern="0" dirty="0">
                <a:solidFill>
                  <a:srgbClr val="000000"/>
                </a:solidFill>
              </a:rPr>
              <a:t>). F</a:t>
            </a:r>
            <a:r>
              <a:rPr lang="en-US" sz="1800" b="0" kern="0" baseline="-25000" dirty="0">
                <a:solidFill>
                  <a:srgbClr val="000000"/>
                </a:solidFill>
              </a:rPr>
              <a:t>CLK</a:t>
            </a:r>
            <a:r>
              <a:rPr lang="en-US" sz="1800" b="0" kern="0" dirty="0">
                <a:solidFill>
                  <a:srgbClr val="000000"/>
                </a:solidFill>
              </a:rPr>
              <a:t> = 20 </a:t>
            </a:r>
            <a:r>
              <a:rPr lang="en-US" sz="1800" b="0" kern="0" dirty="0" err="1">
                <a:solidFill>
                  <a:srgbClr val="000000"/>
                </a:solidFill>
              </a:rPr>
              <a:t>MHz.</a:t>
            </a:r>
            <a:endParaRPr lang="en-US" sz="1800" b="0" kern="0" dirty="0">
              <a:solidFill>
                <a:srgbClr val="000000"/>
              </a:solidFill>
            </a:endParaRPr>
          </a:p>
          <a:p>
            <a:pPr marL="1089025" lvl="2" indent="-285750">
              <a:buFontTx/>
              <a:buChar char="–"/>
              <a:defRPr/>
            </a:pPr>
            <a:r>
              <a:rPr lang="en-US" sz="1800" b="0" kern="0" dirty="0">
                <a:solidFill>
                  <a:srgbClr val="000000"/>
                </a:solidFill>
              </a:rPr>
              <a:t>ADC clock phase (</a:t>
            </a:r>
            <a:r>
              <a:rPr lang="el-GR" sz="1800" b="0" kern="0" dirty="0">
                <a:solidFill>
                  <a:srgbClr val="000000"/>
                </a:solidFill>
              </a:rPr>
              <a:t>Φ</a:t>
            </a:r>
            <a:r>
              <a:rPr lang="en-US" sz="1800" b="0" kern="0" baseline="-25000" dirty="0">
                <a:solidFill>
                  <a:srgbClr val="000000"/>
                </a:solidFill>
              </a:rPr>
              <a:t>ADC</a:t>
            </a:r>
            <a:r>
              <a:rPr lang="en-US" sz="1800" b="0" kern="0" dirty="0">
                <a:solidFill>
                  <a:srgbClr val="000000"/>
                </a:solidFill>
              </a:rPr>
              <a:t>). F</a:t>
            </a:r>
            <a:r>
              <a:rPr lang="en-US" sz="1800" b="0" kern="0" baseline="-25000" dirty="0">
                <a:solidFill>
                  <a:srgbClr val="000000"/>
                </a:solidFill>
              </a:rPr>
              <a:t>CLK</a:t>
            </a:r>
            <a:r>
              <a:rPr lang="en-US" sz="1800" b="0" kern="0" dirty="0">
                <a:solidFill>
                  <a:srgbClr val="000000"/>
                </a:solidFill>
              </a:rPr>
              <a:t> = </a:t>
            </a:r>
            <a:r>
              <a:rPr lang="en-US" sz="1800" b="0" kern="0" dirty="0" smtClean="0">
                <a:solidFill>
                  <a:srgbClr val="000000"/>
                </a:solidFill>
              </a:rPr>
              <a:t>40 </a:t>
            </a:r>
            <a:r>
              <a:rPr lang="en-US" sz="1800" b="0" kern="0" dirty="0" err="1">
                <a:solidFill>
                  <a:srgbClr val="000000"/>
                </a:solidFill>
              </a:rPr>
              <a:t>MHz.</a:t>
            </a:r>
            <a:endParaRPr lang="en-US" sz="1800" b="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5663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III. Digital </a:t>
            </a:r>
            <a:r>
              <a:rPr lang="es-ES" dirty="0" err="1" smtClean="0"/>
              <a:t>building</a:t>
            </a:r>
            <a:r>
              <a:rPr lang="es-ES" dirty="0" smtClean="0"/>
              <a:t> blocks: </a:t>
            </a:r>
            <a:r>
              <a:rPr lang="es-ES" dirty="0" err="1" smtClean="0"/>
              <a:t>slow</a:t>
            </a:r>
            <a:r>
              <a:rPr lang="es-ES" dirty="0" smtClean="0"/>
              <a:t> and </a:t>
            </a:r>
            <a:r>
              <a:rPr lang="es-ES" dirty="0" err="1" smtClean="0"/>
              <a:t>fast</a:t>
            </a:r>
            <a:r>
              <a:rPr lang="es-ES" dirty="0" smtClean="0"/>
              <a:t> </a:t>
            </a:r>
            <a:r>
              <a:rPr lang="es-ES" dirty="0" err="1" smtClean="0"/>
              <a:t>controls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February 2018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Meeting</a:t>
            </a:r>
            <a:endParaRPr lang="en-GB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93" name="Rectangle 3"/>
          <p:cNvSpPr txBox="1">
            <a:spLocks noChangeArrowheads="1"/>
          </p:cNvSpPr>
          <p:nvPr/>
        </p:nvSpPr>
        <p:spPr bwMode="auto">
          <a:xfrm>
            <a:off x="107504" y="1124744"/>
            <a:ext cx="8424936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4625" indent="-285750">
              <a:buFont typeface="Arial" panose="020B0604020202020204" pitchFamily="34" charset="0"/>
              <a:buChar char="•"/>
              <a:defRPr/>
            </a:pPr>
            <a:r>
              <a:rPr lang="en-US" b="0" kern="0" dirty="0">
                <a:solidFill>
                  <a:schemeClr val="accent6">
                    <a:lumMod val="50000"/>
                  </a:schemeClr>
                </a:solidFill>
              </a:rPr>
              <a:t>Access to internal registers to configure the chip:</a:t>
            </a:r>
          </a:p>
          <a:p>
            <a:pPr marL="625475" lvl="1" indent="-28575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es-ES" sz="1800" b="0" kern="0" dirty="0" err="1">
                <a:solidFill>
                  <a:srgbClr val="000000"/>
                </a:solidFill>
              </a:rPr>
              <a:t>Analog</a:t>
            </a:r>
            <a:r>
              <a:rPr lang="es-ES" sz="1800" b="0" kern="0" dirty="0">
                <a:solidFill>
                  <a:srgbClr val="000000"/>
                </a:solidFill>
              </a:rPr>
              <a:t> </a:t>
            </a:r>
            <a:r>
              <a:rPr lang="es-ES" sz="1800" b="0" kern="0" dirty="0" err="1">
                <a:solidFill>
                  <a:srgbClr val="000000"/>
                </a:solidFill>
              </a:rPr>
              <a:t>channel</a:t>
            </a:r>
            <a:r>
              <a:rPr lang="es-ES" sz="1800" b="0" kern="0" dirty="0">
                <a:solidFill>
                  <a:srgbClr val="000000"/>
                </a:solidFill>
              </a:rPr>
              <a:t> </a:t>
            </a:r>
            <a:r>
              <a:rPr lang="es-ES" sz="1800" b="0" kern="0" dirty="0" err="1">
                <a:solidFill>
                  <a:srgbClr val="000000"/>
                </a:solidFill>
              </a:rPr>
              <a:t>parameters</a:t>
            </a:r>
            <a:endParaRPr lang="es-ES" sz="1800" b="0" kern="0" dirty="0">
              <a:solidFill>
                <a:srgbClr val="000000"/>
              </a:solidFill>
            </a:endParaRPr>
          </a:p>
          <a:p>
            <a:pPr marL="625475" lvl="1" indent="-28575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es-ES" sz="1800" b="0" kern="0" dirty="0">
                <a:solidFill>
                  <a:srgbClr val="000000"/>
                </a:solidFill>
              </a:rPr>
              <a:t>DLL</a:t>
            </a:r>
          </a:p>
          <a:p>
            <a:pPr marL="625475" lvl="1" indent="-28575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en-US" sz="1800" b="0" kern="0" dirty="0">
                <a:solidFill>
                  <a:srgbClr val="000000"/>
                </a:solidFill>
              </a:rPr>
              <a:t>SPI </a:t>
            </a:r>
            <a:r>
              <a:rPr lang="en-US" sz="1800" b="0" kern="0" dirty="0">
                <a:solidFill>
                  <a:srgbClr val="000000"/>
                </a:solidFill>
              </a:rPr>
              <a:t>Slave</a:t>
            </a:r>
          </a:p>
          <a:p>
            <a:pPr marL="174625" indent="-285750">
              <a:buFont typeface="Arial" panose="020B0604020202020204" pitchFamily="34" charset="0"/>
              <a:buChar char="•"/>
              <a:defRPr/>
            </a:pPr>
            <a:endParaRPr lang="en-US" b="0" kern="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174625" indent="-285750">
              <a:buFont typeface="Arial" panose="020B0604020202020204" pitchFamily="34" charset="0"/>
              <a:buChar char="•"/>
              <a:defRPr/>
            </a:pPr>
            <a:endParaRPr lang="en-US" b="0" kern="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174625" indent="-285750">
              <a:buFont typeface="Arial" panose="020B0604020202020204" pitchFamily="34" charset="0"/>
              <a:buChar char="•"/>
              <a:defRPr/>
            </a:pPr>
            <a:r>
              <a:rPr lang="en-US" b="0" kern="0" dirty="0" smtClean="0">
                <a:solidFill>
                  <a:schemeClr val="accent6">
                    <a:lumMod val="50000"/>
                  </a:schemeClr>
                </a:solidFill>
              </a:rPr>
              <a:t>Analog </a:t>
            </a:r>
            <a:r>
              <a:rPr lang="en-US" b="0" kern="0" dirty="0">
                <a:solidFill>
                  <a:schemeClr val="accent6">
                    <a:lumMod val="50000"/>
                  </a:schemeClr>
                </a:solidFill>
              </a:rPr>
              <a:t>sub-channel reset circuit: </a:t>
            </a:r>
          </a:p>
          <a:p>
            <a:pPr marL="688975" lvl="1" indent="-342900">
              <a:buFont typeface="Wingdings" panose="05000000000000000000" pitchFamily="2" charset="2"/>
              <a:buChar char="§"/>
              <a:defRPr/>
            </a:pPr>
            <a:r>
              <a:rPr lang="en-US" sz="2000" b="0" kern="0" dirty="0" smtClean="0">
                <a:solidFill>
                  <a:schemeClr val="tx1"/>
                </a:solidFill>
              </a:rPr>
              <a:t>FPGA </a:t>
            </a:r>
            <a:r>
              <a:rPr lang="en-US" sz="2000" b="0" kern="0" dirty="0">
                <a:solidFill>
                  <a:schemeClr val="tx1"/>
                </a:solidFill>
              </a:rPr>
              <a:t>needs to know the analog sub-channel source of the ADC reading Gain &amp; Offset compensations.</a:t>
            </a:r>
            <a:endParaRPr lang="en-US" sz="2000" b="0" kern="0" dirty="0" smtClean="0">
              <a:solidFill>
                <a:schemeClr val="tx1"/>
              </a:solidFill>
            </a:endParaRPr>
          </a:p>
          <a:p>
            <a:pPr marL="688975" lvl="1" indent="-342900">
              <a:buFont typeface="Wingdings" panose="05000000000000000000" pitchFamily="2" charset="2"/>
              <a:buChar char="§"/>
              <a:defRPr/>
            </a:pPr>
            <a:r>
              <a:rPr lang="en-US" sz="2000" b="0" kern="0" dirty="0">
                <a:solidFill>
                  <a:schemeClr val="tx1"/>
                </a:solidFill>
              </a:rPr>
              <a:t>The first sub-channel is always the same for each configuration </a:t>
            </a:r>
          </a:p>
        </p:txBody>
      </p:sp>
      <p:grpSp>
        <p:nvGrpSpPr>
          <p:cNvPr id="94" name="93 Grupo"/>
          <p:cNvGrpSpPr/>
          <p:nvPr/>
        </p:nvGrpSpPr>
        <p:grpSpPr>
          <a:xfrm>
            <a:off x="3870720" y="1512713"/>
            <a:ext cx="5187539" cy="1556246"/>
            <a:chOff x="2267744" y="4753074"/>
            <a:chExt cx="5187539" cy="1556246"/>
          </a:xfrm>
        </p:grpSpPr>
        <p:sp>
          <p:nvSpPr>
            <p:cNvPr id="95" name="8 Rectángulo redondeado"/>
            <p:cNvSpPr/>
            <p:nvPr/>
          </p:nvSpPr>
          <p:spPr bwMode="auto">
            <a:xfrm>
              <a:off x="4192103" y="4797152"/>
              <a:ext cx="3263180" cy="1512167"/>
            </a:xfrm>
            <a:prstGeom prst="roundRect">
              <a:avLst>
                <a:gd name="adj" fmla="val 7465"/>
              </a:avLst>
            </a:prstGeom>
            <a:solidFill>
              <a:srgbClr val="CCFF99"/>
            </a:solidFill>
            <a:ln w="1905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12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cxnSp>
          <p:nvCxnSpPr>
            <p:cNvPr id="96" name="100 Conector recto"/>
            <p:cNvCxnSpPr>
              <a:cxnSpLocks noChangeShapeType="1"/>
            </p:cNvCxnSpPr>
            <p:nvPr/>
          </p:nvCxnSpPr>
          <p:spPr bwMode="auto">
            <a:xfrm>
              <a:off x="7103766" y="5968699"/>
              <a:ext cx="212588" cy="0"/>
            </a:xfrm>
            <a:prstGeom prst="line">
              <a:avLst/>
            </a:prstGeom>
            <a:noFill/>
            <a:ln w="76200" algn="ctr">
              <a:solidFill>
                <a:srgbClr val="009900"/>
              </a:solidFill>
              <a:round/>
              <a:headEnd type="none" w="med" len="med"/>
              <a:tailEnd type="none" w="med" len="med"/>
            </a:ln>
          </p:spPr>
        </p:cxnSp>
        <p:sp>
          <p:nvSpPr>
            <p:cNvPr id="97" name="79 Rectángulo"/>
            <p:cNvSpPr/>
            <p:nvPr/>
          </p:nvSpPr>
          <p:spPr bwMode="auto">
            <a:xfrm>
              <a:off x="4426204" y="5059355"/>
              <a:ext cx="1259256" cy="1105044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80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lang="es-ES" sz="1400" b="0" i="1" dirty="0" smtClean="0">
                  <a:solidFill>
                    <a:schemeClr val="tx1"/>
                  </a:solidFill>
                </a:rPr>
                <a:t>SPI Slave</a:t>
              </a:r>
            </a:p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lang="es-ES" sz="800" b="0" i="1" dirty="0">
                <a:solidFill>
                  <a:schemeClr val="tx1"/>
                </a:solidFill>
              </a:endParaRPr>
            </a:p>
          </p:txBody>
        </p:sp>
        <p:cxnSp>
          <p:nvCxnSpPr>
            <p:cNvPr id="98" name="106 Conector recto"/>
            <p:cNvCxnSpPr>
              <a:cxnSpLocks noChangeShapeType="1"/>
            </p:cNvCxnSpPr>
            <p:nvPr/>
          </p:nvCxnSpPr>
          <p:spPr bwMode="auto">
            <a:xfrm>
              <a:off x="3254344" y="5311164"/>
              <a:ext cx="1173224" cy="70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 type="none" w="med" len="med"/>
              <a:tailEnd type="triangle" w="med" len="med"/>
            </a:ln>
          </p:spPr>
        </p:cxnSp>
        <p:cxnSp>
          <p:nvCxnSpPr>
            <p:cNvPr id="99" name="106 Conector recto"/>
            <p:cNvCxnSpPr>
              <a:cxnSpLocks noChangeShapeType="1"/>
            </p:cNvCxnSpPr>
            <p:nvPr/>
          </p:nvCxnSpPr>
          <p:spPr bwMode="auto">
            <a:xfrm flipV="1">
              <a:off x="5685460" y="5982923"/>
              <a:ext cx="1007277" cy="1"/>
            </a:xfrm>
            <a:prstGeom prst="bentConnector3">
              <a:avLst>
                <a:gd name="adj1" fmla="val 50000"/>
              </a:avLst>
            </a:prstGeom>
            <a:noFill/>
            <a:ln w="19050" algn="ctr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sp>
          <p:nvSpPr>
            <p:cNvPr id="100" name="ZoneTexte 406"/>
            <p:cNvSpPr txBox="1"/>
            <p:nvPr/>
          </p:nvSpPr>
          <p:spPr>
            <a:xfrm flipH="1">
              <a:off x="5652120" y="5660300"/>
              <a:ext cx="1245282" cy="21697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900" i="1" u="none" dirty="0" smtClean="0">
                  <a:solidFill>
                    <a:schemeClr val="tx1"/>
                  </a:solidFill>
                </a:rPr>
                <a:t>!</a:t>
              </a:r>
              <a:r>
                <a:rPr lang="fr-FR" sz="900" i="1" u="none" dirty="0" err="1" smtClean="0">
                  <a:solidFill>
                    <a:schemeClr val="tx1"/>
                  </a:solidFill>
                </a:rPr>
                <a:t>enableSpiRefresh</a:t>
              </a:r>
              <a:endParaRPr lang="fr-FR" sz="9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101" name="ZoneTexte 406"/>
            <p:cNvSpPr txBox="1"/>
            <p:nvPr/>
          </p:nvSpPr>
          <p:spPr>
            <a:xfrm flipH="1">
              <a:off x="3254760" y="5118609"/>
              <a:ext cx="937342" cy="21697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900" i="1" u="none" dirty="0" smtClean="0">
                  <a:solidFill>
                    <a:schemeClr val="tx1"/>
                  </a:solidFill>
                </a:rPr>
                <a:t>MOSI</a:t>
              </a:r>
              <a:endParaRPr lang="fr-FR" sz="9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02" name="106 Conector recto"/>
            <p:cNvCxnSpPr>
              <a:cxnSpLocks noChangeShapeType="1"/>
            </p:cNvCxnSpPr>
            <p:nvPr/>
          </p:nvCxnSpPr>
          <p:spPr bwMode="auto">
            <a:xfrm>
              <a:off x="3254760" y="5506821"/>
              <a:ext cx="1173224" cy="70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sp>
          <p:nvSpPr>
            <p:cNvPr id="103" name="ZoneTexte 406"/>
            <p:cNvSpPr txBox="1"/>
            <p:nvPr/>
          </p:nvSpPr>
          <p:spPr>
            <a:xfrm flipH="1">
              <a:off x="3274618" y="5333685"/>
              <a:ext cx="937342" cy="21697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900" i="1" u="none" dirty="0" smtClean="0">
                  <a:solidFill>
                    <a:schemeClr val="tx1"/>
                  </a:solidFill>
                </a:rPr>
                <a:t>MISO</a:t>
              </a:r>
              <a:endParaRPr lang="fr-FR" sz="900" i="1" u="none" dirty="0">
                <a:solidFill>
                  <a:schemeClr val="tx1"/>
                </a:solidFill>
              </a:endParaRPr>
            </a:p>
          </p:txBody>
        </p:sp>
        <p:grpSp>
          <p:nvGrpSpPr>
            <p:cNvPr id="104" name="103 Grupo"/>
            <p:cNvGrpSpPr/>
            <p:nvPr/>
          </p:nvGrpSpPr>
          <p:grpSpPr>
            <a:xfrm>
              <a:off x="2267744" y="4797152"/>
              <a:ext cx="986600" cy="1512168"/>
              <a:chOff x="1137128" y="4705232"/>
              <a:chExt cx="770576" cy="1028024"/>
            </a:xfrm>
          </p:grpSpPr>
          <p:sp>
            <p:nvSpPr>
              <p:cNvPr id="114" name="Rectangle à coins arrondis 285"/>
              <p:cNvSpPr/>
              <p:nvPr/>
            </p:nvSpPr>
            <p:spPr bwMode="auto">
              <a:xfrm flipH="1">
                <a:off x="1137128" y="4705232"/>
                <a:ext cx="770576" cy="1028024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stealth" w="med" len="med"/>
                <a:tailEnd type="none" w="med" len="med"/>
              </a:ln>
              <a:effectLst/>
            </p:spPr>
            <p:txBody>
              <a:bodyPr vert="horz" wrap="non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>
                <a:defPPr>
                  <a:defRPr lang="en-GB"/>
                </a:defPPr>
                <a:lvl1pPr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eaLnBrk="0" hangingPunct="0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kumimoji="0" lang="en-US" sz="500" b="0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5" name="ZoneTexte 632"/>
              <p:cNvSpPr txBox="1">
                <a:spLocks noChangeArrowheads="1"/>
              </p:cNvSpPr>
              <p:nvPr/>
            </p:nvSpPr>
            <p:spPr bwMode="auto">
              <a:xfrm flipH="1">
                <a:off x="1137128" y="4954681"/>
                <a:ext cx="770576" cy="5232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29" tIns="45715" rIns="91429" bIns="45715">
                <a:spAutoFit/>
              </a:bodyPr>
              <a:lstStyle>
                <a:defPPr>
                  <a:defRPr lang="en-GB"/>
                </a:defPPr>
                <a:lvl1pPr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>
                  <a:buNone/>
                </a:pPr>
                <a:r>
                  <a:rPr lang="fr-FR" sz="1400" b="1" i="1" u="none" dirty="0" err="1" smtClean="0">
                    <a:solidFill>
                      <a:schemeClr val="tx1"/>
                    </a:solidFill>
                  </a:rPr>
                  <a:t>SlowCtl</a:t>
                </a:r>
                <a:endParaRPr lang="fr-FR" sz="1400" b="1" i="1" u="none" dirty="0" smtClean="0">
                  <a:solidFill>
                    <a:schemeClr val="tx1"/>
                  </a:solidFill>
                </a:endParaRPr>
              </a:p>
              <a:p>
                <a:pPr algn="ctr">
                  <a:buNone/>
                </a:pPr>
                <a:r>
                  <a:rPr lang="fr-FR" sz="1400" b="1" i="1" u="none" dirty="0" smtClean="0">
                    <a:solidFill>
                      <a:schemeClr val="tx1"/>
                    </a:solidFill>
                  </a:rPr>
                  <a:t>FPGA</a:t>
                </a:r>
                <a:endParaRPr lang="fr-FR" sz="1400" b="1" i="1" u="none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05" name="106 Conector recto"/>
            <p:cNvCxnSpPr>
              <a:cxnSpLocks noChangeShapeType="1"/>
            </p:cNvCxnSpPr>
            <p:nvPr/>
          </p:nvCxnSpPr>
          <p:spPr bwMode="auto">
            <a:xfrm>
              <a:off x="3254760" y="5743343"/>
              <a:ext cx="1173224" cy="70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 type="none" w="med" len="med"/>
              <a:tailEnd type="triangle" w="med" len="med"/>
            </a:ln>
          </p:spPr>
        </p:cxnSp>
        <p:sp>
          <p:nvSpPr>
            <p:cNvPr id="106" name="ZoneTexte 406"/>
            <p:cNvSpPr txBox="1"/>
            <p:nvPr/>
          </p:nvSpPr>
          <p:spPr>
            <a:xfrm flipH="1">
              <a:off x="3255176" y="5550788"/>
              <a:ext cx="937342" cy="21697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900" i="1" u="none" dirty="0" smtClean="0">
                  <a:solidFill>
                    <a:schemeClr val="tx1"/>
                  </a:solidFill>
                </a:rPr>
                <a:t>SCLK</a:t>
              </a:r>
              <a:endParaRPr lang="fr-FR" sz="9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07" name="106 Conector recto"/>
            <p:cNvCxnSpPr>
              <a:cxnSpLocks noChangeShapeType="1"/>
            </p:cNvCxnSpPr>
            <p:nvPr/>
          </p:nvCxnSpPr>
          <p:spPr bwMode="auto">
            <a:xfrm>
              <a:off x="3254760" y="5967993"/>
              <a:ext cx="1173224" cy="70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 type="none" w="med" len="med"/>
              <a:tailEnd type="triangle" w="med" len="med"/>
            </a:ln>
          </p:spPr>
        </p:cxnSp>
        <p:sp>
          <p:nvSpPr>
            <p:cNvPr id="108" name="ZoneTexte 406"/>
            <p:cNvSpPr txBox="1"/>
            <p:nvPr/>
          </p:nvSpPr>
          <p:spPr>
            <a:xfrm flipH="1">
              <a:off x="3255176" y="5775438"/>
              <a:ext cx="937342" cy="21697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900" i="1" u="none" dirty="0" smtClean="0">
                  <a:solidFill>
                    <a:schemeClr val="tx1"/>
                  </a:solidFill>
                </a:rPr>
                <a:t>!SS</a:t>
              </a:r>
              <a:endParaRPr lang="fr-FR" sz="9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109" name="ZoneTexte 632"/>
            <p:cNvSpPr txBox="1">
              <a:spLocks noChangeArrowheads="1"/>
            </p:cNvSpPr>
            <p:nvPr/>
          </p:nvSpPr>
          <p:spPr bwMode="auto">
            <a:xfrm flipH="1">
              <a:off x="6165730" y="4861560"/>
              <a:ext cx="986600" cy="286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</a:pPr>
              <a:r>
                <a:rPr lang="fr-FR" sz="1400" b="1" i="1" u="none" dirty="0" smtClean="0">
                  <a:solidFill>
                    <a:schemeClr val="tx1"/>
                  </a:solidFill>
                </a:rPr>
                <a:t>ICECAL</a:t>
              </a:r>
              <a:endParaRPr lang="fr-FR" sz="1400" b="1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10" name="100 Conector recto"/>
            <p:cNvCxnSpPr>
              <a:cxnSpLocks noChangeShapeType="1"/>
            </p:cNvCxnSpPr>
            <p:nvPr/>
          </p:nvCxnSpPr>
          <p:spPr bwMode="auto">
            <a:xfrm>
              <a:off x="5684434" y="5229200"/>
              <a:ext cx="212588" cy="0"/>
            </a:xfrm>
            <a:prstGeom prst="line">
              <a:avLst/>
            </a:prstGeom>
            <a:noFill/>
            <a:ln w="76200" algn="ctr">
              <a:solidFill>
                <a:srgbClr val="009900"/>
              </a:solidFill>
              <a:round/>
              <a:headEnd type="none" w="med" len="med"/>
              <a:tailEnd type="none" w="med" len="med"/>
            </a:ln>
          </p:spPr>
        </p:cxnSp>
        <p:cxnSp>
          <p:nvCxnSpPr>
            <p:cNvPr id="111" name="106 Conector recto"/>
            <p:cNvCxnSpPr>
              <a:cxnSpLocks noChangeShapeType="1"/>
            </p:cNvCxnSpPr>
            <p:nvPr/>
          </p:nvCxnSpPr>
          <p:spPr bwMode="auto">
            <a:xfrm>
              <a:off x="3254760" y="4941168"/>
              <a:ext cx="1605272" cy="118187"/>
            </a:xfrm>
            <a:prstGeom prst="bentConnector3">
              <a:avLst>
                <a:gd name="adj1" fmla="val 99976"/>
              </a:avLst>
            </a:prstGeom>
            <a:noFill/>
            <a:ln w="19050" algn="ctr">
              <a:solidFill>
                <a:schemeClr val="tx1"/>
              </a:solidFill>
              <a:round/>
              <a:headEnd type="none" w="med" len="med"/>
              <a:tailEnd type="triangle" w="med" len="med"/>
            </a:ln>
          </p:spPr>
        </p:cxnSp>
        <p:sp>
          <p:nvSpPr>
            <p:cNvPr id="112" name="ZoneTexte 406"/>
            <p:cNvSpPr txBox="1"/>
            <p:nvPr/>
          </p:nvSpPr>
          <p:spPr>
            <a:xfrm flipH="1">
              <a:off x="3275856" y="4753074"/>
              <a:ext cx="937342" cy="21697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900" i="1" u="none" dirty="0" err="1" smtClean="0">
                  <a:solidFill>
                    <a:schemeClr val="tx1"/>
                  </a:solidFill>
                </a:rPr>
                <a:t>SPI_Refresh</a:t>
              </a:r>
              <a:endParaRPr lang="fr-FR" sz="9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113" name="71 Rectángulo"/>
            <p:cNvSpPr/>
            <p:nvPr/>
          </p:nvSpPr>
          <p:spPr bwMode="auto">
            <a:xfrm>
              <a:off x="6444208" y="5882489"/>
              <a:ext cx="651960" cy="171007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MEM</a:t>
              </a:r>
            </a:p>
          </p:txBody>
        </p:sp>
      </p:grpSp>
      <p:grpSp>
        <p:nvGrpSpPr>
          <p:cNvPr id="116" name="115 Grupo"/>
          <p:cNvGrpSpPr/>
          <p:nvPr/>
        </p:nvGrpSpPr>
        <p:grpSpPr>
          <a:xfrm>
            <a:off x="660544" y="4756702"/>
            <a:ext cx="7915134" cy="1609909"/>
            <a:chOff x="660544" y="4838179"/>
            <a:chExt cx="7915134" cy="1609909"/>
          </a:xfrm>
        </p:grpSpPr>
        <p:sp>
          <p:nvSpPr>
            <p:cNvPr id="117" name="8 Rectángulo redondeado"/>
            <p:cNvSpPr/>
            <p:nvPr/>
          </p:nvSpPr>
          <p:spPr bwMode="auto">
            <a:xfrm>
              <a:off x="4104452" y="5090944"/>
              <a:ext cx="4471226" cy="1323296"/>
            </a:xfrm>
            <a:prstGeom prst="roundRect">
              <a:avLst>
                <a:gd name="adj" fmla="val 7465"/>
              </a:avLst>
            </a:prstGeom>
            <a:solidFill>
              <a:srgbClr val="CCFF99"/>
            </a:solidFill>
            <a:ln w="1905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16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118" name="117 Grupo"/>
            <p:cNvGrpSpPr/>
            <p:nvPr/>
          </p:nvGrpSpPr>
          <p:grpSpPr>
            <a:xfrm>
              <a:off x="1775978" y="4979721"/>
              <a:ext cx="1193786" cy="1243909"/>
              <a:chOff x="1137128" y="4705232"/>
              <a:chExt cx="770576" cy="1028024"/>
            </a:xfrm>
          </p:grpSpPr>
          <p:sp>
            <p:nvSpPr>
              <p:cNvPr id="149" name="Rectangle à coins arrondis 285"/>
              <p:cNvSpPr/>
              <p:nvPr/>
            </p:nvSpPr>
            <p:spPr bwMode="auto">
              <a:xfrm flipH="1">
                <a:off x="1137128" y="4705232"/>
                <a:ext cx="770576" cy="1028024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stealth" w="med" len="med"/>
                <a:tailEnd type="none" w="med" len="med"/>
              </a:ln>
              <a:effectLst/>
            </p:spPr>
            <p:txBody>
              <a:bodyPr vert="horz" wrap="non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>
                <a:defPPr>
                  <a:defRPr lang="en-GB"/>
                </a:defPPr>
                <a:lvl1pPr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eaLnBrk="0" hangingPunct="0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kumimoji="0" lang="en-US" sz="700" b="0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50" name="ZoneTexte 632"/>
              <p:cNvSpPr txBox="1">
                <a:spLocks noChangeArrowheads="1"/>
              </p:cNvSpPr>
              <p:nvPr/>
            </p:nvSpPr>
            <p:spPr bwMode="auto">
              <a:xfrm flipH="1">
                <a:off x="1137128" y="5078922"/>
                <a:ext cx="770576" cy="2862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29" tIns="45715" rIns="91429" bIns="45715">
                <a:spAutoFit/>
              </a:bodyPr>
              <a:lstStyle>
                <a:defPPr>
                  <a:defRPr lang="en-GB"/>
                </a:defPPr>
                <a:lvl1pPr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>
                  <a:buNone/>
                </a:pPr>
                <a:r>
                  <a:rPr lang="fr-FR" sz="1800" b="1" i="1" u="none" dirty="0" smtClean="0">
                    <a:solidFill>
                      <a:schemeClr val="tx1"/>
                    </a:solidFill>
                  </a:rPr>
                  <a:t>FPGA</a:t>
                </a:r>
                <a:endParaRPr lang="fr-FR" sz="1800" b="1" i="1" u="none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9" name="71 Rectángulo"/>
            <p:cNvSpPr/>
            <p:nvPr/>
          </p:nvSpPr>
          <p:spPr bwMode="auto">
            <a:xfrm>
              <a:off x="5517553" y="6035864"/>
              <a:ext cx="788872" cy="206918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MEM</a:t>
              </a:r>
            </a:p>
          </p:txBody>
        </p:sp>
        <p:sp>
          <p:nvSpPr>
            <p:cNvPr id="120" name="79 Rectángulo"/>
            <p:cNvSpPr/>
            <p:nvPr/>
          </p:nvSpPr>
          <p:spPr bwMode="auto">
            <a:xfrm>
              <a:off x="4389365" y="5346830"/>
              <a:ext cx="1088051" cy="51139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1000" b="0" i="1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SubCh</a:t>
              </a:r>
              <a:r>
                <a:rPr kumimoji="0" lang="es-ES" sz="1000" b="0" i="1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 </a:t>
              </a:r>
              <a:r>
                <a:rPr kumimoji="0" lang="es-ES" sz="1000" b="0" i="1" strike="noStrike" cap="none" normalizeH="0" dirty="0" err="1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Reset</a:t>
              </a:r>
              <a:endParaRPr kumimoji="0" lang="es-ES" sz="1000" b="0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lang="es-ES" sz="1000" b="0" i="1" baseline="0" dirty="0" err="1" smtClean="0">
                  <a:solidFill>
                    <a:schemeClr val="tx1"/>
                  </a:solidFill>
                </a:rPr>
                <a:t>Resynch</a:t>
              </a:r>
              <a:endParaRPr kumimoji="0" lang="es-ES" sz="100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1" name="AutoShape 45"/>
            <p:cNvSpPr>
              <a:spLocks noChangeArrowheads="1"/>
            </p:cNvSpPr>
            <p:nvPr/>
          </p:nvSpPr>
          <p:spPr bwMode="auto">
            <a:xfrm rot="5400000">
              <a:off x="4425424" y="6020907"/>
              <a:ext cx="277937" cy="32588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sz="1000" b="0" u="none" dirty="0"/>
            </a:p>
          </p:txBody>
        </p:sp>
        <p:cxnSp>
          <p:nvCxnSpPr>
            <p:cNvPr id="122" name="106 Conector recto"/>
            <p:cNvCxnSpPr>
              <a:cxnSpLocks noChangeShapeType="1"/>
            </p:cNvCxnSpPr>
            <p:nvPr/>
          </p:nvCxnSpPr>
          <p:spPr bwMode="auto">
            <a:xfrm rot="5400000" flipV="1">
              <a:off x="3941932" y="5723853"/>
              <a:ext cx="0" cy="919030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 type="none" w="med" len="med"/>
              <a:tailEnd type="triangle" w="med" len="med"/>
            </a:ln>
          </p:spPr>
        </p:cxnSp>
        <p:sp>
          <p:nvSpPr>
            <p:cNvPr id="123" name="ZoneTexte 406"/>
            <p:cNvSpPr txBox="1"/>
            <p:nvPr/>
          </p:nvSpPr>
          <p:spPr>
            <a:xfrm flipH="1">
              <a:off x="3257182" y="5946711"/>
              <a:ext cx="883397" cy="237747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1050" i="1" u="none" dirty="0" err="1" smtClean="0">
                  <a:solidFill>
                    <a:schemeClr val="tx1"/>
                  </a:solidFill>
                </a:rPr>
                <a:t>Ref</a:t>
              </a:r>
              <a:r>
                <a:rPr lang="fr-FR" sz="1050" i="1" u="none" dirty="0" smtClean="0">
                  <a:solidFill>
                    <a:schemeClr val="tx1"/>
                  </a:solidFill>
                </a:rPr>
                <a:t> </a:t>
              </a:r>
              <a:r>
                <a:rPr lang="fr-FR" sz="1050" i="1" u="none" dirty="0" err="1" smtClean="0">
                  <a:solidFill>
                    <a:schemeClr val="tx1"/>
                  </a:solidFill>
                </a:rPr>
                <a:t>clock</a:t>
              </a:r>
              <a:endParaRPr lang="fr-FR" sz="105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24" name="100 Conector recto"/>
            <p:cNvCxnSpPr>
              <a:cxnSpLocks noChangeShapeType="1"/>
            </p:cNvCxnSpPr>
            <p:nvPr/>
          </p:nvCxnSpPr>
          <p:spPr bwMode="auto">
            <a:xfrm>
              <a:off x="6306425" y="6133442"/>
              <a:ext cx="257231" cy="0"/>
            </a:xfrm>
            <a:prstGeom prst="line">
              <a:avLst/>
            </a:prstGeom>
            <a:noFill/>
            <a:ln w="76200" algn="ctr">
              <a:solidFill>
                <a:srgbClr val="009900"/>
              </a:solidFill>
              <a:round/>
              <a:headEnd type="none" w="med" len="med"/>
              <a:tailEnd type="none" w="med" len="med"/>
            </a:ln>
          </p:spPr>
        </p:cxnSp>
        <p:sp>
          <p:nvSpPr>
            <p:cNvPr id="125" name="ZoneTexte 406"/>
            <p:cNvSpPr txBox="1"/>
            <p:nvPr/>
          </p:nvSpPr>
          <p:spPr>
            <a:xfrm flipH="1">
              <a:off x="6827999" y="5119251"/>
              <a:ext cx="498249" cy="23082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1000" i="1" u="none" dirty="0" smtClean="0">
                  <a:solidFill>
                    <a:schemeClr val="tx1"/>
                  </a:solidFill>
                </a:rPr>
                <a:t>INT</a:t>
              </a:r>
              <a:endParaRPr lang="fr-FR" sz="10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26" name="91 Conector recto"/>
            <p:cNvCxnSpPr>
              <a:endCxn id="120" idx="2"/>
            </p:cNvCxnSpPr>
            <p:nvPr/>
          </p:nvCxnSpPr>
          <p:spPr bwMode="auto">
            <a:xfrm rot="5400000" flipH="1" flipV="1">
              <a:off x="4664709" y="5914692"/>
              <a:ext cx="325144" cy="212218"/>
            </a:xfrm>
            <a:prstGeom prst="bentConnector3">
              <a:avLst>
                <a:gd name="adj1" fmla="val 1845"/>
              </a:avLst>
            </a:prstGeom>
            <a:noFill/>
            <a:ln w="19050" algn="ctr">
              <a:solidFill>
                <a:srgbClr val="7030A0"/>
              </a:solidFill>
              <a:round/>
              <a:headEnd type="none" w="med" len="med"/>
              <a:tailEnd type="triangle" w="med" len="med"/>
            </a:ln>
          </p:spPr>
        </p:cxnSp>
        <p:sp>
          <p:nvSpPr>
            <p:cNvPr id="127" name="79 Rectángulo"/>
            <p:cNvSpPr/>
            <p:nvPr/>
          </p:nvSpPr>
          <p:spPr bwMode="auto">
            <a:xfrm>
              <a:off x="6586715" y="5352333"/>
              <a:ext cx="1523700" cy="66846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100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lang="es-ES" sz="1000" b="0" i="1" dirty="0">
                <a:solidFill>
                  <a:schemeClr val="tx1"/>
                </a:solidFill>
              </a:endParaRPr>
            </a:p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1000" b="0" i="1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Delay</a:t>
              </a:r>
              <a:r>
                <a:rPr kumimoji="0" lang="es-ES" sz="1000" b="0" i="1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 Line </a:t>
              </a:r>
              <a:r>
                <a:rPr kumimoji="0" lang="es-ES" sz="1000" b="0" i="1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channels</a:t>
              </a:r>
              <a:endParaRPr kumimoji="0" lang="es-ES" sz="100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8" name="79 Rectángulo"/>
            <p:cNvSpPr/>
            <p:nvPr/>
          </p:nvSpPr>
          <p:spPr bwMode="auto">
            <a:xfrm>
              <a:off x="6629210" y="5380904"/>
              <a:ext cx="1523700" cy="66846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100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lang="es-ES" sz="1000" b="0" i="1" dirty="0">
                <a:solidFill>
                  <a:schemeClr val="tx1"/>
                </a:solidFill>
              </a:endParaRPr>
            </a:p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1000" b="0" i="1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Delay</a:t>
              </a:r>
              <a:r>
                <a:rPr kumimoji="0" lang="es-ES" sz="1000" b="0" i="1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 Line </a:t>
              </a:r>
              <a:r>
                <a:rPr kumimoji="0" lang="es-ES" sz="1000" b="0" i="1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channels</a:t>
              </a:r>
              <a:endParaRPr kumimoji="0" lang="es-ES" sz="100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9" name="79 Rectángulo"/>
            <p:cNvSpPr/>
            <p:nvPr/>
          </p:nvSpPr>
          <p:spPr bwMode="auto">
            <a:xfrm>
              <a:off x="6671163" y="5413242"/>
              <a:ext cx="1523700" cy="66846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100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lang="es-ES" sz="1000" b="0" i="1" dirty="0">
                <a:solidFill>
                  <a:schemeClr val="tx1"/>
                </a:solidFill>
              </a:endParaRPr>
            </a:p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1000" b="0" i="1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Delay</a:t>
              </a:r>
              <a:r>
                <a:rPr kumimoji="0" lang="es-ES" sz="1000" b="0" i="1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 Line </a:t>
              </a:r>
              <a:r>
                <a:rPr kumimoji="0" lang="es-ES" sz="1000" b="0" i="1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channels</a:t>
              </a:r>
              <a:endParaRPr kumimoji="0" lang="es-ES" sz="100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0" name="79 Rectángulo"/>
            <p:cNvSpPr/>
            <p:nvPr/>
          </p:nvSpPr>
          <p:spPr bwMode="auto">
            <a:xfrm>
              <a:off x="6713659" y="5441813"/>
              <a:ext cx="1523700" cy="66846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100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lang="es-ES" sz="1000" b="0" i="1" dirty="0">
                <a:solidFill>
                  <a:schemeClr val="tx1"/>
                </a:solidFill>
              </a:endParaRPr>
            </a:p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1000" b="0" i="1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Delay</a:t>
              </a:r>
              <a:r>
                <a:rPr kumimoji="0" lang="es-ES" sz="1000" b="0" i="1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 Line </a:t>
              </a:r>
              <a:r>
                <a:rPr kumimoji="0" lang="es-ES" sz="1000" b="0" i="1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channels</a:t>
              </a:r>
              <a:endParaRPr kumimoji="0" lang="es-ES" sz="100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1" name="71 Rectángulo"/>
            <p:cNvSpPr/>
            <p:nvPr/>
          </p:nvSpPr>
          <p:spPr bwMode="auto">
            <a:xfrm>
              <a:off x="6977729" y="5526593"/>
              <a:ext cx="524782" cy="165587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TFF</a:t>
              </a:r>
            </a:p>
          </p:txBody>
        </p:sp>
        <p:sp>
          <p:nvSpPr>
            <p:cNvPr id="132" name="71 Rectángulo"/>
            <p:cNvSpPr/>
            <p:nvPr/>
          </p:nvSpPr>
          <p:spPr bwMode="auto">
            <a:xfrm>
              <a:off x="7585633" y="5526593"/>
              <a:ext cx="524782" cy="165587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TFF</a:t>
              </a:r>
            </a:p>
          </p:txBody>
        </p:sp>
        <p:sp>
          <p:nvSpPr>
            <p:cNvPr id="133" name="ZoneTexte 406"/>
            <p:cNvSpPr txBox="1"/>
            <p:nvPr/>
          </p:nvSpPr>
          <p:spPr>
            <a:xfrm flipH="1">
              <a:off x="7273792" y="5716464"/>
              <a:ext cx="488104" cy="23082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1000" i="1" u="none" dirty="0" smtClean="0">
                  <a:solidFill>
                    <a:schemeClr val="tx1"/>
                  </a:solidFill>
                </a:rPr>
                <a:t>···</a:t>
              </a:r>
              <a:endParaRPr lang="fr-FR" sz="10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34" name="91 Conector recto"/>
            <p:cNvCxnSpPr/>
            <p:nvPr/>
          </p:nvCxnSpPr>
          <p:spPr bwMode="auto">
            <a:xfrm rot="16200000" flipV="1">
              <a:off x="7067155" y="5354630"/>
              <a:ext cx="343922" cy="4"/>
            </a:xfrm>
            <a:prstGeom prst="bentConnector3">
              <a:avLst>
                <a:gd name="adj1" fmla="val 50000"/>
              </a:avLst>
            </a:prstGeom>
            <a:noFill/>
            <a:ln w="19050" algn="ctr">
              <a:solidFill>
                <a:srgbClr val="7030A0"/>
              </a:solidFill>
              <a:round/>
              <a:headEnd type="none" w="med" len="med"/>
              <a:tailEnd type="triangle" w="med" len="med"/>
            </a:ln>
          </p:spPr>
        </p:cxnSp>
        <p:cxnSp>
          <p:nvCxnSpPr>
            <p:cNvPr id="135" name="91 Conector recto"/>
            <p:cNvCxnSpPr/>
            <p:nvPr/>
          </p:nvCxnSpPr>
          <p:spPr bwMode="auto">
            <a:xfrm rot="16200000" flipV="1">
              <a:off x="7677063" y="5350034"/>
              <a:ext cx="343922" cy="4"/>
            </a:xfrm>
            <a:prstGeom prst="bentConnector3">
              <a:avLst>
                <a:gd name="adj1" fmla="val 50000"/>
              </a:avLst>
            </a:prstGeom>
            <a:noFill/>
            <a:ln w="19050" algn="ctr">
              <a:solidFill>
                <a:srgbClr val="7030A0"/>
              </a:solidFill>
              <a:round/>
              <a:headEnd type="none" w="med" len="med"/>
              <a:tailEnd type="triangle" w="med" len="med"/>
            </a:ln>
          </p:spPr>
        </p:cxnSp>
        <p:sp>
          <p:nvSpPr>
            <p:cNvPr id="136" name="ZoneTexte 406"/>
            <p:cNvSpPr txBox="1"/>
            <p:nvPr/>
          </p:nvSpPr>
          <p:spPr>
            <a:xfrm flipH="1">
              <a:off x="7786425" y="5121923"/>
              <a:ext cx="498249" cy="23082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1000" i="1" dirty="0" smtClean="0">
                  <a:solidFill>
                    <a:schemeClr val="tx1"/>
                  </a:solidFill>
                </a:rPr>
                <a:t>T&amp;H</a:t>
              </a:r>
              <a:endParaRPr lang="fr-FR" sz="10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37" name="106 Conector recto"/>
            <p:cNvCxnSpPr>
              <a:cxnSpLocks noChangeShapeType="1"/>
              <a:stCxn id="149" idx="1"/>
              <a:endCxn id="120" idx="1"/>
            </p:cNvCxnSpPr>
            <p:nvPr/>
          </p:nvCxnSpPr>
          <p:spPr bwMode="auto">
            <a:xfrm>
              <a:off x="2969764" y="5601676"/>
              <a:ext cx="1419601" cy="854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 type="none" w="med" len="med"/>
              <a:tailEnd type="triangle" w="med" len="med"/>
            </a:ln>
          </p:spPr>
        </p:cxnSp>
        <p:sp>
          <p:nvSpPr>
            <p:cNvPr id="138" name="ZoneTexte 406"/>
            <p:cNvSpPr txBox="1"/>
            <p:nvPr/>
          </p:nvSpPr>
          <p:spPr>
            <a:xfrm flipH="1">
              <a:off x="660544" y="5110450"/>
              <a:ext cx="1046287" cy="237747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1050" i="1" u="none" dirty="0" smtClean="0">
                  <a:solidFill>
                    <a:schemeClr val="tx1"/>
                  </a:solidFill>
                </a:rPr>
                <a:t>FPGA </a:t>
              </a:r>
              <a:r>
                <a:rPr lang="fr-FR" sz="1050" i="1" u="none" dirty="0" err="1" smtClean="0">
                  <a:solidFill>
                    <a:schemeClr val="tx1"/>
                  </a:solidFill>
                </a:rPr>
                <a:t>clock</a:t>
              </a:r>
              <a:endParaRPr lang="fr-FR" sz="105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39" name="106 Conector recto"/>
            <p:cNvCxnSpPr>
              <a:cxnSpLocks noChangeShapeType="1"/>
            </p:cNvCxnSpPr>
            <p:nvPr/>
          </p:nvCxnSpPr>
          <p:spPr bwMode="auto">
            <a:xfrm rot="5400000" flipV="1">
              <a:off x="1294319" y="4846903"/>
              <a:ext cx="0" cy="965909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 type="none" w="med" len="med"/>
              <a:tailEnd type="triangle" w="med" len="med"/>
            </a:ln>
          </p:spPr>
        </p:cxnSp>
        <p:cxnSp>
          <p:nvCxnSpPr>
            <p:cNvPr id="140" name="106 Conector recto"/>
            <p:cNvCxnSpPr>
              <a:cxnSpLocks noChangeShapeType="1"/>
              <a:endCxn id="119" idx="0"/>
            </p:cNvCxnSpPr>
            <p:nvPr/>
          </p:nvCxnSpPr>
          <p:spPr bwMode="auto">
            <a:xfrm>
              <a:off x="5477416" y="5776046"/>
              <a:ext cx="434573" cy="259817"/>
            </a:xfrm>
            <a:prstGeom prst="bentConnector2">
              <a:avLst/>
            </a:prstGeom>
            <a:noFill/>
            <a:ln w="19050" algn="ctr">
              <a:solidFill>
                <a:schemeClr val="tx1"/>
              </a:solidFill>
              <a:round/>
              <a:headEnd type="none" w="med" len="med"/>
              <a:tailEnd type="triangle" w="med" len="med"/>
            </a:ln>
          </p:spPr>
        </p:cxnSp>
        <p:sp>
          <p:nvSpPr>
            <p:cNvPr id="141" name="ZoneTexte 406"/>
            <p:cNvSpPr txBox="1"/>
            <p:nvPr/>
          </p:nvSpPr>
          <p:spPr>
            <a:xfrm flipH="1">
              <a:off x="5435424" y="5597254"/>
              <a:ext cx="883397" cy="237747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1050" i="1" u="none" dirty="0" err="1" smtClean="0">
                  <a:solidFill>
                    <a:schemeClr val="tx1"/>
                  </a:solidFill>
                </a:rPr>
                <a:t>Detected</a:t>
              </a:r>
              <a:endParaRPr lang="fr-FR" sz="105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142" name="ZoneTexte 406"/>
            <p:cNvSpPr txBox="1"/>
            <p:nvPr/>
          </p:nvSpPr>
          <p:spPr>
            <a:xfrm flipH="1">
              <a:off x="2943515" y="5392856"/>
              <a:ext cx="1150112" cy="237747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1050" i="1" u="none" dirty="0" smtClean="0">
                  <a:solidFill>
                    <a:schemeClr val="tx1"/>
                  </a:solidFill>
                </a:rPr>
                <a:t>BXID_RST</a:t>
              </a:r>
              <a:endParaRPr lang="fr-FR" sz="105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43" name="106 Conector recto"/>
            <p:cNvCxnSpPr>
              <a:cxnSpLocks noChangeShapeType="1"/>
            </p:cNvCxnSpPr>
            <p:nvPr/>
          </p:nvCxnSpPr>
          <p:spPr bwMode="auto">
            <a:xfrm rot="5400000" flipH="1" flipV="1">
              <a:off x="5267988" y="5159606"/>
              <a:ext cx="636144" cy="217291"/>
            </a:xfrm>
            <a:prstGeom prst="bentConnector3">
              <a:avLst>
                <a:gd name="adj1" fmla="val -976"/>
              </a:avLst>
            </a:prstGeom>
            <a:noFill/>
            <a:ln w="19050" algn="ctr">
              <a:solidFill>
                <a:schemeClr val="tx1"/>
              </a:solidFill>
              <a:round/>
              <a:headEnd type="none" w="med" len="med"/>
              <a:tailEnd type="triangle" w="med" len="med"/>
            </a:ln>
          </p:spPr>
        </p:cxnSp>
        <p:sp>
          <p:nvSpPr>
            <p:cNvPr id="144" name="ZoneTexte 632"/>
            <p:cNvSpPr txBox="1">
              <a:spLocks noChangeArrowheads="1"/>
            </p:cNvSpPr>
            <p:nvPr/>
          </p:nvSpPr>
          <p:spPr bwMode="auto">
            <a:xfrm flipH="1">
              <a:off x="7291177" y="6134166"/>
              <a:ext cx="1193786" cy="313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</a:pPr>
              <a:r>
                <a:rPr lang="fr-FR" sz="1600" b="1" i="1" u="none" dirty="0" smtClean="0">
                  <a:solidFill>
                    <a:schemeClr val="tx1"/>
                  </a:solidFill>
                </a:rPr>
                <a:t>ICECAL</a:t>
              </a:r>
              <a:endParaRPr lang="fr-FR" sz="1600" b="1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45" name="106 Conector recto"/>
            <p:cNvCxnSpPr>
              <a:cxnSpLocks noChangeShapeType="1"/>
            </p:cNvCxnSpPr>
            <p:nvPr/>
          </p:nvCxnSpPr>
          <p:spPr bwMode="auto">
            <a:xfrm>
              <a:off x="5488148" y="5599400"/>
              <a:ext cx="1500630" cy="854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 type="none" w="med" len="med"/>
              <a:tailEnd type="triangle" w="med" len="med"/>
            </a:ln>
          </p:spPr>
        </p:cxnSp>
        <p:sp>
          <p:nvSpPr>
            <p:cNvPr id="146" name="ZoneTexte 406"/>
            <p:cNvSpPr txBox="1"/>
            <p:nvPr/>
          </p:nvSpPr>
          <p:spPr>
            <a:xfrm flipH="1">
              <a:off x="5489473" y="4838179"/>
              <a:ext cx="1530799" cy="237747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1050" i="1" u="none" dirty="0" smtClean="0">
                  <a:solidFill>
                    <a:schemeClr val="tx1"/>
                  </a:solidFill>
                </a:rPr>
                <a:t>BXID_RST_SYN</a:t>
              </a:r>
              <a:endParaRPr lang="fr-FR" sz="105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147" name="ZoneTexte 406"/>
            <p:cNvSpPr txBox="1"/>
            <p:nvPr/>
          </p:nvSpPr>
          <p:spPr>
            <a:xfrm flipH="1">
              <a:off x="683569" y="5590157"/>
              <a:ext cx="864095" cy="38317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1050" i="1" u="none" dirty="0" smtClean="0">
                  <a:solidFill>
                    <a:schemeClr val="tx1"/>
                  </a:solidFill>
                </a:rPr>
                <a:t>LHCb </a:t>
              </a:r>
              <a:r>
                <a:rPr lang="fr-FR" sz="1050" i="1" u="none" dirty="0" err="1" smtClean="0">
                  <a:solidFill>
                    <a:schemeClr val="tx1"/>
                  </a:solidFill>
                </a:rPr>
                <a:t>fast</a:t>
              </a:r>
              <a:r>
                <a:rPr lang="fr-FR" sz="1050" i="1" u="none" dirty="0" smtClean="0">
                  <a:solidFill>
                    <a:schemeClr val="tx1"/>
                  </a:solidFill>
                </a:rPr>
                <a:t> control</a:t>
              </a:r>
              <a:endParaRPr lang="fr-FR" sz="105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48" name="106 Conector recto"/>
            <p:cNvCxnSpPr>
              <a:cxnSpLocks noChangeShapeType="1"/>
            </p:cNvCxnSpPr>
            <p:nvPr/>
          </p:nvCxnSpPr>
          <p:spPr bwMode="auto">
            <a:xfrm rot="5400000" flipV="1">
              <a:off x="1292359" y="5448461"/>
              <a:ext cx="0" cy="965909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 type="none" w="med" len="med"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1586034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47664" y="1916832"/>
            <a:ext cx="6480720" cy="3024336"/>
          </a:xfrm>
        </p:spPr>
        <p:txBody>
          <a:bodyPr/>
          <a:lstStyle/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dirty="0" smtClean="0"/>
              <a:t>Calorimeter upgrade: analog electronics</a:t>
            </a:r>
            <a:endParaRPr lang="en-US" dirty="0"/>
          </a:p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dirty="0" smtClean="0"/>
              <a:t>System design</a:t>
            </a:r>
          </a:p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dirty="0" smtClean="0"/>
              <a:t>Digital building blocks</a:t>
            </a:r>
            <a:endParaRPr lang="en-US" dirty="0" smtClean="0"/>
          </a:p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b="1" dirty="0" smtClean="0"/>
              <a:t>Tests</a:t>
            </a:r>
            <a:endParaRPr lang="en-US" b="1" dirty="0"/>
          </a:p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dirty="0" smtClean="0"/>
              <a:t>Production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13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089FF183-9DA6-47B6-93C5-96E559677F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Calo</a:t>
            </a:r>
            <a:r>
              <a:rPr lang="en-GB" dirty="0" smtClean="0"/>
              <a:t> FE PRR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38968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II. </a:t>
            </a:r>
            <a:r>
              <a:rPr lang="en-GB" dirty="0"/>
              <a:t>ICECAL ASIC: tests results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13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23" name="Rectangle 5">
            <a:extLst>
              <a:ext uri="{FF2B5EF4-FFF2-40B4-BE49-F238E27FC236}">
                <a16:creationId xmlns="" xmlns:a16="http://schemas.microsoft.com/office/drawing/2014/main" id="{089FF183-9DA6-47B6-93C5-96E559677F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Calo</a:t>
            </a:r>
            <a:r>
              <a:rPr lang="en-GB" dirty="0" smtClean="0"/>
              <a:t> FE PRR</a:t>
            </a:r>
            <a:endParaRPr lang="en-GB" dirty="0"/>
          </a:p>
        </p:txBody>
      </p:sp>
      <p:sp>
        <p:nvSpPr>
          <p:cNvPr id="24" name="2 Marcador de contenido"/>
          <p:cNvSpPr txBox="1">
            <a:spLocks/>
          </p:cNvSpPr>
          <p:nvPr/>
        </p:nvSpPr>
        <p:spPr bwMode="auto">
          <a:xfrm>
            <a:off x="4644008" y="1451403"/>
            <a:ext cx="4290877" cy="46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ts val="60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6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lvl="1">
              <a:lnSpc>
                <a:spcPct val="100000"/>
              </a:lnSpc>
            </a:pPr>
            <a:r>
              <a:rPr lang="en-US" sz="2000" b="0" kern="0" dirty="0" smtClean="0"/>
              <a:t>Spill over</a:t>
            </a:r>
            <a:endParaRPr lang="en-US" sz="2000" b="0" kern="0" dirty="0"/>
          </a:p>
        </p:txBody>
      </p:sp>
      <p:sp>
        <p:nvSpPr>
          <p:cNvPr id="25" name="2 Marcador de contenido"/>
          <p:cNvSpPr txBox="1">
            <a:spLocks/>
          </p:cNvSpPr>
          <p:nvPr/>
        </p:nvSpPr>
        <p:spPr bwMode="auto">
          <a:xfrm>
            <a:off x="4644008" y="3999438"/>
            <a:ext cx="4290877" cy="46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ts val="60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6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lvl="1">
              <a:lnSpc>
                <a:spcPct val="100000"/>
              </a:lnSpc>
            </a:pPr>
            <a:r>
              <a:rPr lang="en-US" sz="2000" b="0" kern="0" dirty="0" smtClean="0"/>
              <a:t>Plateau</a:t>
            </a:r>
            <a:endParaRPr lang="en-US" sz="2000" b="0" kern="0" dirty="0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059" y="4340374"/>
            <a:ext cx="2504170" cy="2098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2 Marcador de contenido"/>
          <p:cNvSpPr txBox="1">
            <a:spLocks/>
          </p:cNvSpPr>
          <p:nvPr/>
        </p:nvSpPr>
        <p:spPr bwMode="auto">
          <a:xfrm>
            <a:off x="209115" y="1124744"/>
            <a:ext cx="6546242" cy="46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ts val="60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6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400" b="0" kern="0" dirty="0" smtClean="0"/>
              <a:t>Tests at </a:t>
            </a:r>
            <a:r>
              <a:rPr lang="en-US" sz="2400" b="0" kern="0" dirty="0" smtClean="0"/>
              <a:t>lab and test beams:</a:t>
            </a:r>
            <a:endParaRPr lang="en-US" sz="2400" b="0" kern="0" dirty="0"/>
          </a:p>
        </p:txBody>
      </p:sp>
      <p:sp>
        <p:nvSpPr>
          <p:cNvPr id="28" name="2 Marcador de contenido"/>
          <p:cNvSpPr txBox="1">
            <a:spLocks/>
          </p:cNvSpPr>
          <p:nvPr/>
        </p:nvSpPr>
        <p:spPr bwMode="auto">
          <a:xfrm>
            <a:off x="209115" y="1451403"/>
            <a:ext cx="4290877" cy="46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ts val="60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6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lvl="1">
              <a:lnSpc>
                <a:spcPct val="100000"/>
              </a:lnSpc>
            </a:pPr>
            <a:r>
              <a:rPr lang="en-US" sz="2000" b="0" kern="0" dirty="0" smtClean="0"/>
              <a:t>Linearity</a:t>
            </a:r>
            <a:endParaRPr lang="en-US" sz="2000" b="0" kern="0" dirty="0"/>
          </a:p>
        </p:txBody>
      </p:sp>
      <p:pic>
        <p:nvPicPr>
          <p:cNvPr id="29" name="28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219" y="1847714"/>
            <a:ext cx="2580561" cy="2157350"/>
          </a:xfrm>
          <a:prstGeom prst="rect">
            <a:avLst/>
          </a:prstGeom>
        </p:spPr>
      </p:pic>
      <p:sp>
        <p:nvSpPr>
          <p:cNvPr id="30" name="2 Marcador de contenido"/>
          <p:cNvSpPr txBox="1">
            <a:spLocks/>
          </p:cNvSpPr>
          <p:nvPr/>
        </p:nvSpPr>
        <p:spPr bwMode="auto">
          <a:xfrm>
            <a:off x="209115" y="3999438"/>
            <a:ext cx="4290877" cy="46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ts val="60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6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lvl="1">
              <a:lnSpc>
                <a:spcPct val="100000"/>
              </a:lnSpc>
            </a:pPr>
            <a:r>
              <a:rPr lang="en-US" sz="2000" b="0" kern="0" dirty="0" smtClean="0"/>
              <a:t>Noise</a:t>
            </a:r>
            <a:endParaRPr lang="en-US" sz="2000" b="0" kern="0" dirty="0"/>
          </a:p>
        </p:txBody>
      </p:sp>
      <p:pic>
        <p:nvPicPr>
          <p:cNvPr id="31" name="30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898" y="1801713"/>
            <a:ext cx="3138647" cy="2275359"/>
          </a:xfrm>
          <a:prstGeom prst="rect">
            <a:avLst/>
          </a:prstGeom>
        </p:spPr>
      </p:pic>
      <p:pic>
        <p:nvPicPr>
          <p:cNvPr id="32" name="31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855" y="4251911"/>
            <a:ext cx="3067475" cy="2211842"/>
          </a:xfrm>
          <a:prstGeom prst="rect">
            <a:avLst/>
          </a:prstGeom>
        </p:spPr>
      </p:pic>
      <p:cxnSp>
        <p:nvCxnSpPr>
          <p:cNvPr id="33" name="32 Conector recto de flecha"/>
          <p:cNvCxnSpPr/>
          <p:nvPr/>
        </p:nvCxnSpPr>
        <p:spPr bwMode="auto">
          <a:xfrm>
            <a:off x="6755357" y="5228567"/>
            <a:ext cx="1185183" cy="0"/>
          </a:xfrm>
          <a:prstGeom prst="straightConnector1">
            <a:avLst/>
          </a:prstGeom>
          <a:noFill/>
          <a:ln w="38100" cap="flat" cmpd="sng" algn="ctr">
            <a:solidFill>
              <a:srgbClr val="FF99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4439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II. </a:t>
            </a:r>
            <a:r>
              <a:rPr lang="en-GB" dirty="0"/>
              <a:t>ICECAL ASIC: </a:t>
            </a:r>
            <a:r>
              <a:rPr lang="en-GB" dirty="0" smtClean="0"/>
              <a:t>radiation hardness tests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12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089FF183-9DA6-47B6-93C5-96E559677F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Calo</a:t>
            </a:r>
            <a:r>
              <a:rPr lang="en-GB" dirty="0" smtClean="0"/>
              <a:t> FE PRR</a:t>
            </a:r>
            <a:endParaRPr lang="en-GB" dirty="0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73492" y="1052736"/>
            <a:ext cx="6702764" cy="537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4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3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b="0" kern="0" dirty="0">
                <a:solidFill>
                  <a:schemeClr val="accent6">
                    <a:lumMod val="50000"/>
                  </a:schemeClr>
                </a:solidFill>
              </a:rPr>
              <a:t>At CRC (UCL) in Louvain-la-</a:t>
            </a:r>
            <a:r>
              <a:rPr lang="en-US" sz="2000" b="0" kern="0" dirty="0" err="1">
                <a:solidFill>
                  <a:schemeClr val="accent6">
                    <a:lumMod val="50000"/>
                  </a:schemeClr>
                </a:solidFill>
              </a:rPr>
              <a:t>Neuve</a:t>
            </a:r>
            <a:r>
              <a:rPr lang="en-US" sz="2000" b="0" kern="0" dirty="0">
                <a:solidFill>
                  <a:schemeClr val="accent6">
                    <a:lumMod val="50000"/>
                  </a:schemeClr>
                </a:solidFill>
              </a:rPr>
              <a:t> (Belgium) </a:t>
            </a:r>
            <a:endParaRPr lang="es-ES" sz="2000" b="0" kern="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ES" sz="2000" u="sng" kern="0" dirty="0" smtClean="0">
                <a:solidFill>
                  <a:schemeClr val="tx1"/>
                </a:solidFill>
              </a:rPr>
              <a:t>TID </a:t>
            </a:r>
            <a:r>
              <a:rPr lang="es-ES" sz="2000" u="sng" kern="0" dirty="0" err="1" smtClean="0">
                <a:solidFill>
                  <a:schemeClr val="tx1"/>
                </a:solidFill>
              </a:rPr>
              <a:t>tests</a:t>
            </a:r>
            <a:r>
              <a:rPr lang="es-ES" sz="2000" u="sng" kern="0" dirty="0" smtClean="0">
                <a:solidFill>
                  <a:schemeClr val="tx1"/>
                </a:solidFill>
              </a:rPr>
              <a:t>:</a:t>
            </a:r>
          </a:p>
          <a:p>
            <a:pPr marL="231775"/>
            <a:r>
              <a:rPr lang="es-ES" sz="1800" b="0" kern="0" dirty="0" smtClean="0">
                <a:solidFill>
                  <a:schemeClr val="accent6">
                    <a:lumMod val="50000"/>
                  </a:schemeClr>
                </a:solidFill>
              </a:rPr>
              <a:t>Use </a:t>
            </a:r>
            <a:r>
              <a:rPr lang="es-ES" sz="1800" b="0" kern="0" dirty="0" err="1">
                <a:solidFill>
                  <a:schemeClr val="accent6">
                    <a:lumMod val="50000"/>
                  </a:schemeClr>
                </a:solidFill>
              </a:rPr>
              <a:t>beam</a:t>
            </a:r>
            <a:r>
              <a:rPr lang="es-ES" sz="1800" b="0" kern="0" dirty="0">
                <a:solidFill>
                  <a:schemeClr val="accent6">
                    <a:lumMod val="50000"/>
                  </a:schemeClr>
                </a:solidFill>
              </a:rPr>
              <a:t> of 61 </a:t>
            </a:r>
            <a:r>
              <a:rPr lang="es-ES" sz="1800" b="0" kern="0" dirty="0" err="1">
                <a:solidFill>
                  <a:schemeClr val="accent6">
                    <a:lumMod val="50000"/>
                  </a:schemeClr>
                </a:solidFill>
              </a:rPr>
              <a:t>MeV</a:t>
            </a:r>
            <a:r>
              <a:rPr lang="es-ES" sz="1800" b="0" kern="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1800" b="0" kern="0" dirty="0" err="1">
                <a:solidFill>
                  <a:schemeClr val="accent6">
                    <a:lumMod val="50000"/>
                  </a:schemeClr>
                </a:solidFill>
              </a:rPr>
              <a:t>protons</a:t>
            </a:r>
            <a:endParaRPr lang="es-ES" sz="1800" b="0" kern="0" dirty="0">
              <a:solidFill>
                <a:schemeClr val="accent6">
                  <a:lumMod val="50000"/>
                </a:schemeClr>
              </a:solidFill>
            </a:endParaRPr>
          </a:p>
          <a:p>
            <a:pPr marL="231775"/>
            <a:r>
              <a:rPr lang="es-ES" sz="1800" b="0" kern="0" dirty="0" err="1" smtClean="0">
                <a:solidFill>
                  <a:schemeClr val="accent6">
                    <a:lumMod val="50000"/>
                  </a:schemeClr>
                </a:solidFill>
              </a:rPr>
              <a:t>Dose</a:t>
            </a:r>
            <a:r>
              <a:rPr lang="es-ES" sz="1800" b="0" kern="0" dirty="0" smtClean="0">
                <a:solidFill>
                  <a:schemeClr val="accent6">
                    <a:lumMod val="50000"/>
                  </a:schemeClr>
                </a:solidFill>
              </a:rPr>
              <a:t> up to 55 </a:t>
            </a:r>
            <a:r>
              <a:rPr lang="es-ES" sz="1800" b="0" kern="0" dirty="0" err="1" smtClean="0">
                <a:solidFill>
                  <a:schemeClr val="accent6">
                    <a:lumMod val="50000"/>
                  </a:schemeClr>
                </a:solidFill>
              </a:rPr>
              <a:t>krad</a:t>
            </a:r>
            <a:r>
              <a:rPr lang="es-ES" sz="1800" b="0" kern="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1800" b="0" kern="0" dirty="0" err="1" smtClean="0">
                <a:solidFill>
                  <a:schemeClr val="accent6">
                    <a:lumMod val="50000"/>
                  </a:schemeClr>
                </a:solidFill>
              </a:rPr>
              <a:t>on</a:t>
            </a:r>
            <a:r>
              <a:rPr lang="es-ES" sz="1800" b="0" kern="0" dirty="0" smtClean="0">
                <a:solidFill>
                  <a:schemeClr val="accent6">
                    <a:lumMod val="50000"/>
                  </a:schemeClr>
                </a:solidFill>
              </a:rPr>
              <a:t> 4 chips</a:t>
            </a:r>
            <a:endParaRPr lang="es-ES" sz="1800" b="0" kern="0" dirty="0">
              <a:solidFill>
                <a:schemeClr val="accent6">
                  <a:lumMod val="50000"/>
                </a:schemeClr>
              </a:solidFill>
            </a:endParaRPr>
          </a:p>
          <a:p>
            <a:pPr marL="231775"/>
            <a:r>
              <a:rPr lang="es-ES" sz="1800" b="0" kern="0" dirty="0" err="1" smtClean="0">
                <a:solidFill>
                  <a:schemeClr val="accent6">
                    <a:lumMod val="50000"/>
                  </a:schemeClr>
                </a:solidFill>
              </a:rPr>
              <a:t>Results</a:t>
            </a:r>
            <a:r>
              <a:rPr lang="es-ES" sz="1800" b="0" kern="0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pPr marL="803275" lvl="1" indent="-268288">
              <a:buFont typeface="Wingdings" panose="05000000000000000000" pitchFamily="2" charset="2"/>
              <a:buChar char="§"/>
            </a:pPr>
            <a:r>
              <a:rPr lang="en-US" sz="1600" b="0" kern="0" dirty="0" smtClean="0"/>
              <a:t>No SEU </a:t>
            </a:r>
            <a:r>
              <a:rPr lang="en-US" sz="1600" b="0" kern="0" dirty="0"/>
              <a:t>or SEL was </a:t>
            </a:r>
            <a:r>
              <a:rPr lang="en-US" sz="1600" b="0" kern="0" dirty="0" smtClean="0"/>
              <a:t>detected</a:t>
            </a:r>
          </a:p>
          <a:p>
            <a:pPr marL="803275" lvl="1" indent="-268288">
              <a:buFont typeface="Wingdings" panose="05000000000000000000" pitchFamily="2" charset="2"/>
              <a:buChar char="§"/>
            </a:pPr>
            <a:r>
              <a:rPr lang="es-ES" sz="1600" b="0" kern="0" dirty="0"/>
              <a:t>No </a:t>
            </a:r>
            <a:r>
              <a:rPr lang="es-ES" sz="1600" b="0" kern="0" dirty="0" err="1"/>
              <a:t>relevant</a:t>
            </a:r>
            <a:r>
              <a:rPr lang="es-ES" sz="1600" b="0" kern="0" dirty="0"/>
              <a:t> </a:t>
            </a:r>
            <a:r>
              <a:rPr lang="es-ES" sz="1600" b="0" kern="0" dirty="0" err="1"/>
              <a:t>variation</a:t>
            </a:r>
            <a:r>
              <a:rPr lang="es-ES" sz="1600" b="0" kern="0" dirty="0"/>
              <a:t> </a:t>
            </a:r>
            <a:r>
              <a:rPr lang="es-ES" sz="1600" b="0" kern="0" dirty="0" err="1"/>
              <a:t>on</a:t>
            </a:r>
            <a:r>
              <a:rPr lang="es-ES" sz="1600" b="0" kern="0" dirty="0"/>
              <a:t> </a:t>
            </a:r>
            <a:r>
              <a:rPr lang="es-ES" sz="1600" b="0" kern="0" dirty="0" err="1"/>
              <a:t>the</a:t>
            </a:r>
            <a:r>
              <a:rPr lang="es-ES" sz="1600" b="0" kern="0" dirty="0"/>
              <a:t> chips </a:t>
            </a:r>
            <a:r>
              <a:rPr lang="es-ES" sz="1600" b="0" kern="0" dirty="0" err="1" smtClean="0"/>
              <a:t>characteristics</a:t>
            </a:r>
            <a:endParaRPr lang="es-ES" sz="1600" b="0" kern="0" dirty="0" smtClean="0"/>
          </a:p>
          <a:p>
            <a:pPr marL="0" indent="0">
              <a:buNone/>
            </a:pPr>
            <a:r>
              <a:rPr lang="es-ES" sz="2000" u="sng" kern="0" dirty="0" smtClean="0">
                <a:solidFill>
                  <a:schemeClr val="tx1"/>
                </a:solidFill>
              </a:rPr>
              <a:t>SEE </a:t>
            </a:r>
            <a:r>
              <a:rPr lang="es-ES" sz="2000" u="sng" kern="0" dirty="0" err="1">
                <a:solidFill>
                  <a:schemeClr val="tx1"/>
                </a:solidFill>
              </a:rPr>
              <a:t>tests</a:t>
            </a:r>
            <a:r>
              <a:rPr lang="es-ES" sz="2000" u="sng" kern="0" dirty="0">
                <a:solidFill>
                  <a:schemeClr val="tx1"/>
                </a:solidFill>
              </a:rPr>
              <a:t>:</a:t>
            </a:r>
          </a:p>
          <a:p>
            <a:pPr marL="231775"/>
            <a:r>
              <a:rPr lang="en-US" sz="1800" b="0" kern="0" dirty="0">
                <a:solidFill>
                  <a:schemeClr val="accent6">
                    <a:lumMod val="50000"/>
                  </a:schemeClr>
                </a:solidFill>
              </a:rPr>
              <a:t>Irradiate with heavy ions: 58Ni+18</a:t>
            </a:r>
          </a:p>
          <a:p>
            <a:pPr marL="803275" lvl="1" indent="-268288">
              <a:buFont typeface="Wingdings" panose="05000000000000000000" pitchFamily="2" charset="2"/>
              <a:buChar char="§"/>
            </a:pPr>
            <a:r>
              <a:rPr lang="en-US" sz="1600" b="0" kern="0" dirty="0"/>
              <a:t>LET = 20.4 MeV/mg/cm2 </a:t>
            </a:r>
          </a:p>
          <a:p>
            <a:pPr marL="231775"/>
            <a:r>
              <a:rPr lang="en-US" sz="1800" b="0" kern="0" dirty="0">
                <a:solidFill>
                  <a:schemeClr val="accent6">
                    <a:lumMod val="50000"/>
                  </a:schemeClr>
                </a:solidFill>
              </a:rPr>
              <a:t>Two chips were irradiated:</a:t>
            </a:r>
          </a:p>
          <a:p>
            <a:pPr marL="803275" lvl="1" indent="-268288">
              <a:buFont typeface="Wingdings" panose="05000000000000000000" pitchFamily="2" charset="2"/>
              <a:buChar char="§"/>
            </a:pPr>
            <a:r>
              <a:rPr lang="en-US" sz="1600" b="0" kern="0" dirty="0" smtClean="0"/>
              <a:t>No </a:t>
            </a:r>
            <a:r>
              <a:rPr lang="en-US" sz="1600" b="0" kern="0" dirty="0"/>
              <a:t>SEU </a:t>
            </a:r>
            <a:r>
              <a:rPr lang="en-US" sz="1600" b="0" kern="0" dirty="0" smtClean="0"/>
              <a:t>detected</a:t>
            </a:r>
            <a:endParaRPr lang="en-US" sz="1600" b="0" kern="0" dirty="0"/>
          </a:p>
          <a:p>
            <a:pPr marL="231775"/>
            <a:r>
              <a:rPr lang="en-US" sz="1800" b="0" kern="0" dirty="0" smtClean="0">
                <a:solidFill>
                  <a:schemeClr val="accent6">
                    <a:lumMod val="50000"/>
                  </a:schemeClr>
                </a:solidFill>
              </a:rPr>
              <a:t>Use refresh signal</a:t>
            </a:r>
            <a:endParaRPr lang="en-US" sz="1800" b="0" kern="0" dirty="0">
              <a:solidFill>
                <a:schemeClr val="accent6">
                  <a:lumMod val="50000"/>
                </a:schemeClr>
              </a:solidFill>
            </a:endParaRPr>
          </a:p>
          <a:p>
            <a:pPr marL="231775"/>
            <a:r>
              <a:rPr lang="en-US" sz="1800" b="0" kern="0" dirty="0">
                <a:solidFill>
                  <a:schemeClr val="accent6">
                    <a:lumMod val="50000"/>
                  </a:schemeClr>
                </a:solidFill>
              </a:rPr>
              <a:t>Equivalent expected limits for all channels in detector lifetime:</a:t>
            </a:r>
          </a:p>
          <a:p>
            <a:pPr marL="803275" lvl="1" indent="-268288">
              <a:buFont typeface="Wingdings" panose="05000000000000000000" pitchFamily="2" charset="2"/>
              <a:buChar char="§"/>
            </a:pPr>
            <a:r>
              <a:rPr lang="en-US" sz="1600" b="0" kern="0" dirty="0"/>
              <a:t>1.3 SEU </a:t>
            </a:r>
          </a:p>
          <a:p>
            <a:pPr marL="803275" lvl="1" indent="-268288">
              <a:buFont typeface="Wingdings" panose="05000000000000000000" pitchFamily="2" charset="2"/>
              <a:buChar char="§"/>
            </a:pPr>
            <a:r>
              <a:rPr lang="en-US" sz="1600" b="0" kern="0" dirty="0"/>
              <a:t>0.9 SEL</a:t>
            </a: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790" y="3823444"/>
            <a:ext cx="2647606" cy="2383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244662"/>
            <a:ext cx="3040438" cy="202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392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47664" y="1916832"/>
            <a:ext cx="6480720" cy="3024336"/>
          </a:xfrm>
        </p:spPr>
        <p:txBody>
          <a:bodyPr/>
          <a:lstStyle/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dirty="0" smtClean="0"/>
              <a:t>Calorimeter upgrade: analog electronics</a:t>
            </a:r>
            <a:endParaRPr lang="en-US" dirty="0"/>
          </a:p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b="1" dirty="0" smtClean="0"/>
              <a:t>System design</a:t>
            </a:r>
          </a:p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dirty="0" smtClean="0"/>
              <a:t>Digital building blocks</a:t>
            </a:r>
            <a:endParaRPr lang="en-US" dirty="0" smtClean="0"/>
          </a:p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dirty="0" smtClean="0"/>
              <a:t>Tests</a:t>
            </a:r>
            <a:endParaRPr lang="en-US" dirty="0"/>
          </a:p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dirty="0" smtClean="0"/>
              <a:t>Production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13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089FF183-9DA6-47B6-93C5-96E559677F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Calo</a:t>
            </a:r>
            <a:r>
              <a:rPr lang="en-GB" dirty="0" smtClean="0"/>
              <a:t> FE PRR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3896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47664" y="1916832"/>
            <a:ext cx="6480720" cy="3024336"/>
          </a:xfrm>
        </p:spPr>
        <p:txBody>
          <a:bodyPr/>
          <a:lstStyle/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b="1" dirty="0" smtClean="0"/>
              <a:t>Calorimeter upgrade: analog electronics</a:t>
            </a:r>
            <a:endParaRPr lang="en-US" b="1" dirty="0"/>
          </a:p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dirty="0" smtClean="0"/>
              <a:t>System design</a:t>
            </a:r>
          </a:p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dirty="0" smtClean="0"/>
              <a:t>Digital building blocks</a:t>
            </a:r>
            <a:endParaRPr lang="en-US" dirty="0" smtClean="0"/>
          </a:p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dirty="0" smtClean="0"/>
              <a:t>Tests</a:t>
            </a:r>
            <a:endParaRPr lang="en-US" dirty="0"/>
          </a:p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dirty="0" smtClean="0"/>
              <a:t>Production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12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089FF183-9DA6-47B6-93C5-96E559677F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Calo</a:t>
            </a:r>
            <a:r>
              <a:rPr lang="en-GB" dirty="0" smtClean="0"/>
              <a:t> FE PRR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77884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IV. Production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13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149" name="Rectangle 5">
            <a:extLst>
              <a:ext uri="{FF2B5EF4-FFF2-40B4-BE49-F238E27FC236}">
                <a16:creationId xmlns="" xmlns:a16="http://schemas.microsoft.com/office/drawing/2014/main" id="{A0B02F78-CE77-4BB7-AC4E-CBF4F813F2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ICC-UB meeting</a:t>
            </a:r>
          </a:p>
        </p:txBody>
      </p:sp>
      <p:pic>
        <p:nvPicPr>
          <p:cNvPr id="8" name="Picture 2" descr="G:\La meva unitat\Fotos\IMG_20171107_12332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4" t="25952" r="14704" b="17301"/>
          <a:stretch/>
        </p:blipFill>
        <p:spPr bwMode="auto">
          <a:xfrm>
            <a:off x="3851920" y="2318242"/>
            <a:ext cx="5057851" cy="276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Elipse"/>
          <p:cNvSpPr/>
          <p:nvPr/>
        </p:nvSpPr>
        <p:spPr bwMode="auto">
          <a:xfrm>
            <a:off x="8277821" y="2564904"/>
            <a:ext cx="581247" cy="144016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7961781" y="1628800"/>
            <a:ext cx="1074715" cy="36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4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3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2000" i="1" kern="0" dirty="0" smtClean="0">
                <a:solidFill>
                  <a:srgbClr val="FF0000"/>
                </a:solidFill>
              </a:rPr>
              <a:t>Relays</a:t>
            </a:r>
            <a:endParaRPr lang="es-ES" sz="2000" i="1" kern="0" dirty="0">
              <a:solidFill>
                <a:srgbClr val="FF0000"/>
              </a:solidFill>
            </a:endParaRPr>
          </a:p>
        </p:txBody>
      </p:sp>
      <p:cxnSp>
        <p:nvCxnSpPr>
          <p:cNvPr id="11" name="10 Conector recto de flecha"/>
          <p:cNvCxnSpPr>
            <a:stCxn id="10" idx="2"/>
            <a:endCxn id="9" idx="0"/>
          </p:cNvCxnSpPr>
          <p:nvPr/>
        </p:nvCxnSpPr>
        <p:spPr bwMode="auto">
          <a:xfrm>
            <a:off x="8499139" y="1993308"/>
            <a:ext cx="69306" cy="571596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8480128" y="3068960"/>
            <a:ext cx="455785" cy="36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4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3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2000" i="1" kern="0" dirty="0" smtClean="0">
                <a:solidFill>
                  <a:srgbClr val="FF0000"/>
                </a:solidFill>
              </a:rPr>
              <a:t>IN</a:t>
            </a:r>
            <a:endParaRPr lang="es-ES" sz="2000" i="1" kern="0" dirty="0">
              <a:solidFill>
                <a:srgbClr val="FF0000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6948264" y="1274093"/>
            <a:ext cx="1074715" cy="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4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3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2000" i="1" kern="0" dirty="0" smtClean="0">
                <a:solidFill>
                  <a:schemeClr val="accent6">
                    <a:lumMod val="75000"/>
                  </a:schemeClr>
                </a:solidFill>
              </a:rPr>
              <a:t>Open top socket</a:t>
            </a:r>
            <a:endParaRPr lang="es-ES" sz="2000" i="1" kern="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13 Elipse"/>
          <p:cNvSpPr/>
          <p:nvPr/>
        </p:nvSpPr>
        <p:spPr bwMode="auto">
          <a:xfrm>
            <a:off x="7573405" y="2832769"/>
            <a:ext cx="703309" cy="739030"/>
          </a:xfrm>
          <a:prstGeom prst="ellips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cxnSp>
        <p:nvCxnSpPr>
          <p:cNvPr id="15" name="14 Conector recto de flecha"/>
          <p:cNvCxnSpPr>
            <a:endCxn id="14" idx="0"/>
          </p:cNvCxnSpPr>
          <p:nvPr/>
        </p:nvCxnSpPr>
        <p:spPr bwMode="auto">
          <a:xfrm>
            <a:off x="7573405" y="2132856"/>
            <a:ext cx="351655" cy="699913"/>
          </a:xfrm>
          <a:prstGeom prst="straightConnector1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15 Rectángulo"/>
          <p:cNvSpPr/>
          <p:nvPr/>
        </p:nvSpPr>
        <p:spPr>
          <a:xfrm>
            <a:off x="4067944" y="5563340"/>
            <a:ext cx="2580775" cy="3416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ctr">
              <a:buSzPct val="100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800" b="0" i="1" kern="0" dirty="0" smtClean="0">
                <a:solidFill>
                  <a:srgbClr val="FF0000"/>
                </a:solidFill>
              </a:rPr>
              <a:t>FPGA</a:t>
            </a:r>
            <a:endParaRPr lang="en-US" sz="1800" b="0" i="1" kern="0" dirty="0">
              <a:solidFill>
                <a:srgbClr val="FF0000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3965395" y="1268760"/>
            <a:ext cx="2838853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588" algn="ctr">
              <a:lnSpc>
                <a:spcPct val="100000"/>
              </a:lnSpc>
              <a:spcBef>
                <a:spcPts val="600"/>
              </a:spcBef>
              <a:buSzPct val="100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i="1" dirty="0">
                <a:solidFill>
                  <a:srgbClr val="003399"/>
                </a:solidFill>
              </a:rPr>
              <a:t>FEB </a:t>
            </a:r>
            <a:r>
              <a:rPr lang="en-US" i="1" dirty="0" smtClean="0">
                <a:solidFill>
                  <a:srgbClr val="003399"/>
                </a:solidFill>
              </a:rPr>
              <a:t>prototype</a:t>
            </a:r>
            <a:br>
              <a:rPr lang="en-US" i="1" dirty="0" smtClean="0">
                <a:solidFill>
                  <a:srgbClr val="003399"/>
                </a:solidFill>
              </a:rPr>
            </a:br>
            <a:r>
              <a:rPr lang="en-US" i="1" dirty="0" smtClean="0">
                <a:solidFill>
                  <a:srgbClr val="003399"/>
                </a:solidFill>
              </a:rPr>
              <a:t>(4 </a:t>
            </a:r>
            <a:r>
              <a:rPr lang="en-US" i="1" dirty="0">
                <a:solidFill>
                  <a:srgbClr val="003399"/>
                </a:solidFill>
              </a:rPr>
              <a:t>data channels)</a:t>
            </a:r>
          </a:p>
        </p:txBody>
      </p:sp>
      <p:sp>
        <p:nvSpPr>
          <p:cNvPr id="18" name="17 Rectángulo"/>
          <p:cNvSpPr/>
          <p:nvPr/>
        </p:nvSpPr>
        <p:spPr>
          <a:xfrm>
            <a:off x="6935274" y="5229200"/>
            <a:ext cx="1741182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i="1" dirty="0" smtClean="0">
                <a:solidFill>
                  <a:srgbClr val="009900"/>
                </a:solidFill>
              </a:rPr>
              <a:t>Updated</a:t>
            </a:r>
            <a:br>
              <a:rPr lang="en-US" i="1" dirty="0" smtClean="0">
                <a:solidFill>
                  <a:srgbClr val="009900"/>
                </a:solidFill>
              </a:rPr>
            </a:br>
            <a:r>
              <a:rPr lang="en-US" i="1" dirty="0" smtClean="0">
                <a:solidFill>
                  <a:srgbClr val="009900"/>
                </a:solidFill>
              </a:rPr>
              <a:t>mezzanine</a:t>
            </a:r>
            <a:endParaRPr lang="es-ES" i="1" dirty="0">
              <a:solidFill>
                <a:srgbClr val="009900"/>
              </a:solidFill>
            </a:endParaRPr>
          </a:p>
        </p:txBody>
      </p:sp>
      <p:cxnSp>
        <p:nvCxnSpPr>
          <p:cNvPr id="19" name="18 Conector recto de flecha"/>
          <p:cNvCxnSpPr>
            <a:stCxn id="16" idx="0"/>
          </p:cNvCxnSpPr>
          <p:nvPr/>
        </p:nvCxnSpPr>
        <p:spPr bwMode="auto">
          <a:xfrm flipV="1">
            <a:off x="5358332" y="4005064"/>
            <a:ext cx="581820" cy="1558276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19 Conector recto de flecha"/>
          <p:cNvCxnSpPr/>
          <p:nvPr/>
        </p:nvCxnSpPr>
        <p:spPr bwMode="auto">
          <a:xfrm flipV="1">
            <a:off x="7729665" y="4149080"/>
            <a:ext cx="0" cy="1080120"/>
          </a:xfrm>
          <a:prstGeom prst="straightConnector1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277110" y="4404237"/>
            <a:ext cx="3392113" cy="2121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4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3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365125" lvl="2" indent="-365125">
              <a:buFont typeface="Wingdings" panose="05000000000000000000" pitchFamily="2" charset="2"/>
              <a:buChar char="§"/>
            </a:pPr>
            <a:r>
              <a:rPr lang="en-US" sz="1600" b="0" kern="0" dirty="0" smtClean="0">
                <a:solidFill>
                  <a:schemeClr val="tx1"/>
                </a:solidFill>
              </a:rPr>
              <a:t>Motorized </a:t>
            </a:r>
            <a:r>
              <a:rPr lang="en-US" sz="1600" b="0" kern="0" dirty="0">
                <a:solidFill>
                  <a:schemeClr val="tx1"/>
                </a:solidFill>
              </a:rPr>
              <a:t>horizontal gantry system to move the chips from tray to the test PCB and to final tray.</a:t>
            </a:r>
          </a:p>
          <a:p>
            <a:pPr marL="365125" lvl="2" indent="-365125">
              <a:buFont typeface="Wingdings" panose="05000000000000000000" pitchFamily="2" charset="2"/>
              <a:buChar char="§"/>
            </a:pPr>
            <a:r>
              <a:rPr lang="en-US" sz="1600" b="0" kern="0" dirty="0">
                <a:solidFill>
                  <a:schemeClr val="tx1"/>
                </a:solidFill>
              </a:rPr>
              <a:t>Motorized stage in the vertical direction.</a:t>
            </a:r>
          </a:p>
          <a:p>
            <a:pPr marL="365125" lvl="2" indent="-365125">
              <a:buFont typeface="Wingdings" panose="05000000000000000000" pitchFamily="2" charset="2"/>
              <a:buChar char="§"/>
            </a:pPr>
            <a:r>
              <a:rPr lang="en-US" sz="1600" b="0" kern="0" dirty="0">
                <a:solidFill>
                  <a:schemeClr val="tx1"/>
                </a:solidFill>
              </a:rPr>
              <a:t>Pneumatic suction.</a:t>
            </a:r>
          </a:p>
          <a:p>
            <a:pPr marL="365125" lvl="2" indent="-365125">
              <a:buFont typeface="Wingdings" panose="05000000000000000000" pitchFamily="2" charset="2"/>
              <a:buChar char="§"/>
            </a:pPr>
            <a:r>
              <a:rPr lang="en-US" sz="1600" b="0" kern="0" dirty="0">
                <a:solidFill>
                  <a:schemeClr val="tx1"/>
                </a:solidFill>
              </a:rPr>
              <a:t>Pressure sensor</a:t>
            </a:r>
            <a:r>
              <a:rPr lang="en-US" sz="1600" b="0" kern="0" dirty="0" smtClean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22" name="Imagen 11">
            <a:extLst>
              <a:ext uri="{FF2B5EF4-FFF2-40B4-BE49-F238E27FC236}">
                <a16:creationId xmlns:a16="http://schemas.microsoft.com/office/drawing/2014/main" xmlns="" id="{1E05C605-B212-4CD0-A87D-145B6ABDA9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57" y="1637752"/>
            <a:ext cx="3444449" cy="2583336"/>
          </a:xfrm>
          <a:prstGeom prst="rect">
            <a:avLst/>
          </a:prstGeom>
        </p:spPr>
      </p:pic>
      <p:sp>
        <p:nvSpPr>
          <p:cNvPr id="23" name="22 Rectángulo"/>
          <p:cNvSpPr/>
          <p:nvPr/>
        </p:nvSpPr>
        <p:spPr>
          <a:xfrm>
            <a:off x="292987" y="1124744"/>
            <a:ext cx="2838853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588" algn="ctr">
              <a:lnSpc>
                <a:spcPct val="100000"/>
              </a:lnSpc>
              <a:spcBef>
                <a:spcPts val="600"/>
              </a:spcBef>
              <a:buSzPct val="100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i="1" dirty="0" smtClean="0">
                <a:solidFill>
                  <a:srgbClr val="003399"/>
                </a:solidFill>
              </a:rPr>
              <a:t>Robotic system</a:t>
            </a:r>
            <a:endParaRPr lang="en-US" i="1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55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V. Status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12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149" name="Rectangle 5">
            <a:extLst>
              <a:ext uri="{FF2B5EF4-FFF2-40B4-BE49-F238E27FC236}">
                <a16:creationId xmlns="" xmlns:a16="http://schemas.microsoft.com/office/drawing/2014/main" id="{A0B02F78-CE77-4BB7-AC4E-CBF4F813F2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ICC-UB meeting</a:t>
            </a:r>
          </a:p>
        </p:txBody>
      </p:sp>
      <p:sp>
        <p:nvSpPr>
          <p:cNvPr id="7" name="CustomShape 4"/>
          <p:cNvSpPr/>
          <p:nvPr/>
        </p:nvSpPr>
        <p:spPr>
          <a:xfrm>
            <a:off x="611560" y="1340768"/>
            <a:ext cx="8402488" cy="4752528"/>
          </a:xfrm>
          <a:prstGeom prst="rect">
            <a:avLst/>
          </a:prstGeom>
        </p:spPr>
        <p:txBody>
          <a:bodyPr lIns="90000" tIns="46800" rIns="90000" bIns="46800"/>
          <a:lstStyle/>
          <a:p>
            <a:pPr marL="327024" indent="-342900">
              <a:lnSpc>
                <a:spcPct val="100000"/>
              </a:lnSpc>
              <a:spcBef>
                <a:spcPct val="0"/>
              </a:spcBef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2800" b="0" dirty="0" smtClean="0">
                <a:solidFill>
                  <a:schemeClr val="accent6">
                    <a:lumMod val="50000"/>
                  </a:schemeClr>
                </a:solidFill>
              </a:rPr>
              <a:t>Production</a:t>
            </a:r>
            <a:endParaRPr lang="en-US" sz="2800" b="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898524" lvl="1" indent="-457200">
              <a:lnSpc>
                <a:spcPct val="100000"/>
              </a:lnSpc>
              <a:spcBef>
                <a:spcPct val="0"/>
              </a:spcBef>
              <a:buSzPct val="100000"/>
              <a:buFont typeface="Wingdings" panose="05000000000000000000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0" dirty="0" smtClean="0">
                <a:solidFill>
                  <a:schemeClr val="tx1"/>
                </a:solidFill>
              </a:rPr>
              <a:t>Standard </a:t>
            </a:r>
            <a:r>
              <a:rPr lang="en-US" b="0" dirty="0" smtClean="0">
                <a:solidFill>
                  <a:schemeClr val="tx1"/>
                </a:solidFill>
              </a:rPr>
              <a:t>version (v3.1): 3050 pieces</a:t>
            </a:r>
            <a:endParaRPr lang="en-US" b="0" dirty="0" smtClean="0">
              <a:solidFill>
                <a:schemeClr val="tx1"/>
              </a:solidFill>
            </a:endParaRPr>
          </a:p>
          <a:p>
            <a:pPr marL="898524" lvl="1" indent="-457200">
              <a:lnSpc>
                <a:spcPct val="100000"/>
              </a:lnSpc>
              <a:spcBef>
                <a:spcPct val="0"/>
              </a:spcBef>
              <a:buSzPct val="100000"/>
              <a:buFont typeface="Wingdings" panose="05000000000000000000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0" dirty="0" smtClean="0">
                <a:solidFill>
                  <a:schemeClr val="tx1"/>
                </a:solidFill>
              </a:rPr>
              <a:t>Reduced </a:t>
            </a:r>
            <a:r>
              <a:rPr lang="en-US" b="0" dirty="0" smtClean="0">
                <a:solidFill>
                  <a:schemeClr val="tx1"/>
                </a:solidFill>
              </a:rPr>
              <a:t>gain (v3.2): 3050 pieces</a:t>
            </a:r>
            <a:endParaRPr lang="en-US" b="0" dirty="0" smtClean="0">
              <a:solidFill>
                <a:schemeClr val="tx1"/>
              </a:solidFill>
            </a:endParaRPr>
          </a:p>
          <a:p>
            <a:pPr marL="898524" lvl="1" indent="-457200">
              <a:lnSpc>
                <a:spcPct val="100000"/>
              </a:lnSpc>
              <a:spcBef>
                <a:spcPct val="0"/>
              </a:spcBef>
              <a:buSzPct val="100000"/>
              <a:buFont typeface="Wingdings" panose="05000000000000000000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b="0" dirty="0">
              <a:solidFill>
                <a:schemeClr val="tx1"/>
              </a:solidFill>
            </a:endParaRPr>
          </a:p>
          <a:p>
            <a:pPr marL="327024" indent="-342900">
              <a:lnSpc>
                <a:spcPct val="100000"/>
              </a:lnSpc>
              <a:spcBef>
                <a:spcPct val="0"/>
              </a:spcBef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2800" b="0" dirty="0" smtClean="0">
                <a:solidFill>
                  <a:schemeClr val="accent6">
                    <a:lumMod val="50000"/>
                  </a:schemeClr>
                </a:solidFill>
              </a:rPr>
              <a:t>Production test</a:t>
            </a:r>
            <a:endParaRPr lang="en-US" sz="2800" b="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898524" lvl="1" indent="-457200">
              <a:lnSpc>
                <a:spcPct val="100000"/>
              </a:lnSpc>
              <a:spcBef>
                <a:spcPct val="0"/>
              </a:spcBef>
              <a:buSzPct val="100000"/>
              <a:buFont typeface="Wingdings" panose="05000000000000000000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0" dirty="0" smtClean="0">
                <a:solidFill>
                  <a:schemeClr val="tx1"/>
                </a:solidFill>
              </a:rPr>
              <a:t>Mezzanine: ready</a:t>
            </a:r>
          </a:p>
          <a:p>
            <a:pPr marL="898524" lvl="1" indent="-457200">
              <a:lnSpc>
                <a:spcPct val="100000"/>
              </a:lnSpc>
              <a:spcBef>
                <a:spcPct val="0"/>
              </a:spcBef>
              <a:buSzPct val="100000"/>
              <a:buFont typeface="Wingdings" panose="05000000000000000000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0" dirty="0" smtClean="0">
                <a:solidFill>
                  <a:schemeClr val="tx1"/>
                </a:solidFill>
              </a:rPr>
              <a:t>SW: </a:t>
            </a:r>
          </a:p>
          <a:p>
            <a:pPr marL="1355724" lvl="2" indent="-457200">
              <a:lnSpc>
                <a:spcPct val="100000"/>
              </a:lnSpc>
              <a:spcBef>
                <a:spcPct val="0"/>
              </a:spcBef>
              <a:buSzPct val="100000"/>
              <a:buFont typeface="Wingdings" panose="05000000000000000000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0" dirty="0" smtClean="0">
                <a:solidFill>
                  <a:schemeClr val="tx1"/>
                </a:solidFill>
              </a:rPr>
              <a:t>Test defined: rejection limits are being prepared</a:t>
            </a:r>
          </a:p>
          <a:p>
            <a:pPr marL="784224" lvl="1" indent="-342900">
              <a:lnSpc>
                <a:spcPct val="100000"/>
              </a:lnSpc>
              <a:spcBef>
                <a:spcPct val="0"/>
              </a:spcBef>
              <a:buSzPct val="100000"/>
              <a:buFont typeface="Wingdings" panose="05000000000000000000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0" dirty="0" smtClean="0">
                <a:solidFill>
                  <a:schemeClr val="tx1"/>
                </a:solidFill>
              </a:rPr>
              <a:t>Robotic </a:t>
            </a:r>
            <a:r>
              <a:rPr lang="en-US" b="0" dirty="0">
                <a:solidFill>
                  <a:schemeClr val="tx1"/>
                </a:solidFill>
              </a:rPr>
              <a:t>setup ready in ~2 weeks</a:t>
            </a:r>
          </a:p>
          <a:p>
            <a:pPr marL="784224" lvl="1" indent="-342900">
              <a:lnSpc>
                <a:spcPct val="100000"/>
              </a:lnSpc>
              <a:spcBef>
                <a:spcPct val="0"/>
              </a:spcBef>
              <a:buSzPct val="100000"/>
              <a:buFont typeface="Wingdings" panose="05000000000000000000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b="0" dirty="0" smtClean="0">
                <a:solidFill>
                  <a:schemeClr val="tx1"/>
                </a:solidFill>
              </a:rPr>
              <a:t>Estimated total test time: 2-3 months</a:t>
            </a:r>
            <a:endParaRPr lang="en-US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74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13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089FF183-9DA6-47B6-93C5-96E559677F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Calo</a:t>
            </a:r>
            <a:r>
              <a:rPr lang="en-GB" dirty="0" smtClean="0"/>
              <a:t> FE PRR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38968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II. </a:t>
            </a:r>
            <a:r>
              <a:rPr lang="en-US" dirty="0"/>
              <a:t>System design: Analog Electronics Specifications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12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9" name="2 Marcador de contenido"/>
          <p:cNvSpPr>
            <a:spLocks noGrp="1"/>
          </p:cNvSpPr>
          <p:nvPr>
            <p:ph idx="1"/>
          </p:nvPr>
        </p:nvSpPr>
        <p:spPr>
          <a:xfrm>
            <a:off x="27057" y="1196752"/>
            <a:ext cx="3536831" cy="5184576"/>
          </a:xfrm>
        </p:spPr>
        <p:txBody>
          <a:bodyPr/>
          <a:lstStyle/>
          <a:p>
            <a:r>
              <a:rPr lang="en-US" sz="1800" dirty="0"/>
              <a:t>PMT current has to be reduced by factor ~ 5 to increase their lifetime:</a:t>
            </a:r>
          </a:p>
          <a:p>
            <a:pPr lvl="1"/>
            <a:r>
              <a:rPr lang="en-US" sz="1600" dirty="0"/>
              <a:t>FE electronics gain has to be increased correspondingly</a:t>
            </a:r>
          </a:p>
          <a:p>
            <a:pPr lvl="1"/>
            <a:r>
              <a:rPr lang="en-US" sz="1600" dirty="0"/>
              <a:t>FE input equiv. noise should still be ~ 1 LSB</a:t>
            </a:r>
          </a:p>
          <a:p>
            <a:r>
              <a:rPr lang="en-US" sz="1800" dirty="0"/>
              <a:t>New ASIC:</a:t>
            </a:r>
          </a:p>
          <a:p>
            <a:pPr lvl="1"/>
            <a:r>
              <a:rPr lang="en-US" sz="1600" dirty="0"/>
              <a:t>Increased gain</a:t>
            </a:r>
          </a:p>
          <a:p>
            <a:pPr lvl="1"/>
            <a:r>
              <a:rPr lang="en-US" sz="1600" dirty="0"/>
              <a:t>Reduced noise</a:t>
            </a:r>
          </a:p>
          <a:p>
            <a:pPr lvl="1"/>
            <a:r>
              <a:rPr lang="en-US" sz="1600" dirty="0"/>
              <a:t>Integration / shaping</a:t>
            </a:r>
          </a:p>
          <a:p>
            <a:r>
              <a:rPr lang="en-US" sz="1800" dirty="0"/>
              <a:t>New front end board is required:</a:t>
            </a:r>
          </a:p>
          <a:p>
            <a:pPr lvl="1"/>
            <a:r>
              <a:rPr lang="en-US" sz="1600" dirty="0"/>
              <a:t>Low noise analog electronics</a:t>
            </a:r>
          </a:p>
          <a:p>
            <a:pPr lvl="1"/>
            <a:r>
              <a:rPr lang="en-US" sz="1600" dirty="0"/>
              <a:t>Data transmission @ 40MHz</a:t>
            </a:r>
            <a:endParaRPr lang="en-US" sz="1050" dirty="0"/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7825076"/>
              </p:ext>
            </p:extLst>
          </p:nvPr>
        </p:nvGraphicFramePr>
        <p:xfrm>
          <a:off x="3492333" y="1268760"/>
          <a:ext cx="5544616" cy="4744720"/>
        </p:xfrm>
        <a:graphic>
          <a:graphicData uri="http://schemas.openxmlformats.org/drawingml/2006/table">
            <a:tbl>
              <a:tblPr bandRow="1">
                <a:tableStyleId>{00A15C55-8517-42AA-B614-E9B94910E393}</a:tableStyleId>
              </a:tblPr>
              <a:tblGrid>
                <a:gridCol w="2232248"/>
                <a:gridCol w="3312368"/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1400" b="1" dirty="0" err="1" smtClean="0"/>
                        <a:t>Energy</a:t>
                      </a:r>
                      <a:r>
                        <a:rPr lang="es-ES" sz="1400" b="1" dirty="0" smtClean="0"/>
                        <a:t> </a:t>
                      </a:r>
                      <a:r>
                        <a:rPr lang="es-ES" sz="1400" b="1" dirty="0" err="1" smtClean="0"/>
                        <a:t>range</a:t>
                      </a:r>
                      <a:endParaRPr lang="es-E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 smtClean="0"/>
                        <a:t>0-10 </a:t>
                      </a:r>
                      <a:r>
                        <a:rPr lang="es-ES" sz="1400" b="1" dirty="0" err="1" smtClean="0"/>
                        <a:t>GeV</a:t>
                      </a:r>
                      <a:r>
                        <a:rPr lang="es-ES" sz="1400" b="1" dirty="0" smtClean="0"/>
                        <a:t>/c (ECAL) </a:t>
                      </a:r>
                      <a:r>
                        <a:rPr lang="es-ES" sz="1400" b="1" dirty="0" err="1" smtClean="0"/>
                        <a:t>Transverse</a:t>
                      </a:r>
                      <a:r>
                        <a:rPr lang="es-ES" sz="1400" b="1" dirty="0" smtClean="0"/>
                        <a:t> </a:t>
                      </a:r>
                      <a:r>
                        <a:rPr lang="es-ES" sz="1400" b="1" dirty="0" err="1" smtClean="0"/>
                        <a:t>energy</a:t>
                      </a:r>
                      <a:endParaRPr lang="es-E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b="1" dirty="0" err="1" smtClean="0"/>
                        <a:t>Calibration</a:t>
                      </a:r>
                      <a:endParaRPr lang="es-E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 smtClean="0"/>
                        <a:t>4.5 </a:t>
                      </a:r>
                      <a:r>
                        <a:rPr lang="es-ES" sz="1400" b="1" dirty="0" err="1" smtClean="0"/>
                        <a:t>fC</a:t>
                      </a:r>
                      <a:r>
                        <a:rPr lang="es-ES" sz="1400" b="1" dirty="0" smtClean="0"/>
                        <a:t> / 2.5 </a:t>
                      </a:r>
                      <a:r>
                        <a:rPr lang="es-ES" sz="1400" b="1" dirty="0" err="1" smtClean="0"/>
                        <a:t>MeV</a:t>
                      </a:r>
                      <a:r>
                        <a:rPr lang="es-ES" sz="1400" b="1" dirty="0" smtClean="0"/>
                        <a:t> / LSB</a:t>
                      </a:r>
                      <a:endParaRPr lang="es-E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b="1" dirty="0" err="1" smtClean="0"/>
                        <a:t>Dynamic</a:t>
                      </a:r>
                      <a:r>
                        <a:rPr lang="es-ES" sz="1400" b="1" dirty="0" smtClean="0"/>
                        <a:t> </a:t>
                      </a:r>
                      <a:r>
                        <a:rPr lang="es-ES" sz="1400" b="1" dirty="0" err="1" smtClean="0"/>
                        <a:t>Range</a:t>
                      </a:r>
                      <a:endParaRPr lang="es-E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 smtClean="0"/>
                        <a:t>4096-256 = 3840 : 12 bit</a:t>
                      </a:r>
                      <a:endParaRPr lang="es-E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b="1" dirty="0" err="1" smtClean="0"/>
                        <a:t>Noise</a:t>
                      </a:r>
                      <a:endParaRPr lang="es-E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 smtClean="0"/>
                        <a:t>&lt;≈ 1 LSB </a:t>
                      </a:r>
                      <a:r>
                        <a:rPr lang="es-ES" sz="1400" b="1" dirty="0" err="1" smtClean="0"/>
                        <a:t>or</a:t>
                      </a:r>
                      <a:r>
                        <a:rPr lang="es-ES" sz="1400" b="1" dirty="0" smtClean="0"/>
                        <a:t> ENC &lt; 4 </a:t>
                      </a:r>
                      <a:r>
                        <a:rPr lang="es-ES" sz="1400" b="1" dirty="0" err="1" smtClean="0"/>
                        <a:t>fC</a:t>
                      </a:r>
                      <a:endParaRPr lang="es-E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b="1" dirty="0" err="1" smtClean="0"/>
                        <a:t>Termination</a:t>
                      </a:r>
                      <a:endParaRPr lang="es-E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 smtClean="0"/>
                        <a:t>50 ± 5 </a:t>
                      </a:r>
                      <a:r>
                        <a:rPr lang="el-GR" sz="1400" b="1" dirty="0" smtClean="0"/>
                        <a:t>Ω</a:t>
                      </a:r>
                      <a:endParaRPr lang="es-E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b="1" dirty="0" err="1" smtClean="0"/>
                        <a:t>Shaping</a:t>
                      </a:r>
                      <a:endParaRPr lang="es-E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 smtClean="0"/>
                        <a:t>25 </a:t>
                      </a:r>
                      <a:r>
                        <a:rPr lang="es-ES" sz="1400" b="1" dirty="0" err="1" smtClean="0"/>
                        <a:t>ns</a:t>
                      </a:r>
                      <a:r>
                        <a:rPr lang="es-ES" sz="1400" b="1" dirty="0" smtClean="0"/>
                        <a:t> (99% of </a:t>
                      </a:r>
                      <a:r>
                        <a:rPr lang="es-ES" sz="1400" b="1" dirty="0" err="1" smtClean="0"/>
                        <a:t>the</a:t>
                      </a:r>
                      <a:r>
                        <a:rPr lang="es-ES" sz="1400" b="1" dirty="0" smtClean="0"/>
                        <a:t> </a:t>
                      </a:r>
                      <a:r>
                        <a:rPr lang="es-ES" sz="1400" b="1" dirty="0" err="1" smtClean="0"/>
                        <a:t>charge</a:t>
                      </a:r>
                      <a:r>
                        <a:rPr lang="es-ES" sz="1400" b="1" dirty="0" smtClean="0"/>
                        <a:t>)</a:t>
                      </a:r>
                      <a:endParaRPr lang="es-E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b="1" dirty="0" err="1" smtClean="0"/>
                        <a:t>Baseline</a:t>
                      </a:r>
                      <a:r>
                        <a:rPr lang="es-ES" sz="1400" b="1" dirty="0" smtClean="0"/>
                        <a:t> </a:t>
                      </a:r>
                      <a:r>
                        <a:rPr lang="es-ES" sz="1400" b="1" dirty="0" err="1" smtClean="0"/>
                        <a:t>shift</a:t>
                      </a:r>
                      <a:r>
                        <a:rPr lang="es-ES" sz="1400" b="1" dirty="0" smtClean="0"/>
                        <a:t> </a:t>
                      </a:r>
                      <a:r>
                        <a:rPr lang="es-ES" sz="1400" b="1" dirty="0" err="1" smtClean="0"/>
                        <a:t>prevention</a:t>
                      </a:r>
                      <a:endParaRPr lang="es-E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 err="1" smtClean="0"/>
                        <a:t>Dynamic</a:t>
                      </a:r>
                      <a:r>
                        <a:rPr lang="es-ES" sz="1400" b="1" dirty="0" smtClean="0"/>
                        <a:t> pedestal </a:t>
                      </a:r>
                      <a:r>
                        <a:rPr lang="es-ES" sz="1400" b="1" dirty="0" err="1" smtClean="0"/>
                        <a:t>subtraction</a:t>
                      </a:r>
                      <a:r>
                        <a:rPr lang="es-ES" sz="1400" b="1" dirty="0" smtClean="0"/>
                        <a:t> (CDS)</a:t>
                      </a:r>
                      <a:br>
                        <a:rPr lang="es-ES" sz="1400" b="1" dirty="0" smtClean="0"/>
                      </a:br>
                      <a:r>
                        <a:rPr lang="es-ES" sz="1200" b="1" dirty="0" smtClean="0"/>
                        <a:t>Pedestal </a:t>
                      </a:r>
                      <a:r>
                        <a:rPr lang="es-ES" sz="1200" b="1" dirty="0" err="1" smtClean="0"/>
                        <a:t>is</a:t>
                      </a:r>
                      <a:r>
                        <a:rPr lang="es-ES" sz="1200" b="1" dirty="0" smtClean="0"/>
                        <a:t> </a:t>
                      </a:r>
                      <a:r>
                        <a:rPr lang="es-ES" sz="1200" b="1" dirty="0" err="1" smtClean="0"/>
                        <a:t>the</a:t>
                      </a:r>
                      <a:r>
                        <a:rPr lang="es-ES" sz="1200" b="1" dirty="0" smtClean="0"/>
                        <a:t> </a:t>
                      </a:r>
                      <a:r>
                        <a:rPr lang="es-ES" sz="1200" b="1" dirty="0" err="1" smtClean="0"/>
                        <a:t>smallest</a:t>
                      </a:r>
                      <a:r>
                        <a:rPr lang="es-ES" sz="1200" b="1" dirty="0" smtClean="0"/>
                        <a:t> of 2 </a:t>
                      </a:r>
                      <a:r>
                        <a:rPr lang="es-ES" sz="1200" b="1" dirty="0" err="1" smtClean="0"/>
                        <a:t>prev</a:t>
                      </a:r>
                      <a:r>
                        <a:rPr lang="es-ES" sz="1200" b="1" dirty="0" smtClean="0"/>
                        <a:t>. </a:t>
                      </a:r>
                      <a:r>
                        <a:rPr lang="es-ES" sz="1200" b="1" dirty="0" err="1" smtClean="0"/>
                        <a:t>Samples</a:t>
                      </a:r>
                      <a:endParaRPr lang="es-E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b="1" dirty="0" smtClean="0"/>
                        <a:t>Max. </a:t>
                      </a:r>
                      <a:r>
                        <a:rPr lang="es-ES" sz="1400" b="1" dirty="0" err="1" smtClean="0"/>
                        <a:t>Peak</a:t>
                      </a:r>
                      <a:r>
                        <a:rPr lang="es-ES" sz="1400" b="1" dirty="0" smtClean="0"/>
                        <a:t> </a:t>
                      </a:r>
                      <a:r>
                        <a:rPr lang="es-ES" sz="1400" b="1" dirty="0" err="1" smtClean="0"/>
                        <a:t>current</a:t>
                      </a:r>
                      <a:endParaRPr lang="es-E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 smtClean="0"/>
                        <a:t>4 - 5 </a:t>
                      </a:r>
                      <a:r>
                        <a:rPr lang="es-ES" sz="1400" b="1" dirty="0" err="1" smtClean="0"/>
                        <a:t>mA</a:t>
                      </a:r>
                      <a:r>
                        <a:rPr lang="es-ES" sz="1400" b="1" dirty="0" smtClean="0"/>
                        <a:t>  (</a:t>
                      </a:r>
                      <a:r>
                        <a:rPr lang="es-ES" sz="1400" b="1" dirty="0" err="1" smtClean="0"/>
                        <a:t>clipped</a:t>
                      </a:r>
                      <a:r>
                        <a:rPr lang="es-ES" sz="1400" b="1" dirty="0" smtClean="0"/>
                        <a:t>)</a:t>
                      </a:r>
                      <a:endParaRPr lang="es-E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b="1" dirty="0" err="1" smtClean="0"/>
                        <a:t>Spill-over</a:t>
                      </a:r>
                      <a:r>
                        <a:rPr lang="es-ES" sz="1400" b="1" baseline="0" dirty="0" smtClean="0"/>
                        <a:t> </a:t>
                      </a:r>
                      <a:r>
                        <a:rPr lang="es-ES" sz="1400" b="1" baseline="0" dirty="0" err="1" smtClean="0"/>
                        <a:t>residue</a:t>
                      </a:r>
                      <a:r>
                        <a:rPr lang="es-ES" sz="1400" b="1" baseline="0" dirty="0" smtClean="0"/>
                        <a:t> </a:t>
                      </a:r>
                      <a:r>
                        <a:rPr lang="es-ES" sz="1400" b="1" baseline="0" dirty="0" err="1" smtClean="0"/>
                        <a:t>level</a:t>
                      </a:r>
                      <a:endParaRPr lang="es-E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 smtClean="0"/>
                        <a:t>±1%</a:t>
                      </a:r>
                      <a:endParaRPr lang="es-E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b="1" dirty="0" err="1" smtClean="0"/>
                        <a:t>Linearity</a:t>
                      </a:r>
                      <a:endParaRPr lang="es-E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/>
                        <a:t>&lt; 1%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b="1" dirty="0" err="1" smtClean="0"/>
                        <a:t>Crosstalk</a:t>
                      </a:r>
                      <a:endParaRPr lang="es-E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 smtClean="0"/>
                        <a:t>&lt; 0.5%</a:t>
                      </a:r>
                      <a:endParaRPr lang="es-E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b="1" dirty="0" err="1" smtClean="0"/>
                        <a:t>Timing</a:t>
                      </a:r>
                      <a:endParaRPr lang="es-E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 smtClean="0"/>
                        <a:t>Individual (per </a:t>
                      </a:r>
                      <a:r>
                        <a:rPr lang="es-ES" sz="1400" b="1" dirty="0" err="1" smtClean="0"/>
                        <a:t>channel</a:t>
                      </a:r>
                      <a:r>
                        <a:rPr lang="es-ES" sz="1400" b="1" dirty="0" smtClean="0"/>
                        <a:t>)</a:t>
                      </a:r>
                      <a:endParaRPr lang="es-E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Rectangle 5">
            <a:extLst>
              <a:ext uri="{FF2B5EF4-FFF2-40B4-BE49-F238E27FC236}">
                <a16:creationId xmlns="" xmlns:a16="http://schemas.microsoft.com/office/drawing/2014/main" id="{089FF183-9DA6-47B6-93C5-96E559677F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Calo</a:t>
            </a:r>
            <a:r>
              <a:rPr lang="en-GB" dirty="0" smtClean="0"/>
              <a:t> FE PRR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136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III. </a:t>
            </a:r>
            <a:r>
              <a:rPr lang="en-GB" dirty="0" smtClean="0"/>
              <a:t>ICECAL pinout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12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11" name="Rectangle 5">
            <a:extLst>
              <a:ext uri="{FF2B5EF4-FFF2-40B4-BE49-F238E27FC236}">
                <a16:creationId xmlns="" xmlns:a16="http://schemas.microsoft.com/office/drawing/2014/main" id="{D8DE4C88-D015-4683-B5D3-89EA43C5D9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ICC-UB meeting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090" y="1047515"/>
            <a:ext cx="5788515" cy="564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9 Grupo"/>
          <p:cNvGrpSpPr/>
          <p:nvPr/>
        </p:nvGrpSpPr>
        <p:grpSpPr>
          <a:xfrm>
            <a:off x="148879" y="1184979"/>
            <a:ext cx="5088898" cy="5155331"/>
            <a:chOff x="148879" y="1176759"/>
            <a:chExt cx="5088898" cy="5155331"/>
          </a:xfrm>
        </p:grpSpPr>
        <p:sp>
          <p:nvSpPr>
            <p:cNvPr id="12" name="11 Rectángulo"/>
            <p:cNvSpPr/>
            <p:nvPr/>
          </p:nvSpPr>
          <p:spPr>
            <a:xfrm>
              <a:off x="148879" y="2454666"/>
              <a:ext cx="1390124" cy="5909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buNone/>
              </a:pPr>
              <a:r>
                <a:rPr lang="es-ES" altLang="es-ES" sz="1800" b="1" u="none" dirty="0" err="1" smtClean="0">
                  <a:solidFill>
                    <a:srgbClr val="FF0000"/>
                  </a:solidFill>
                </a:rPr>
                <a:t>Differential</a:t>
              </a:r>
              <a:r>
                <a:rPr lang="es-ES" altLang="es-ES" sz="1800" b="1" u="none" dirty="0" smtClean="0">
                  <a:solidFill>
                    <a:srgbClr val="FF0000"/>
                  </a:solidFill>
                </a:rPr>
                <a:t/>
              </a:r>
              <a:br>
                <a:rPr lang="es-ES" altLang="es-ES" sz="1800" b="1" u="none" dirty="0" smtClean="0">
                  <a:solidFill>
                    <a:srgbClr val="FF0000"/>
                  </a:solidFill>
                </a:rPr>
              </a:br>
              <a:r>
                <a:rPr lang="es-ES" altLang="es-ES" sz="1800" b="1" u="none" dirty="0" smtClean="0">
                  <a:solidFill>
                    <a:srgbClr val="FF0000"/>
                  </a:solidFill>
                </a:rPr>
                <a:t>inputs</a:t>
              </a:r>
              <a:endParaRPr lang="es-ES" sz="1800" b="1" u="none" dirty="0">
                <a:solidFill>
                  <a:srgbClr val="FF0000"/>
                </a:solidFill>
              </a:endParaRPr>
            </a:p>
          </p:txBody>
        </p:sp>
        <p:cxnSp>
          <p:nvCxnSpPr>
            <p:cNvPr id="13" name="12 Conector recto de flecha"/>
            <p:cNvCxnSpPr>
              <a:stCxn id="12" idx="3"/>
              <a:endCxn id="22" idx="1"/>
            </p:cNvCxnSpPr>
            <p:nvPr/>
          </p:nvCxnSpPr>
          <p:spPr bwMode="auto">
            <a:xfrm>
              <a:off x="1539003" y="2750132"/>
              <a:ext cx="559104" cy="10510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13 Conector recto de flecha"/>
            <p:cNvCxnSpPr>
              <a:stCxn id="12" idx="3"/>
              <a:endCxn id="23" idx="1"/>
            </p:cNvCxnSpPr>
            <p:nvPr/>
          </p:nvCxnSpPr>
          <p:spPr bwMode="auto">
            <a:xfrm>
              <a:off x="1539003" y="2750132"/>
              <a:ext cx="572177" cy="514566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14 Conector recto de flecha"/>
            <p:cNvCxnSpPr>
              <a:stCxn id="12" idx="3"/>
              <a:endCxn id="24" idx="1"/>
            </p:cNvCxnSpPr>
            <p:nvPr/>
          </p:nvCxnSpPr>
          <p:spPr bwMode="auto">
            <a:xfrm>
              <a:off x="1539003" y="2750132"/>
              <a:ext cx="572177" cy="1517733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15 Conector recto de flecha"/>
            <p:cNvCxnSpPr>
              <a:stCxn id="12" idx="3"/>
              <a:endCxn id="25" idx="1"/>
            </p:cNvCxnSpPr>
            <p:nvPr/>
          </p:nvCxnSpPr>
          <p:spPr bwMode="auto">
            <a:xfrm>
              <a:off x="1539003" y="2750132"/>
              <a:ext cx="572177" cy="2021788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16 Rectángulo"/>
            <p:cNvSpPr/>
            <p:nvPr/>
          </p:nvSpPr>
          <p:spPr>
            <a:xfrm rot="16200000">
              <a:off x="4164697" y="3411473"/>
              <a:ext cx="1390125" cy="587574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buNone/>
              </a:pPr>
              <a:r>
                <a:rPr lang="es-ES" altLang="es-ES" sz="1800" b="1" u="none" dirty="0" err="1" smtClean="0">
                  <a:solidFill>
                    <a:srgbClr val="FF0000"/>
                  </a:solidFill>
                </a:rPr>
                <a:t>Differential</a:t>
              </a:r>
              <a:r>
                <a:rPr lang="es-ES" altLang="es-ES" sz="1800" b="1" u="none" dirty="0" smtClean="0">
                  <a:solidFill>
                    <a:srgbClr val="FF0000"/>
                  </a:solidFill>
                </a:rPr>
                <a:t/>
              </a:r>
              <a:br>
                <a:rPr lang="es-ES" altLang="es-ES" sz="1800" b="1" u="none" dirty="0" smtClean="0">
                  <a:solidFill>
                    <a:srgbClr val="FF0000"/>
                  </a:solidFill>
                </a:rPr>
              </a:br>
              <a:r>
                <a:rPr lang="es-ES" altLang="es-ES" sz="1800" b="1" u="none" dirty="0" smtClean="0">
                  <a:solidFill>
                    <a:srgbClr val="FF0000"/>
                  </a:solidFill>
                </a:rPr>
                <a:t>outputs</a:t>
              </a:r>
              <a:endParaRPr lang="es-ES" sz="1800" b="1" u="none" dirty="0">
                <a:solidFill>
                  <a:srgbClr val="FF0000"/>
                </a:solidFill>
              </a:endParaRPr>
            </a:p>
          </p:txBody>
        </p:sp>
        <p:sp>
          <p:nvSpPr>
            <p:cNvPr id="18" name="17 Rectángulo redondeado"/>
            <p:cNvSpPr/>
            <p:nvPr/>
          </p:nvSpPr>
          <p:spPr bwMode="auto">
            <a:xfrm>
              <a:off x="4615207" y="1176759"/>
              <a:ext cx="622570" cy="1041350"/>
            </a:xfrm>
            <a:prstGeom prst="roundRect">
              <a:avLst/>
            </a:prstGeom>
            <a:solidFill>
              <a:srgbClr val="FF0000">
                <a:alpha val="51000"/>
              </a:srgbClr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18 Rectángulo redondeado"/>
            <p:cNvSpPr/>
            <p:nvPr/>
          </p:nvSpPr>
          <p:spPr bwMode="auto">
            <a:xfrm>
              <a:off x="4603788" y="5290740"/>
              <a:ext cx="622570" cy="1041350"/>
            </a:xfrm>
            <a:prstGeom prst="roundRect">
              <a:avLst/>
            </a:prstGeom>
            <a:solidFill>
              <a:srgbClr val="FF0000">
                <a:alpha val="51000"/>
              </a:srgbClr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cxnSp>
          <p:nvCxnSpPr>
            <p:cNvPr id="20" name="19 Conector recto de flecha"/>
            <p:cNvCxnSpPr>
              <a:stCxn id="17" idx="3"/>
              <a:endCxn id="18" idx="2"/>
            </p:cNvCxnSpPr>
            <p:nvPr/>
          </p:nvCxnSpPr>
          <p:spPr bwMode="auto">
            <a:xfrm flipV="1">
              <a:off x="4859760" y="2218109"/>
              <a:ext cx="66732" cy="792089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20 Conector recto de flecha"/>
            <p:cNvCxnSpPr>
              <a:stCxn id="17" idx="1"/>
              <a:endCxn id="19" idx="0"/>
            </p:cNvCxnSpPr>
            <p:nvPr/>
          </p:nvCxnSpPr>
          <p:spPr bwMode="auto">
            <a:xfrm>
              <a:off x="4859760" y="4400323"/>
              <a:ext cx="55313" cy="890417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21 Rectángulo redondeado"/>
            <p:cNvSpPr/>
            <p:nvPr/>
          </p:nvSpPr>
          <p:spPr bwMode="auto">
            <a:xfrm>
              <a:off x="2098107" y="2592113"/>
              <a:ext cx="911505" cy="337058"/>
            </a:xfrm>
            <a:prstGeom prst="roundRect">
              <a:avLst/>
            </a:prstGeom>
            <a:solidFill>
              <a:srgbClr val="FF0000">
                <a:alpha val="51000"/>
              </a:srgbClr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22 Rectángulo redondeado"/>
            <p:cNvSpPr/>
            <p:nvPr/>
          </p:nvSpPr>
          <p:spPr bwMode="auto">
            <a:xfrm>
              <a:off x="2111180" y="3096169"/>
              <a:ext cx="911505" cy="337058"/>
            </a:xfrm>
            <a:prstGeom prst="roundRect">
              <a:avLst/>
            </a:prstGeom>
            <a:solidFill>
              <a:srgbClr val="FF0000">
                <a:alpha val="51000"/>
              </a:srgbClr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23 Rectángulo redondeado"/>
            <p:cNvSpPr/>
            <p:nvPr/>
          </p:nvSpPr>
          <p:spPr bwMode="auto">
            <a:xfrm>
              <a:off x="2111180" y="4110674"/>
              <a:ext cx="911505" cy="314381"/>
            </a:xfrm>
            <a:prstGeom prst="roundRect">
              <a:avLst/>
            </a:prstGeom>
            <a:solidFill>
              <a:srgbClr val="FF0000">
                <a:alpha val="51000"/>
              </a:srgbClr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24 Rectángulo redondeado"/>
            <p:cNvSpPr/>
            <p:nvPr/>
          </p:nvSpPr>
          <p:spPr bwMode="auto">
            <a:xfrm>
              <a:off x="2111180" y="4603391"/>
              <a:ext cx="911505" cy="337058"/>
            </a:xfrm>
            <a:prstGeom prst="roundRect">
              <a:avLst/>
            </a:prstGeom>
            <a:solidFill>
              <a:srgbClr val="FF0000">
                <a:alpha val="51000"/>
              </a:srgbClr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6" name="25 Grupo"/>
          <p:cNvGrpSpPr/>
          <p:nvPr/>
        </p:nvGrpSpPr>
        <p:grpSpPr>
          <a:xfrm>
            <a:off x="1939468" y="1184979"/>
            <a:ext cx="3809130" cy="5155331"/>
            <a:chOff x="1939468" y="1176759"/>
            <a:chExt cx="3809130" cy="5155331"/>
          </a:xfrm>
        </p:grpSpPr>
        <p:sp>
          <p:nvSpPr>
            <p:cNvPr id="27" name="26 Rectángulo"/>
            <p:cNvSpPr/>
            <p:nvPr/>
          </p:nvSpPr>
          <p:spPr>
            <a:xfrm rot="16200000">
              <a:off x="3240723" y="3469945"/>
              <a:ext cx="1313180" cy="590931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buNone/>
              </a:pPr>
              <a:r>
                <a:rPr lang="es-ES" altLang="es-ES" sz="1800" b="1" u="none" dirty="0" err="1" smtClean="0">
                  <a:solidFill>
                    <a:srgbClr val="00B050"/>
                  </a:solidFill>
                </a:rPr>
                <a:t>Analog</a:t>
              </a:r>
              <a:r>
                <a:rPr lang="es-ES" altLang="es-ES" sz="1800" b="1" u="none" dirty="0" smtClean="0">
                  <a:solidFill>
                    <a:srgbClr val="00B050"/>
                  </a:solidFill>
                </a:rPr>
                <a:t/>
              </a:r>
              <a:br>
                <a:rPr lang="es-ES" altLang="es-ES" sz="1800" b="1" u="none" dirty="0" smtClean="0">
                  <a:solidFill>
                    <a:srgbClr val="00B050"/>
                  </a:solidFill>
                </a:rPr>
              </a:br>
              <a:r>
                <a:rPr lang="es-ES" altLang="es-ES" sz="1800" b="1" u="none" dirty="0" err="1" smtClean="0">
                  <a:solidFill>
                    <a:srgbClr val="00B050"/>
                  </a:solidFill>
                </a:rPr>
                <a:t>Power</a:t>
              </a:r>
              <a:r>
                <a:rPr lang="es-ES" altLang="es-ES" sz="1800" b="1" u="none" dirty="0" smtClean="0">
                  <a:solidFill>
                    <a:srgbClr val="00B050"/>
                  </a:solidFill>
                </a:rPr>
                <a:t>/</a:t>
              </a:r>
              <a:r>
                <a:rPr lang="es-ES" altLang="es-ES" sz="1800" b="1" u="none" dirty="0" err="1" smtClean="0">
                  <a:solidFill>
                    <a:srgbClr val="00B050"/>
                  </a:solidFill>
                </a:rPr>
                <a:t>Ref</a:t>
              </a:r>
              <a:endParaRPr lang="es-ES" sz="1800" b="1" u="none" dirty="0">
                <a:solidFill>
                  <a:srgbClr val="00B050"/>
                </a:solidFill>
              </a:endParaRPr>
            </a:p>
          </p:txBody>
        </p:sp>
        <p:sp>
          <p:nvSpPr>
            <p:cNvPr id="28" name="27 Rectángulo"/>
            <p:cNvSpPr/>
            <p:nvPr/>
          </p:nvSpPr>
          <p:spPr>
            <a:xfrm rot="5400000" flipH="1" flipV="1">
              <a:off x="4796543" y="3451862"/>
              <a:ext cx="1313180" cy="590931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buNone/>
              </a:pPr>
              <a:r>
                <a:rPr lang="es-ES" altLang="es-ES" sz="1800" b="1" u="none" dirty="0" smtClean="0">
                  <a:solidFill>
                    <a:srgbClr val="00B050"/>
                  </a:solidFill>
                </a:rPr>
                <a:t>Digital</a:t>
              </a:r>
              <a:br>
                <a:rPr lang="es-ES" altLang="es-ES" sz="1800" b="1" u="none" dirty="0" smtClean="0">
                  <a:solidFill>
                    <a:srgbClr val="00B050"/>
                  </a:solidFill>
                </a:rPr>
              </a:br>
              <a:r>
                <a:rPr lang="es-ES" altLang="es-ES" sz="1800" b="1" u="none" dirty="0" err="1" smtClean="0">
                  <a:solidFill>
                    <a:srgbClr val="00B050"/>
                  </a:solidFill>
                </a:rPr>
                <a:t>Power</a:t>
              </a:r>
              <a:r>
                <a:rPr lang="es-ES" altLang="es-ES" sz="1800" b="1" u="none" dirty="0" smtClean="0">
                  <a:solidFill>
                    <a:srgbClr val="00B050"/>
                  </a:solidFill>
                </a:rPr>
                <a:t>/</a:t>
              </a:r>
              <a:r>
                <a:rPr lang="es-ES" altLang="es-ES" sz="1800" b="1" u="none" dirty="0" err="1" smtClean="0">
                  <a:solidFill>
                    <a:srgbClr val="00B050"/>
                  </a:solidFill>
                </a:rPr>
                <a:t>Ref</a:t>
              </a:r>
              <a:endParaRPr lang="es-ES" sz="1800" b="1" u="none" dirty="0">
                <a:solidFill>
                  <a:srgbClr val="00B050"/>
                </a:solidFill>
              </a:endParaRPr>
            </a:p>
          </p:txBody>
        </p:sp>
        <p:sp>
          <p:nvSpPr>
            <p:cNvPr id="29" name="28 Rectángulo redondeado"/>
            <p:cNvSpPr/>
            <p:nvPr/>
          </p:nvSpPr>
          <p:spPr bwMode="auto">
            <a:xfrm>
              <a:off x="3220429" y="1176759"/>
              <a:ext cx="705353" cy="1041350"/>
            </a:xfrm>
            <a:prstGeom prst="roundRect">
              <a:avLst/>
            </a:prstGeom>
            <a:solidFill>
              <a:srgbClr val="00B050">
                <a:alpha val="51000"/>
              </a:srgbClr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29 Rectángulo redondeado"/>
            <p:cNvSpPr/>
            <p:nvPr/>
          </p:nvSpPr>
          <p:spPr bwMode="auto">
            <a:xfrm>
              <a:off x="3209071" y="5266357"/>
              <a:ext cx="1369215" cy="1041350"/>
            </a:xfrm>
            <a:prstGeom prst="roundRect">
              <a:avLst/>
            </a:prstGeom>
            <a:solidFill>
              <a:srgbClr val="00B050">
                <a:alpha val="51000"/>
              </a:srgbClr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cxnSp>
          <p:nvCxnSpPr>
            <p:cNvPr id="31" name="30 Conector recto de flecha"/>
            <p:cNvCxnSpPr>
              <a:stCxn id="27" idx="3"/>
              <a:endCxn id="29" idx="2"/>
            </p:cNvCxnSpPr>
            <p:nvPr/>
          </p:nvCxnSpPr>
          <p:spPr bwMode="auto">
            <a:xfrm flipH="1" flipV="1">
              <a:off x="3573106" y="2218109"/>
              <a:ext cx="324207" cy="890712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31 Conector recto de flecha"/>
            <p:cNvCxnSpPr>
              <a:stCxn id="27" idx="1"/>
              <a:endCxn id="30" idx="0"/>
            </p:cNvCxnSpPr>
            <p:nvPr/>
          </p:nvCxnSpPr>
          <p:spPr bwMode="auto">
            <a:xfrm flipH="1">
              <a:off x="3893679" y="4422001"/>
              <a:ext cx="3635" cy="844356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3" name="32 Rectángulo redondeado"/>
            <p:cNvSpPr/>
            <p:nvPr/>
          </p:nvSpPr>
          <p:spPr bwMode="auto">
            <a:xfrm>
              <a:off x="5235943" y="1176759"/>
              <a:ext cx="360982" cy="1041350"/>
            </a:xfrm>
            <a:prstGeom prst="roundRect">
              <a:avLst/>
            </a:prstGeom>
            <a:solidFill>
              <a:srgbClr val="339933">
                <a:alpha val="51000"/>
              </a:srgbClr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34" name="33 Rectángulo redondeado"/>
            <p:cNvSpPr/>
            <p:nvPr/>
          </p:nvSpPr>
          <p:spPr bwMode="auto">
            <a:xfrm>
              <a:off x="5244644" y="5290740"/>
              <a:ext cx="343461" cy="1041350"/>
            </a:xfrm>
            <a:prstGeom prst="roundRect">
              <a:avLst/>
            </a:prstGeom>
            <a:solidFill>
              <a:srgbClr val="339933">
                <a:alpha val="51000"/>
              </a:srgbClr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cxnSp>
          <p:nvCxnSpPr>
            <p:cNvPr id="35" name="34 Conector recto de flecha"/>
            <p:cNvCxnSpPr>
              <a:stCxn id="28" idx="3"/>
              <a:endCxn id="33" idx="2"/>
            </p:cNvCxnSpPr>
            <p:nvPr/>
          </p:nvCxnSpPr>
          <p:spPr bwMode="auto">
            <a:xfrm flipH="1" flipV="1">
              <a:off x="5416434" y="2218109"/>
              <a:ext cx="36700" cy="872629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35 Conector recto de flecha"/>
            <p:cNvCxnSpPr>
              <a:stCxn id="28" idx="1"/>
              <a:endCxn id="34" idx="0"/>
            </p:cNvCxnSpPr>
            <p:nvPr/>
          </p:nvCxnSpPr>
          <p:spPr bwMode="auto">
            <a:xfrm flipH="1">
              <a:off x="5416375" y="4403918"/>
              <a:ext cx="36759" cy="886822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7" name="36 Rectángulo redondeado"/>
            <p:cNvSpPr/>
            <p:nvPr/>
          </p:nvSpPr>
          <p:spPr bwMode="auto">
            <a:xfrm>
              <a:off x="4093280" y="1176759"/>
              <a:ext cx="519500" cy="1041350"/>
            </a:xfrm>
            <a:prstGeom prst="roundRect">
              <a:avLst/>
            </a:prstGeom>
            <a:solidFill>
              <a:srgbClr val="00B050">
                <a:alpha val="51000"/>
              </a:srgbClr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cxnSp>
          <p:nvCxnSpPr>
            <p:cNvPr id="38" name="37 Conector recto de flecha"/>
            <p:cNvCxnSpPr>
              <a:stCxn id="27" idx="3"/>
              <a:endCxn id="37" idx="2"/>
            </p:cNvCxnSpPr>
            <p:nvPr/>
          </p:nvCxnSpPr>
          <p:spPr bwMode="auto">
            <a:xfrm flipV="1">
              <a:off x="3897313" y="2218109"/>
              <a:ext cx="455717" cy="890712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" name="38 Rectángulo redondeado"/>
            <p:cNvSpPr/>
            <p:nvPr/>
          </p:nvSpPr>
          <p:spPr bwMode="auto">
            <a:xfrm>
              <a:off x="1952541" y="3439227"/>
              <a:ext cx="1070144" cy="173961"/>
            </a:xfrm>
            <a:prstGeom prst="roundRect">
              <a:avLst/>
            </a:prstGeom>
            <a:solidFill>
              <a:srgbClr val="00B050">
                <a:alpha val="51000"/>
              </a:srgbClr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40" name="39 Rectángulo redondeado"/>
            <p:cNvSpPr/>
            <p:nvPr/>
          </p:nvSpPr>
          <p:spPr bwMode="auto">
            <a:xfrm>
              <a:off x="1939468" y="2923572"/>
              <a:ext cx="1070144" cy="173961"/>
            </a:xfrm>
            <a:prstGeom prst="roundRect">
              <a:avLst/>
            </a:prstGeom>
            <a:solidFill>
              <a:srgbClr val="00B050">
                <a:alpha val="51000"/>
              </a:srgbClr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41" name="40 Rectángulo redondeado"/>
            <p:cNvSpPr/>
            <p:nvPr/>
          </p:nvSpPr>
          <p:spPr bwMode="auto">
            <a:xfrm>
              <a:off x="1952541" y="2410212"/>
              <a:ext cx="1070144" cy="173961"/>
            </a:xfrm>
            <a:prstGeom prst="roundRect">
              <a:avLst/>
            </a:prstGeom>
            <a:solidFill>
              <a:srgbClr val="00B050">
                <a:alpha val="51000"/>
              </a:srgbClr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42" name="41 Rectángulo redondeado"/>
            <p:cNvSpPr/>
            <p:nvPr/>
          </p:nvSpPr>
          <p:spPr bwMode="auto">
            <a:xfrm>
              <a:off x="1952541" y="3778896"/>
              <a:ext cx="1070144" cy="319259"/>
            </a:xfrm>
            <a:prstGeom prst="roundRect">
              <a:avLst/>
            </a:prstGeom>
            <a:solidFill>
              <a:srgbClr val="00B050">
                <a:alpha val="51000"/>
              </a:srgbClr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43" name="42 Rectángulo redondeado"/>
            <p:cNvSpPr/>
            <p:nvPr/>
          </p:nvSpPr>
          <p:spPr bwMode="auto">
            <a:xfrm>
              <a:off x="1939468" y="4425055"/>
              <a:ext cx="1070144" cy="173961"/>
            </a:xfrm>
            <a:prstGeom prst="roundRect">
              <a:avLst/>
            </a:prstGeom>
            <a:solidFill>
              <a:srgbClr val="00B050">
                <a:alpha val="51000"/>
              </a:srgbClr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44" name="43 Rectángulo redondeado"/>
            <p:cNvSpPr/>
            <p:nvPr/>
          </p:nvSpPr>
          <p:spPr bwMode="auto">
            <a:xfrm>
              <a:off x="1939468" y="4940449"/>
              <a:ext cx="1070144" cy="173961"/>
            </a:xfrm>
            <a:prstGeom prst="roundRect">
              <a:avLst/>
            </a:prstGeom>
            <a:solidFill>
              <a:srgbClr val="00B050">
                <a:alpha val="51000"/>
              </a:srgbClr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5" name="44 Grupo"/>
          <p:cNvGrpSpPr/>
          <p:nvPr/>
        </p:nvGrpSpPr>
        <p:grpSpPr>
          <a:xfrm>
            <a:off x="2418617" y="1203258"/>
            <a:ext cx="1672455" cy="2578805"/>
            <a:chOff x="2418617" y="1195038"/>
            <a:chExt cx="1672455" cy="2578805"/>
          </a:xfrm>
        </p:grpSpPr>
        <p:sp>
          <p:nvSpPr>
            <p:cNvPr id="46" name="45 Rectángulo redondeado"/>
            <p:cNvSpPr/>
            <p:nvPr/>
          </p:nvSpPr>
          <p:spPr bwMode="auto">
            <a:xfrm>
              <a:off x="2418617" y="3620152"/>
              <a:ext cx="604068" cy="153691"/>
            </a:xfrm>
            <a:prstGeom prst="roundRect">
              <a:avLst/>
            </a:prstGeom>
            <a:solidFill>
              <a:srgbClr val="9933FF">
                <a:alpha val="51000"/>
              </a:srgbClr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rgbClr val="9933FF"/>
                </a:solidFill>
                <a:effectLst/>
                <a:latin typeface="Arial" charset="0"/>
              </a:endParaRPr>
            </a:p>
          </p:txBody>
        </p:sp>
        <p:sp>
          <p:nvSpPr>
            <p:cNvPr id="47" name="46 Rectángulo redondeado"/>
            <p:cNvSpPr/>
            <p:nvPr/>
          </p:nvSpPr>
          <p:spPr bwMode="auto">
            <a:xfrm>
              <a:off x="3944603" y="1195038"/>
              <a:ext cx="146469" cy="1017256"/>
            </a:xfrm>
            <a:prstGeom prst="roundRect">
              <a:avLst/>
            </a:prstGeom>
            <a:solidFill>
              <a:srgbClr val="CC00FF">
                <a:alpha val="51000"/>
              </a:srgbClr>
            </a:solidFill>
            <a:ln w="9525" cap="flat" cmpd="sng" algn="ctr">
              <a:solidFill>
                <a:srgbClr val="CC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rgbClr val="9933FF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8" name="47 Grupo"/>
          <p:cNvGrpSpPr/>
          <p:nvPr/>
        </p:nvGrpSpPr>
        <p:grpSpPr>
          <a:xfrm>
            <a:off x="5606384" y="1184979"/>
            <a:ext cx="3353053" cy="3921670"/>
            <a:chOff x="5606384" y="1176759"/>
            <a:chExt cx="3353053" cy="3921670"/>
          </a:xfrm>
        </p:grpSpPr>
        <p:sp>
          <p:nvSpPr>
            <p:cNvPr id="49" name="48 Rectángulo redondeado"/>
            <p:cNvSpPr/>
            <p:nvPr/>
          </p:nvSpPr>
          <p:spPr bwMode="auto">
            <a:xfrm>
              <a:off x="6129951" y="2427634"/>
              <a:ext cx="1213214" cy="659594"/>
            </a:xfrm>
            <a:prstGeom prst="roundRect">
              <a:avLst/>
            </a:prstGeom>
            <a:solidFill>
              <a:srgbClr val="FFFF00">
                <a:alpha val="51000"/>
              </a:srgbClr>
            </a:solidFill>
            <a:ln w="9525" cap="flat" cmpd="sng" algn="ctr">
              <a:solidFill>
                <a:srgbClr val="CC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50" name="49 Rectángulo redondeado"/>
            <p:cNvSpPr/>
            <p:nvPr/>
          </p:nvSpPr>
          <p:spPr bwMode="auto">
            <a:xfrm>
              <a:off x="6119029" y="4438835"/>
              <a:ext cx="1213214" cy="659594"/>
            </a:xfrm>
            <a:prstGeom prst="roundRect">
              <a:avLst/>
            </a:prstGeom>
            <a:solidFill>
              <a:srgbClr val="FFFF00">
                <a:alpha val="51000"/>
              </a:srgbClr>
            </a:solidFill>
            <a:ln w="9525" cap="flat" cmpd="sng" algn="ctr">
              <a:solidFill>
                <a:srgbClr val="CC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51" name="50 Rectángulo"/>
            <p:cNvSpPr/>
            <p:nvPr/>
          </p:nvSpPr>
          <p:spPr>
            <a:xfrm>
              <a:off x="7590009" y="2340299"/>
              <a:ext cx="1338764" cy="5909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buNone/>
              </a:pPr>
              <a:r>
                <a:rPr lang="es-ES" altLang="es-ES" sz="1800" b="1" u="none" dirty="0" smtClean="0">
                  <a:solidFill>
                    <a:srgbClr val="CC9900"/>
                  </a:solidFill>
                </a:rPr>
                <a:t>LVDS ADC</a:t>
              </a:r>
              <a:br>
                <a:rPr lang="es-ES" altLang="es-ES" sz="1800" b="1" u="none" dirty="0" smtClean="0">
                  <a:solidFill>
                    <a:srgbClr val="CC9900"/>
                  </a:solidFill>
                </a:rPr>
              </a:br>
              <a:r>
                <a:rPr lang="es-ES" altLang="es-ES" sz="1800" b="1" u="none" dirty="0" err="1" smtClean="0">
                  <a:solidFill>
                    <a:srgbClr val="CC9900"/>
                  </a:solidFill>
                </a:rPr>
                <a:t>clock</a:t>
              </a:r>
              <a:r>
                <a:rPr lang="es-ES" altLang="es-ES" sz="1800" b="1" u="none" dirty="0" smtClean="0">
                  <a:solidFill>
                    <a:srgbClr val="CC9900"/>
                  </a:solidFill>
                </a:rPr>
                <a:t> </a:t>
              </a:r>
              <a:r>
                <a:rPr lang="es-ES" altLang="es-ES" sz="1800" b="1" u="none" dirty="0" err="1" smtClean="0">
                  <a:solidFill>
                    <a:srgbClr val="CC9900"/>
                  </a:solidFill>
                </a:rPr>
                <a:t>outs</a:t>
              </a:r>
              <a:endParaRPr lang="es-ES" sz="1800" b="1" u="none" dirty="0">
                <a:solidFill>
                  <a:srgbClr val="CC9900"/>
                </a:solidFill>
              </a:endParaRPr>
            </a:p>
          </p:txBody>
        </p:sp>
        <p:cxnSp>
          <p:nvCxnSpPr>
            <p:cNvPr id="52" name="51 Conector recto de flecha"/>
            <p:cNvCxnSpPr>
              <a:stCxn id="51" idx="1"/>
              <a:endCxn id="49" idx="3"/>
            </p:cNvCxnSpPr>
            <p:nvPr/>
          </p:nvCxnSpPr>
          <p:spPr bwMode="auto">
            <a:xfrm flipH="1">
              <a:off x="7343165" y="2635765"/>
              <a:ext cx="246844" cy="121666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CC99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52 Conector recto de flecha"/>
            <p:cNvCxnSpPr>
              <a:stCxn id="51" idx="1"/>
              <a:endCxn id="50" idx="3"/>
            </p:cNvCxnSpPr>
            <p:nvPr/>
          </p:nvCxnSpPr>
          <p:spPr bwMode="auto">
            <a:xfrm flipH="1">
              <a:off x="7332243" y="2635765"/>
              <a:ext cx="257766" cy="2132867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CC99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4" name="53 Rectángulo redondeado"/>
            <p:cNvSpPr/>
            <p:nvPr/>
          </p:nvSpPr>
          <p:spPr bwMode="auto">
            <a:xfrm>
              <a:off x="6119029" y="3101255"/>
              <a:ext cx="1213214" cy="307705"/>
            </a:xfrm>
            <a:prstGeom prst="roundRect">
              <a:avLst/>
            </a:prstGeom>
            <a:solidFill>
              <a:srgbClr val="FFCC00">
                <a:alpha val="50980"/>
              </a:srgbClr>
            </a:solidFill>
            <a:ln w="9525" cap="flat" cmpd="sng" algn="ctr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55" name="54 Rectángulo"/>
            <p:cNvSpPr/>
            <p:nvPr/>
          </p:nvSpPr>
          <p:spPr>
            <a:xfrm>
              <a:off x="7556489" y="3083946"/>
              <a:ext cx="1402948" cy="3416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buNone/>
              </a:pPr>
              <a:r>
                <a:rPr lang="es-ES" altLang="es-ES" sz="1800" b="1" u="none" dirty="0" smtClean="0">
                  <a:solidFill>
                    <a:srgbClr val="FF9900"/>
                  </a:solidFill>
                </a:rPr>
                <a:t>Input </a:t>
              </a:r>
              <a:r>
                <a:rPr lang="es-ES" altLang="es-ES" sz="1800" b="1" u="none" dirty="0" err="1" smtClean="0">
                  <a:solidFill>
                    <a:srgbClr val="FF9900"/>
                  </a:solidFill>
                </a:rPr>
                <a:t>clock</a:t>
              </a:r>
              <a:endParaRPr lang="es-ES" sz="1800" b="1" u="none" dirty="0">
                <a:solidFill>
                  <a:srgbClr val="FF9900"/>
                </a:solidFill>
              </a:endParaRPr>
            </a:p>
          </p:txBody>
        </p:sp>
        <p:cxnSp>
          <p:nvCxnSpPr>
            <p:cNvPr id="56" name="55 Conector recto de flecha"/>
            <p:cNvCxnSpPr>
              <a:stCxn id="55" idx="1"/>
              <a:endCxn id="54" idx="3"/>
            </p:cNvCxnSpPr>
            <p:nvPr/>
          </p:nvCxnSpPr>
          <p:spPr bwMode="auto">
            <a:xfrm flipH="1">
              <a:off x="7332243" y="3254762"/>
              <a:ext cx="224246" cy="346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FF99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7" name="56 Rectángulo redondeado"/>
            <p:cNvSpPr/>
            <p:nvPr/>
          </p:nvSpPr>
          <p:spPr bwMode="auto">
            <a:xfrm>
              <a:off x="5606384" y="1176759"/>
              <a:ext cx="340060" cy="1041350"/>
            </a:xfrm>
            <a:prstGeom prst="roundRect">
              <a:avLst/>
            </a:prstGeom>
            <a:solidFill>
              <a:srgbClr val="FF9966">
                <a:alpha val="51000"/>
              </a:srgbClr>
            </a:solidFill>
            <a:ln w="9525" cap="flat" cmpd="sng" algn="ctr">
              <a:solidFill>
                <a:srgbClr val="FF996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57 Rectángulo"/>
            <p:cNvSpPr/>
            <p:nvPr/>
          </p:nvSpPr>
          <p:spPr>
            <a:xfrm>
              <a:off x="6335053" y="1283746"/>
              <a:ext cx="1475725" cy="5909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buNone/>
              </a:pPr>
              <a:r>
                <a:rPr lang="es-ES" altLang="es-ES" sz="1800" b="1" u="none" dirty="0" smtClean="0">
                  <a:solidFill>
                    <a:srgbClr val="FF9966"/>
                  </a:solidFill>
                </a:rPr>
                <a:t>DLL control</a:t>
              </a:r>
              <a:br>
                <a:rPr lang="es-ES" altLang="es-ES" sz="1800" b="1" u="none" dirty="0" smtClean="0">
                  <a:solidFill>
                    <a:srgbClr val="FF9966"/>
                  </a:solidFill>
                </a:rPr>
              </a:br>
              <a:r>
                <a:rPr lang="es-ES" altLang="es-ES" sz="1800" b="1" u="none" dirty="0" err="1" smtClean="0">
                  <a:solidFill>
                    <a:srgbClr val="FF9966"/>
                  </a:solidFill>
                </a:rPr>
                <a:t>signals</a:t>
              </a:r>
              <a:endParaRPr lang="es-ES" sz="1800" b="1" u="none" dirty="0">
                <a:solidFill>
                  <a:srgbClr val="FF9966"/>
                </a:solidFill>
              </a:endParaRPr>
            </a:p>
          </p:txBody>
        </p:sp>
        <p:cxnSp>
          <p:nvCxnSpPr>
            <p:cNvPr id="59" name="58 Conector recto de flecha"/>
            <p:cNvCxnSpPr>
              <a:stCxn id="58" idx="1"/>
              <a:endCxn id="57" idx="3"/>
            </p:cNvCxnSpPr>
            <p:nvPr/>
          </p:nvCxnSpPr>
          <p:spPr bwMode="auto">
            <a:xfrm flipH="1">
              <a:off x="5946444" y="1579212"/>
              <a:ext cx="388609" cy="118222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FF9966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0" name="59 Grupo"/>
          <p:cNvGrpSpPr/>
          <p:nvPr/>
        </p:nvGrpSpPr>
        <p:grpSpPr>
          <a:xfrm>
            <a:off x="6119029" y="3619717"/>
            <a:ext cx="2473672" cy="818851"/>
            <a:chOff x="6119029" y="3611497"/>
            <a:chExt cx="2473672" cy="818851"/>
          </a:xfrm>
        </p:grpSpPr>
        <p:sp>
          <p:nvSpPr>
            <p:cNvPr id="61" name="60 Rectángulo redondeado"/>
            <p:cNvSpPr/>
            <p:nvPr/>
          </p:nvSpPr>
          <p:spPr bwMode="auto">
            <a:xfrm>
              <a:off x="6119029" y="3611497"/>
              <a:ext cx="1213214" cy="818851"/>
            </a:xfrm>
            <a:prstGeom prst="roundRect">
              <a:avLst/>
            </a:prstGeom>
            <a:solidFill>
              <a:srgbClr val="0066FF">
                <a:alpha val="51000"/>
              </a:srgbClr>
            </a:solidFill>
            <a:ln w="9525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61 Rectángulo"/>
            <p:cNvSpPr/>
            <p:nvPr/>
          </p:nvSpPr>
          <p:spPr>
            <a:xfrm>
              <a:off x="8036137" y="3802285"/>
              <a:ext cx="556564" cy="3416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buNone/>
              </a:pPr>
              <a:r>
                <a:rPr lang="es-ES" altLang="es-ES" sz="1800" b="1" u="none" dirty="0" smtClean="0">
                  <a:solidFill>
                    <a:srgbClr val="0066FF"/>
                  </a:solidFill>
                </a:rPr>
                <a:t>SPI</a:t>
              </a:r>
              <a:endParaRPr lang="es-ES" sz="1800" b="1" u="none" dirty="0">
                <a:solidFill>
                  <a:srgbClr val="0066FF"/>
                </a:solidFill>
              </a:endParaRPr>
            </a:p>
          </p:txBody>
        </p:sp>
        <p:cxnSp>
          <p:nvCxnSpPr>
            <p:cNvPr id="63" name="62 Conector recto de flecha"/>
            <p:cNvCxnSpPr>
              <a:stCxn id="62" idx="1"/>
              <a:endCxn id="61" idx="3"/>
            </p:cNvCxnSpPr>
            <p:nvPr/>
          </p:nvCxnSpPr>
          <p:spPr bwMode="auto">
            <a:xfrm flipH="1">
              <a:off x="7332243" y="3973101"/>
              <a:ext cx="703894" cy="47822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4" name="63 Grupo"/>
          <p:cNvGrpSpPr/>
          <p:nvPr/>
        </p:nvGrpSpPr>
        <p:grpSpPr>
          <a:xfrm>
            <a:off x="5765655" y="3397507"/>
            <a:ext cx="3193109" cy="3232737"/>
            <a:chOff x="5765655" y="3389287"/>
            <a:chExt cx="3193109" cy="3232737"/>
          </a:xfrm>
        </p:grpSpPr>
        <p:sp>
          <p:nvSpPr>
            <p:cNvPr id="65" name="64 Rectángulo redondeado"/>
            <p:cNvSpPr/>
            <p:nvPr/>
          </p:nvSpPr>
          <p:spPr bwMode="auto">
            <a:xfrm>
              <a:off x="6119029" y="3432720"/>
              <a:ext cx="1213214" cy="173692"/>
            </a:xfrm>
            <a:prstGeom prst="roundRect">
              <a:avLst/>
            </a:prstGeom>
            <a:solidFill>
              <a:srgbClr val="FF6699">
                <a:alpha val="50980"/>
              </a:srgbClr>
            </a:solidFill>
            <a:ln w="9525" cap="flat" cmpd="sng" algn="ctr">
              <a:solidFill>
                <a:srgbClr val="FF66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65 Rectángulo"/>
            <p:cNvSpPr/>
            <p:nvPr/>
          </p:nvSpPr>
          <p:spPr>
            <a:xfrm>
              <a:off x="7607111" y="3389287"/>
              <a:ext cx="1351653" cy="3416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buNone/>
              </a:pPr>
              <a:r>
                <a:rPr lang="es-ES" altLang="es-ES" sz="1800" b="1" u="none" dirty="0" smtClean="0">
                  <a:solidFill>
                    <a:srgbClr val="FF6699"/>
                  </a:solidFill>
                </a:rPr>
                <a:t>BXID </a:t>
              </a:r>
              <a:r>
                <a:rPr lang="es-ES" altLang="es-ES" sz="1800" b="1" u="none" dirty="0" err="1" smtClean="0">
                  <a:solidFill>
                    <a:srgbClr val="FF6699"/>
                  </a:solidFill>
                </a:rPr>
                <a:t>reset</a:t>
              </a:r>
              <a:endParaRPr lang="es-ES" sz="1800" b="1" u="none" dirty="0">
                <a:solidFill>
                  <a:srgbClr val="FF6699"/>
                </a:solidFill>
              </a:endParaRPr>
            </a:p>
          </p:txBody>
        </p:sp>
        <p:cxnSp>
          <p:nvCxnSpPr>
            <p:cNvPr id="67" name="66 Conector recto de flecha"/>
            <p:cNvCxnSpPr>
              <a:stCxn id="66" idx="1"/>
              <a:endCxn id="65" idx="3"/>
            </p:cNvCxnSpPr>
            <p:nvPr/>
          </p:nvCxnSpPr>
          <p:spPr bwMode="auto">
            <a:xfrm flipH="1" flipV="1">
              <a:off x="7332243" y="3519566"/>
              <a:ext cx="274868" cy="40537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FF6699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8" name="67 Rectángulo redondeado"/>
            <p:cNvSpPr/>
            <p:nvPr/>
          </p:nvSpPr>
          <p:spPr bwMode="auto">
            <a:xfrm>
              <a:off x="5765655" y="5290070"/>
              <a:ext cx="163449" cy="1331954"/>
            </a:xfrm>
            <a:prstGeom prst="roundRect">
              <a:avLst/>
            </a:prstGeom>
            <a:solidFill>
              <a:srgbClr val="FF6699">
                <a:alpha val="51000"/>
              </a:srgbClr>
            </a:solidFill>
            <a:ln w="9525" cap="flat" cmpd="sng" algn="ctr">
              <a:solidFill>
                <a:srgbClr val="FF66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cxnSp>
          <p:nvCxnSpPr>
            <p:cNvPr id="69" name="68 Conector recto de flecha"/>
            <p:cNvCxnSpPr>
              <a:stCxn id="66" idx="1"/>
              <a:endCxn id="68" idx="0"/>
            </p:cNvCxnSpPr>
            <p:nvPr/>
          </p:nvCxnSpPr>
          <p:spPr bwMode="auto">
            <a:xfrm flipH="1">
              <a:off x="5847380" y="3560103"/>
              <a:ext cx="1759731" cy="1729967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FF6699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0" name="69 Grupo"/>
          <p:cNvGrpSpPr/>
          <p:nvPr/>
        </p:nvGrpSpPr>
        <p:grpSpPr>
          <a:xfrm>
            <a:off x="4867955" y="5303623"/>
            <a:ext cx="879367" cy="1431713"/>
            <a:chOff x="4867955" y="5295403"/>
            <a:chExt cx="879367" cy="1431713"/>
          </a:xfrm>
        </p:grpSpPr>
        <p:sp>
          <p:nvSpPr>
            <p:cNvPr id="71" name="70 Rectángulo redondeado"/>
            <p:cNvSpPr/>
            <p:nvPr/>
          </p:nvSpPr>
          <p:spPr bwMode="auto">
            <a:xfrm>
              <a:off x="5605945" y="5295403"/>
              <a:ext cx="141377" cy="1041350"/>
            </a:xfrm>
            <a:prstGeom prst="roundRect">
              <a:avLst/>
            </a:prstGeom>
            <a:solidFill>
              <a:srgbClr val="00CCFF">
                <a:alpha val="51000"/>
              </a:srgbClr>
            </a:solidFill>
            <a:ln w="9525" cap="flat" cmpd="sng" algn="ctr">
              <a:solidFill>
                <a:srgbClr val="00CC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>
                <a:lnSpc>
                  <a:spcPct val="10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None/>
              </a:pPr>
              <a:endParaRPr kumimoji="0" lang="es-ES" sz="24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71 Rectángulo"/>
            <p:cNvSpPr/>
            <p:nvPr/>
          </p:nvSpPr>
          <p:spPr>
            <a:xfrm>
              <a:off x="4867955" y="6385484"/>
              <a:ext cx="813043" cy="3416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buNone/>
              </a:pPr>
              <a:r>
                <a:rPr lang="es-ES" altLang="es-ES" sz="1800" b="1" u="none" dirty="0" err="1" smtClean="0">
                  <a:solidFill>
                    <a:srgbClr val="00CCFF"/>
                  </a:solidFill>
                </a:rPr>
                <a:t>Reset</a:t>
              </a:r>
              <a:endParaRPr lang="es-ES" sz="1800" b="1" u="none" dirty="0">
                <a:solidFill>
                  <a:srgbClr val="00CCFF"/>
                </a:solidFill>
              </a:endParaRPr>
            </a:p>
          </p:txBody>
        </p:sp>
        <p:cxnSp>
          <p:nvCxnSpPr>
            <p:cNvPr id="73" name="72 Conector recto de flecha"/>
            <p:cNvCxnSpPr>
              <a:endCxn id="71" idx="2"/>
            </p:cNvCxnSpPr>
            <p:nvPr/>
          </p:nvCxnSpPr>
          <p:spPr bwMode="auto">
            <a:xfrm flipV="1">
              <a:off x="5588105" y="6336753"/>
              <a:ext cx="88529" cy="200572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00CC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05187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III. </a:t>
            </a:r>
            <a:r>
              <a:rPr lang="en-GB" dirty="0" smtClean="0"/>
              <a:t>SPI refresh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12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149" name="Rectangle 5">
            <a:extLst>
              <a:ext uri="{FF2B5EF4-FFF2-40B4-BE49-F238E27FC236}">
                <a16:creationId xmlns="" xmlns:a16="http://schemas.microsoft.com/office/drawing/2014/main" id="{A0B02F78-CE77-4BB7-AC4E-CBF4F813F2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ICC-UB meeting</a:t>
            </a:r>
          </a:p>
        </p:txBody>
      </p:sp>
      <p:grpSp>
        <p:nvGrpSpPr>
          <p:cNvPr id="7" name="6 Grupo"/>
          <p:cNvGrpSpPr/>
          <p:nvPr/>
        </p:nvGrpSpPr>
        <p:grpSpPr>
          <a:xfrm>
            <a:off x="5436096" y="1701713"/>
            <a:ext cx="3240990" cy="1727170"/>
            <a:chOff x="1835066" y="196012"/>
            <a:chExt cx="3240990" cy="1727170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205358" y="404664"/>
              <a:ext cx="2738426" cy="1309355"/>
            </a:xfrm>
            <a:prstGeom prst="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  <a:headEnd/>
              <a:tailE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lIns="90000" tIns="45000" rIns="90000" bIns="45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endParaRPr kumimoji="0" lang="ca-E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9" name="8 Conector recto"/>
            <p:cNvCxnSpPr/>
            <p:nvPr/>
          </p:nvCxnSpPr>
          <p:spPr bwMode="auto">
            <a:xfrm>
              <a:off x="4480942" y="296712"/>
              <a:ext cx="0" cy="756024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9 Conector recto"/>
            <p:cNvCxnSpPr/>
            <p:nvPr/>
          </p:nvCxnSpPr>
          <p:spPr bwMode="auto">
            <a:xfrm>
              <a:off x="4610351" y="1215802"/>
              <a:ext cx="236981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10 Conector recto"/>
            <p:cNvCxnSpPr/>
            <p:nvPr/>
          </p:nvCxnSpPr>
          <p:spPr bwMode="auto">
            <a:xfrm>
              <a:off x="4064516" y="1374676"/>
              <a:ext cx="236981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11 Conector recto"/>
            <p:cNvCxnSpPr/>
            <p:nvPr/>
          </p:nvCxnSpPr>
          <p:spPr bwMode="auto">
            <a:xfrm flipV="1">
              <a:off x="2346102" y="1412776"/>
              <a:ext cx="228065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12 Conector recto"/>
            <p:cNvCxnSpPr/>
            <p:nvPr/>
          </p:nvCxnSpPr>
          <p:spPr bwMode="auto">
            <a:xfrm flipV="1">
              <a:off x="2463577" y="1302668"/>
              <a:ext cx="228065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13 Conector recto"/>
            <p:cNvCxnSpPr/>
            <p:nvPr/>
          </p:nvCxnSpPr>
          <p:spPr bwMode="auto">
            <a:xfrm flipV="1">
              <a:off x="2351793" y="1183068"/>
              <a:ext cx="218406" cy="229708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14 Conector recto"/>
            <p:cNvCxnSpPr/>
            <p:nvPr/>
          </p:nvCxnSpPr>
          <p:spPr bwMode="auto">
            <a:xfrm>
              <a:off x="2051719" y="1302669"/>
              <a:ext cx="412081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15 Conector recto"/>
            <p:cNvCxnSpPr/>
            <p:nvPr/>
          </p:nvCxnSpPr>
          <p:spPr bwMode="auto">
            <a:xfrm flipV="1">
              <a:off x="2334061" y="1018828"/>
              <a:ext cx="228065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16 Conector recto"/>
            <p:cNvCxnSpPr/>
            <p:nvPr/>
          </p:nvCxnSpPr>
          <p:spPr bwMode="auto">
            <a:xfrm flipV="1">
              <a:off x="2550085" y="793279"/>
              <a:ext cx="228065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17 Conector recto"/>
            <p:cNvCxnSpPr/>
            <p:nvPr/>
          </p:nvCxnSpPr>
          <p:spPr bwMode="auto">
            <a:xfrm flipV="1">
              <a:off x="2451536" y="908720"/>
              <a:ext cx="228065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9" name="18 Grupo"/>
            <p:cNvGrpSpPr/>
            <p:nvPr/>
          </p:nvGrpSpPr>
          <p:grpSpPr>
            <a:xfrm>
              <a:off x="2699792" y="651877"/>
              <a:ext cx="607939" cy="760899"/>
              <a:chOff x="2483768" y="877000"/>
              <a:chExt cx="607939" cy="760899"/>
            </a:xfrm>
          </p:grpSpPr>
          <p:sp>
            <p:nvSpPr>
              <p:cNvPr id="67" name="66 Rectángulo"/>
              <p:cNvSpPr/>
              <p:nvPr/>
            </p:nvSpPr>
            <p:spPr bwMode="auto">
              <a:xfrm>
                <a:off x="2517505" y="877000"/>
                <a:ext cx="526693" cy="760899"/>
              </a:xfrm>
              <a:prstGeom prst="rect">
                <a:avLst/>
              </a:prstGeom>
              <a:gradFill rotWithShape="1">
                <a:gsLst>
                  <a:gs pos="0">
                    <a:srgbClr val="F79646">
                      <a:tint val="50000"/>
                      <a:satMod val="300000"/>
                    </a:srgbClr>
                  </a:gs>
                  <a:gs pos="35000">
                    <a:srgbClr val="F79646">
                      <a:tint val="37000"/>
                      <a:satMod val="300000"/>
                    </a:srgbClr>
                  </a:gs>
                  <a:gs pos="100000">
                    <a:srgbClr val="F79646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  <a:headEnd type="none" w="med" len="med"/>
                <a:tailEnd type="non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ca-E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8" name="67 Triángulo isósceles"/>
              <p:cNvSpPr/>
              <p:nvPr/>
            </p:nvSpPr>
            <p:spPr bwMode="auto">
              <a:xfrm rot="5400000">
                <a:off x="2462480" y="1365553"/>
                <a:ext cx="209145" cy="81329"/>
              </a:xfrm>
              <a:prstGeom prst="triangle">
                <a:avLst/>
              </a:prstGeom>
              <a:solidFill>
                <a:srgbClr val="F79646"/>
              </a:solidFill>
              <a:ln w="19050" cap="flat" cmpd="sng" algn="ctr">
                <a:solidFill>
                  <a:sysClr val="window" lastClr="FFFFFF"/>
                </a:solidFill>
                <a:prstDash val="solid"/>
                <a:headEnd type="none" w="med" len="med"/>
                <a:tailEnd type="non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449263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6" charset="0"/>
                  <a:ea typeface="+mn-ea"/>
                  <a:cs typeface="+mn-cs"/>
                </a:endParaRPr>
              </a:p>
            </p:txBody>
          </p:sp>
          <p:sp>
            <p:nvSpPr>
              <p:cNvPr id="69" name="68 CuadroTexto"/>
              <p:cNvSpPr txBox="1"/>
              <p:nvPr/>
            </p:nvSpPr>
            <p:spPr>
              <a:xfrm>
                <a:off x="2483768" y="893912"/>
                <a:ext cx="24789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D</a:t>
                </a:r>
              </a:p>
            </p:txBody>
          </p:sp>
          <p:sp>
            <p:nvSpPr>
              <p:cNvPr id="70" name="69 CuadroTexto"/>
              <p:cNvSpPr txBox="1"/>
              <p:nvPr/>
            </p:nvSpPr>
            <p:spPr>
              <a:xfrm>
                <a:off x="2843808" y="908720"/>
                <a:ext cx="24789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Q</a:t>
                </a:r>
              </a:p>
            </p:txBody>
          </p:sp>
          <p:sp>
            <p:nvSpPr>
              <p:cNvPr id="71" name="70 CuadroTexto"/>
              <p:cNvSpPr txBox="1"/>
              <p:nvPr/>
            </p:nvSpPr>
            <p:spPr>
              <a:xfrm>
                <a:off x="2502818" y="1110662"/>
                <a:ext cx="56520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FF</a:t>
                </a:r>
              </a:p>
            </p:txBody>
          </p:sp>
        </p:grpSp>
        <p:grpSp>
          <p:nvGrpSpPr>
            <p:cNvPr id="20" name="19 Grupo"/>
            <p:cNvGrpSpPr/>
            <p:nvPr/>
          </p:nvGrpSpPr>
          <p:grpSpPr>
            <a:xfrm>
              <a:off x="2595909" y="764704"/>
              <a:ext cx="607939" cy="760899"/>
              <a:chOff x="2483768" y="877000"/>
              <a:chExt cx="607939" cy="760899"/>
            </a:xfrm>
          </p:grpSpPr>
          <p:sp>
            <p:nvSpPr>
              <p:cNvPr id="62" name="61 Rectángulo"/>
              <p:cNvSpPr/>
              <p:nvPr/>
            </p:nvSpPr>
            <p:spPr bwMode="auto">
              <a:xfrm>
                <a:off x="2517505" y="877000"/>
                <a:ext cx="526693" cy="760899"/>
              </a:xfrm>
              <a:prstGeom prst="rect">
                <a:avLst/>
              </a:prstGeom>
              <a:gradFill rotWithShape="1">
                <a:gsLst>
                  <a:gs pos="0">
                    <a:srgbClr val="F79646">
                      <a:tint val="50000"/>
                      <a:satMod val="300000"/>
                    </a:srgbClr>
                  </a:gs>
                  <a:gs pos="35000">
                    <a:srgbClr val="F79646">
                      <a:tint val="37000"/>
                      <a:satMod val="300000"/>
                    </a:srgbClr>
                  </a:gs>
                  <a:gs pos="100000">
                    <a:srgbClr val="F79646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  <a:headEnd type="none" w="med" len="med"/>
                <a:tailEnd type="non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ca-E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3" name="62 Triángulo isósceles"/>
              <p:cNvSpPr/>
              <p:nvPr/>
            </p:nvSpPr>
            <p:spPr bwMode="auto">
              <a:xfrm rot="5400000">
                <a:off x="2462480" y="1365553"/>
                <a:ext cx="209145" cy="81329"/>
              </a:xfrm>
              <a:prstGeom prst="triangle">
                <a:avLst/>
              </a:prstGeom>
              <a:solidFill>
                <a:srgbClr val="F79646"/>
              </a:solidFill>
              <a:ln w="19050" cap="flat" cmpd="sng" algn="ctr">
                <a:solidFill>
                  <a:sysClr val="window" lastClr="FFFFFF"/>
                </a:solidFill>
                <a:prstDash val="solid"/>
                <a:headEnd type="none" w="med" len="med"/>
                <a:tailEnd type="non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449263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6" charset="0"/>
                  <a:ea typeface="+mn-ea"/>
                  <a:cs typeface="+mn-cs"/>
                </a:endParaRPr>
              </a:p>
            </p:txBody>
          </p:sp>
          <p:sp>
            <p:nvSpPr>
              <p:cNvPr id="64" name="63 CuadroTexto"/>
              <p:cNvSpPr txBox="1"/>
              <p:nvPr/>
            </p:nvSpPr>
            <p:spPr>
              <a:xfrm>
                <a:off x="2483768" y="893912"/>
                <a:ext cx="24789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D</a:t>
                </a:r>
              </a:p>
            </p:txBody>
          </p:sp>
          <p:sp>
            <p:nvSpPr>
              <p:cNvPr id="65" name="64 CuadroTexto"/>
              <p:cNvSpPr txBox="1"/>
              <p:nvPr/>
            </p:nvSpPr>
            <p:spPr>
              <a:xfrm>
                <a:off x="2843808" y="908720"/>
                <a:ext cx="24789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Q</a:t>
                </a:r>
              </a:p>
            </p:txBody>
          </p:sp>
          <p:sp>
            <p:nvSpPr>
              <p:cNvPr id="66" name="65 CuadroTexto"/>
              <p:cNvSpPr txBox="1"/>
              <p:nvPr/>
            </p:nvSpPr>
            <p:spPr>
              <a:xfrm>
                <a:off x="2502818" y="1110662"/>
                <a:ext cx="56520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FF</a:t>
                </a:r>
              </a:p>
            </p:txBody>
          </p:sp>
        </p:grpSp>
        <p:grpSp>
          <p:nvGrpSpPr>
            <p:cNvPr id="21" name="20 Grupo"/>
            <p:cNvGrpSpPr/>
            <p:nvPr/>
          </p:nvGrpSpPr>
          <p:grpSpPr>
            <a:xfrm>
              <a:off x="2483768" y="877000"/>
              <a:ext cx="607939" cy="760899"/>
              <a:chOff x="2483768" y="877000"/>
              <a:chExt cx="607939" cy="760899"/>
            </a:xfrm>
          </p:grpSpPr>
          <p:sp>
            <p:nvSpPr>
              <p:cNvPr id="57" name="56 Rectángulo"/>
              <p:cNvSpPr/>
              <p:nvPr/>
            </p:nvSpPr>
            <p:spPr bwMode="auto">
              <a:xfrm>
                <a:off x="2517505" y="877000"/>
                <a:ext cx="526693" cy="760899"/>
              </a:xfrm>
              <a:prstGeom prst="rect">
                <a:avLst/>
              </a:prstGeom>
              <a:gradFill rotWithShape="1">
                <a:gsLst>
                  <a:gs pos="0">
                    <a:srgbClr val="F79646">
                      <a:tint val="50000"/>
                      <a:satMod val="300000"/>
                    </a:srgbClr>
                  </a:gs>
                  <a:gs pos="35000">
                    <a:srgbClr val="F79646">
                      <a:tint val="37000"/>
                      <a:satMod val="300000"/>
                    </a:srgbClr>
                  </a:gs>
                  <a:gs pos="100000">
                    <a:srgbClr val="F79646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  <a:headEnd type="none" w="med" len="med"/>
                <a:tailEnd type="non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ca-E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8" name="57 Triángulo isósceles"/>
              <p:cNvSpPr/>
              <p:nvPr/>
            </p:nvSpPr>
            <p:spPr bwMode="auto">
              <a:xfrm rot="5400000">
                <a:off x="2462480" y="1365553"/>
                <a:ext cx="209145" cy="81329"/>
              </a:xfrm>
              <a:prstGeom prst="triangle">
                <a:avLst/>
              </a:prstGeom>
              <a:solidFill>
                <a:srgbClr val="F79646"/>
              </a:solidFill>
              <a:ln w="19050" cap="flat" cmpd="sng" algn="ctr">
                <a:solidFill>
                  <a:sysClr val="window" lastClr="FFFFFF"/>
                </a:solidFill>
                <a:prstDash val="solid"/>
                <a:headEnd type="none" w="med" len="med"/>
                <a:tailEnd type="non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449263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6" charset="0"/>
                  <a:ea typeface="+mn-ea"/>
                  <a:cs typeface="+mn-cs"/>
                </a:endParaRPr>
              </a:p>
            </p:txBody>
          </p:sp>
          <p:sp>
            <p:nvSpPr>
              <p:cNvPr id="59" name="58 CuadroTexto"/>
              <p:cNvSpPr txBox="1"/>
              <p:nvPr/>
            </p:nvSpPr>
            <p:spPr>
              <a:xfrm>
                <a:off x="2483768" y="893912"/>
                <a:ext cx="24789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D</a:t>
                </a:r>
              </a:p>
            </p:txBody>
          </p:sp>
          <p:sp>
            <p:nvSpPr>
              <p:cNvPr id="60" name="59 CuadroTexto"/>
              <p:cNvSpPr txBox="1"/>
              <p:nvPr/>
            </p:nvSpPr>
            <p:spPr>
              <a:xfrm>
                <a:off x="2843808" y="908720"/>
                <a:ext cx="24789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Q</a:t>
                </a:r>
              </a:p>
            </p:txBody>
          </p:sp>
          <p:sp>
            <p:nvSpPr>
              <p:cNvPr id="61" name="60 CuadroTexto"/>
              <p:cNvSpPr txBox="1"/>
              <p:nvPr/>
            </p:nvSpPr>
            <p:spPr>
              <a:xfrm>
                <a:off x="2502818" y="1110662"/>
                <a:ext cx="56520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FF</a:t>
                </a:r>
              </a:p>
            </p:txBody>
          </p:sp>
        </p:grpSp>
        <p:sp>
          <p:nvSpPr>
            <p:cNvPr id="22" name="21 CuadroTexto"/>
            <p:cNvSpPr txBox="1"/>
            <p:nvPr/>
          </p:nvSpPr>
          <p:spPr>
            <a:xfrm>
              <a:off x="2667917" y="836712"/>
              <a:ext cx="2478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P</a:t>
              </a:r>
            </a:p>
          </p:txBody>
        </p:sp>
        <p:sp>
          <p:nvSpPr>
            <p:cNvPr id="23" name="22 CuadroTexto"/>
            <p:cNvSpPr txBox="1"/>
            <p:nvPr/>
          </p:nvSpPr>
          <p:spPr>
            <a:xfrm>
              <a:off x="2771800" y="715457"/>
              <a:ext cx="2478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P</a:t>
              </a:r>
            </a:p>
          </p:txBody>
        </p:sp>
        <p:sp>
          <p:nvSpPr>
            <p:cNvPr id="24" name="23 CuadroTexto"/>
            <p:cNvSpPr txBox="1"/>
            <p:nvPr/>
          </p:nvSpPr>
          <p:spPr>
            <a:xfrm>
              <a:off x="2883941" y="590491"/>
              <a:ext cx="2478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P</a:t>
              </a:r>
            </a:p>
          </p:txBody>
        </p:sp>
        <p:cxnSp>
          <p:nvCxnSpPr>
            <p:cNvPr id="25" name="24 Conector recto"/>
            <p:cNvCxnSpPr/>
            <p:nvPr/>
          </p:nvCxnSpPr>
          <p:spPr bwMode="auto">
            <a:xfrm flipV="1">
              <a:off x="3009253" y="460608"/>
              <a:ext cx="1" cy="188652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25 Conector recto"/>
            <p:cNvCxnSpPr/>
            <p:nvPr/>
          </p:nvCxnSpPr>
          <p:spPr bwMode="auto">
            <a:xfrm flipV="1">
              <a:off x="2896768" y="572531"/>
              <a:ext cx="1" cy="188652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26 Conector recto"/>
            <p:cNvCxnSpPr/>
            <p:nvPr/>
          </p:nvCxnSpPr>
          <p:spPr bwMode="auto">
            <a:xfrm flipV="1">
              <a:off x="2793229" y="683172"/>
              <a:ext cx="1" cy="188652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27 Conector recto"/>
            <p:cNvCxnSpPr/>
            <p:nvPr/>
          </p:nvCxnSpPr>
          <p:spPr bwMode="auto">
            <a:xfrm flipV="1">
              <a:off x="2790848" y="460608"/>
              <a:ext cx="218406" cy="229708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28 Conector recto"/>
            <p:cNvCxnSpPr/>
            <p:nvPr/>
          </p:nvCxnSpPr>
          <p:spPr bwMode="auto">
            <a:xfrm flipH="1" flipV="1">
              <a:off x="2895749" y="301127"/>
              <a:ext cx="1016" cy="29218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29 Conector recto"/>
            <p:cNvCxnSpPr/>
            <p:nvPr/>
          </p:nvCxnSpPr>
          <p:spPr bwMode="auto">
            <a:xfrm flipV="1">
              <a:off x="2339752" y="789120"/>
              <a:ext cx="218406" cy="229708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30 Conector recto"/>
            <p:cNvCxnSpPr/>
            <p:nvPr/>
          </p:nvCxnSpPr>
          <p:spPr bwMode="auto">
            <a:xfrm flipV="1">
              <a:off x="2255703" y="908720"/>
              <a:ext cx="228065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31 Conector recto"/>
            <p:cNvCxnSpPr/>
            <p:nvPr/>
          </p:nvCxnSpPr>
          <p:spPr bwMode="auto">
            <a:xfrm>
              <a:off x="3050306" y="1171228"/>
              <a:ext cx="492132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32 Conector recto"/>
            <p:cNvCxnSpPr/>
            <p:nvPr/>
          </p:nvCxnSpPr>
          <p:spPr bwMode="auto">
            <a:xfrm>
              <a:off x="3266330" y="945679"/>
              <a:ext cx="276108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33 Conector recto"/>
            <p:cNvCxnSpPr/>
            <p:nvPr/>
          </p:nvCxnSpPr>
          <p:spPr bwMode="auto">
            <a:xfrm>
              <a:off x="3158170" y="1061120"/>
              <a:ext cx="408083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34 Conector recto"/>
            <p:cNvCxnSpPr/>
            <p:nvPr/>
          </p:nvCxnSpPr>
          <p:spPr bwMode="auto">
            <a:xfrm flipV="1">
              <a:off x="3974979" y="1059086"/>
              <a:ext cx="396000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36" name="35 Grupo"/>
            <p:cNvGrpSpPr/>
            <p:nvPr/>
          </p:nvGrpSpPr>
          <p:grpSpPr>
            <a:xfrm>
              <a:off x="3502736" y="836712"/>
              <a:ext cx="565208" cy="444269"/>
              <a:chOff x="2502818" y="1039453"/>
              <a:chExt cx="565208" cy="444269"/>
            </a:xfrm>
          </p:grpSpPr>
          <p:sp>
            <p:nvSpPr>
              <p:cNvPr id="55" name="54 Rectángulo"/>
              <p:cNvSpPr/>
              <p:nvPr/>
            </p:nvSpPr>
            <p:spPr bwMode="auto">
              <a:xfrm>
                <a:off x="2517505" y="1039453"/>
                <a:ext cx="526693" cy="444269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headEnd type="none" w="med" len="med"/>
                <a:tailEnd type="non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ca-E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6" name="55 CuadroTexto"/>
              <p:cNvSpPr txBox="1"/>
              <p:nvPr/>
            </p:nvSpPr>
            <p:spPr>
              <a:xfrm>
                <a:off x="2502818" y="1110662"/>
                <a:ext cx="56520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3-V</a:t>
                </a:r>
              </a:p>
            </p:txBody>
          </p:sp>
        </p:grpSp>
        <p:grpSp>
          <p:nvGrpSpPr>
            <p:cNvPr id="37" name="36 Grupo"/>
            <p:cNvGrpSpPr/>
            <p:nvPr/>
          </p:nvGrpSpPr>
          <p:grpSpPr>
            <a:xfrm>
              <a:off x="4244266" y="923960"/>
              <a:ext cx="399742" cy="585163"/>
              <a:chOff x="4147572" y="923960"/>
              <a:chExt cx="399742" cy="585163"/>
            </a:xfrm>
          </p:grpSpPr>
          <p:sp>
            <p:nvSpPr>
              <p:cNvPr id="50" name="49 Rectángulo"/>
              <p:cNvSpPr/>
              <p:nvPr/>
            </p:nvSpPr>
            <p:spPr bwMode="auto">
              <a:xfrm>
                <a:off x="4211960" y="923960"/>
                <a:ext cx="335354" cy="585163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  <a:headEnd type="none" w="med" len="med"/>
                <a:tailEnd type="non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ca-E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51" name="50 Conector recto"/>
              <p:cNvCxnSpPr>
                <a:stCxn id="50" idx="3"/>
              </p:cNvCxnSpPr>
              <p:nvPr/>
            </p:nvCxnSpPr>
            <p:spPr>
              <a:xfrm flipH="1" flipV="1">
                <a:off x="4219221" y="941598"/>
                <a:ext cx="328093" cy="274944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  <p:cxnSp>
            <p:nvCxnSpPr>
              <p:cNvPr id="52" name="51 Conector recto"/>
              <p:cNvCxnSpPr>
                <a:stCxn id="50" idx="3"/>
              </p:cNvCxnSpPr>
              <p:nvPr/>
            </p:nvCxnSpPr>
            <p:spPr>
              <a:xfrm flipH="1">
                <a:off x="4226449" y="1216542"/>
                <a:ext cx="320865" cy="292581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  <p:sp>
            <p:nvSpPr>
              <p:cNvPr id="53" name="52 CuadroTexto"/>
              <p:cNvSpPr txBox="1"/>
              <p:nvPr/>
            </p:nvSpPr>
            <p:spPr>
              <a:xfrm>
                <a:off x="4147572" y="935291"/>
                <a:ext cx="24789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0</a:t>
                </a:r>
                <a:endPara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54" name="53 CuadroTexto"/>
              <p:cNvSpPr txBox="1"/>
              <p:nvPr/>
            </p:nvSpPr>
            <p:spPr>
              <a:xfrm>
                <a:off x="4147572" y="1238563"/>
                <a:ext cx="24789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1</a:t>
                </a:r>
              </a:p>
            </p:txBody>
          </p:sp>
        </p:grpSp>
        <p:cxnSp>
          <p:nvCxnSpPr>
            <p:cNvPr id="38" name="37 Conector recto"/>
            <p:cNvCxnSpPr/>
            <p:nvPr/>
          </p:nvCxnSpPr>
          <p:spPr bwMode="auto">
            <a:xfrm>
              <a:off x="4072136" y="1369212"/>
              <a:ext cx="0" cy="416815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9" name="38 CuadroTexto"/>
            <p:cNvSpPr txBox="1"/>
            <p:nvPr/>
          </p:nvSpPr>
          <p:spPr>
            <a:xfrm>
              <a:off x="1835066" y="1052736"/>
              <a:ext cx="43267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CLK</a:t>
              </a:r>
            </a:p>
          </p:txBody>
        </p:sp>
        <p:sp>
          <p:nvSpPr>
            <p:cNvPr id="40" name="39 CuadroTexto"/>
            <p:cNvSpPr txBox="1"/>
            <p:nvPr/>
          </p:nvSpPr>
          <p:spPr>
            <a:xfrm>
              <a:off x="1988096" y="692696"/>
              <a:ext cx="6293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d0</a:t>
              </a:r>
            </a:p>
          </p:txBody>
        </p:sp>
        <p:sp>
          <p:nvSpPr>
            <p:cNvPr id="41" name="40 CuadroTexto"/>
            <p:cNvSpPr txBox="1"/>
            <p:nvPr/>
          </p:nvSpPr>
          <p:spPr>
            <a:xfrm>
              <a:off x="4446727" y="1007150"/>
              <a:ext cx="6293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d0</a:t>
              </a:r>
            </a:p>
          </p:txBody>
        </p:sp>
        <p:sp>
          <p:nvSpPr>
            <p:cNvPr id="42" name="41 CuadroTexto"/>
            <p:cNvSpPr txBox="1"/>
            <p:nvPr/>
          </p:nvSpPr>
          <p:spPr>
            <a:xfrm>
              <a:off x="2843808" y="196012"/>
              <a:ext cx="68763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PRESET</a:t>
              </a:r>
            </a:p>
          </p:txBody>
        </p:sp>
        <p:sp>
          <p:nvSpPr>
            <p:cNvPr id="43" name="42 CuadroTexto"/>
            <p:cNvSpPr txBox="1"/>
            <p:nvPr/>
          </p:nvSpPr>
          <p:spPr>
            <a:xfrm>
              <a:off x="3059832" y="764704"/>
              <a:ext cx="687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R1</a:t>
              </a:r>
            </a:p>
          </p:txBody>
        </p:sp>
        <p:sp>
          <p:nvSpPr>
            <p:cNvPr id="44" name="43 CuadroTexto"/>
            <p:cNvSpPr txBox="1"/>
            <p:nvPr/>
          </p:nvSpPr>
          <p:spPr>
            <a:xfrm>
              <a:off x="3059832" y="883320"/>
              <a:ext cx="687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R2</a:t>
              </a:r>
            </a:p>
          </p:txBody>
        </p:sp>
        <p:sp>
          <p:nvSpPr>
            <p:cNvPr id="45" name="44 CuadroTexto"/>
            <p:cNvSpPr txBox="1"/>
            <p:nvPr/>
          </p:nvSpPr>
          <p:spPr>
            <a:xfrm>
              <a:off x="3059832" y="993428"/>
              <a:ext cx="687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R3</a:t>
              </a:r>
            </a:p>
          </p:txBody>
        </p:sp>
        <p:cxnSp>
          <p:nvCxnSpPr>
            <p:cNvPr id="46" name="45 Conector recto"/>
            <p:cNvCxnSpPr/>
            <p:nvPr/>
          </p:nvCxnSpPr>
          <p:spPr bwMode="auto">
            <a:xfrm>
              <a:off x="4171702" y="296712"/>
              <a:ext cx="0" cy="756024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7" name="46 CuadroTexto"/>
            <p:cNvSpPr txBox="1"/>
            <p:nvPr/>
          </p:nvSpPr>
          <p:spPr>
            <a:xfrm>
              <a:off x="3668344" y="202362"/>
              <a:ext cx="68763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OUT</a:t>
              </a:r>
            </a:p>
          </p:txBody>
        </p:sp>
        <p:sp>
          <p:nvSpPr>
            <p:cNvPr id="48" name="47 CuadroTexto"/>
            <p:cNvSpPr txBox="1"/>
            <p:nvPr/>
          </p:nvSpPr>
          <p:spPr>
            <a:xfrm>
              <a:off x="3851920" y="1661572"/>
              <a:ext cx="68763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IN</a:t>
              </a:r>
            </a:p>
          </p:txBody>
        </p:sp>
        <p:sp>
          <p:nvSpPr>
            <p:cNvPr id="49" name="48 CuadroTexto"/>
            <p:cNvSpPr txBox="1"/>
            <p:nvPr/>
          </p:nvSpPr>
          <p:spPr>
            <a:xfrm>
              <a:off x="4283968" y="201340"/>
              <a:ext cx="68763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EN</a:t>
              </a:r>
            </a:p>
          </p:txBody>
        </p:sp>
      </p:grpSp>
      <p:grpSp>
        <p:nvGrpSpPr>
          <p:cNvPr id="72" name="71 Grupo"/>
          <p:cNvGrpSpPr/>
          <p:nvPr/>
        </p:nvGrpSpPr>
        <p:grpSpPr>
          <a:xfrm>
            <a:off x="2296463" y="4969098"/>
            <a:ext cx="5619587" cy="1556246"/>
            <a:chOff x="2267744" y="4753074"/>
            <a:chExt cx="5619587" cy="1556246"/>
          </a:xfrm>
        </p:grpSpPr>
        <p:sp>
          <p:nvSpPr>
            <p:cNvPr id="73" name="8 Rectángulo redondeado"/>
            <p:cNvSpPr/>
            <p:nvPr/>
          </p:nvSpPr>
          <p:spPr bwMode="auto">
            <a:xfrm>
              <a:off x="4192103" y="4797152"/>
              <a:ext cx="3695228" cy="1512167"/>
            </a:xfrm>
            <a:prstGeom prst="roundRect">
              <a:avLst>
                <a:gd name="adj" fmla="val 7465"/>
              </a:avLst>
            </a:prstGeom>
            <a:solidFill>
              <a:srgbClr val="CCFF99"/>
            </a:solidFill>
            <a:ln w="1905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12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cxnSp>
          <p:nvCxnSpPr>
            <p:cNvPr id="74" name="100 Conector recto"/>
            <p:cNvCxnSpPr>
              <a:cxnSpLocks noChangeShapeType="1"/>
            </p:cNvCxnSpPr>
            <p:nvPr/>
          </p:nvCxnSpPr>
          <p:spPr bwMode="auto">
            <a:xfrm>
              <a:off x="7103766" y="5968699"/>
              <a:ext cx="212588" cy="0"/>
            </a:xfrm>
            <a:prstGeom prst="line">
              <a:avLst/>
            </a:prstGeom>
            <a:noFill/>
            <a:ln w="76200" algn="ctr">
              <a:solidFill>
                <a:srgbClr val="009900"/>
              </a:solidFill>
              <a:round/>
              <a:headEnd type="none" w="med" len="med"/>
              <a:tailEnd type="none" w="med" len="med"/>
            </a:ln>
          </p:spPr>
        </p:cxnSp>
        <p:sp>
          <p:nvSpPr>
            <p:cNvPr id="75" name="79 Rectángulo"/>
            <p:cNvSpPr/>
            <p:nvPr/>
          </p:nvSpPr>
          <p:spPr bwMode="auto">
            <a:xfrm>
              <a:off x="4426204" y="5059355"/>
              <a:ext cx="1259256" cy="1105044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80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lang="es-ES" sz="1400" b="0" i="1" dirty="0" smtClean="0">
                  <a:solidFill>
                    <a:schemeClr val="tx1"/>
                  </a:solidFill>
                </a:rPr>
                <a:t>SPI Slave</a:t>
              </a:r>
            </a:p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lang="es-ES" sz="800" b="0" i="1" dirty="0">
                <a:solidFill>
                  <a:schemeClr val="tx1"/>
                </a:solidFill>
              </a:endParaRPr>
            </a:p>
          </p:txBody>
        </p:sp>
        <p:cxnSp>
          <p:nvCxnSpPr>
            <p:cNvPr id="76" name="106 Conector recto"/>
            <p:cNvCxnSpPr>
              <a:cxnSpLocks noChangeShapeType="1"/>
            </p:cNvCxnSpPr>
            <p:nvPr/>
          </p:nvCxnSpPr>
          <p:spPr bwMode="auto">
            <a:xfrm>
              <a:off x="3254344" y="5311164"/>
              <a:ext cx="1173224" cy="70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 type="none" w="med" len="med"/>
              <a:tailEnd type="triangle" w="med" len="med"/>
            </a:ln>
          </p:spPr>
        </p:cxnSp>
        <p:cxnSp>
          <p:nvCxnSpPr>
            <p:cNvPr id="77" name="106 Conector recto"/>
            <p:cNvCxnSpPr>
              <a:cxnSpLocks noChangeShapeType="1"/>
            </p:cNvCxnSpPr>
            <p:nvPr/>
          </p:nvCxnSpPr>
          <p:spPr bwMode="auto">
            <a:xfrm flipV="1">
              <a:off x="5685460" y="5982923"/>
              <a:ext cx="1007277" cy="1"/>
            </a:xfrm>
            <a:prstGeom prst="bentConnector3">
              <a:avLst>
                <a:gd name="adj1" fmla="val 50000"/>
              </a:avLst>
            </a:prstGeom>
            <a:noFill/>
            <a:ln w="19050" algn="ctr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sp>
          <p:nvSpPr>
            <p:cNvPr id="78" name="ZoneTexte 406"/>
            <p:cNvSpPr txBox="1"/>
            <p:nvPr/>
          </p:nvSpPr>
          <p:spPr>
            <a:xfrm flipH="1">
              <a:off x="5652120" y="5660300"/>
              <a:ext cx="1245282" cy="21697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900" i="1" u="none" dirty="0" smtClean="0">
                  <a:solidFill>
                    <a:schemeClr val="tx1"/>
                  </a:solidFill>
                </a:rPr>
                <a:t>!</a:t>
              </a:r>
              <a:r>
                <a:rPr lang="fr-FR" sz="900" i="1" u="none" dirty="0" err="1" smtClean="0">
                  <a:solidFill>
                    <a:schemeClr val="tx1"/>
                  </a:solidFill>
                </a:rPr>
                <a:t>enableSpiRefresh</a:t>
              </a:r>
              <a:endParaRPr lang="fr-FR" sz="9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79" name="ZoneTexte 406"/>
            <p:cNvSpPr txBox="1"/>
            <p:nvPr/>
          </p:nvSpPr>
          <p:spPr>
            <a:xfrm flipH="1">
              <a:off x="3254760" y="5118609"/>
              <a:ext cx="937342" cy="21697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900" i="1" u="none" dirty="0" smtClean="0">
                  <a:solidFill>
                    <a:schemeClr val="tx1"/>
                  </a:solidFill>
                </a:rPr>
                <a:t>MOSI</a:t>
              </a:r>
              <a:endParaRPr lang="fr-FR" sz="9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80" name="106 Conector recto"/>
            <p:cNvCxnSpPr>
              <a:cxnSpLocks noChangeShapeType="1"/>
            </p:cNvCxnSpPr>
            <p:nvPr/>
          </p:nvCxnSpPr>
          <p:spPr bwMode="auto">
            <a:xfrm>
              <a:off x="3254760" y="5506821"/>
              <a:ext cx="1173224" cy="70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sp>
          <p:nvSpPr>
            <p:cNvPr id="81" name="ZoneTexte 406"/>
            <p:cNvSpPr txBox="1"/>
            <p:nvPr/>
          </p:nvSpPr>
          <p:spPr>
            <a:xfrm flipH="1">
              <a:off x="3274618" y="5333685"/>
              <a:ext cx="937342" cy="21697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900" i="1" u="none" dirty="0" smtClean="0">
                  <a:solidFill>
                    <a:schemeClr val="tx1"/>
                  </a:solidFill>
                </a:rPr>
                <a:t>MISO</a:t>
              </a:r>
              <a:endParaRPr lang="fr-FR" sz="900" i="1" u="none" dirty="0">
                <a:solidFill>
                  <a:schemeClr val="tx1"/>
                </a:solidFill>
              </a:endParaRPr>
            </a:p>
          </p:txBody>
        </p:sp>
        <p:grpSp>
          <p:nvGrpSpPr>
            <p:cNvPr id="82" name="81 Grupo"/>
            <p:cNvGrpSpPr/>
            <p:nvPr/>
          </p:nvGrpSpPr>
          <p:grpSpPr>
            <a:xfrm>
              <a:off x="2267744" y="4797152"/>
              <a:ext cx="986600" cy="1512168"/>
              <a:chOff x="1137128" y="4705232"/>
              <a:chExt cx="770576" cy="1028024"/>
            </a:xfrm>
          </p:grpSpPr>
          <p:sp>
            <p:nvSpPr>
              <p:cNvPr id="92" name="Rectangle à coins arrondis 285"/>
              <p:cNvSpPr/>
              <p:nvPr/>
            </p:nvSpPr>
            <p:spPr bwMode="auto">
              <a:xfrm flipH="1">
                <a:off x="1137128" y="4705232"/>
                <a:ext cx="770576" cy="1028024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stealth" w="med" len="med"/>
                <a:tailEnd type="none" w="med" len="med"/>
              </a:ln>
              <a:effectLst/>
            </p:spPr>
            <p:txBody>
              <a:bodyPr vert="horz" wrap="non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>
                <a:defPPr>
                  <a:defRPr lang="en-GB"/>
                </a:defPPr>
                <a:lvl1pPr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eaLnBrk="0" hangingPunct="0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kumimoji="0" lang="en-US" sz="500" b="0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3" name="ZoneTexte 632"/>
              <p:cNvSpPr txBox="1">
                <a:spLocks noChangeArrowheads="1"/>
              </p:cNvSpPr>
              <p:nvPr/>
            </p:nvSpPr>
            <p:spPr bwMode="auto">
              <a:xfrm flipH="1">
                <a:off x="1137128" y="4954681"/>
                <a:ext cx="770576" cy="5232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29" tIns="45715" rIns="91429" bIns="45715">
                <a:spAutoFit/>
              </a:bodyPr>
              <a:lstStyle>
                <a:defPPr>
                  <a:defRPr lang="en-GB"/>
                </a:defPPr>
                <a:lvl1pPr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>
                  <a:buNone/>
                </a:pPr>
                <a:r>
                  <a:rPr lang="fr-FR" sz="1400" b="1" i="1" u="none" dirty="0" err="1" smtClean="0">
                    <a:solidFill>
                      <a:schemeClr val="tx1"/>
                    </a:solidFill>
                  </a:rPr>
                  <a:t>SlowCtl</a:t>
                </a:r>
                <a:endParaRPr lang="fr-FR" sz="1400" b="1" i="1" u="none" dirty="0" smtClean="0">
                  <a:solidFill>
                    <a:schemeClr val="tx1"/>
                  </a:solidFill>
                </a:endParaRPr>
              </a:p>
              <a:p>
                <a:pPr algn="ctr">
                  <a:buNone/>
                </a:pPr>
                <a:r>
                  <a:rPr lang="fr-FR" sz="1400" b="1" i="1" u="none" dirty="0" smtClean="0">
                    <a:solidFill>
                      <a:schemeClr val="tx1"/>
                    </a:solidFill>
                  </a:rPr>
                  <a:t>FPGA</a:t>
                </a:r>
                <a:endParaRPr lang="fr-FR" sz="1400" b="1" i="1" u="none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83" name="106 Conector recto"/>
            <p:cNvCxnSpPr>
              <a:cxnSpLocks noChangeShapeType="1"/>
            </p:cNvCxnSpPr>
            <p:nvPr/>
          </p:nvCxnSpPr>
          <p:spPr bwMode="auto">
            <a:xfrm>
              <a:off x="3254760" y="5743343"/>
              <a:ext cx="1173224" cy="70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 type="none" w="med" len="med"/>
              <a:tailEnd type="triangle" w="med" len="med"/>
            </a:ln>
          </p:spPr>
        </p:cxnSp>
        <p:sp>
          <p:nvSpPr>
            <p:cNvPr id="84" name="ZoneTexte 406"/>
            <p:cNvSpPr txBox="1"/>
            <p:nvPr/>
          </p:nvSpPr>
          <p:spPr>
            <a:xfrm flipH="1">
              <a:off x="3255176" y="5550788"/>
              <a:ext cx="937342" cy="21697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900" i="1" u="none" dirty="0" smtClean="0">
                  <a:solidFill>
                    <a:schemeClr val="tx1"/>
                  </a:solidFill>
                </a:rPr>
                <a:t>SCLK</a:t>
              </a:r>
              <a:endParaRPr lang="fr-FR" sz="9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85" name="106 Conector recto"/>
            <p:cNvCxnSpPr>
              <a:cxnSpLocks noChangeShapeType="1"/>
            </p:cNvCxnSpPr>
            <p:nvPr/>
          </p:nvCxnSpPr>
          <p:spPr bwMode="auto">
            <a:xfrm>
              <a:off x="3254760" y="5967993"/>
              <a:ext cx="1173224" cy="70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 type="none" w="med" len="med"/>
              <a:tailEnd type="triangle" w="med" len="med"/>
            </a:ln>
          </p:spPr>
        </p:cxnSp>
        <p:sp>
          <p:nvSpPr>
            <p:cNvPr id="86" name="ZoneTexte 406"/>
            <p:cNvSpPr txBox="1"/>
            <p:nvPr/>
          </p:nvSpPr>
          <p:spPr>
            <a:xfrm flipH="1">
              <a:off x="3255176" y="5775438"/>
              <a:ext cx="937342" cy="21697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900" i="1" u="none" dirty="0" smtClean="0">
                  <a:solidFill>
                    <a:schemeClr val="tx1"/>
                  </a:solidFill>
                </a:rPr>
                <a:t>!SS</a:t>
              </a:r>
              <a:endParaRPr lang="fr-FR" sz="9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87" name="ZoneTexte 632"/>
            <p:cNvSpPr txBox="1">
              <a:spLocks noChangeArrowheads="1"/>
            </p:cNvSpPr>
            <p:nvPr/>
          </p:nvSpPr>
          <p:spPr bwMode="auto">
            <a:xfrm flipH="1">
              <a:off x="6897768" y="4870970"/>
              <a:ext cx="986600" cy="286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</a:pPr>
              <a:r>
                <a:rPr lang="fr-FR" sz="1400" b="1" i="1" u="none" dirty="0" smtClean="0">
                  <a:solidFill>
                    <a:schemeClr val="tx1"/>
                  </a:solidFill>
                </a:rPr>
                <a:t>ICECAL</a:t>
              </a:r>
              <a:endParaRPr lang="fr-FR" sz="1400" b="1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88" name="100 Conector recto"/>
            <p:cNvCxnSpPr>
              <a:cxnSpLocks noChangeShapeType="1"/>
            </p:cNvCxnSpPr>
            <p:nvPr/>
          </p:nvCxnSpPr>
          <p:spPr bwMode="auto">
            <a:xfrm>
              <a:off x="5684434" y="5229200"/>
              <a:ext cx="212588" cy="0"/>
            </a:xfrm>
            <a:prstGeom prst="line">
              <a:avLst/>
            </a:prstGeom>
            <a:noFill/>
            <a:ln w="76200" algn="ctr">
              <a:solidFill>
                <a:srgbClr val="009900"/>
              </a:solidFill>
              <a:round/>
              <a:headEnd type="none" w="med" len="med"/>
              <a:tailEnd type="none" w="med" len="med"/>
            </a:ln>
          </p:spPr>
        </p:cxnSp>
        <p:cxnSp>
          <p:nvCxnSpPr>
            <p:cNvPr id="89" name="106 Conector recto"/>
            <p:cNvCxnSpPr>
              <a:cxnSpLocks noChangeShapeType="1"/>
            </p:cNvCxnSpPr>
            <p:nvPr/>
          </p:nvCxnSpPr>
          <p:spPr bwMode="auto">
            <a:xfrm>
              <a:off x="3254760" y="4941168"/>
              <a:ext cx="1605272" cy="118187"/>
            </a:xfrm>
            <a:prstGeom prst="bentConnector3">
              <a:avLst>
                <a:gd name="adj1" fmla="val 99976"/>
              </a:avLst>
            </a:prstGeom>
            <a:noFill/>
            <a:ln w="19050" algn="ctr">
              <a:solidFill>
                <a:schemeClr val="tx1"/>
              </a:solidFill>
              <a:round/>
              <a:headEnd type="none" w="med" len="med"/>
              <a:tailEnd type="triangle" w="med" len="med"/>
            </a:ln>
          </p:spPr>
        </p:cxnSp>
        <p:sp>
          <p:nvSpPr>
            <p:cNvPr id="90" name="ZoneTexte 406"/>
            <p:cNvSpPr txBox="1"/>
            <p:nvPr/>
          </p:nvSpPr>
          <p:spPr>
            <a:xfrm flipH="1">
              <a:off x="3275856" y="4753074"/>
              <a:ext cx="937342" cy="21697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900" i="1" u="none" dirty="0" err="1" smtClean="0">
                  <a:solidFill>
                    <a:schemeClr val="tx1"/>
                  </a:solidFill>
                </a:rPr>
                <a:t>SPI_Refresh</a:t>
              </a:r>
              <a:endParaRPr lang="fr-FR" sz="9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91" name="71 Rectángulo"/>
            <p:cNvSpPr/>
            <p:nvPr/>
          </p:nvSpPr>
          <p:spPr bwMode="auto">
            <a:xfrm>
              <a:off x="6444208" y="5882489"/>
              <a:ext cx="651960" cy="171007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MEM</a:t>
              </a:r>
            </a:p>
          </p:txBody>
        </p:sp>
      </p:grpSp>
      <p:sp>
        <p:nvSpPr>
          <p:cNvPr id="94" name="93 Rectángulo"/>
          <p:cNvSpPr/>
          <p:nvPr/>
        </p:nvSpPr>
        <p:spPr>
          <a:xfrm>
            <a:off x="35496" y="1079835"/>
            <a:ext cx="5519913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/>
            <a:r>
              <a:rPr lang="en-US" b="0" dirty="0"/>
              <a:t>16-bit TMR registers: </a:t>
            </a:r>
          </a:p>
          <a:p>
            <a:pPr marL="614362" lvl="1" indent="-342900"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tx1"/>
                </a:solidFill>
              </a:rPr>
              <a:t>Each bit is stored in 3 flip-flops.</a:t>
            </a:r>
          </a:p>
          <a:p>
            <a:pPr marL="614362" lvl="1" indent="-342900"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tx1"/>
                </a:solidFill>
              </a:rPr>
              <a:t>Majority is computed.</a:t>
            </a:r>
          </a:p>
          <a:p>
            <a:pPr marL="614362" lvl="1" indent="-342900"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tx1"/>
                </a:solidFill>
              </a:rPr>
              <a:t>SEUs are automatically corrected.</a:t>
            </a:r>
          </a:p>
          <a:p>
            <a:pPr marL="1071562" lvl="2" indent="-342900">
              <a:buFont typeface="Wingdings" panose="05000000000000000000" pitchFamily="2" charset="2"/>
              <a:buChar char="§"/>
            </a:pPr>
            <a:r>
              <a:rPr lang="en-US" sz="2000" b="0" u="sng" dirty="0">
                <a:solidFill>
                  <a:schemeClr val="tx1"/>
                </a:solidFill>
              </a:rPr>
              <a:t>Problem</a:t>
            </a:r>
            <a:r>
              <a:rPr lang="en-US" sz="2000" b="0" dirty="0">
                <a:solidFill>
                  <a:schemeClr val="tx1"/>
                </a:solidFill>
              </a:rPr>
              <a:t>: correction is done as long as SPI clock is active.</a:t>
            </a:r>
          </a:p>
          <a:p>
            <a:pPr marL="1071562" lvl="2" indent="-342900">
              <a:buFont typeface="Wingdings" panose="05000000000000000000" pitchFamily="2" charset="2"/>
              <a:buChar char="§"/>
            </a:pPr>
            <a:r>
              <a:rPr lang="en-US" sz="2000" b="0" u="sng" dirty="0">
                <a:solidFill>
                  <a:schemeClr val="tx1"/>
                </a:solidFill>
              </a:rPr>
              <a:t>Solution</a:t>
            </a:r>
            <a:r>
              <a:rPr lang="en-US" sz="2000" b="0" dirty="0">
                <a:solidFill>
                  <a:schemeClr val="tx1"/>
                </a:solidFill>
              </a:rPr>
              <a:t>: SPI refresh signal.</a:t>
            </a:r>
          </a:p>
          <a:p>
            <a:pPr marL="180975" indent="-180975"/>
            <a:r>
              <a:rPr lang="en-US" b="0" dirty="0" smtClean="0"/>
              <a:t>SPI </a:t>
            </a:r>
            <a:r>
              <a:rPr lang="en-US" b="0" dirty="0"/>
              <a:t>refresh signal: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tx1"/>
                </a:solidFill>
              </a:rPr>
              <a:t>An auxiliary clock is provided.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tx1"/>
                </a:solidFill>
              </a:rPr>
              <a:t>Only enabled when SPI slave is idle.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tx1"/>
                </a:solidFill>
              </a:rPr>
              <a:t>Is optional: can be disabled by software. </a:t>
            </a:r>
          </a:p>
        </p:txBody>
      </p:sp>
    </p:spTree>
    <p:extLst>
      <p:ext uri="{BB962C8B-B14F-4D97-AF65-F5344CB8AC3E}">
        <p14:creationId xmlns:p14="http://schemas.microsoft.com/office/powerpoint/2010/main" val="330945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III</a:t>
            </a:r>
            <a:r>
              <a:rPr lang="en-GB" dirty="0" smtClean="0"/>
              <a:t>.</a:t>
            </a:r>
            <a:r>
              <a:rPr lang="es-ES" dirty="0" smtClean="0"/>
              <a:t> </a:t>
            </a:r>
            <a:r>
              <a:rPr lang="es-ES" dirty="0" err="1"/>
              <a:t>Fast</a:t>
            </a:r>
            <a:r>
              <a:rPr lang="es-ES" dirty="0"/>
              <a:t> control: BXID </a:t>
            </a:r>
            <a:r>
              <a:rPr lang="es-ES" dirty="0" err="1"/>
              <a:t>reset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13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149" name="Rectangle 5">
            <a:extLst>
              <a:ext uri="{FF2B5EF4-FFF2-40B4-BE49-F238E27FC236}">
                <a16:creationId xmlns="" xmlns:a16="http://schemas.microsoft.com/office/drawing/2014/main" id="{A0B02F78-CE77-4BB7-AC4E-CBF4F813F2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ICC-UB meeting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81858" y="1017995"/>
            <a:ext cx="8826646" cy="3887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4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3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231775"/>
            <a:r>
              <a:rPr lang="en-US" sz="1800" b="0" kern="0" dirty="0">
                <a:solidFill>
                  <a:schemeClr val="accent6">
                    <a:lumMod val="50000"/>
                  </a:schemeClr>
                </a:solidFill>
              </a:rPr>
              <a:t>Analog sub-channel reset circuit: </a:t>
            </a:r>
          </a:p>
          <a:p>
            <a:pPr marL="631825" lvl="1">
              <a:buFont typeface="Wingdings" panose="05000000000000000000" pitchFamily="2" charset="2"/>
              <a:buChar char="§"/>
            </a:pPr>
            <a:r>
              <a:rPr lang="en-US" sz="1600" b="0" kern="0" dirty="0"/>
              <a:t>An ASIC channel consists in two sub-channels.</a:t>
            </a:r>
          </a:p>
          <a:p>
            <a:pPr marL="631825" lvl="1">
              <a:buFont typeface="Wingdings" panose="05000000000000000000" pitchFamily="2" charset="2"/>
              <a:buChar char="§"/>
            </a:pPr>
            <a:r>
              <a:rPr lang="en-US" sz="1600" b="0" kern="0" dirty="0"/>
              <a:t>FPGA needs to know the analog sub-channel source of the ADC reading:</a:t>
            </a:r>
          </a:p>
          <a:p>
            <a:pPr marL="1089025" lvl="2" indent="-285750">
              <a:buFont typeface="Wingdings" panose="05000000000000000000" pitchFamily="2" charset="2"/>
              <a:buChar char="Ø"/>
            </a:pPr>
            <a:r>
              <a:rPr lang="en-US" sz="1600" b="0" kern="0" dirty="0">
                <a:solidFill>
                  <a:schemeClr val="accent1">
                    <a:lumMod val="75000"/>
                  </a:schemeClr>
                </a:solidFill>
              </a:rPr>
              <a:t>Gain &amp; Offset compensations.</a:t>
            </a:r>
          </a:p>
          <a:p>
            <a:pPr marL="231775"/>
            <a:r>
              <a:rPr lang="en-US" sz="1800" kern="0" dirty="0">
                <a:solidFill>
                  <a:schemeClr val="accent6">
                    <a:lumMod val="50000"/>
                  </a:schemeClr>
                </a:solidFill>
              </a:rPr>
              <a:t>How it works:</a:t>
            </a:r>
          </a:p>
          <a:p>
            <a:pPr marL="631825" lvl="1">
              <a:buFont typeface="Wingdings" panose="05000000000000000000" pitchFamily="2" charset="2"/>
              <a:buChar char="§"/>
            </a:pPr>
            <a:r>
              <a:rPr lang="en-US" sz="1600" b="0" kern="0" dirty="0"/>
              <a:t>FPGA generates 1-cycle width synchronous reset pulse.</a:t>
            </a:r>
          </a:p>
          <a:p>
            <a:pPr marL="631825" lvl="1">
              <a:buFont typeface="Wingdings" panose="05000000000000000000" pitchFamily="2" charset="2"/>
              <a:buChar char="§"/>
            </a:pPr>
            <a:r>
              <a:rPr lang="en-US" sz="1600" b="0" kern="0" dirty="0"/>
              <a:t>ICECAL resynchronizes this reset with its input clock.</a:t>
            </a:r>
          </a:p>
          <a:p>
            <a:pPr marL="1089025" lvl="2" indent="-285750">
              <a:buFont typeface="Wingdings" panose="05000000000000000000" pitchFamily="2" charset="2"/>
              <a:buChar char="Ø"/>
            </a:pPr>
            <a:r>
              <a:rPr lang="en-US" sz="1600" b="0" kern="0" dirty="0">
                <a:solidFill>
                  <a:schemeClr val="accent1">
                    <a:lumMod val="75000"/>
                  </a:schemeClr>
                </a:solidFill>
              </a:rPr>
              <a:t>Metastable phases (</a:t>
            </a:r>
            <a:r>
              <a:rPr lang="en-US" sz="1600" b="0" kern="0" dirty="0" smtClean="0">
                <a:solidFill>
                  <a:schemeClr val="accent1">
                    <a:lumMod val="75000"/>
                  </a:schemeClr>
                </a:solidFill>
              </a:rPr>
              <a:t>FPGA→ASIC</a:t>
            </a:r>
            <a:r>
              <a:rPr lang="en-US" sz="1600" b="0" kern="0" dirty="0">
                <a:solidFill>
                  <a:schemeClr val="accent1">
                    <a:lumMod val="75000"/>
                  </a:schemeClr>
                </a:solidFill>
              </a:rPr>
              <a:t>) are discarded.</a:t>
            </a:r>
          </a:p>
          <a:p>
            <a:pPr marL="1089025" lvl="2" indent="-285750">
              <a:buFont typeface="Wingdings" panose="05000000000000000000" pitchFamily="2" charset="2"/>
              <a:buChar char="Ø"/>
            </a:pPr>
            <a:r>
              <a:rPr lang="en-US" sz="1600" b="0" kern="0" dirty="0" smtClean="0">
                <a:solidFill>
                  <a:schemeClr val="accent1">
                    <a:lumMod val="75000"/>
                  </a:schemeClr>
                </a:solidFill>
              </a:rPr>
              <a:t>Debug signals: </a:t>
            </a:r>
          </a:p>
          <a:p>
            <a:pPr marL="1546225" lvl="3" indent="-285750">
              <a:buFont typeface="Arial" panose="020B0604020202020204" pitchFamily="34" charset="0"/>
              <a:buChar char="+"/>
            </a:pPr>
            <a:r>
              <a:rPr lang="en-US" sz="1600" b="0" kern="0" dirty="0" smtClean="0">
                <a:solidFill>
                  <a:schemeClr val="accent1">
                    <a:lumMod val="75000"/>
                  </a:schemeClr>
                </a:solidFill>
              </a:rPr>
              <a:t>External pad: 32-BXID_RST_SYN</a:t>
            </a:r>
          </a:p>
          <a:p>
            <a:pPr marL="1546225" lvl="3" indent="-285750">
              <a:buFont typeface="Arial" panose="020B0604020202020204" pitchFamily="34" charset="0"/>
              <a:buChar char="+"/>
            </a:pPr>
            <a:r>
              <a:rPr lang="en-US" sz="1600" b="0" kern="0" dirty="0" smtClean="0">
                <a:solidFill>
                  <a:schemeClr val="accent1">
                    <a:lumMod val="75000"/>
                  </a:schemeClr>
                </a:solidFill>
              </a:rPr>
              <a:t>Slow </a:t>
            </a:r>
            <a:r>
              <a:rPr lang="en-US" sz="1600" b="0" kern="0" dirty="0">
                <a:solidFill>
                  <a:schemeClr val="accent1">
                    <a:lumMod val="75000"/>
                  </a:schemeClr>
                </a:solidFill>
              </a:rPr>
              <a:t>control bit (Detected</a:t>
            </a:r>
            <a:r>
              <a:rPr lang="en-US" sz="1600" b="0" kern="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en-US" sz="1600" b="0" kern="0" dirty="0">
              <a:solidFill>
                <a:schemeClr val="accent1">
                  <a:lumMod val="75000"/>
                </a:schemeClr>
              </a:solidFill>
            </a:endParaRPr>
          </a:p>
          <a:p>
            <a:pPr marL="631825" lvl="1">
              <a:buFont typeface="Wingdings" panose="05000000000000000000" pitchFamily="2" charset="2"/>
              <a:buChar char="§"/>
            </a:pPr>
            <a:r>
              <a:rPr lang="en-US" sz="1600" b="0" kern="0" dirty="0"/>
              <a:t>Integrator and T&amp;H clocks levels are preset (clock phases remain unchanged). </a:t>
            </a:r>
          </a:p>
          <a:p>
            <a:pPr marL="631825" lvl="1">
              <a:buFont typeface="Wingdings" panose="05000000000000000000" pitchFamily="2" charset="2"/>
              <a:buChar char="§"/>
            </a:pPr>
            <a:r>
              <a:rPr lang="es-ES" sz="1600" b="0" kern="0" dirty="0" err="1" smtClean="0"/>
              <a:t>The</a:t>
            </a:r>
            <a:r>
              <a:rPr lang="es-ES" sz="1600" b="0" kern="0" dirty="0" smtClean="0"/>
              <a:t> </a:t>
            </a:r>
            <a:r>
              <a:rPr lang="es-ES" sz="1600" b="0" kern="0" dirty="0" err="1" smtClean="0"/>
              <a:t>first</a:t>
            </a:r>
            <a:r>
              <a:rPr lang="es-ES" sz="1600" b="0" kern="0" dirty="0" smtClean="0"/>
              <a:t> sub-</a:t>
            </a:r>
            <a:r>
              <a:rPr lang="es-ES" sz="1600" b="0" kern="0" dirty="0" err="1" smtClean="0"/>
              <a:t>channel</a:t>
            </a:r>
            <a:r>
              <a:rPr lang="es-ES" sz="1600" b="0" kern="0" dirty="0" smtClean="0"/>
              <a:t> </a:t>
            </a:r>
            <a:r>
              <a:rPr lang="es-ES" sz="1600" b="0" kern="0" dirty="0" err="1" smtClean="0"/>
              <a:t>is</a:t>
            </a:r>
            <a:r>
              <a:rPr lang="es-ES" sz="1600" b="0" kern="0" dirty="0" smtClean="0"/>
              <a:t> </a:t>
            </a:r>
            <a:r>
              <a:rPr lang="es-ES" sz="1600" b="0" kern="0" dirty="0" err="1" smtClean="0"/>
              <a:t>always</a:t>
            </a:r>
            <a:r>
              <a:rPr lang="es-ES" sz="1600" b="0" kern="0" dirty="0" smtClean="0"/>
              <a:t> </a:t>
            </a:r>
            <a:r>
              <a:rPr lang="es-ES" sz="1600" b="0" kern="0" dirty="0" err="1" smtClean="0"/>
              <a:t>the</a:t>
            </a:r>
            <a:r>
              <a:rPr lang="es-ES" sz="1600" b="0" kern="0" dirty="0" smtClean="0"/>
              <a:t> </a:t>
            </a:r>
            <a:r>
              <a:rPr lang="es-ES" sz="1600" b="0" kern="0" dirty="0" err="1" smtClean="0"/>
              <a:t>same</a:t>
            </a:r>
            <a:r>
              <a:rPr lang="es-ES" sz="1600" b="0" kern="0" dirty="0" smtClean="0"/>
              <a:t> </a:t>
            </a:r>
            <a:r>
              <a:rPr lang="es-ES" sz="1600" b="0" kern="0" dirty="0" err="1" smtClean="0"/>
              <a:t>for</a:t>
            </a:r>
            <a:r>
              <a:rPr lang="es-ES" sz="1600" b="0" kern="0" dirty="0" smtClean="0"/>
              <a:t> </a:t>
            </a:r>
            <a:r>
              <a:rPr lang="es-ES" sz="1600" b="0" kern="0" dirty="0" err="1" smtClean="0"/>
              <a:t>each</a:t>
            </a:r>
            <a:r>
              <a:rPr lang="es-ES" sz="1600" b="0" kern="0" dirty="0"/>
              <a:t> </a:t>
            </a:r>
            <a:r>
              <a:rPr lang="es-ES" sz="1600" b="0" kern="0" dirty="0" err="1" smtClean="0"/>
              <a:t>configuration</a:t>
            </a:r>
            <a:r>
              <a:rPr lang="es-ES" sz="1600" b="0" kern="0" dirty="0" smtClean="0"/>
              <a:t> </a:t>
            </a:r>
            <a:endParaRPr lang="es-ES" sz="1600" b="0" kern="0" dirty="0"/>
          </a:p>
        </p:txBody>
      </p:sp>
      <p:sp>
        <p:nvSpPr>
          <p:cNvPr id="8" name="8 Rectángulo redondeado"/>
          <p:cNvSpPr/>
          <p:nvPr/>
        </p:nvSpPr>
        <p:spPr bwMode="auto">
          <a:xfrm>
            <a:off x="4104452" y="5090944"/>
            <a:ext cx="4471226" cy="1323296"/>
          </a:xfrm>
          <a:prstGeom prst="roundRect">
            <a:avLst>
              <a:gd name="adj" fmla="val 7465"/>
            </a:avLst>
          </a:prstGeom>
          <a:solidFill>
            <a:srgbClr val="CCFF99"/>
          </a:solidFill>
          <a:ln w="1905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1600" b="0" i="0" u="sng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9" name="8 Grupo"/>
          <p:cNvGrpSpPr/>
          <p:nvPr/>
        </p:nvGrpSpPr>
        <p:grpSpPr>
          <a:xfrm>
            <a:off x="1775978" y="4979721"/>
            <a:ext cx="1193786" cy="1243909"/>
            <a:chOff x="1137128" y="4705232"/>
            <a:chExt cx="770576" cy="1028024"/>
          </a:xfrm>
        </p:grpSpPr>
        <p:sp>
          <p:nvSpPr>
            <p:cNvPr id="10" name="Rectangle à coins arrondis 285"/>
            <p:cNvSpPr/>
            <p:nvPr/>
          </p:nvSpPr>
          <p:spPr bwMode="auto">
            <a:xfrm flipH="1">
              <a:off x="1137128" y="4705232"/>
              <a:ext cx="770576" cy="1028024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0" hangingPunct="0">
                <a:lnSpc>
                  <a:spcPct val="100000"/>
                </a:lnSpc>
                <a:spcBef>
                  <a:spcPct val="0"/>
                </a:spcBef>
                <a:buNone/>
              </a:pPr>
              <a:endParaRPr kumimoji="0" lang="en-US" sz="7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ZoneTexte 632"/>
            <p:cNvSpPr txBox="1">
              <a:spLocks noChangeArrowheads="1"/>
            </p:cNvSpPr>
            <p:nvPr/>
          </p:nvSpPr>
          <p:spPr bwMode="auto">
            <a:xfrm flipH="1">
              <a:off x="1137128" y="5078922"/>
              <a:ext cx="770576" cy="286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</a:pPr>
              <a:r>
                <a:rPr lang="fr-FR" sz="1800" b="1" i="1" u="none" dirty="0" smtClean="0">
                  <a:solidFill>
                    <a:schemeClr val="tx1"/>
                  </a:solidFill>
                </a:rPr>
                <a:t>FPGA</a:t>
              </a:r>
              <a:endParaRPr lang="fr-FR" sz="1800" b="1" i="1" u="none" dirty="0">
                <a:solidFill>
                  <a:schemeClr val="tx1"/>
                </a:solidFill>
              </a:endParaRPr>
            </a:p>
          </p:txBody>
        </p:sp>
      </p:grpSp>
      <p:sp>
        <p:nvSpPr>
          <p:cNvPr id="12" name="71 Rectángulo"/>
          <p:cNvSpPr/>
          <p:nvPr/>
        </p:nvSpPr>
        <p:spPr bwMode="auto">
          <a:xfrm>
            <a:off x="5517553" y="6035864"/>
            <a:ext cx="788872" cy="20691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MEM</a:t>
            </a:r>
          </a:p>
        </p:txBody>
      </p:sp>
      <p:sp>
        <p:nvSpPr>
          <p:cNvPr id="13" name="79 Rectángulo"/>
          <p:cNvSpPr/>
          <p:nvPr/>
        </p:nvSpPr>
        <p:spPr bwMode="auto">
          <a:xfrm>
            <a:off x="4389365" y="5346830"/>
            <a:ext cx="1088051" cy="51139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" sz="1000" b="0" i="1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SubCh</a:t>
            </a:r>
            <a:r>
              <a:rPr kumimoji="0" lang="es-ES" sz="1000" b="0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es-ES" sz="1000" b="0" i="1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Reset</a:t>
            </a:r>
            <a:endParaRPr kumimoji="0" lang="es-ES" sz="1000" b="0" i="1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s-ES" sz="1000" b="0" i="1" baseline="0" dirty="0" err="1" smtClean="0">
                <a:solidFill>
                  <a:schemeClr val="tx1"/>
                </a:solidFill>
              </a:rPr>
              <a:t>Resynch</a:t>
            </a:r>
            <a:endParaRPr kumimoji="0" lang="es-ES" sz="1000" b="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" name="AutoShape 45"/>
          <p:cNvSpPr>
            <a:spLocks noChangeArrowheads="1"/>
          </p:cNvSpPr>
          <p:nvPr/>
        </p:nvSpPr>
        <p:spPr bwMode="auto">
          <a:xfrm rot="5400000">
            <a:off x="4425424" y="6020907"/>
            <a:ext cx="277937" cy="32588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None/>
            </a:pPr>
            <a:endParaRPr lang="es-ES" sz="1000" b="0" u="none" dirty="0"/>
          </a:p>
        </p:txBody>
      </p:sp>
      <p:cxnSp>
        <p:nvCxnSpPr>
          <p:cNvPr id="15" name="106 Conector recto"/>
          <p:cNvCxnSpPr>
            <a:cxnSpLocks noChangeShapeType="1"/>
          </p:cNvCxnSpPr>
          <p:nvPr/>
        </p:nvCxnSpPr>
        <p:spPr bwMode="auto">
          <a:xfrm rot="5400000" flipV="1">
            <a:off x="3941932" y="5723853"/>
            <a:ext cx="0" cy="919030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 type="none" w="med" len="med"/>
            <a:tailEnd type="triangle" w="med" len="med"/>
          </a:ln>
        </p:spPr>
      </p:cxnSp>
      <p:sp>
        <p:nvSpPr>
          <p:cNvPr id="16" name="ZoneTexte 406"/>
          <p:cNvSpPr txBox="1"/>
          <p:nvPr/>
        </p:nvSpPr>
        <p:spPr>
          <a:xfrm flipH="1">
            <a:off x="3257182" y="5946711"/>
            <a:ext cx="883397" cy="237747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fr-FR" sz="1050" i="1" u="none" dirty="0" err="1" smtClean="0">
                <a:solidFill>
                  <a:schemeClr val="tx1"/>
                </a:solidFill>
              </a:rPr>
              <a:t>Ref</a:t>
            </a:r>
            <a:r>
              <a:rPr lang="fr-FR" sz="1050" i="1" u="none" dirty="0" smtClean="0">
                <a:solidFill>
                  <a:schemeClr val="tx1"/>
                </a:solidFill>
              </a:rPr>
              <a:t> </a:t>
            </a:r>
            <a:r>
              <a:rPr lang="fr-FR" sz="1050" i="1" u="none" dirty="0" err="1" smtClean="0">
                <a:solidFill>
                  <a:schemeClr val="tx1"/>
                </a:solidFill>
              </a:rPr>
              <a:t>clock</a:t>
            </a:r>
            <a:endParaRPr lang="fr-FR" sz="1050" i="1" u="none" dirty="0">
              <a:solidFill>
                <a:schemeClr val="tx1"/>
              </a:solidFill>
            </a:endParaRPr>
          </a:p>
        </p:txBody>
      </p:sp>
      <p:cxnSp>
        <p:nvCxnSpPr>
          <p:cNvPr id="17" name="100 Conector recto"/>
          <p:cNvCxnSpPr>
            <a:cxnSpLocks noChangeShapeType="1"/>
          </p:cNvCxnSpPr>
          <p:nvPr/>
        </p:nvCxnSpPr>
        <p:spPr bwMode="auto">
          <a:xfrm>
            <a:off x="6306425" y="6133442"/>
            <a:ext cx="257231" cy="0"/>
          </a:xfrm>
          <a:prstGeom prst="line">
            <a:avLst/>
          </a:prstGeom>
          <a:noFill/>
          <a:ln w="76200" algn="ctr">
            <a:solidFill>
              <a:srgbClr val="009900"/>
            </a:solidFill>
            <a:round/>
            <a:headEnd type="none" w="med" len="med"/>
            <a:tailEnd type="none" w="med" len="med"/>
          </a:ln>
        </p:spPr>
      </p:cxnSp>
      <p:sp>
        <p:nvSpPr>
          <p:cNvPr id="18" name="ZoneTexte 406"/>
          <p:cNvSpPr txBox="1"/>
          <p:nvPr/>
        </p:nvSpPr>
        <p:spPr>
          <a:xfrm flipH="1">
            <a:off x="6827999" y="5119251"/>
            <a:ext cx="498249" cy="23082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fr-FR" sz="1000" i="1" u="none" dirty="0" smtClean="0">
                <a:solidFill>
                  <a:schemeClr val="tx1"/>
                </a:solidFill>
              </a:rPr>
              <a:t>INT</a:t>
            </a:r>
            <a:endParaRPr lang="fr-FR" sz="1000" i="1" u="none" dirty="0">
              <a:solidFill>
                <a:schemeClr val="tx1"/>
              </a:solidFill>
            </a:endParaRPr>
          </a:p>
        </p:txBody>
      </p:sp>
      <p:cxnSp>
        <p:nvCxnSpPr>
          <p:cNvPr id="19" name="91 Conector recto"/>
          <p:cNvCxnSpPr>
            <a:endCxn id="13" idx="2"/>
          </p:cNvCxnSpPr>
          <p:nvPr/>
        </p:nvCxnSpPr>
        <p:spPr bwMode="auto">
          <a:xfrm rot="5400000" flipH="1" flipV="1">
            <a:off x="4664709" y="5914692"/>
            <a:ext cx="325144" cy="212218"/>
          </a:xfrm>
          <a:prstGeom prst="bentConnector3">
            <a:avLst>
              <a:gd name="adj1" fmla="val 1845"/>
            </a:avLst>
          </a:prstGeom>
          <a:noFill/>
          <a:ln w="19050" algn="ctr">
            <a:solidFill>
              <a:srgbClr val="7030A0"/>
            </a:solidFill>
            <a:round/>
            <a:headEnd type="none" w="med" len="med"/>
            <a:tailEnd type="triangle" w="med" len="med"/>
          </a:ln>
        </p:spPr>
      </p:cxnSp>
      <p:sp>
        <p:nvSpPr>
          <p:cNvPr id="20" name="79 Rectángulo"/>
          <p:cNvSpPr/>
          <p:nvPr/>
        </p:nvSpPr>
        <p:spPr bwMode="auto">
          <a:xfrm>
            <a:off x="6586715" y="5352333"/>
            <a:ext cx="1523700" cy="66846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1000" b="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lang="es-ES" sz="1000" b="0" i="1" dirty="0">
              <a:solidFill>
                <a:schemeClr val="tx1"/>
              </a:solidFill>
            </a:endParaRPr>
          </a:p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" sz="1000" b="0" i="1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Delay</a:t>
            </a:r>
            <a:r>
              <a:rPr kumimoji="0" lang="es-ES" sz="100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Line </a:t>
            </a:r>
            <a:r>
              <a:rPr kumimoji="0" lang="es-ES" sz="1000" b="0" i="1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channels</a:t>
            </a:r>
            <a:endParaRPr kumimoji="0" lang="es-ES" sz="1000" b="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" name="79 Rectángulo"/>
          <p:cNvSpPr/>
          <p:nvPr/>
        </p:nvSpPr>
        <p:spPr bwMode="auto">
          <a:xfrm>
            <a:off x="6629210" y="5380904"/>
            <a:ext cx="1523700" cy="66846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1000" b="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lang="es-ES" sz="1000" b="0" i="1" dirty="0">
              <a:solidFill>
                <a:schemeClr val="tx1"/>
              </a:solidFill>
            </a:endParaRPr>
          </a:p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" sz="1000" b="0" i="1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Delay</a:t>
            </a:r>
            <a:r>
              <a:rPr kumimoji="0" lang="es-ES" sz="100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Line </a:t>
            </a:r>
            <a:r>
              <a:rPr kumimoji="0" lang="es-ES" sz="1000" b="0" i="1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channels</a:t>
            </a:r>
            <a:endParaRPr kumimoji="0" lang="es-ES" sz="1000" b="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2" name="79 Rectángulo"/>
          <p:cNvSpPr/>
          <p:nvPr/>
        </p:nvSpPr>
        <p:spPr bwMode="auto">
          <a:xfrm>
            <a:off x="6671163" y="5413242"/>
            <a:ext cx="1523700" cy="66846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1000" b="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lang="es-ES" sz="1000" b="0" i="1" dirty="0">
              <a:solidFill>
                <a:schemeClr val="tx1"/>
              </a:solidFill>
            </a:endParaRPr>
          </a:p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" sz="1000" b="0" i="1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Delay</a:t>
            </a:r>
            <a:r>
              <a:rPr kumimoji="0" lang="es-ES" sz="100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Line </a:t>
            </a:r>
            <a:r>
              <a:rPr kumimoji="0" lang="es-ES" sz="1000" b="0" i="1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channels</a:t>
            </a:r>
            <a:endParaRPr kumimoji="0" lang="es-ES" sz="1000" b="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3" name="79 Rectángulo"/>
          <p:cNvSpPr/>
          <p:nvPr/>
        </p:nvSpPr>
        <p:spPr bwMode="auto">
          <a:xfrm>
            <a:off x="6713659" y="5441813"/>
            <a:ext cx="1523700" cy="66846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1000" b="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lang="es-ES" sz="1000" b="0" i="1" dirty="0">
              <a:solidFill>
                <a:schemeClr val="tx1"/>
              </a:solidFill>
            </a:endParaRPr>
          </a:p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" sz="1000" b="0" i="1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Delay</a:t>
            </a:r>
            <a:r>
              <a:rPr kumimoji="0" lang="es-ES" sz="100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Line </a:t>
            </a:r>
            <a:r>
              <a:rPr kumimoji="0" lang="es-ES" sz="1000" b="0" i="1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channels</a:t>
            </a:r>
            <a:endParaRPr kumimoji="0" lang="es-ES" sz="1000" b="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4" name="71 Rectángulo"/>
          <p:cNvSpPr/>
          <p:nvPr/>
        </p:nvSpPr>
        <p:spPr bwMode="auto">
          <a:xfrm>
            <a:off x="6977729" y="5526593"/>
            <a:ext cx="524782" cy="165587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TFF</a:t>
            </a:r>
          </a:p>
        </p:txBody>
      </p:sp>
      <p:sp>
        <p:nvSpPr>
          <p:cNvPr id="25" name="71 Rectángulo"/>
          <p:cNvSpPr/>
          <p:nvPr/>
        </p:nvSpPr>
        <p:spPr bwMode="auto">
          <a:xfrm>
            <a:off x="7585633" y="5526593"/>
            <a:ext cx="524782" cy="165587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TFF</a:t>
            </a:r>
          </a:p>
        </p:txBody>
      </p:sp>
      <p:sp>
        <p:nvSpPr>
          <p:cNvPr id="26" name="ZoneTexte 406"/>
          <p:cNvSpPr txBox="1"/>
          <p:nvPr/>
        </p:nvSpPr>
        <p:spPr>
          <a:xfrm flipH="1">
            <a:off x="7273792" y="5716464"/>
            <a:ext cx="488104" cy="23082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fr-FR" sz="1000" i="1" u="none" dirty="0" smtClean="0">
                <a:solidFill>
                  <a:schemeClr val="tx1"/>
                </a:solidFill>
              </a:rPr>
              <a:t>···</a:t>
            </a:r>
            <a:endParaRPr lang="fr-FR" sz="1000" i="1" u="none" dirty="0">
              <a:solidFill>
                <a:schemeClr val="tx1"/>
              </a:solidFill>
            </a:endParaRPr>
          </a:p>
        </p:txBody>
      </p:sp>
      <p:cxnSp>
        <p:nvCxnSpPr>
          <p:cNvPr id="27" name="91 Conector recto"/>
          <p:cNvCxnSpPr/>
          <p:nvPr/>
        </p:nvCxnSpPr>
        <p:spPr bwMode="auto">
          <a:xfrm rot="16200000" flipV="1">
            <a:off x="7067155" y="5354630"/>
            <a:ext cx="343922" cy="4"/>
          </a:xfrm>
          <a:prstGeom prst="bentConnector3">
            <a:avLst>
              <a:gd name="adj1" fmla="val 50000"/>
            </a:avLst>
          </a:prstGeom>
          <a:noFill/>
          <a:ln w="19050" algn="ctr">
            <a:solidFill>
              <a:srgbClr val="7030A0"/>
            </a:solidFill>
            <a:round/>
            <a:headEnd type="none" w="med" len="med"/>
            <a:tailEnd type="triangle" w="med" len="med"/>
          </a:ln>
        </p:spPr>
      </p:cxnSp>
      <p:cxnSp>
        <p:nvCxnSpPr>
          <p:cNvPr id="28" name="91 Conector recto"/>
          <p:cNvCxnSpPr/>
          <p:nvPr/>
        </p:nvCxnSpPr>
        <p:spPr bwMode="auto">
          <a:xfrm rot="16200000" flipV="1">
            <a:off x="7677063" y="5350034"/>
            <a:ext cx="343922" cy="4"/>
          </a:xfrm>
          <a:prstGeom prst="bentConnector3">
            <a:avLst>
              <a:gd name="adj1" fmla="val 50000"/>
            </a:avLst>
          </a:prstGeom>
          <a:noFill/>
          <a:ln w="19050" algn="ctr">
            <a:solidFill>
              <a:srgbClr val="7030A0"/>
            </a:solidFill>
            <a:round/>
            <a:headEnd type="none" w="med" len="med"/>
            <a:tailEnd type="triangle" w="med" len="med"/>
          </a:ln>
        </p:spPr>
      </p:cxnSp>
      <p:sp>
        <p:nvSpPr>
          <p:cNvPr id="29" name="ZoneTexte 406"/>
          <p:cNvSpPr txBox="1"/>
          <p:nvPr/>
        </p:nvSpPr>
        <p:spPr>
          <a:xfrm flipH="1">
            <a:off x="7786425" y="5121923"/>
            <a:ext cx="498249" cy="23082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fr-FR" sz="1000" i="1" dirty="0" smtClean="0">
                <a:solidFill>
                  <a:schemeClr val="tx1"/>
                </a:solidFill>
              </a:rPr>
              <a:t>T&amp;H</a:t>
            </a:r>
            <a:endParaRPr lang="fr-FR" sz="1000" i="1" u="none" dirty="0">
              <a:solidFill>
                <a:schemeClr val="tx1"/>
              </a:solidFill>
            </a:endParaRPr>
          </a:p>
        </p:txBody>
      </p:sp>
      <p:cxnSp>
        <p:nvCxnSpPr>
          <p:cNvPr id="30" name="106 Conector recto"/>
          <p:cNvCxnSpPr>
            <a:cxnSpLocks noChangeShapeType="1"/>
            <a:stCxn id="10" idx="1"/>
            <a:endCxn id="13" idx="1"/>
          </p:cNvCxnSpPr>
          <p:nvPr/>
        </p:nvCxnSpPr>
        <p:spPr bwMode="auto">
          <a:xfrm>
            <a:off x="2969764" y="5601676"/>
            <a:ext cx="1419601" cy="854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 type="none" w="med" len="med"/>
            <a:tailEnd type="triangle" w="med" len="med"/>
          </a:ln>
        </p:spPr>
      </p:cxnSp>
      <p:sp>
        <p:nvSpPr>
          <p:cNvPr id="31" name="ZoneTexte 406"/>
          <p:cNvSpPr txBox="1"/>
          <p:nvPr/>
        </p:nvSpPr>
        <p:spPr>
          <a:xfrm flipH="1">
            <a:off x="660544" y="5110450"/>
            <a:ext cx="1046287" cy="237747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fr-FR" sz="1050" i="1" u="none" dirty="0" smtClean="0">
                <a:solidFill>
                  <a:schemeClr val="tx1"/>
                </a:solidFill>
              </a:rPr>
              <a:t>FPGA </a:t>
            </a:r>
            <a:r>
              <a:rPr lang="fr-FR" sz="1050" i="1" u="none" dirty="0" err="1" smtClean="0">
                <a:solidFill>
                  <a:schemeClr val="tx1"/>
                </a:solidFill>
              </a:rPr>
              <a:t>clock</a:t>
            </a:r>
            <a:endParaRPr lang="fr-FR" sz="1050" i="1" u="none" dirty="0">
              <a:solidFill>
                <a:schemeClr val="tx1"/>
              </a:solidFill>
            </a:endParaRPr>
          </a:p>
        </p:txBody>
      </p:sp>
      <p:cxnSp>
        <p:nvCxnSpPr>
          <p:cNvPr id="32" name="106 Conector recto"/>
          <p:cNvCxnSpPr>
            <a:cxnSpLocks noChangeShapeType="1"/>
          </p:cNvCxnSpPr>
          <p:nvPr/>
        </p:nvCxnSpPr>
        <p:spPr bwMode="auto">
          <a:xfrm rot="5400000" flipV="1">
            <a:off x="1294319" y="4846903"/>
            <a:ext cx="0" cy="965909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 type="none" w="med" len="med"/>
            <a:tailEnd type="triangle" w="med" len="med"/>
          </a:ln>
        </p:spPr>
      </p:cxnSp>
      <p:cxnSp>
        <p:nvCxnSpPr>
          <p:cNvPr id="33" name="106 Conector recto"/>
          <p:cNvCxnSpPr>
            <a:cxnSpLocks noChangeShapeType="1"/>
            <a:endCxn id="12" idx="0"/>
          </p:cNvCxnSpPr>
          <p:nvPr/>
        </p:nvCxnSpPr>
        <p:spPr bwMode="auto">
          <a:xfrm>
            <a:off x="5477416" y="5776046"/>
            <a:ext cx="434573" cy="259817"/>
          </a:xfrm>
          <a:prstGeom prst="bentConnector2">
            <a:avLst/>
          </a:prstGeom>
          <a:noFill/>
          <a:ln w="19050" algn="ctr">
            <a:solidFill>
              <a:schemeClr val="tx1"/>
            </a:solidFill>
            <a:round/>
            <a:headEnd type="none" w="med" len="med"/>
            <a:tailEnd type="triangle" w="med" len="med"/>
          </a:ln>
        </p:spPr>
      </p:cxnSp>
      <p:sp>
        <p:nvSpPr>
          <p:cNvPr id="34" name="ZoneTexte 406"/>
          <p:cNvSpPr txBox="1"/>
          <p:nvPr/>
        </p:nvSpPr>
        <p:spPr>
          <a:xfrm flipH="1">
            <a:off x="5435424" y="5597254"/>
            <a:ext cx="883397" cy="237747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fr-FR" sz="1050" i="1" u="none" dirty="0" err="1" smtClean="0">
                <a:solidFill>
                  <a:schemeClr val="tx1"/>
                </a:solidFill>
              </a:rPr>
              <a:t>Detected</a:t>
            </a:r>
            <a:endParaRPr lang="fr-FR" sz="1050" i="1" u="none" dirty="0">
              <a:solidFill>
                <a:schemeClr val="tx1"/>
              </a:solidFill>
            </a:endParaRPr>
          </a:p>
        </p:txBody>
      </p:sp>
      <p:sp>
        <p:nvSpPr>
          <p:cNvPr id="35" name="ZoneTexte 406"/>
          <p:cNvSpPr txBox="1"/>
          <p:nvPr/>
        </p:nvSpPr>
        <p:spPr>
          <a:xfrm flipH="1">
            <a:off x="2943515" y="5392856"/>
            <a:ext cx="1150112" cy="216291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fr-FR" sz="1050" i="1" u="none" dirty="0" smtClean="0">
                <a:solidFill>
                  <a:schemeClr val="tx1"/>
                </a:solidFill>
              </a:rPr>
              <a:t>(42) BXID_RST</a:t>
            </a:r>
            <a:endParaRPr lang="fr-FR" sz="1050" i="1" u="none" dirty="0">
              <a:solidFill>
                <a:schemeClr val="tx1"/>
              </a:solidFill>
            </a:endParaRPr>
          </a:p>
        </p:txBody>
      </p:sp>
      <p:cxnSp>
        <p:nvCxnSpPr>
          <p:cNvPr id="36" name="106 Conector recto"/>
          <p:cNvCxnSpPr>
            <a:cxnSpLocks noChangeShapeType="1"/>
          </p:cNvCxnSpPr>
          <p:nvPr/>
        </p:nvCxnSpPr>
        <p:spPr bwMode="auto">
          <a:xfrm rot="5400000" flipH="1" flipV="1">
            <a:off x="5267988" y="5159606"/>
            <a:ext cx="636144" cy="217291"/>
          </a:xfrm>
          <a:prstGeom prst="bentConnector3">
            <a:avLst>
              <a:gd name="adj1" fmla="val -976"/>
            </a:avLst>
          </a:prstGeom>
          <a:noFill/>
          <a:ln w="19050" algn="ctr">
            <a:solidFill>
              <a:schemeClr val="tx1"/>
            </a:solidFill>
            <a:round/>
            <a:headEnd type="none" w="med" len="med"/>
            <a:tailEnd type="triangle" w="med" len="med"/>
          </a:ln>
        </p:spPr>
      </p:cxnSp>
      <p:sp>
        <p:nvSpPr>
          <p:cNvPr id="37" name="ZoneTexte 632"/>
          <p:cNvSpPr txBox="1">
            <a:spLocks noChangeArrowheads="1"/>
          </p:cNvSpPr>
          <p:nvPr/>
        </p:nvSpPr>
        <p:spPr bwMode="auto">
          <a:xfrm flipH="1">
            <a:off x="7291177" y="6134166"/>
            <a:ext cx="1193786" cy="346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fr-FR" sz="1800" b="1" i="1" u="none" dirty="0" smtClean="0">
                <a:solidFill>
                  <a:schemeClr val="tx1"/>
                </a:solidFill>
              </a:rPr>
              <a:t>ICECAL</a:t>
            </a:r>
            <a:endParaRPr lang="fr-FR" sz="1800" b="1" i="1" u="none" dirty="0">
              <a:solidFill>
                <a:schemeClr val="tx1"/>
              </a:solidFill>
            </a:endParaRPr>
          </a:p>
        </p:txBody>
      </p:sp>
      <p:cxnSp>
        <p:nvCxnSpPr>
          <p:cNvPr id="38" name="106 Conector recto"/>
          <p:cNvCxnSpPr>
            <a:cxnSpLocks noChangeShapeType="1"/>
          </p:cNvCxnSpPr>
          <p:nvPr/>
        </p:nvCxnSpPr>
        <p:spPr bwMode="auto">
          <a:xfrm>
            <a:off x="5488148" y="5599400"/>
            <a:ext cx="1500630" cy="854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 type="none" w="med" len="med"/>
            <a:tailEnd type="triangle" w="med" len="med"/>
          </a:ln>
        </p:spPr>
      </p:cxnSp>
      <p:sp>
        <p:nvSpPr>
          <p:cNvPr id="39" name="ZoneTexte 406"/>
          <p:cNvSpPr txBox="1"/>
          <p:nvPr/>
        </p:nvSpPr>
        <p:spPr>
          <a:xfrm flipH="1">
            <a:off x="5634357" y="4838179"/>
            <a:ext cx="1530799" cy="237747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fr-FR" sz="1050" i="1" u="none" dirty="0" smtClean="0">
                <a:solidFill>
                  <a:schemeClr val="tx1"/>
                </a:solidFill>
              </a:rPr>
              <a:t>(32) BXID_RST_SYN</a:t>
            </a:r>
            <a:endParaRPr lang="fr-FR" sz="1050" i="1" u="none" dirty="0">
              <a:solidFill>
                <a:schemeClr val="tx1"/>
              </a:solidFill>
            </a:endParaRPr>
          </a:p>
        </p:txBody>
      </p:sp>
      <p:sp>
        <p:nvSpPr>
          <p:cNvPr id="40" name="ZoneTexte 406"/>
          <p:cNvSpPr txBox="1"/>
          <p:nvPr/>
        </p:nvSpPr>
        <p:spPr>
          <a:xfrm flipH="1">
            <a:off x="683569" y="5590157"/>
            <a:ext cx="864095" cy="38317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fr-FR" sz="1050" i="1" u="none" dirty="0" smtClean="0">
                <a:solidFill>
                  <a:schemeClr val="tx1"/>
                </a:solidFill>
              </a:rPr>
              <a:t>LHCb </a:t>
            </a:r>
            <a:r>
              <a:rPr lang="fr-FR" sz="1050" i="1" u="none" dirty="0" err="1" smtClean="0">
                <a:solidFill>
                  <a:schemeClr val="tx1"/>
                </a:solidFill>
              </a:rPr>
              <a:t>fast</a:t>
            </a:r>
            <a:r>
              <a:rPr lang="fr-FR" sz="1050" i="1" u="none" dirty="0" smtClean="0">
                <a:solidFill>
                  <a:schemeClr val="tx1"/>
                </a:solidFill>
              </a:rPr>
              <a:t> control</a:t>
            </a:r>
            <a:endParaRPr lang="fr-FR" sz="1050" i="1" u="none" dirty="0">
              <a:solidFill>
                <a:schemeClr val="tx1"/>
              </a:solidFill>
            </a:endParaRPr>
          </a:p>
        </p:txBody>
      </p:sp>
      <p:cxnSp>
        <p:nvCxnSpPr>
          <p:cNvPr id="41" name="106 Conector recto"/>
          <p:cNvCxnSpPr>
            <a:cxnSpLocks noChangeShapeType="1"/>
          </p:cNvCxnSpPr>
          <p:nvPr/>
        </p:nvCxnSpPr>
        <p:spPr bwMode="auto">
          <a:xfrm rot="5400000" flipV="1">
            <a:off x="1292359" y="5448461"/>
            <a:ext cx="0" cy="965909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66212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III. </a:t>
            </a:r>
            <a:r>
              <a:rPr lang="en-GB" dirty="0" smtClean="0"/>
              <a:t>Internal delay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12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149" name="Rectangle 5">
            <a:extLst>
              <a:ext uri="{FF2B5EF4-FFF2-40B4-BE49-F238E27FC236}">
                <a16:creationId xmlns="" xmlns:a16="http://schemas.microsoft.com/office/drawing/2014/main" id="{A0B02F78-CE77-4BB7-AC4E-CBF4F813F2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ICC-UB meeting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07504" y="2060848"/>
            <a:ext cx="1938976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en-GB" sz="2000" i="1" dirty="0" smtClean="0"/>
              <a:t>DLL </a:t>
            </a:r>
            <a:r>
              <a:rPr lang="en-GB" sz="2000" i="1" dirty="0" err="1" smtClean="0"/>
              <a:t>V</a:t>
            </a:r>
            <a:r>
              <a:rPr lang="en-GB" sz="2000" i="1" baseline="-25000" dirty="0" err="1" smtClean="0"/>
              <a:t>control</a:t>
            </a:r>
            <a:r>
              <a:rPr lang="en-GB" sz="2000" i="1" baseline="-25000" dirty="0" smtClean="0"/>
              <a:t> </a:t>
            </a:r>
            <a:r>
              <a:rPr lang="en-GB" sz="2000" i="1" dirty="0" smtClean="0"/>
              <a:t>out </a:t>
            </a:r>
            <a:endParaRPr lang="es-ES" sz="2000" i="1" baseline="-25000" dirty="0"/>
          </a:p>
        </p:txBody>
      </p:sp>
      <p:sp>
        <p:nvSpPr>
          <p:cNvPr id="8" name="7 Rectángulo"/>
          <p:cNvSpPr/>
          <p:nvPr/>
        </p:nvSpPr>
        <p:spPr>
          <a:xfrm>
            <a:off x="4572000" y="2079194"/>
            <a:ext cx="3778517" cy="3669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en-GB" sz="2000" i="1" dirty="0" smtClean="0"/>
              <a:t>DLL V</a:t>
            </a:r>
            <a:r>
              <a:rPr lang="en-GB" sz="2000" i="1" baseline="-25000" dirty="0" smtClean="0"/>
              <a:t>COARSE</a:t>
            </a:r>
            <a:r>
              <a:rPr lang="en-GB" sz="2000" i="1" dirty="0" smtClean="0"/>
              <a:t> input generation</a:t>
            </a:r>
            <a:endParaRPr lang="es-ES" sz="2000" i="1" baseline="-25000" dirty="0"/>
          </a:p>
        </p:txBody>
      </p:sp>
      <p:graphicFrame>
        <p:nvGraphicFramePr>
          <p:cNvPr id="9" name="8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4582787"/>
              </p:ext>
            </p:extLst>
          </p:nvPr>
        </p:nvGraphicFramePr>
        <p:xfrm>
          <a:off x="829745" y="2464462"/>
          <a:ext cx="2086071" cy="1567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4" name="Visio" r:id="rId3" imgW="1721557" imgH="1296000" progId="Visio.Drawing.11">
                  <p:embed/>
                </p:oleObj>
              </mc:Choice>
              <mc:Fallback>
                <p:oleObj name="Visio" r:id="rId3" imgW="1721557" imgH="129600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9745" y="2464462"/>
                        <a:ext cx="2086071" cy="156743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9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381106"/>
              </p:ext>
            </p:extLst>
          </p:nvPr>
        </p:nvGraphicFramePr>
        <p:xfrm>
          <a:off x="5292080" y="2459419"/>
          <a:ext cx="2923223" cy="22736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5" name="Visio" r:id="rId5" imgW="2657568" imgH="2066850" progId="Visio.Drawing.11">
                  <p:embed/>
                </p:oleObj>
              </mc:Choice>
              <mc:Fallback>
                <p:oleObj name="Visio" r:id="rId5" imgW="2657568" imgH="206685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2459419"/>
                        <a:ext cx="2923223" cy="227361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28600" y="1124744"/>
            <a:ext cx="8519864" cy="463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280988" indent="-280988">
              <a:lnSpc>
                <a:spcPct val="100000"/>
              </a:lnSpc>
              <a:defRPr/>
            </a:pPr>
            <a:r>
              <a:rPr lang="es-ES" b="0" dirty="0" err="1" smtClean="0">
                <a:solidFill>
                  <a:schemeClr val="accent6">
                    <a:lumMod val="50000"/>
                  </a:schemeClr>
                </a:solidFill>
              </a:rPr>
              <a:t>Proposed</a:t>
            </a:r>
            <a:r>
              <a:rPr lang="es-ES" b="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b="0" dirty="0" err="1" smtClean="0">
                <a:solidFill>
                  <a:schemeClr val="accent6">
                    <a:lumMod val="50000"/>
                  </a:schemeClr>
                </a:solidFill>
              </a:rPr>
              <a:t>circuits</a:t>
            </a:r>
            <a:r>
              <a:rPr lang="es-ES" b="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b="0" dirty="0" err="1" smtClean="0">
                <a:solidFill>
                  <a:schemeClr val="accent6">
                    <a:lumMod val="50000"/>
                  </a:schemeClr>
                </a:solidFill>
              </a:rPr>
              <a:t>between</a:t>
            </a:r>
            <a:r>
              <a:rPr lang="es-ES" b="0" dirty="0" smtClean="0">
                <a:solidFill>
                  <a:schemeClr val="accent6">
                    <a:lumMod val="50000"/>
                  </a:schemeClr>
                </a:solidFill>
              </a:rPr>
              <a:t> ICECAL and GBT-SCA</a:t>
            </a:r>
            <a:endParaRPr lang="en-US" sz="2000" b="0" kern="0" dirty="0">
              <a:solidFill>
                <a:srgbClr val="000000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107504" y="424489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975" indent="-180975"/>
            <a:r>
              <a:rPr lang="en-US" sz="2000" b="0" dirty="0" smtClean="0">
                <a:solidFill>
                  <a:schemeClr val="tx1"/>
                </a:solidFill>
              </a:rPr>
              <a:t>It </a:t>
            </a:r>
            <a:r>
              <a:rPr lang="en-US" sz="2000" b="0" dirty="0">
                <a:solidFill>
                  <a:schemeClr val="tx1"/>
                </a:solidFill>
              </a:rPr>
              <a:t>is recommended to use a voltage divider to read the DLL V</a:t>
            </a:r>
            <a:r>
              <a:rPr lang="en-US" sz="2000" b="0" baseline="-25000" dirty="0">
                <a:solidFill>
                  <a:schemeClr val="tx1"/>
                </a:solidFill>
              </a:rPr>
              <a:t>CONTROL</a:t>
            </a:r>
            <a:r>
              <a:rPr lang="en-US" sz="2000" b="0" dirty="0">
                <a:solidFill>
                  <a:schemeClr val="tx1"/>
                </a:solidFill>
              </a:rPr>
              <a:t> and adapt the voltage range to the ADC input.</a:t>
            </a:r>
            <a:endParaRPr lang="es-ES" sz="2000" b="0" dirty="0">
              <a:solidFill>
                <a:schemeClr val="tx1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4499992" y="4985881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6213" indent="-176213"/>
            <a:r>
              <a:rPr lang="en-US" sz="2000" b="0" dirty="0">
                <a:solidFill>
                  <a:schemeClr val="tx1"/>
                </a:solidFill>
              </a:rPr>
              <a:t>The input VCOARSE voltage has to be </a:t>
            </a:r>
            <a:r>
              <a:rPr lang="en-US" sz="2000" b="0" dirty="0" smtClean="0">
                <a:solidFill>
                  <a:schemeClr val="tx1"/>
                </a:solidFill>
              </a:rPr>
              <a:t>controlled by a DAC.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b="0" dirty="0" smtClean="0">
                <a:solidFill>
                  <a:schemeClr val="tx1"/>
                </a:solidFill>
              </a:rPr>
              <a:t>Its </a:t>
            </a:r>
            <a:r>
              <a:rPr lang="en-US" sz="2000" b="0" dirty="0">
                <a:solidFill>
                  <a:schemeClr val="tx1"/>
                </a:solidFill>
              </a:rPr>
              <a:t>expected value is </a:t>
            </a:r>
            <a:r>
              <a:rPr lang="en-US" sz="2000" b="0" dirty="0" smtClean="0">
                <a:solidFill>
                  <a:schemeClr val="tx1"/>
                </a:solidFill>
              </a:rPr>
              <a:t>1.2V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b="0" dirty="0" smtClean="0">
                <a:solidFill>
                  <a:schemeClr val="tx1"/>
                </a:solidFill>
              </a:rPr>
              <a:t>Range: from </a:t>
            </a:r>
            <a:r>
              <a:rPr lang="en-US" sz="2000" b="0" dirty="0">
                <a:solidFill>
                  <a:schemeClr val="tx1"/>
                </a:solidFill>
              </a:rPr>
              <a:t>0.5V to 2V. </a:t>
            </a:r>
          </a:p>
        </p:txBody>
      </p:sp>
    </p:spTree>
    <p:extLst>
      <p:ext uri="{BB962C8B-B14F-4D97-AF65-F5344CB8AC3E}">
        <p14:creationId xmlns:p14="http://schemas.microsoft.com/office/powerpoint/2010/main" val="405619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III. </a:t>
            </a:r>
            <a:r>
              <a:rPr lang="en-GB" dirty="0" smtClean="0"/>
              <a:t>Time alignment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12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149" name="Rectangle 5">
            <a:extLst>
              <a:ext uri="{FF2B5EF4-FFF2-40B4-BE49-F238E27FC236}">
                <a16:creationId xmlns="" xmlns:a16="http://schemas.microsoft.com/office/drawing/2014/main" id="{A0B02F78-CE77-4BB7-AC4E-CBF4F813F2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ICC-UB meeting</a:t>
            </a:r>
          </a:p>
        </p:txBody>
      </p:sp>
      <p:sp>
        <p:nvSpPr>
          <p:cNvPr id="7" name="3 Marcador de número de diapositiva"/>
          <p:cNvSpPr txBox="1">
            <a:spLocks/>
          </p:cNvSpPr>
          <p:nvPr/>
        </p:nvSpPr>
        <p:spPr bwMode="auto">
          <a:xfrm>
            <a:off x="6553200" y="6537325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400" b="0" kern="1200">
                <a:solidFill>
                  <a:schemeClr val="bg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93B5A909-01B3-4EBE-AB5E-5FE93572418B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  <p:graphicFrame>
        <p:nvGraphicFramePr>
          <p:cNvPr id="9" name="8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1541577"/>
              </p:ext>
            </p:extLst>
          </p:nvPr>
        </p:nvGraphicFramePr>
        <p:xfrm>
          <a:off x="1547664" y="3771998"/>
          <a:ext cx="6397856" cy="28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name="Visio" r:id="rId3" imgW="7331408" imgH="3287520" progId="Visio.Drawing.11">
                  <p:embed/>
                </p:oleObj>
              </mc:Choice>
              <mc:Fallback>
                <p:oleObj name="Visio" r:id="rId3" imgW="7331408" imgH="328752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3771998"/>
                        <a:ext cx="6397856" cy="286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166366" y="963743"/>
            <a:ext cx="8915333" cy="2924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190500" indent="-190500" eaLnBrk="0" hangingPunct="0">
              <a:lnSpc>
                <a:spcPct val="100000"/>
              </a:lnSpc>
            </a:pPr>
            <a:r>
              <a:rPr lang="en-US" sz="1800" b="0" dirty="0" smtClean="0">
                <a:solidFill>
                  <a:schemeClr val="accent2">
                    <a:lumMod val="75000"/>
                  </a:schemeClr>
                </a:solidFill>
              </a:rPr>
              <a:t>Synchronization method:</a:t>
            </a:r>
          </a:p>
          <a:p>
            <a:pPr marL="800100" lvl="1" indent="-342900" eaLnBrk="0" hangingPunct="0">
              <a:lnSpc>
                <a:spcPct val="10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600" b="0" dirty="0" smtClean="0">
                <a:solidFill>
                  <a:srgbClr val="000000"/>
                </a:solidFill>
              </a:rPr>
              <a:t>Φ</a:t>
            </a:r>
            <a:r>
              <a:rPr lang="en-US" sz="1600" b="0" baseline="-25000" dirty="0" smtClean="0">
                <a:solidFill>
                  <a:srgbClr val="000000"/>
                </a:solidFill>
              </a:rPr>
              <a:t>ICECAL_CLK_IN</a:t>
            </a:r>
            <a:r>
              <a:rPr lang="en-US" sz="1600" b="0" dirty="0">
                <a:solidFill>
                  <a:srgbClr val="000000"/>
                </a:solidFill>
              </a:rPr>
              <a:t>: </a:t>
            </a:r>
            <a:r>
              <a:rPr lang="en-US" sz="1600" b="0" dirty="0" smtClean="0">
                <a:solidFill>
                  <a:srgbClr val="000000"/>
                </a:solidFill>
              </a:rPr>
              <a:t>look for </a:t>
            </a:r>
            <a:r>
              <a:rPr lang="en-US" sz="1600" b="0" dirty="0">
                <a:solidFill>
                  <a:srgbClr val="000000"/>
                </a:solidFill>
              </a:rPr>
              <a:t>the most stable phase for which the sub-channel reset is </a:t>
            </a:r>
            <a:r>
              <a:rPr lang="en-US" sz="1600" b="0" dirty="0" smtClean="0">
                <a:solidFill>
                  <a:srgbClr val="000000"/>
                </a:solidFill>
              </a:rPr>
              <a:t>performed (</a:t>
            </a:r>
            <a:r>
              <a:rPr lang="en-US" sz="1600" b="0" dirty="0">
                <a:solidFill>
                  <a:srgbClr val="000000"/>
                </a:solidFill>
              </a:rPr>
              <a:t>fixed for each PCB</a:t>
            </a:r>
            <a:r>
              <a:rPr lang="en-US" sz="1600" b="0" dirty="0" smtClean="0">
                <a:solidFill>
                  <a:srgbClr val="000000"/>
                </a:solidFill>
              </a:rPr>
              <a:t>).</a:t>
            </a:r>
            <a:endParaRPr lang="en-US" sz="1600" b="0" dirty="0">
              <a:solidFill>
                <a:srgbClr val="000000"/>
              </a:solidFill>
            </a:endParaRPr>
          </a:p>
          <a:p>
            <a:pPr marL="800100" lvl="1" indent="-342900" eaLnBrk="0" hangingPunct="0">
              <a:lnSpc>
                <a:spcPct val="10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600" b="0" dirty="0" smtClean="0">
                <a:solidFill>
                  <a:srgbClr val="000000"/>
                </a:solidFill>
              </a:rPr>
              <a:t>Φ</a:t>
            </a:r>
            <a:r>
              <a:rPr lang="en-US" sz="1600" b="0" baseline="-25000" dirty="0" smtClean="0">
                <a:solidFill>
                  <a:srgbClr val="000000"/>
                </a:solidFill>
              </a:rPr>
              <a:t>I_TH</a:t>
            </a:r>
            <a:r>
              <a:rPr lang="en-US" sz="1600" b="0" dirty="0" smtClean="0">
                <a:solidFill>
                  <a:srgbClr val="000000"/>
                </a:solidFill>
              </a:rPr>
              <a:t>: delay </a:t>
            </a:r>
            <a:r>
              <a:rPr lang="en-US" sz="1600" b="0" dirty="0">
                <a:solidFill>
                  <a:srgbClr val="000000"/>
                </a:solidFill>
              </a:rPr>
              <a:t>between the integration time and the Track-and-Hold </a:t>
            </a:r>
            <a:r>
              <a:rPr lang="en-US" sz="1600" b="0" dirty="0" smtClean="0">
                <a:solidFill>
                  <a:srgbClr val="000000"/>
                </a:solidFill>
              </a:rPr>
              <a:t>clocks (internal </a:t>
            </a:r>
            <a:r>
              <a:rPr lang="en-US" sz="1600" b="0" dirty="0">
                <a:solidFill>
                  <a:srgbClr val="000000"/>
                </a:solidFill>
              </a:rPr>
              <a:t>delays of the </a:t>
            </a:r>
            <a:r>
              <a:rPr lang="en-US" sz="1600" b="0" dirty="0" smtClean="0">
                <a:solidFill>
                  <a:srgbClr val="000000"/>
                </a:solidFill>
              </a:rPr>
              <a:t>chip, optimal = 1ns).</a:t>
            </a:r>
            <a:endParaRPr lang="en-US" sz="1600" b="0" dirty="0">
              <a:solidFill>
                <a:srgbClr val="000000"/>
              </a:solidFill>
            </a:endParaRPr>
          </a:p>
          <a:p>
            <a:pPr marL="800100" lvl="1" indent="-342900" eaLnBrk="0" hangingPunct="0">
              <a:lnSpc>
                <a:spcPct val="10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600" b="0" dirty="0" smtClean="0">
                <a:solidFill>
                  <a:srgbClr val="000000"/>
                </a:solidFill>
              </a:rPr>
              <a:t>Φ</a:t>
            </a:r>
            <a:r>
              <a:rPr lang="en-US" sz="1600" b="0" baseline="-25000" dirty="0" smtClean="0">
                <a:solidFill>
                  <a:srgbClr val="000000"/>
                </a:solidFill>
              </a:rPr>
              <a:t>TH</a:t>
            </a:r>
            <a:r>
              <a:rPr lang="en-US" sz="1600" b="0" dirty="0">
                <a:solidFill>
                  <a:srgbClr val="000000"/>
                </a:solidFill>
              </a:rPr>
              <a:t>: </a:t>
            </a:r>
            <a:r>
              <a:rPr lang="en-US" sz="1600" b="0" dirty="0" smtClean="0">
                <a:solidFill>
                  <a:srgbClr val="000000"/>
                </a:solidFill>
              </a:rPr>
              <a:t>detector channel optimal </a:t>
            </a:r>
            <a:r>
              <a:rPr lang="en-US" sz="1600" b="0" dirty="0">
                <a:solidFill>
                  <a:srgbClr val="000000"/>
                </a:solidFill>
              </a:rPr>
              <a:t>integration </a:t>
            </a:r>
            <a:r>
              <a:rPr lang="en-US" sz="1600" b="0" dirty="0" smtClean="0">
                <a:solidFill>
                  <a:srgbClr val="000000"/>
                </a:solidFill>
              </a:rPr>
              <a:t>time (particle </a:t>
            </a:r>
            <a:r>
              <a:rPr lang="en-US" sz="1600" b="0" dirty="0">
                <a:solidFill>
                  <a:srgbClr val="000000"/>
                </a:solidFill>
              </a:rPr>
              <a:t>time arrival, PM </a:t>
            </a:r>
            <a:r>
              <a:rPr lang="en-US" sz="1600" b="0" dirty="0" smtClean="0">
                <a:solidFill>
                  <a:srgbClr val="000000"/>
                </a:solidFill>
              </a:rPr>
              <a:t>HV, </a:t>
            </a:r>
            <a:r>
              <a:rPr lang="en-US" sz="1600" b="0" dirty="0">
                <a:solidFill>
                  <a:srgbClr val="000000"/>
                </a:solidFill>
              </a:rPr>
              <a:t>signal cable </a:t>
            </a:r>
            <a:r>
              <a:rPr lang="en-US" sz="1600" b="0" dirty="0" smtClean="0">
                <a:solidFill>
                  <a:srgbClr val="000000"/>
                </a:solidFill>
              </a:rPr>
              <a:t>length). Look for the maximum signal and minimum spill over.</a:t>
            </a:r>
            <a:endParaRPr lang="en-US" sz="1600" b="0" dirty="0">
              <a:solidFill>
                <a:srgbClr val="000000"/>
              </a:solidFill>
            </a:endParaRPr>
          </a:p>
          <a:p>
            <a:pPr marL="800100" lvl="1" indent="-342900" eaLnBrk="0" hangingPunct="0">
              <a:lnSpc>
                <a:spcPct val="10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600" b="0" dirty="0" smtClean="0">
                <a:solidFill>
                  <a:srgbClr val="000000"/>
                </a:solidFill>
              </a:rPr>
              <a:t>Φ</a:t>
            </a:r>
            <a:r>
              <a:rPr lang="en-US" sz="1600" b="0" baseline="-25000" dirty="0" smtClean="0">
                <a:solidFill>
                  <a:srgbClr val="000000"/>
                </a:solidFill>
              </a:rPr>
              <a:t>ADC</a:t>
            </a:r>
            <a:r>
              <a:rPr lang="en-US" sz="1600" b="0" dirty="0">
                <a:solidFill>
                  <a:srgbClr val="000000"/>
                </a:solidFill>
              </a:rPr>
              <a:t>: </a:t>
            </a:r>
            <a:r>
              <a:rPr lang="en-US" sz="1600" b="0" dirty="0" smtClean="0">
                <a:solidFill>
                  <a:srgbClr val="000000"/>
                </a:solidFill>
              </a:rPr>
              <a:t>time </a:t>
            </a:r>
            <a:r>
              <a:rPr lang="en-US" sz="1600" b="0" dirty="0">
                <a:solidFill>
                  <a:srgbClr val="000000"/>
                </a:solidFill>
              </a:rPr>
              <a:t>at which the ADC performs the </a:t>
            </a:r>
            <a:r>
              <a:rPr lang="en-US" sz="1600" b="0" dirty="0" smtClean="0">
                <a:solidFill>
                  <a:srgbClr val="000000"/>
                </a:solidFill>
              </a:rPr>
              <a:t>conversion (</a:t>
            </a:r>
            <a:r>
              <a:rPr lang="en-US" sz="1600" b="0" dirty="0">
                <a:solidFill>
                  <a:srgbClr val="000000"/>
                </a:solidFill>
              </a:rPr>
              <a:t>fixed for each PCB</a:t>
            </a:r>
            <a:r>
              <a:rPr lang="en-US" sz="1600" b="0" dirty="0" smtClean="0">
                <a:solidFill>
                  <a:srgbClr val="000000"/>
                </a:solidFill>
              </a:rPr>
              <a:t>).</a:t>
            </a:r>
          </a:p>
          <a:p>
            <a:pPr marL="800100" lvl="1" indent="-342900" eaLnBrk="0" hangingPunct="0">
              <a:lnSpc>
                <a:spcPct val="10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600" b="0" dirty="0" smtClean="0">
                <a:solidFill>
                  <a:srgbClr val="000000"/>
                </a:solidFill>
              </a:rPr>
              <a:t>Φ</a:t>
            </a:r>
            <a:r>
              <a:rPr lang="en-US" sz="1600" b="0" baseline="-25000" dirty="0" smtClean="0">
                <a:solidFill>
                  <a:srgbClr val="000000"/>
                </a:solidFill>
              </a:rPr>
              <a:t>ADC_FPGA</a:t>
            </a:r>
            <a:r>
              <a:rPr lang="en-US" sz="1600" b="0" dirty="0">
                <a:solidFill>
                  <a:srgbClr val="000000"/>
                </a:solidFill>
              </a:rPr>
              <a:t>: </a:t>
            </a:r>
            <a:r>
              <a:rPr lang="en-US" sz="1600" b="0" dirty="0" smtClean="0">
                <a:solidFill>
                  <a:srgbClr val="000000"/>
                </a:solidFill>
              </a:rPr>
              <a:t>the </a:t>
            </a:r>
            <a:r>
              <a:rPr lang="en-US" sz="1600" b="0" dirty="0">
                <a:solidFill>
                  <a:srgbClr val="000000"/>
                </a:solidFill>
              </a:rPr>
              <a:t>ADC 12 bits of data </a:t>
            </a:r>
            <a:r>
              <a:rPr lang="en-US" sz="1600" b="0" dirty="0" smtClean="0">
                <a:solidFill>
                  <a:srgbClr val="000000"/>
                </a:solidFill>
              </a:rPr>
              <a:t>have to be captured </a:t>
            </a:r>
            <a:r>
              <a:rPr lang="en-US" sz="1600" b="0" dirty="0">
                <a:solidFill>
                  <a:srgbClr val="000000"/>
                </a:solidFill>
              </a:rPr>
              <a:t>by the FPGA in parallel at the right phase or there will be data corruption. </a:t>
            </a:r>
            <a:r>
              <a:rPr lang="en-US" sz="1600" b="0" dirty="0" smtClean="0">
                <a:solidFill>
                  <a:srgbClr val="000000"/>
                </a:solidFill>
              </a:rPr>
              <a:t>Use </a:t>
            </a:r>
            <a:r>
              <a:rPr lang="en-US" sz="1600" b="0" dirty="0">
                <a:solidFill>
                  <a:srgbClr val="000000"/>
                </a:solidFill>
              </a:rPr>
              <a:t>rising or falling edge of the FPGA </a:t>
            </a:r>
            <a:r>
              <a:rPr lang="en-US" sz="1600" b="0" dirty="0" smtClean="0">
                <a:solidFill>
                  <a:srgbClr val="000000"/>
                </a:solidFill>
              </a:rPr>
              <a:t>clock (fixed for each PCB).</a:t>
            </a:r>
            <a:endParaRPr lang="en-US" sz="1600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42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10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601" y="4221088"/>
            <a:ext cx="2779847" cy="231654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III. Calorimeter Upgrade: ICECALv3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12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9" name="2 Marcador de contenido"/>
          <p:cNvSpPr>
            <a:spLocks noGrp="1"/>
          </p:cNvSpPr>
          <p:nvPr>
            <p:ph idx="1"/>
          </p:nvPr>
        </p:nvSpPr>
        <p:spPr>
          <a:xfrm>
            <a:off x="4644008" y="1124744"/>
            <a:ext cx="4290877" cy="465429"/>
          </a:xfrm>
        </p:spPr>
        <p:txBody>
          <a:bodyPr/>
          <a:lstStyle/>
          <a:p>
            <a:r>
              <a:rPr lang="en-US" sz="2400" dirty="0" smtClean="0"/>
              <a:t>Tests at lab:</a:t>
            </a:r>
            <a:endParaRPr lang="en-US" sz="2400" dirty="0"/>
          </a:p>
        </p:txBody>
      </p:sp>
      <p:sp>
        <p:nvSpPr>
          <p:cNvPr id="11" name="Rectangle 5">
            <a:extLst>
              <a:ext uri="{FF2B5EF4-FFF2-40B4-BE49-F238E27FC236}">
                <a16:creationId xmlns="" xmlns:a16="http://schemas.microsoft.com/office/drawing/2014/main" id="{D8DE4C88-D015-4683-B5D3-89EA43C5D9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ICC-UB meeting</a:t>
            </a:r>
          </a:p>
        </p:txBody>
      </p:sp>
      <p:sp>
        <p:nvSpPr>
          <p:cNvPr id="7" name="6 Rectángulo redondeado"/>
          <p:cNvSpPr/>
          <p:nvPr/>
        </p:nvSpPr>
        <p:spPr bwMode="auto">
          <a:xfrm>
            <a:off x="587593" y="1139699"/>
            <a:ext cx="3840391" cy="4003039"/>
          </a:xfrm>
          <a:prstGeom prst="roundRect">
            <a:avLst>
              <a:gd name="adj" fmla="val 7465"/>
            </a:avLst>
          </a:prstGeom>
          <a:solidFill>
            <a:schemeClr val="accent5">
              <a:lumMod val="20000"/>
              <a:lumOff val="80000"/>
            </a:schemeClr>
          </a:solidFill>
          <a:ln w="1905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1200" b="0" i="0" u="sng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7 Rectángulo redondeado"/>
          <p:cNvSpPr/>
          <p:nvPr/>
        </p:nvSpPr>
        <p:spPr bwMode="auto">
          <a:xfrm>
            <a:off x="762433" y="1363524"/>
            <a:ext cx="3498573" cy="2183346"/>
          </a:xfrm>
          <a:prstGeom prst="roundRect">
            <a:avLst>
              <a:gd name="adj" fmla="val 7465"/>
            </a:avLst>
          </a:prstGeom>
          <a:solidFill>
            <a:srgbClr val="CCFF99"/>
          </a:solidFill>
          <a:ln w="1905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1200" b="0" i="0" u="sng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Rectangle à coins arrondis 285"/>
          <p:cNvSpPr/>
          <p:nvPr/>
        </p:nvSpPr>
        <p:spPr bwMode="auto">
          <a:xfrm flipH="1">
            <a:off x="2740662" y="3801943"/>
            <a:ext cx="1520341" cy="1139225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100000"/>
              </a:lnSpc>
              <a:spcBef>
                <a:spcPct val="0"/>
              </a:spcBef>
              <a:buNone/>
            </a:pPr>
            <a:r>
              <a:rPr kumimoji="0" lang="es-ES" sz="1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charset="0"/>
              </a:rPr>
              <a:t>FPGA</a:t>
            </a:r>
            <a:endParaRPr kumimoji="0" lang="en-US" sz="12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charset="0"/>
            </a:endParaRPr>
          </a:p>
        </p:txBody>
      </p:sp>
      <p:cxnSp>
        <p:nvCxnSpPr>
          <p:cNvPr id="14" name="13 Conector recto"/>
          <p:cNvCxnSpPr/>
          <p:nvPr/>
        </p:nvCxnSpPr>
        <p:spPr bwMode="auto">
          <a:xfrm flipV="1">
            <a:off x="2338492" y="4579284"/>
            <a:ext cx="82591" cy="65461"/>
          </a:xfrm>
          <a:prstGeom prst="line">
            <a:avLst/>
          </a:prstGeom>
          <a:noFill/>
          <a:ln w="190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106 Conector recto"/>
          <p:cNvCxnSpPr>
            <a:cxnSpLocks noChangeShapeType="1"/>
          </p:cNvCxnSpPr>
          <p:nvPr/>
        </p:nvCxnSpPr>
        <p:spPr bwMode="auto">
          <a:xfrm flipV="1">
            <a:off x="1835698" y="3357276"/>
            <a:ext cx="0" cy="659027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 type="none" w="med" len="med"/>
            <a:tailEnd type="triangle" w="med" len="med"/>
          </a:ln>
        </p:spPr>
      </p:cxnSp>
      <p:sp>
        <p:nvSpPr>
          <p:cNvPr id="17" name="ZoneTexte 406"/>
          <p:cNvSpPr txBox="1"/>
          <p:nvPr/>
        </p:nvSpPr>
        <p:spPr>
          <a:xfrm flipH="1">
            <a:off x="1758599" y="3529886"/>
            <a:ext cx="684264" cy="246211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000" b="1" i="1" u="none" dirty="0" err="1" smtClean="0">
                <a:solidFill>
                  <a:schemeClr val="tx1"/>
                </a:solidFill>
              </a:rPr>
              <a:t>Clock</a:t>
            </a:r>
            <a:r>
              <a:rPr lang="fr-FR" sz="1000" b="1" i="1" u="none" dirty="0" smtClean="0">
                <a:solidFill>
                  <a:schemeClr val="tx1"/>
                </a:solidFill>
              </a:rPr>
              <a:t> in</a:t>
            </a:r>
            <a:endParaRPr lang="fr-FR" sz="1000" b="1" i="1" u="none" dirty="0">
              <a:solidFill>
                <a:schemeClr val="tx1"/>
              </a:solidFill>
            </a:endParaRPr>
          </a:p>
        </p:txBody>
      </p:sp>
      <p:sp>
        <p:nvSpPr>
          <p:cNvPr id="18" name="ZoneTexte 406"/>
          <p:cNvSpPr txBox="1"/>
          <p:nvPr/>
        </p:nvSpPr>
        <p:spPr>
          <a:xfrm flipH="1">
            <a:off x="827584" y="3717032"/>
            <a:ext cx="827958" cy="538599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000" b="1" i="1" u="none" dirty="0" smtClean="0">
                <a:solidFill>
                  <a:schemeClr val="tx1"/>
                </a:solidFill>
              </a:rPr>
              <a:t>SPI</a:t>
            </a:r>
          </a:p>
          <a:p>
            <a:pPr algn="ctr">
              <a:buNone/>
              <a:defRPr/>
            </a:pPr>
            <a:r>
              <a:rPr lang="fr-FR" sz="1000" b="1" i="1" dirty="0" smtClean="0">
                <a:solidFill>
                  <a:schemeClr val="accent1">
                    <a:lumMod val="75000"/>
                  </a:schemeClr>
                </a:solidFill>
              </a:rPr>
              <a:t>(slow control)</a:t>
            </a:r>
            <a:endParaRPr lang="fr-FR" sz="900" b="1" i="1" u="none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Rectangle à coins arrondis 285"/>
          <p:cNvSpPr/>
          <p:nvPr/>
        </p:nvSpPr>
        <p:spPr bwMode="auto">
          <a:xfrm flipH="1">
            <a:off x="1112830" y="1600162"/>
            <a:ext cx="1026138" cy="1760161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100000"/>
              </a:lnSpc>
              <a:spcBef>
                <a:spcPct val="0"/>
              </a:spcBef>
              <a:buNone/>
            </a:pPr>
            <a:r>
              <a:rPr kumimoji="0" lang="es-ES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ICECALv3</a:t>
            </a:r>
            <a:endParaRPr kumimoji="0" lang="en-US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0" name="19 Conector recto"/>
          <p:cNvCxnSpPr/>
          <p:nvPr/>
        </p:nvCxnSpPr>
        <p:spPr bwMode="auto">
          <a:xfrm>
            <a:off x="741909" y="2201578"/>
            <a:ext cx="373229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20 Conector recto"/>
          <p:cNvCxnSpPr/>
          <p:nvPr/>
        </p:nvCxnSpPr>
        <p:spPr bwMode="auto">
          <a:xfrm>
            <a:off x="742387" y="2353978"/>
            <a:ext cx="373229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21 Conector recto"/>
          <p:cNvCxnSpPr/>
          <p:nvPr/>
        </p:nvCxnSpPr>
        <p:spPr bwMode="auto">
          <a:xfrm>
            <a:off x="732716" y="2500658"/>
            <a:ext cx="373229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22 Conector recto"/>
          <p:cNvCxnSpPr/>
          <p:nvPr/>
        </p:nvCxnSpPr>
        <p:spPr bwMode="auto">
          <a:xfrm>
            <a:off x="742387" y="2648866"/>
            <a:ext cx="373229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tangle à coins arrondis 285"/>
          <p:cNvSpPr/>
          <p:nvPr/>
        </p:nvSpPr>
        <p:spPr bwMode="auto">
          <a:xfrm flipH="1">
            <a:off x="3059829" y="1640506"/>
            <a:ext cx="792090" cy="82782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vert270" wrap="none" lIns="92075" tIns="46038" rIns="92075" bIns="46038" numCol="1" rtlCol="0" anchor="b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100000"/>
              </a:lnSpc>
              <a:spcBef>
                <a:spcPct val="0"/>
              </a:spcBef>
              <a:buNone/>
            </a:pPr>
            <a:r>
              <a:rPr kumimoji="0" lang="es-ES" sz="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charset="0"/>
              </a:rPr>
              <a:t>AD9238</a:t>
            </a:r>
            <a:endParaRPr kumimoji="0" lang="en-US" sz="8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26" name="Rectangle à coins arrondis 285"/>
          <p:cNvSpPr/>
          <p:nvPr/>
        </p:nvSpPr>
        <p:spPr bwMode="auto">
          <a:xfrm flipH="1">
            <a:off x="2420142" y="1784771"/>
            <a:ext cx="495674" cy="2034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100000"/>
              </a:lnSpc>
              <a:spcBef>
                <a:spcPct val="0"/>
              </a:spcBef>
              <a:buNone/>
            </a:pPr>
            <a:r>
              <a:rPr kumimoji="0" lang="es-ES" sz="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charset="0"/>
              </a:rPr>
              <a:t>FILTER</a:t>
            </a:r>
            <a:endParaRPr kumimoji="0" lang="en-US" sz="8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charset="0"/>
            </a:endParaRPr>
          </a:p>
        </p:txBody>
      </p:sp>
      <p:cxnSp>
        <p:nvCxnSpPr>
          <p:cNvPr id="27" name="106 Conector recto"/>
          <p:cNvCxnSpPr>
            <a:cxnSpLocks noChangeShapeType="1"/>
          </p:cNvCxnSpPr>
          <p:nvPr/>
        </p:nvCxnSpPr>
        <p:spPr bwMode="auto">
          <a:xfrm>
            <a:off x="2138894" y="2031275"/>
            <a:ext cx="920938" cy="1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 type="none" w="med" len="med"/>
            <a:tailEnd type="triangle" w="med" len="med"/>
          </a:ln>
        </p:spPr>
      </p:cxnSp>
      <p:cxnSp>
        <p:nvCxnSpPr>
          <p:cNvPr id="28" name="27 Conector recto"/>
          <p:cNvCxnSpPr/>
          <p:nvPr/>
        </p:nvCxnSpPr>
        <p:spPr bwMode="auto">
          <a:xfrm>
            <a:off x="2146588" y="1838111"/>
            <a:ext cx="272166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28 Conector recto"/>
          <p:cNvCxnSpPr/>
          <p:nvPr/>
        </p:nvCxnSpPr>
        <p:spPr bwMode="auto">
          <a:xfrm>
            <a:off x="2147066" y="1914311"/>
            <a:ext cx="272166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29 Conector recto"/>
          <p:cNvCxnSpPr/>
          <p:nvPr/>
        </p:nvCxnSpPr>
        <p:spPr bwMode="auto">
          <a:xfrm>
            <a:off x="2922960" y="1852586"/>
            <a:ext cx="319134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30 Conector recto"/>
          <p:cNvCxnSpPr/>
          <p:nvPr/>
        </p:nvCxnSpPr>
        <p:spPr bwMode="auto">
          <a:xfrm>
            <a:off x="2923438" y="1928786"/>
            <a:ext cx="319134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ZoneTexte 406"/>
          <p:cNvSpPr txBox="1"/>
          <p:nvPr/>
        </p:nvSpPr>
        <p:spPr>
          <a:xfrm flipH="1">
            <a:off x="2082947" y="1939897"/>
            <a:ext cx="827958" cy="246211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000" b="1" i="1" dirty="0" smtClean="0">
                <a:solidFill>
                  <a:schemeClr val="tx1"/>
                </a:solidFill>
              </a:rPr>
              <a:t>ADC</a:t>
            </a:r>
            <a:r>
              <a:rPr lang="fr-FR" sz="1000" b="1" i="1" u="none" dirty="0" smtClean="0">
                <a:solidFill>
                  <a:schemeClr val="tx1"/>
                </a:solidFill>
              </a:rPr>
              <a:t> </a:t>
            </a:r>
            <a:r>
              <a:rPr lang="fr-FR" sz="1000" b="1" i="1" u="none" dirty="0" err="1" smtClean="0">
                <a:solidFill>
                  <a:schemeClr val="tx1"/>
                </a:solidFill>
              </a:rPr>
              <a:t>clock</a:t>
            </a:r>
            <a:endParaRPr lang="fr-FR" sz="1000" b="1" i="1" u="none" dirty="0">
              <a:solidFill>
                <a:schemeClr val="tx1"/>
              </a:solidFill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2018913" y="1496739"/>
            <a:ext cx="7217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s-ES" sz="1000" b="1" i="1" dirty="0" smtClean="0">
                <a:solidFill>
                  <a:schemeClr val="accent1">
                    <a:lumMod val="75000"/>
                  </a:schemeClr>
                </a:solidFill>
              </a:rPr>
              <a:t>Outputs</a:t>
            </a:r>
            <a:endParaRPr lang="en-US" sz="1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698940" y="1496739"/>
            <a:ext cx="5964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s-ES" sz="1000" b="1" i="1" dirty="0" smtClean="0">
                <a:solidFill>
                  <a:schemeClr val="accent1">
                    <a:lumMod val="75000"/>
                  </a:schemeClr>
                </a:solidFill>
              </a:rPr>
              <a:t>Inputs</a:t>
            </a:r>
            <a:endParaRPr lang="en-US" sz="1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6" name="Rectangle à coins arrondis 285"/>
          <p:cNvSpPr/>
          <p:nvPr/>
        </p:nvSpPr>
        <p:spPr bwMode="auto">
          <a:xfrm flipH="1">
            <a:off x="2416796" y="2144811"/>
            <a:ext cx="495674" cy="2034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100000"/>
              </a:lnSpc>
              <a:spcBef>
                <a:spcPct val="0"/>
              </a:spcBef>
              <a:buNone/>
            </a:pPr>
            <a:r>
              <a:rPr kumimoji="0" lang="es-ES" sz="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charset="0"/>
              </a:rPr>
              <a:t>FILTER</a:t>
            </a:r>
            <a:endParaRPr kumimoji="0" lang="en-US" sz="8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charset="0"/>
            </a:endParaRPr>
          </a:p>
        </p:txBody>
      </p:sp>
      <p:cxnSp>
        <p:nvCxnSpPr>
          <p:cNvPr id="37" name="106 Conector recto"/>
          <p:cNvCxnSpPr>
            <a:cxnSpLocks noChangeShapeType="1"/>
          </p:cNvCxnSpPr>
          <p:nvPr/>
        </p:nvCxnSpPr>
        <p:spPr bwMode="auto">
          <a:xfrm>
            <a:off x="2135548" y="2391315"/>
            <a:ext cx="920938" cy="1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 type="none" w="med" len="med"/>
            <a:tailEnd type="triangle" w="med" len="med"/>
          </a:ln>
        </p:spPr>
      </p:cxnSp>
      <p:cxnSp>
        <p:nvCxnSpPr>
          <p:cNvPr id="38" name="37 Conector recto"/>
          <p:cNvCxnSpPr/>
          <p:nvPr/>
        </p:nvCxnSpPr>
        <p:spPr bwMode="auto">
          <a:xfrm>
            <a:off x="2143242" y="2198151"/>
            <a:ext cx="272166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38 Conector recto"/>
          <p:cNvCxnSpPr/>
          <p:nvPr/>
        </p:nvCxnSpPr>
        <p:spPr bwMode="auto">
          <a:xfrm>
            <a:off x="2143720" y="2274351"/>
            <a:ext cx="272166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39 Conector recto"/>
          <p:cNvCxnSpPr/>
          <p:nvPr/>
        </p:nvCxnSpPr>
        <p:spPr bwMode="auto">
          <a:xfrm>
            <a:off x="2919614" y="2212626"/>
            <a:ext cx="319134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40 Conector recto"/>
          <p:cNvCxnSpPr/>
          <p:nvPr/>
        </p:nvCxnSpPr>
        <p:spPr bwMode="auto">
          <a:xfrm>
            <a:off x="2920092" y="2288826"/>
            <a:ext cx="319134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Rectangle à coins arrondis 285"/>
          <p:cNvSpPr/>
          <p:nvPr/>
        </p:nvSpPr>
        <p:spPr bwMode="auto">
          <a:xfrm flipH="1">
            <a:off x="3054338" y="2489364"/>
            <a:ext cx="792090" cy="82782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vert270" wrap="none" lIns="92075" tIns="46038" rIns="92075" bIns="46038" numCol="1" rtlCol="0" anchor="b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100000"/>
              </a:lnSpc>
              <a:spcBef>
                <a:spcPct val="0"/>
              </a:spcBef>
              <a:buNone/>
            </a:pPr>
            <a:r>
              <a:rPr kumimoji="0" lang="es-ES" sz="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charset="0"/>
              </a:rPr>
              <a:t>AD9238</a:t>
            </a:r>
            <a:endParaRPr kumimoji="0" lang="en-US" sz="8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44" name="Rectangle à coins arrondis 285"/>
          <p:cNvSpPr/>
          <p:nvPr/>
        </p:nvSpPr>
        <p:spPr bwMode="auto">
          <a:xfrm flipH="1">
            <a:off x="2414651" y="2633629"/>
            <a:ext cx="495674" cy="2034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100000"/>
              </a:lnSpc>
              <a:spcBef>
                <a:spcPct val="0"/>
              </a:spcBef>
              <a:buNone/>
            </a:pPr>
            <a:r>
              <a:rPr kumimoji="0" lang="es-ES" sz="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charset="0"/>
              </a:rPr>
              <a:t>FILTER</a:t>
            </a:r>
            <a:endParaRPr kumimoji="0" lang="en-US" sz="8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charset="0"/>
            </a:endParaRPr>
          </a:p>
        </p:txBody>
      </p:sp>
      <p:cxnSp>
        <p:nvCxnSpPr>
          <p:cNvPr id="45" name="106 Conector recto"/>
          <p:cNvCxnSpPr>
            <a:cxnSpLocks noChangeShapeType="1"/>
          </p:cNvCxnSpPr>
          <p:nvPr/>
        </p:nvCxnSpPr>
        <p:spPr bwMode="auto">
          <a:xfrm>
            <a:off x="2133403" y="2880133"/>
            <a:ext cx="920938" cy="1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 type="none" w="med" len="med"/>
            <a:tailEnd type="triangle" w="med" len="med"/>
          </a:ln>
        </p:spPr>
      </p:cxnSp>
      <p:cxnSp>
        <p:nvCxnSpPr>
          <p:cNvPr id="46" name="45 Conector recto"/>
          <p:cNvCxnSpPr/>
          <p:nvPr/>
        </p:nvCxnSpPr>
        <p:spPr bwMode="auto">
          <a:xfrm>
            <a:off x="2141097" y="2686969"/>
            <a:ext cx="272166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46 Conector recto"/>
          <p:cNvCxnSpPr/>
          <p:nvPr/>
        </p:nvCxnSpPr>
        <p:spPr bwMode="auto">
          <a:xfrm>
            <a:off x="2141575" y="2763169"/>
            <a:ext cx="272166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47 Conector recto"/>
          <p:cNvCxnSpPr/>
          <p:nvPr/>
        </p:nvCxnSpPr>
        <p:spPr bwMode="auto">
          <a:xfrm>
            <a:off x="2917469" y="2701444"/>
            <a:ext cx="319134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48 Conector recto"/>
          <p:cNvCxnSpPr/>
          <p:nvPr/>
        </p:nvCxnSpPr>
        <p:spPr bwMode="auto">
          <a:xfrm>
            <a:off x="2917947" y="2777644"/>
            <a:ext cx="319134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Rectangle à coins arrondis 285"/>
          <p:cNvSpPr/>
          <p:nvPr/>
        </p:nvSpPr>
        <p:spPr bwMode="auto">
          <a:xfrm flipH="1">
            <a:off x="2411305" y="2993669"/>
            <a:ext cx="495674" cy="2034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100000"/>
              </a:lnSpc>
              <a:spcBef>
                <a:spcPct val="0"/>
              </a:spcBef>
              <a:buNone/>
            </a:pPr>
            <a:r>
              <a:rPr kumimoji="0" lang="es-ES" sz="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charset="0"/>
              </a:rPr>
              <a:t>FILTER</a:t>
            </a:r>
            <a:endParaRPr kumimoji="0" lang="en-US" sz="8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charset="0"/>
            </a:endParaRPr>
          </a:p>
        </p:txBody>
      </p:sp>
      <p:cxnSp>
        <p:nvCxnSpPr>
          <p:cNvPr id="52" name="106 Conector recto"/>
          <p:cNvCxnSpPr>
            <a:cxnSpLocks noChangeShapeType="1"/>
          </p:cNvCxnSpPr>
          <p:nvPr/>
        </p:nvCxnSpPr>
        <p:spPr bwMode="auto">
          <a:xfrm>
            <a:off x="2130057" y="3240173"/>
            <a:ext cx="920938" cy="1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 type="none" w="med" len="med"/>
            <a:tailEnd type="triangle" w="med" len="med"/>
          </a:ln>
        </p:spPr>
      </p:cxnSp>
      <p:cxnSp>
        <p:nvCxnSpPr>
          <p:cNvPr id="53" name="52 Conector recto"/>
          <p:cNvCxnSpPr/>
          <p:nvPr/>
        </p:nvCxnSpPr>
        <p:spPr bwMode="auto">
          <a:xfrm>
            <a:off x="2137751" y="3047009"/>
            <a:ext cx="272166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53 Conector recto"/>
          <p:cNvCxnSpPr/>
          <p:nvPr/>
        </p:nvCxnSpPr>
        <p:spPr bwMode="auto">
          <a:xfrm>
            <a:off x="2138229" y="3123209"/>
            <a:ext cx="272166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54 Conector recto"/>
          <p:cNvCxnSpPr/>
          <p:nvPr/>
        </p:nvCxnSpPr>
        <p:spPr bwMode="auto">
          <a:xfrm>
            <a:off x="2914123" y="3061484"/>
            <a:ext cx="319134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55 Conector recto"/>
          <p:cNvCxnSpPr/>
          <p:nvPr/>
        </p:nvCxnSpPr>
        <p:spPr bwMode="auto">
          <a:xfrm>
            <a:off x="2914601" y="3137684"/>
            <a:ext cx="319134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58 Conector recto"/>
          <p:cNvCxnSpPr/>
          <p:nvPr/>
        </p:nvCxnSpPr>
        <p:spPr bwMode="auto">
          <a:xfrm rot="5400000" flipV="1">
            <a:off x="3266437" y="5160325"/>
            <a:ext cx="451054" cy="165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60" name="ZoneTexte 406"/>
          <p:cNvSpPr txBox="1"/>
          <p:nvPr/>
        </p:nvSpPr>
        <p:spPr>
          <a:xfrm flipH="1">
            <a:off x="2437110" y="5142738"/>
            <a:ext cx="910754" cy="253906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050" b="1" i="1" u="none" dirty="0" smtClean="0">
                <a:solidFill>
                  <a:schemeClr val="tx1"/>
                </a:solidFill>
              </a:rPr>
              <a:t>USB to PC</a:t>
            </a:r>
            <a:endParaRPr lang="fr-FR" sz="1050" b="1" i="1" u="none" dirty="0">
              <a:solidFill>
                <a:schemeClr val="tx1"/>
              </a:solidFill>
            </a:endParaRPr>
          </a:p>
        </p:txBody>
      </p:sp>
      <p:cxnSp>
        <p:nvCxnSpPr>
          <p:cNvPr id="61" name="60 Conector recto"/>
          <p:cNvCxnSpPr/>
          <p:nvPr/>
        </p:nvCxnSpPr>
        <p:spPr bwMode="auto">
          <a:xfrm flipV="1">
            <a:off x="383295" y="2420888"/>
            <a:ext cx="300273" cy="16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62" name="ZoneTexte 406"/>
          <p:cNvSpPr txBox="1"/>
          <p:nvPr/>
        </p:nvSpPr>
        <p:spPr>
          <a:xfrm flipH="1">
            <a:off x="1745661" y="1116118"/>
            <a:ext cx="1613455" cy="344587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400" b="1" i="1" u="none" dirty="0" smtClean="0">
                <a:solidFill>
                  <a:schemeClr val="tx1"/>
                </a:solidFill>
              </a:rPr>
              <a:t>FE PROTOTYPE</a:t>
            </a:r>
            <a:endParaRPr lang="fr-FR" sz="1400" b="1" i="1" u="none" dirty="0">
              <a:solidFill>
                <a:schemeClr val="tx1"/>
              </a:solidFill>
            </a:endParaRPr>
          </a:p>
        </p:txBody>
      </p:sp>
      <p:sp>
        <p:nvSpPr>
          <p:cNvPr id="63" name="ZoneTexte 406"/>
          <p:cNvSpPr txBox="1"/>
          <p:nvPr/>
        </p:nvSpPr>
        <p:spPr>
          <a:xfrm flipH="1">
            <a:off x="2388882" y="1349140"/>
            <a:ext cx="1785049" cy="263719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200" b="1" i="1" u="none" dirty="0" smtClean="0">
                <a:solidFill>
                  <a:schemeClr val="tx1"/>
                </a:solidFill>
              </a:rPr>
              <a:t>ANALOG MEZZANINE</a:t>
            </a:r>
            <a:endParaRPr lang="fr-FR" sz="1200" b="1" i="1" u="none" dirty="0">
              <a:solidFill>
                <a:schemeClr val="tx1"/>
              </a:solidFill>
            </a:endParaRPr>
          </a:p>
        </p:txBody>
      </p:sp>
      <p:cxnSp>
        <p:nvCxnSpPr>
          <p:cNvPr id="64" name="63 Conector recto"/>
          <p:cNvCxnSpPr/>
          <p:nvPr/>
        </p:nvCxnSpPr>
        <p:spPr bwMode="auto">
          <a:xfrm flipV="1">
            <a:off x="1547665" y="3377599"/>
            <a:ext cx="0" cy="1234416"/>
          </a:xfrm>
          <a:prstGeom prst="line">
            <a:avLst/>
          </a:prstGeom>
          <a:noFill/>
          <a:ln w="19050" cap="flat" cmpd="sng" algn="ctr">
            <a:solidFill>
              <a:srgbClr val="00B0F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67" name="66 Conector recto"/>
          <p:cNvCxnSpPr/>
          <p:nvPr/>
        </p:nvCxnSpPr>
        <p:spPr bwMode="auto">
          <a:xfrm flipV="1">
            <a:off x="1513315" y="3926343"/>
            <a:ext cx="68257" cy="65461"/>
          </a:xfrm>
          <a:prstGeom prst="line">
            <a:avLst/>
          </a:prstGeom>
          <a:noFill/>
          <a:ln w="190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67 Conector recto"/>
          <p:cNvCxnSpPr/>
          <p:nvPr/>
        </p:nvCxnSpPr>
        <p:spPr bwMode="auto">
          <a:xfrm rot="5400000" flipV="1">
            <a:off x="3140220" y="2995694"/>
            <a:ext cx="1636593" cy="16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0" name="69 Conector recto"/>
          <p:cNvCxnSpPr/>
          <p:nvPr/>
        </p:nvCxnSpPr>
        <p:spPr bwMode="auto">
          <a:xfrm>
            <a:off x="3635896" y="3317191"/>
            <a:ext cx="169" cy="490234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" name="70 Conector recto"/>
          <p:cNvCxnSpPr/>
          <p:nvPr/>
        </p:nvCxnSpPr>
        <p:spPr bwMode="auto">
          <a:xfrm rot="5400000" flipV="1">
            <a:off x="3400961" y="3560841"/>
            <a:ext cx="38530" cy="5951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2" name="Rectangle à coins arrondis 285"/>
          <p:cNvSpPr/>
          <p:nvPr/>
        </p:nvSpPr>
        <p:spPr bwMode="auto">
          <a:xfrm flipH="1">
            <a:off x="1658633" y="3798316"/>
            <a:ext cx="611273" cy="64473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100000"/>
              </a:lnSpc>
              <a:spcBef>
                <a:spcPct val="0"/>
              </a:spcBef>
              <a:buNone/>
            </a:pPr>
            <a:r>
              <a:rPr kumimoji="0" lang="es-ES" sz="1200" b="1" i="1" u="none" strike="noStrike" cap="none" normalizeH="0" baseline="0" dirty="0" err="1" smtClean="0">
                <a:ln>
                  <a:noFill/>
                </a:ln>
                <a:effectLst/>
                <a:latin typeface="Arial" charset="0"/>
              </a:rPr>
              <a:t>Delay</a:t>
            </a:r>
            <a:r>
              <a:rPr lang="es-ES" sz="1200" b="1" i="1" dirty="0">
                <a:latin typeface="Arial" charset="0"/>
              </a:rPr>
              <a:t/>
            </a:r>
            <a:br>
              <a:rPr lang="es-ES" sz="1200" b="1" i="1" dirty="0">
                <a:latin typeface="Arial" charset="0"/>
              </a:rPr>
            </a:br>
            <a:r>
              <a:rPr kumimoji="0" lang="es-ES" sz="1200" b="1" i="1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Chip</a:t>
            </a:r>
            <a:endParaRPr kumimoji="0" lang="en-US" sz="1200" b="1" i="1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73" name="computr3"/>
          <p:cNvSpPr>
            <a:spLocks noEditPoints="1" noChangeArrowheads="1"/>
          </p:cNvSpPr>
          <p:nvPr/>
        </p:nvSpPr>
        <p:spPr bwMode="auto">
          <a:xfrm>
            <a:off x="2915816" y="5373216"/>
            <a:ext cx="1341340" cy="985674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7811 w 21600"/>
              <a:gd name="T13" fmla="*/ 2584 h 21600"/>
              <a:gd name="T14" fmla="*/ 16359 w 21600"/>
              <a:gd name="T15" fmla="*/ 1176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8250" y="17743"/>
                </a:moveTo>
                <a:lnTo>
                  <a:pt x="17557" y="16971"/>
                </a:lnTo>
                <a:lnTo>
                  <a:pt x="5429" y="16971"/>
                </a:lnTo>
                <a:lnTo>
                  <a:pt x="4736" y="17743"/>
                </a:lnTo>
                <a:lnTo>
                  <a:pt x="18250" y="17743"/>
                </a:lnTo>
                <a:close/>
              </a:path>
              <a:path w="21600" h="21600" extrusionOk="0">
                <a:moveTo>
                  <a:pt x="18250" y="17743"/>
                </a:moveTo>
                <a:moveTo>
                  <a:pt x="19405" y="19131"/>
                </a:moveTo>
                <a:lnTo>
                  <a:pt x="18712" y="18360"/>
                </a:lnTo>
                <a:lnTo>
                  <a:pt x="4274" y="18360"/>
                </a:lnTo>
                <a:lnTo>
                  <a:pt x="3581" y="19131"/>
                </a:lnTo>
                <a:lnTo>
                  <a:pt x="19405" y="19131"/>
                </a:lnTo>
                <a:close/>
              </a:path>
              <a:path w="21600" h="21600" extrusionOk="0">
                <a:moveTo>
                  <a:pt x="19405" y="19131"/>
                </a:moveTo>
                <a:moveTo>
                  <a:pt x="20560" y="20520"/>
                </a:moveTo>
                <a:lnTo>
                  <a:pt x="19867" y="19749"/>
                </a:lnTo>
                <a:lnTo>
                  <a:pt x="3119" y="19749"/>
                </a:lnTo>
                <a:lnTo>
                  <a:pt x="2426" y="20520"/>
                </a:lnTo>
                <a:lnTo>
                  <a:pt x="20560" y="20520"/>
                </a:lnTo>
                <a:close/>
              </a:path>
              <a:path w="21600" h="21600" extrusionOk="0">
                <a:moveTo>
                  <a:pt x="20560" y="20520"/>
                </a:moveTo>
                <a:moveTo>
                  <a:pt x="4620" y="16971"/>
                </a:moveTo>
                <a:lnTo>
                  <a:pt x="5313" y="16200"/>
                </a:lnTo>
                <a:lnTo>
                  <a:pt x="7624" y="16200"/>
                </a:lnTo>
                <a:lnTo>
                  <a:pt x="7624" y="14194"/>
                </a:lnTo>
                <a:lnTo>
                  <a:pt x="5891" y="14194"/>
                </a:lnTo>
                <a:lnTo>
                  <a:pt x="5891" y="0"/>
                </a:lnTo>
                <a:lnTo>
                  <a:pt x="12013" y="0"/>
                </a:lnTo>
                <a:lnTo>
                  <a:pt x="18135" y="0"/>
                </a:lnTo>
                <a:lnTo>
                  <a:pt x="18135" y="10800"/>
                </a:lnTo>
                <a:lnTo>
                  <a:pt x="18135" y="14194"/>
                </a:lnTo>
                <a:lnTo>
                  <a:pt x="16402" y="14194"/>
                </a:lnTo>
                <a:lnTo>
                  <a:pt x="16402" y="16200"/>
                </a:lnTo>
                <a:lnTo>
                  <a:pt x="17788" y="16200"/>
                </a:lnTo>
                <a:lnTo>
                  <a:pt x="19059" y="17743"/>
                </a:lnTo>
                <a:lnTo>
                  <a:pt x="21022" y="19903"/>
                </a:lnTo>
                <a:lnTo>
                  <a:pt x="21253" y="20057"/>
                </a:lnTo>
                <a:lnTo>
                  <a:pt x="21369" y="20366"/>
                </a:lnTo>
                <a:lnTo>
                  <a:pt x="21600" y="20674"/>
                </a:lnTo>
                <a:lnTo>
                  <a:pt x="21600" y="20829"/>
                </a:lnTo>
                <a:lnTo>
                  <a:pt x="21600" y="20983"/>
                </a:lnTo>
                <a:lnTo>
                  <a:pt x="21600" y="21137"/>
                </a:lnTo>
                <a:lnTo>
                  <a:pt x="21600" y="21291"/>
                </a:lnTo>
                <a:lnTo>
                  <a:pt x="21484" y="21446"/>
                </a:lnTo>
                <a:lnTo>
                  <a:pt x="21369" y="21446"/>
                </a:lnTo>
                <a:lnTo>
                  <a:pt x="21138" y="21600"/>
                </a:lnTo>
                <a:lnTo>
                  <a:pt x="21022" y="21600"/>
                </a:lnTo>
                <a:lnTo>
                  <a:pt x="10973" y="21600"/>
                </a:lnTo>
                <a:lnTo>
                  <a:pt x="2079" y="21600"/>
                </a:lnTo>
                <a:lnTo>
                  <a:pt x="1848" y="21600"/>
                </a:lnTo>
                <a:lnTo>
                  <a:pt x="1733" y="21446"/>
                </a:lnTo>
                <a:lnTo>
                  <a:pt x="1617" y="21446"/>
                </a:lnTo>
                <a:lnTo>
                  <a:pt x="1502" y="21291"/>
                </a:lnTo>
                <a:lnTo>
                  <a:pt x="1386" y="21291"/>
                </a:lnTo>
                <a:lnTo>
                  <a:pt x="1386" y="21137"/>
                </a:lnTo>
                <a:lnTo>
                  <a:pt x="1386" y="20983"/>
                </a:lnTo>
                <a:lnTo>
                  <a:pt x="1386" y="20829"/>
                </a:lnTo>
                <a:lnTo>
                  <a:pt x="1502" y="20674"/>
                </a:lnTo>
                <a:lnTo>
                  <a:pt x="1617" y="20366"/>
                </a:lnTo>
                <a:lnTo>
                  <a:pt x="1733" y="20057"/>
                </a:lnTo>
                <a:lnTo>
                  <a:pt x="1964" y="19903"/>
                </a:lnTo>
                <a:lnTo>
                  <a:pt x="0" y="19903"/>
                </a:lnTo>
                <a:lnTo>
                  <a:pt x="0" y="10800"/>
                </a:lnTo>
                <a:lnTo>
                  <a:pt x="0" y="2777"/>
                </a:lnTo>
                <a:lnTo>
                  <a:pt x="4620" y="2777"/>
                </a:lnTo>
                <a:lnTo>
                  <a:pt x="4620" y="16971"/>
                </a:lnTo>
                <a:moveTo>
                  <a:pt x="4620" y="16971"/>
                </a:moveTo>
                <a:moveTo>
                  <a:pt x="4620" y="16971"/>
                </a:moveTo>
                <a:lnTo>
                  <a:pt x="4158" y="17434"/>
                </a:lnTo>
                <a:lnTo>
                  <a:pt x="2541" y="19286"/>
                </a:lnTo>
                <a:lnTo>
                  <a:pt x="1964" y="19903"/>
                </a:lnTo>
                <a:lnTo>
                  <a:pt x="4620" y="16971"/>
                </a:lnTo>
                <a:close/>
              </a:path>
              <a:path w="21600" h="21600" extrusionOk="0">
                <a:moveTo>
                  <a:pt x="7624" y="2314"/>
                </a:moveTo>
                <a:moveTo>
                  <a:pt x="16402" y="2314"/>
                </a:moveTo>
                <a:lnTo>
                  <a:pt x="16402" y="11880"/>
                </a:lnTo>
                <a:lnTo>
                  <a:pt x="7624" y="11880"/>
                </a:lnTo>
                <a:lnTo>
                  <a:pt x="7624" y="2314"/>
                </a:lnTo>
                <a:lnTo>
                  <a:pt x="16402" y="2314"/>
                </a:lnTo>
                <a:close/>
              </a:path>
              <a:path w="21600" h="21600" extrusionOk="0">
                <a:moveTo>
                  <a:pt x="578" y="4011"/>
                </a:moveTo>
                <a:moveTo>
                  <a:pt x="4043" y="4011"/>
                </a:moveTo>
                <a:lnTo>
                  <a:pt x="4043" y="4320"/>
                </a:lnTo>
                <a:lnTo>
                  <a:pt x="578" y="4320"/>
                </a:lnTo>
                <a:lnTo>
                  <a:pt x="578" y="4011"/>
                </a:lnTo>
                <a:lnTo>
                  <a:pt x="4043" y="4011"/>
                </a:lnTo>
                <a:close/>
                <a:moveTo>
                  <a:pt x="7624" y="14194"/>
                </a:moveTo>
                <a:lnTo>
                  <a:pt x="16402" y="14194"/>
                </a:lnTo>
                <a:lnTo>
                  <a:pt x="16402" y="16200"/>
                </a:lnTo>
                <a:lnTo>
                  <a:pt x="7624" y="16200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cxnSp>
        <p:nvCxnSpPr>
          <p:cNvPr id="74" name="106 Conector recto"/>
          <p:cNvCxnSpPr>
            <a:cxnSpLocks noChangeShapeType="1"/>
            <a:endCxn id="72" idx="1"/>
          </p:cNvCxnSpPr>
          <p:nvPr/>
        </p:nvCxnSpPr>
        <p:spPr bwMode="auto">
          <a:xfrm flipH="1">
            <a:off x="2269906" y="4120685"/>
            <a:ext cx="470758" cy="0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 type="none" w="med" len="med"/>
            <a:tailEnd type="triangle" w="med" len="med"/>
          </a:ln>
        </p:spPr>
      </p:cxnSp>
      <p:cxnSp>
        <p:nvCxnSpPr>
          <p:cNvPr id="75" name="74 Conector recto"/>
          <p:cNvCxnSpPr/>
          <p:nvPr/>
        </p:nvCxnSpPr>
        <p:spPr bwMode="auto">
          <a:xfrm flipV="1">
            <a:off x="383295" y="2412262"/>
            <a:ext cx="0" cy="331278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Rectangle à coins arrondis 285"/>
          <p:cNvSpPr/>
          <p:nvPr/>
        </p:nvSpPr>
        <p:spPr bwMode="auto">
          <a:xfrm flipH="1">
            <a:off x="827584" y="5426557"/>
            <a:ext cx="1191197" cy="78013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100000"/>
              </a:lnSpc>
              <a:spcBef>
                <a:spcPct val="0"/>
              </a:spcBef>
              <a:buNone/>
            </a:pPr>
            <a:r>
              <a:rPr kumimoji="0" lang="es-ES" sz="1100" b="1" i="1" u="none" strike="noStrike" cap="none" normalizeH="0" baseline="0" dirty="0" err="1" smtClean="0">
                <a:ln>
                  <a:noFill/>
                </a:ln>
                <a:effectLst/>
                <a:latin typeface="Arial" charset="0"/>
              </a:rPr>
              <a:t>Waveform</a:t>
            </a:r>
            <a:r>
              <a:rPr lang="es-ES" sz="1100" b="1" i="1" dirty="0">
                <a:latin typeface="Arial" charset="0"/>
              </a:rPr>
              <a:t/>
            </a:r>
            <a:br>
              <a:rPr lang="es-ES" sz="1100" b="1" i="1" dirty="0">
                <a:latin typeface="Arial" charset="0"/>
              </a:rPr>
            </a:br>
            <a:r>
              <a:rPr kumimoji="0" lang="es-ES" sz="1100" b="1" i="1" u="none" strike="noStrike" cap="none" normalizeH="0" baseline="0" dirty="0" err="1" smtClean="0">
                <a:ln>
                  <a:noFill/>
                </a:ln>
                <a:effectLst/>
                <a:latin typeface="Arial" charset="0"/>
              </a:rPr>
              <a:t>Generator</a:t>
            </a:r>
            <a:endParaRPr kumimoji="0" lang="en-US" sz="1100" b="1" i="1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cxnSp>
        <p:nvCxnSpPr>
          <p:cNvPr id="77" name="106 Conector recto"/>
          <p:cNvCxnSpPr>
            <a:cxnSpLocks noChangeShapeType="1"/>
          </p:cNvCxnSpPr>
          <p:nvPr/>
        </p:nvCxnSpPr>
        <p:spPr bwMode="auto">
          <a:xfrm>
            <a:off x="1486990" y="5150692"/>
            <a:ext cx="0" cy="279492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 type="none" w="med" len="med"/>
            <a:tailEnd type="triangle" w="med" len="med"/>
          </a:ln>
        </p:spPr>
      </p:cxnSp>
      <p:cxnSp>
        <p:nvCxnSpPr>
          <p:cNvPr id="78" name="106 Conector recto"/>
          <p:cNvCxnSpPr>
            <a:cxnSpLocks noChangeShapeType="1"/>
          </p:cNvCxnSpPr>
          <p:nvPr/>
        </p:nvCxnSpPr>
        <p:spPr bwMode="auto">
          <a:xfrm>
            <a:off x="1763688" y="5147065"/>
            <a:ext cx="0" cy="279492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 type="none" w="med" len="med"/>
            <a:tailEnd type="triangle" w="med" len="med"/>
          </a:ln>
        </p:spPr>
      </p:cxnSp>
      <p:sp>
        <p:nvSpPr>
          <p:cNvPr id="79" name="ZoneTexte 406"/>
          <p:cNvSpPr txBox="1"/>
          <p:nvPr/>
        </p:nvSpPr>
        <p:spPr>
          <a:xfrm flipH="1">
            <a:off x="912222" y="5138525"/>
            <a:ext cx="684263" cy="300600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000" b="1" i="1" u="none" dirty="0" smtClean="0">
                <a:solidFill>
                  <a:schemeClr val="tx1"/>
                </a:solidFill>
              </a:rPr>
              <a:t>10 MHz</a:t>
            </a:r>
            <a:endParaRPr lang="fr-FR" sz="900" b="1" i="1" u="none" dirty="0">
              <a:solidFill>
                <a:schemeClr val="tx1"/>
              </a:solidFill>
            </a:endParaRPr>
          </a:p>
        </p:txBody>
      </p:sp>
      <p:sp>
        <p:nvSpPr>
          <p:cNvPr id="80" name="ZoneTexte 406"/>
          <p:cNvSpPr txBox="1"/>
          <p:nvPr/>
        </p:nvSpPr>
        <p:spPr>
          <a:xfrm flipH="1">
            <a:off x="1717695" y="5138525"/>
            <a:ext cx="622057" cy="246211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000" b="1" i="1" u="none" dirty="0" smtClean="0">
                <a:solidFill>
                  <a:schemeClr val="tx1"/>
                </a:solidFill>
              </a:rPr>
              <a:t>Trigger</a:t>
            </a:r>
            <a:endParaRPr lang="fr-FR" sz="900" b="1" i="1" u="none" dirty="0">
              <a:solidFill>
                <a:schemeClr val="tx1"/>
              </a:solidFill>
            </a:endParaRPr>
          </a:p>
        </p:txBody>
      </p:sp>
      <p:sp>
        <p:nvSpPr>
          <p:cNvPr id="81" name="80 CuadroTexto"/>
          <p:cNvSpPr txBox="1"/>
          <p:nvPr/>
        </p:nvSpPr>
        <p:spPr>
          <a:xfrm>
            <a:off x="2840808" y="3532330"/>
            <a:ext cx="5964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s-ES" sz="1000" b="1" i="1" dirty="0" smtClean="0">
                <a:solidFill>
                  <a:schemeClr val="accent1">
                    <a:lumMod val="75000"/>
                  </a:schemeClr>
                </a:solidFill>
              </a:rPr>
              <a:t>12 bits</a:t>
            </a:r>
            <a:endParaRPr lang="en-US" sz="1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" name="24 Pentágono"/>
          <p:cNvSpPr/>
          <p:nvPr/>
        </p:nvSpPr>
        <p:spPr bwMode="auto">
          <a:xfrm flipH="1">
            <a:off x="3124154" y="1712763"/>
            <a:ext cx="424871" cy="336557"/>
          </a:xfrm>
          <a:prstGeom prst="homePlat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s-ES" sz="5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12b ADC</a:t>
            </a:r>
          </a:p>
        </p:txBody>
      </p:sp>
      <p:sp>
        <p:nvSpPr>
          <p:cNvPr id="35" name="34 Pentágono"/>
          <p:cNvSpPr/>
          <p:nvPr/>
        </p:nvSpPr>
        <p:spPr bwMode="auto">
          <a:xfrm flipH="1">
            <a:off x="3120808" y="2072803"/>
            <a:ext cx="424871" cy="336557"/>
          </a:xfrm>
          <a:prstGeom prst="homePlat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s-ES" sz="5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12b ADC</a:t>
            </a:r>
          </a:p>
        </p:txBody>
      </p:sp>
      <p:sp>
        <p:nvSpPr>
          <p:cNvPr id="43" name="42 Pentágono"/>
          <p:cNvSpPr/>
          <p:nvPr/>
        </p:nvSpPr>
        <p:spPr bwMode="auto">
          <a:xfrm flipH="1">
            <a:off x="3118663" y="2561621"/>
            <a:ext cx="424871" cy="336557"/>
          </a:xfrm>
          <a:prstGeom prst="homePlat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s-ES" sz="5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12b ADC</a:t>
            </a:r>
          </a:p>
        </p:txBody>
      </p:sp>
      <p:sp>
        <p:nvSpPr>
          <p:cNvPr id="50" name="49 Pentágono"/>
          <p:cNvSpPr/>
          <p:nvPr/>
        </p:nvSpPr>
        <p:spPr bwMode="auto">
          <a:xfrm flipH="1">
            <a:off x="3115317" y="2921661"/>
            <a:ext cx="424871" cy="336557"/>
          </a:xfrm>
          <a:prstGeom prst="homePlat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s-ES" sz="5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12b ADC</a:t>
            </a:r>
          </a:p>
        </p:txBody>
      </p:sp>
      <p:cxnSp>
        <p:nvCxnSpPr>
          <p:cNvPr id="82" name="106 Conector recto"/>
          <p:cNvCxnSpPr>
            <a:cxnSpLocks noChangeShapeType="1"/>
          </p:cNvCxnSpPr>
          <p:nvPr/>
        </p:nvCxnSpPr>
        <p:spPr bwMode="auto">
          <a:xfrm flipH="1">
            <a:off x="1547443" y="4612015"/>
            <a:ext cx="1193221" cy="0"/>
          </a:xfrm>
          <a:prstGeom prst="line">
            <a:avLst/>
          </a:prstGeom>
          <a:noFill/>
          <a:ln w="1905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87" name="86 Conector recto"/>
          <p:cNvCxnSpPr/>
          <p:nvPr/>
        </p:nvCxnSpPr>
        <p:spPr bwMode="auto">
          <a:xfrm>
            <a:off x="3422872" y="3324684"/>
            <a:ext cx="169" cy="490234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88" name="87 Conector recto"/>
          <p:cNvCxnSpPr/>
          <p:nvPr/>
        </p:nvCxnSpPr>
        <p:spPr bwMode="auto">
          <a:xfrm flipH="1">
            <a:off x="4068113" y="1928786"/>
            <a:ext cx="708" cy="187750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89" name="88 Conector recto"/>
          <p:cNvCxnSpPr/>
          <p:nvPr/>
        </p:nvCxnSpPr>
        <p:spPr bwMode="auto">
          <a:xfrm rot="5400000" flipV="1">
            <a:off x="3607128" y="3588404"/>
            <a:ext cx="38530" cy="5951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89 Conector recto"/>
          <p:cNvCxnSpPr/>
          <p:nvPr/>
        </p:nvCxnSpPr>
        <p:spPr bwMode="auto">
          <a:xfrm rot="5400000" flipV="1">
            <a:off x="3938289" y="3579778"/>
            <a:ext cx="38530" cy="5951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90 Conector recto"/>
          <p:cNvCxnSpPr/>
          <p:nvPr/>
        </p:nvCxnSpPr>
        <p:spPr bwMode="auto">
          <a:xfrm rot="5400000" flipV="1">
            <a:off x="4049556" y="3579778"/>
            <a:ext cx="38530" cy="5951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92 Conector recto"/>
          <p:cNvCxnSpPr/>
          <p:nvPr/>
        </p:nvCxnSpPr>
        <p:spPr bwMode="auto">
          <a:xfrm flipV="1">
            <a:off x="3856188" y="1942713"/>
            <a:ext cx="223365" cy="163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93 Conector recto"/>
          <p:cNvCxnSpPr/>
          <p:nvPr/>
        </p:nvCxnSpPr>
        <p:spPr bwMode="auto">
          <a:xfrm flipV="1">
            <a:off x="3851920" y="2172744"/>
            <a:ext cx="112066" cy="16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94 Conector recto"/>
          <p:cNvCxnSpPr/>
          <p:nvPr/>
        </p:nvCxnSpPr>
        <p:spPr bwMode="auto">
          <a:xfrm flipV="1">
            <a:off x="390244" y="5724888"/>
            <a:ext cx="445547" cy="164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7" name="2 Marcador de contenido"/>
          <p:cNvSpPr txBox="1">
            <a:spLocks/>
          </p:cNvSpPr>
          <p:nvPr/>
        </p:nvSpPr>
        <p:spPr bwMode="auto">
          <a:xfrm>
            <a:off x="4644008" y="1451403"/>
            <a:ext cx="4290877" cy="46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ts val="60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6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lvl="1">
              <a:lnSpc>
                <a:spcPct val="100000"/>
              </a:lnSpc>
            </a:pPr>
            <a:r>
              <a:rPr lang="en-US" sz="2000" b="0" kern="0" dirty="0" smtClean="0"/>
              <a:t>Input impedance</a:t>
            </a:r>
            <a:endParaRPr lang="en-US" sz="2000" b="0" kern="0" dirty="0"/>
          </a:p>
        </p:txBody>
      </p:sp>
      <p:sp>
        <p:nvSpPr>
          <p:cNvPr id="99" name="2 Marcador de contenido"/>
          <p:cNvSpPr txBox="1">
            <a:spLocks/>
          </p:cNvSpPr>
          <p:nvPr/>
        </p:nvSpPr>
        <p:spPr bwMode="auto">
          <a:xfrm>
            <a:off x="4644008" y="3999438"/>
            <a:ext cx="4290877" cy="46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ts val="60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6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lvl="1">
              <a:lnSpc>
                <a:spcPct val="100000"/>
              </a:lnSpc>
            </a:pPr>
            <a:r>
              <a:rPr lang="en-US" sz="2000" b="0" kern="0" dirty="0" smtClean="0"/>
              <a:t>Crosstalk</a:t>
            </a:r>
            <a:endParaRPr lang="en-US" sz="2000" b="0" kern="0" dirty="0"/>
          </a:p>
        </p:txBody>
      </p:sp>
      <p:graphicFrame>
        <p:nvGraphicFramePr>
          <p:cNvPr id="101" name="100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2548856"/>
              </p:ext>
            </p:extLst>
          </p:nvPr>
        </p:nvGraphicFramePr>
        <p:xfrm>
          <a:off x="5570837" y="1790961"/>
          <a:ext cx="3364048" cy="2329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8993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I. </a:t>
            </a:r>
            <a:r>
              <a:rPr lang="en-GB" dirty="0"/>
              <a:t>Current Analog Signal Processing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12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11" name="Rectangle 5">
            <a:extLst>
              <a:ext uri="{FF2B5EF4-FFF2-40B4-BE49-F238E27FC236}">
                <a16:creationId xmlns="" xmlns:a16="http://schemas.microsoft.com/office/drawing/2014/main" id="{089FF183-9DA6-47B6-93C5-96E559677F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Calo</a:t>
            </a:r>
            <a:r>
              <a:rPr lang="en-GB" dirty="0" smtClean="0"/>
              <a:t> FE PRR</a:t>
            </a:r>
            <a:endParaRPr lang="en-GB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298" y="4986641"/>
            <a:ext cx="3234826" cy="1592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2465536" y="4076816"/>
            <a:ext cx="2142468" cy="118801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marL="7938" lvl="1" algn="ctr" defTabSz="449263" eaLnBrk="0" hangingPunct="0">
              <a:lnSpc>
                <a:spcPct val="100000"/>
              </a:lnSpc>
              <a:spcBef>
                <a:spcPct val="15000"/>
              </a:spcBef>
              <a:buClr>
                <a:schemeClr val="accent6"/>
              </a:buClr>
              <a:buSzPct val="100000"/>
              <a:buNone/>
            </a:pPr>
            <a:r>
              <a:rPr lang="fr-FR" sz="1600" b="0" u="sng" dirty="0" err="1" smtClean="0">
                <a:solidFill>
                  <a:schemeClr val="accent2">
                    <a:lumMod val="75000"/>
                  </a:schemeClr>
                </a:solidFill>
                <a:ea typeface="DejaVu Sans" pitchFamily="34" charset="0"/>
                <a:cs typeface="DejaVu Sans" pitchFamily="34" charset="0"/>
              </a:rPr>
              <a:t>Clipping</a:t>
            </a:r>
            <a:r>
              <a:rPr lang="fr-FR" sz="1600" b="0" u="sng" dirty="0" smtClean="0">
                <a:solidFill>
                  <a:schemeClr val="accent2">
                    <a:lumMod val="75000"/>
                  </a:schemeClr>
                </a:solidFill>
                <a:ea typeface="DejaVu Sans" pitchFamily="34" charset="0"/>
                <a:cs typeface="DejaVu Sans" pitchFamily="34" charset="0"/>
              </a:rPr>
              <a:t>:</a:t>
            </a:r>
          </a:p>
          <a:p>
            <a:pPr marL="293688" lvl="1" indent="-285750" algn="ctr" defTabSz="449263" eaLnBrk="0" hangingPunct="0">
              <a:lnSpc>
                <a:spcPct val="100000"/>
              </a:lnSpc>
              <a:spcBef>
                <a:spcPct val="15000"/>
              </a:spcBef>
              <a:buClr>
                <a:schemeClr val="accent6"/>
              </a:buClr>
              <a:buSzPct val="100000"/>
              <a:buFont typeface="Arial Unicode MS" pitchFamily="34" charset="-128"/>
              <a:buChar char="⇒"/>
            </a:pPr>
            <a:r>
              <a:rPr lang="fr-FR" sz="1600" b="0" dirty="0" err="1" smtClean="0">
                <a:solidFill>
                  <a:schemeClr val="accent2">
                    <a:lumMod val="75000"/>
                  </a:schemeClr>
                </a:solidFill>
                <a:ea typeface="DejaVu Sans" pitchFamily="34" charset="0"/>
                <a:cs typeface="DejaVu Sans" pitchFamily="34" charset="0"/>
              </a:rPr>
              <a:t>Reduce</a:t>
            </a:r>
            <a:r>
              <a:rPr lang="fr-FR" sz="1600" b="0" dirty="0" smtClean="0">
                <a:solidFill>
                  <a:schemeClr val="accent2">
                    <a:lumMod val="75000"/>
                  </a:schemeClr>
                </a:solidFill>
                <a:ea typeface="DejaVu Sans" pitchFamily="34" charset="0"/>
                <a:cs typeface="DejaVu Sans" pitchFamily="34" charset="0"/>
              </a:rPr>
              <a:t> signal </a:t>
            </a:r>
            <a:r>
              <a:rPr lang="fr-FR" sz="1600" b="0" dirty="0" err="1" smtClean="0">
                <a:solidFill>
                  <a:schemeClr val="accent2">
                    <a:lumMod val="75000"/>
                  </a:schemeClr>
                </a:solidFill>
                <a:ea typeface="DejaVu Sans" pitchFamily="34" charset="0"/>
                <a:cs typeface="DejaVu Sans" pitchFamily="34" charset="0"/>
              </a:rPr>
              <a:t>tail</a:t>
            </a:r>
            <a:r>
              <a:rPr lang="fr-FR" sz="1600" b="0" dirty="0">
                <a:solidFill>
                  <a:schemeClr val="accent2">
                    <a:lumMod val="75000"/>
                  </a:schemeClr>
                </a:solidFill>
                <a:ea typeface="DejaVu Sans" pitchFamily="34" charset="0"/>
                <a:cs typeface="DejaVu Sans" pitchFamily="34" charset="0"/>
              </a:rPr>
              <a:t> </a:t>
            </a:r>
            <a:endParaRPr lang="fr-FR" sz="1600" b="0" dirty="0" smtClean="0">
              <a:solidFill>
                <a:schemeClr val="accent2">
                  <a:lumMod val="75000"/>
                </a:schemeClr>
              </a:solidFill>
              <a:ea typeface="DejaVu Sans" pitchFamily="34" charset="0"/>
              <a:cs typeface="DejaVu Sans" pitchFamily="34" charset="0"/>
            </a:endParaRPr>
          </a:p>
          <a:p>
            <a:pPr marL="293688" lvl="1" indent="-285750" algn="ctr" defTabSz="449263" eaLnBrk="0" hangingPunct="0">
              <a:lnSpc>
                <a:spcPct val="100000"/>
              </a:lnSpc>
              <a:spcBef>
                <a:spcPct val="15000"/>
              </a:spcBef>
              <a:buClr>
                <a:schemeClr val="accent6"/>
              </a:buClr>
              <a:buSzPct val="100000"/>
              <a:buFont typeface="Arial Unicode MS" pitchFamily="34" charset="-128"/>
              <a:buChar char="⇒"/>
            </a:pPr>
            <a:r>
              <a:rPr lang="fr-FR" sz="1600" b="0" dirty="0" err="1" smtClean="0">
                <a:solidFill>
                  <a:schemeClr val="accent2">
                    <a:lumMod val="75000"/>
                  </a:schemeClr>
                </a:solidFill>
                <a:ea typeface="DejaVu Sans" pitchFamily="34" charset="0"/>
                <a:cs typeface="DejaVu Sans" pitchFamily="34" charset="0"/>
              </a:rPr>
              <a:t>Reduce</a:t>
            </a:r>
            <a:r>
              <a:rPr lang="fr-FR" sz="1600" b="0" dirty="0" smtClean="0">
                <a:solidFill>
                  <a:schemeClr val="accent2">
                    <a:lumMod val="75000"/>
                  </a:schemeClr>
                </a:solidFill>
                <a:ea typeface="DejaVu Sans" pitchFamily="34" charset="0"/>
                <a:cs typeface="DejaVu Sans" pitchFamily="34" charset="0"/>
              </a:rPr>
              <a:t> </a:t>
            </a:r>
            <a:r>
              <a:rPr lang="fr-FR" sz="1600" b="0" dirty="0" err="1" smtClean="0">
                <a:solidFill>
                  <a:schemeClr val="accent2">
                    <a:lumMod val="75000"/>
                  </a:schemeClr>
                </a:solidFill>
                <a:ea typeface="DejaVu Sans" pitchFamily="34" charset="0"/>
                <a:cs typeface="DejaVu Sans" pitchFamily="34" charset="0"/>
              </a:rPr>
              <a:t>spill</a:t>
            </a:r>
            <a:r>
              <a:rPr lang="fr-FR" sz="1600" b="0" dirty="0" smtClean="0">
                <a:solidFill>
                  <a:schemeClr val="accent2">
                    <a:lumMod val="75000"/>
                  </a:schemeClr>
                </a:solidFill>
                <a:ea typeface="DejaVu Sans" pitchFamily="34" charset="0"/>
                <a:cs typeface="DejaVu Sans" pitchFamily="34" charset="0"/>
              </a:rPr>
              <a:t> over</a:t>
            </a:r>
          </a:p>
          <a:p>
            <a:pPr marL="182563" lvl="1" indent="-174625" algn="ctr" defTabSz="449263" eaLnBrk="0" hangingPunct="0">
              <a:lnSpc>
                <a:spcPct val="100000"/>
              </a:lnSpc>
              <a:spcBef>
                <a:spcPct val="15000"/>
              </a:spcBef>
              <a:buClr>
                <a:schemeClr val="accent6"/>
              </a:buClr>
              <a:buSzPct val="100000"/>
              <a:buFont typeface="Times New Roman" pitchFamily="18" charset="0"/>
              <a:buChar char="•"/>
            </a:pPr>
            <a:endParaRPr lang="fr-FR" sz="1600" b="0" dirty="0">
              <a:solidFill>
                <a:schemeClr val="accent2">
                  <a:lumMod val="75000"/>
                </a:schemeClr>
              </a:solidFill>
              <a:ea typeface="DejaVu Sans" pitchFamily="34" charset="0"/>
              <a:cs typeface="DejaVu Sans" pitchFamily="34" charset="0"/>
            </a:endParaRPr>
          </a:p>
        </p:txBody>
      </p:sp>
      <p:sp>
        <p:nvSpPr>
          <p:cNvPr id="14" name="Rectangle à coins arrondis 231"/>
          <p:cNvSpPr/>
          <p:nvPr/>
        </p:nvSpPr>
        <p:spPr bwMode="auto">
          <a:xfrm flipH="1">
            <a:off x="3598064" y="1096501"/>
            <a:ext cx="5256584" cy="3132349"/>
          </a:xfrm>
          <a:prstGeom prst="roundRect">
            <a:avLst/>
          </a:prstGeom>
          <a:solidFill>
            <a:schemeClr val="accent3">
              <a:lumMod val="8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wrap="none" lIns="92064" tIns="46032" rIns="92064" bIns="46032" anchor="ctr"/>
          <a:lstStyle/>
          <a:p>
            <a:pPr eaLnBrk="0" hangingPunct="0">
              <a:buNone/>
              <a:defRPr/>
            </a:pPr>
            <a:endParaRPr lang="fr-FR">
              <a:latin typeface="Arial" charset="0"/>
            </a:endParaRPr>
          </a:p>
        </p:txBody>
      </p:sp>
      <p:sp>
        <p:nvSpPr>
          <p:cNvPr id="15" name="ZoneTexte 632"/>
          <p:cNvSpPr txBox="1">
            <a:spLocks noChangeArrowheads="1"/>
          </p:cNvSpPr>
          <p:nvPr/>
        </p:nvSpPr>
        <p:spPr bwMode="auto">
          <a:xfrm flipH="1">
            <a:off x="7594508" y="1168509"/>
            <a:ext cx="1152857" cy="535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algn="ctr">
              <a:buNone/>
            </a:pPr>
            <a:r>
              <a:rPr lang="fr-FR" sz="1600" i="1" dirty="0" smtClean="0">
                <a:solidFill>
                  <a:schemeClr val="tx1"/>
                </a:solidFill>
              </a:rPr>
              <a:t>Front End</a:t>
            </a:r>
            <a:br>
              <a:rPr lang="fr-FR" sz="1600" i="1" dirty="0" smtClean="0">
                <a:solidFill>
                  <a:schemeClr val="tx1"/>
                </a:solidFill>
              </a:rPr>
            </a:br>
            <a:r>
              <a:rPr lang="fr-FR" sz="1600" i="1" dirty="0" err="1" smtClean="0">
                <a:solidFill>
                  <a:schemeClr val="tx1"/>
                </a:solidFill>
              </a:rPr>
              <a:t>Board</a:t>
            </a:r>
            <a:endParaRPr lang="fr-FR" sz="1600" i="1" dirty="0">
              <a:solidFill>
                <a:schemeClr val="tx1"/>
              </a:solidFill>
            </a:endParaRPr>
          </a:p>
        </p:txBody>
      </p:sp>
      <p:sp>
        <p:nvSpPr>
          <p:cNvPr id="16" name="Rectangle à coins arrondis 285"/>
          <p:cNvSpPr/>
          <p:nvPr/>
        </p:nvSpPr>
        <p:spPr bwMode="auto">
          <a:xfrm flipH="1">
            <a:off x="3675640" y="1168509"/>
            <a:ext cx="4003561" cy="29523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None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7" name="16 Pentágono"/>
          <p:cNvSpPr/>
          <p:nvPr/>
        </p:nvSpPr>
        <p:spPr bwMode="auto">
          <a:xfrm flipH="1">
            <a:off x="7773591" y="2615020"/>
            <a:ext cx="721017" cy="618562"/>
          </a:xfrm>
          <a:prstGeom prst="homePlat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s-ES" sz="12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12b ADC</a:t>
            </a:r>
          </a:p>
        </p:txBody>
      </p:sp>
      <p:cxnSp>
        <p:nvCxnSpPr>
          <p:cNvPr id="18" name="17 Conector recto"/>
          <p:cNvCxnSpPr>
            <a:stCxn id="17" idx="1"/>
          </p:cNvCxnSpPr>
          <p:nvPr/>
        </p:nvCxnSpPr>
        <p:spPr bwMode="auto">
          <a:xfrm flipV="1">
            <a:off x="8494608" y="2924053"/>
            <a:ext cx="281682" cy="24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19" name="Rectangle à coins arrondis 285"/>
          <p:cNvSpPr/>
          <p:nvPr/>
        </p:nvSpPr>
        <p:spPr bwMode="auto">
          <a:xfrm flipH="1">
            <a:off x="5000455" y="1250631"/>
            <a:ext cx="2126000" cy="2774360"/>
          </a:xfrm>
          <a:prstGeom prst="roundRect">
            <a:avLst/>
          </a:pr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None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0" name="19 Rectángulo"/>
          <p:cNvSpPr/>
          <p:nvPr/>
        </p:nvSpPr>
        <p:spPr bwMode="auto">
          <a:xfrm>
            <a:off x="656283" y="1705966"/>
            <a:ext cx="1466125" cy="2319024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1" name="20 Cubo"/>
          <p:cNvSpPr/>
          <p:nvPr/>
        </p:nvSpPr>
        <p:spPr bwMode="auto">
          <a:xfrm>
            <a:off x="764295" y="2324446"/>
            <a:ext cx="578296" cy="332374"/>
          </a:xfrm>
          <a:prstGeom prst="cube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2" name="21 Cilindro"/>
          <p:cNvSpPr/>
          <p:nvPr/>
        </p:nvSpPr>
        <p:spPr bwMode="auto">
          <a:xfrm rot="5400000" flipH="1">
            <a:off x="1307954" y="2379896"/>
            <a:ext cx="195665" cy="202863"/>
          </a:xfrm>
          <a:prstGeom prst="can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cxnSp>
        <p:nvCxnSpPr>
          <p:cNvPr id="23" name="22 Conector recto"/>
          <p:cNvCxnSpPr>
            <a:stCxn id="22" idx="1"/>
            <a:endCxn id="57" idx="1"/>
          </p:cNvCxnSpPr>
          <p:nvPr/>
        </p:nvCxnSpPr>
        <p:spPr bwMode="auto">
          <a:xfrm>
            <a:off x="1507218" y="2481327"/>
            <a:ext cx="759206" cy="2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ZoneTexte 406"/>
          <p:cNvSpPr txBox="1"/>
          <p:nvPr/>
        </p:nvSpPr>
        <p:spPr>
          <a:xfrm flipH="1">
            <a:off x="574236" y="1705967"/>
            <a:ext cx="874135" cy="42472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200" i="1" dirty="0" smtClean="0">
                <a:solidFill>
                  <a:schemeClr val="tx1"/>
                </a:solidFill>
              </a:rPr>
              <a:t>Detector </a:t>
            </a:r>
            <a:r>
              <a:rPr lang="fr-FR" sz="1200" i="1" dirty="0" err="1" smtClean="0">
                <a:solidFill>
                  <a:schemeClr val="tx1"/>
                </a:solidFill>
              </a:rPr>
              <a:t>cells</a:t>
            </a:r>
            <a:endParaRPr lang="fr-FR" sz="1200" i="1" dirty="0">
              <a:solidFill>
                <a:schemeClr val="tx1"/>
              </a:solidFill>
            </a:endParaRPr>
          </a:p>
        </p:txBody>
      </p:sp>
      <p:sp>
        <p:nvSpPr>
          <p:cNvPr id="25" name="ZoneTexte 406"/>
          <p:cNvSpPr txBox="1"/>
          <p:nvPr/>
        </p:nvSpPr>
        <p:spPr>
          <a:xfrm flipH="1">
            <a:off x="707704" y="3106231"/>
            <a:ext cx="514096" cy="25852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200" i="1" dirty="0" smtClean="0">
                <a:solidFill>
                  <a:schemeClr val="accent2">
                    <a:lumMod val="75000"/>
                  </a:schemeClr>
                </a:solidFill>
              </a:rPr>
              <a:t>clip</a:t>
            </a:r>
            <a:endParaRPr lang="fr-FR" sz="12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6" name="ZoneTexte 406"/>
          <p:cNvSpPr txBox="1"/>
          <p:nvPr/>
        </p:nvSpPr>
        <p:spPr>
          <a:xfrm flipH="1">
            <a:off x="2322466" y="2572665"/>
            <a:ext cx="1102012" cy="250607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200" i="1" dirty="0" smtClean="0">
                <a:solidFill>
                  <a:schemeClr val="tx1"/>
                </a:solidFill>
              </a:rPr>
              <a:t>12m </a:t>
            </a:r>
            <a:r>
              <a:rPr lang="fr-FR" sz="1200" i="1" dirty="0" err="1" smtClean="0">
                <a:solidFill>
                  <a:schemeClr val="tx1"/>
                </a:solidFill>
              </a:rPr>
              <a:t>cable</a:t>
            </a:r>
            <a:endParaRPr lang="fr-FR" sz="1200" i="1" dirty="0">
              <a:solidFill>
                <a:schemeClr val="tx1"/>
              </a:solidFill>
            </a:endParaRPr>
          </a:p>
        </p:txBody>
      </p:sp>
      <p:cxnSp>
        <p:nvCxnSpPr>
          <p:cNvPr id="27" name="26 Conector recto"/>
          <p:cNvCxnSpPr/>
          <p:nvPr/>
        </p:nvCxnSpPr>
        <p:spPr bwMode="auto">
          <a:xfrm>
            <a:off x="4900591" y="2794161"/>
            <a:ext cx="199688" cy="2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8" name="27 Grupo"/>
          <p:cNvGrpSpPr/>
          <p:nvPr/>
        </p:nvGrpSpPr>
        <p:grpSpPr>
          <a:xfrm>
            <a:off x="5052975" y="2560908"/>
            <a:ext cx="561043" cy="731838"/>
            <a:chOff x="2662279" y="3206417"/>
            <a:chExt cx="561043" cy="731838"/>
          </a:xfrm>
        </p:grpSpPr>
        <p:sp>
          <p:nvSpPr>
            <p:cNvPr id="29" name="AutoShape 45"/>
            <p:cNvSpPr>
              <a:spLocks noChangeArrowheads="1"/>
            </p:cNvSpPr>
            <p:nvPr/>
          </p:nvSpPr>
          <p:spPr bwMode="auto">
            <a:xfrm rot="5400000">
              <a:off x="2601816" y="3316748"/>
              <a:ext cx="731838" cy="51117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b="0" u="none"/>
            </a:p>
          </p:txBody>
        </p:sp>
        <p:sp>
          <p:nvSpPr>
            <p:cNvPr id="30" name="Text Box 50"/>
            <p:cNvSpPr txBox="1">
              <a:spLocks noChangeArrowheads="1"/>
            </p:cNvSpPr>
            <p:nvPr/>
          </p:nvSpPr>
          <p:spPr bwMode="auto">
            <a:xfrm>
              <a:off x="2662279" y="3279017"/>
              <a:ext cx="288862" cy="6186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n-US" sz="1400" b="0" u="none" dirty="0"/>
                <a:t>-</a:t>
              </a:r>
            </a:p>
            <a:p>
              <a:pPr>
                <a:buNone/>
              </a:pPr>
              <a:endParaRPr lang="en-US" sz="1000" b="0" u="none" dirty="0"/>
            </a:p>
            <a:p>
              <a:pPr>
                <a:buNone/>
              </a:pPr>
              <a:r>
                <a:rPr lang="en-US" sz="1400" b="0" u="none" dirty="0"/>
                <a:t>+</a:t>
              </a:r>
            </a:p>
          </p:txBody>
        </p:sp>
      </p:grpSp>
      <p:sp>
        <p:nvSpPr>
          <p:cNvPr id="31" name="ZoneTexte 406"/>
          <p:cNvSpPr txBox="1"/>
          <p:nvPr/>
        </p:nvSpPr>
        <p:spPr>
          <a:xfrm flipH="1">
            <a:off x="1149792" y="2032605"/>
            <a:ext cx="514096" cy="25852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200" i="1" dirty="0" smtClean="0">
                <a:solidFill>
                  <a:schemeClr val="tx1"/>
                </a:solidFill>
              </a:rPr>
              <a:t>PMT</a:t>
            </a:r>
            <a:endParaRPr lang="fr-FR" sz="1200" i="1" dirty="0">
              <a:solidFill>
                <a:schemeClr val="tx1"/>
              </a:solidFill>
            </a:endParaRPr>
          </a:p>
        </p:txBody>
      </p:sp>
      <p:sp>
        <p:nvSpPr>
          <p:cNvPr id="32" name="31 Cilindro"/>
          <p:cNvSpPr/>
          <p:nvPr/>
        </p:nvSpPr>
        <p:spPr bwMode="auto">
          <a:xfrm flipH="1">
            <a:off x="1582349" y="2644674"/>
            <a:ext cx="144015" cy="720080"/>
          </a:xfrm>
          <a:prstGeom prst="can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cxnSp>
        <p:nvCxnSpPr>
          <p:cNvPr id="33" name="32 Conector recto"/>
          <p:cNvCxnSpPr>
            <a:stCxn id="32" idx="1"/>
          </p:cNvCxnSpPr>
          <p:nvPr/>
        </p:nvCxnSpPr>
        <p:spPr bwMode="auto">
          <a:xfrm flipH="1" flipV="1">
            <a:off x="1652868" y="2485903"/>
            <a:ext cx="1488" cy="15877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ZoneTexte 406"/>
          <p:cNvSpPr txBox="1"/>
          <p:nvPr/>
        </p:nvSpPr>
        <p:spPr>
          <a:xfrm flipH="1">
            <a:off x="1140260" y="2823716"/>
            <a:ext cx="514096" cy="39702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100" i="1" dirty="0" smtClean="0">
                <a:solidFill>
                  <a:schemeClr val="tx1"/>
                </a:solidFill>
              </a:rPr>
              <a:t>5ns 50</a:t>
            </a:r>
            <a:r>
              <a:rPr lang="el-GR" sz="1100" i="1" dirty="0" smtClean="0">
                <a:solidFill>
                  <a:schemeClr val="tx1"/>
                </a:solidFill>
              </a:rPr>
              <a:t>Ω</a:t>
            </a:r>
            <a:endParaRPr lang="fr-FR" sz="1100" i="1" dirty="0">
              <a:solidFill>
                <a:schemeClr val="tx1"/>
              </a:solidFill>
            </a:endParaRPr>
          </a:p>
        </p:txBody>
      </p:sp>
      <p:grpSp>
        <p:nvGrpSpPr>
          <p:cNvPr id="35" name="34 Grupo"/>
          <p:cNvGrpSpPr/>
          <p:nvPr/>
        </p:nvGrpSpPr>
        <p:grpSpPr>
          <a:xfrm rot="5400000">
            <a:off x="1485549" y="3562659"/>
            <a:ext cx="329228" cy="152401"/>
            <a:chOff x="1974502" y="2960948"/>
            <a:chExt cx="329228" cy="152401"/>
          </a:xfrm>
        </p:grpSpPr>
        <p:cxnSp>
          <p:nvCxnSpPr>
            <p:cNvPr id="36" name="Straight Connector 641"/>
            <p:cNvCxnSpPr/>
            <p:nvPr/>
          </p:nvCxnSpPr>
          <p:spPr bwMode="auto">
            <a:xfrm rot="5400000" flipH="1">
              <a:off x="2058295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642"/>
            <p:cNvCxnSpPr/>
            <p:nvPr/>
          </p:nvCxnSpPr>
          <p:spPr bwMode="auto">
            <a:xfrm rot="16200000" flipH="1" flipV="1">
              <a:off x="2015777" y="3014924"/>
              <a:ext cx="152401" cy="444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648"/>
            <p:cNvCxnSpPr/>
            <p:nvPr/>
          </p:nvCxnSpPr>
          <p:spPr bwMode="auto">
            <a:xfrm rot="5400000" flipH="1">
              <a:off x="1962596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670"/>
            <p:cNvCxnSpPr/>
            <p:nvPr/>
          </p:nvCxnSpPr>
          <p:spPr bwMode="auto">
            <a:xfrm rot="16200000" flipH="1" flipV="1">
              <a:off x="1965771" y="2987143"/>
              <a:ext cx="76200" cy="2381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672"/>
            <p:cNvCxnSpPr/>
            <p:nvPr/>
          </p:nvCxnSpPr>
          <p:spPr bwMode="auto">
            <a:xfrm rot="10800000">
              <a:off x="1974502" y="3032387"/>
              <a:ext cx="22225" cy="158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639"/>
            <p:cNvCxnSpPr/>
            <p:nvPr/>
          </p:nvCxnSpPr>
          <p:spPr bwMode="auto">
            <a:xfrm flipH="1">
              <a:off x="2277268" y="3032387"/>
              <a:ext cx="264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640"/>
            <p:cNvCxnSpPr/>
            <p:nvPr/>
          </p:nvCxnSpPr>
          <p:spPr bwMode="auto">
            <a:xfrm flipH="1">
              <a:off x="2252948" y="3032389"/>
              <a:ext cx="23813" cy="809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641"/>
            <p:cNvCxnSpPr/>
            <p:nvPr/>
          </p:nvCxnSpPr>
          <p:spPr bwMode="auto">
            <a:xfrm rot="5400000" flipH="1">
              <a:off x="2153729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642"/>
            <p:cNvCxnSpPr/>
            <p:nvPr/>
          </p:nvCxnSpPr>
          <p:spPr bwMode="auto">
            <a:xfrm rot="16200000" flipH="1" flipV="1">
              <a:off x="2105757" y="3014924"/>
              <a:ext cx="152401" cy="444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44 Conector recto"/>
          <p:cNvCxnSpPr/>
          <p:nvPr/>
        </p:nvCxnSpPr>
        <p:spPr bwMode="auto">
          <a:xfrm flipH="1" flipV="1">
            <a:off x="1651975" y="3364754"/>
            <a:ext cx="2058" cy="11683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6" name="45 Grupo"/>
          <p:cNvGrpSpPr/>
          <p:nvPr/>
        </p:nvGrpSpPr>
        <p:grpSpPr>
          <a:xfrm>
            <a:off x="1579967" y="3829732"/>
            <a:ext cx="156710" cy="150380"/>
            <a:chOff x="2219064" y="2954838"/>
            <a:chExt cx="156710" cy="150380"/>
          </a:xfrm>
        </p:grpSpPr>
        <p:cxnSp>
          <p:nvCxnSpPr>
            <p:cNvPr id="47" name="Straight Connector 422"/>
            <p:cNvCxnSpPr/>
            <p:nvPr/>
          </p:nvCxnSpPr>
          <p:spPr bwMode="auto">
            <a:xfrm>
              <a:off x="2291679" y="2954838"/>
              <a:ext cx="0" cy="955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23"/>
            <p:cNvCxnSpPr/>
            <p:nvPr/>
          </p:nvCxnSpPr>
          <p:spPr bwMode="auto">
            <a:xfrm>
              <a:off x="2219064" y="3049041"/>
              <a:ext cx="147211" cy="37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23"/>
            <p:cNvCxnSpPr/>
            <p:nvPr/>
          </p:nvCxnSpPr>
          <p:spPr bwMode="auto">
            <a:xfrm flipH="1" flipV="1">
              <a:off x="2234121" y="3049623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23"/>
            <p:cNvCxnSpPr/>
            <p:nvPr/>
          </p:nvCxnSpPr>
          <p:spPr bwMode="auto">
            <a:xfrm flipH="1" flipV="1">
              <a:off x="2267744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423"/>
            <p:cNvCxnSpPr/>
            <p:nvPr/>
          </p:nvCxnSpPr>
          <p:spPr bwMode="auto">
            <a:xfrm flipH="1" flipV="1">
              <a:off x="2303748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423"/>
            <p:cNvCxnSpPr/>
            <p:nvPr/>
          </p:nvCxnSpPr>
          <p:spPr bwMode="auto">
            <a:xfrm flipH="1" flipV="1">
              <a:off x="2337371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52 Conector recto"/>
          <p:cNvCxnSpPr/>
          <p:nvPr/>
        </p:nvCxnSpPr>
        <p:spPr bwMode="auto">
          <a:xfrm flipH="1" flipV="1">
            <a:off x="1654356" y="3771317"/>
            <a:ext cx="2058" cy="11683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53 Conector recto"/>
          <p:cNvCxnSpPr/>
          <p:nvPr/>
        </p:nvCxnSpPr>
        <p:spPr bwMode="auto">
          <a:xfrm flipV="1">
            <a:off x="1381779" y="3652786"/>
            <a:ext cx="0" cy="169142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54 Conector recto"/>
          <p:cNvCxnSpPr/>
          <p:nvPr/>
        </p:nvCxnSpPr>
        <p:spPr bwMode="auto">
          <a:xfrm>
            <a:off x="1379485" y="3652786"/>
            <a:ext cx="202863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56" name="55 Conector recto"/>
          <p:cNvCxnSpPr/>
          <p:nvPr/>
        </p:nvCxnSpPr>
        <p:spPr bwMode="auto">
          <a:xfrm>
            <a:off x="1379485" y="3832806"/>
            <a:ext cx="274647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56 Cilindro"/>
          <p:cNvSpPr/>
          <p:nvPr/>
        </p:nvSpPr>
        <p:spPr bwMode="auto">
          <a:xfrm rot="16200000" flipH="1">
            <a:off x="2802665" y="1873358"/>
            <a:ext cx="144015" cy="1216497"/>
          </a:xfrm>
          <a:prstGeom prst="can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cxnSp>
        <p:nvCxnSpPr>
          <p:cNvPr id="58" name="57 Conector recto"/>
          <p:cNvCxnSpPr>
            <a:stCxn id="57" idx="3"/>
          </p:cNvCxnSpPr>
          <p:nvPr/>
        </p:nvCxnSpPr>
        <p:spPr bwMode="auto">
          <a:xfrm>
            <a:off x="3482921" y="2481607"/>
            <a:ext cx="1423987" cy="429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58 Cilindro"/>
          <p:cNvSpPr/>
          <p:nvPr/>
        </p:nvSpPr>
        <p:spPr bwMode="auto">
          <a:xfrm flipH="1">
            <a:off x="4048183" y="2644674"/>
            <a:ext cx="144015" cy="720080"/>
          </a:xfrm>
          <a:prstGeom prst="can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cxnSp>
        <p:nvCxnSpPr>
          <p:cNvPr id="60" name="59 Conector recto"/>
          <p:cNvCxnSpPr>
            <a:stCxn id="59" idx="1"/>
          </p:cNvCxnSpPr>
          <p:nvPr/>
        </p:nvCxnSpPr>
        <p:spPr bwMode="auto">
          <a:xfrm flipH="1" flipV="1">
            <a:off x="4118702" y="2485903"/>
            <a:ext cx="1488" cy="15877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61" name="60 Grupo"/>
          <p:cNvGrpSpPr/>
          <p:nvPr/>
        </p:nvGrpSpPr>
        <p:grpSpPr>
          <a:xfrm rot="5400000">
            <a:off x="3951383" y="3562659"/>
            <a:ext cx="329228" cy="152401"/>
            <a:chOff x="1974502" y="2960948"/>
            <a:chExt cx="329228" cy="152401"/>
          </a:xfrm>
        </p:grpSpPr>
        <p:cxnSp>
          <p:nvCxnSpPr>
            <p:cNvPr id="62" name="Straight Connector 641"/>
            <p:cNvCxnSpPr/>
            <p:nvPr/>
          </p:nvCxnSpPr>
          <p:spPr bwMode="auto">
            <a:xfrm rot="5400000" flipH="1">
              <a:off x="2058295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42"/>
            <p:cNvCxnSpPr/>
            <p:nvPr/>
          </p:nvCxnSpPr>
          <p:spPr bwMode="auto">
            <a:xfrm rot="16200000" flipH="1" flipV="1">
              <a:off x="2015777" y="3014924"/>
              <a:ext cx="152401" cy="444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48"/>
            <p:cNvCxnSpPr/>
            <p:nvPr/>
          </p:nvCxnSpPr>
          <p:spPr bwMode="auto">
            <a:xfrm rot="5400000" flipH="1">
              <a:off x="1962596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70"/>
            <p:cNvCxnSpPr/>
            <p:nvPr/>
          </p:nvCxnSpPr>
          <p:spPr bwMode="auto">
            <a:xfrm rot="16200000" flipH="1" flipV="1">
              <a:off x="1965771" y="2987143"/>
              <a:ext cx="76200" cy="2381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72"/>
            <p:cNvCxnSpPr/>
            <p:nvPr/>
          </p:nvCxnSpPr>
          <p:spPr bwMode="auto">
            <a:xfrm rot="10800000">
              <a:off x="1974502" y="3032387"/>
              <a:ext cx="22225" cy="158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39"/>
            <p:cNvCxnSpPr/>
            <p:nvPr/>
          </p:nvCxnSpPr>
          <p:spPr bwMode="auto">
            <a:xfrm flipH="1">
              <a:off x="2277268" y="3032387"/>
              <a:ext cx="264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40"/>
            <p:cNvCxnSpPr/>
            <p:nvPr/>
          </p:nvCxnSpPr>
          <p:spPr bwMode="auto">
            <a:xfrm flipH="1">
              <a:off x="2252948" y="3032389"/>
              <a:ext cx="23813" cy="809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41"/>
            <p:cNvCxnSpPr/>
            <p:nvPr/>
          </p:nvCxnSpPr>
          <p:spPr bwMode="auto">
            <a:xfrm rot="5400000" flipH="1">
              <a:off x="2153729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42"/>
            <p:cNvCxnSpPr/>
            <p:nvPr/>
          </p:nvCxnSpPr>
          <p:spPr bwMode="auto">
            <a:xfrm rot="16200000" flipH="1" flipV="1">
              <a:off x="2105757" y="3014924"/>
              <a:ext cx="152401" cy="444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1" name="70 Conector recto"/>
          <p:cNvCxnSpPr/>
          <p:nvPr/>
        </p:nvCxnSpPr>
        <p:spPr bwMode="auto">
          <a:xfrm flipH="1" flipV="1">
            <a:off x="4117809" y="3364754"/>
            <a:ext cx="2058" cy="11683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72" name="71 Grupo"/>
          <p:cNvGrpSpPr/>
          <p:nvPr/>
        </p:nvGrpSpPr>
        <p:grpSpPr>
          <a:xfrm>
            <a:off x="4054427" y="3829732"/>
            <a:ext cx="156710" cy="150380"/>
            <a:chOff x="2219064" y="2954838"/>
            <a:chExt cx="156710" cy="150380"/>
          </a:xfrm>
        </p:grpSpPr>
        <p:cxnSp>
          <p:nvCxnSpPr>
            <p:cNvPr id="73" name="Straight Connector 422"/>
            <p:cNvCxnSpPr/>
            <p:nvPr/>
          </p:nvCxnSpPr>
          <p:spPr bwMode="auto">
            <a:xfrm>
              <a:off x="2291679" y="2954838"/>
              <a:ext cx="0" cy="955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423"/>
            <p:cNvCxnSpPr/>
            <p:nvPr/>
          </p:nvCxnSpPr>
          <p:spPr bwMode="auto">
            <a:xfrm>
              <a:off x="2219064" y="3049041"/>
              <a:ext cx="147211" cy="37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423"/>
            <p:cNvCxnSpPr/>
            <p:nvPr/>
          </p:nvCxnSpPr>
          <p:spPr bwMode="auto">
            <a:xfrm flipH="1" flipV="1">
              <a:off x="2234121" y="3049623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423"/>
            <p:cNvCxnSpPr/>
            <p:nvPr/>
          </p:nvCxnSpPr>
          <p:spPr bwMode="auto">
            <a:xfrm flipH="1" flipV="1">
              <a:off x="2267744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423"/>
            <p:cNvCxnSpPr/>
            <p:nvPr/>
          </p:nvCxnSpPr>
          <p:spPr bwMode="auto">
            <a:xfrm flipH="1" flipV="1">
              <a:off x="2303748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423"/>
            <p:cNvCxnSpPr/>
            <p:nvPr/>
          </p:nvCxnSpPr>
          <p:spPr bwMode="auto">
            <a:xfrm flipH="1" flipV="1">
              <a:off x="2337371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9" name="78 Conector recto"/>
          <p:cNvCxnSpPr/>
          <p:nvPr/>
        </p:nvCxnSpPr>
        <p:spPr bwMode="auto">
          <a:xfrm flipH="1" flipV="1">
            <a:off x="4120190" y="3771317"/>
            <a:ext cx="2058" cy="11683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80" name="79 Grupo"/>
          <p:cNvGrpSpPr/>
          <p:nvPr/>
        </p:nvGrpSpPr>
        <p:grpSpPr>
          <a:xfrm rot="5400000">
            <a:off x="4458454" y="2638989"/>
            <a:ext cx="329228" cy="152401"/>
            <a:chOff x="1974502" y="2960948"/>
            <a:chExt cx="329228" cy="152401"/>
          </a:xfrm>
        </p:grpSpPr>
        <p:cxnSp>
          <p:nvCxnSpPr>
            <p:cNvPr id="81" name="Straight Connector 641"/>
            <p:cNvCxnSpPr/>
            <p:nvPr/>
          </p:nvCxnSpPr>
          <p:spPr bwMode="auto">
            <a:xfrm rot="5400000" flipH="1">
              <a:off x="2058295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642"/>
            <p:cNvCxnSpPr/>
            <p:nvPr/>
          </p:nvCxnSpPr>
          <p:spPr bwMode="auto">
            <a:xfrm rot="16200000" flipH="1" flipV="1">
              <a:off x="2015777" y="3014924"/>
              <a:ext cx="152401" cy="444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648"/>
            <p:cNvCxnSpPr/>
            <p:nvPr/>
          </p:nvCxnSpPr>
          <p:spPr bwMode="auto">
            <a:xfrm rot="5400000" flipH="1">
              <a:off x="1962596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670"/>
            <p:cNvCxnSpPr/>
            <p:nvPr/>
          </p:nvCxnSpPr>
          <p:spPr bwMode="auto">
            <a:xfrm rot="16200000" flipH="1" flipV="1">
              <a:off x="1965771" y="2987143"/>
              <a:ext cx="76200" cy="2381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672"/>
            <p:cNvCxnSpPr/>
            <p:nvPr/>
          </p:nvCxnSpPr>
          <p:spPr bwMode="auto">
            <a:xfrm rot="10800000">
              <a:off x="1974502" y="3032387"/>
              <a:ext cx="22225" cy="158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639"/>
            <p:cNvCxnSpPr/>
            <p:nvPr/>
          </p:nvCxnSpPr>
          <p:spPr bwMode="auto">
            <a:xfrm flipH="1">
              <a:off x="2277268" y="3032387"/>
              <a:ext cx="264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640"/>
            <p:cNvCxnSpPr/>
            <p:nvPr/>
          </p:nvCxnSpPr>
          <p:spPr bwMode="auto">
            <a:xfrm flipH="1">
              <a:off x="2252948" y="3032389"/>
              <a:ext cx="23813" cy="809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641"/>
            <p:cNvCxnSpPr/>
            <p:nvPr/>
          </p:nvCxnSpPr>
          <p:spPr bwMode="auto">
            <a:xfrm rot="5400000" flipH="1">
              <a:off x="2153729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642"/>
            <p:cNvCxnSpPr/>
            <p:nvPr/>
          </p:nvCxnSpPr>
          <p:spPr bwMode="auto">
            <a:xfrm rot="16200000" flipH="1" flipV="1">
              <a:off x="2105757" y="3014924"/>
              <a:ext cx="152401" cy="444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89 Grupo"/>
          <p:cNvGrpSpPr/>
          <p:nvPr/>
        </p:nvGrpSpPr>
        <p:grpSpPr>
          <a:xfrm>
            <a:off x="4549009" y="2906062"/>
            <a:ext cx="156710" cy="150380"/>
            <a:chOff x="2219064" y="2954838"/>
            <a:chExt cx="156710" cy="150380"/>
          </a:xfrm>
        </p:grpSpPr>
        <p:cxnSp>
          <p:nvCxnSpPr>
            <p:cNvPr id="91" name="Straight Connector 422"/>
            <p:cNvCxnSpPr/>
            <p:nvPr/>
          </p:nvCxnSpPr>
          <p:spPr bwMode="auto">
            <a:xfrm>
              <a:off x="2291679" y="2954838"/>
              <a:ext cx="0" cy="955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423"/>
            <p:cNvCxnSpPr/>
            <p:nvPr/>
          </p:nvCxnSpPr>
          <p:spPr bwMode="auto">
            <a:xfrm>
              <a:off x="2219064" y="3049041"/>
              <a:ext cx="147211" cy="37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423"/>
            <p:cNvCxnSpPr/>
            <p:nvPr/>
          </p:nvCxnSpPr>
          <p:spPr bwMode="auto">
            <a:xfrm flipH="1" flipV="1">
              <a:off x="2234121" y="3049623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423"/>
            <p:cNvCxnSpPr/>
            <p:nvPr/>
          </p:nvCxnSpPr>
          <p:spPr bwMode="auto">
            <a:xfrm flipH="1" flipV="1">
              <a:off x="2267744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423"/>
            <p:cNvCxnSpPr/>
            <p:nvPr/>
          </p:nvCxnSpPr>
          <p:spPr bwMode="auto">
            <a:xfrm flipH="1" flipV="1">
              <a:off x="2303748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423"/>
            <p:cNvCxnSpPr/>
            <p:nvPr/>
          </p:nvCxnSpPr>
          <p:spPr bwMode="auto">
            <a:xfrm flipH="1" flipV="1">
              <a:off x="2337371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7" name="96 Conector recto"/>
          <p:cNvCxnSpPr/>
          <p:nvPr/>
        </p:nvCxnSpPr>
        <p:spPr bwMode="auto">
          <a:xfrm flipH="1" flipV="1">
            <a:off x="4627261" y="2847647"/>
            <a:ext cx="2058" cy="11683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97 Conector recto"/>
          <p:cNvCxnSpPr/>
          <p:nvPr/>
        </p:nvCxnSpPr>
        <p:spPr bwMode="auto">
          <a:xfrm>
            <a:off x="4903035" y="3090298"/>
            <a:ext cx="203702" cy="2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98 Conector recto"/>
          <p:cNvCxnSpPr/>
          <p:nvPr/>
        </p:nvCxnSpPr>
        <p:spPr bwMode="auto">
          <a:xfrm flipH="1" flipV="1">
            <a:off x="4905420" y="2481329"/>
            <a:ext cx="1488" cy="312832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99 Conector recto"/>
          <p:cNvCxnSpPr/>
          <p:nvPr/>
        </p:nvCxnSpPr>
        <p:spPr bwMode="auto">
          <a:xfrm flipV="1">
            <a:off x="4906908" y="3090298"/>
            <a:ext cx="0" cy="31674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100 Conector recto"/>
          <p:cNvCxnSpPr/>
          <p:nvPr/>
        </p:nvCxnSpPr>
        <p:spPr bwMode="auto">
          <a:xfrm>
            <a:off x="4130485" y="3407037"/>
            <a:ext cx="776423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101 Conector recto"/>
          <p:cNvCxnSpPr/>
          <p:nvPr/>
        </p:nvCxnSpPr>
        <p:spPr bwMode="auto">
          <a:xfrm>
            <a:off x="4625516" y="2481327"/>
            <a:ext cx="0" cy="86712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ZoneTexte 406"/>
          <p:cNvSpPr txBox="1"/>
          <p:nvPr/>
        </p:nvSpPr>
        <p:spPr>
          <a:xfrm flipH="1">
            <a:off x="2594206" y="2206132"/>
            <a:ext cx="514096" cy="24467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100" i="1" dirty="0" smtClean="0">
                <a:solidFill>
                  <a:schemeClr val="tx1"/>
                </a:solidFill>
              </a:rPr>
              <a:t>50</a:t>
            </a:r>
            <a:r>
              <a:rPr lang="el-GR" sz="1100" i="1" dirty="0" smtClean="0">
                <a:solidFill>
                  <a:schemeClr val="tx1"/>
                </a:solidFill>
              </a:rPr>
              <a:t>Ω</a:t>
            </a:r>
            <a:endParaRPr lang="fr-FR" sz="1100" i="1" dirty="0">
              <a:solidFill>
                <a:schemeClr val="tx1"/>
              </a:solidFill>
            </a:endParaRPr>
          </a:p>
        </p:txBody>
      </p:sp>
      <p:sp>
        <p:nvSpPr>
          <p:cNvPr id="104" name="ZoneTexte 406"/>
          <p:cNvSpPr txBox="1"/>
          <p:nvPr/>
        </p:nvSpPr>
        <p:spPr>
          <a:xfrm flipH="1">
            <a:off x="3575019" y="2881515"/>
            <a:ext cx="565506" cy="375227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100" i="1" dirty="0" smtClean="0">
                <a:solidFill>
                  <a:schemeClr val="tx1"/>
                </a:solidFill>
              </a:rPr>
              <a:t>25ns 100</a:t>
            </a:r>
            <a:r>
              <a:rPr lang="el-GR" sz="1100" i="1" dirty="0" smtClean="0">
                <a:solidFill>
                  <a:schemeClr val="tx1"/>
                </a:solidFill>
              </a:rPr>
              <a:t>Ω</a:t>
            </a:r>
            <a:endParaRPr lang="fr-FR" sz="1100" i="1" dirty="0">
              <a:solidFill>
                <a:schemeClr val="tx1"/>
              </a:solidFill>
            </a:endParaRPr>
          </a:p>
        </p:txBody>
      </p:sp>
      <p:sp>
        <p:nvSpPr>
          <p:cNvPr id="105" name="ZoneTexte 406"/>
          <p:cNvSpPr txBox="1"/>
          <p:nvPr/>
        </p:nvSpPr>
        <p:spPr>
          <a:xfrm flipH="1">
            <a:off x="3574760" y="3536690"/>
            <a:ext cx="565506" cy="224108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100" i="1" dirty="0" smtClean="0">
                <a:solidFill>
                  <a:schemeClr val="tx1"/>
                </a:solidFill>
              </a:rPr>
              <a:t>100</a:t>
            </a:r>
            <a:r>
              <a:rPr lang="el-GR" sz="1100" i="1" dirty="0" smtClean="0">
                <a:solidFill>
                  <a:schemeClr val="tx1"/>
                </a:solidFill>
              </a:rPr>
              <a:t>Ω</a:t>
            </a:r>
            <a:endParaRPr lang="fr-FR" sz="1100" i="1" dirty="0">
              <a:solidFill>
                <a:schemeClr val="tx1"/>
              </a:solidFill>
            </a:endParaRPr>
          </a:p>
        </p:txBody>
      </p:sp>
      <p:sp>
        <p:nvSpPr>
          <p:cNvPr id="106" name="ZoneTexte 406"/>
          <p:cNvSpPr txBox="1"/>
          <p:nvPr/>
        </p:nvSpPr>
        <p:spPr>
          <a:xfrm flipH="1">
            <a:off x="4089374" y="2600586"/>
            <a:ext cx="565506" cy="224108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100" i="1" dirty="0" smtClean="0">
                <a:solidFill>
                  <a:schemeClr val="tx1"/>
                </a:solidFill>
              </a:rPr>
              <a:t>100</a:t>
            </a:r>
            <a:r>
              <a:rPr lang="el-GR" sz="1100" i="1" dirty="0" smtClean="0">
                <a:solidFill>
                  <a:schemeClr val="tx1"/>
                </a:solidFill>
              </a:rPr>
              <a:t>Ω</a:t>
            </a:r>
            <a:endParaRPr lang="fr-FR" sz="1100" i="1" dirty="0">
              <a:solidFill>
                <a:schemeClr val="tx1"/>
              </a:solidFill>
            </a:endParaRPr>
          </a:p>
        </p:txBody>
      </p:sp>
      <p:sp>
        <p:nvSpPr>
          <p:cNvPr id="107" name="ZoneTexte 406"/>
          <p:cNvSpPr txBox="1"/>
          <p:nvPr/>
        </p:nvSpPr>
        <p:spPr>
          <a:xfrm flipH="1">
            <a:off x="4906908" y="3328750"/>
            <a:ext cx="827958" cy="224108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es-ES" sz="1100" i="1" dirty="0" smtClean="0">
                <a:solidFill>
                  <a:schemeClr val="tx1"/>
                </a:solidFill>
              </a:rPr>
              <a:t>BUFFER</a:t>
            </a:r>
            <a:endParaRPr lang="fr-FR" sz="1100" i="1" dirty="0">
              <a:solidFill>
                <a:schemeClr val="tx1"/>
              </a:solidFill>
            </a:endParaRPr>
          </a:p>
        </p:txBody>
      </p:sp>
      <p:cxnSp>
        <p:nvCxnSpPr>
          <p:cNvPr id="108" name="107 Conector recto"/>
          <p:cNvCxnSpPr/>
          <p:nvPr/>
        </p:nvCxnSpPr>
        <p:spPr bwMode="auto">
          <a:xfrm>
            <a:off x="5614288" y="2925561"/>
            <a:ext cx="280033" cy="15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108 Conector recto"/>
          <p:cNvCxnSpPr>
            <a:endCxn id="112" idx="3"/>
          </p:cNvCxnSpPr>
          <p:nvPr/>
        </p:nvCxnSpPr>
        <p:spPr bwMode="auto">
          <a:xfrm>
            <a:off x="5930325" y="2926827"/>
            <a:ext cx="468932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109 Conector recto"/>
          <p:cNvCxnSpPr/>
          <p:nvPr/>
        </p:nvCxnSpPr>
        <p:spPr bwMode="auto">
          <a:xfrm>
            <a:off x="5894321" y="2817699"/>
            <a:ext cx="0" cy="20779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110 Conector recto"/>
          <p:cNvCxnSpPr/>
          <p:nvPr/>
        </p:nvCxnSpPr>
        <p:spPr bwMode="auto">
          <a:xfrm>
            <a:off x="5930325" y="2817699"/>
            <a:ext cx="0" cy="20779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2" name="AutoShape 45"/>
          <p:cNvSpPr>
            <a:spLocks noChangeArrowheads="1"/>
          </p:cNvSpPr>
          <p:nvPr/>
        </p:nvSpPr>
        <p:spPr bwMode="auto">
          <a:xfrm rot="5400000">
            <a:off x="6288925" y="2671239"/>
            <a:ext cx="731838" cy="51117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None/>
            </a:pPr>
            <a:endParaRPr lang="es-ES" b="0" u="none"/>
          </a:p>
        </p:txBody>
      </p:sp>
      <p:cxnSp>
        <p:nvCxnSpPr>
          <p:cNvPr id="113" name="112 Conector recto"/>
          <p:cNvCxnSpPr/>
          <p:nvPr/>
        </p:nvCxnSpPr>
        <p:spPr bwMode="auto">
          <a:xfrm>
            <a:off x="6184784" y="1820294"/>
            <a:ext cx="0" cy="11013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14" name="113 Grupo"/>
          <p:cNvGrpSpPr/>
          <p:nvPr/>
        </p:nvGrpSpPr>
        <p:grpSpPr>
          <a:xfrm rot="10800000">
            <a:off x="6434381" y="1736189"/>
            <a:ext cx="329228" cy="152401"/>
            <a:chOff x="1974502" y="2960948"/>
            <a:chExt cx="329228" cy="152401"/>
          </a:xfrm>
        </p:grpSpPr>
        <p:cxnSp>
          <p:nvCxnSpPr>
            <p:cNvPr id="115" name="Straight Connector 641"/>
            <p:cNvCxnSpPr/>
            <p:nvPr/>
          </p:nvCxnSpPr>
          <p:spPr bwMode="auto">
            <a:xfrm rot="5400000" flipH="1">
              <a:off x="2058295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642"/>
            <p:cNvCxnSpPr/>
            <p:nvPr/>
          </p:nvCxnSpPr>
          <p:spPr bwMode="auto">
            <a:xfrm rot="16200000" flipH="1" flipV="1">
              <a:off x="2015777" y="3014924"/>
              <a:ext cx="152401" cy="444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648"/>
            <p:cNvCxnSpPr/>
            <p:nvPr/>
          </p:nvCxnSpPr>
          <p:spPr bwMode="auto">
            <a:xfrm rot="5400000" flipH="1">
              <a:off x="1962596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670"/>
            <p:cNvCxnSpPr/>
            <p:nvPr/>
          </p:nvCxnSpPr>
          <p:spPr bwMode="auto">
            <a:xfrm rot="16200000" flipH="1" flipV="1">
              <a:off x="1965771" y="2987143"/>
              <a:ext cx="76200" cy="2381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672"/>
            <p:cNvCxnSpPr/>
            <p:nvPr/>
          </p:nvCxnSpPr>
          <p:spPr bwMode="auto">
            <a:xfrm rot="10800000">
              <a:off x="1974502" y="3032387"/>
              <a:ext cx="22225" cy="158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639"/>
            <p:cNvCxnSpPr/>
            <p:nvPr/>
          </p:nvCxnSpPr>
          <p:spPr bwMode="auto">
            <a:xfrm flipH="1">
              <a:off x="2277268" y="3032387"/>
              <a:ext cx="264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640"/>
            <p:cNvCxnSpPr/>
            <p:nvPr/>
          </p:nvCxnSpPr>
          <p:spPr bwMode="auto">
            <a:xfrm flipH="1">
              <a:off x="2252948" y="3032389"/>
              <a:ext cx="23813" cy="809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641"/>
            <p:cNvCxnSpPr/>
            <p:nvPr/>
          </p:nvCxnSpPr>
          <p:spPr bwMode="auto">
            <a:xfrm rot="5400000" flipH="1">
              <a:off x="2153729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642"/>
            <p:cNvCxnSpPr/>
            <p:nvPr/>
          </p:nvCxnSpPr>
          <p:spPr bwMode="auto">
            <a:xfrm rot="16200000" flipH="1" flipV="1">
              <a:off x="2105757" y="3014924"/>
              <a:ext cx="152401" cy="444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4" name="123 Conector recto"/>
          <p:cNvCxnSpPr/>
          <p:nvPr/>
        </p:nvCxnSpPr>
        <p:spPr bwMode="auto">
          <a:xfrm>
            <a:off x="6179426" y="1816432"/>
            <a:ext cx="282833" cy="15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124 Conector recto"/>
          <p:cNvCxnSpPr/>
          <p:nvPr/>
        </p:nvCxnSpPr>
        <p:spPr bwMode="auto">
          <a:xfrm>
            <a:off x="6196278" y="2319372"/>
            <a:ext cx="386236" cy="15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6" name="125 Conector recto"/>
          <p:cNvCxnSpPr/>
          <p:nvPr/>
        </p:nvCxnSpPr>
        <p:spPr bwMode="auto">
          <a:xfrm>
            <a:off x="6622400" y="2320638"/>
            <a:ext cx="426302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126 Conector recto"/>
          <p:cNvCxnSpPr/>
          <p:nvPr/>
        </p:nvCxnSpPr>
        <p:spPr bwMode="auto">
          <a:xfrm>
            <a:off x="6585516" y="2211510"/>
            <a:ext cx="0" cy="20779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127 Conector recto"/>
          <p:cNvCxnSpPr/>
          <p:nvPr/>
        </p:nvCxnSpPr>
        <p:spPr bwMode="auto">
          <a:xfrm>
            <a:off x="6621520" y="2211510"/>
            <a:ext cx="0" cy="20779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9" name="128 Conector recto"/>
          <p:cNvCxnSpPr/>
          <p:nvPr/>
        </p:nvCxnSpPr>
        <p:spPr bwMode="auto">
          <a:xfrm>
            <a:off x="7054448" y="1816582"/>
            <a:ext cx="0" cy="11013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0" name="129 Conector recto"/>
          <p:cNvCxnSpPr/>
          <p:nvPr/>
        </p:nvCxnSpPr>
        <p:spPr bwMode="auto">
          <a:xfrm>
            <a:off x="6752482" y="1816582"/>
            <a:ext cx="301966" cy="15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130 Conector recto"/>
          <p:cNvCxnSpPr/>
          <p:nvPr/>
        </p:nvCxnSpPr>
        <p:spPr bwMode="auto">
          <a:xfrm>
            <a:off x="6897748" y="2927793"/>
            <a:ext cx="372724" cy="15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131 Conector recto"/>
          <p:cNvCxnSpPr/>
          <p:nvPr/>
        </p:nvCxnSpPr>
        <p:spPr bwMode="auto">
          <a:xfrm>
            <a:off x="7305596" y="2929059"/>
            <a:ext cx="468932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3" name="132 Conector recto"/>
          <p:cNvCxnSpPr/>
          <p:nvPr/>
        </p:nvCxnSpPr>
        <p:spPr bwMode="auto">
          <a:xfrm>
            <a:off x="7269592" y="2819931"/>
            <a:ext cx="0" cy="20779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4" name="133 Conector recto"/>
          <p:cNvCxnSpPr/>
          <p:nvPr/>
        </p:nvCxnSpPr>
        <p:spPr bwMode="auto">
          <a:xfrm>
            <a:off x="7305596" y="2819931"/>
            <a:ext cx="0" cy="20779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5" name="ZoneTexte 406"/>
          <p:cNvSpPr txBox="1"/>
          <p:nvPr/>
        </p:nvSpPr>
        <p:spPr>
          <a:xfrm flipH="1">
            <a:off x="6165335" y="1528550"/>
            <a:ext cx="910754" cy="246519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100" i="1" dirty="0" err="1" smtClean="0">
                <a:solidFill>
                  <a:schemeClr val="tx1"/>
                </a:solidFill>
              </a:rPr>
              <a:t>R</a:t>
            </a:r>
            <a:r>
              <a:rPr lang="fr-FR" sz="1100" i="1" baseline="-25000" dirty="0" err="1" smtClean="0">
                <a:solidFill>
                  <a:schemeClr val="tx1"/>
                </a:solidFill>
              </a:rPr>
              <a:t>f</a:t>
            </a:r>
            <a:r>
              <a:rPr lang="fr-FR" sz="1100" i="1" baseline="-25000" dirty="0" smtClean="0">
                <a:solidFill>
                  <a:schemeClr val="tx1"/>
                </a:solidFill>
              </a:rPr>
              <a:t> </a:t>
            </a:r>
            <a:r>
              <a:rPr lang="fr-FR" sz="1100" i="1" dirty="0" smtClean="0">
                <a:solidFill>
                  <a:schemeClr val="tx1"/>
                </a:solidFill>
              </a:rPr>
              <a:t>= 12M</a:t>
            </a:r>
            <a:r>
              <a:rPr lang="el-GR" sz="1100" i="1" dirty="0" smtClean="0">
                <a:solidFill>
                  <a:schemeClr val="tx1"/>
                </a:solidFill>
              </a:rPr>
              <a:t>Ω</a:t>
            </a:r>
            <a:endParaRPr lang="fr-FR" sz="1100" i="1" dirty="0">
              <a:solidFill>
                <a:schemeClr val="tx1"/>
              </a:solidFill>
            </a:endParaRPr>
          </a:p>
        </p:txBody>
      </p:sp>
      <p:sp>
        <p:nvSpPr>
          <p:cNvPr id="136" name="ZoneTexte 406"/>
          <p:cNvSpPr txBox="1"/>
          <p:nvPr/>
        </p:nvSpPr>
        <p:spPr>
          <a:xfrm flipH="1">
            <a:off x="6226490" y="1996602"/>
            <a:ext cx="827958" cy="24467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100" i="1" dirty="0" err="1" smtClean="0">
                <a:solidFill>
                  <a:schemeClr val="tx1"/>
                </a:solidFill>
              </a:rPr>
              <a:t>C</a:t>
            </a:r>
            <a:r>
              <a:rPr lang="fr-FR" sz="1100" i="1" baseline="-25000" dirty="0" err="1" smtClean="0">
                <a:solidFill>
                  <a:schemeClr val="tx1"/>
                </a:solidFill>
              </a:rPr>
              <a:t>f</a:t>
            </a:r>
            <a:r>
              <a:rPr lang="fr-FR" sz="1100" i="1" baseline="-25000" dirty="0" smtClean="0">
                <a:solidFill>
                  <a:schemeClr val="tx1"/>
                </a:solidFill>
              </a:rPr>
              <a:t> </a:t>
            </a:r>
            <a:r>
              <a:rPr lang="fr-FR" sz="1100" i="1" dirty="0" smtClean="0">
                <a:solidFill>
                  <a:schemeClr val="tx1"/>
                </a:solidFill>
              </a:rPr>
              <a:t>= 4pF</a:t>
            </a:r>
            <a:endParaRPr lang="fr-FR" sz="1100" i="1" dirty="0">
              <a:solidFill>
                <a:schemeClr val="tx1"/>
              </a:solidFill>
            </a:endParaRPr>
          </a:p>
        </p:txBody>
      </p:sp>
      <p:sp>
        <p:nvSpPr>
          <p:cNvPr id="137" name="ZoneTexte 406"/>
          <p:cNvSpPr txBox="1"/>
          <p:nvPr/>
        </p:nvSpPr>
        <p:spPr>
          <a:xfrm flipH="1">
            <a:off x="5573357" y="2580022"/>
            <a:ext cx="622057" cy="24467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100" i="1" dirty="0" smtClean="0">
                <a:solidFill>
                  <a:schemeClr val="tx1"/>
                </a:solidFill>
              </a:rPr>
              <a:t>100nF</a:t>
            </a:r>
            <a:endParaRPr lang="fr-FR" sz="1100" i="1" dirty="0">
              <a:solidFill>
                <a:schemeClr val="tx1"/>
              </a:solidFill>
            </a:endParaRPr>
          </a:p>
        </p:txBody>
      </p:sp>
      <p:sp>
        <p:nvSpPr>
          <p:cNvPr id="138" name="ZoneTexte 406"/>
          <p:cNvSpPr txBox="1"/>
          <p:nvPr/>
        </p:nvSpPr>
        <p:spPr>
          <a:xfrm flipH="1">
            <a:off x="7126456" y="2572666"/>
            <a:ext cx="514096" cy="24467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100" i="1" dirty="0" smtClean="0">
                <a:solidFill>
                  <a:schemeClr val="tx1"/>
                </a:solidFill>
              </a:rPr>
              <a:t>22nF</a:t>
            </a:r>
            <a:endParaRPr lang="fr-FR" sz="1100" i="1" dirty="0">
              <a:solidFill>
                <a:schemeClr val="tx1"/>
              </a:solidFill>
            </a:endParaRPr>
          </a:p>
        </p:txBody>
      </p:sp>
      <p:sp>
        <p:nvSpPr>
          <p:cNvPr id="139" name="ZoneTexte 406"/>
          <p:cNvSpPr txBox="1"/>
          <p:nvPr/>
        </p:nvSpPr>
        <p:spPr>
          <a:xfrm flipH="1">
            <a:off x="6023032" y="3328750"/>
            <a:ext cx="1212213" cy="224108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es-ES" sz="1100" i="1" dirty="0" smtClean="0">
                <a:solidFill>
                  <a:schemeClr val="tx1"/>
                </a:solidFill>
              </a:rPr>
              <a:t>INTEGRATOR</a:t>
            </a:r>
            <a:endParaRPr lang="fr-FR" sz="1100" i="1" dirty="0">
              <a:solidFill>
                <a:schemeClr val="tx1"/>
              </a:solidFill>
            </a:endParaRPr>
          </a:p>
        </p:txBody>
      </p:sp>
      <p:sp>
        <p:nvSpPr>
          <p:cNvPr id="140" name="ZoneTexte 632"/>
          <p:cNvSpPr txBox="1">
            <a:spLocks noChangeArrowheads="1"/>
          </p:cNvSpPr>
          <p:nvPr/>
        </p:nvSpPr>
        <p:spPr bwMode="auto">
          <a:xfrm flipH="1">
            <a:off x="5387411" y="1250631"/>
            <a:ext cx="1391705" cy="313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>
              <a:buNone/>
            </a:pPr>
            <a:r>
              <a:rPr lang="fr-FR" sz="1600" i="1" dirty="0" err="1" smtClean="0">
                <a:solidFill>
                  <a:schemeClr val="tx1"/>
                </a:solidFill>
              </a:rPr>
              <a:t>Analog</a:t>
            </a:r>
            <a:r>
              <a:rPr lang="fr-FR" sz="1600" i="1" dirty="0" smtClean="0">
                <a:solidFill>
                  <a:schemeClr val="tx1"/>
                </a:solidFill>
              </a:rPr>
              <a:t> Chip</a:t>
            </a:r>
            <a:endParaRPr lang="fr-FR" sz="1600" i="1" dirty="0">
              <a:solidFill>
                <a:schemeClr val="tx1"/>
              </a:solidFill>
            </a:endParaRPr>
          </a:p>
        </p:txBody>
      </p:sp>
      <p:sp>
        <p:nvSpPr>
          <p:cNvPr id="141" name="140 Elipse"/>
          <p:cNvSpPr/>
          <p:nvPr/>
        </p:nvSpPr>
        <p:spPr bwMode="auto">
          <a:xfrm>
            <a:off x="1176264" y="2497216"/>
            <a:ext cx="873628" cy="1623622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42" name="Rectangle à coins arrondis 285"/>
          <p:cNvSpPr/>
          <p:nvPr/>
        </p:nvSpPr>
        <p:spPr bwMode="auto">
          <a:xfrm flipH="1">
            <a:off x="5002220" y="1240517"/>
            <a:ext cx="2126000" cy="2774360"/>
          </a:xfrm>
          <a:prstGeom prst="roundRect">
            <a:avLst/>
          </a:prstGeom>
          <a:noFill/>
          <a:ln w="28575" cap="flat" cmpd="sng" algn="ctr">
            <a:solidFill>
              <a:srgbClr val="009900"/>
            </a:solidFill>
            <a:prstDash val="sysDash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None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43" name="Rectangle 14"/>
          <p:cNvSpPr>
            <a:spLocks noChangeArrowheads="1"/>
          </p:cNvSpPr>
          <p:nvPr/>
        </p:nvSpPr>
        <p:spPr bwMode="auto">
          <a:xfrm>
            <a:off x="-63909" y="4138221"/>
            <a:ext cx="2705140" cy="224676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marL="7938" lvl="1" defTabSz="449263" eaLnBrk="0" hangingPunct="0">
              <a:lnSpc>
                <a:spcPct val="100000"/>
              </a:lnSpc>
              <a:spcBef>
                <a:spcPct val="15000"/>
              </a:spcBef>
              <a:buClr>
                <a:schemeClr val="accent6"/>
              </a:buClr>
              <a:buSzPct val="100000"/>
              <a:buNone/>
            </a:pPr>
            <a:r>
              <a:rPr lang="fr-FR" sz="1600" b="0" u="sng" dirty="0" err="1" smtClean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Specifications</a:t>
            </a:r>
            <a:r>
              <a:rPr lang="fr-FR" sz="1600" b="0" u="sng" dirty="0" smtClean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:</a:t>
            </a:r>
          </a:p>
          <a:p>
            <a:pPr marL="182563" lvl="1" indent="-174625" defTabSz="449263" eaLnBrk="0" hangingPunct="0">
              <a:lnSpc>
                <a:spcPct val="100000"/>
              </a:lnSpc>
              <a:spcBef>
                <a:spcPct val="15000"/>
              </a:spcBef>
              <a:buClr>
                <a:schemeClr val="tx1"/>
              </a:buClr>
              <a:buSzPct val="100000"/>
              <a:buFont typeface="Times New Roman" pitchFamily="18" charset="0"/>
              <a:buChar char="•"/>
            </a:pPr>
            <a:r>
              <a:rPr lang="fr-FR" sz="1600" b="0" dirty="0" smtClean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Pulse </a:t>
            </a:r>
            <a:r>
              <a:rPr lang="fr-FR" sz="1600" b="0" dirty="0" err="1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shaping</a:t>
            </a:r>
            <a:r>
              <a:rPr lang="fr-FR" sz="1600" b="0" dirty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 in </a:t>
            </a:r>
            <a:r>
              <a:rPr lang="fr-FR" sz="1600" b="0" dirty="0" smtClean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25ns</a:t>
            </a:r>
            <a:endParaRPr lang="fr-FR" sz="1600" b="0" dirty="0">
              <a:solidFill>
                <a:schemeClr val="tx1"/>
              </a:solidFill>
              <a:ea typeface="DejaVu Sans" pitchFamily="34" charset="0"/>
              <a:cs typeface="DejaVu Sans" pitchFamily="34" charset="0"/>
            </a:endParaRPr>
          </a:p>
          <a:p>
            <a:pPr marL="182563" lvl="1" indent="-174625" defTabSz="449263" eaLnBrk="0" hangingPunct="0">
              <a:lnSpc>
                <a:spcPct val="100000"/>
              </a:lnSpc>
              <a:spcBef>
                <a:spcPct val="15000"/>
              </a:spcBef>
              <a:buClr>
                <a:schemeClr val="tx1"/>
              </a:buClr>
              <a:buSzPct val="100000"/>
              <a:buFont typeface="Times New Roman" pitchFamily="18" charset="0"/>
              <a:buChar char="•"/>
            </a:pPr>
            <a:r>
              <a:rPr lang="fr-FR" sz="1600" b="0" dirty="0" smtClean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Spill over (signal </a:t>
            </a:r>
            <a:r>
              <a:rPr lang="fr-FR" sz="1600" b="0" dirty="0" err="1" smtClean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residue</a:t>
            </a:r>
            <a:r>
              <a:rPr lang="fr-FR" sz="1600" b="0" dirty="0" smtClean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) </a:t>
            </a:r>
            <a:r>
              <a:rPr lang="fr-FR" sz="1600" b="0" dirty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&lt; 1% </a:t>
            </a:r>
            <a:r>
              <a:rPr lang="fr-FR" sz="1600" b="0" dirty="0" err="1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after</a:t>
            </a:r>
            <a:r>
              <a:rPr lang="fr-FR" sz="1600" b="0" dirty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 </a:t>
            </a:r>
            <a:r>
              <a:rPr lang="fr-FR" sz="1600" b="0" dirty="0" smtClean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25ns </a:t>
            </a:r>
            <a:endParaRPr lang="fr-FR" sz="1600" b="0" dirty="0">
              <a:solidFill>
                <a:schemeClr val="tx1"/>
              </a:solidFill>
              <a:ea typeface="DejaVu Sans" pitchFamily="34" charset="0"/>
              <a:cs typeface="DejaVu Sans" pitchFamily="34" charset="0"/>
            </a:endParaRPr>
          </a:p>
          <a:p>
            <a:pPr marL="182563" lvl="1" indent="-174625" defTabSz="449263" eaLnBrk="0" hangingPunct="0">
              <a:lnSpc>
                <a:spcPct val="100000"/>
              </a:lnSpc>
              <a:spcBef>
                <a:spcPct val="15000"/>
              </a:spcBef>
              <a:buClr>
                <a:schemeClr val="tx1"/>
              </a:buClr>
              <a:buSzPct val="100000"/>
              <a:buFont typeface="Times New Roman" pitchFamily="18" charset="0"/>
              <a:buChar char="•"/>
            </a:pPr>
            <a:r>
              <a:rPr lang="fr-FR" sz="1600" b="0" dirty="0" err="1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Integrator</a:t>
            </a:r>
            <a:r>
              <a:rPr lang="fr-FR" sz="1600" b="0" dirty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 </a:t>
            </a:r>
            <a:r>
              <a:rPr lang="fr-FR" sz="1600" b="0" dirty="0" smtClean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plateau: 4ns</a:t>
            </a:r>
            <a:endParaRPr lang="fr-FR" sz="1600" b="0" dirty="0">
              <a:solidFill>
                <a:schemeClr val="tx1"/>
              </a:solidFill>
              <a:ea typeface="DejaVu Sans" pitchFamily="34" charset="0"/>
              <a:cs typeface="DejaVu Sans" pitchFamily="34" charset="0"/>
            </a:endParaRPr>
          </a:p>
          <a:p>
            <a:pPr marL="182563" lvl="1" indent="-174625" defTabSz="449263" eaLnBrk="0" hangingPunct="0">
              <a:lnSpc>
                <a:spcPct val="100000"/>
              </a:lnSpc>
              <a:spcBef>
                <a:spcPct val="15000"/>
              </a:spcBef>
              <a:buClr>
                <a:schemeClr val="tx1"/>
              </a:buClr>
              <a:buSzPct val="100000"/>
              <a:buFont typeface="Times New Roman" pitchFamily="18" charset="0"/>
              <a:buChar char="•"/>
            </a:pPr>
            <a:r>
              <a:rPr lang="fr-FR" sz="1600" b="0" dirty="0" err="1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Linearity</a:t>
            </a:r>
            <a:r>
              <a:rPr lang="fr-FR" sz="1600" b="0" dirty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 &lt;  1</a:t>
            </a:r>
            <a:r>
              <a:rPr lang="fr-FR" sz="1600" b="0" dirty="0" smtClean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%</a:t>
            </a:r>
            <a:endParaRPr lang="fr-FR" sz="1600" b="0" dirty="0">
              <a:solidFill>
                <a:schemeClr val="tx1"/>
              </a:solidFill>
              <a:ea typeface="DejaVu Sans" pitchFamily="34" charset="0"/>
              <a:cs typeface="DejaVu Sans" pitchFamily="34" charset="0"/>
            </a:endParaRPr>
          </a:p>
          <a:p>
            <a:pPr marL="182563" lvl="1" indent="-174625" defTabSz="449263" eaLnBrk="0" hangingPunct="0">
              <a:lnSpc>
                <a:spcPct val="100000"/>
              </a:lnSpc>
              <a:spcBef>
                <a:spcPct val="15000"/>
              </a:spcBef>
              <a:buClr>
                <a:schemeClr val="tx1"/>
              </a:buClr>
              <a:buSzPct val="100000"/>
              <a:buFont typeface="Times New Roman" pitchFamily="18" charset="0"/>
              <a:buChar char="•"/>
            </a:pPr>
            <a:r>
              <a:rPr lang="fr-FR" sz="1600" b="0" dirty="0">
                <a:solidFill>
                  <a:schemeClr val="tx1"/>
                </a:solidFill>
                <a:ea typeface="DejaVu Sans" pitchFamily="34" charset="0"/>
                <a:cs typeface="DejaVu Sans" pitchFamily="34" charset="0"/>
              </a:rPr>
              <a:t>Rise time ~ 5 ns</a:t>
            </a:r>
          </a:p>
        </p:txBody>
      </p:sp>
      <p:sp>
        <p:nvSpPr>
          <p:cNvPr id="144" name="143 Arco"/>
          <p:cNvSpPr/>
          <p:nvPr/>
        </p:nvSpPr>
        <p:spPr bwMode="auto">
          <a:xfrm flipH="1" flipV="1">
            <a:off x="4246136" y="2806691"/>
            <a:ext cx="612068" cy="522058"/>
          </a:xfrm>
          <a:prstGeom prst="arc">
            <a:avLst>
              <a:gd name="adj1" fmla="val 14990854"/>
              <a:gd name="adj2" fmla="val 472594"/>
            </a:avLst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cxnSp>
        <p:nvCxnSpPr>
          <p:cNvPr id="145" name="144 Conector recto de flecha"/>
          <p:cNvCxnSpPr/>
          <p:nvPr/>
        </p:nvCxnSpPr>
        <p:spPr bwMode="auto">
          <a:xfrm>
            <a:off x="4606684" y="3472765"/>
            <a:ext cx="1339788" cy="1027162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46" name="Rectangle 14"/>
          <p:cNvSpPr>
            <a:spLocks noChangeArrowheads="1"/>
          </p:cNvSpPr>
          <p:nvPr/>
        </p:nvSpPr>
        <p:spPr bwMode="auto">
          <a:xfrm>
            <a:off x="5885771" y="4194553"/>
            <a:ext cx="2592387" cy="115108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marL="7938" lvl="1" algn="ctr" defTabSz="449263" eaLnBrk="0" hangingPunct="0">
              <a:lnSpc>
                <a:spcPct val="100000"/>
              </a:lnSpc>
              <a:spcBef>
                <a:spcPct val="15000"/>
              </a:spcBef>
              <a:buClr>
                <a:schemeClr val="accent6"/>
              </a:buClr>
              <a:buSzPct val="100000"/>
              <a:buNone/>
            </a:pPr>
            <a:r>
              <a:rPr lang="fr-FR" sz="1600" b="0" u="sng" dirty="0" err="1" smtClean="0">
                <a:solidFill>
                  <a:schemeClr val="accent2">
                    <a:lumMod val="75000"/>
                  </a:schemeClr>
                </a:solidFill>
                <a:ea typeface="DejaVu Sans" pitchFamily="34" charset="0"/>
                <a:cs typeface="DejaVu Sans" pitchFamily="34" charset="0"/>
              </a:rPr>
              <a:t>Integrator</a:t>
            </a:r>
            <a:r>
              <a:rPr lang="fr-FR" sz="1600" b="0" u="sng" dirty="0" smtClean="0">
                <a:solidFill>
                  <a:schemeClr val="accent2">
                    <a:lumMod val="75000"/>
                  </a:schemeClr>
                </a:solidFill>
                <a:ea typeface="DejaVu Sans" pitchFamily="34" charset="0"/>
                <a:cs typeface="DejaVu Sans" pitchFamily="34" charset="0"/>
              </a:rPr>
              <a:t> </a:t>
            </a:r>
            <a:r>
              <a:rPr lang="fr-FR" sz="1600" b="0" u="sng" dirty="0" err="1" smtClean="0">
                <a:solidFill>
                  <a:schemeClr val="accent2">
                    <a:lumMod val="75000"/>
                  </a:schemeClr>
                </a:solidFill>
                <a:ea typeface="DejaVu Sans" pitchFamily="34" charset="0"/>
                <a:cs typeface="DejaVu Sans" pitchFamily="34" charset="0"/>
              </a:rPr>
              <a:t>discharge</a:t>
            </a:r>
            <a:r>
              <a:rPr lang="fr-FR" sz="1600" b="0" u="sng" dirty="0" smtClean="0">
                <a:solidFill>
                  <a:schemeClr val="accent2">
                    <a:lumMod val="75000"/>
                  </a:schemeClr>
                </a:solidFill>
                <a:ea typeface="DejaVu Sans" pitchFamily="34" charset="0"/>
                <a:cs typeface="DejaVu Sans" pitchFamily="34" charset="0"/>
              </a:rPr>
              <a:t>:</a:t>
            </a:r>
          </a:p>
          <a:p>
            <a:pPr marL="7938" lvl="1" algn="ctr" defTabSz="449263" eaLnBrk="0" hangingPunct="0">
              <a:lnSpc>
                <a:spcPct val="100000"/>
              </a:lnSpc>
              <a:spcBef>
                <a:spcPct val="15000"/>
              </a:spcBef>
              <a:buClr>
                <a:schemeClr val="accent6"/>
              </a:buClr>
              <a:buSzPct val="100000"/>
              <a:buNone/>
            </a:pPr>
            <a:r>
              <a:rPr lang="fr-FR" sz="1600" b="0" dirty="0" err="1" smtClean="0">
                <a:solidFill>
                  <a:schemeClr val="accent2">
                    <a:lumMod val="75000"/>
                  </a:schemeClr>
                </a:solidFill>
                <a:ea typeface="DejaVu Sans" pitchFamily="34" charset="0"/>
                <a:cs typeface="DejaVu Sans" pitchFamily="34" charset="0"/>
              </a:rPr>
              <a:t>Clipped</a:t>
            </a:r>
            <a:r>
              <a:rPr lang="fr-FR" sz="1600" b="0" dirty="0" smtClean="0">
                <a:solidFill>
                  <a:schemeClr val="accent2">
                    <a:lumMod val="75000"/>
                  </a:schemeClr>
                </a:solidFill>
                <a:ea typeface="DejaVu Sans" pitchFamily="34" charset="0"/>
                <a:cs typeface="DejaVu Sans" pitchFamily="34" charset="0"/>
              </a:rPr>
              <a:t> signal + </a:t>
            </a:r>
            <a:r>
              <a:rPr lang="fr-FR" sz="1600" b="0" dirty="0" err="1" smtClean="0">
                <a:solidFill>
                  <a:schemeClr val="accent2">
                    <a:lumMod val="75000"/>
                  </a:schemeClr>
                </a:solidFill>
                <a:ea typeface="DejaVu Sans" pitchFamily="34" charset="0"/>
                <a:cs typeface="DejaVu Sans" pitchFamily="34" charset="0"/>
              </a:rPr>
              <a:t>delayed</a:t>
            </a:r>
            <a:r>
              <a:rPr lang="fr-FR" sz="1600" b="0" dirty="0" smtClean="0">
                <a:solidFill>
                  <a:schemeClr val="accent2">
                    <a:lumMod val="75000"/>
                  </a:schemeClr>
                </a:solidFill>
                <a:ea typeface="DejaVu Sans" pitchFamily="34" charset="0"/>
                <a:cs typeface="DejaVu Sans" pitchFamily="34" charset="0"/>
              </a:rPr>
              <a:t> </a:t>
            </a:r>
            <a:r>
              <a:rPr lang="fr-FR" sz="1600" b="0" dirty="0" err="1" smtClean="0">
                <a:solidFill>
                  <a:schemeClr val="accent2">
                    <a:lumMod val="75000"/>
                  </a:schemeClr>
                </a:solidFill>
                <a:ea typeface="DejaVu Sans" pitchFamily="34" charset="0"/>
                <a:cs typeface="DejaVu Sans" pitchFamily="34" charset="0"/>
              </a:rPr>
              <a:t>negative</a:t>
            </a:r>
            <a:r>
              <a:rPr lang="fr-FR" sz="1600" b="0" dirty="0" smtClean="0">
                <a:solidFill>
                  <a:schemeClr val="accent2">
                    <a:lumMod val="75000"/>
                  </a:schemeClr>
                </a:solidFill>
                <a:ea typeface="DejaVu Sans" pitchFamily="34" charset="0"/>
                <a:cs typeface="DejaVu Sans" pitchFamily="34" charset="0"/>
              </a:rPr>
              <a:t> </a:t>
            </a:r>
            <a:r>
              <a:rPr lang="fr-FR" sz="1600" b="0" dirty="0" err="1" smtClean="0">
                <a:solidFill>
                  <a:schemeClr val="accent2">
                    <a:lumMod val="75000"/>
                  </a:schemeClr>
                </a:solidFill>
                <a:ea typeface="DejaVu Sans" pitchFamily="34" charset="0"/>
                <a:cs typeface="DejaVu Sans" pitchFamily="34" charset="0"/>
              </a:rPr>
              <a:t>clipped</a:t>
            </a:r>
            <a:r>
              <a:rPr lang="fr-FR" sz="1600" b="0" dirty="0" smtClean="0">
                <a:solidFill>
                  <a:schemeClr val="accent2">
                    <a:lumMod val="75000"/>
                  </a:schemeClr>
                </a:solidFill>
                <a:ea typeface="DejaVu Sans" pitchFamily="34" charset="0"/>
                <a:cs typeface="DejaVu Sans" pitchFamily="34" charset="0"/>
              </a:rPr>
              <a:t> signal</a:t>
            </a:r>
          </a:p>
          <a:p>
            <a:pPr marL="182563" lvl="1" indent="-174625" algn="ctr" defTabSz="449263" eaLnBrk="0" hangingPunct="0">
              <a:lnSpc>
                <a:spcPct val="100000"/>
              </a:lnSpc>
              <a:spcBef>
                <a:spcPct val="15000"/>
              </a:spcBef>
              <a:buClr>
                <a:schemeClr val="accent6"/>
              </a:buClr>
              <a:buSzPct val="100000"/>
              <a:buFont typeface="Times New Roman" pitchFamily="18" charset="0"/>
              <a:buChar char="•"/>
            </a:pPr>
            <a:endParaRPr lang="fr-FR" sz="1600" b="0" dirty="0">
              <a:solidFill>
                <a:schemeClr val="accent2">
                  <a:lumMod val="75000"/>
                </a:schemeClr>
              </a:solidFill>
              <a:ea typeface="DejaVu Sans" pitchFamily="34" charset="0"/>
              <a:cs typeface="DejaVu Sans" pitchFamily="34" charset="0"/>
            </a:endParaRPr>
          </a:p>
        </p:txBody>
      </p:sp>
      <p:sp>
        <p:nvSpPr>
          <p:cNvPr id="147" name="ZoneTexte 406"/>
          <p:cNvSpPr txBox="1"/>
          <p:nvPr/>
        </p:nvSpPr>
        <p:spPr>
          <a:xfrm flipH="1">
            <a:off x="1727624" y="1858540"/>
            <a:ext cx="1102012" cy="25852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200" i="1" dirty="0" err="1" smtClean="0">
                <a:solidFill>
                  <a:schemeClr val="accent2">
                    <a:lumMod val="75000"/>
                  </a:schemeClr>
                </a:solidFill>
              </a:rPr>
              <a:t>After</a:t>
            </a:r>
            <a:r>
              <a:rPr lang="fr-FR" sz="1200" i="1" dirty="0" smtClean="0">
                <a:solidFill>
                  <a:schemeClr val="accent2">
                    <a:lumMod val="75000"/>
                  </a:schemeClr>
                </a:solidFill>
              </a:rPr>
              <a:t> clip</a:t>
            </a:r>
            <a:endParaRPr lang="fr-FR" sz="12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48" name="147 Conector recto de flecha"/>
          <p:cNvCxnSpPr/>
          <p:nvPr/>
        </p:nvCxnSpPr>
        <p:spPr bwMode="auto">
          <a:xfrm flipH="1">
            <a:off x="1970685" y="2130689"/>
            <a:ext cx="79207" cy="33396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49" name="ZoneTexte 406"/>
          <p:cNvSpPr txBox="1"/>
          <p:nvPr/>
        </p:nvSpPr>
        <p:spPr>
          <a:xfrm flipH="1">
            <a:off x="3959932" y="5664223"/>
            <a:ext cx="1102012" cy="25852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200" i="1" dirty="0" err="1" smtClean="0">
                <a:solidFill>
                  <a:srgbClr val="0000FF"/>
                </a:solidFill>
              </a:rPr>
              <a:t>After</a:t>
            </a:r>
            <a:r>
              <a:rPr lang="fr-FR" sz="1200" i="1" dirty="0" smtClean="0">
                <a:solidFill>
                  <a:srgbClr val="0000FF"/>
                </a:solidFill>
              </a:rPr>
              <a:t> clip</a:t>
            </a:r>
            <a:endParaRPr lang="fr-FR" sz="1200" i="1" dirty="0">
              <a:solidFill>
                <a:srgbClr val="0000FF"/>
              </a:solidFill>
            </a:endParaRPr>
          </a:p>
        </p:txBody>
      </p:sp>
      <p:cxnSp>
        <p:nvCxnSpPr>
          <p:cNvPr id="150" name="149 Conector recto de flecha"/>
          <p:cNvCxnSpPr/>
          <p:nvPr/>
        </p:nvCxnSpPr>
        <p:spPr bwMode="auto">
          <a:xfrm flipH="1" flipV="1">
            <a:off x="4112061" y="5297032"/>
            <a:ext cx="249449" cy="356746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51" name="ZoneTexte 406"/>
          <p:cNvSpPr txBox="1"/>
          <p:nvPr/>
        </p:nvSpPr>
        <p:spPr>
          <a:xfrm flipH="1">
            <a:off x="1394831" y="1558059"/>
            <a:ext cx="827958" cy="25852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200" i="1" dirty="0" err="1" smtClean="0">
                <a:solidFill>
                  <a:srgbClr val="FF0000"/>
                </a:solidFill>
              </a:rPr>
              <a:t>Before</a:t>
            </a:r>
            <a:r>
              <a:rPr lang="fr-FR" sz="1200" i="1" dirty="0" smtClean="0">
                <a:solidFill>
                  <a:srgbClr val="FF0000"/>
                </a:solidFill>
              </a:rPr>
              <a:t> clip</a:t>
            </a:r>
            <a:endParaRPr lang="fr-FR" sz="1200" i="1" dirty="0">
              <a:solidFill>
                <a:srgbClr val="FF0000"/>
              </a:solidFill>
            </a:endParaRPr>
          </a:p>
        </p:txBody>
      </p:sp>
      <p:cxnSp>
        <p:nvCxnSpPr>
          <p:cNvPr id="152" name="151 Conector recto de flecha"/>
          <p:cNvCxnSpPr/>
          <p:nvPr/>
        </p:nvCxnSpPr>
        <p:spPr bwMode="auto">
          <a:xfrm flipH="1">
            <a:off x="1516809" y="1924593"/>
            <a:ext cx="245052" cy="526211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53" name="ZoneTexte 406"/>
          <p:cNvSpPr txBox="1"/>
          <p:nvPr/>
        </p:nvSpPr>
        <p:spPr>
          <a:xfrm flipH="1">
            <a:off x="4469522" y="5454693"/>
            <a:ext cx="1102012" cy="25852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200" i="1" dirty="0" err="1" smtClean="0">
                <a:solidFill>
                  <a:srgbClr val="FF0000"/>
                </a:solidFill>
              </a:rPr>
              <a:t>Before</a:t>
            </a:r>
            <a:r>
              <a:rPr lang="fr-FR" sz="1200" i="1" dirty="0" smtClean="0">
                <a:solidFill>
                  <a:srgbClr val="FF0000"/>
                </a:solidFill>
              </a:rPr>
              <a:t> clip</a:t>
            </a:r>
            <a:endParaRPr lang="fr-FR" sz="1200" i="1" dirty="0">
              <a:solidFill>
                <a:srgbClr val="FF0000"/>
              </a:solidFill>
            </a:endParaRPr>
          </a:p>
        </p:txBody>
      </p:sp>
      <p:cxnSp>
        <p:nvCxnSpPr>
          <p:cNvPr id="154" name="153 Conector recto de flecha"/>
          <p:cNvCxnSpPr/>
          <p:nvPr/>
        </p:nvCxnSpPr>
        <p:spPr bwMode="auto">
          <a:xfrm flipH="1" flipV="1">
            <a:off x="4552476" y="5238669"/>
            <a:ext cx="53441" cy="236736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55" name="154 Conector recto de flecha"/>
          <p:cNvCxnSpPr/>
          <p:nvPr/>
        </p:nvCxnSpPr>
        <p:spPr bwMode="auto">
          <a:xfrm>
            <a:off x="1923648" y="3832806"/>
            <a:ext cx="868216" cy="396044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pic>
        <p:nvPicPr>
          <p:cNvPr id="15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320" y="5003739"/>
            <a:ext cx="3372184" cy="161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" name="ZoneTexte 406"/>
          <p:cNvSpPr txBox="1"/>
          <p:nvPr/>
        </p:nvSpPr>
        <p:spPr>
          <a:xfrm flipH="1">
            <a:off x="6802420" y="3525738"/>
            <a:ext cx="1952281" cy="559095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200" i="1" dirty="0" err="1" smtClean="0">
                <a:solidFill>
                  <a:srgbClr val="009900"/>
                </a:solidFill>
              </a:rPr>
              <a:t>BiCMOS</a:t>
            </a:r>
            <a:r>
              <a:rPr lang="fr-FR" sz="1200" i="1" dirty="0" smtClean="0">
                <a:solidFill>
                  <a:srgbClr val="009900"/>
                </a:solidFill>
              </a:rPr>
              <a:t> 0.8um </a:t>
            </a:r>
            <a:r>
              <a:rPr lang="fr-FR" sz="1200" i="1" dirty="0" err="1">
                <a:solidFill>
                  <a:srgbClr val="009900"/>
                </a:solidFill>
              </a:rPr>
              <a:t>i</a:t>
            </a:r>
            <a:r>
              <a:rPr lang="fr-FR" sz="1200" i="1" dirty="0" err="1" smtClean="0">
                <a:solidFill>
                  <a:srgbClr val="009900"/>
                </a:solidFill>
              </a:rPr>
              <a:t>ntegrated</a:t>
            </a:r>
            <a:r>
              <a:rPr lang="fr-FR" sz="1200" i="1" dirty="0" smtClean="0">
                <a:solidFill>
                  <a:srgbClr val="009900"/>
                </a:solidFill>
              </a:rPr>
              <a:t> circuit</a:t>
            </a:r>
            <a:br>
              <a:rPr lang="fr-FR" sz="1200" i="1" dirty="0" smtClean="0">
                <a:solidFill>
                  <a:srgbClr val="009900"/>
                </a:solidFill>
              </a:rPr>
            </a:br>
            <a:r>
              <a:rPr lang="fr-FR" sz="1200" i="1" dirty="0" smtClean="0">
                <a:solidFill>
                  <a:srgbClr val="009900"/>
                </a:solidFill>
              </a:rPr>
              <a:t>8 </a:t>
            </a:r>
            <a:r>
              <a:rPr lang="fr-FR" sz="1200" i="1" dirty="0" err="1" smtClean="0">
                <a:solidFill>
                  <a:srgbClr val="009900"/>
                </a:solidFill>
              </a:rPr>
              <a:t>channels</a:t>
            </a:r>
            <a:r>
              <a:rPr lang="fr-FR" sz="1200" i="1" dirty="0" smtClean="0">
                <a:solidFill>
                  <a:srgbClr val="009900"/>
                </a:solidFill>
              </a:rPr>
              <a:t> per chip</a:t>
            </a:r>
            <a:endParaRPr lang="fr-FR" sz="1200" i="1" dirty="0">
              <a:solidFill>
                <a:srgbClr val="009900"/>
              </a:solidFill>
            </a:endParaRPr>
          </a:p>
        </p:txBody>
      </p:sp>
      <p:grpSp>
        <p:nvGrpSpPr>
          <p:cNvPr id="158" name="157 Grupo"/>
          <p:cNvGrpSpPr/>
          <p:nvPr/>
        </p:nvGrpSpPr>
        <p:grpSpPr>
          <a:xfrm>
            <a:off x="3390994" y="2528243"/>
            <a:ext cx="156710" cy="150380"/>
            <a:chOff x="2219064" y="2954838"/>
            <a:chExt cx="156710" cy="150380"/>
          </a:xfrm>
        </p:grpSpPr>
        <p:cxnSp>
          <p:nvCxnSpPr>
            <p:cNvPr id="159" name="Straight Connector 422"/>
            <p:cNvCxnSpPr/>
            <p:nvPr/>
          </p:nvCxnSpPr>
          <p:spPr bwMode="auto">
            <a:xfrm>
              <a:off x="2291679" y="2954838"/>
              <a:ext cx="0" cy="955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423"/>
            <p:cNvCxnSpPr/>
            <p:nvPr/>
          </p:nvCxnSpPr>
          <p:spPr bwMode="auto">
            <a:xfrm>
              <a:off x="2219064" y="3049041"/>
              <a:ext cx="147211" cy="37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423"/>
            <p:cNvCxnSpPr/>
            <p:nvPr/>
          </p:nvCxnSpPr>
          <p:spPr bwMode="auto">
            <a:xfrm flipH="1" flipV="1">
              <a:off x="2234121" y="3049623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423"/>
            <p:cNvCxnSpPr/>
            <p:nvPr/>
          </p:nvCxnSpPr>
          <p:spPr bwMode="auto">
            <a:xfrm flipH="1" flipV="1">
              <a:off x="2267744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423"/>
            <p:cNvCxnSpPr/>
            <p:nvPr/>
          </p:nvCxnSpPr>
          <p:spPr bwMode="auto">
            <a:xfrm flipH="1" flipV="1">
              <a:off x="2303748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423"/>
            <p:cNvCxnSpPr/>
            <p:nvPr/>
          </p:nvCxnSpPr>
          <p:spPr bwMode="auto">
            <a:xfrm flipH="1" flipV="1">
              <a:off x="2337371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85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III. Calorimeter Upgrade: ICECALv3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12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11" name="Rectangle 5">
            <a:extLst>
              <a:ext uri="{FF2B5EF4-FFF2-40B4-BE49-F238E27FC236}">
                <a16:creationId xmlns="" xmlns:a16="http://schemas.microsoft.com/office/drawing/2014/main" id="{D8DE4C88-D015-4683-B5D3-89EA43C5D9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ICC-UB meeting</a:t>
            </a:r>
          </a:p>
        </p:txBody>
      </p:sp>
      <p:sp>
        <p:nvSpPr>
          <p:cNvPr id="97" name="2 Marcador de contenido"/>
          <p:cNvSpPr txBox="1">
            <a:spLocks/>
          </p:cNvSpPr>
          <p:nvPr/>
        </p:nvSpPr>
        <p:spPr bwMode="auto">
          <a:xfrm>
            <a:off x="4644008" y="1451403"/>
            <a:ext cx="4290877" cy="46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ts val="60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6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lvl="1">
              <a:lnSpc>
                <a:spcPct val="100000"/>
              </a:lnSpc>
            </a:pPr>
            <a:r>
              <a:rPr lang="en-US" sz="2000" b="0" kern="0" dirty="0" smtClean="0"/>
              <a:t>Spill over</a:t>
            </a:r>
            <a:endParaRPr lang="en-US" sz="2000" b="0" kern="0" dirty="0"/>
          </a:p>
        </p:txBody>
      </p:sp>
      <p:sp>
        <p:nvSpPr>
          <p:cNvPr id="99" name="2 Marcador de contenido"/>
          <p:cNvSpPr txBox="1">
            <a:spLocks/>
          </p:cNvSpPr>
          <p:nvPr/>
        </p:nvSpPr>
        <p:spPr bwMode="auto">
          <a:xfrm>
            <a:off x="4644008" y="3999438"/>
            <a:ext cx="4290877" cy="46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ts val="60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6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lvl="1">
              <a:lnSpc>
                <a:spcPct val="100000"/>
              </a:lnSpc>
            </a:pPr>
            <a:r>
              <a:rPr lang="en-US" sz="2000" b="0" kern="0" dirty="0" smtClean="0"/>
              <a:t>Plateau</a:t>
            </a:r>
            <a:endParaRPr lang="en-US" sz="2000" b="0" kern="0" dirty="0"/>
          </a:p>
        </p:txBody>
      </p:sp>
      <p:pic>
        <p:nvPicPr>
          <p:cNvPr id="8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059" y="4340374"/>
            <a:ext cx="2504170" cy="2098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" name="2 Marcador de contenido"/>
          <p:cNvSpPr txBox="1">
            <a:spLocks/>
          </p:cNvSpPr>
          <p:nvPr/>
        </p:nvSpPr>
        <p:spPr bwMode="auto">
          <a:xfrm>
            <a:off x="209115" y="1124744"/>
            <a:ext cx="4290877" cy="46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ts val="60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6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400" b="0" kern="0" smtClean="0"/>
              <a:t>Tests at lab:</a:t>
            </a:r>
            <a:endParaRPr lang="en-US" sz="2400" b="0" kern="0" dirty="0"/>
          </a:p>
        </p:txBody>
      </p:sp>
      <p:sp>
        <p:nvSpPr>
          <p:cNvPr id="92" name="2 Marcador de contenido"/>
          <p:cNvSpPr txBox="1">
            <a:spLocks/>
          </p:cNvSpPr>
          <p:nvPr/>
        </p:nvSpPr>
        <p:spPr bwMode="auto">
          <a:xfrm>
            <a:off x="209115" y="1451403"/>
            <a:ext cx="4290877" cy="46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ts val="60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6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lvl="1">
              <a:lnSpc>
                <a:spcPct val="100000"/>
              </a:lnSpc>
            </a:pPr>
            <a:r>
              <a:rPr lang="en-US" sz="2000" b="0" kern="0" dirty="0" smtClean="0"/>
              <a:t>Linearity</a:t>
            </a:r>
            <a:endParaRPr lang="en-US" sz="2000" b="0" kern="0" dirty="0"/>
          </a:p>
        </p:txBody>
      </p:sp>
      <p:pic>
        <p:nvPicPr>
          <p:cNvPr id="96" name="9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219" y="1847714"/>
            <a:ext cx="2580561" cy="2157350"/>
          </a:xfrm>
          <a:prstGeom prst="rect">
            <a:avLst/>
          </a:prstGeom>
        </p:spPr>
      </p:pic>
      <p:sp>
        <p:nvSpPr>
          <p:cNvPr id="101" name="2 Marcador de contenido"/>
          <p:cNvSpPr txBox="1">
            <a:spLocks/>
          </p:cNvSpPr>
          <p:nvPr/>
        </p:nvSpPr>
        <p:spPr bwMode="auto">
          <a:xfrm>
            <a:off x="209115" y="3999438"/>
            <a:ext cx="4290877" cy="46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ts val="60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6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lvl="1">
              <a:lnSpc>
                <a:spcPct val="100000"/>
              </a:lnSpc>
            </a:pPr>
            <a:r>
              <a:rPr lang="en-US" sz="2000" b="0" kern="0" dirty="0" smtClean="0"/>
              <a:t>Noise</a:t>
            </a:r>
            <a:endParaRPr lang="en-US" sz="2000" b="0" kern="0" dirty="0"/>
          </a:p>
        </p:txBody>
      </p:sp>
      <p:pic>
        <p:nvPicPr>
          <p:cNvPr id="102" name="101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898" y="1801713"/>
            <a:ext cx="3138647" cy="2275359"/>
          </a:xfrm>
          <a:prstGeom prst="rect">
            <a:avLst/>
          </a:prstGeom>
        </p:spPr>
      </p:pic>
      <p:pic>
        <p:nvPicPr>
          <p:cNvPr id="103" name="102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855" y="4251911"/>
            <a:ext cx="3067475" cy="2211842"/>
          </a:xfrm>
          <a:prstGeom prst="rect">
            <a:avLst/>
          </a:prstGeom>
        </p:spPr>
      </p:pic>
      <p:cxnSp>
        <p:nvCxnSpPr>
          <p:cNvPr id="104" name="103 Conector recto de flecha"/>
          <p:cNvCxnSpPr/>
          <p:nvPr/>
        </p:nvCxnSpPr>
        <p:spPr bwMode="auto">
          <a:xfrm>
            <a:off x="6755357" y="5228567"/>
            <a:ext cx="1185183" cy="0"/>
          </a:xfrm>
          <a:prstGeom prst="straightConnector1">
            <a:avLst/>
          </a:prstGeom>
          <a:noFill/>
          <a:ln w="38100" cap="flat" cmpd="sng" algn="ctr">
            <a:solidFill>
              <a:srgbClr val="FF99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9861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II. </a:t>
            </a:r>
            <a:r>
              <a:rPr lang="en-GB" dirty="0"/>
              <a:t>ICECAL ASIC: tests results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12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23" name="CustomShape 4"/>
          <p:cNvSpPr/>
          <p:nvPr/>
        </p:nvSpPr>
        <p:spPr>
          <a:xfrm>
            <a:off x="395536" y="1052293"/>
            <a:ext cx="8514053" cy="504499"/>
          </a:xfrm>
          <a:prstGeom prst="rect">
            <a:avLst/>
          </a:prstGeom>
        </p:spPr>
        <p:txBody>
          <a:bodyPr lIns="90000" tIns="46800" rIns="90000" bIns="46800"/>
          <a:lstStyle/>
          <a:p>
            <a:pPr marL="327024" indent="-342900">
              <a:lnSpc>
                <a:spcPct val="100000"/>
              </a:lnSpc>
              <a:spcBef>
                <a:spcPct val="0"/>
              </a:spcBef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ca-ES" sz="2000" b="0" dirty="0" err="1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Check</a:t>
            </a:r>
            <a:r>
              <a:rPr lang="ca-ES" sz="2000" b="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 </a:t>
            </a:r>
            <a:r>
              <a:rPr lang="ca-ES" sz="2000" b="0" dirty="0" err="1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noise</a:t>
            </a:r>
            <a:r>
              <a:rPr lang="ca-ES" sz="2000" b="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 in </a:t>
            </a:r>
            <a:r>
              <a:rPr lang="ca-ES" sz="2000" b="0" dirty="0" err="1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different</a:t>
            </a:r>
            <a:r>
              <a:rPr lang="ca-ES" sz="2000" b="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 </a:t>
            </a:r>
            <a:r>
              <a:rPr lang="ca-ES" sz="2000" b="0" dirty="0" err="1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conditions</a:t>
            </a:r>
            <a:r>
              <a:rPr lang="ca-ES" sz="2000" b="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:</a:t>
            </a:r>
            <a:endParaRPr lang="ca-ES" sz="2000" b="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24" name="2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294192"/>
              </p:ext>
            </p:extLst>
          </p:nvPr>
        </p:nvGraphicFramePr>
        <p:xfrm>
          <a:off x="2604121" y="1628800"/>
          <a:ext cx="3624063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823"/>
                <a:gridCol w="936104"/>
                <a:gridCol w="1224136"/>
              </a:tblGrid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/>
                        <a:t>Noise</a:t>
                      </a:r>
                      <a:r>
                        <a:rPr lang="es-ES" dirty="0" smtClean="0"/>
                        <a:t> (LSB)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PS </a:t>
                      </a:r>
                      <a:r>
                        <a:rPr lang="es-ES" dirty="0" err="1" smtClean="0"/>
                        <a:t>noise</a:t>
                      </a:r>
                      <a:r>
                        <a:rPr lang="es-ES" dirty="0" smtClean="0"/>
                        <a:t> (LSB)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Laboratory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1.4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1.7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Lab</a:t>
                      </a:r>
                      <a:r>
                        <a:rPr lang="es-ES" dirty="0" smtClean="0"/>
                        <a:t> + cable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1.6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1.8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Test </a:t>
                      </a:r>
                      <a:r>
                        <a:rPr lang="es-ES" dirty="0" err="1" smtClean="0"/>
                        <a:t>beam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12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2.7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Detector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&lt; 7.1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&lt; 2.9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" name="Line 22"/>
          <p:cNvSpPr>
            <a:spLocks noChangeShapeType="1"/>
          </p:cNvSpPr>
          <p:nvPr/>
        </p:nvSpPr>
        <p:spPr bwMode="auto">
          <a:xfrm flipH="1">
            <a:off x="6266144" y="3573016"/>
            <a:ext cx="419695" cy="0"/>
          </a:xfrm>
          <a:prstGeom prst="line">
            <a:avLst/>
          </a:prstGeom>
          <a:noFill/>
          <a:ln w="28575">
            <a:solidFill>
              <a:srgbClr val="0099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CustomShape 4"/>
          <p:cNvSpPr/>
          <p:nvPr/>
        </p:nvSpPr>
        <p:spPr>
          <a:xfrm>
            <a:off x="395536" y="4099130"/>
            <a:ext cx="8514053" cy="1307457"/>
          </a:xfrm>
          <a:prstGeom prst="rect">
            <a:avLst/>
          </a:prstGeom>
        </p:spPr>
        <p:txBody>
          <a:bodyPr lIns="90000" tIns="46800" rIns="90000" bIns="46800"/>
          <a:lstStyle/>
          <a:p>
            <a:pPr marL="327024" indent="-342900">
              <a:lnSpc>
                <a:spcPct val="100000"/>
              </a:lnSpc>
              <a:spcBef>
                <a:spcPct val="0"/>
              </a:spcBef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Spec</a:t>
            </a:r>
            <a:r>
              <a:rPr lang="en-US" sz="2000" b="0" dirty="0">
                <a:solidFill>
                  <a:schemeClr val="accent6">
                    <a:lumMod val="50000"/>
                  </a:schemeClr>
                </a:solidFill>
              </a:rPr>
              <a:t>: ~1 ADC count</a:t>
            </a:r>
          </a:p>
          <a:p>
            <a:pPr marL="327024" indent="-342900">
              <a:lnSpc>
                <a:spcPct val="100000"/>
              </a:lnSpc>
              <a:spcBef>
                <a:spcPct val="0"/>
              </a:spcBef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The effects </a:t>
            </a:r>
            <a:r>
              <a:rPr lang="en-US" sz="2000" b="0" dirty="0">
                <a:solidFill>
                  <a:schemeClr val="accent6">
                    <a:lumMod val="50000"/>
                  </a:schemeClr>
                </a:solidFill>
              </a:rPr>
              <a:t>of Cockcroft-Walton HV sources and cables increase noise</a:t>
            </a:r>
          </a:p>
          <a:p>
            <a:pPr marL="327024" indent="-342900">
              <a:lnSpc>
                <a:spcPct val="100000"/>
              </a:lnSpc>
              <a:spcBef>
                <a:spcPct val="0"/>
              </a:spcBef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Upgraded </a:t>
            </a:r>
            <a:r>
              <a:rPr lang="en-US" sz="2000" b="0" dirty="0">
                <a:solidFill>
                  <a:schemeClr val="accent6">
                    <a:lumMod val="50000"/>
                  </a:schemeClr>
                </a:solidFill>
              </a:rPr>
              <a:t>detector expected pile-up ~5 LSB</a:t>
            </a:r>
          </a:p>
          <a:p>
            <a:pPr marL="800100" lvl="1" indent="-457200">
              <a:lnSpc>
                <a:spcPct val="100000"/>
              </a:lnSpc>
              <a:spcBef>
                <a:spcPct val="0"/>
              </a:spcBef>
              <a:buFont typeface="Comic Sans MS" panose="030F0702030302020204" pitchFamily="66" charset="0"/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ca-ES" sz="1800" b="0" dirty="0" err="1" smtClean="0">
                <a:solidFill>
                  <a:schemeClr val="tx1"/>
                </a:solidFill>
              </a:rPr>
              <a:t>Effect</a:t>
            </a:r>
            <a:r>
              <a:rPr lang="ca-ES" sz="1800" b="0" dirty="0" smtClean="0">
                <a:solidFill>
                  <a:schemeClr val="tx1"/>
                </a:solidFill>
              </a:rPr>
              <a:t> of </a:t>
            </a:r>
            <a:r>
              <a:rPr lang="ca-ES" sz="1800" b="0" dirty="0" err="1" smtClean="0">
                <a:solidFill>
                  <a:schemeClr val="tx1"/>
                </a:solidFill>
              </a:rPr>
              <a:t>electronics</a:t>
            </a:r>
            <a:r>
              <a:rPr lang="ca-ES" sz="1800" b="0" dirty="0" smtClean="0">
                <a:solidFill>
                  <a:schemeClr val="tx1"/>
                </a:solidFill>
              </a:rPr>
              <a:t> </a:t>
            </a:r>
            <a:r>
              <a:rPr lang="ca-ES" sz="1800" b="0" dirty="0" err="1" smtClean="0">
                <a:solidFill>
                  <a:schemeClr val="tx1"/>
                </a:solidFill>
              </a:rPr>
              <a:t>noise</a:t>
            </a:r>
            <a:r>
              <a:rPr lang="ca-ES" sz="1800" b="0" dirty="0" smtClean="0">
                <a:solidFill>
                  <a:schemeClr val="tx1"/>
                </a:solidFill>
              </a:rPr>
              <a:t> </a:t>
            </a:r>
            <a:r>
              <a:rPr lang="ca-ES" sz="1800" b="0" dirty="0" err="1" smtClean="0">
                <a:solidFill>
                  <a:schemeClr val="tx1"/>
                </a:solidFill>
              </a:rPr>
              <a:t>adds</a:t>
            </a:r>
            <a:r>
              <a:rPr lang="ca-ES" sz="1800" b="0" dirty="0" smtClean="0">
                <a:solidFill>
                  <a:schemeClr val="tx1"/>
                </a:solidFill>
              </a:rPr>
              <a:t> up to 5.8 LSB (vs. 5.1 LSB </a:t>
            </a:r>
            <a:r>
              <a:rPr lang="ca-ES" sz="1800" b="0" dirty="0" err="1" smtClean="0">
                <a:solidFill>
                  <a:schemeClr val="tx1"/>
                </a:solidFill>
              </a:rPr>
              <a:t>specified</a:t>
            </a:r>
            <a:r>
              <a:rPr lang="ca-ES" sz="1800" b="0" dirty="0" smtClean="0">
                <a:solidFill>
                  <a:schemeClr val="tx1"/>
                </a:solidFill>
              </a:rPr>
              <a:t>)</a:t>
            </a:r>
            <a:endParaRPr lang="ca-ES" sz="1800" b="0" dirty="0">
              <a:solidFill>
                <a:schemeClr val="tx1"/>
              </a:solidFill>
            </a:endParaRPr>
          </a:p>
          <a:p>
            <a:pPr marL="800100" lvl="1" indent="-457200">
              <a:lnSpc>
                <a:spcPct val="100000"/>
              </a:lnSpc>
              <a:spcBef>
                <a:spcPct val="0"/>
              </a:spcBef>
              <a:buFont typeface="Comic Sans MS" panose="030F0702030302020204" pitchFamily="66" charset="0"/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27" name="Rectangle 20"/>
          <p:cNvSpPr>
            <a:spLocks noChangeArrowheads="1"/>
          </p:cNvSpPr>
          <p:nvPr/>
        </p:nvSpPr>
        <p:spPr bwMode="auto">
          <a:xfrm>
            <a:off x="6887580" y="3310742"/>
            <a:ext cx="2220924" cy="605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/>
            <a:r>
              <a:rPr lang="es-ES" altLang="en-US" sz="1600" dirty="0" smtClean="0">
                <a:solidFill>
                  <a:srgbClr val="009999"/>
                </a:solidFill>
                <a:cs typeface="Arial" charset="0"/>
              </a:rPr>
              <a:t>FEB </a:t>
            </a:r>
            <a:r>
              <a:rPr lang="es-ES" altLang="en-US" sz="1600" dirty="0" err="1" smtClean="0">
                <a:solidFill>
                  <a:srgbClr val="009999"/>
                </a:solidFill>
                <a:cs typeface="Arial" charset="0"/>
              </a:rPr>
              <a:t>prototype</a:t>
            </a:r>
            <a:endParaRPr lang="es-ES" altLang="en-US" sz="1600" dirty="0" smtClean="0">
              <a:solidFill>
                <a:srgbClr val="009999"/>
              </a:solidFill>
              <a:cs typeface="Arial" charset="0"/>
            </a:endParaRPr>
          </a:p>
          <a:p>
            <a:pPr marL="285750" indent="-285750"/>
            <a:r>
              <a:rPr lang="es-ES" altLang="en-US" sz="1600" dirty="0" smtClean="0">
                <a:solidFill>
                  <a:srgbClr val="009999"/>
                </a:solidFill>
                <a:cs typeface="Arial" charset="0"/>
              </a:rPr>
              <a:t>Provisional GND</a:t>
            </a:r>
            <a:endParaRPr lang="en-US" altLang="en-US" sz="1600" dirty="0">
              <a:solidFill>
                <a:srgbClr val="009999"/>
              </a:solidFill>
              <a:cs typeface="Arial" charset="0"/>
            </a:endParaRPr>
          </a:p>
        </p:txBody>
      </p:sp>
      <p:sp>
        <p:nvSpPr>
          <p:cNvPr id="28" name="27 Abrir llave"/>
          <p:cNvSpPr/>
          <p:nvPr/>
        </p:nvSpPr>
        <p:spPr bwMode="auto">
          <a:xfrm>
            <a:off x="6732240" y="3272105"/>
            <a:ext cx="260183" cy="576064"/>
          </a:xfrm>
          <a:prstGeom prst="leftBrace">
            <a:avLst/>
          </a:prstGeom>
          <a:noFill/>
          <a:ln w="28575" cap="flat" cmpd="sng" algn="ctr">
            <a:solidFill>
              <a:srgbClr val="0099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9" name="Rectangle 5">
            <a:extLst>
              <a:ext uri="{FF2B5EF4-FFF2-40B4-BE49-F238E27FC236}">
                <a16:creationId xmlns="" xmlns:a16="http://schemas.microsoft.com/office/drawing/2014/main" id="{089FF183-9DA6-47B6-93C5-96E559677F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Calo</a:t>
            </a:r>
            <a:r>
              <a:rPr lang="en-GB" dirty="0" smtClean="0"/>
              <a:t> FE PRR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061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II. </a:t>
            </a:r>
            <a:r>
              <a:rPr lang="en-GB" dirty="0"/>
              <a:t>ICECAL ASIC: tests </a:t>
            </a:r>
            <a:r>
              <a:rPr lang="en-GB" dirty="0" smtClean="0"/>
              <a:t>beams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13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32</a:t>
            </a:fld>
            <a:endParaRPr lang="en-GB"/>
          </a:p>
        </p:txBody>
      </p:sp>
      <p:sp>
        <p:nvSpPr>
          <p:cNvPr id="29" name="Rectangle 5">
            <a:extLst>
              <a:ext uri="{FF2B5EF4-FFF2-40B4-BE49-F238E27FC236}">
                <a16:creationId xmlns="" xmlns:a16="http://schemas.microsoft.com/office/drawing/2014/main" id="{089FF183-9DA6-47B6-93C5-96E559677F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Calo</a:t>
            </a:r>
            <a:r>
              <a:rPr lang="en-GB" dirty="0" smtClean="0"/>
              <a:t> FE PRR</a:t>
            </a:r>
            <a:endParaRPr lang="en-GB" dirty="0"/>
          </a:p>
        </p:txBody>
      </p:sp>
      <p:pic>
        <p:nvPicPr>
          <p:cNvPr id="12" name="1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77" y="908720"/>
            <a:ext cx="4265744" cy="3199306"/>
          </a:xfrm>
          <a:prstGeom prst="rect">
            <a:avLst/>
          </a:prstGeom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93" y="3372721"/>
            <a:ext cx="4333276" cy="3249956"/>
          </a:xfrm>
          <a:prstGeom prst="rect">
            <a:avLst/>
          </a:prstGeom>
        </p:spPr>
      </p:pic>
      <p:sp>
        <p:nvSpPr>
          <p:cNvPr id="14" name="ZoneTexte 406"/>
          <p:cNvSpPr txBox="1"/>
          <p:nvPr/>
        </p:nvSpPr>
        <p:spPr>
          <a:xfrm flipH="1">
            <a:off x="1669788" y="3548813"/>
            <a:ext cx="1102012" cy="480121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400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Lecroy</a:t>
            </a:r>
            <a:r>
              <a:rPr lang="fr-FR" sz="1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400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integration</a:t>
            </a:r>
            <a:endParaRPr lang="fr-FR" sz="1400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ZoneTexte 406"/>
          <p:cNvSpPr txBox="1"/>
          <p:nvPr/>
        </p:nvSpPr>
        <p:spPr>
          <a:xfrm flipH="1">
            <a:off x="3729854" y="4474489"/>
            <a:ext cx="1001829" cy="523210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FEB</a:t>
            </a:r>
          </a:p>
          <a:p>
            <a:pPr algn="ctr">
              <a:buNone/>
              <a:defRPr/>
            </a:pPr>
            <a:r>
              <a:rPr lang="fr-FR" sz="1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prototype</a:t>
            </a:r>
            <a:endParaRPr lang="fr-FR" sz="1400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ZoneTexte 406"/>
          <p:cNvSpPr txBox="1"/>
          <p:nvPr/>
        </p:nvSpPr>
        <p:spPr>
          <a:xfrm flipH="1">
            <a:off x="2749908" y="908720"/>
            <a:ext cx="1102012" cy="480121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ECAL </a:t>
            </a:r>
            <a:r>
              <a:rPr lang="fr-FR" sz="1400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channel</a:t>
            </a:r>
            <a:endParaRPr lang="fr-FR" sz="1400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ZoneTexte 406"/>
          <p:cNvSpPr txBox="1"/>
          <p:nvPr/>
        </p:nvSpPr>
        <p:spPr>
          <a:xfrm flipH="1">
            <a:off x="1520505" y="1459435"/>
            <a:ext cx="622057" cy="28622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PMT</a:t>
            </a:r>
            <a:endParaRPr lang="fr-FR" sz="1400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oneTexte 406"/>
          <p:cNvSpPr txBox="1"/>
          <p:nvPr/>
        </p:nvSpPr>
        <p:spPr>
          <a:xfrm flipH="1">
            <a:off x="214230" y="3645024"/>
            <a:ext cx="1333434" cy="480121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Trigger (</a:t>
            </a:r>
            <a:r>
              <a:rPr lang="fr-FR" sz="1400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coincidence</a:t>
            </a:r>
            <a:r>
              <a:rPr lang="fr-FR" sz="1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fr-FR" sz="1400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ZoneTexte 406"/>
          <p:cNvSpPr txBox="1"/>
          <p:nvPr/>
        </p:nvSpPr>
        <p:spPr>
          <a:xfrm flipH="1">
            <a:off x="1331640" y="5829199"/>
            <a:ext cx="1774801" cy="480121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400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Measurements</a:t>
            </a:r>
            <a:r>
              <a:rPr lang="fr-FR" sz="1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laptop</a:t>
            </a:r>
            <a:endParaRPr lang="fr-FR" sz="1400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Line 12"/>
          <p:cNvSpPr>
            <a:spLocks noChangeShapeType="1"/>
          </p:cNvSpPr>
          <p:nvPr/>
        </p:nvSpPr>
        <p:spPr bwMode="auto">
          <a:xfrm flipH="1">
            <a:off x="2015717" y="4033701"/>
            <a:ext cx="203655" cy="403411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>
            <a:glow rad="25400">
              <a:schemeClr val="tx1"/>
            </a:glo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1" name="Line 12"/>
          <p:cNvSpPr>
            <a:spLocks noChangeShapeType="1"/>
          </p:cNvSpPr>
          <p:nvPr/>
        </p:nvSpPr>
        <p:spPr bwMode="auto">
          <a:xfrm>
            <a:off x="880948" y="4142636"/>
            <a:ext cx="176854" cy="438492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>
            <a:glow rad="25400">
              <a:schemeClr val="tx1"/>
            </a:glo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2" name="Line 12"/>
          <p:cNvSpPr>
            <a:spLocks noChangeShapeType="1"/>
          </p:cNvSpPr>
          <p:nvPr/>
        </p:nvSpPr>
        <p:spPr bwMode="auto">
          <a:xfrm flipV="1">
            <a:off x="2287947" y="5589239"/>
            <a:ext cx="123813" cy="239958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>
            <a:glow rad="25400">
              <a:schemeClr val="tx1"/>
            </a:glo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0" name="Line 12"/>
          <p:cNvSpPr>
            <a:spLocks noChangeShapeType="1"/>
          </p:cNvSpPr>
          <p:nvPr/>
        </p:nvSpPr>
        <p:spPr bwMode="auto">
          <a:xfrm flipH="1">
            <a:off x="3887924" y="4934038"/>
            <a:ext cx="333358" cy="583194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>
            <a:glow rad="25400">
              <a:schemeClr val="tx1"/>
            </a:glo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1" name="Line 12"/>
          <p:cNvSpPr>
            <a:spLocks noChangeShapeType="1"/>
          </p:cNvSpPr>
          <p:nvPr/>
        </p:nvSpPr>
        <p:spPr bwMode="auto">
          <a:xfrm>
            <a:off x="1907705" y="1712877"/>
            <a:ext cx="108012" cy="167951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>
            <a:glow rad="25400">
              <a:schemeClr val="tx1"/>
            </a:glo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2" name="Line 12"/>
          <p:cNvSpPr>
            <a:spLocks noChangeShapeType="1"/>
          </p:cNvSpPr>
          <p:nvPr/>
        </p:nvSpPr>
        <p:spPr bwMode="auto">
          <a:xfrm flipH="1">
            <a:off x="3275856" y="1340768"/>
            <a:ext cx="0" cy="238218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>
            <a:glow rad="25400">
              <a:schemeClr val="tx1"/>
            </a:glo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5076056" y="1268760"/>
            <a:ext cx="3623270" cy="4948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287338" indent="-179388">
              <a:lnSpc>
                <a:spcPct val="100000"/>
              </a:lnSpc>
              <a:spcBef>
                <a:spcPct val="0"/>
              </a:spcBef>
              <a:buClr>
                <a:schemeClr val="accent1">
                  <a:lumMod val="75000"/>
                </a:schemeClr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s-ES" sz="2000" b="0" dirty="0" err="1" smtClean="0">
                <a:solidFill>
                  <a:schemeClr val="accent6">
                    <a:lumMod val="50000"/>
                  </a:schemeClr>
                </a:solidFill>
              </a:rPr>
              <a:t>Beam</a:t>
            </a:r>
            <a:r>
              <a:rPr lang="es-ES" sz="2000" b="0" dirty="0" smtClean="0">
                <a:solidFill>
                  <a:schemeClr val="accent6">
                    <a:lumMod val="50000"/>
                  </a:schemeClr>
                </a:solidFill>
              </a:rPr>
              <a:t> line: T4-H8 at CERN </a:t>
            </a:r>
            <a:r>
              <a:rPr lang="es-ES" sz="2000" b="0" dirty="0" err="1" smtClean="0">
                <a:solidFill>
                  <a:schemeClr val="accent6">
                    <a:lumMod val="50000"/>
                  </a:schemeClr>
                </a:solidFill>
              </a:rPr>
              <a:t>Prevessin</a:t>
            </a:r>
            <a:endParaRPr lang="es-ES" sz="2000" b="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7338" indent="-179388">
              <a:lnSpc>
                <a:spcPct val="100000"/>
              </a:lnSpc>
              <a:spcBef>
                <a:spcPct val="0"/>
              </a:spcBef>
              <a:buClr>
                <a:schemeClr val="accent1">
                  <a:lumMod val="75000"/>
                </a:schemeClr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s-ES" sz="2000" b="0" dirty="0" err="1" smtClean="0">
                <a:solidFill>
                  <a:schemeClr val="accent6">
                    <a:lumMod val="50000"/>
                  </a:schemeClr>
                </a:solidFill>
              </a:rPr>
              <a:t>Beam</a:t>
            </a:r>
            <a:r>
              <a:rPr lang="es-ES" sz="2000" b="0" dirty="0" smtClean="0">
                <a:solidFill>
                  <a:schemeClr val="accent6">
                    <a:lumMod val="50000"/>
                  </a:schemeClr>
                </a:solidFill>
              </a:rPr>
              <a:t>: e</a:t>
            </a:r>
            <a:r>
              <a:rPr lang="es-ES" sz="2000" b="0" baseline="30000" dirty="0" smtClean="0">
                <a:solidFill>
                  <a:schemeClr val="accent6">
                    <a:lumMod val="50000"/>
                  </a:schemeClr>
                </a:solidFill>
              </a:rPr>
              <a:t>-</a:t>
            </a:r>
            <a:r>
              <a:rPr lang="es-ES" sz="2000" b="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2000" b="0" dirty="0" err="1" smtClean="0">
                <a:solidFill>
                  <a:schemeClr val="accent6">
                    <a:lumMod val="50000"/>
                  </a:schemeClr>
                </a:solidFill>
              </a:rPr>
              <a:t>with</a:t>
            </a:r>
            <a:r>
              <a:rPr lang="es-ES" sz="2000" b="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2000" b="0" dirty="0" err="1" smtClean="0">
                <a:solidFill>
                  <a:schemeClr val="accent6">
                    <a:lumMod val="50000"/>
                  </a:schemeClr>
                </a:solidFill>
              </a:rPr>
              <a:t>energy</a:t>
            </a:r>
            <a:r>
              <a:rPr lang="es-ES" sz="2000" b="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2000" b="0" dirty="0" err="1" smtClean="0">
                <a:solidFill>
                  <a:schemeClr val="accent6">
                    <a:lumMod val="50000"/>
                  </a:schemeClr>
                </a:solidFill>
              </a:rPr>
              <a:t>ranging</a:t>
            </a:r>
            <a:r>
              <a:rPr lang="es-ES" sz="2000" b="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2000" b="0" dirty="0" err="1" smtClean="0">
                <a:solidFill>
                  <a:schemeClr val="accent6">
                    <a:lumMod val="50000"/>
                  </a:schemeClr>
                </a:solidFill>
              </a:rPr>
              <a:t>from</a:t>
            </a:r>
            <a:r>
              <a:rPr lang="es-ES" sz="2000" b="0" dirty="0" smtClean="0">
                <a:solidFill>
                  <a:schemeClr val="accent6">
                    <a:lumMod val="50000"/>
                  </a:schemeClr>
                </a:solidFill>
              </a:rPr>
              <a:t> 20 to 120 </a:t>
            </a:r>
            <a:r>
              <a:rPr lang="es-ES" sz="2000" b="0" dirty="0" err="1" smtClean="0">
                <a:solidFill>
                  <a:schemeClr val="accent6">
                    <a:lumMod val="50000"/>
                  </a:schemeClr>
                </a:solidFill>
              </a:rPr>
              <a:t>GeV</a:t>
            </a:r>
            <a:endParaRPr lang="es-ES" sz="2000" b="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7338" indent="-179388">
              <a:lnSpc>
                <a:spcPct val="100000"/>
              </a:lnSpc>
              <a:spcBef>
                <a:spcPct val="0"/>
              </a:spcBef>
              <a:buClr>
                <a:schemeClr val="accent1">
                  <a:lumMod val="75000"/>
                </a:schemeClr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Elements used:</a:t>
            </a:r>
            <a:endParaRPr lang="en-US" sz="2000" b="0" dirty="0">
              <a:solidFill>
                <a:schemeClr val="accent6">
                  <a:lumMod val="50000"/>
                </a:schemeClr>
              </a:solidFill>
            </a:endParaRPr>
          </a:p>
          <a:p>
            <a:pPr marL="741363" lvl="1" indent="-284163">
              <a:lnSpc>
                <a:spcPct val="100000"/>
              </a:lnSpc>
              <a:spcBef>
                <a:spcPct val="0"/>
              </a:spcBef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800" b="0" dirty="0" smtClean="0">
                <a:solidFill>
                  <a:srgbClr val="000000"/>
                </a:solidFill>
              </a:rPr>
              <a:t>4x(ECAL module+PMT+</a:t>
            </a:r>
            <a:r>
              <a:rPr lang="en-US" sz="1800" b="0" dirty="0">
                <a:solidFill>
                  <a:srgbClr val="000000"/>
                </a:solidFill>
              </a:rPr>
              <a:t>12m </a:t>
            </a:r>
            <a:r>
              <a:rPr lang="en-US" sz="1800" b="0" dirty="0" smtClean="0">
                <a:solidFill>
                  <a:srgbClr val="000000"/>
                </a:solidFill>
              </a:rPr>
              <a:t>cable)</a:t>
            </a:r>
          </a:p>
          <a:p>
            <a:pPr marL="741363" lvl="1" indent="-284163">
              <a:lnSpc>
                <a:spcPct val="100000"/>
              </a:lnSpc>
              <a:spcBef>
                <a:spcPct val="0"/>
              </a:spcBef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s-ES" sz="1800" b="0" dirty="0" smtClean="0">
                <a:solidFill>
                  <a:srgbClr val="000000"/>
                </a:solidFill>
              </a:rPr>
              <a:t>FEB </a:t>
            </a:r>
            <a:r>
              <a:rPr lang="es-ES" sz="1800" b="0" dirty="0" err="1" smtClean="0">
                <a:solidFill>
                  <a:srgbClr val="000000"/>
                </a:solidFill>
              </a:rPr>
              <a:t>prototype</a:t>
            </a:r>
            <a:endParaRPr lang="es-ES" sz="1800" b="0" dirty="0" smtClean="0">
              <a:solidFill>
                <a:srgbClr val="000000"/>
              </a:solidFill>
            </a:endParaRPr>
          </a:p>
          <a:p>
            <a:pPr marL="741363" lvl="1" indent="-284163">
              <a:lnSpc>
                <a:spcPct val="100000"/>
              </a:lnSpc>
              <a:spcBef>
                <a:spcPct val="0"/>
              </a:spcBef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800" b="0" dirty="0" err="1" smtClean="0">
                <a:solidFill>
                  <a:srgbClr val="000000"/>
                </a:solidFill>
              </a:rPr>
              <a:t>Lecroy</a:t>
            </a:r>
            <a:r>
              <a:rPr lang="en-US" sz="1800" b="0" dirty="0" smtClean="0">
                <a:solidFill>
                  <a:srgbClr val="000000"/>
                </a:solidFill>
              </a:rPr>
              <a:t> </a:t>
            </a:r>
            <a:r>
              <a:rPr lang="en-US" sz="1800" b="0" dirty="0">
                <a:solidFill>
                  <a:srgbClr val="000000"/>
                </a:solidFill>
              </a:rPr>
              <a:t>integrator</a:t>
            </a:r>
          </a:p>
          <a:p>
            <a:pPr marL="741363" lvl="1" indent="-284163">
              <a:lnSpc>
                <a:spcPct val="100000"/>
              </a:lnSpc>
              <a:spcBef>
                <a:spcPct val="0"/>
              </a:spcBef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800" b="0" dirty="0">
                <a:solidFill>
                  <a:srgbClr val="000000"/>
                </a:solidFill>
              </a:rPr>
              <a:t>Time-to-Digital Converter (TDC)</a:t>
            </a:r>
          </a:p>
          <a:p>
            <a:pPr marL="741363" lvl="1" indent="-284163">
              <a:lnSpc>
                <a:spcPct val="100000"/>
              </a:lnSpc>
              <a:spcBef>
                <a:spcPct val="0"/>
              </a:spcBef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s-ES" sz="1800" b="0" dirty="0" smtClean="0">
                <a:solidFill>
                  <a:srgbClr val="000000"/>
                </a:solidFill>
              </a:rPr>
              <a:t>ICECALv3 ASIC</a:t>
            </a:r>
          </a:p>
          <a:p>
            <a:pPr marL="287338" indent="-179388">
              <a:lnSpc>
                <a:spcPct val="100000"/>
              </a:lnSpc>
              <a:spcBef>
                <a:spcPct val="0"/>
              </a:spcBef>
              <a:buClr>
                <a:schemeClr val="accent1">
                  <a:lumMod val="75000"/>
                </a:schemeClr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Main tests:</a:t>
            </a:r>
            <a:endParaRPr lang="en-US" sz="2000" b="0" dirty="0">
              <a:solidFill>
                <a:schemeClr val="accent6">
                  <a:lumMod val="50000"/>
                </a:schemeClr>
              </a:solidFill>
            </a:endParaRPr>
          </a:p>
          <a:p>
            <a:pPr marL="741363" lvl="1" indent="-284163">
              <a:lnSpc>
                <a:spcPct val="100000"/>
              </a:lnSpc>
              <a:spcBef>
                <a:spcPct val="0"/>
              </a:spcBef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800" dirty="0" smtClean="0">
                <a:solidFill>
                  <a:srgbClr val="000000"/>
                </a:solidFill>
              </a:rPr>
              <a:t>Plateau and spill-over</a:t>
            </a:r>
          </a:p>
          <a:p>
            <a:pPr marL="741363" lvl="1" indent="-284163">
              <a:lnSpc>
                <a:spcPct val="100000"/>
              </a:lnSpc>
              <a:spcBef>
                <a:spcPct val="0"/>
              </a:spcBef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800" b="0" dirty="0" smtClean="0">
                <a:solidFill>
                  <a:srgbClr val="000000"/>
                </a:solidFill>
              </a:rPr>
              <a:t>Linearity</a:t>
            </a:r>
          </a:p>
          <a:p>
            <a:pPr marL="741363" lvl="1" indent="-284163">
              <a:lnSpc>
                <a:spcPct val="100000"/>
              </a:lnSpc>
              <a:spcBef>
                <a:spcPct val="0"/>
              </a:spcBef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800" b="0" dirty="0" smtClean="0">
                <a:solidFill>
                  <a:srgbClr val="000000"/>
                </a:solidFill>
              </a:rPr>
              <a:t>Noise</a:t>
            </a:r>
            <a:endParaRPr lang="en-US" sz="1800" b="0" dirty="0">
              <a:solidFill>
                <a:srgbClr val="000000"/>
              </a:solidFill>
            </a:endParaRPr>
          </a:p>
          <a:p>
            <a:pPr marL="741363" lvl="1" indent="-284163">
              <a:lnSpc>
                <a:spcPct val="100000"/>
              </a:lnSpc>
              <a:spcBef>
                <a:spcPct val="0"/>
              </a:spcBef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s-ES" sz="1800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98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II. </a:t>
            </a:r>
            <a:r>
              <a:rPr lang="en-GB" dirty="0"/>
              <a:t>ICECAL ASIC: </a:t>
            </a:r>
            <a:r>
              <a:rPr lang="en-GB" dirty="0" smtClean="0"/>
              <a:t>radiation hardness tests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13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33</a:t>
            </a:fld>
            <a:endParaRPr lang="en-GB"/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089FF183-9DA6-47B6-93C5-96E559677F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Calo</a:t>
            </a:r>
            <a:r>
              <a:rPr lang="en-GB" dirty="0" smtClean="0"/>
              <a:t> FE PRR</a:t>
            </a:r>
            <a:endParaRPr lang="en-GB" dirty="0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73492" y="1052736"/>
            <a:ext cx="6702764" cy="537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4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3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b="0" kern="0" dirty="0">
                <a:solidFill>
                  <a:schemeClr val="accent6">
                    <a:lumMod val="50000"/>
                  </a:schemeClr>
                </a:solidFill>
              </a:rPr>
              <a:t>At CRC (UCL) in Louvain-la-</a:t>
            </a:r>
            <a:r>
              <a:rPr lang="en-US" sz="2000" b="0" kern="0" dirty="0" err="1">
                <a:solidFill>
                  <a:schemeClr val="accent6">
                    <a:lumMod val="50000"/>
                  </a:schemeClr>
                </a:solidFill>
              </a:rPr>
              <a:t>Neuve</a:t>
            </a:r>
            <a:r>
              <a:rPr lang="en-US" sz="2000" b="0" kern="0" dirty="0">
                <a:solidFill>
                  <a:schemeClr val="accent6">
                    <a:lumMod val="50000"/>
                  </a:schemeClr>
                </a:solidFill>
              </a:rPr>
              <a:t> (Belgium) </a:t>
            </a:r>
            <a:endParaRPr lang="es-ES" sz="2000" b="0" kern="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ES" sz="2000" u="sng" kern="0" dirty="0" smtClean="0">
                <a:solidFill>
                  <a:schemeClr val="tx1"/>
                </a:solidFill>
              </a:rPr>
              <a:t>TID </a:t>
            </a:r>
            <a:r>
              <a:rPr lang="es-ES" sz="2000" u="sng" kern="0" dirty="0" err="1" smtClean="0">
                <a:solidFill>
                  <a:schemeClr val="tx1"/>
                </a:solidFill>
              </a:rPr>
              <a:t>tests</a:t>
            </a:r>
            <a:r>
              <a:rPr lang="es-ES" sz="2000" u="sng" kern="0" dirty="0" smtClean="0">
                <a:solidFill>
                  <a:schemeClr val="tx1"/>
                </a:solidFill>
              </a:rPr>
              <a:t>:</a:t>
            </a:r>
          </a:p>
          <a:p>
            <a:pPr marL="231775"/>
            <a:r>
              <a:rPr lang="es-ES" sz="1800" b="0" kern="0" dirty="0" smtClean="0">
                <a:solidFill>
                  <a:schemeClr val="accent6">
                    <a:lumMod val="50000"/>
                  </a:schemeClr>
                </a:solidFill>
              </a:rPr>
              <a:t>Use </a:t>
            </a:r>
            <a:r>
              <a:rPr lang="es-ES" sz="1800" b="0" kern="0" dirty="0" err="1">
                <a:solidFill>
                  <a:schemeClr val="accent6">
                    <a:lumMod val="50000"/>
                  </a:schemeClr>
                </a:solidFill>
              </a:rPr>
              <a:t>beam</a:t>
            </a:r>
            <a:r>
              <a:rPr lang="es-ES" sz="1800" b="0" kern="0" dirty="0">
                <a:solidFill>
                  <a:schemeClr val="accent6">
                    <a:lumMod val="50000"/>
                  </a:schemeClr>
                </a:solidFill>
              </a:rPr>
              <a:t> of 61 </a:t>
            </a:r>
            <a:r>
              <a:rPr lang="es-ES" sz="1800" b="0" kern="0" dirty="0" err="1">
                <a:solidFill>
                  <a:schemeClr val="accent6">
                    <a:lumMod val="50000"/>
                  </a:schemeClr>
                </a:solidFill>
              </a:rPr>
              <a:t>MeV</a:t>
            </a:r>
            <a:r>
              <a:rPr lang="es-ES" sz="1800" b="0" kern="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1800" b="0" kern="0" dirty="0" err="1">
                <a:solidFill>
                  <a:schemeClr val="accent6">
                    <a:lumMod val="50000"/>
                  </a:schemeClr>
                </a:solidFill>
              </a:rPr>
              <a:t>protons</a:t>
            </a:r>
            <a:endParaRPr lang="es-ES" sz="1800" b="0" kern="0" dirty="0">
              <a:solidFill>
                <a:schemeClr val="accent6">
                  <a:lumMod val="50000"/>
                </a:schemeClr>
              </a:solidFill>
            </a:endParaRPr>
          </a:p>
          <a:p>
            <a:pPr marL="231775"/>
            <a:r>
              <a:rPr lang="es-ES" sz="1800" b="0" kern="0" dirty="0" err="1" smtClean="0">
                <a:solidFill>
                  <a:schemeClr val="accent6">
                    <a:lumMod val="50000"/>
                  </a:schemeClr>
                </a:solidFill>
              </a:rPr>
              <a:t>Different</a:t>
            </a:r>
            <a:r>
              <a:rPr lang="es-ES" sz="1800" b="0" kern="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1800" b="0" kern="0" dirty="0" err="1">
                <a:solidFill>
                  <a:schemeClr val="accent6">
                    <a:lumMod val="50000"/>
                  </a:schemeClr>
                </a:solidFill>
              </a:rPr>
              <a:t>irradiation</a:t>
            </a:r>
            <a:r>
              <a:rPr lang="es-ES" sz="1800" b="0" kern="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1800" b="0" kern="0" dirty="0" err="1">
                <a:solidFill>
                  <a:schemeClr val="accent6">
                    <a:lumMod val="50000"/>
                  </a:schemeClr>
                </a:solidFill>
              </a:rPr>
              <a:t>steps</a:t>
            </a:r>
            <a:r>
              <a:rPr lang="es-ES" sz="1800" b="0" kern="0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es-ES" sz="1800" b="0" kern="0" dirty="0" err="1">
                <a:solidFill>
                  <a:schemeClr val="accent6">
                    <a:lumMod val="50000"/>
                  </a:schemeClr>
                </a:solidFill>
              </a:rPr>
              <a:t>Dose</a:t>
            </a:r>
            <a:r>
              <a:rPr lang="es-ES" sz="1800" b="0" kern="0" dirty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pPr marL="803275" lvl="1" indent="-268288">
              <a:buFont typeface="Wingdings" panose="05000000000000000000" pitchFamily="2" charset="2"/>
              <a:buChar char="§"/>
            </a:pPr>
            <a:r>
              <a:rPr lang="es-ES" sz="1600" b="0" kern="0" dirty="0" smtClean="0"/>
              <a:t>55 </a:t>
            </a:r>
            <a:r>
              <a:rPr lang="es-ES" sz="1600" b="0" kern="0" dirty="0" err="1" smtClean="0"/>
              <a:t>krad</a:t>
            </a:r>
            <a:r>
              <a:rPr lang="es-ES" sz="1600" b="0" kern="0" dirty="0" smtClean="0"/>
              <a:t> </a:t>
            </a:r>
            <a:r>
              <a:rPr lang="es-ES" sz="1600" b="0" kern="0" dirty="0" err="1" smtClean="0"/>
              <a:t>over</a:t>
            </a:r>
            <a:r>
              <a:rPr lang="es-ES" sz="1600" b="0" kern="0" dirty="0" smtClean="0"/>
              <a:t> 3 chips</a:t>
            </a:r>
          </a:p>
          <a:p>
            <a:pPr marL="803275" lvl="1" indent="-268288">
              <a:buFont typeface="Wingdings" panose="05000000000000000000" pitchFamily="2" charset="2"/>
              <a:buChar char="§"/>
            </a:pPr>
            <a:r>
              <a:rPr lang="es-ES" sz="1600" b="0" kern="0" dirty="0" smtClean="0"/>
              <a:t>40 </a:t>
            </a:r>
            <a:r>
              <a:rPr lang="es-ES" sz="1600" b="0" kern="0" dirty="0" err="1" smtClean="0"/>
              <a:t>krad</a:t>
            </a:r>
            <a:r>
              <a:rPr lang="es-ES" sz="1600" b="0" kern="0" dirty="0" smtClean="0"/>
              <a:t> </a:t>
            </a:r>
            <a:r>
              <a:rPr lang="es-ES" sz="1600" b="0" kern="0" dirty="0" err="1" smtClean="0"/>
              <a:t>over</a:t>
            </a:r>
            <a:r>
              <a:rPr lang="es-ES" sz="1600" b="0" kern="0" dirty="0" smtClean="0"/>
              <a:t> 1 chip</a:t>
            </a:r>
          </a:p>
          <a:p>
            <a:pPr marL="231775"/>
            <a:r>
              <a:rPr lang="es-ES" sz="1800" b="0" kern="0" dirty="0" err="1" smtClean="0">
                <a:solidFill>
                  <a:schemeClr val="accent6">
                    <a:lumMod val="50000"/>
                  </a:schemeClr>
                </a:solidFill>
              </a:rPr>
              <a:t>Results</a:t>
            </a:r>
            <a:r>
              <a:rPr lang="es-ES" sz="1800" b="0" kern="0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pPr marL="803275" lvl="1" indent="-268288">
              <a:buFont typeface="Wingdings" panose="05000000000000000000" pitchFamily="2" charset="2"/>
              <a:buChar char="§"/>
            </a:pPr>
            <a:r>
              <a:rPr lang="en-US" sz="1600" b="0" kern="0" dirty="0"/>
              <a:t>During irradiation no SEU or SEL was </a:t>
            </a:r>
            <a:r>
              <a:rPr lang="en-US" sz="1600" b="0" kern="0" dirty="0" smtClean="0"/>
              <a:t>detected</a:t>
            </a:r>
          </a:p>
          <a:p>
            <a:pPr marL="803275" lvl="1" indent="-268288">
              <a:buFont typeface="Wingdings" panose="05000000000000000000" pitchFamily="2" charset="2"/>
              <a:buChar char="§"/>
            </a:pPr>
            <a:r>
              <a:rPr lang="es-ES" sz="1600" b="0" kern="0" dirty="0"/>
              <a:t>No </a:t>
            </a:r>
            <a:r>
              <a:rPr lang="es-ES" sz="1600" b="0" kern="0" dirty="0" err="1"/>
              <a:t>relevant</a:t>
            </a:r>
            <a:r>
              <a:rPr lang="es-ES" sz="1600" b="0" kern="0" dirty="0"/>
              <a:t> </a:t>
            </a:r>
            <a:r>
              <a:rPr lang="es-ES" sz="1600" b="0" kern="0" dirty="0" err="1"/>
              <a:t>variation</a:t>
            </a:r>
            <a:r>
              <a:rPr lang="es-ES" sz="1600" b="0" kern="0" dirty="0"/>
              <a:t> </a:t>
            </a:r>
            <a:r>
              <a:rPr lang="es-ES" sz="1600" b="0" kern="0" dirty="0" err="1"/>
              <a:t>on</a:t>
            </a:r>
            <a:r>
              <a:rPr lang="es-ES" sz="1600" b="0" kern="0" dirty="0"/>
              <a:t> </a:t>
            </a:r>
            <a:r>
              <a:rPr lang="es-ES" sz="1600" b="0" kern="0" dirty="0" err="1"/>
              <a:t>the</a:t>
            </a:r>
            <a:r>
              <a:rPr lang="es-ES" sz="1600" b="0" kern="0" dirty="0"/>
              <a:t> chips </a:t>
            </a:r>
            <a:r>
              <a:rPr lang="es-ES" sz="1600" b="0" kern="0" dirty="0" err="1"/>
              <a:t>characteristics</a:t>
            </a:r>
            <a:r>
              <a:rPr lang="es-ES" sz="1600" b="0" kern="0" dirty="0"/>
              <a:t> </a:t>
            </a:r>
            <a:r>
              <a:rPr lang="es-ES" sz="1600" b="0" kern="0" dirty="0" err="1"/>
              <a:t>was</a:t>
            </a:r>
            <a:r>
              <a:rPr lang="es-ES" sz="1600" b="0" kern="0" dirty="0"/>
              <a:t> </a:t>
            </a:r>
            <a:r>
              <a:rPr lang="es-ES" sz="1600" b="0" kern="0" dirty="0" err="1" smtClean="0"/>
              <a:t>observed</a:t>
            </a:r>
            <a:endParaRPr lang="es-ES" sz="1600" b="0" kern="0" dirty="0" smtClean="0"/>
          </a:p>
          <a:p>
            <a:pPr marL="0" indent="0">
              <a:buNone/>
            </a:pPr>
            <a:r>
              <a:rPr lang="es-ES" sz="2000" u="sng" kern="0" dirty="0" smtClean="0">
                <a:solidFill>
                  <a:schemeClr val="tx1"/>
                </a:solidFill>
              </a:rPr>
              <a:t>SEE </a:t>
            </a:r>
            <a:r>
              <a:rPr lang="es-ES" sz="2000" u="sng" kern="0" dirty="0" err="1">
                <a:solidFill>
                  <a:schemeClr val="tx1"/>
                </a:solidFill>
              </a:rPr>
              <a:t>tests</a:t>
            </a:r>
            <a:r>
              <a:rPr lang="es-ES" sz="2000" u="sng" kern="0" dirty="0">
                <a:solidFill>
                  <a:schemeClr val="tx1"/>
                </a:solidFill>
              </a:rPr>
              <a:t>:</a:t>
            </a:r>
          </a:p>
          <a:p>
            <a:pPr marL="231775"/>
            <a:r>
              <a:rPr lang="en-US" sz="1800" b="0" kern="0" dirty="0">
                <a:solidFill>
                  <a:schemeClr val="accent6">
                    <a:lumMod val="50000"/>
                  </a:schemeClr>
                </a:solidFill>
              </a:rPr>
              <a:t>Irradiate with heavy ions: 58Ni+18</a:t>
            </a:r>
          </a:p>
          <a:p>
            <a:pPr marL="803275" lvl="1" indent="-268288">
              <a:buFont typeface="Wingdings" panose="05000000000000000000" pitchFamily="2" charset="2"/>
              <a:buChar char="§"/>
            </a:pPr>
            <a:r>
              <a:rPr lang="en-US" sz="1600" b="0" kern="0" dirty="0"/>
              <a:t>LET = 20.4 MeV/mg/cm2 </a:t>
            </a:r>
          </a:p>
          <a:p>
            <a:pPr marL="231775"/>
            <a:r>
              <a:rPr lang="en-US" sz="1800" b="0" kern="0" dirty="0">
                <a:solidFill>
                  <a:schemeClr val="accent6">
                    <a:lumMod val="50000"/>
                  </a:schemeClr>
                </a:solidFill>
              </a:rPr>
              <a:t>Two chips were irradiated:</a:t>
            </a:r>
          </a:p>
          <a:p>
            <a:pPr marL="803275" lvl="1" indent="-268288">
              <a:buFont typeface="Wingdings" panose="05000000000000000000" pitchFamily="2" charset="2"/>
              <a:buChar char="§"/>
            </a:pPr>
            <a:r>
              <a:rPr lang="en-US" sz="1600" b="0" kern="0" dirty="0" smtClean="0"/>
              <a:t>No </a:t>
            </a:r>
            <a:r>
              <a:rPr lang="en-US" sz="1600" b="0" kern="0" dirty="0"/>
              <a:t>SEU detected after a </a:t>
            </a:r>
            <a:r>
              <a:rPr lang="en-US" sz="1600" b="0" kern="0" dirty="0" err="1"/>
              <a:t>fluence</a:t>
            </a:r>
            <a:r>
              <a:rPr lang="en-US" sz="1600" b="0" kern="0" dirty="0"/>
              <a:t> of 9,5·107 part/cm2 </a:t>
            </a:r>
          </a:p>
          <a:p>
            <a:pPr marL="231775"/>
            <a:r>
              <a:rPr lang="en-US" sz="1800" b="0" kern="0" dirty="0">
                <a:solidFill>
                  <a:schemeClr val="accent6">
                    <a:lumMod val="50000"/>
                  </a:schemeClr>
                </a:solidFill>
              </a:rPr>
              <a:t>10 kHz refresh signal (SPIREFRESH)</a:t>
            </a:r>
          </a:p>
          <a:p>
            <a:pPr marL="231775"/>
            <a:r>
              <a:rPr lang="en-US" sz="1800" b="0" kern="0" dirty="0">
                <a:solidFill>
                  <a:schemeClr val="accent6">
                    <a:lumMod val="50000"/>
                  </a:schemeClr>
                </a:solidFill>
              </a:rPr>
              <a:t>Equivalent expected limits for all channels in detector lifetime:</a:t>
            </a:r>
          </a:p>
          <a:p>
            <a:pPr marL="803275" lvl="1" indent="-268288">
              <a:buFont typeface="Wingdings" panose="05000000000000000000" pitchFamily="2" charset="2"/>
              <a:buChar char="§"/>
            </a:pPr>
            <a:r>
              <a:rPr lang="en-US" sz="1600" b="0" kern="0" dirty="0"/>
              <a:t>1.3 SEU </a:t>
            </a:r>
          </a:p>
          <a:p>
            <a:pPr marL="803275" lvl="1" indent="-268288">
              <a:buFont typeface="Wingdings" panose="05000000000000000000" pitchFamily="2" charset="2"/>
              <a:buChar char="§"/>
            </a:pPr>
            <a:r>
              <a:rPr lang="en-US" sz="1600" b="0" kern="0" dirty="0"/>
              <a:t>0.9 SEL</a:t>
            </a: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790" y="3823444"/>
            <a:ext cx="2647606" cy="2383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244662"/>
            <a:ext cx="3040438" cy="202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736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-10300"/>
            <a:ext cx="7772400" cy="1116736"/>
          </a:xfrm>
        </p:spPr>
        <p:txBody>
          <a:bodyPr>
            <a:normAutofit/>
          </a:bodyPr>
          <a:lstStyle/>
          <a:p>
            <a:r>
              <a:rPr lang="en-US" dirty="0" err="1"/>
              <a:t>LHCb</a:t>
            </a:r>
            <a:r>
              <a:rPr lang="en-US" dirty="0"/>
              <a:t> Upgrade Electronics</a:t>
            </a:r>
            <a:br>
              <a:rPr lang="en-US" dirty="0"/>
            </a:br>
            <a:r>
              <a:rPr lang="en-US" sz="1300" dirty="0"/>
              <a:t/>
            </a:r>
            <a:br>
              <a:rPr lang="en-US" sz="1300" dirty="0"/>
            </a:br>
            <a:r>
              <a:rPr lang="en-US" sz="2200" i="1" dirty="0"/>
              <a:t>ICECALv3. A Full Custom design</a:t>
            </a:r>
          </a:p>
        </p:txBody>
      </p:sp>
      <p:pic>
        <p:nvPicPr>
          <p:cNvPr id="32770" name="Picture 2" descr="E:\GDrive\SiUB\TechCoord\LHCb-calo\ICECAL\Datasheet\figs\Chip_Layou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630600"/>
            <a:ext cx="5256584" cy="4430871"/>
          </a:xfrm>
          <a:prstGeom prst="rect">
            <a:avLst/>
          </a:prstGeom>
          <a:noFill/>
        </p:spPr>
      </p:pic>
      <p:sp>
        <p:nvSpPr>
          <p:cNvPr id="13" name="12 Rectángulo"/>
          <p:cNvSpPr/>
          <p:nvPr/>
        </p:nvSpPr>
        <p:spPr>
          <a:xfrm>
            <a:off x="5004048" y="2278672"/>
            <a:ext cx="864096" cy="3168352"/>
          </a:xfrm>
          <a:prstGeom prst="rect">
            <a:avLst/>
          </a:prstGeom>
          <a:solidFill>
            <a:schemeClr val="tx2">
              <a:lumMod val="75000"/>
              <a:alpha val="50000"/>
            </a:schemeClr>
          </a:solidFill>
          <a:ln w="762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18 Grupo"/>
          <p:cNvGrpSpPr/>
          <p:nvPr/>
        </p:nvGrpSpPr>
        <p:grpSpPr>
          <a:xfrm>
            <a:off x="1547664" y="2206664"/>
            <a:ext cx="3312368" cy="3024336"/>
            <a:chOff x="1547664" y="2564904"/>
            <a:chExt cx="3312368" cy="3024336"/>
          </a:xfrm>
        </p:grpSpPr>
        <p:sp>
          <p:nvSpPr>
            <p:cNvPr id="14" name="13 Rectángulo"/>
            <p:cNvSpPr/>
            <p:nvPr/>
          </p:nvSpPr>
          <p:spPr>
            <a:xfrm>
              <a:off x="1547664" y="2564904"/>
              <a:ext cx="3312368" cy="440432"/>
            </a:xfrm>
            <a:prstGeom prst="rect">
              <a:avLst/>
            </a:prstGeom>
            <a:solidFill>
              <a:schemeClr val="tx2">
                <a:lumMod val="75000"/>
                <a:alpha val="50000"/>
              </a:schemeClr>
            </a:solidFill>
            <a:ln w="762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15 Rectángulo"/>
            <p:cNvSpPr/>
            <p:nvPr/>
          </p:nvSpPr>
          <p:spPr>
            <a:xfrm>
              <a:off x="1547664" y="3276600"/>
              <a:ext cx="3312368" cy="440432"/>
            </a:xfrm>
            <a:prstGeom prst="rect">
              <a:avLst/>
            </a:prstGeom>
            <a:solidFill>
              <a:schemeClr val="tx2">
                <a:lumMod val="75000"/>
                <a:alpha val="50000"/>
              </a:schemeClr>
            </a:solidFill>
            <a:ln w="762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1547664" y="4500736"/>
              <a:ext cx="3312368" cy="440432"/>
            </a:xfrm>
            <a:prstGeom prst="rect">
              <a:avLst/>
            </a:prstGeom>
            <a:solidFill>
              <a:schemeClr val="tx2">
                <a:lumMod val="75000"/>
                <a:alpha val="50000"/>
              </a:schemeClr>
            </a:solidFill>
            <a:ln w="762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17 Rectángulo"/>
            <p:cNvSpPr/>
            <p:nvPr/>
          </p:nvSpPr>
          <p:spPr>
            <a:xfrm>
              <a:off x="1547664" y="5148808"/>
              <a:ext cx="3312368" cy="440432"/>
            </a:xfrm>
            <a:prstGeom prst="rect">
              <a:avLst/>
            </a:prstGeom>
            <a:solidFill>
              <a:schemeClr val="tx2">
                <a:lumMod val="75000"/>
                <a:alpha val="50000"/>
              </a:schemeClr>
            </a:solidFill>
            <a:ln w="762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23 Grupo"/>
          <p:cNvGrpSpPr/>
          <p:nvPr/>
        </p:nvGrpSpPr>
        <p:grpSpPr>
          <a:xfrm>
            <a:off x="1547664" y="2710720"/>
            <a:ext cx="3312368" cy="2664296"/>
            <a:chOff x="1547664" y="3068960"/>
            <a:chExt cx="3312368" cy="2664296"/>
          </a:xfrm>
        </p:grpSpPr>
        <p:sp>
          <p:nvSpPr>
            <p:cNvPr id="20" name="19 Rectángulo"/>
            <p:cNvSpPr/>
            <p:nvPr/>
          </p:nvSpPr>
          <p:spPr>
            <a:xfrm>
              <a:off x="1547664" y="3068960"/>
              <a:ext cx="3312368" cy="144016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 w="76200"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20 Rectángulo"/>
            <p:cNvSpPr/>
            <p:nvPr/>
          </p:nvSpPr>
          <p:spPr>
            <a:xfrm>
              <a:off x="1547664" y="3789040"/>
              <a:ext cx="3312368" cy="144016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 w="76200"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21 Rectángulo"/>
            <p:cNvSpPr/>
            <p:nvPr/>
          </p:nvSpPr>
          <p:spPr>
            <a:xfrm>
              <a:off x="1547664" y="5013176"/>
              <a:ext cx="3312368" cy="144016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 w="76200"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22 Rectángulo"/>
            <p:cNvSpPr/>
            <p:nvPr/>
          </p:nvSpPr>
          <p:spPr>
            <a:xfrm>
              <a:off x="1547664" y="5589240"/>
              <a:ext cx="3312368" cy="144016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 w="76200"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24 Rectángulo"/>
          <p:cNvSpPr/>
          <p:nvPr/>
        </p:nvSpPr>
        <p:spPr>
          <a:xfrm>
            <a:off x="1547664" y="3646824"/>
            <a:ext cx="3312368" cy="432048"/>
          </a:xfrm>
          <a:prstGeom prst="rect">
            <a:avLst/>
          </a:prstGeom>
          <a:solidFill>
            <a:srgbClr val="FF0000">
              <a:alpha val="50000"/>
            </a:srgbClr>
          </a:solidFill>
          <a:ln w="7620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25 Rectángulo"/>
          <p:cNvSpPr/>
          <p:nvPr/>
        </p:nvSpPr>
        <p:spPr>
          <a:xfrm>
            <a:off x="6948264" y="2206664"/>
            <a:ext cx="1656184" cy="432048"/>
          </a:xfrm>
          <a:prstGeom prst="rect">
            <a:avLst/>
          </a:prstGeom>
          <a:solidFill>
            <a:srgbClr val="FF0000">
              <a:alpha val="50000"/>
            </a:srgbClr>
          </a:solidFill>
          <a:ln w="7620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1800" dirty="0" err="1"/>
              <a:t>IBias</a:t>
            </a:r>
            <a:r>
              <a:rPr lang="en-US" sz="1800" dirty="0"/>
              <a:t>  Block</a:t>
            </a:r>
          </a:p>
        </p:txBody>
      </p:sp>
      <p:sp>
        <p:nvSpPr>
          <p:cNvPr id="28" name="27 Rectángulo"/>
          <p:cNvSpPr/>
          <p:nvPr/>
        </p:nvSpPr>
        <p:spPr>
          <a:xfrm>
            <a:off x="6948264" y="2854736"/>
            <a:ext cx="1656184" cy="440432"/>
          </a:xfrm>
          <a:prstGeom prst="rect">
            <a:avLst/>
          </a:prstGeom>
          <a:solidFill>
            <a:schemeClr val="tx2">
              <a:lumMod val="75000"/>
              <a:alpha val="5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1800" dirty="0"/>
              <a:t>Analog Ch</a:t>
            </a:r>
          </a:p>
        </p:txBody>
      </p:sp>
      <p:sp>
        <p:nvSpPr>
          <p:cNvPr id="29" name="28 Rectángulo"/>
          <p:cNvSpPr/>
          <p:nvPr/>
        </p:nvSpPr>
        <p:spPr>
          <a:xfrm>
            <a:off x="6948264" y="3502808"/>
            <a:ext cx="1656184" cy="432048"/>
          </a:xfrm>
          <a:prstGeom prst="rect">
            <a:avLst/>
          </a:prstGeom>
          <a:solidFill>
            <a:srgbClr val="FFC000">
              <a:alpha val="50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1800" dirty="0"/>
              <a:t>3-Voting FFs</a:t>
            </a:r>
          </a:p>
        </p:txBody>
      </p:sp>
      <p:sp>
        <p:nvSpPr>
          <p:cNvPr id="30" name="29 Rectángulo"/>
          <p:cNvSpPr/>
          <p:nvPr/>
        </p:nvSpPr>
        <p:spPr>
          <a:xfrm>
            <a:off x="6948264" y="4150880"/>
            <a:ext cx="1656184" cy="432048"/>
          </a:xfrm>
          <a:prstGeom prst="rect">
            <a:avLst/>
          </a:prstGeom>
          <a:solidFill>
            <a:schemeClr val="tx2">
              <a:lumMod val="75000"/>
              <a:alpha val="50000"/>
            </a:schemeClr>
          </a:solidFill>
          <a:ln w="762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1800" dirty="0"/>
              <a:t>DLL + SPI</a:t>
            </a:r>
          </a:p>
        </p:txBody>
      </p:sp>
      <p:sp>
        <p:nvSpPr>
          <p:cNvPr id="31" name="30 CuadroTexto"/>
          <p:cNvSpPr txBox="1"/>
          <p:nvPr/>
        </p:nvSpPr>
        <p:spPr>
          <a:xfrm>
            <a:off x="6588224" y="5188492"/>
            <a:ext cx="2160240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/>
              <a:t>Submitted: March 2014</a:t>
            </a:r>
          </a:p>
        </p:txBody>
      </p:sp>
      <p:sp>
        <p:nvSpPr>
          <p:cNvPr id="32" name="31 CuadroTexto"/>
          <p:cNvSpPr txBox="1"/>
          <p:nvPr/>
        </p:nvSpPr>
        <p:spPr>
          <a:xfrm>
            <a:off x="6588224" y="4923223"/>
            <a:ext cx="216024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400" b="1" dirty="0"/>
              <a:t>Die Area  = 10.5 mm</a:t>
            </a:r>
            <a:r>
              <a:rPr lang="en-US" sz="1400" b="1" baseline="30000" dirty="0"/>
              <a:t>2</a:t>
            </a:r>
          </a:p>
        </p:txBody>
      </p:sp>
      <p:cxnSp>
        <p:nvCxnSpPr>
          <p:cNvPr id="34" name="33 Conector recto de flecha"/>
          <p:cNvCxnSpPr/>
          <p:nvPr/>
        </p:nvCxnSpPr>
        <p:spPr>
          <a:xfrm>
            <a:off x="1043608" y="6167104"/>
            <a:ext cx="5256584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/>
          <p:nvPr/>
        </p:nvCxnSpPr>
        <p:spPr>
          <a:xfrm flipV="1">
            <a:off x="899592" y="1630600"/>
            <a:ext cx="0" cy="4464496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0" name="39 CuadroTexto"/>
          <p:cNvSpPr txBox="1"/>
          <p:nvPr/>
        </p:nvSpPr>
        <p:spPr>
          <a:xfrm>
            <a:off x="2843808" y="6167104"/>
            <a:ext cx="216024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400" b="1" dirty="0"/>
              <a:t>3.5 mm</a:t>
            </a:r>
            <a:endParaRPr lang="en-US" sz="1400" b="1" baseline="30000" dirty="0"/>
          </a:p>
        </p:txBody>
      </p:sp>
      <p:sp>
        <p:nvSpPr>
          <p:cNvPr id="41" name="40 CuadroTexto"/>
          <p:cNvSpPr txBox="1"/>
          <p:nvPr/>
        </p:nvSpPr>
        <p:spPr>
          <a:xfrm rot="16200000">
            <a:off x="-421813" y="3719732"/>
            <a:ext cx="216024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400" b="1" dirty="0"/>
              <a:t>3.0 mm</a:t>
            </a:r>
            <a:endParaRPr lang="en-US" sz="1400" b="1" baseline="30000" dirty="0"/>
          </a:p>
        </p:txBody>
      </p:sp>
    </p:spTree>
    <p:extLst>
      <p:ext uri="{BB962C8B-B14F-4D97-AF65-F5344CB8AC3E}">
        <p14:creationId xmlns:p14="http://schemas.microsoft.com/office/powerpoint/2010/main" val="1432580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5" grpId="0" animBg="1"/>
      <p:bldP spid="26" grpId="0" animBg="1"/>
      <p:bldP spid="28" grpId="0" animBg="1"/>
      <p:bldP spid="29" grpId="0" animBg="1"/>
      <p:bldP spid="3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Backup: ICECALv3 architecture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12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8" name="Rectangle à coins arrondis 231">
            <a:extLst>
              <a:ext uri="{FF2B5EF4-FFF2-40B4-BE49-F238E27FC236}">
                <a16:creationId xmlns="" xmlns:a16="http://schemas.microsoft.com/office/drawing/2014/main" id="{D5E65C70-F769-4A29-BAE8-8675AEEBA020}"/>
              </a:ext>
            </a:extLst>
          </p:cNvPr>
          <p:cNvSpPr/>
          <p:nvPr/>
        </p:nvSpPr>
        <p:spPr bwMode="auto">
          <a:xfrm flipH="1">
            <a:off x="2261048" y="1056946"/>
            <a:ext cx="6813591" cy="5382844"/>
          </a:xfrm>
          <a:prstGeom prst="roundRect">
            <a:avLst>
              <a:gd name="adj" fmla="val 9410"/>
            </a:avLst>
          </a:prstGeom>
          <a:solidFill>
            <a:srgbClr val="339933">
              <a:alpha val="50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wrap="none" lIns="92064" tIns="46032" rIns="92064" bIns="46032" anchor="ctr"/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0" hangingPunct="0">
              <a:buNone/>
              <a:defRPr/>
            </a:pPr>
            <a:endParaRPr lang="fr-FR">
              <a:latin typeface="Arial" charset="0"/>
            </a:endParaRPr>
          </a:p>
        </p:txBody>
      </p:sp>
      <p:sp>
        <p:nvSpPr>
          <p:cNvPr id="9" name="2 Rectángulo redondeado">
            <a:extLst>
              <a:ext uri="{FF2B5EF4-FFF2-40B4-BE49-F238E27FC236}">
                <a16:creationId xmlns="" xmlns:a16="http://schemas.microsoft.com/office/drawing/2014/main" id="{593A197A-E22D-4BF4-89AB-BCB9486D9AEA}"/>
              </a:ext>
            </a:extLst>
          </p:cNvPr>
          <p:cNvSpPr/>
          <p:nvPr/>
        </p:nvSpPr>
        <p:spPr bwMode="auto">
          <a:xfrm>
            <a:off x="2471580" y="1417893"/>
            <a:ext cx="4964295" cy="4805874"/>
          </a:xfrm>
          <a:prstGeom prst="roundRect">
            <a:avLst>
              <a:gd name="adj" fmla="val 7465"/>
            </a:avLst>
          </a:prstGeom>
          <a:solidFill>
            <a:srgbClr val="CCFF99"/>
          </a:solidFill>
          <a:ln w="1905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2400" b="0" i="0" u="sng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0" name="3 Grupo">
            <a:extLst>
              <a:ext uri="{FF2B5EF4-FFF2-40B4-BE49-F238E27FC236}">
                <a16:creationId xmlns="" xmlns:a16="http://schemas.microsoft.com/office/drawing/2014/main" id="{80ECB51D-5654-4692-B92F-83B799C8B8D2}"/>
              </a:ext>
            </a:extLst>
          </p:cNvPr>
          <p:cNvGrpSpPr/>
          <p:nvPr/>
        </p:nvGrpSpPr>
        <p:grpSpPr>
          <a:xfrm>
            <a:off x="2532647" y="1689042"/>
            <a:ext cx="4851087" cy="2416128"/>
            <a:chOff x="2472485" y="1421654"/>
            <a:chExt cx="4820803" cy="2004031"/>
          </a:xfrm>
        </p:grpSpPr>
        <p:sp>
          <p:nvSpPr>
            <p:cNvPr id="192" name="4 Rectángulo redondeado">
              <a:extLst>
                <a:ext uri="{FF2B5EF4-FFF2-40B4-BE49-F238E27FC236}">
                  <a16:creationId xmlns="" xmlns:a16="http://schemas.microsoft.com/office/drawing/2014/main" id="{3B79B3F7-26F0-463B-BC3F-284A944D114B}"/>
                </a:ext>
              </a:extLst>
            </p:cNvPr>
            <p:cNvSpPr/>
            <p:nvPr/>
          </p:nvSpPr>
          <p:spPr bwMode="auto">
            <a:xfrm>
              <a:off x="2556111" y="1507304"/>
              <a:ext cx="4737177" cy="1918381"/>
            </a:xfrm>
            <a:prstGeom prst="roundRect">
              <a:avLst>
                <a:gd name="adj" fmla="val 20423"/>
              </a:avLst>
            </a:prstGeom>
            <a:solidFill>
              <a:schemeClr val="bg2">
                <a:lumMod val="20000"/>
                <a:lumOff val="80000"/>
                <a:alpha val="50000"/>
              </a:schemeClr>
            </a:solidFill>
            <a:ln w="1905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2400" b="0" i="0" u="sng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93" name="5 Rectángulo redondeado">
              <a:extLst>
                <a:ext uri="{FF2B5EF4-FFF2-40B4-BE49-F238E27FC236}">
                  <a16:creationId xmlns="" xmlns:a16="http://schemas.microsoft.com/office/drawing/2014/main" id="{DAD19A9A-B30C-41C0-9E61-1C56AA3D2C64}"/>
                </a:ext>
              </a:extLst>
            </p:cNvPr>
            <p:cNvSpPr/>
            <p:nvPr/>
          </p:nvSpPr>
          <p:spPr bwMode="auto">
            <a:xfrm>
              <a:off x="2529892" y="1479096"/>
              <a:ext cx="4737177" cy="1918381"/>
            </a:xfrm>
            <a:prstGeom prst="roundRect">
              <a:avLst>
                <a:gd name="adj" fmla="val 20423"/>
              </a:avLst>
            </a:prstGeom>
            <a:solidFill>
              <a:schemeClr val="bg2">
                <a:lumMod val="20000"/>
                <a:lumOff val="80000"/>
                <a:alpha val="50000"/>
              </a:schemeClr>
            </a:solidFill>
            <a:ln w="1905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2400" b="0" i="0" u="sng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94" name="6 Rectángulo redondeado">
              <a:extLst>
                <a:ext uri="{FF2B5EF4-FFF2-40B4-BE49-F238E27FC236}">
                  <a16:creationId xmlns="" xmlns:a16="http://schemas.microsoft.com/office/drawing/2014/main" id="{8A351DAA-C521-4DCB-B762-051005506857}"/>
                </a:ext>
              </a:extLst>
            </p:cNvPr>
            <p:cNvSpPr/>
            <p:nvPr/>
          </p:nvSpPr>
          <p:spPr bwMode="auto">
            <a:xfrm>
              <a:off x="2502274" y="1450494"/>
              <a:ext cx="4737177" cy="1918381"/>
            </a:xfrm>
            <a:prstGeom prst="roundRect">
              <a:avLst>
                <a:gd name="adj" fmla="val 20423"/>
              </a:avLst>
            </a:prstGeom>
            <a:solidFill>
              <a:schemeClr val="bg2">
                <a:lumMod val="20000"/>
                <a:lumOff val="80000"/>
                <a:alpha val="50000"/>
              </a:schemeClr>
            </a:solidFill>
            <a:ln w="1905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2400" b="0" i="0" u="sng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95" name="7 Rectángulo redondeado">
              <a:extLst>
                <a:ext uri="{FF2B5EF4-FFF2-40B4-BE49-F238E27FC236}">
                  <a16:creationId xmlns="" xmlns:a16="http://schemas.microsoft.com/office/drawing/2014/main" id="{86E68645-2F92-41AD-A2B9-2FF1F04F365E}"/>
                </a:ext>
              </a:extLst>
            </p:cNvPr>
            <p:cNvSpPr/>
            <p:nvPr/>
          </p:nvSpPr>
          <p:spPr bwMode="auto">
            <a:xfrm>
              <a:off x="2472485" y="1421654"/>
              <a:ext cx="4737177" cy="1918381"/>
            </a:xfrm>
            <a:prstGeom prst="roundRect">
              <a:avLst>
                <a:gd name="adj" fmla="val 20423"/>
              </a:avLst>
            </a:prstGeom>
            <a:solidFill>
              <a:schemeClr val="bg2">
                <a:lumMod val="20000"/>
                <a:lumOff val="80000"/>
              </a:schemeClr>
            </a:solidFill>
            <a:ln w="1905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2400" b="0" i="0" u="sng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1" name="10 Rectángulo">
            <a:extLst>
              <a:ext uri="{FF2B5EF4-FFF2-40B4-BE49-F238E27FC236}">
                <a16:creationId xmlns="" xmlns:a16="http://schemas.microsoft.com/office/drawing/2014/main" id="{0FFE4242-540D-4E99-9E32-C0448284277A}"/>
              </a:ext>
            </a:extLst>
          </p:cNvPr>
          <p:cNvSpPr/>
          <p:nvPr/>
        </p:nvSpPr>
        <p:spPr bwMode="auto">
          <a:xfrm>
            <a:off x="43358" y="1831278"/>
            <a:ext cx="1230538" cy="2319024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2" name="11 Cubo">
            <a:extLst>
              <a:ext uri="{FF2B5EF4-FFF2-40B4-BE49-F238E27FC236}">
                <a16:creationId xmlns="" xmlns:a16="http://schemas.microsoft.com/office/drawing/2014/main" id="{DF432EF2-994B-44B5-A1E5-9A75A79953B0}"/>
              </a:ext>
            </a:extLst>
          </p:cNvPr>
          <p:cNvSpPr/>
          <p:nvPr/>
        </p:nvSpPr>
        <p:spPr bwMode="auto">
          <a:xfrm>
            <a:off x="151369" y="2449758"/>
            <a:ext cx="578296" cy="332374"/>
          </a:xfrm>
          <a:prstGeom prst="cube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3" name="12 Cilindro">
            <a:extLst>
              <a:ext uri="{FF2B5EF4-FFF2-40B4-BE49-F238E27FC236}">
                <a16:creationId xmlns="" xmlns:a16="http://schemas.microsoft.com/office/drawing/2014/main" id="{BD7A1EAA-9C47-4A4B-BE28-0FC25D0A7788}"/>
              </a:ext>
            </a:extLst>
          </p:cNvPr>
          <p:cNvSpPr/>
          <p:nvPr/>
        </p:nvSpPr>
        <p:spPr bwMode="auto">
          <a:xfrm rot="5400000" flipH="1">
            <a:off x="695028" y="2505208"/>
            <a:ext cx="195665" cy="202863"/>
          </a:xfrm>
          <a:prstGeom prst="can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cxnSp>
        <p:nvCxnSpPr>
          <p:cNvPr id="14" name="13 Conector recto">
            <a:extLst>
              <a:ext uri="{FF2B5EF4-FFF2-40B4-BE49-F238E27FC236}">
                <a16:creationId xmlns="" xmlns:a16="http://schemas.microsoft.com/office/drawing/2014/main" id="{0A188C55-8183-413D-8D4A-3DF896BA3578}"/>
              </a:ext>
            </a:extLst>
          </p:cNvPr>
          <p:cNvCxnSpPr>
            <a:stCxn id="13" idx="1"/>
          </p:cNvCxnSpPr>
          <p:nvPr/>
        </p:nvCxnSpPr>
        <p:spPr bwMode="auto">
          <a:xfrm>
            <a:off x="894292" y="2606639"/>
            <a:ext cx="759206" cy="2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ZoneTexte 406">
            <a:extLst>
              <a:ext uri="{FF2B5EF4-FFF2-40B4-BE49-F238E27FC236}">
                <a16:creationId xmlns="" xmlns:a16="http://schemas.microsoft.com/office/drawing/2014/main" id="{14BCB268-B2FD-4249-866F-6633F22AAA53}"/>
              </a:ext>
            </a:extLst>
          </p:cNvPr>
          <p:cNvSpPr txBox="1"/>
          <p:nvPr/>
        </p:nvSpPr>
        <p:spPr>
          <a:xfrm flipH="1">
            <a:off x="-38690" y="1927221"/>
            <a:ext cx="961549" cy="480121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fr-FR" sz="1400" i="1" u="none" dirty="0">
                <a:solidFill>
                  <a:schemeClr val="tx1"/>
                </a:solidFill>
              </a:rPr>
              <a:t>Detector </a:t>
            </a:r>
            <a:r>
              <a:rPr lang="fr-FR" sz="1400" i="1" u="none" dirty="0" err="1">
                <a:solidFill>
                  <a:schemeClr val="tx1"/>
                </a:solidFill>
              </a:rPr>
              <a:t>cells</a:t>
            </a:r>
            <a:endParaRPr lang="fr-FR" sz="1400" i="1" u="none" dirty="0">
              <a:solidFill>
                <a:schemeClr val="tx1"/>
              </a:solidFill>
            </a:endParaRPr>
          </a:p>
        </p:txBody>
      </p:sp>
      <p:sp>
        <p:nvSpPr>
          <p:cNvPr id="16" name="ZoneTexte 406">
            <a:extLst>
              <a:ext uri="{FF2B5EF4-FFF2-40B4-BE49-F238E27FC236}">
                <a16:creationId xmlns="" xmlns:a16="http://schemas.microsoft.com/office/drawing/2014/main" id="{141373EF-069C-4B25-B543-BC69B0950AD7}"/>
              </a:ext>
            </a:extLst>
          </p:cNvPr>
          <p:cNvSpPr txBox="1"/>
          <p:nvPr/>
        </p:nvSpPr>
        <p:spPr>
          <a:xfrm flipH="1">
            <a:off x="464858" y="3058017"/>
            <a:ext cx="514096" cy="28622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fr-FR" sz="1400" i="1" u="none" dirty="0">
                <a:solidFill>
                  <a:schemeClr val="tx1"/>
                </a:solidFill>
              </a:rPr>
              <a:t>clip</a:t>
            </a:r>
          </a:p>
        </p:txBody>
      </p:sp>
      <p:sp>
        <p:nvSpPr>
          <p:cNvPr id="17" name="ZoneTexte 406">
            <a:extLst>
              <a:ext uri="{FF2B5EF4-FFF2-40B4-BE49-F238E27FC236}">
                <a16:creationId xmlns="" xmlns:a16="http://schemas.microsoft.com/office/drawing/2014/main" id="{ACE0BC82-CE62-4E99-B35B-529BD5F2E0D2}"/>
              </a:ext>
            </a:extLst>
          </p:cNvPr>
          <p:cNvSpPr txBox="1"/>
          <p:nvPr/>
        </p:nvSpPr>
        <p:spPr>
          <a:xfrm flipH="1">
            <a:off x="645645" y="2256832"/>
            <a:ext cx="565506" cy="28622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fr-FR" sz="1400" i="1" u="none" dirty="0">
                <a:solidFill>
                  <a:schemeClr val="tx1"/>
                </a:solidFill>
              </a:rPr>
              <a:t>PMT</a:t>
            </a:r>
          </a:p>
        </p:txBody>
      </p:sp>
      <p:sp>
        <p:nvSpPr>
          <p:cNvPr id="18" name="17 Cilindro">
            <a:extLst>
              <a:ext uri="{FF2B5EF4-FFF2-40B4-BE49-F238E27FC236}">
                <a16:creationId xmlns="" xmlns:a16="http://schemas.microsoft.com/office/drawing/2014/main" id="{E870AFD9-F6B4-4716-831C-50FE6EE98E42}"/>
              </a:ext>
            </a:extLst>
          </p:cNvPr>
          <p:cNvSpPr/>
          <p:nvPr/>
        </p:nvSpPr>
        <p:spPr bwMode="auto">
          <a:xfrm flipH="1">
            <a:off x="969423" y="2769986"/>
            <a:ext cx="144015" cy="720080"/>
          </a:xfrm>
          <a:prstGeom prst="can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cxnSp>
        <p:nvCxnSpPr>
          <p:cNvPr id="19" name="18 Conector recto">
            <a:extLst>
              <a:ext uri="{FF2B5EF4-FFF2-40B4-BE49-F238E27FC236}">
                <a16:creationId xmlns="" xmlns:a16="http://schemas.microsoft.com/office/drawing/2014/main" id="{7C3683AC-2452-40AD-8171-CF484177B5B2}"/>
              </a:ext>
            </a:extLst>
          </p:cNvPr>
          <p:cNvCxnSpPr>
            <a:stCxn id="18" idx="1"/>
          </p:cNvCxnSpPr>
          <p:nvPr/>
        </p:nvCxnSpPr>
        <p:spPr bwMode="auto">
          <a:xfrm flipH="1" flipV="1">
            <a:off x="1039942" y="2611215"/>
            <a:ext cx="1488" cy="15877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0" name="19 Grupo">
            <a:extLst>
              <a:ext uri="{FF2B5EF4-FFF2-40B4-BE49-F238E27FC236}">
                <a16:creationId xmlns="" xmlns:a16="http://schemas.microsoft.com/office/drawing/2014/main" id="{D2CC349D-5AC6-4DFB-8795-31ECC8BFD2F4}"/>
              </a:ext>
            </a:extLst>
          </p:cNvPr>
          <p:cNvGrpSpPr/>
          <p:nvPr/>
        </p:nvGrpSpPr>
        <p:grpSpPr>
          <a:xfrm rot="5400000">
            <a:off x="872625" y="3687973"/>
            <a:ext cx="329228" cy="152401"/>
            <a:chOff x="1974502" y="2960948"/>
            <a:chExt cx="329228" cy="152401"/>
          </a:xfrm>
        </p:grpSpPr>
        <p:cxnSp>
          <p:nvCxnSpPr>
            <p:cNvPr id="183" name="Straight Connector 641">
              <a:extLst>
                <a:ext uri="{FF2B5EF4-FFF2-40B4-BE49-F238E27FC236}">
                  <a16:creationId xmlns="" xmlns:a16="http://schemas.microsoft.com/office/drawing/2014/main" id="{BC89CF75-8169-4153-980D-B7E44D26023E}"/>
                </a:ext>
              </a:extLst>
            </p:cNvPr>
            <p:cNvCxnSpPr/>
            <p:nvPr/>
          </p:nvCxnSpPr>
          <p:spPr bwMode="auto">
            <a:xfrm rot="5400000" flipH="1">
              <a:off x="2058295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642">
              <a:extLst>
                <a:ext uri="{FF2B5EF4-FFF2-40B4-BE49-F238E27FC236}">
                  <a16:creationId xmlns="" xmlns:a16="http://schemas.microsoft.com/office/drawing/2014/main" id="{23ED5BB0-2C6C-4983-81BF-3E5DE15B9328}"/>
                </a:ext>
              </a:extLst>
            </p:cNvPr>
            <p:cNvCxnSpPr/>
            <p:nvPr/>
          </p:nvCxnSpPr>
          <p:spPr bwMode="auto">
            <a:xfrm rot="16200000" flipH="1" flipV="1">
              <a:off x="2015777" y="3014924"/>
              <a:ext cx="152401" cy="444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648">
              <a:extLst>
                <a:ext uri="{FF2B5EF4-FFF2-40B4-BE49-F238E27FC236}">
                  <a16:creationId xmlns="" xmlns:a16="http://schemas.microsoft.com/office/drawing/2014/main" id="{DD43CC2E-D86E-4C2E-8F53-038576B06508}"/>
                </a:ext>
              </a:extLst>
            </p:cNvPr>
            <p:cNvCxnSpPr/>
            <p:nvPr/>
          </p:nvCxnSpPr>
          <p:spPr bwMode="auto">
            <a:xfrm rot="5400000" flipH="1">
              <a:off x="1962596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670">
              <a:extLst>
                <a:ext uri="{FF2B5EF4-FFF2-40B4-BE49-F238E27FC236}">
                  <a16:creationId xmlns="" xmlns:a16="http://schemas.microsoft.com/office/drawing/2014/main" id="{2E4EA84B-D026-4613-A937-B40860409BFB}"/>
                </a:ext>
              </a:extLst>
            </p:cNvPr>
            <p:cNvCxnSpPr/>
            <p:nvPr/>
          </p:nvCxnSpPr>
          <p:spPr bwMode="auto">
            <a:xfrm rot="16200000" flipH="1" flipV="1">
              <a:off x="1965771" y="2987143"/>
              <a:ext cx="76200" cy="2381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672">
              <a:extLst>
                <a:ext uri="{FF2B5EF4-FFF2-40B4-BE49-F238E27FC236}">
                  <a16:creationId xmlns="" xmlns:a16="http://schemas.microsoft.com/office/drawing/2014/main" id="{EAB89765-E4D1-486C-8631-BF89ADBF5F03}"/>
                </a:ext>
              </a:extLst>
            </p:cNvPr>
            <p:cNvCxnSpPr/>
            <p:nvPr/>
          </p:nvCxnSpPr>
          <p:spPr bwMode="auto">
            <a:xfrm rot="10800000">
              <a:off x="1974502" y="3032387"/>
              <a:ext cx="22225" cy="158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639">
              <a:extLst>
                <a:ext uri="{FF2B5EF4-FFF2-40B4-BE49-F238E27FC236}">
                  <a16:creationId xmlns="" xmlns:a16="http://schemas.microsoft.com/office/drawing/2014/main" id="{3B7336D7-FEF1-4B83-9190-351DB6889D4D}"/>
                </a:ext>
              </a:extLst>
            </p:cNvPr>
            <p:cNvCxnSpPr/>
            <p:nvPr/>
          </p:nvCxnSpPr>
          <p:spPr bwMode="auto">
            <a:xfrm flipH="1">
              <a:off x="2277268" y="3032387"/>
              <a:ext cx="264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640">
              <a:extLst>
                <a:ext uri="{FF2B5EF4-FFF2-40B4-BE49-F238E27FC236}">
                  <a16:creationId xmlns="" xmlns:a16="http://schemas.microsoft.com/office/drawing/2014/main" id="{4AF1368F-5BBF-423C-B509-47B73D164326}"/>
                </a:ext>
              </a:extLst>
            </p:cNvPr>
            <p:cNvCxnSpPr/>
            <p:nvPr/>
          </p:nvCxnSpPr>
          <p:spPr bwMode="auto">
            <a:xfrm flipH="1">
              <a:off x="2252948" y="3032389"/>
              <a:ext cx="23813" cy="809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641">
              <a:extLst>
                <a:ext uri="{FF2B5EF4-FFF2-40B4-BE49-F238E27FC236}">
                  <a16:creationId xmlns="" xmlns:a16="http://schemas.microsoft.com/office/drawing/2014/main" id="{9558FB4F-BB7D-48C6-955D-CA13D68EF1CD}"/>
                </a:ext>
              </a:extLst>
            </p:cNvPr>
            <p:cNvCxnSpPr/>
            <p:nvPr/>
          </p:nvCxnSpPr>
          <p:spPr bwMode="auto">
            <a:xfrm rot="5400000" flipH="1">
              <a:off x="2153729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642">
              <a:extLst>
                <a:ext uri="{FF2B5EF4-FFF2-40B4-BE49-F238E27FC236}">
                  <a16:creationId xmlns="" xmlns:a16="http://schemas.microsoft.com/office/drawing/2014/main" id="{7841F21E-2A90-4AF5-A250-12E1BC426BA3}"/>
                </a:ext>
              </a:extLst>
            </p:cNvPr>
            <p:cNvCxnSpPr/>
            <p:nvPr/>
          </p:nvCxnSpPr>
          <p:spPr bwMode="auto">
            <a:xfrm rot="16200000" flipH="1" flipV="1">
              <a:off x="2105757" y="3014924"/>
              <a:ext cx="152401" cy="444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29 Conector recto">
            <a:extLst>
              <a:ext uri="{FF2B5EF4-FFF2-40B4-BE49-F238E27FC236}">
                <a16:creationId xmlns="" xmlns:a16="http://schemas.microsoft.com/office/drawing/2014/main" id="{1283B72B-6BEC-4F5A-A617-5C0F66CFC31E}"/>
              </a:ext>
            </a:extLst>
          </p:cNvPr>
          <p:cNvCxnSpPr/>
          <p:nvPr/>
        </p:nvCxnSpPr>
        <p:spPr bwMode="auto">
          <a:xfrm flipH="1" flipV="1">
            <a:off x="1039049" y="3490066"/>
            <a:ext cx="2058" cy="11683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2" name="30 Grupo">
            <a:extLst>
              <a:ext uri="{FF2B5EF4-FFF2-40B4-BE49-F238E27FC236}">
                <a16:creationId xmlns="" xmlns:a16="http://schemas.microsoft.com/office/drawing/2014/main" id="{C558ACC1-B324-487F-829F-8FD5BAE1EA4B}"/>
              </a:ext>
            </a:extLst>
          </p:cNvPr>
          <p:cNvGrpSpPr/>
          <p:nvPr/>
        </p:nvGrpSpPr>
        <p:grpSpPr>
          <a:xfrm>
            <a:off x="967041" y="3955044"/>
            <a:ext cx="156710" cy="150380"/>
            <a:chOff x="2219064" y="2954838"/>
            <a:chExt cx="156710" cy="150380"/>
          </a:xfrm>
        </p:grpSpPr>
        <p:cxnSp>
          <p:nvCxnSpPr>
            <p:cNvPr id="177" name="Straight Connector 422">
              <a:extLst>
                <a:ext uri="{FF2B5EF4-FFF2-40B4-BE49-F238E27FC236}">
                  <a16:creationId xmlns="" xmlns:a16="http://schemas.microsoft.com/office/drawing/2014/main" id="{9CB24479-4AA0-46CB-83A5-37E42781F568}"/>
                </a:ext>
              </a:extLst>
            </p:cNvPr>
            <p:cNvCxnSpPr/>
            <p:nvPr/>
          </p:nvCxnSpPr>
          <p:spPr bwMode="auto">
            <a:xfrm>
              <a:off x="2291679" y="2954838"/>
              <a:ext cx="0" cy="955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423">
              <a:extLst>
                <a:ext uri="{FF2B5EF4-FFF2-40B4-BE49-F238E27FC236}">
                  <a16:creationId xmlns="" xmlns:a16="http://schemas.microsoft.com/office/drawing/2014/main" id="{0059D728-E6EE-40F3-9D94-E8E61152BF6C}"/>
                </a:ext>
              </a:extLst>
            </p:cNvPr>
            <p:cNvCxnSpPr/>
            <p:nvPr/>
          </p:nvCxnSpPr>
          <p:spPr bwMode="auto">
            <a:xfrm>
              <a:off x="2219064" y="3049041"/>
              <a:ext cx="147211" cy="37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423">
              <a:extLst>
                <a:ext uri="{FF2B5EF4-FFF2-40B4-BE49-F238E27FC236}">
                  <a16:creationId xmlns="" xmlns:a16="http://schemas.microsoft.com/office/drawing/2014/main" id="{1388895D-D410-4D0F-8902-EF979198EDF8}"/>
                </a:ext>
              </a:extLst>
            </p:cNvPr>
            <p:cNvCxnSpPr/>
            <p:nvPr/>
          </p:nvCxnSpPr>
          <p:spPr bwMode="auto">
            <a:xfrm flipH="1" flipV="1">
              <a:off x="2234121" y="3049623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423">
              <a:extLst>
                <a:ext uri="{FF2B5EF4-FFF2-40B4-BE49-F238E27FC236}">
                  <a16:creationId xmlns="" xmlns:a16="http://schemas.microsoft.com/office/drawing/2014/main" id="{91448A65-95D1-4E51-911D-C5BEF75FDB75}"/>
                </a:ext>
              </a:extLst>
            </p:cNvPr>
            <p:cNvCxnSpPr/>
            <p:nvPr/>
          </p:nvCxnSpPr>
          <p:spPr bwMode="auto">
            <a:xfrm flipH="1" flipV="1">
              <a:off x="2267744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423">
              <a:extLst>
                <a:ext uri="{FF2B5EF4-FFF2-40B4-BE49-F238E27FC236}">
                  <a16:creationId xmlns="" xmlns:a16="http://schemas.microsoft.com/office/drawing/2014/main" id="{3D540091-A553-46A0-BA65-0F555F724174}"/>
                </a:ext>
              </a:extLst>
            </p:cNvPr>
            <p:cNvCxnSpPr/>
            <p:nvPr/>
          </p:nvCxnSpPr>
          <p:spPr bwMode="auto">
            <a:xfrm flipH="1" flipV="1">
              <a:off x="2303748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423">
              <a:extLst>
                <a:ext uri="{FF2B5EF4-FFF2-40B4-BE49-F238E27FC236}">
                  <a16:creationId xmlns="" xmlns:a16="http://schemas.microsoft.com/office/drawing/2014/main" id="{CCFD5E4F-F490-4B97-A38F-F96DA056E06E}"/>
                </a:ext>
              </a:extLst>
            </p:cNvPr>
            <p:cNvCxnSpPr/>
            <p:nvPr/>
          </p:nvCxnSpPr>
          <p:spPr bwMode="auto">
            <a:xfrm flipH="1" flipV="1">
              <a:off x="2337371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37 Conector recto">
            <a:extLst>
              <a:ext uri="{FF2B5EF4-FFF2-40B4-BE49-F238E27FC236}">
                <a16:creationId xmlns="" xmlns:a16="http://schemas.microsoft.com/office/drawing/2014/main" id="{8F2966E9-A137-407F-B6F8-DB7B1ABA7F06}"/>
              </a:ext>
            </a:extLst>
          </p:cNvPr>
          <p:cNvCxnSpPr/>
          <p:nvPr/>
        </p:nvCxnSpPr>
        <p:spPr bwMode="auto">
          <a:xfrm flipH="1" flipV="1">
            <a:off x="1041430" y="3896629"/>
            <a:ext cx="2058" cy="11683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38 Conector recto">
            <a:extLst>
              <a:ext uri="{FF2B5EF4-FFF2-40B4-BE49-F238E27FC236}">
                <a16:creationId xmlns="" xmlns:a16="http://schemas.microsoft.com/office/drawing/2014/main" id="{D83C0A68-FCB8-4D23-BD54-64E63F523065}"/>
              </a:ext>
            </a:extLst>
          </p:cNvPr>
          <p:cNvCxnSpPr/>
          <p:nvPr/>
        </p:nvCxnSpPr>
        <p:spPr bwMode="auto">
          <a:xfrm flipV="1">
            <a:off x="768853" y="3778098"/>
            <a:ext cx="0" cy="169142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39 Conector recto">
            <a:extLst>
              <a:ext uri="{FF2B5EF4-FFF2-40B4-BE49-F238E27FC236}">
                <a16:creationId xmlns="" xmlns:a16="http://schemas.microsoft.com/office/drawing/2014/main" id="{EADD8994-8BF5-4D53-A007-7B3E1650248F}"/>
              </a:ext>
            </a:extLst>
          </p:cNvPr>
          <p:cNvCxnSpPr/>
          <p:nvPr/>
        </p:nvCxnSpPr>
        <p:spPr bwMode="auto">
          <a:xfrm>
            <a:off x="766559" y="3778098"/>
            <a:ext cx="202863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6" name="40 Conector recto">
            <a:extLst>
              <a:ext uri="{FF2B5EF4-FFF2-40B4-BE49-F238E27FC236}">
                <a16:creationId xmlns="" xmlns:a16="http://schemas.microsoft.com/office/drawing/2014/main" id="{7F7E3BE8-9C03-4550-ABA0-7E7E18CB3030}"/>
              </a:ext>
            </a:extLst>
          </p:cNvPr>
          <p:cNvCxnSpPr/>
          <p:nvPr/>
        </p:nvCxnSpPr>
        <p:spPr bwMode="auto">
          <a:xfrm>
            <a:off x="766559" y="3958118"/>
            <a:ext cx="274647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ZoneTexte 406">
            <a:extLst>
              <a:ext uri="{FF2B5EF4-FFF2-40B4-BE49-F238E27FC236}">
                <a16:creationId xmlns="" xmlns:a16="http://schemas.microsoft.com/office/drawing/2014/main" id="{8C3F5102-DCAB-4156-8BF9-F1725BB5E9BC}"/>
              </a:ext>
            </a:extLst>
          </p:cNvPr>
          <p:cNvSpPr txBox="1"/>
          <p:nvPr/>
        </p:nvSpPr>
        <p:spPr>
          <a:xfrm flipH="1">
            <a:off x="1157320" y="2662465"/>
            <a:ext cx="1102012" cy="276989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fr-FR" sz="1200" i="1" u="none" dirty="0">
                <a:solidFill>
                  <a:schemeClr val="tx1"/>
                </a:solidFill>
              </a:rPr>
              <a:t>12m </a:t>
            </a:r>
            <a:r>
              <a:rPr lang="fr-FR" sz="1200" i="1" u="none" dirty="0" err="1">
                <a:solidFill>
                  <a:schemeClr val="tx1"/>
                </a:solidFill>
              </a:rPr>
              <a:t>cable</a:t>
            </a:r>
            <a:endParaRPr lang="fr-FR" sz="1200" i="1" u="none" dirty="0">
              <a:solidFill>
                <a:schemeClr val="tx1"/>
              </a:solidFill>
            </a:endParaRPr>
          </a:p>
        </p:txBody>
      </p:sp>
      <p:sp>
        <p:nvSpPr>
          <p:cNvPr id="28" name="42 Cilindro">
            <a:extLst>
              <a:ext uri="{FF2B5EF4-FFF2-40B4-BE49-F238E27FC236}">
                <a16:creationId xmlns="" xmlns:a16="http://schemas.microsoft.com/office/drawing/2014/main" id="{1836BDBC-8E89-42E4-A47D-62FB67AC2B14}"/>
              </a:ext>
            </a:extLst>
          </p:cNvPr>
          <p:cNvSpPr/>
          <p:nvPr/>
        </p:nvSpPr>
        <p:spPr bwMode="auto">
          <a:xfrm rot="16200000" flipH="1">
            <a:off x="1672389" y="2197969"/>
            <a:ext cx="144015" cy="830884"/>
          </a:xfrm>
          <a:prstGeom prst="can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grpSp>
        <p:nvGrpSpPr>
          <p:cNvPr id="29" name="43 Grupo">
            <a:extLst>
              <a:ext uri="{FF2B5EF4-FFF2-40B4-BE49-F238E27FC236}">
                <a16:creationId xmlns="" xmlns:a16="http://schemas.microsoft.com/office/drawing/2014/main" id="{BBCB08B2-78C3-4DB6-B38A-D22C3287F848}"/>
              </a:ext>
            </a:extLst>
          </p:cNvPr>
          <p:cNvGrpSpPr/>
          <p:nvPr/>
        </p:nvGrpSpPr>
        <p:grpSpPr>
          <a:xfrm>
            <a:off x="2058896" y="2687519"/>
            <a:ext cx="156710" cy="150380"/>
            <a:chOff x="2219064" y="2954838"/>
            <a:chExt cx="156710" cy="150380"/>
          </a:xfrm>
        </p:grpSpPr>
        <p:cxnSp>
          <p:nvCxnSpPr>
            <p:cNvPr id="171" name="Straight Connector 422">
              <a:extLst>
                <a:ext uri="{FF2B5EF4-FFF2-40B4-BE49-F238E27FC236}">
                  <a16:creationId xmlns="" xmlns:a16="http://schemas.microsoft.com/office/drawing/2014/main" id="{35C66D25-C986-4B76-8AD2-76FFEE7DA4DC}"/>
                </a:ext>
              </a:extLst>
            </p:cNvPr>
            <p:cNvCxnSpPr/>
            <p:nvPr/>
          </p:nvCxnSpPr>
          <p:spPr bwMode="auto">
            <a:xfrm>
              <a:off x="2291679" y="2954838"/>
              <a:ext cx="0" cy="955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423">
              <a:extLst>
                <a:ext uri="{FF2B5EF4-FFF2-40B4-BE49-F238E27FC236}">
                  <a16:creationId xmlns="" xmlns:a16="http://schemas.microsoft.com/office/drawing/2014/main" id="{43D81C94-B81E-41C3-851E-B55738052D95}"/>
                </a:ext>
              </a:extLst>
            </p:cNvPr>
            <p:cNvCxnSpPr/>
            <p:nvPr/>
          </p:nvCxnSpPr>
          <p:spPr bwMode="auto">
            <a:xfrm>
              <a:off x="2219064" y="3049041"/>
              <a:ext cx="147211" cy="37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423">
              <a:extLst>
                <a:ext uri="{FF2B5EF4-FFF2-40B4-BE49-F238E27FC236}">
                  <a16:creationId xmlns="" xmlns:a16="http://schemas.microsoft.com/office/drawing/2014/main" id="{72B8F187-EB61-4DD4-89E1-CAEE1D1A6619}"/>
                </a:ext>
              </a:extLst>
            </p:cNvPr>
            <p:cNvCxnSpPr/>
            <p:nvPr/>
          </p:nvCxnSpPr>
          <p:spPr bwMode="auto">
            <a:xfrm flipH="1" flipV="1">
              <a:off x="2234121" y="3049623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423">
              <a:extLst>
                <a:ext uri="{FF2B5EF4-FFF2-40B4-BE49-F238E27FC236}">
                  <a16:creationId xmlns="" xmlns:a16="http://schemas.microsoft.com/office/drawing/2014/main" id="{903D1656-A9AD-4F50-B5EC-F4B29002782C}"/>
                </a:ext>
              </a:extLst>
            </p:cNvPr>
            <p:cNvCxnSpPr/>
            <p:nvPr/>
          </p:nvCxnSpPr>
          <p:spPr bwMode="auto">
            <a:xfrm flipH="1" flipV="1">
              <a:off x="2267744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423">
              <a:extLst>
                <a:ext uri="{FF2B5EF4-FFF2-40B4-BE49-F238E27FC236}">
                  <a16:creationId xmlns="" xmlns:a16="http://schemas.microsoft.com/office/drawing/2014/main" id="{BCD2C3F3-C20C-4C72-B2A8-90487A9B1B6A}"/>
                </a:ext>
              </a:extLst>
            </p:cNvPr>
            <p:cNvCxnSpPr/>
            <p:nvPr/>
          </p:nvCxnSpPr>
          <p:spPr bwMode="auto">
            <a:xfrm flipH="1" flipV="1">
              <a:off x="2303748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423">
              <a:extLst>
                <a:ext uri="{FF2B5EF4-FFF2-40B4-BE49-F238E27FC236}">
                  <a16:creationId xmlns="" xmlns:a16="http://schemas.microsoft.com/office/drawing/2014/main" id="{DA8BC48B-E70A-4F66-923F-94C071DF8CBC}"/>
                </a:ext>
              </a:extLst>
            </p:cNvPr>
            <p:cNvCxnSpPr/>
            <p:nvPr/>
          </p:nvCxnSpPr>
          <p:spPr bwMode="auto">
            <a:xfrm flipH="1" flipV="1">
              <a:off x="2337371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oneTexte 406">
            <a:extLst>
              <a:ext uri="{FF2B5EF4-FFF2-40B4-BE49-F238E27FC236}">
                <a16:creationId xmlns="" xmlns:a16="http://schemas.microsoft.com/office/drawing/2014/main" id="{3E306369-6EE4-4FFA-BE8D-FA7271793F37}"/>
              </a:ext>
            </a:extLst>
          </p:cNvPr>
          <p:cNvSpPr txBox="1"/>
          <p:nvPr/>
        </p:nvSpPr>
        <p:spPr>
          <a:xfrm flipH="1">
            <a:off x="1430044" y="2337937"/>
            <a:ext cx="514096" cy="261600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fr-FR" sz="1100" i="1" u="none" dirty="0">
                <a:solidFill>
                  <a:schemeClr val="tx1"/>
                </a:solidFill>
              </a:rPr>
              <a:t>50</a:t>
            </a:r>
            <a:r>
              <a:rPr lang="el-GR" sz="1100" i="1" u="none" dirty="0">
                <a:solidFill>
                  <a:schemeClr val="tx1"/>
                </a:solidFill>
              </a:rPr>
              <a:t>Ω</a:t>
            </a:r>
            <a:endParaRPr lang="fr-FR" sz="1100" i="1" u="none" dirty="0">
              <a:solidFill>
                <a:schemeClr val="tx1"/>
              </a:solidFill>
            </a:endParaRPr>
          </a:p>
        </p:txBody>
      </p:sp>
      <p:cxnSp>
        <p:nvCxnSpPr>
          <p:cNvPr id="31" name="51 Conector recto">
            <a:extLst>
              <a:ext uri="{FF2B5EF4-FFF2-40B4-BE49-F238E27FC236}">
                <a16:creationId xmlns="" xmlns:a16="http://schemas.microsoft.com/office/drawing/2014/main" id="{3078F5A0-0807-4041-9CC5-271867842D23}"/>
              </a:ext>
            </a:extLst>
          </p:cNvPr>
          <p:cNvCxnSpPr/>
          <p:nvPr/>
        </p:nvCxnSpPr>
        <p:spPr bwMode="auto">
          <a:xfrm flipV="1">
            <a:off x="8082516" y="2817893"/>
            <a:ext cx="205088" cy="24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32" name="ZoneTexte 632">
            <a:extLst>
              <a:ext uri="{FF2B5EF4-FFF2-40B4-BE49-F238E27FC236}">
                <a16:creationId xmlns="" xmlns:a16="http://schemas.microsoft.com/office/drawing/2014/main" id="{43849FE4-45EA-4739-B4D7-8BEB690AF432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4737104" y="1017793"/>
            <a:ext cx="2064966" cy="40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fr-FR" sz="2000" i="1" u="none" dirty="0">
                <a:solidFill>
                  <a:schemeClr val="tx1"/>
                </a:solidFill>
              </a:rPr>
              <a:t>Front End </a:t>
            </a:r>
            <a:r>
              <a:rPr lang="fr-FR" sz="2000" i="1" u="none" dirty="0" err="1">
                <a:solidFill>
                  <a:schemeClr val="tx1"/>
                </a:solidFill>
              </a:rPr>
              <a:t>Board</a:t>
            </a:r>
            <a:endParaRPr lang="fr-FR" sz="2000" i="1" u="none" dirty="0">
              <a:solidFill>
                <a:schemeClr val="tx1"/>
              </a:solidFill>
            </a:endParaRPr>
          </a:p>
        </p:txBody>
      </p:sp>
      <p:sp>
        <p:nvSpPr>
          <p:cNvPr id="33" name="Rectangle à coins arrondis 285">
            <a:extLst>
              <a:ext uri="{FF2B5EF4-FFF2-40B4-BE49-F238E27FC236}">
                <a16:creationId xmlns="" xmlns:a16="http://schemas.microsoft.com/office/drawing/2014/main" id="{6E393C25-9B5B-40CF-957E-3579CE35B7A1}"/>
              </a:ext>
            </a:extLst>
          </p:cNvPr>
          <p:cNvSpPr/>
          <p:nvPr/>
        </p:nvSpPr>
        <p:spPr bwMode="auto">
          <a:xfrm flipH="1">
            <a:off x="8279131" y="2129172"/>
            <a:ext cx="683177" cy="141866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0" hangingPunct="0">
              <a:lnSpc>
                <a:spcPct val="100000"/>
              </a:lnSpc>
              <a:spcBef>
                <a:spcPct val="0"/>
              </a:spcBef>
              <a:buNone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4" name="ZoneTexte 632">
            <a:extLst>
              <a:ext uri="{FF2B5EF4-FFF2-40B4-BE49-F238E27FC236}">
                <a16:creationId xmlns="" xmlns:a16="http://schemas.microsoft.com/office/drawing/2014/main" id="{1DF7EFD7-6AFB-4199-90B4-7508ED70A7FE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8279132" y="2644862"/>
            <a:ext cx="683178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fr-FR" sz="1400" b="1" i="1" u="none" dirty="0">
                <a:solidFill>
                  <a:schemeClr val="tx1"/>
                </a:solidFill>
              </a:rPr>
              <a:t>FPGA</a:t>
            </a:r>
          </a:p>
        </p:txBody>
      </p:sp>
      <p:sp>
        <p:nvSpPr>
          <p:cNvPr id="35" name="ZoneTexte 406">
            <a:extLst>
              <a:ext uri="{FF2B5EF4-FFF2-40B4-BE49-F238E27FC236}">
                <a16:creationId xmlns="" xmlns:a16="http://schemas.microsoft.com/office/drawing/2014/main" id="{32E24D57-E92F-45C6-9909-3134A07345B1}"/>
              </a:ext>
            </a:extLst>
          </p:cNvPr>
          <p:cNvSpPr txBox="1"/>
          <p:nvPr/>
        </p:nvSpPr>
        <p:spPr>
          <a:xfrm flipH="1">
            <a:off x="-36707" y="4711598"/>
            <a:ext cx="1333434" cy="271016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fr-FR" sz="1400" i="1" u="none" dirty="0">
                <a:solidFill>
                  <a:schemeClr val="tx1"/>
                </a:solidFill>
              </a:rPr>
              <a:t>LVDS </a:t>
            </a:r>
            <a:r>
              <a:rPr lang="fr-FR" sz="1400" i="1" u="none" dirty="0" err="1">
                <a:solidFill>
                  <a:schemeClr val="tx1"/>
                </a:solidFill>
              </a:rPr>
              <a:t>Clock</a:t>
            </a:r>
            <a:endParaRPr lang="fr-FR" sz="1400" i="1" u="none" dirty="0">
              <a:solidFill>
                <a:schemeClr val="tx1"/>
              </a:solidFill>
            </a:endParaRPr>
          </a:p>
        </p:txBody>
      </p:sp>
      <p:cxnSp>
        <p:nvCxnSpPr>
          <p:cNvPr id="36" name="56 Conector recto">
            <a:extLst>
              <a:ext uri="{FF2B5EF4-FFF2-40B4-BE49-F238E27FC236}">
                <a16:creationId xmlns="" xmlns:a16="http://schemas.microsoft.com/office/drawing/2014/main" id="{B34C4594-3D1D-48EA-81DC-E5C9D07CFA06}"/>
              </a:ext>
            </a:extLst>
          </p:cNvPr>
          <p:cNvCxnSpPr/>
          <p:nvPr/>
        </p:nvCxnSpPr>
        <p:spPr bwMode="auto">
          <a:xfrm flipV="1">
            <a:off x="8153493" y="2785138"/>
            <a:ext cx="46621" cy="7200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57 Conector recto">
            <a:extLst>
              <a:ext uri="{FF2B5EF4-FFF2-40B4-BE49-F238E27FC236}">
                <a16:creationId xmlns="" xmlns:a16="http://schemas.microsoft.com/office/drawing/2014/main" id="{9BE33241-36CD-47D3-9A1A-74DF85B062CD}"/>
              </a:ext>
            </a:extLst>
          </p:cNvPr>
          <p:cNvCxnSpPr/>
          <p:nvPr/>
        </p:nvCxnSpPr>
        <p:spPr bwMode="auto">
          <a:xfrm flipV="1">
            <a:off x="7542914" y="5482922"/>
            <a:ext cx="46621" cy="7200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ZoneTexte 632">
            <a:extLst>
              <a:ext uri="{FF2B5EF4-FFF2-40B4-BE49-F238E27FC236}">
                <a16:creationId xmlns="" xmlns:a16="http://schemas.microsoft.com/office/drawing/2014/main" id="{9E599DCC-6707-4E5A-A581-C7A619CFA534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4168588" y="1856172"/>
            <a:ext cx="814432" cy="276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fr-FR" sz="1200" i="1" u="none" dirty="0" err="1">
                <a:solidFill>
                  <a:schemeClr val="tx1"/>
                </a:solidFill>
              </a:rPr>
              <a:t>Integrator</a:t>
            </a:r>
            <a:endParaRPr lang="fr-FR" sz="1200" i="1" u="none" dirty="0">
              <a:solidFill>
                <a:schemeClr val="tx1"/>
              </a:solidFill>
            </a:endParaRPr>
          </a:p>
        </p:txBody>
      </p:sp>
      <p:cxnSp>
        <p:nvCxnSpPr>
          <p:cNvPr id="39" name="59 Conector recto">
            <a:extLst>
              <a:ext uri="{FF2B5EF4-FFF2-40B4-BE49-F238E27FC236}">
                <a16:creationId xmlns="" xmlns:a16="http://schemas.microsoft.com/office/drawing/2014/main" id="{E2850197-36A9-471F-A7A0-570AB72B4420}"/>
              </a:ext>
            </a:extLst>
          </p:cNvPr>
          <p:cNvCxnSpPr/>
          <p:nvPr/>
        </p:nvCxnSpPr>
        <p:spPr bwMode="auto">
          <a:xfrm>
            <a:off x="2118998" y="2972758"/>
            <a:ext cx="585863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60 Conector recto">
            <a:extLst>
              <a:ext uri="{FF2B5EF4-FFF2-40B4-BE49-F238E27FC236}">
                <a16:creationId xmlns="" xmlns:a16="http://schemas.microsoft.com/office/drawing/2014/main" id="{8813DE13-1783-4FF0-B6D8-175EA0575B2D}"/>
              </a:ext>
            </a:extLst>
          </p:cNvPr>
          <p:cNvCxnSpPr/>
          <p:nvPr/>
        </p:nvCxnSpPr>
        <p:spPr bwMode="auto">
          <a:xfrm>
            <a:off x="2148184" y="2625607"/>
            <a:ext cx="546445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61 CuadroTexto">
            <a:extLst>
              <a:ext uri="{FF2B5EF4-FFF2-40B4-BE49-F238E27FC236}">
                <a16:creationId xmlns="" xmlns:a16="http://schemas.microsoft.com/office/drawing/2014/main" id="{B7D1A258-C6ED-4617-A6F0-7353FC8B8D0E}"/>
              </a:ext>
            </a:extLst>
          </p:cNvPr>
          <p:cNvSpPr txBox="1"/>
          <p:nvPr/>
        </p:nvSpPr>
        <p:spPr>
          <a:xfrm>
            <a:off x="2265895" y="2383299"/>
            <a:ext cx="190701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s-ES" sz="1200" i="1" u="none" dirty="0">
                <a:solidFill>
                  <a:schemeClr val="tx1"/>
                </a:solidFill>
              </a:rPr>
              <a:t>I</a:t>
            </a:r>
          </a:p>
        </p:txBody>
      </p:sp>
      <p:cxnSp>
        <p:nvCxnSpPr>
          <p:cNvPr id="42" name="62 Conector recto">
            <a:extLst>
              <a:ext uri="{FF2B5EF4-FFF2-40B4-BE49-F238E27FC236}">
                <a16:creationId xmlns="" xmlns:a16="http://schemas.microsoft.com/office/drawing/2014/main" id="{DFAEDF73-CFCC-446A-A814-B643F847BE18}"/>
              </a:ext>
            </a:extLst>
          </p:cNvPr>
          <p:cNvCxnSpPr/>
          <p:nvPr/>
        </p:nvCxnSpPr>
        <p:spPr bwMode="auto">
          <a:xfrm>
            <a:off x="3206921" y="2231103"/>
            <a:ext cx="371087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63 Conector recto">
            <a:extLst>
              <a:ext uri="{FF2B5EF4-FFF2-40B4-BE49-F238E27FC236}">
                <a16:creationId xmlns="" xmlns:a16="http://schemas.microsoft.com/office/drawing/2014/main" id="{CB352723-F947-4972-AE5D-EDBF23505E6A}"/>
              </a:ext>
            </a:extLst>
          </p:cNvPr>
          <p:cNvCxnSpPr/>
          <p:nvPr/>
        </p:nvCxnSpPr>
        <p:spPr bwMode="auto">
          <a:xfrm>
            <a:off x="3201624" y="2636448"/>
            <a:ext cx="388383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64 Conector recto">
            <a:extLst>
              <a:ext uri="{FF2B5EF4-FFF2-40B4-BE49-F238E27FC236}">
                <a16:creationId xmlns="" xmlns:a16="http://schemas.microsoft.com/office/drawing/2014/main" id="{F7BA8C33-B6FE-41F3-9B38-8CFB2238A2F9}"/>
              </a:ext>
            </a:extLst>
          </p:cNvPr>
          <p:cNvCxnSpPr/>
          <p:nvPr/>
        </p:nvCxnSpPr>
        <p:spPr bwMode="auto">
          <a:xfrm>
            <a:off x="4021279" y="2231103"/>
            <a:ext cx="382331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65 Conector recto">
            <a:extLst>
              <a:ext uri="{FF2B5EF4-FFF2-40B4-BE49-F238E27FC236}">
                <a16:creationId xmlns="" xmlns:a16="http://schemas.microsoft.com/office/drawing/2014/main" id="{62190529-F4B1-4131-8139-BC1096F16D21}"/>
              </a:ext>
            </a:extLst>
          </p:cNvPr>
          <p:cNvCxnSpPr/>
          <p:nvPr/>
        </p:nvCxnSpPr>
        <p:spPr bwMode="auto">
          <a:xfrm>
            <a:off x="4030252" y="2636448"/>
            <a:ext cx="371087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66 Conector recto">
            <a:extLst>
              <a:ext uri="{FF2B5EF4-FFF2-40B4-BE49-F238E27FC236}">
                <a16:creationId xmlns="" xmlns:a16="http://schemas.microsoft.com/office/drawing/2014/main" id="{113A2692-9A6E-466D-B606-EFF71169B1BF}"/>
              </a:ext>
            </a:extLst>
          </p:cNvPr>
          <p:cNvCxnSpPr/>
          <p:nvPr/>
        </p:nvCxnSpPr>
        <p:spPr bwMode="auto">
          <a:xfrm>
            <a:off x="4745059" y="2338339"/>
            <a:ext cx="217063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67 Conector recto">
            <a:extLst>
              <a:ext uri="{FF2B5EF4-FFF2-40B4-BE49-F238E27FC236}">
                <a16:creationId xmlns="" xmlns:a16="http://schemas.microsoft.com/office/drawing/2014/main" id="{C14AAC86-7E82-412D-A61B-2A47C7BC2DF7}"/>
              </a:ext>
            </a:extLst>
          </p:cNvPr>
          <p:cNvCxnSpPr/>
          <p:nvPr/>
        </p:nvCxnSpPr>
        <p:spPr bwMode="auto">
          <a:xfrm>
            <a:off x="4739532" y="2535112"/>
            <a:ext cx="217063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68 Conector recto">
            <a:extLst>
              <a:ext uri="{FF2B5EF4-FFF2-40B4-BE49-F238E27FC236}">
                <a16:creationId xmlns="" xmlns:a16="http://schemas.microsoft.com/office/drawing/2014/main" id="{F9DC13E0-3B95-4853-9C7D-15D9E09ADC65}"/>
              </a:ext>
            </a:extLst>
          </p:cNvPr>
          <p:cNvCxnSpPr/>
          <p:nvPr/>
        </p:nvCxnSpPr>
        <p:spPr bwMode="auto">
          <a:xfrm flipV="1">
            <a:off x="4963883" y="2541070"/>
            <a:ext cx="0" cy="75364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69 Conector recto">
            <a:extLst>
              <a:ext uri="{FF2B5EF4-FFF2-40B4-BE49-F238E27FC236}">
                <a16:creationId xmlns="" xmlns:a16="http://schemas.microsoft.com/office/drawing/2014/main" id="{D1D7DC71-838E-4A9E-BE54-B4BA03E3290D}"/>
              </a:ext>
            </a:extLst>
          </p:cNvPr>
          <p:cNvCxnSpPr/>
          <p:nvPr/>
        </p:nvCxnSpPr>
        <p:spPr bwMode="auto">
          <a:xfrm>
            <a:off x="4970689" y="2618575"/>
            <a:ext cx="191525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AutoShape 45">
            <a:extLst>
              <a:ext uri="{FF2B5EF4-FFF2-40B4-BE49-F238E27FC236}">
                <a16:creationId xmlns="" xmlns:a16="http://schemas.microsoft.com/office/drawing/2014/main" id="{D2355281-E3B5-4837-8454-7B3B6F4E725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201725" y="2144327"/>
            <a:ext cx="510506" cy="582723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s-ES" sz="1200" b="0" u="none" dirty="0"/>
              <a:t>TH</a:t>
            </a:r>
          </a:p>
        </p:txBody>
      </p:sp>
      <p:cxnSp>
        <p:nvCxnSpPr>
          <p:cNvPr id="51" name="71 Conector recto">
            <a:extLst>
              <a:ext uri="{FF2B5EF4-FFF2-40B4-BE49-F238E27FC236}">
                <a16:creationId xmlns="" xmlns:a16="http://schemas.microsoft.com/office/drawing/2014/main" id="{F0B7B405-5650-4AA5-A34C-B2909E68474B}"/>
              </a:ext>
            </a:extLst>
          </p:cNvPr>
          <p:cNvCxnSpPr/>
          <p:nvPr/>
        </p:nvCxnSpPr>
        <p:spPr bwMode="auto">
          <a:xfrm flipV="1">
            <a:off x="4970750" y="2260892"/>
            <a:ext cx="0" cy="75364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72 Rectángulo">
            <a:extLst>
              <a:ext uri="{FF2B5EF4-FFF2-40B4-BE49-F238E27FC236}">
                <a16:creationId xmlns="" xmlns:a16="http://schemas.microsoft.com/office/drawing/2014/main" id="{8FF73F32-D899-4F31-B910-E4A4A16F169C}"/>
              </a:ext>
            </a:extLst>
          </p:cNvPr>
          <p:cNvSpPr/>
          <p:nvPr/>
        </p:nvSpPr>
        <p:spPr bwMode="auto">
          <a:xfrm>
            <a:off x="5832004" y="2129766"/>
            <a:ext cx="598227" cy="1388389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b="0" i="0" u="sng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53" name="73 Conector recto">
            <a:extLst>
              <a:ext uri="{FF2B5EF4-FFF2-40B4-BE49-F238E27FC236}">
                <a16:creationId xmlns="" xmlns:a16="http://schemas.microsoft.com/office/drawing/2014/main" id="{A4F06440-B6A5-4262-9759-4E5EC16BEC7B}"/>
              </a:ext>
            </a:extLst>
          </p:cNvPr>
          <p:cNvCxnSpPr/>
          <p:nvPr/>
        </p:nvCxnSpPr>
        <p:spPr bwMode="auto">
          <a:xfrm>
            <a:off x="4970689" y="2263898"/>
            <a:ext cx="191525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74 Conector recto">
            <a:extLst>
              <a:ext uri="{FF2B5EF4-FFF2-40B4-BE49-F238E27FC236}">
                <a16:creationId xmlns="" xmlns:a16="http://schemas.microsoft.com/office/drawing/2014/main" id="{DD4012BA-FA47-4C5B-B736-C64C42C7BEB3}"/>
              </a:ext>
            </a:extLst>
          </p:cNvPr>
          <p:cNvCxnSpPr/>
          <p:nvPr/>
        </p:nvCxnSpPr>
        <p:spPr bwMode="auto">
          <a:xfrm>
            <a:off x="5514625" y="2338397"/>
            <a:ext cx="307973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75 Conector recto">
            <a:extLst>
              <a:ext uri="{FF2B5EF4-FFF2-40B4-BE49-F238E27FC236}">
                <a16:creationId xmlns="" xmlns:a16="http://schemas.microsoft.com/office/drawing/2014/main" id="{7F97ED2A-CAB5-4E7A-B29E-67AAC225F568}"/>
              </a:ext>
            </a:extLst>
          </p:cNvPr>
          <p:cNvCxnSpPr/>
          <p:nvPr/>
        </p:nvCxnSpPr>
        <p:spPr bwMode="auto">
          <a:xfrm>
            <a:off x="5509098" y="2535171"/>
            <a:ext cx="307973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ZoneTexte 632">
            <a:extLst>
              <a:ext uri="{FF2B5EF4-FFF2-40B4-BE49-F238E27FC236}">
                <a16:creationId xmlns="" xmlns:a16="http://schemas.microsoft.com/office/drawing/2014/main" id="{5C73B4EA-DBE8-4168-AE80-932BEBD34FF5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4946627" y="1784256"/>
            <a:ext cx="755313" cy="461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fr-FR" sz="1200" i="1" u="none" dirty="0" err="1">
                <a:solidFill>
                  <a:schemeClr val="tx1"/>
                </a:solidFill>
              </a:rPr>
              <a:t>Track</a:t>
            </a:r>
            <a:r>
              <a:rPr lang="fr-FR" sz="1200" i="1" u="none" dirty="0">
                <a:solidFill>
                  <a:schemeClr val="tx1"/>
                </a:solidFill>
              </a:rPr>
              <a:t>-</a:t>
            </a:r>
            <a:br>
              <a:rPr lang="fr-FR" sz="1200" i="1" u="none" dirty="0">
                <a:solidFill>
                  <a:schemeClr val="tx1"/>
                </a:solidFill>
              </a:rPr>
            </a:br>
            <a:r>
              <a:rPr lang="fr-FR" sz="1200" i="1" u="none" dirty="0">
                <a:solidFill>
                  <a:schemeClr val="tx1"/>
                </a:solidFill>
              </a:rPr>
              <a:t>and-</a:t>
            </a:r>
            <a:r>
              <a:rPr lang="fr-FR" sz="1200" i="1" u="none" dirty="0" err="1">
                <a:solidFill>
                  <a:schemeClr val="tx1"/>
                </a:solidFill>
              </a:rPr>
              <a:t>Hold</a:t>
            </a:r>
            <a:endParaRPr lang="fr-FR" sz="1200" i="1" u="none" dirty="0">
              <a:solidFill>
                <a:schemeClr val="tx1"/>
              </a:solidFill>
            </a:endParaRPr>
          </a:p>
        </p:txBody>
      </p:sp>
      <p:cxnSp>
        <p:nvCxnSpPr>
          <p:cNvPr id="57" name="77 Conector recto">
            <a:extLst>
              <a:ext uri="{FF2B5EF4-FFF2-40B4-BE49-F238E27FC236}">
                <a16:creationId xmlns="" xmlns:a16="http://schemas.microsoft.com/office/drawing/2014/main" id="{E79540E5-4C0E-4B98-A96A-74252A2B705B}"/>
              </a:ext>
            </a:extLst>
          </p:cNvPr>
          <p:cNvCxnSpPr/>
          <p:nvPr/>
        </p:nvCxnSpPr>
        <p:spPr bwMode="auto">
          <a:xfrm>
            <a:off x="6436146" y="2624533"/>
            <a:ext cx="230416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78 Conector recto">
            <a:extLst>
              <a:ext uri="{FF2B5EF4-FFF2-40B4-BE49-F238E27FC236}">
                <a16:creationId xmlns="" xmlns:a16="http://schemas.microsoft.com/office/drawing/2014/main" id="{721ABC9F-1422-4141-88A9-110C0305664C}"/>
              </a:ext>
            </a:extLst>
          </p:cNvPr>
          <p:cNvCxnSpPr/>
          <p:nvPr/>
        </p:nvCxnSpPr>
        <p:spPr bwMode="auto">
          <a:xfrm>
            <a:off x="6430619" y="3029879"/>
            <a:ext cx="230416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79 Conector recto">
            <a:extLst>
              <a:ext uri="{FF2B5EF4-FFF2-40B4-BE49-F238E27FC236}">
                <a16:creationId xmlns="" xmlns:a16="http://schemas.microsoft.com/office/drawing/2014/main" id="{77E4FAD3-8E56-472B-BECC-2BFA6D781763}"/>
              </a:ext>
            </a:extLst>
          </p:cNvPr>
          <p:cNvCxnSpPr/>
          <p:nvPr/>
        </p:nvCxnSpPr>
        <p:spPr bwMode="auto">
          <a:xfrm>
            <a:off x="3206921" y="3005552"/>
            <a:ext cx="371087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80 Conector recto">
            <a:extLst>
              <a:ext uri="{FF2B5EF4-FFF2-40B4-BE49-F238E27FC236}">
                <a16:creationId xmlns="" xmlns:a16="http://schemas.microsoft.com/office/drawing/2014/main" id="{7CEB0649-FD2B-4A3F-A6BC-D59FAD063504}"/>
              </a:ext>
            </a:extLst>
          </p:cNvPr>
          <p:cNvCxnSpPr/>
          <p:nvPr/>
        </p:nvCxnSpPr>
        <p:spPr bwMode="auto">
          <a:xfrm>
            <a:off x="3201394" y="3410898"/>
            <a:ext cx="371087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81 Conector recto">
            <a:extLst>
              <a:ext uri="{FF2B5EF4-FFF2-40B4-BE49-F238E27FC236}">
                <a16:creationId xmlns="" xmlns:a16="http://schemas.microsoft.com/office/drawing/2014/main" id="{80B06A12-DAA5-4274-8E85-079B09EE7CB2}"/>
              </a:ext>
            </a:extLst>
          </p:cNvPr>
          <p:cNvCxnSpPr/>
          <p:nvPr/>
        </p:nvCxnSpPr>
        <p:spPr bwMode="auto">
          <a:xfrm>
            <a:off x="4035779" y="3005552"/>
            <a:ext cx="371087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82 Conector recto">
            <a:extLst>
              <a:ext uri="{FF2B5EF4-FFF2-40B4-BE49-F238E27FC236}">
                <a16:creationId xmlns="" xmlns:a16="http://schemas.microsoft.com/office/drawing/2014/main" id="{608C48CB-11CD-4EC8-BE48-8C0B9C6716CA}"/>
              </a:ext>
            </a:extLst>
          </p:cNvPr>
          <p:cNvCxnSpPr/>
          <p:nvPr/>
        </p:nvCxnSpPr>
        <p:spPr bwMode="auto">
          <a:xfrm>
            <a:off x="4030252" y="3410898"/>
            <a:ext cx="371087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83 Conector recto">
            <a:extLst>
              <a:ext uri="{FF2B5EF4-FFF2-40B4-BE49-F238E27FC236}">
                <a16:creationId xmlns="" xmlns:a16="http://schemas.microsoft.com/office/drawing/2014/main" id="{9409732D-74D0-41E1-A1BE-321484F1FB70}"/>
              </a:ext>
            </a:extLst>
          </p:cNvPr>
          <p:cNvCxnSpPr/>
          <p:nvPr/>
        </p:nvCxnSpPr>
        <p:spPr bwMode="auto">
          <a:xfrm>
            <a:off x="4745059" y="3112788"/>
            <a:ext cx="217063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84 Conector recto">
            <a:extLst>
              <a:ext uri="{FF2B5EF4-FFF2-40B4-BE49-F238E27FC236}">
                <a16:creationId xmlns="" xmlns:a16="http://schemas.microsoft.com/office/drawing/2014/main" id="{E462901D-F64F-4086-BDF4-B97463C5FD9C}"/>
              </a:ext>
            </a:extLst>
          </p:cNvPr>
          <p:cNvCxnSpPr/>
          <p:nvPr/>
        </p:nvCxnSpPr>
        <p:spPr bwMode="auto">
          <a:xfrm>
            <a:off x="4739532" y="3309562"/>
            <a:ext cx="217063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85 Conector recto">
            <a:extLst>
              <a:ext uri="{FF2B5EF4-FFF2-40B4-BE49-F238E27FC236}">
                <a16:creationId xmlns="" xmlns:a16="http://schemas.microsoft.com/office/drawing/2014/main" id="{D546E498-9AF4-4824-A287-CBB27A54861B}"/>
              </a:ext>
            </a:extLst>
          </p:cNvPr>
          <p:cNvCxnSpPr/>
          <p:nvPr/>
        </p:nvCxnSpPr>
        <p:spPr bwMode="auto">
          <a:xfrm flipV="1">
            <a:off x="4963883" y="3315520"/>
            <a:ext cx="0" cy="75364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86 Conector recto">
            <a:extLst>
              <a:ext uri="{FF2B5EF4-FFF2-40B4-BE49-F238E27FC236}">
                <a16:creationId xmlns="" xmlns:a16="http://schemas.microsoft.com/office/drawing/2014/main" id="{8A31A538-4CDB-4F19-9BA2-837333DF5885}"/>
              </a:ext>
            </a:extLst>
          </p:cNvPr>
          <p:cNvCxnSpPr/>
          <p:nvPr/>
        </p:nvCxnSpPr>
        <p:spPr bwMode="auto">
          <a:xfrm>
            <a:off x="4970689" y="3393025"/>
            <a:ext cx="191525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AutoShape 45">
            <a:extLst>
              <a:ext uri="{FF2B5EF4-FFF2-40B4-BE49-F238E27FC236}">
                <a16:creationId xmlns="" xmlns:a16="http://schemas.microsoft.com/office/drawing/2014/main" id="{97DF9252-B211-4B3A-9C60-82454D78AF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201725" y="2918776"/>
            <a:ext cx="510506" cy="582723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s-ES" sz="1200" b="0" u="none" dirty="0"/>
              <a:t>TH</a:t>
            </a:r>
          </a:p>
        </p:txBody>
      </p:sp>
      <p:cxnSp>
        <p:nvCxnSpPr>
          <p:cNvPr id="68" name="88 Conector recto">
            <a:extLst>
              <a:ext uri="{FF2B5EF4-FFF2-40B4-BE49-F238E27FC236}">
                <a16:creationId xmlns="" xmlns:a16="http://schemas.microsoft.com/office/drawing/2014/main" id="{5E420F3F-8E95-4ECF-99C7-EE539B9283FF}"/>
              </a:ext>
            </a:extLst>
          </p:cNvPr>
          <p:cNvCxnSpPr/>
          <p:nvPr/>
        </p:nvCxnSpPr>
        <p:spPr bwMode="auto">
          <a:xfrm flipV="1">
            <a:off x="4970750" y="3035341"/>
            <a:ext cx="0" cy="75364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89 Conector recto">
            <a:extLst>
              <a:ext uri="{FF2B5EF4-FFF2-40B4-BE49-F238E27FC236}">
                <a16:creationId xmlns="" xmlns:a16="http://schemas.microsoft.com/office/drawing/2014/main" id="{25943826-D77E-4818-B19B-DAA630981C7D}"/>
              </a:ext>
            </a:extLst>
          </p:cNvPr>
          <p:cNvCxnSpPr/>
          <p:nvPr/>
        </p:nvCxnSpPr>
        <p:spPr bwMode="auto">
          <a:xfrm>
            <a:off x="4970689" y="3038347"/>
            <a:ext cx="191525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90 Conector recto">
            <a:extLst>
              <a:ext uri="{FF2B5EF4-FFF2-40B4-BE49-F238E27FC236}">
                <a16:creationId xmlns="" xmlns:a16="http://schemas.microsoft.com/office/drawing/2014/main" id="{96BC3C39-DFD3-476D-9FA3-07587CE9101F}"/>
              </a:ext>
            </a:extLst>
          </p:cNvPr>
          <p:cNvCxnSpPr/>
          <p:nvPr/>
        </p:nvCxnSpPr>
        <p:spPr bwMode="auto">
          <a:xfrm>
            <a:off x="5514625" y="3112847"/>
            <a:ext cx="307973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91 Conector recto">
            <a:extLst>
              <a:ext uri="{FF2B5EF4-FFF2-40B4-BE49-F238E27FC236}">
                <a16:creationId xmlns="" xmlns:a16="http://schemas.microsoft.com/office/drawing/2014/main" id="{DF80C4E0-9FA9-48E2-90DF-8E80F9A8481F}"/>
              </a:ext>
            </a:extLst>
          </p:cNvPr>
          <p:cNvCxnSpPr/>
          <p:nvPr/>
        </p:nvCxnSpPr>
        <p:spPr bwMode="auto">
          <a:xfrm>
            <a:off x="5509098" y="3309621"/>
            <a:ext cx="307973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2" name="ZoneTexte 632">
            <a:extLst>
              <a:ext uri="{FF2B5EF4-FFF2-40B4-BE49-F238E27FC236}">
                <a16:creationId xmlns="" xmlns:a16="http://schemas.microsoft.com/office/drawing/2014/main" id="{1E3F81CC-10DF-4CBA-9CD7-8EAE44E945CE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615136" y="1856172"/>
            <a:ext cx="501975" cy="276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fr-FR" sz="1200" i="1" u="none" dirty="0" err="1">
                <a:solidFill>
                  <a:schemeClr val="tx1"/>
                </a:solidFill>
              </a:rPr>
              <a:t>Filter</a:t>
            </a:r>
            <a:endParaRPr lang="fr-FR" sz="1200" i="1" u="none" dirty="0">
              <a:solidFill>
                <a:schemeClr val="tx1"/>
              </a:solidFill>
            </a:endParaRPr>
          </a:p>
        </p:txBody>
      </p:sp>
      <p:sp>
        <p:nvSpPr>
          <p:cNvPr id="73" name="ZoneTexte 632">
            <a:extLst>
              <a:ext uri="{FF2B5EF4-FFF2-40B4-BE49-F238E27FC236}">
                <a16:creationId xmlns="" xmlns:a16="http://schemas.microsoft.com/office/drawing/2014/main" id="{5939D534-BF11-4F61-9C09-492D6A09B51F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634743" y="1707704"/>
            <a:ext cx="742489" cy="461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fr-FR" sz="1200" i="1" u="none" dirty="0" err="1">
                <a:solidFill>
                  <a:schemeClr val="tx1"/>
                </a:solidFill>
              </a:rPr>
              <a:t>Current</a:t>
            </a:r>
            <a:r>
              <a:rPr lang="fr-FR" sz="1200" i="1" u="none" dirty="0">
                <a:solidFill>
                  <a:schemeClr val="tx1"/>
                </a:solidFill>
              </a:rPr>
              <a:t/>
            </a:r>
            <a:br>
              <a:rPr lang="fr-FR" sz="1200" i="1" u="none" dirty="0">
                <a:solidFill>
                  <a:schemeClr val="tx1"/>
                </a:solidFill>
              </a:rPr>
            </a:br>
            <a:r>
              <a:rPr lang="fr-FR" sz="1200" i="1" u="none" dirty="0">
                <a:solidFill>
                  <a:schemeClr val="tx1"/>
                </a:solidFill>
              </a:rPr>
              <a:t>amplifier</a:t>
            </a:r>
          </a:p>
        </p:txBody>
      </p:sp>
      <p:sp>
        <p:nvSpPr>
          <p:cNvPr id="74" name="ZoneTexte 632">
            <a:extLst>
              <a:ext uri="{FF2B5EF4-FFF2-40B4-BE49-F238E27FC236}">
                <a16:creationId xmlns="" xmlns:a16="http://schemas.microsoft.com/office/drawing/2014/main" id="{00074FE2-ADC0-4F53-A008-DC4C525E3199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5631330" y="1856172"/>
            <a:ext cx="891697" cy="276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fr-FR" sz="1200" i="1" u="none" dirty="0">
                <a:solidFill>
                  <a:schemeClr val="tx1"/>
                </a:solidFill>
              </a:rPr>
              <a:t>Multiplexer</a:t>
            </a:r>
          </a:p>
        </p:txBody>
      </p:sp>
      <p:sp>
        <p:nvSpPr>
          <p:cNvPr id="75" name="ZoneTexte 632">
            <a:extLst>
              <a:ext uri="{FF2B5EF4-FFF2-40B4-BE49-F238E27FC236}">
                <a16:creationId xmlns="" xmlns:a16="http://schemas.microsoft.com/office/drawing/2014/main" id="{04A4C61F-034F-4876-B039-F3CCF980226A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586046" y="2094388"/>
            <a:ext cx="546922" cy="461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fr-FR" sz="1200" i="1" u="none" dirty="0">
                <a:solidFill>
                  <a:schemeClr val="tx1"/>
                </a:solidFill>
              </a:rPr>
              <a:t>ADC</a:t>
            </a:r>
            <a:br>
              <a:rPr lang="fr-FR" sz="1200" i="1" u="none" dirty="0">
                <a:solidFill>
                  <a:schemeClr val="tx1"/>
                </a:solidFill>
              </a:rPr>
            </a:br>
            <a:r>
              <a:rPr lang="fr-FR" sz="1200" i="1" u="none" dirty="0">
                <a:solidFill>
                  <a:schemeClr val="tx1"/>
                </a:solidFill>
              </a:rPr>
              <a:t>driver</a:t>
            </a:r>
          </a:p>
        </p:txBody>
      </p:sp>
      <p:sp>
        <p:nvSpPr>
          <p:cNvPr id="76" name="AutoShape 45">
            <a:extLst>
              <a:ext uri="{FF2B5EF4-FFF2-40B4-BE49-F238E27FC236}">
                <a16:creationId xmlns="" xmlns:a16="http://schemas.microsoft.com/office/drawing/2014/main" id="{ACFBB061-9BF8-4440-8CA9-82D2F9CACE9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443776" y="2529119"/>
            <a:ext cx="1363932" cy="589653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None/>
            </a:pPr>
            <a:endParaRPr lang="es-ES" sz="1400" b="0" u="none" dirty="0"/>
          </a:p>
        </p:txBody>
      </p:sp>
      <p:cxnSp>
        <p:nvCxnSpPr>
          <p:cNvPr id="77" name="97 Conector recto de flecha">
            <a:extLst>
              <a:ext uri="{FF2B5EF4-FFF2-40B4-BE49-F238E27FC236}">
                <a16:creationId xmlns="" xmlns:a16="http://schemas.microsoft.com/office/drawing/2014/main" id="{7D877A83-CB86-4FDA-8498-3C4272EDFC31}"/>
              </a:ext>
            </a:extLst>
          </p:cNvPr>
          <p:cNvCxnSpPr/>
          <p:nvPr/>
        </p:nvCxnSpPr>
        <p:spPr bwMode="auto">
          <a:xfrm flipV="1">
            <a:off x="6959609" y="2726984"/>
            <a:ext cx="594460" cy="1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98 Conector recto de flecha">
            <a:extLst>
              <a:ext uri="{FF2B5EF4-FFF2-40B4-BE49-F238E27FC236}">
                <a16:creationId xmlns="" xmlns:a16="http://schemas.microsoft.com/office/drawing/2014/main" id="{F9BC625D-CF92-4EBE-B3AC-DFE5E2603354}"/>
              </a:ext>
            </a:extLst>
          </p:cNvPr>
          <p:cNvCxnSpPr/>
          <p:nvPr/>
        </p:nvCxnSpPr>
        <p:spPr bwMode="auto">
          <a:xfrm flipV="1">
            <a:off x="6953596" y="2921803"/>
            <a:ext cx="617634" cy="1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9" name="100 Conector recto">
            <a:extLst>
              <a:ext uri="{FF2B5EF4-FFF2-40B4-BE49-F238E27FC236}">
                <a16:creationId xmlns="" xmlns:a16="http://schemas.microsoft.com/office/drawing/2014/main" id="{D190DEAE-C40E-4425-9EF1-80E68CBC95BA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6123727" y="3530350"/>
            <a:ext cx="4633" cy="173136"/>
          </a:xfrm>
          <a:prstGeom prst="line">
            <a:avLst/>
          </a:prstGeom>
          <a:noFill/>
          <a:ln w="19050" algn="ctr">
            <a:solidFill>
              <a:srgbClr val="7030A0"/>
            </a:solidFill>
            <a:round/>
            <a:headEnd type="none" w="med" len="med"/>
            <a:tailEnd type="triangle" w="med" len="med"/>
          </a:ln>
        </p:spPr>
      </p:cxnSp>
      <p:cxnSp>
        <p:nvCxnSpPr>
          <p:cNvPr id="80" name="106 Conector recto">
            <a:extLst>
              <a:ext uri="{FF2B5EF4-FFF2-40B4-BE49-F238E27FC236}">
                <a16:creationId xmlns="" xmlns:a16="http://schemas.microsoft.com/office/drawing/2014/main" id="{23A3AA27-1521-4E41-BAC4-9E0EC19E5B2D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5798099" y="4891618"/>
            <a:ext cx="2090523" cy="1497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81" name="101 Rectángulo redondeado">
            <a:extLst>
              <a:ext uri="{FF2B5EF4-FFF2-40B4-BE49-F238E27FC236}">
                <a16:creationId xmlns="" xmlns:a16="http://schemas.microsoft.com/office/drawing/2014/main" id="{105A2C41-0159-4BAB-AD73-B782CA664C2E}"/>
              </a:ext>
            </a:extLst>
          </p:cNvPr>
          <p:cNvSpPr/>
          <p:nvPr/>
        </p:nvSpPr>
        <p:spPr>
          <a:xfrm>
            <a:off x="2616223" y="4171538"/>
            <a:ext cx="4636376" cy="32545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/>
          </a:p>
        </p:txBody>
      </p:sp>
      <p:grpSp>
        <p:nvGrpSpPr>
          <p:cNvPr id="82" name="102 Grupo">
            <a:extLst>
              <a:ext uri="{FF2B5EF4-FFF2-40B4-BE49-F238E27FC236}">
                <a16:creationId xmlns="" xmlns:a16="http://schemas.microsoft.com/office/drawing/2014/main" id="{9FC710D4-F15A-4351-BF37-386CF6F7B6C0}"/>
              </a:ext>
            </a:extLst>
          </p:cNvPr>
          <p:cNvGrpSpPr/>
          <p:nvPr/>
        </p:nvGrpSpPr>
        <p:grpSpPr>
          <a:xfrm>
            <a:off x="2049542" y="2974054"/>
            <a:ext cx="156710" cy="150380"/>
            <a:chOff x="2219064" y="2954838"/>
            <a:chExt cx="156710" cy="150380"/>
          </a:xfrm>
        </p:grpSpPr>
        <p:cxnSp>
          <p:nvCxnSpPr>
            <p:cNvPr id="165" name="Straight Connector 422">
              <a:extLst>
                <a:ext uri="{FF2B5EF4-FFF2-40B4-BE49-F238E27FC236}">
                  <a16:creationId xmlns="" xmlns:a16="http://schemas.microsoft.com/office/drawing/2014/main" id="{51066619-C8F0-40C8-A0C3-86AD3E44BB88}"/>
                </a:ext>
              </a:extLst>
            </p:cNvPr>
            <p:cNvCxnSpPr/>
            <p:nvPr/>
          </p:nvCxnSpPr>
          <p:spPr bwMode="auto">
            <a:xfrm>
              <a:off x="2291679" y="2954838"/>
              <a:ext cx="0" cy="955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423">
              <a:extLst>
                <a:ext uri="{FF2B5EF4-FFF2-40B4-BE49-F238E27FC236}">
                  <a16:creationId xmlns="" xmlns:a16="http://schemas.microsoft.com/office/drawing/2014/main" id="{61FAC1BA-10BA-48A1-9B17-94C3424EED3F}"/>
                </a:ext>
              </a:extLst>
            </p:cNvPr>
            <p:cNvCxnSpPr/>
            <p:nvPr/>
          </p:nvCxnSpPr>
          <p:spPr bwMode="auto">
            <a:xfrm>
              <a:off x="2219064" y="3049041"/>
              <a:ext cx="147211" cy="37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423">
              <a:extLst>
                <a:ext uri="{FF2B5EF4-FFF2-40B4-BE49-F238E27FC236}">
                  <a16:creationId xmlns="" xmlns:a16="http://schemas.microsoft.com/office/drawing/2014/main" id="{56964DB7-A55B-45A0-91B9-C2B5CA0E3513}"/>
                </a:ext>
              </a:extLst>
            </p:cNvPr>
            <p:cNvCxnSpPr/>
            <p:nvPr/>
          </p:nvCxnSpPr>
          <p:spPr bwMode="auto">
            <a:xfrm flipH="1" flipV="1">
              <a:off x="2234121" y="3049623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423">
              <a:extLst>
                <a:ext uri="{FF2B5EF4-FFF2-40B4-BE49-F238E27FC236}">
                  <a16:creationId xmlns="" xmlns:a16="http://schemas.microsoft.com/office/drawing/2014/main" id="{C11555DA-2AF4-48E5-A64B-545834F85D6C}"/>
                </a:ext>
              </a:extLst>
            </p:cNvPr>
            <p:cNvCxnSpPr/>
            <p:nvPr/>
          </p:nvCxnSpPr>
          <p:spPr bwMode="auto">
            <a:xfrm flipH="1" flipV="1">
              <a:off x="2267744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423">
              <a:extLst>
                <a:ext uri="{FF2B5EF4-FFF2-40B4-BE49-F238E27FC236}">
                  <a16:creationId xmlns="" xmlns:a16="http://schemas.microsoft.com/office/drawing/2014/main" id="{AED87427-7841-4D6C-BD22-B3E7B37071EB}"/>
                </a:ext>
              </a:extLst>
            </p:cNvPr>
            <p:cNvCxnSpPr/>
            <p:nvPr/>
          </p:nvCxnSpPr>
          <p:spPr bwMode="auto">
            <a:xfrm flipH="1" flipV="1">
              <a:off x="2303748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423">
              <a:extLst>
                <a:ext uri="{FF2B5EF4-FFF2-40B4-BE49-F238E27FC236}">
                  <a16:creationId xmlns="" xmlns:a16="http://schemas.microsoft.com/office/drawing/2014/main" id="{B1759956-2C85-4804-9A43-45E61E48DCF6}"/>
                </a:ext>
              </a:extLst>
            </p:cNvPr>
            <p:cNvCxnSpPr/>
            <p:nvPr/>
          </p:nvCxnSpPr>
          <p:spPr bwMode="auto">
            <a:xfrm flipH="1" flipV="1">
              <a:off x="2337371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109 Rectángulo">
            <a:extLst>
              <a:ext uri="{FF2B5EF4-FFF2-40B4-BE49-F238E27FC236}">
                <a16:creationId xmlns="" xmlns:a16="http://schemas.microsoft.com/office/drawing/2014/main" id="{DED9B7EA-2D1F-48EC-B2BF-514DC0CDE9E5}"/>
              </a:ext>
            </a:extLst>
          </p:cNvPr>
          <p:cNvSpPr/>
          <p:nvPr/>
        </p:nvSpPr>
        <p:spPr bwMode="auto">
          <a:xfrm>
            <a:off x="2702071" y="2129766"/>
            <a:ext cx="598227" cy="1388389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110 Rectángulo">
            <a:extLst>
              <a:ext uri="{FF2B5EF4-FFF2-40B4-BE49-F238E27FC236}">
                <a16:creationId xmlns="" xmlns:a16="http://schemas.microsoft.com/office/drawing/2014/main" id="{E6B4368A-97C6-4AC9-92FA-EE487B1CB73C}"/>
              </a:ext>
            </a:extLst>
          </p:cNvPr>
          <p:cNvSpPr/>
          <p:nvPr/>
        </p:nvSpPr>
        <p:spPr bwMode="auto">
          <a:xfrm>
            <a:off x="3585054" y="2182126"/>
            <a:ext cx="543842" cy="51144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PZ</a:t>
            </a:r>
          </a:p>
        </p:txBody>
      </p:sp>
      <p:sp>
        <p:nvSpPr>
          <p:cNvPr id="85" name="AutoShape 45">
            <a:extLst>
              <a:ext uri="{FF2B5EF4-FFF2-40B4-BE49-F238E27FC236}">
                <a16:creationId xmlns="" xmlns:a16="http://schemas.microsoft.com/office/drawing/2014/main" id="{7360749D-6DA7-46F2-B5B1-14916342E82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446377" y="2144327"/>
            <a:ext cx="510506" cy="582723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s-ES" sz="1600" b="0" u="none" dirty="0">
                <a:latin typeface="Arial Unicode MS"/>
                <a:ea typeface="Arial Unicode MS"/>
                <a:cs typeface="Arial Unicode MS"/>
              </a:rPr>
              <a:t>ʃ</a:t>
            </a:r>
            <a:endParaRPr lang="es-ES" sz="1600" b="0" u="none" dirty="0"/>
          </a:p>
        </p:txBody>
      </p:sp>
      <p:sp>
        <p:nvSpPr>
          <p:cNvPr id="86" name="112 Rectángulo">
            <a:extLst>
              <a:ext uri="{FF2B5EF4-FFF2-40B4-BE49-F238E27FC236}">
                <a16:creationId xmlns="" xmlns:a16="http://schemas.microsoft.com/office/drawing/2014/main" id="{1E8334E3-BB05-420A-98ED-689BF7937BB5}"/>
              </a:ext>
            </a:extLst>
          </p:cNvPr>
          <p:cNvSpPr/>
          <p:nvPr/>
        </p:nvSpPr>
        <p:spPr bwMode="auto">
          <a:xfrm>
            <a:off x="3585054" y="2956576"/>
            <a:ext cx="543842" cy="51144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PZ</a:t>
            </a:r>
          </a:p>
        </p:txBody>
      </p:sp>
      <p:sp>
        <p:nvSpPr>
          <p:cNvPr id="87" name="AutoShape 45">
            <a:extLst>
              <a:ext uri="{FF2B5EF4-FFF2-40B4-BE49-F238E27FC236}">
                <a16:creationId xmlns="" xmlns:a16="http://schemas.microsoft.com/office/drawing/2014/main" id="{A28ACBD9-0968-4C66-AA80-B9FA82E1E39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446377" y="2918776"/>
            <a:ext cx="510506" cy="582723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s-ES" sz="1600" b="0" u="none" dirty="0">
                <a:latin typeface="Arial Unicode MS"/>
                <a:ea typeface="Arial Unicode MS"/>
                <a:cs typeface="Arial Unicode MS"/>
              </a:rPr>
              <a:t>ʃ</a:t>
            </a:r>
            <a:endParaRPr lang="es-ES" sz="1600" b="0" u="none" dirty="0"/>
          </a:p>
        </p:txBody>
      </p:sp>
      <p:sp>
        <p:nvSpPr>
          <p:cNvPr id="88" name="ZoneTexte 632">
            <a:extLst>
              <a:ext uri="{FF2B5EF4-FFF2-40B4-BE49-F238E27FC236}">
                <a16:creationId xmlns="" xmlns:a16="http://schemas.microsoft.com/office/drawing/2014/main" id="{10923565-52E6-43BB-9AEF-8194201681A0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4101770" y="1397383"/>
            <a:ext cx="1712691" cy="313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fr-FR" sz="1600" b="1" i="1" u="none" dirty="0">
                <a:solidFill>
                  <a:schemeClr val="tx1"/>
                </a:solidFill>
              </a:rPr>
              <a:t>ICECALv3 ASIC</a:t>
            </a:r>
          </a:p>
        </p:txBody>
      </p:sp>
      <p:sp>
        <p:nvSpPr>
          <p:cNvPr id="89" name="AutoShape 45">
            <a:extLst>
              <a:ext uri="{FF2B5EF4-FFF2-40B4-BE49-F238E27FC236}">
                <a16:creationId xmlns="" xmlns:a16="http://schemas.microsoft.com/office/drawing/2014/main" id="{3EE2B37D-E05A-406B-9C8D-4214F2FBC9C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702671" y="2533933"/>
            <a:ext cx="510506" cy="582723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s-ES" sz="1200" u="none" dirty="0" err="1"/>
              <a:t>Drv</a:t>
            </a:r>
            <a:endParaRPr lang="es-ES" sz="1200" b="0" u="none" dirty="0"/>
          </a:p>
        </p:txBody>
      </p:sp>
      <p:cxnSp>
        <p:nvCxnSpPr>
          <p:cNvPr id="90" name="116 Conector angular">
            <a:extLst>
              <a:ext uri="{FF2B5EF4-FFF2-40B4-BE49-F238E27FC236}">
                <a16:creationId xmlns="" xmlns:a16="http://schemas.microsoft.com/office/drawing/2014/main" id="{8761E686-8AC7-48FD-8970-0FC64229FE68}"/>
              </a:ext>
            </a:extLst>
          </p:cNvPr>
          <p:cNvCxnSpPr>
            <a:stCxn id="33" idx="2"/>
            <a:endCxn id="126" idx="3"/>
          </p:cNvCxnSpPr>
          <p:nvPr/>
        </p:nvCxnSpPr>
        <p:spPr>
          <a:xfrm rot="5400000">
            <a:off x="6997621" y="3895528"/>
            <a:ext cx="1970790" cy="1275407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100 Conector recto">
            <a:extLst>
              <a:ext uri="{FF2B5EF4-FFF2-40B4-BE49-F238E27FC236}">
                <a16:creationId xmlns="" xmlns:a16="http://schemas.microsoft.com/office/drawing/2014/main" id="{529FC7C3-7BE3-412E-9502-A7A75932BA0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286042" y="3703486"/>
            <a:ext cx="838683" cy="0"/>
          </a:xfrm>
          <a:prstGeom prst="line">
            <a:avLst/>
          </a:prstGeom>
          <a:noFill/>
          <a:ln w="19050" algn="ctr">
            <a:solidFill>
              <a:srgbClr val="7030A0"/>
            </a:solidFill>
            <a:round/>
            <a:headEnd type="none" w="med" len="med"/>
            <a:tailEnd type="none" w="med" len="med"/>
          </a:ln>
        </p:spPr>
      </p:cxnSp>
      <p:sp>
        <p:nvSpPr>
          <p:cNvPr id="92" name="118 Rectángulo">
            <a:extLst>
              <a:ext uri="{FF2B5EF4-FFF2-40B4-BE49-F238E27FC236}">
                <a16:creationId xmlns="" xmlns:a16="http://schemas.microsoft.com/office/drawing/2014/main" id="{8D1EA1DB-353F-442F-8A7A-6F06D425E3F1}"/>
              </a:ext>
            </a:extLst>
          </p:cNvPr>
          <p:cNvSpPr/>
          <p:nvPr/>
        </p:nvSpPr>
        <p:spPr>
          <a:xfrm>
            <a:off x="6742668" y="3561270"/>
            <a:ext cx="383438" cy="2862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buNone/>
            </a:pPr>
            <a:r>
              <a:rPr lang="es-ES" sz="1400" b="1" i="1" u="none" kern="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x4</a:t>
            </a:r>
          </a:p>
        </p:txBody>
      </p:sp>
      <p:grpSp>
        <p:nvGrpSpPr>
          <p:cNvPr id="93" name="119 Grupo">
            <a:extLst>
              <a:ext uri="{FF2B5EF4-FFF2-40B4-BE49-F238E27FC236}">
                <a16:creationId xmlns="" xmlns:a16="http://schemas.microsoft.com/office/drawing/2014/main" id="{4B2AE9E3-ED91-416F-8BF8-851C0D5D46F2}"/>
              </a:ext>
            </a:extLst>
          </p:cNvPr>
          <p:cNvGrpSpPr/>
          <p:nvPr/>
        </p:nvGrpSpPr>
        <p:grpSpPr>
          <a:xfrm>
            <a:off x="7463890" y="2558867"/>
            <a:ext cx="647404" cy="571730"/>
            <a:chOff x="7280178" y="2294628"/>
            <a:chExt cx="647404" cy="571730"/>
          </a:xfrm>
        </p:grpSpPr>
        <p:sp>
          <p:nvSpPr>
            <p:cNvPr id="161" name="120 Pentágono">
              <a:extLst>
                <a:ext uri="{FF2B5EF4-FFF2-40B4-BE49-F238E27FC236}">
                  <a16:creationId xmlns="" xmlns:a16="http://schemas.microsoft.com/office/drawing/2014/main" id="{03768FB1-7136-4DE1-9812-AB432E9CB6BC}"/>
                </a:ext>
              </a:extLst>
            </p:cNvPr>
            <p:cNvSpPr/>
            <p:nvPr/>
          </p:nvSpPr>
          <p:spPr bwMode="auto">
            <a:xfrm flipH="1">
              <a:off x="7362079" y="2373605"/>
              <a:ext cx="565503" cy="492753"/>
            </a:xfrm>
            <a:prstGeom prst="homePlat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r>
                <a:rPr kumimoji="0" lang="es-ES" sz="9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12b ADC</a:t>
              </a:r>
            </a:p>
          </p:txBody>
        </p:sp>
        <p:sp>
          <p:nvSpPr>
            <p:cNvPr id="162" name="121 Pentágono">
              <a:extLst>
                <a:ext uri="{FF2B5EF4-FFF2-40B4-BE49-F238E27FC236}">
                  <a16:creationId xmlns="" xmlns:a16="http://schemas.microsoft.com/office/drawing/2014/main" id="{2BCBDA62-9ECD-4152-B9BD-7FC017E41A6C}"/>
                </a:ext>
              </a:extLst>
            </p:cNvPr>
            <p:cNvSpPr/>
            <p:nvPr/>
          </p:nvSpPr>
          <p:spPr bwMode="auto">
            <a:xfrm flipH="1">
              <a:off x="7334938" y="2348880"/>
              <a:ext cx="565503" cy="492753"/>
            </a:xfrm>
            <a:prstGeom prst="homePlat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r>
                <a:rPr kumimoji="0" lang="es-ES" sz="9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12b ADC</a:t>
              </a:r>
            </a:p>
          </p:txBody>
        </p:sp>
        <p:sp>
          <p:nvSpPr>
            <p:cNvPr id="163" name="122 Pentágono">
              <a:extLst>
                <a:ext uri="{FF2B5EF4-FFF2-40B4-BE49-F238E27FC236}">
                  <a16:creationId xmlns="" xmlns:a16="http://schemas.microsoft.com/office/drawing/2014/main" id="{C5668A9F-BAFC-47D5-80C6-6C60BD26FB8A}"/>
                </a:ext>
              </a:extLst>
            </p:cNvPr>
            <p:cNvSpPr/>
            <p:nvPr/>
          </p:nvSpPr>
          <p:spPr bwMode="auto">
            <a:xfrm flipH="1">
              <a:off x="7307320" y="2322246"/>
              <a:ext cx="565503" cy="492753"/>
            </a:xfrm>
            <a:prstGeom prst="homePlat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r>
                <a:rPr kumimoji="0" lang="es-ES" sz="9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12b ADC</a:t>
              </a:r>
            </a:p>
          </p:txBody>
        </p:sp>
        <p:sp>
          <p:nvSpPr>
            <p:cNvPr id="164" name="123 Pentágono">
              <a:extLst>
                <a:ext uri="{FF2B5EF4-FFF2-40B4-BE49-F238E27FC236}">
                  <a16:creationId xmlns="" xmlns:a16="http://schemas.microsoft.com/office/drawing/2014/main" id="{801D9BEF-3FF5-4012-A32D-8431C7894BE6}"/>
                </a:ext>
              </a:extLst>
            </p:cNvPr>
            <p:cNvSpPr/>
            <p:nvPr/>
          </p:nvSpPr>
          <p:spPr bwMode="auto">
            <a:xfrm flipH="1">
              <a:off x="7280178" y="2294628"/>
              <a:ext cx="565503" cy="492753"/>
            </a:xfrm>
            <a:prstGeom prst="homePlat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r>
                <a:rPr kumimoji="0" lang="es-ES" sz="9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12b ADC</a:t>
              </a:r>
            </a:p>
          </p:txBody>
        </p:sp>
      </p:grpSp>
      <p:sp>
        <p:nvSpPr>
          <p:cNvPr id="94" name="124 Rectángulo">
            <a:extLst>
              <a:ext uri="{FF2B5EF4-FFF2-40B4-BE49-F238E27FC236}">
                <a16:creationId xmlns="" xmlns:a16="http://schemas.microsoft.com/office/drawing/2014/main" id="{EAF4ED5C-F94C-4D5E-ABFC-740FAA72C3AB}"/>
              </a:ext>
            </a:extLst>
          </p:cNvPr>
          <p:cNvSpPr/>
          <p:nvPr/>
        </p:nvSpPr>
        <p:spPr bwMode="auto">
          <a:xfrm>
            <a:off x="2744319" y="3631478"/>
            <a:ext cx="875865" cy="23598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MEM</a:t>
            </a:r>
          </a:p>
        </p:txBody>
      </p:sp>
      <p:sp>
        <p:nvSpPr>
          <p:cNvPr id="95" name="125 Rectángulo">
            <a:extLst>
              <a:ext uri="{FF2B5EF4-FFF2-40B4-BE49-F238E27FC236}">
                <a16:creationId xmlns="" xmlns:a16="http://schemas.microsoft.com/office/drawing/2014/main" id="{2F876051-F30E-492C-AD1B-2EDF2FBC658D}"/>
              </a:ext>
            </a:extLst>
          </p:cNvPr>
          <p:cNvSpPr/>
          <p:nvPr/>
        </p:nvSpPr>
        <p:spPr bwMode="auto">
          <a:xfrm>
            <a:off x="2744319" y="4223582"/>
            <a:ext cx="875865" cy="23598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MEM</a:t>
            </a:r>
          </a:p>
        </p:txBody>
      </p:sp>
      <p:cxnSp>
        <p:nvCxnSpPr>
          <p:cNvPr id="96" name="106 Conector recto">
            <a:extLst>
              <a:ext uri="{FF2B5EF4-FFF2-40B4-BE49-F238E27FC236}">
                <a16:creationId xmlns="" xmlns:a16="http://schemas.microsoft.com/office/drawing/2014/main" id="{9AC6EFC9-36A3-4633-BB4B-1AD1EA40E949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882190" y="3091418"/>
            <a:ext cx="0" cy="1807659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 type="none" w="med" len="med"/>
            <a:tailEnd type="triangle" w="med" len="med"/>
          </a:ln>
        </p:spPr>
      </p:cxnSp>
      <p:cxnSp>
        <p:nvCxnSpPr>
          <p:cNvPr id="97" name="106 Conector recto">
            <a:extLst>
              <a:ext uri="{FF2B5EF4-FFF2-40B4-BE49-F238E27FC236}">
                <a16:creationId xmlns="" xmlns:a16="http://schemas.microsoft.com/office/drawing/2014/main" id="{92595D3F-31AA-40BA-A651-0C971833C9C4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93797" y="4967852"/>
            <a:ext cx="1105275" cy="1497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98" name="100 Conector recto">
            <a:extLst>
              <a:ext uri="{FF2B5EF4-FFF2-40B4-BE49-F238E27FC236}">
                <a16:creationId xmlns="" xmlns:a16="http://schemas.microsoft.com/office/drawing/2014/main" id="{567F7672-D4F4-4680-93C4-AFE41DB712F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11581" y="5287662"/>
            <a:ext cx="1094292" cy="0"/>
          </a:xfrm>
          <a:prstGeom prst="line">
            <a:avLst/>
          </a:prstGeom>
          <a:noFill/>
          <a:ln w="19050" algn="ctr">
            <a:solidFill>
              <a:srgbClr val="7030A0"/>
            </a:solidFill>
            <a:round/>
            <a:headEnd type="none" w="med" len="med"/>
            <a:tailEnd type="none" w="med" len="med"/>
          </a:ln>
        </p:spPr>
      </p:cxnSp>
      <p:sp>
        <p:nvSpPr>
          <p:cNvPr id="99" name="ZoneTexte 406">
            <a:extLst>
              <a:ext uri="{FF2B5EF4-FFF2-40B4-BE49-F238E27FC236}">
                <a16:creationId xmlns="" xmlns:a16="http://schemas.microsoft.com/office/drawing/2014/main" id="{B61204B2-6238-4451-8F57-7AF70C06B23B}"/>
              </a:ext>
            </a:extLst>
          </p:cNvPr>
          <p:cNvSpPr txBox="1"/>
          <p:nvPr/>
        </p:nvSpPr>
        <p:spPr>
          <a:xfrm flipH="1">
            <a:off x="-36707" y="5016646"/>
            <a:ext cx="1333434" cy="28622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fr-FR" sz="1400" i="1" u="none" dirty="0">
                <a:solidFill>
                  <a:schemeClr val="tx1"/>
                </a:solidFill>
              </a:rPr>
              <a:t>CMOS </a:t>
            </a:r>
            <a:r>
              <a:rPr lang="fr-FR" sz="1400" i="1" u="none" dirty="0" err="1">
                <a:solidFill>
                  <a:schemeClr val="tx1"/>
                </a:solidFill>
              </a:rPr>
              <a:t>Clock</a:t>
            </a:r>
            <a:endParaRPr lang="fr-FR" sz="1400" i="1" u="none" dirty="0">
              <a:solidFill>
                <a:schemeClr val="tx1"/>
              </a:solidFill>
            </a:endParaRPr>
          </a:p>
        </p:txBody>
      </p:sp>
      <p:grpSp>
        <p:nvGrpSpPr>
          <p:cNvPr id="100" name="130 Grupo">
            <a:extLst>
              <a:ext uri="{FF2B5EF4-FFF2-40B4-BE49-F238E27FC236}">
                <a16:creationId xmlns="" xmlns:a16="http://schemas.microsoft.com/office/drawing/2014/main" id="{E7C8EEDC-2898-4252-9664-8A4F490244F6}"/>
              </a:ext>
            </a:extLst>
          </p:cNvPr>
          <p:cNvGrpSpPr/>
          <p:nvPr/>
        </p:nvGrpSpPr>
        <p:grpSpPr>
          <a:xfrm>
            <a:off x="3057654" y="5117167"/>
            <a:ext cx="3156653" cy="1041905"/>
            <a:chOff x="2472485" y="1421654"/>
            <a:chExt cx="4820803" cy="2004031"/>
          </a:xfrm>
        </p:grpSpPr>
        <p:sp>
          <p:nvSpPr>
            <p:cNvPr id="157" name="131 Rectángulo redondeado">
              <a:extLst>
                <a:ext uri="{FF2B5EF4-FFF2-40B4-BE49-F238E27FC236}">
                  <a16:creationId xmlns="" xmlns:a16="http://schemas.microsoft.com/office/drawing/2014/main" id="{F3B2F4E5-39A9-4D4E-9FC9-6578D621B5D0}"/>
                </a:ext>
              </a:extLst>
            </p:cNvPr>
            <p:cNvSpPr/>
            <p:nvPr/>
          </p:nvSpPr>
          <p:spPr bwMode="auto">
            <a:xfrm>
              <a:off x="2556111" y="1507304"/>
              <a:ext cx="4737177" cy="1918381"/>
            </a:xfrm>
            <a:prstGeom prst="roundRect">
              <a:avLst>
                <a:gd name="adj" fmla="val 20423"/>
              </a:avLst>
            </a:prstGeom>
            <a:solidFill>
              <a:schemeClr val="bg2">
                <a:lumMod val="20000"/>
                <a:lumOff val="80000"/>
                <a:alpha val="50000"/>
              </a:schemeClr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2400" b="0" i="0" u="sng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58" name="132 Rectángulo redondeado">
              <a:extLst>
                <a:ext uri="{FF2B5EF4-FFF2-40B4-BE49-F238E27FC236}">
                  <a16:creationId xmlns="" xmlns:a16="http://schemas.microsoft.com/office/drawing/2014/main" id="{5E9A90C4-6A85-49F9-B249-8A3885C36F77}"/>
                </a:ext>
              </a:extLst>
            </p:cNvPr>
            <p:cNvSpPr/>
            <p:nvPr/>
          </p:nvSpPr>
          <p:spPr bwMode="auto">
            <a:xfrm>
              <a:off x="2529892" y="1479096"/>
              <a:ext cx="4737177" cy="1918381"/>
            </a:xfrm>
            <a:prstGeom prst="roundRect">
              <a:avLst>
                <a:gd name="adj" fmla="val 20423"/>
              </a:avLst>
            </a:prstGeom>
            <a:solidFill>
              <a:schemeClr val="bg2">
                <a:lumMod val="20000"/>
                <a:lumOff val="80000"/>
                <a:alpha val="50000"/>
              </a:schemeClr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2400" b="0" i="0" u="sng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59" name="133 Rectángulo redondeado">
              <a:extLst>
                <a:ext uri="{FF2B5EF4-FFF2-40B4-BE49-F238E27FC236}">
                  <a16:creationId xmlns="" xmlns:a16="http://schemas.microsoft.com/office/drawing/2014/main" id="{7B505A4C-1251-47B9-B2DC-8F17900DDA1D}"/>
                </a:ext>
              </a:extLst>
            </p:cNvPr>
            <p:cNvSpPr/>
            <p:nvPr/>
          </p:nvSpPr>
          <p:spPr bwMode="auto">
            <a:xfrm>
              <a:off x="2502274" y="1450494"/>
              <a:ext cx="4737177" cy="1918381"/>
            </a:xfrm>
            <a:prstGeom prst="roundRect">
              <a:avLst>
                <a:gd name="adj" fmla="val 20423"/>
              </a:avLst>
            </a:prstGeom>
            <a:solidFill>
              <a:schemeClr val="bg2">
                <a:lumMod val="20000"/>
                <a:lumOff val="80000"/>
                <a:alpha val="50000"/>
              </a:schemeClr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2400" b="0" i="0" u="sng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60" name="134 Rectángulo redondeado">
              <a:extLst>
                <a:ext uri="{FF2B5EF4-FFF2-40B4-BE49-F238E27FC236}">
                  <a16:creationId xmlns="" xmlns:a16="http://schemas.microsoft.com/office/drawing/2014/main" id="{FF7C5E64-80D8-4DC5-9C3C-39033215D3BB}"/>
                </a:ext>
              </a:extLst>
            </p:cNvPr>
            <p:cNvSpPr/>
            <p:nvPr/>
          </p:nvSpPr>
          <p:spPr bwMode="auto">
            <a:xfrm>
              <a:off x="2472485" y="1421654"/>
              <a:ext cx="4737177" cy="1918381"/>
            </a:xfrm>
            <a:prstGeom prst="roundRect">
              <a:avLst>
                <a:gd name="adj" fmla="val 20423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2400" b="0" i="0" u="sng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101" name="100 Conector recto">
            <a:extLst>
              <a:ext uri="{FF2B5EF4-FFF2-40B4-BE49-F238E27FC236}">
                <a16:creationId xmlns="" xmlns:a16="http://schemas.microsoft.com/office/drawing/2014/main" id="{48CA5F94-1CCF-4C2B-9E0B-C65052F22E7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12867" y="5596492"/>
            <a:ext cx="1094292" cy="0"/>
          </a:xfrm>
          <a:prstGeom prst="line">
            <a:avLst/>
          </a:prstGeom>
          <a:noFill/>
          <a:ln w="76200" algn="ctr">
            <a:solidFill>
              <a:srgbClr val="009900"/>
            </a:solidFill>
            <a:round/>
            <a:headEnd type="none" w="med" len="med"/>
            <a:tailEnd type="none" w="med" len="med"/>
          </a:ln>
        </p:spPr>
      </p:cxnSp>
      <p:sp>
        <p:nvSpPr>
          <p:cNvPr id="102" name="ZoneTexte 406">
            <a:extLst>
              <a:ext uri="{FF2B5EF4-FFF2-40B4-BE49-F238E27FC236}">
                <a16:creationId xmlns="" xmlns:a16="http://schemas.microsoft.com/office/drawing/2014/main" id="{45F91510-19D9-4641-AE78-6B03EFB5216A}"/>
              </a:ext>
            </a:extLst>
          </p:cNvPr>
          <p:cNvSpPr txBox="1"/>
          <p:nvPr/>
        </p:nvSpPr>
        <p:spPr>
          <a:xfrm flipH="1">
            <a:off x="-74694" y="5289472"/>
            <a:ext cx="1466777" cy="271016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fr-FR" sz="1400" i="1" u="none" dirty="0">
                <a:solidFill>
                  <a:schemeClr val="tx1"/>
                </a:solidFill>
              </a:rPr>
              <a:t>Serial Reg. bus</a:t>
            </a:r>
          </a:p>
        </p:txBody>
      </p:sp>
      <p:grpSp>
        <p:nvGrpSpPr>
          <p:cNvPr id="103" name="137 Grupo">
            <a:extLst>
              <a:ext uri="{FF2B5EF4-FFF2-40B4-BE49-F238E27FC236}">
                <a16:creationId xmlns="" xmlns:a16="http://schemas.microsoft.com/office/drawing/2014/main" id="{19586038-D32E-45EF-843D-0F35C75A0891}"/>
              </a:ext>
            </a:extLst>
          </p:cNvPr>
          <p:cNvGrpSpPr/>
          <p:nvPr/>
        </p:nvGrpSpPr>
        <p:grpSpPr>
          <a:xfrm>
            <a:off x="6310161" y="4669569"/>
            <a:ext cx="491909" cy="437651"/>
            <a:chOff x="5861484" y="4214638"/>
            <a:chExt cx="654731" cy="582514"/>
          </a:xfrm>
        </p:grpSpPr>
        <p:sp>
          <p:nvSpPr>
            <p:cNvPr id="153" name="AutoShape 45">
              <a:extLst>
                <a:ext uri="{FF2B5EF4-FFF2-40B4-BE49-F238E27FC236}">
                  <a16:creationId xmlns="" xmlns:a16="http://schemas.microsoft.com/office/drawing/2014/main" id="{8C886D04-5E79-40AE-9D10-EB7EFA572BE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969601" y="4250537"/>
              <a:ext cx="510506" cy="58272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sz="1200" b="0" u="none" dirty="0"/>
            </a:p>
          </p:txBody>
        </p:sp>
        <p:sp>
          <p:nvSpPr>
            <p:cNvPr id="154" name="AutoShape 45">
              <a:extLst>
                <a:ext uri="{FF2B5EF4-FFF2-40B4-BE49-F238E27FC236}">
                  <a16:creationId xmlns="" xmlns:a16="http://schemas.microsoft.com/office/drawing/2014/main" id="{1D6349E8-177B-4894-8D71-99BBCCC37C8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947883" y="4226438"/>
              <a:ext cx="510506" cy="58272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sz="1200" b="0" u="none" dirty="0"/>
            </a:p>
          </p:txBody>
        </p:sp>
        <p:sp>
          <p:nvSpPr>
            <p:cNvPr id="155" name="AutoShape 45">
              <a:extLst>
                <a:ext uri="{FF2B5EF4-FFF2-40B4-BE49-F238E27FC236}">
                  <a16:creationId xmlns="" xmlns:a16="http://schemas.microsoft.com/office/drawing/2014/main" id="{C90B8F73-4D13-477E-A153-1328FE4B94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920920" y="4201647"/>
              <a:ext cx="510506" cy="58272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sz="1200" b="0" u="none" dirty="0"/>
            </a:p>
          </p:txBody>
        </p:sp>
        <p:sp>
          <p:nvSpPr>
            <p:cNvPr id="156" name="AutoShape 45">
              <a:extLst>
                <a:ext uri="{FF2B5EF4-FFF2-40B4-BE49-F238E27FC236}">
                  <a16:creationId xmlns="" xmlns:a16="http://schemas.microsoft.com/office/drawing/2014/main" id="{D122AC61-B635-4067-B855-0C119CFDE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97593" y="4178529"/>
              <a:ext cx="510506" cy="58272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sz="1200" b="0" u="none" dirty="0"/>
            </a:p>
          </p:txBody>
        </p:sp>
      </p:grpSp>
      <p:grpSp>
        <p:nvGrpSpPr>
          <p:cNvPr id="104" name="142 Grupo">
            <a:extLst>
              <a:ext uri="{FF2B5EF4-FFF2-40B4-BE49-F238E27FC236}">
                <a16:creationId xmlns="" xmlns:a16="http://schemas.microsoft.com/office/drawing/2014/main" id="{53EE4DB8-A30F-4D39-A79E-4CF9860518E2}"/>
              </a:ext>
            </a:extLst>
          </p:cNvPr>
          <p:cNvGrpSpPr/>
          <p:nvPr/>
        </p:nvGrpSpPr>
        <p:grpSpPr>
          <a:xfrm rot="16200000">
            <a:off x="5668737" y="5242267"/>
            <a:ext cx="279585" cy="442385"/>
            <a:chOff x="5985493" y="3768803"/>
            <a:chExt cx="599316" cy="1388389"/>
          </a:xfrm>
        </p:grpSpPr>
        <p:sp>
          <p:nvSpPr>
            <p:cNvPr id="151" name="143 Rectángulo">
              <a:extLst>
                <a:ext uri="{FF2B5EF4-FFF2-40B4-BE49-F238E27FC236}">
                  <a16:creationId xmlns="" xmlns:a16="http://schemas.microsoft.com/office/drawing/2014/main" id="{F7F3305F-6431-4090-8103-8A1E818D0DA2}"/>
                </a:ext>
              </a:extLst>
            </p:cNvPr>
            <p:cNvSpPr/>
            <p:nvPr/>
          </p:nvSpPr>
          <p:spPr bwMode="auto">
            <a:xfrm>
              <a:off x="5986582" y="3768803"/>
              <a:ext cx="598227" cy="1388389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b="0" i="0" u="sng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52" name="AutoShape 45">
              <a:extLst>
                <a:ext uri="{FF2B5EF4-FFF2-40B4-BE49-F238E27FC236}">
                  <a16:creationId xmlns="" xmlns:a16="http://schemas.microsoft.com/office/drawing/2014/main" id="{8D34B676-51C6-4031-A3AB-5128669985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598354" y="4168156"/>
              <a:ext cx="1363932" cy="58965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sz="1400" b="0" u="none" dirty="0"/>
            </a:p>
          </p:txBody>
        </p:sp>
      </p:grpSp>
      <p:grpSp>
        <p:nvGrpSpPr>
          <p:cNvPr id="105" name="145 Grupo">
            <a:extLst>
              <a:ext uri="{FF2B5EF4-FFF2-40B4-BE49-F238E27FC236}">
                <a16:creationId xmlns="" xmlns:a16="http://schemas.microsoft.com/office/drawing/2014/main" id="{90DB9F71-03B8-4B65-B73D-D940FA2EDDD2}"/>
              </a:ext>
            </a:extLst>
          </p:cNvPr>
          <p:cNvGrpSpPr/>
          <p:nvPr/>
        </p:nvGrpSpPr>
        <p:grpSpPr>
          <a:xfrm rot="16200000">
            <a:off x="5154344" y="5242267"/>
            <a:ext cx="279585" cy="442385"/>
            <a:chOff x="5985493" y="3768803"/>
            <a:chExt cx="599316" cy="1388389"/>
          </a:xfrm>
        </p:grpSpPr>
        <p:sp>
          <p:nvSpPr>
            <p:cNvPr id="149" name="146 Rectángulo">
              <a:extLst>
                <a:ext uri="{FF2B5EF4-FFF2-40B4-BE49-F238E27FC236}">
                  <a16:creationId xmlns="" xmlns:a16="http://schemas.microsoft.com/office/drawing/2014/main" id="{3CC9E140-EA23-47BD-B02F-BE1A4491F39D}"/>
                </a:ext>
              </a:extLst>
            </p:cNvPr>
            <p:cNvSpPr/>
            <p:nvPr/>
          </p:nvSpPr>
          <p:spPr bwMode="auto">
            <a:xfrm>
              <a:off x="5986582" y="3768803"/>
              <a:ext cx="598227" cy="1388389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b="0" i="0" u="sng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50" name="AutoShape 45">
              <a:extLst>
                <a:ext uri="{FF2B5EF4-FFF2-40B4-BE49-F238E27FC236}">
                  <a16:creationId xmlns="" xmlns:a16="http://schemas.microsoft.com/office/drawing/2014/main" id="{6D2B5EEA-AF44-442B-A4A2-603C0FE722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598354" y="4168156"/>
              <a:ext cx="1363932" cy="58965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sz="1400" b="0" u="none" dirty="0"/>
            </a:p>
          </p:txBody>
        </p:sp>
      </p:grpSp>
      <p:grpSp>
        <p:nvGrpSpPr>
          <p:cNvPr id="106" name="148 Grupo">
            <a:extLst>
              <a:ext uri="{FF2B5EF4-FFF2-40B4-BE49-F238E27FC236}">
                <a16:creationId xmlns="" xmlns:a16="http://schemas.microsoft.com/office/drawing/2014/main" id="{50D324AB-B5B3-46FC-AE66-4A81D51E2AE8}"/>
              </a:ext>
            </a:extLst>
          </p:cNvPr>
          <p:cNvGrpSpPr/>
          <p:nvPr/>
        </p:nvGrpSpPr>
        <p:grpSpPr>
          <a:xfrm rot="16200000">
            <a:off x="4650288" y="5242267"/>
            <a:ext cx="279585" cy="442385"/>
            <a:chOff x="5985493" y="3768803"/>
            <a:chExt cx="599316" cy="1388389"/>
          </a:xfrm>
        </p:grpSpPr>
        <p:sp>
          <p:nvSpPr>
            <p:cNvPr id="147" name="149 Rectángulo">
              <a:extLst>
                <a:ext uri="{FF2B5EF4-FFF2-40B4-BE49-F238E27FC236}">
                  <a16:creationId xmlns="" xmlns:a16="http://schemas.microsoft.com/office/drawing/2014/main" id="{50D25742-06D0-474E-B91F-8A05774471FB}"/>
                </a:ext>
              </a:extLst>
            </p:cNvPr>
            <p:cNvSpPr/>
            <p:nvPr/>
          </p:nvSpPr>
          <p:spPr bwMode="auto">
            <a:xfrm>
              <a:off x="5986582" y="3768803"/>
              <a:ext cx="598227" cy="1388389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b="0" i="0" u="sng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48" name="AutoShape 45">
              <a:extLst>
                <a:ext uri="{FF2B5EF4-FFF2-40B4-BE49-F238E27FC236}">
                  <a16:creationId xmlns="" xmlns:a16="http://schemas.microsoft.com/office/drawing/2014/main" id="{2C0D28A4-C74D-44B2-A977-532116E8E8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598354" y="4168156"/>
              <a:ext cx="1363932" cy="58965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sz="1400" b="0" u="none" dirty="0"/>
            </a:p>
          </p:txBody>
        </p:sp>
      </p:grpSp>
      <p:grpSp>
        <p:nvGrpSpPr>
          <p:cNvPr id="107" name="151 Grupo">
            <a:extLst>
              <a:ext uri="{FF2B5EF4-FFF2-40B4-BE49-F238E27FC236}">
                <a16:creationId xmlns="" xmlns:a16="http://schemas.microsoft.com/office/drawing/2014/main" id="{B7F2F8CC-90E8-473C-AAFE-DFD1CC0FA352}"/>
              </a:ext>
            </a:extLst>
          </p:cNvPr>
          <p:cNvGrpSpPr/>
          <p:nvPr/>
        </p:nvGrpSpPr>
        <p:grpSpPr>
          <a:xfrm>
            <a:off x="3172921" y="5145878"/>
            <a:ext cx="1208037" cy="645840"/>
            <a:chOff x="2877664" y="4943400"/>
            <a:chExt cx="1208037" cy="645840"/>
          </a:xfrm>
        </p:grpSpPr>
        <p:sp>
          <p:nvSpPr>
            <p:cNvPr id="138" name="152 Rectángulo">
              <a:extLst>
                <a:ext uri="{FF2B5EF4-FFF2-40B4-BE49-F238E27FC236}">
                  <a16:creationId xmlns="" xmlns:a16="http://schemas.microsoft.com/office/drawing/2014/main" id="{69AD4FB8-3733-4633-94E1-7D51BA550518}"/>
                </a:ext>
              </a:extLst>
            </p:cNvPr>
            <p:cNvSpPr/>
            <p:nvPr/>
          </p:nvSpPr>
          <p:spPr bwMode="auto">
            <a:xfrm>
              <a:off x="2877664" y="5035301"/>
              <a:ext cx="1208037" cy="442385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b="0" i="0" u="sng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39" name="AutoShape 45">
              <a:extLst>
                <a:ext uri="{FF2B5EF4-FFF2-40B4-BE49-F238E27FC236}">
                  <a16:creationId xmlns="" xmlns:a16="http://schemas.microsoft.com/office/drawing/2014/main" id="{6EA3155C-E164-4753-9A6F-77E2B0F454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940943" y="5118950"/>
              <a:ext cx="296832" cy="27507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sz="1400" b="0" u="none" dirty="0"/>
            </a:p>
          </p:txBody>
        </p:sp>
        <p:sp>
          <p:nvSpPr>
            <p:cNvPr id="140" name="AutoShape 45">
              <a:extLst>
                <a:ext uri="{FF2B5EF4-FFF2-40B4-BE49-F238E27FC236}">
                  <a16:creationId xmlns="" xmlns:a16="http://schemas.microsoft.com/office/drawing/2014/main" id="{8862773C-147B-4A2F-971C-465151F00E1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025905" y="5118187"/>
              <a:ext cx="296832" cy="27507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sz="1400" b="0" u="none" dirty="0"/>
            </a:p>
          </p:txBody>
        </p:sp>
        <p:sp>
          <p:nvSpPr>
            <p:cNvPr id="141" name="AutoShape 45">
              <a:extLst>
                <a:ext uri="{FF2B5EF4-FFF2-40B4-BE49-F238E27FC236}">
                  <a16:creationId xmlns="" xmlns:a16="http://schemas.microsoft.com/office/drawing/2014/main" id="{8F166533-05E2-4067-9672-2DCBDDE8B2F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097913" y="5118187"/>
              <a:ext cx="296832" cy="27507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sz="1400" b="0" u="none" dirty="0"/>
            </a:p>
          </p:txBody>
        </p:sp>
        <p:sp>
          <p:nvSpPr>
            <p:cNvPr id="142" name="AutoShape 45">
              <a:extLst>
                <a:ext uri="{FF2B5EF4-FFF2-40B4-BE49-F238E27FC236}">
                  <a16:creationId xmlns="" xmlns:a16="http://schemas.microsoft.com/office/drawing/2014/main" id="{255C363F-B711-421C-9BD5-120353336F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553011" y="5118187"/>
              <a:ext cx="296832" cy="27507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sz="1400" b="0" u="none" dirty="0"/>
            </a:p>
          </p:txBody>
        </p:sp>
        <p:sp>
          <p:nvSpPr>
            <p:cNvPr id="143" name="AutoShape 45">
              <a:extLst>
                <a:ext uri="{FF2B5EF4-FFF2-40B4-BE49-F238E27FC236}">
                  <a16:creationId xmlns="" xmlns:a16="http://schemas.microsoft.com/office/drawing/2014/main" id="{37322B73-AF0E-4657-80E5-EAB0E70205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637973" y="5118187"/>
              <a:ext cx="296832" cy="27507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sz="1400" b="0" u="none" dirty="0"/>
            </a:p>
          </p:txBody>
        </p:sp>
        <p:sp>
          <p:nvSpPr>
            <p:cNvPr id="144" name="AutoShape 45">
              <a:extLst>
                <a:ext uri="{FF2B5EF4-FFF2-40B4-BE49-F238E27FC236}">
                  <a16:creationId xmlns="" xmlns:a16="http://schemas.microsoft.com/office/drawing/2014/main" id="{2EC4AAD5-1532-4B87-A6ED-3034964C327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733031" y="5118187"/>
              <a:ext cx="296832" cy="27507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sz="1400" b="0" u="none" dirty="0"/>
            </a:p>
          </p:txBody>
        </p:sp>
        <p:cxnSp>
          <p:nvCxnSpPr>
            <p:cNvPr id="145" name="159 Conector recto de flecha">
              <a:extLst>
                <a:ext uri="{FF2B5EF4-FFF2-40B4-BE49-F238E27FC236}">
                  <a16:creationId xmlns="" xmlns:a16="http://schemas.microsoft.com/office/drawing/2014/main" id="{5D29999E-6816-495F-A9B9-2998F5332F3E}"/>
                </a:ext>
              </a:extLst>
            </p:cNvPr>
            <p:cNvCxnSpPr/>
            <p:nvPr/>
          </p:nvCxnSpPr>
          <p:spPr bwMode="auto">
            <a:xfrm flipV="1">
              <a:off x="3412224" y="5257802"/>
              <a:ext cx="122195" cy="1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6" name="160 Conector recto">
              <a:extLst>
                <a:ext uri="{FF2B5EF4-FFF2-40B4-BE49-F238E27FC236}">
                  <a16:creationId xmlns="" xmlns:a16="http://schemas.microsoft.com/office/drawing/2014/main" id="{CC843D1D-CE66-4C58-9AB0-0403A4D8D136}"/>
                </a:ext>
              </a:extLst>
            </p:cNvPr>
            <p:cNvCxnSpPr/>
            <p:nvPr/>
          </p:nvCxnSpPr>
          <p:spPr bwMode="auto">
            <a:xfrm flipV="1">
              <a:off x="2991285" y="4943400"/>
              <a:ext cx="1000922" cy="64584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108" name="161 Rectángulo">
            <a:extLst>
              <a:ext uri="{FF2B5EF4-FFF2-40B4-BE49-F238E27FC236}">
                <a16:creationId xmlns="" xmlns:a16="http://schemas.microsoft.com/office/drawing/2014/main" id="{91C1B325-BC06-426F-8613-1CFE913D2CA7}"/>
              </a:ext>
            </a:extLst>
          </p:cNvPr>
          <p:cNvSpPr/>
          <p:nvPr/>
        </p:nvSpPr>
        <p:spPr bwMode="auto">
          <a:xfrm>
            <a:off x="3170306" y="4610201"/>
            <a:ext cx="1208037" cy="44238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" sz="1100" b="0" i="1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Phase</a:t>
            </a:r>
            <a:r>
              <a:rPr kumimoji="0" lang="es-ES" sz="1100" b="0" i="1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detector </a:t>
            </a:r>
            <a:r>
              <a:rPr kumimoji="0" lang="es-ES" sz="1100" b="0" i="1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charge</a:t>
            </a:r>
            <a:r>
              <a:rPr kumimoji="0" lang="es-ES" sz="1100" b="0" i="1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s-ES" sz="1100" b="0" i="1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pump</a:t>
            </a:r>
            <a:endParaRPr kumimoji="0" lang="es-ES" sz="1100" b="0" i="1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9" name="106 Conector recto">
            <a:extLst>
              <a:ext uri="{FF2B5EF4-FFF2-40B4-BE49-F238E27FC236}">
                <a16:creationId xmlns="" xmlns:a16="http://schemas.microsoft.com/office/drawing/2014/main" id="{B5DCD2CD-1101-433B-B9DC-6B5BCBF5D528}"/>
              </a:ext>
            </a:extLst>
          </p:cNvPr>
          <p:cNvCxnSpPr>
            <a:cxnSpLocks noChangeShapeType="1"/>
            <a:stCxn id="152" idx="0"/>
          </p:cNvCxnSpPr>
          <p:nvPr/>
        </p:nvCxnSpPr>
        <p:spPr bwMode="auto">
          <a:xfrm flipV="1">
            <a:off x="5808525" y="4891618"/>
            <a:ext cx="3535" cy="436557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0" name="100 Conector recto">
            <a:extLst>
              <a:ext uri="{FF2B5EF4-FFF2-40B4-BE49-F238E27FC236}">
                <a16:creationId xmlns="" xmlns:a16="http://schemas.microsoft.com/office/drawing/2014/main" id="{4E180187-874E-4146-A596-B024DDDDE057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289902" y="3421971"/>
            <a:ext cx="0" cy="1899556"/>
          </a:xfrm>
          <a:prstGeom prst="line">
            <a:avLst/>
          </a:prstGeom>
          <a:noFill/>
          <a:ln w="19050" algn="ctr">
            <a:solidFill>
              <a:srgbClr val="7030A0"/>
            </a:solidFill>
            <a:round/>
            <a:headEnd type="none" w="med" len="med"/>
            <a:tailEnd type="triangle" w="med" len="med"/>
          </a:ln>
        </p:spPr>
      </p:cxnSp>
      <p:cxnSp>
        <p:nvCxnSpPr>
          <p:cNvPr id="111" name="100 Conector recto">
            <a:extLst>
              <a:ext uri="{FF2B5EF4-FFF2-40B4-BE49-F238E27FC236}">
                <a16:creationId xmlns="" xmlns:a16="http://schemas.microsoft.com/office/drawing/2014/main" id="{618DAE0E-31C8-4765-A09B-64E8F8CDA4C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790609" y="3302087"/>
            <a:ext cx="0" cy="2022109"/>
          </a:xfrm>
          <a:prstGeom prst="line">
            <a:avLst/>
          </a:prstGeom>
          <a:noFill/>
          <a:ln w="19050" algn="ctr">
            <a:solidFill>
              <a:srgbClr val="7030A0"/>
            </a:solidFill>
            <a:round/>
            <a:headEnd type="none" w="med" len="med"/>
            <a:tailEnd type="triangle" w="med" len="med"/>
          </a:ln>
        </p:spPr>
      </p:cxnSp>
      <p:cxnSp>
        <p:nvCxnSpPr>
          <p:cNvPr id="112" name="165 Conector recto">
            <a:extLst>
              <a:ext uri="{FF2B5EF4-FFF2-40B4-BE49-F238E27FC236}">
                <a16:creationId xmlns="" xmlns:a16="http://schemas.microsoft.com/office/drawing/2014/main" id="{92F2537F-1406-46AC-B6AF-A61C1EE7BB5A}"/>
              </a:ext>
            </a:extLst>
          </p:cNvPr>
          <p:cNvCxnSpPr/>
          <p:nvPr/>
        </p:nvCxnSpPr>
        <p:spPr bwMode="auto">
          <a:xfrm flipH="1">
            <a:off x="3722609" y="5852100"/>
            <a:ext cx="2138618" cy="551"/>
          </a:xfrm>
          <a:prstGeom prst="line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166 Conector recto">
            <a:extLst>
              <a:ext uri="{FF2B5EF4-FFF2-40B4-BE49-F238E27FC236}">
                <a16:creationId xmlns="" xmlns:a16="http://schemas.microsoft.com/office/drawing/2014/main" id="{CB08389C-0D36-466B-ADFC-0ADF7A479FC2}"/>
              </a:ext>
            </a:extLst>
          </p:cNvPr>
          <p:cNvCxnSpPr/>
          <p:nvPr/>
        </p:nvCxnSpPr>
        <p:spPr bwMode="auto">
          <a:xfrm rot="16200000" flipH="1">
            <a:off x="3638752" y="5787497"/>
            <a:ext cx="205402" cy="455"/>
          </a:xfrm>
          <a:prstGeom prst="line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167 Conector recto">
            <a:extLst>
              <a:ext uri="{FF2B5EF4-FFF2-40B4-BE49-F238E27FC236}">
                <a16:creationId xmlns="" xmlns:a16="http://schemas.microsoft.com/office/drawing/2014/main" id="{68598D19-F5C6-4AED-B59A-784D332065A0}"/>
              </a:ext>
            </a:extLst>
          </p:cNvPr>
          <p:cNvCxnSpPr/>
          <p:nvPr/>
        </p:nvCxnSpPr>
        <p:spPr bwMode="auto">
          <a:xfrm rot="16200000" flipH="1">
            <a:off x="4665329" y="5724687"/>
            <a:ext cx="245692" cy="667"/>
          </a:xfrm>
          <a:prstGeom prst="line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168 Conector recto">
            <a:extLst>
              <a:ext uri="{FF2B5EF4-FFF2-40B4-BE49-F238E27FC236}">
                <a16:creationId xmlns="" xmlns:a16="http://schemas.microsoft.com/office/drawing/2014/main" id="{BF28DDA7-1624-4650-87A7-1BA0FD997DF0}"/>
              </a:ext>
            </a:extLst>
          </p:cNvPr>
          <p:cNvCxnSpPr/>
          <p:nvPr/>
        </p:nvCxnSpPr>
        <p:spPr bwMode="auto">
          <a:xfrm rot="16200000" flipH="1">
            <a:off x="5167390" y="5719922"/>
            <a:ext cx="245692" cy="667"/>
          </a:xfrm>
          <a:prstGeom prst="line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169 Conector recto">
            <a:extLst>
              <a:ext uri="{FF2B5EF4-FFF2-40B4-BE49-F238E27FC236}">
                <a16:creationId xmlns="" xmlns:a16="http://schemas.microsoft.com/office/drawing/2014/main" id="{5AE5C251-261F-4D87-BB18-AD59FA22D4E7}"/>
              </a:ext>
            </a:extLst>
          </p:cNvPr>
          <p:cNvCxnSpPr/>
          <p:nvPr/>
        </p:nvCxnSpPr>
        <p:spPr bwMode="auto">
          <a:xfrm rot="16200000" flipH="1">
            <a:off x="5702019" y="5724685"/>
            <a:ext cx="245692" cy="667"/>
          </a:xfrm>
          <a:prstGeom prst="line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7" name="170 Rectángulo">
            <a:extLst>
              <a:ext uri="{FF2B5EF4-FFF2-40B4-BE49-F238E27FC236}">
                <a16:creationId xmlns="" xmlns:a16="http://schemas.microsoft.com/office/drawing/2014/main" id="{366A619E-E0C6-4E8D-98A0-16F28B81CCA3}"/>
              </a:ext>
            </a:extLst>
          </p:cNvPr>
          <p:cNvSpPr/>
          <p:nvPr/>
        </p:nvSpPr>
        <p:spPr>
          <a:xfrm>
            <a:off x="5806564" y="5683706"/>
            <a:ext cx="383438" cy="2862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buNone/>
            </a:pPr>
            <a:r>
              <a:rPr lang="es-ES" sz="1400" b="1" i="1" u="none" kern="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x4</a:t>
            </a:r>
          </a:p>
        </p:txBody>
      </p:sp>
      <p:cxnSp>
        <p:nvCxnSpPr>
          <p:cNvPr id="118" name="171 Conector recto">
            <a:extLst>
              <a:ext uri="{FF2B5EF4-FFF2-40B4-BE49-F238E27FC236}">
                <a16:creationId xmlns="" xmlns:a16="http://schemas.microsoft.com/office/drawing/2014/main" id="{7BF4A240-ECBF-4D90-9FF5-2BF5D19EB26B}"/>
              </a:ext>
            </a:extLst>
          </p:cNvPr>
          <p:cNvCxnSpPr/>
          <p:nvPr/>
        </p:nvCxnSpPr>
        <p:spPr bwMode="auto">
          <a:xfrm rot="16200000" flipH="1" flipV="1">
            <a:off x="3661769" y="5139792"/>
            <a:ext cx="160474" cy="55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19" name="AutoShape 45">
            <a:extLst>
              <a:ext uri="{FF2B5EF4-FFF2-40B4-BE49-F238E27FC236}">
                <a16:creationId xmlns="" xmlns:a16="http://schemas.microsoft.com/office/drawing/2014/main" id="{2EE24846-9895-467E-A597-E716CE4328C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648027" y="5277291"/>
            <a:ext cx="316984" cy="36182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None/>
            </a:pPr>
            <a:endParaRPr lang="es-ES" sz="1200" b="0" u="none" dirty="0"/>
          </a:p>
        </p:txBody>
      </p:sp>
      <p:cxnSp>
        <p:nvCxnSpPr>
          <p:cNvPr id="120" name="173 Conector recto">
            <a:extLst>
              <a:ext uri="{FF2B5EF4-FFF2-40B4-BE49-F238E27FC236}">
                <a16:creationId xmlns="" xmlns:a16="http://schemas.microsoft.com/office/drawing/2014/main" id="{EF588412-6C47-4620-BB18-7EE5DFC16DDE}"/>
              </a:ext>
            </a:extLst>
          </p:cNvPr>
          <p:cNvCxnSpPr/>
          <p:nvPr/>
        </p:nvCxnSpPr>
        <p:spPr bwMode="auto">
          <a:xfrm rot="10800000" flipH="1" flipV="1">
            <a:off x="2980588" y="5457652"/>
            <a:ext cx="183689" cy="55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21" name="106 Conector recto">
            <a:extLst>
              <a:ext uri="{FF2B5EF4-FFF2-40B4-BE49-F238E27FC236}">
                <a16:creationId xmlns="" xmlns:a16="http://schemas.microsoft.com/office/drawing/2014/main" id="{4A02F648-73BC-41FC-92FB-18C36CA86D72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V="1">
            <a:off x="2115417" y="4947464"/>
            <a:ext cx="0" cy="1020377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 type="none" w="med" len="med"/>
            <a:tailEnd type="triangle" w="med" len="med"/>
          </a:ln>
        </p:spPr>
      </p:cxnSp>
      <p:sp>
        <p:nvSpPr>
          <p:cNvPr id="122" name="ZoneTexte 406">
            <a:extLst>
              <a:ext uri="{FF2B5EF4-FFF2-40B4-BE49-F238E27FC236}">
                <a16:creationId xmlns="" xmlns:a16="http://schemas.microsoft.com/office/drawing/2014/main" id="{FE9A81FB-6636-4F75-B111-4E419B05F33D}"/>
              </a:ext>
            </a:extLst>
          </p:cNvPr>
          <p:cNvSpPr txBox="1"/>
          <p:nvPr/>
        </p:nvSpPr>
        <p:spPr>
          <a:xfrm flipH="1">
            <a:off x="1617494" y="5006719"/>
            <a:ext cx="684263" cy="460963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fr-FR" sz="1400" i="1" u="none" dirty="0" err="1">
                <a:solidFill>
                  <a:schemeClr val="tx1"/>
                </a:solidFill>
              </a:rPr>
              <a:t>Ref</a:t>
            </a:r>
            <a:r>
              <a:rPr lang="fr-FR" sz="1400" i="1" u="none" dirty="0">
                <a:solidFill>
                  <a:schemeClr val="tx1"/>
                </a:solidFill>
              </a:rPr>
              <a:t> </a:t>
            </a:r>
            <a:r>
              <a:rPr lang="fr-FR" sz="1400" i="1" u="none" dirty="0" err="1">
                <a:solidFill>
                  <a:schemeClr val="tx1"/>
                </a:solidFill>
              </a:rPr>
              <a:t>clock</a:t>
            </a:r>
            <a:endParaRPr lang="fr-FR" sz="1400" i="1" u="none" dirty="0">
              <a:solidFill>
                <a:schemeClr val="tx1"/>
              </a:solidFill>
            </a:endParaRPr>
          </a:p>
        </p:txBody>
      </p:sp>
      <p:cxnSp>
        <p:nvCxnSpPr>
          <p:cNvPr id="123" name="100 Conector recto">
            <a:extLst>
              <a:ext uri="{FF2B5EF4-FFF2-40B4-BE49-F238E27FC236}">
                <a16:creationId xmlns="" xmlns:a16="http://schemas.microsoft.com/office/drawing/2014/main" id="{FD2799AB-E581-4756-BFC1-E32F397E6406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993054" y="4044504"/>
            <a:ext cx="345223" cy="0"/>
          </a:xfrm>
          <a:prstGeom prst="line">
            <a:avLst/>
          </a:prstGeom>
          <a:noFill/>
          <a:ln w="76200" algn="ctr">
            <a:solidFill>
              <a:srgbClr val="009900"/>
            </a:solidFill>
            <a:round/>
            <a:headEnd type="none" w="med" len="med"/>
            <a:tailEnd type="none" w="med" len="med"/>
          </a:ln>
        </p:spPr>
      </p:cxnSp>
      <p:sp>
        <p:nvSpPr>
          <p:cNvPr id="124" name="177 Rectángulo">
            <a:extLst>
              <a:ext uri="{FF2B5EF4-FFF2-40B4-BE49-F238E27FC236}">
                <a16:creationId xmlns="" xmlns:a16="http://schemas.microsoft.com/office/drawing/2014/main" id="{8DBAC6DC-8142-4466-BD25-A0CEF91A3246}"/>
              </a:ext>
            </a:extLst>
          </p:cNvPr>
          <p:cNvSpPr/>
          <p:nvPr/>
        </p:nvSpPr>
        <p:spPr bwMode="auto">
          <a:xfrm>
            <a:off x="3129662" y="5827722"/>
            <a:ext cx="494403" cy="23598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MEM</a:t>
            </a:r>
          </a:p>
        </p:txBody>
      </p:sp>
      <p:cxnSp>
        <p:nvCxnSpPr>
          <p:cNvPr id="125" name="100 Conector recto">
            <a:extLst>
              <a:ext uri="{FF2B5EF4-FFF2-40B4-BE49-F238E27FC236}">
                <a16:creationId xmlns="" xmlns:a16="http://schemas.microsoft.com/office/drawing/2014/main" id="{0E6EF634-CB70-4683-9EF1-02426FE1B27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812685" y="5958594"/>
            <a:ext cx="316977" cy="0"/>
          </a:xfrm>
          <a:prstGeom prst="line">
            <a:avLst/>
          </a:prstGeom>
          <a:noFill/>
          <a:ln w="76200" algn="ctr">
            <a:solidFill>
              <a:srgbClr val="009900"/>
            </a:solidFill>
            <a:round/>
            <a:headEnd type="none" w="med" len="med"/>
            <a:tailEnd type="none" w="med" len="med"/>
          </a:ln>
        </p:spPr>
      </p:cxnSp>
      <p:sp>
        <p:nvSpPr>
          <p:cNvPr id="126" name="179 Rectángulo">
            <a:extLst>
              <a:ext uri="{FF2B5EF4-FFF2-40B4-BE49-F238E27FC236}">
                <a16:creationId xmlns="" xmlns:a16="http://schemas.microsoft.com/office/drawing/2014/main" id="{66A0D66E-17A4-4C26-833F-E250AB8276F9}"/>
              </a:ext>
            </a:extLst>
          </p:cNvPr>
          <p:cNvSpPr/>
          <p:nvPr/>
        </p:nvSpPr>
        <p:spPr bwMode="auto">
          <a:xfrm>
            <a:off x="6346935" y="5317542"/>
            <a:ext cx="998377" cy="40216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" sz="1400" i="1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SPI </a:t>
            </a:r>
            <a:r>
              <a:rPr kumimoji="0" lang="es-ES" sz="1400" i="1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slave</a:t>
            </a:r>
            <a:endParaRPr kumimoji="0" lang="es-ES" sz="1400" i="1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27" name="100 Conector recto">
            <a:extLst>
              <a:ext uri="{FF2B5EF4-FFF2-40B4-BE49-F238E27FC236}">
                <a16:creationId xmlns="" xmlns:a16="http://schemas.microsoft.com/office/drawing/2014/main" id="{9C424233-01DE-4757-B567-F20A9BA2DBC6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762072" y="5205077"/>
            <a:ext cx="194869" cy="0"/>
          </a:xfrm>
          <a:prstGeom prst="line">
            <a:avLst/>
          </a:prstGeom>
          <a:noFill/>
          <a:ln w="76200" algn="ctr">
            <a:solidFill>
              <a:srgbClr val="009900"/>
            </a:solidFill>
            <a:round/>
            <a:headEnd type="none" w="med" len="med"/>
            <a:tailEnd type="none" w="med" len="med"/>
          </a:ln>
        </p:spPr>
      </p:cxnSp>
      <p:sp>
        <p:nvSpPr>
          <p:cNvPr id="128" name="ZoneTexte 406">
            <a:extLst>
              <a:ext uri="{FF2B5EF4-FFF2-40B4-BE49-F238E27FC236}">
                <a16:creationId xmlns="" xmlns:a16="http://schemas.microsoft.com/office/drawing/2014/main" id="{BBDCBD78-9F89-407E-BF0F-1C7A9882632B}"/>
              </a:ext>
            </a:extLst>
          </p:cNvPr>
          <p:cNvSpPr txBox="1"/>
          <p:nvPr/>
        </p:nvSpPr>
        <p:spPr>
          <a:xfrm flipH="1">
            <a:off x="7608270" y="5539690"/>
            <a:ext cx="1102012" cy="366915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fr-FR" sz="1200" i="1" u="none" dirty="0">
                <a:solidFill>
                  <a:schemeClr val="tx1"/>
                </a:solidFill>
              </a:rPr>
              <a:t>MISO, MOSI, !SS, SCLK</a:t>
            </a:r>
          </a:p>
        </p:txBody>
      </p:sp>
      <p:sp>
        <p:nvSpPr>
          <p:cNvPr id="129" name="ZoneTexte 406">
            <a:extLst>
              <a:ext uri="{FF2B5EF4-FFF2-40B4-BE49-F238E27FC236}">
                <a16:creationId xmlns="" xmlns:a16="http://schemas.microsoft.com/office/drawing/2014/main" id="{0B33BA96-7764-4C81-8A2C-1D5CB204A78B}"/>
              </a:ext>
            </a:extLst>
          </p:cNvPr>
          <p:cNvSpPr txBox="1"/>
          <p:nvPr/>
        </p:nvSpPr>
        <p:spPr>
          <a:xfrm flipH="1">
            <a:off x="7356242" y="4872630"/>
            <a:ext cx="1102012" cy="271016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fr-FR" sz="1400" i="1" dirty="0">
                <a:solidFill>
                  <a:schemeClr val="tx1"/>
                </a:solidFill>
              </a:rPr>
              <a:t>ADC</a:t>
            </a:r>
            <a:r>
              <a:rPr lang="fr-FR" sz="1400" i="1" u="none" dirty="0">
                <a:solidFill>
                  <a:schemeClr val="tx1"/>
                </a:solidFill>
              </a:rPr>
              <a:t> </a:t>
            </a:r>
            <a:r>
              <a:rPr lang="fr-FR" sz="1400" i="1" u="none" dirty="0" err="1">
                <a:solidFill>
                  <a:schemeClr val="tx1"/>
                </a:solidFill>
              </a:rPr>
              <a:t>clock</a:t>
            </a:r>
            <a:endParaRPr lang="fr-FR" sz="1400" i="1" u="none" dirty="0">
              <a:solidFill>
                <a:schemeClr val="tx1"/>
              </a:solidFill>
            </a:endParaRPr>
          </a:p>
        </p:txBody>
      </p:sp>
      <p:sp>
        <p:nvSpPr>
          <p:cNvPr id="130" name="ZoneTexte 406">
            <a:extLst>
              <a:ext uri="{FF2B5EF4-FFF2-40B4-BE49-F238E27FC236}">
                <a16:creationId xmlns="" xmlns:a16="http://schemas.microsoft.com/office/drawing/2014/main" id="{E5969397-495A-41AE-BF90-4BFFF91D557D}"/>
              </a:ext>
            </a:extLst>
          </p:cNvPr>
          <p:cNvSpPr txBox="1"/>
          <p:nvPr/>
        </p:nvSpPr>
        <p:spPr>
          <a:xfrm flipH="1">
            <a:off x="4533818" y="4198465"/>
            <a:ext cx="1001829" cy="28622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fr-FR" sz="1400" i="1" u="none" dirty="0" err="1">
                <a:solidFill>
                  <a:schemeClr val="tx1"/>
                </a:solidFill>
              </a:rPr>
              <a:t>Bias</a:t>
            </a:r>
            <a:endParaRPr lang="fr-FR" sz="1400" i="1" u="none" dirty="0">
              <a:solidFill>
                <a:schemeClr val="tx1"/>
              </a:solidFill>
            </a:endParaRPr>
          </a:p>
        </p:txBody>
      </p:sp>
      <p:cxnSp>
        <p:nvCxnSpPr>
          <p:cNvPr id="131" name="184 Conector recto">
            <a:extLst>
              <a:ext uri="{FF2B5EF4-FFF2-40B4-BE49-F238E27FC236}">
                <a16:creationId xmlns="" xmlns:a16="http://schemas.microsoft.com/office/drawing/2014/main" id="{350076F4-FEA0-4323-8BA2-5AFC466F187E}"/>
              </a:ext>
            </a:extLst>
          </p:cNvPr>
          <p:cNvCxnSpPr/>
          <p:nvPr/>
        </p:nvCxnSpPr>
        <p:spPr bwMode="auto">
          <a:xfrm flipV="1">
            <a:off x="4454745" y="5772899"/>
            <a:ext cx="109929" cy="169792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2" name="185 Rectángulo">
            <a:extLst>
              <a:ext uri="{FF2B5EF4-FFF2-40B4-BE49-F238E27FC236}">
                <a16:creationId xmlns="" xmlns:a16="http://schemas.microsoft.com/office/drawing/2014/main" id="{D600A07F-8302-439F-AB63-54D48C131E7B}"/>
              </a:ext>
            </a:extLst>
          </p:cNvPr>
          <p:cNvSpPr/>
          <p:nvPr/>
        </p:nvSpPr>
        <p:spPr>
          <a:xfrm>
            <a:off x="4288140" y="5621223"/>
            <a:ext cx="341760" cy="24468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GB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buNone/>
            </a:pPr>
            <a:r>
              <a:rPr lang="es-ES" sz="1050" b="1" i="1" u="none" kern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25</a:t>
            </a:r>
          </a:p>
        </p:txBody>
      </p:sp>
      <p:cxnSp>
        <p:nvCxnSpPr>
          <p:cNvPr id="133" name="186 Conector recto">
            <a:extLst>
              <a:ext uri="{FF2B5EF4-FFF2-40B4-BE49-F238E27FC236}">
                <a16:creationId xmlns="" xmlns:a16="http://schemas.microsoft.com/office/drawing/2014/main" id="{B60BD5CB-8169-43A7-83FE-1F65E58BA526}"/>
              </a:ext>
            </a:extLst>
          </p:cNvPr>
          <p:cNvCxnSpPr/>
          <p:nvPr/>
        </p:nvCxnSpPr>
        <p:spPr bwMode="auto">
          <a:xfrm rot="10800000" flipH="1" flipV="1">
            <a:off x="3016861" y="4831393"/>
            <a:ext cx="153567" cy="55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34" name="187 Conector recto">
            <a:extLst>
              <a:ext uri="{FF2B5EF4-FFF2-40B4-BE49-F238E27FC236}">
                <a16:creationId xmlns="" xmlns:a16="http://schemas.microsoft.com/office/drawing/2014/main" id="{51512488-66B0-4674-AF90-B015E644A2D5}"/>
              </a:ext>
            </a:extLst>
          </p:cNvPr>
          <p:cNvCxnSpPr/>
          <p:nvPr/>
        </p:nvCxnSpPr>
        <p:spPr bwMode="auto">
          <a:xfrm rot="10800000" flipV="1">
            <a:off x="4377114" y="4831944"/>
            <a:ext cx="125462" cy="55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35" name="188 Conector recto">
            <a:extLst>
              <a:ext uri="{FF2B5EF4-FFF2-40B4-BE49-F238E27FC236}">
                <a16:creationId xmlns="" xmlns:a16="http://schemas.microsoft.com/office/drawing/2014/main" id="{BC5F5784-2D1F-431E-9605-E3EAA793835E}"/>
              </a:ext>
            </a:extLst>
          </p:cNvPr>
          <p:cNvCxnSpPr/>
          <p:nvPr/>
        </p:nvCxnSpPr>
        <p:spPr bwMode="auto">
          <a:xfrm flipV="1">
            <a:off x="3019241" y="4823647"/>
            <a:ext cx="0" cy="627513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189 Conector recto">
            <a:extLst>
              <a:ext uri="{FF2B5EF4-FFF2-40B4-BE49-F238E27FC236}">
                <a16:creationId xmlns="" xmlns:a16="http://schemas.microsoft.com/office/drawing/2014/main" id="{86709128-CBF5-424F-A01D-46272495B460}"/>
              </a:ext>
            </a:extLst>
          </p:cNvPr>
          <p:cNvCxnSpPr/>
          <p:nvPr/>
        </p:nvCxnSpPr>
        <p:spPr bwMode="auto">
          <a:xfrm flipV="1">
            <a:off x="4493052" y="4826753"/>
            <a:ext cx="0" cy="627513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7" name="190 Conector recto">
            <a:extLst>
              <a:ext uri="{FF2B5EF4-FFF2-40B4-BE49-F238E27FC236}">
                <a16:creationId xmlns="" xmlns:a16="http://schemas.microsoft.com/office/drawing/2014/main" id="{3317BF17-41C9-44B6-B998-FAD290529C9F}"/>
              </a:ext>
            </a:extLst>
          </p:cNvPr>
          <p:cNvCxnSpPr/>
          <p:nvPr/>
        </p:nvCxnSpPr>
        <p:spPr bwMode="auto">
          <a:xfrm rot="10800000" flipV="1">
            <a:off x="4314413" y="5457606"/>
            <a:ext cx="185526" cy="55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6" name="Rectangle 5">
            <a:extLst>
              <a:ext uri="{FF2B5EF4-FFF2-40B4-BE49-F238E27FC236}">
                <a16:creationId xmlns="" xmlns:a16="http://schemas.microsoft.com/office/drawing/2014/main" id="{6C26AADE-987D-481B-8B81-E32CD37847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ICC-UB meeting</a:t>
            </a:r>
          </a:p>
        </p:txBody>
      </p:sp>
    </p:spTree>
    <p:extLst>
      <p:ext uri="{BB962C8B-B14F-4D97-AF65-F5344CB8AC3E}">
        <p14:creationId xmlns:p14="http://schemas.microsoft.com/office/powerpoint/2010/main" val="11689224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80268" y="169978"/>
            <a:ext cx="8812212" cy="81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en-US" sz="2700" b="0" u="none" dirty="0">
                <a:latin typeface="+mj-lt"/>
                <a:ea typeface="+mj-ea"/>
                <a:cs typeface="+mj-cs"/>
              </a:rPr>
              <a:t>Dynamic range and version decision (I)</a:t>
            </a:r>
            <a:endParaRPr lang="en-US" sz="2700" b="0" u="none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809215"/>
              </p:ext>
            </p:extLst>
          </p:nvPr>
        </p:nvGraphicFramePr>
        <p:xfrm>
          <a:off x="323528" y="1258024"/>
          <a:ext cx="3744416" cy="4907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05357"/>
                <a:gridCol w="874963"/>
                <a:gridCol w="864096"/>
              </a:tblGrid>
              <a:tr h="301294"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v3.1</a:t>
                      </a:r>
                      <a:endParaRPr lang="es-E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v3.2</a:t>
                      </a:r>
                      <a:endParaRPr lang="es-E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0129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 err="1">
                          <a:effectLst/>
                          <a:latin typeface="+mn-lt"/>
                        </a:rPr>
                        <a:t>Sensitility</a:t>
                      </a:r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 (</a:t>
                      </a:r>
                      <a:r>
                        <a:rPr lang="es-ES" sz="1400" u="none" strike="noStrike" dirty="0" err="1">
                          <a:effectLst/>
                          <a:latin typeface="+mn-lt"/>
                        </a:rPr>
                        <a:t>fC</a:t>
                      </a:r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/LSB)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  <a:latin typeface="+mn-lt"/>
                        </a:rPr>
                        <a:t>4.54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  <a:latin typeface="+mn-lt"/>
                        </a:rPr>
                        <a:t>9.05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129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 err="1">
                          <a:effectLst/>
                          <a:latin typeface="+mn-lt"/>
                        </a:rPr>
                        <a:t>Cint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14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  <a:latin typeface="+mn-lt"/>
                        </a:rPr>
                        <a:t>8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129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Pedestal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311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  <a:latin typeface="+mn-lt"/>
                        </a:rPr>
                        <a:t>311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129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 err="1" smtClean="0">
                          <a:effectLst/>
                          <a:latin typeface="+mn-lt"/>
                        </a:rPr>
                        <a:t>Dynamic</a:t>
                      </a:r>
                      <a:r>
                        <a:rPr lang="es-ES" sz="140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s-ES" sz="1400" u="none" strike="noStrike" dirty="0" err="1" smtClean="0">
                          <a:effectLst/>
                          <a:latin typeface="+mn-lt"/>
                        </a:rPr>
                        <a:t>range</a:t>
                      </a:r>
                      <a:r>
                        <a:rPr lang="es-ES" sz="140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(LSB)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3784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  <a:latin typeface="+mn-lt"/>
                        </a:rPr>
                        <a:t>3784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129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LSB (</a:t>
                      </a:r>
                      <a:r>
                        <a:rPr lang="es-E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MeV</a:t>
                      </a:r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129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u="none" strike="noStrike" dirty="0" err="1" smtClean="0">
                          <a:effectLst/>
                          <a:latin typeface="+mn-lt"/>
                        </a:rPr>
                        <a:t>Dynamic</a:t>
                      </a:r>
                      <a:r>
                        <a:rPr lang="es-ES" sz="1400" b="1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s-ES" sz="1400" b="1" u="none" strike="noStrike" dirty="0" err="1" smtClean="0">
                          <a:effectLst/>
                          <a:latin typeface="+mn-lt"/>
                        </a:rPr>
                        <a:t>range</a:t>
                      </a:r>
                      <a:r>
                        <a:rPr lang="es-ES" sz="1400" b="1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s-ES" sz="1400" b="1" u="none" strike="noStrike" dirty="0">
                          <a:effectLst/>
                          <a:latin typeface="+mn-lt"/>
                        </a:rPr>
                        <a:t>(</a:t>
                      </a:r>
                      <a:r>
                        <a:rPr lang="es-ES" sz="1400" b="1" u="none" strike="noStrike" dirty="0" err="1">
                          <a:effectLst/>
                          <a:latin typeface="+mn-lt"/>
                        </a:rPr>
                        <a:t>GeV</a:t>
                      </a:r>
                      <a:r>
                        <a:rPr lang="es-ES" sz="1400" b="1" u="none" strike="noStrike" dirty="0">
                          <a:effectLst/>
                          <a:latin typeface="+mn-lt"/>
                        </a:rPr>
                        <a:t>)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u="none" strike="noStrike" dirty="0">
                          <a:effectLst/>
                          <a:latin typeface="+mn-lt"/>
                        </a:rPr>
                        <a:t>9.5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u="none" strike="noStrike" dirty="0">
                          <a:effectLst/>
                          <a:latin typeface="+mn-lt"/>
                        </a:rPr>
                        <a:t>19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129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 err="1">
                          <a:effectLst/>
                          <a:latin typeface="+mn-lt"/>
                        </a:rPr>
                        <a:t>Noise</a:t>
                      </a:r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 (LSB)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1.21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1.06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129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 err="1">
                          <a:effectLst/>
                          <a:latin typeface="+mn-lt"/>
                        </a:rPr>
                        <a:t>Noise</a:t>
                      </a:r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 PS (LSB)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1.66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1.26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129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 err="1">
                          <a:effectLst/>
                          <a:latin typeface="+mn-lt"/>
                        </a:rPr>
                        <a:t>Noise</a:t>
                      </a:r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 (</a:t>
                      </a:r>
                      <a:r>
                        <a:rPr lang="es-ES" sz="1400" u="none" strike="noStrike" dirty="0" err="1">
                          <a:effectLst/>
                          <a:latin typeface="+mn-lt"/>
                        </a:rPr>
                        <a:t>MeV</a:t>
                      </a:r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5.3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129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 err="1">
                          <a:effectLst/>
                          <a:latin typeface="+mn-lt"/>
                        </a:rPr>
                        <a:t>Noise</a:t>
                      </a:r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 PS (</a:t>
                      </a:r>
                      <a:r>
                        <a:rPr lang="es-ES" sz="1400" u="none" strike="noStrike" dirty="0" err="1">
                          <a:effectLst/>
                          <a:latin typeface="+mn-lt"/>
                        </a:rPr>
                        <a:t>MeV</a:t>
                      </a:r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4.2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  <a:latin typeface="+mn-lt"/>
                        </a:rPr>
                        <a:t>6.3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129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Equivalent</a:t>
                      </a:r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E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noise</a:t>
                      </a:r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E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from</a:t>
                      </a:r>
                      <a:r>
                        <a:rPr lang="es-E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detector</a:t>
                      </a:r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(LSB)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2.1 to 2.4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2.1 to 2.4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129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Noise</a:t>
                      </a:r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E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PS+detector</a:t>
                      </a:r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E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noise</a:t>
                      </a:r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(LSB)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2.7</a:t>
                      </a:r>
                      <a:r>
                        <a:rPr lang="es-E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to 2.9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2.4 to 2.7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129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Noise</a:t>
                      </a:r>
                      <a:r>
                        <a:rPr lang="es-E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E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PS+detector</a:t>
                      </a:r>
                      <a:r>
                        <a:rPr lang="es-E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E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noise</a:t>
                      </a:r>
                      <a:r>
                        <a:rPr lang="es-E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</a:t>
                      </a:r>
                      <a:r>
                        <a:rPr lang="es-E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MeV</a:t>
                      </a:r>
                      <a:r>
                        <a:rPr lang="es-E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6.5 to 7.2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8.0</a:t>
                      </a:r>
                      <a:r>
                        <a:rPr lang="es-E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to 8.6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0" name="CustomShape 4"/>
          <p:cNvSpPr/>
          <p:nvPr/>
        </p:nvSpPr>
        <p:spPr>
          <a:xfrm>
            <a:off x="4427984" y="2060848"/>
            <a:ext cx="4551444" cy="3036258"/>
          </a:xfrm>
          <a:prstGeom prst="rect">
            <a:avLst/>
          </a:prstGeom>
        </p:spPr>
        <p:txBody>
          <a:bodyPr lIns="90000" tIns="46800" rIns="90000" bIns="46800"/>
          <a:lstStyle/>
          <a:p>
            <a:pPr marL="327024" indent="-342900">
              <a:lnSpc>
                <a:spcPct val="100000"/>
              </a:lnSpc>
              <a:spcBef>
                <a:spcPct val="0"/>
              </a:spcBef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ca-ES" sz="1800" b="0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Which</a:t>
            </a:r>
            <a:r>
              <a:rPr lang="ca-ES" sz="1800" b="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ASIC </a:t>
            </a:r>
            <a:r>
              <a:rPr lang="ca-ES" sz="1800" b="0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version</a:t>
            </a:r>
            <a:r>
              <a:rPr lang="ca-ES" sz="1800" b="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?</a:t>
            </a:r>
            <a:endParaRPr lang="ca-ES" sz="1800" b="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800100" lvl="1" indent="-457200">
              <a:lnSpc>
                <a:spcPct val="100000"/>
              </a:lnSpc>
              <a:spcBef>
                <a:spcPct val="0"/>
              </a:spcBef>
              <a:buFont typeface="Comic Sans MS" panose="030F0702030302020204" pitchFamily="66" charset="0"/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ca-ES" sz="1600" b="0" dirty="0" smtClean="0">
                <a:solidFill>
                  <a:schemeClr val="tx1"/>
                </a:solidFill>
                <a:latin typeface="+mn-lt"/>
              </a:rPr>
              <a:t>ICECALv3.1.</a:t>
            </a:r>
          </a:p>
          <a:p>
            <a:pPr marL="1257300" lvl="2" indent="-457200">
              <a:lnSpc>
                <a:spcPct val="100000"/>
              </a:lnSpc>
              <a:spcBef>
                <a:spcPct val="0"/>
              </a:spcBef>
              <a:buClr>
                <a:srgbClr val="00B050"/>
              </a:buClr>
              <a:buFont typeface="Arial" panose="020B0604020202020204" pitchFamily="34" charset="0"/>
              <a:buChar char="√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ca-ES" sz="1600" b="0" u="none" dirty="0" err="1" smtClean="0">
                <a:solidFill>
                  <a:schemeClr val="tx1"/>
                </a:solidFill>
                <a:latin typeface="+mn-lt"/>
              </a:rPr>
              <a:t>Lower</a:t>
            </a:r>
            <a:r>
              <a:rPr lang="ca-ES" sz="1600" b="0" u="none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ca-ES" sz="1600" b="0" u="none" dirty="0" err="1" smtClean="0">
                <a:solidFill>
                  <a:schemeClr val="tx1"/>
                </a:solidFill>
                <a:latin typeface="+mn-lt"/>
              </a:rPr>
              <a:t>noise</a:t>
            </a:r>
            <a:endParaRPr lang="ca-ES" sz="1600" b="0" dirty="0" smtClean="0">
              <a:solidFill>
                <a:schemeClr val="tx1"/>
              </a:solidFill>
              <a:latin typeface="+mn-lt"/>
            </a:endParaRPr>
          </a:p>
          <a:p>
            <a:pPr marL="800100" lvl="1" indent="-457200">
              <a:lnSpc>
                <a:spcPct val="100000"/>
              </a:lnSpc>
              <a:spcBef>
                <a:spcPct val="0"/>
              </a:spcBef>
              <a:buFont typeface="Comic Sans MS" panose="030F0702030302020204" pitchFamily="66" charset="0"/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ca-ES" sz="1600" b="0" dirty="0" smtClean="0">
                <a:solidFill>
                  <a:schemeClr val="tx1"/>
                </a:solidFill>
                <a:latin typeface="+mn-lt"/>
              </a:rPr>
              <a:t>ICECALv3.2</a:t>
            </a:r>
          </a:p>
          <a:p>
            <a:pPr marL="1257300" lvl="2" indent="-457200">
              <a:lnSpc>
                <a:spcPct val="100000"/>
              </a:lnSpc>
              <a:spcBef>
                <a:spcPct val="0"/>
              </a:spcBef>
              <a:buClr>
                <a:srgbClr val="00B050"/>
              </a:buClr>
              <a:buFont typeface="Arial" panose="020B0604020202020204" pitchFamily="34" charset="0"/>
              <a:buChar char="√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ca-ES" sz="1600" b="0" dirty="0" err="1">
                <a:solidFill>
                  <a:schemeClr val="tx1"/>
                </a:solidFill>
              </a:rPr>
              <a:t>Increased</a:t>
            </a:r>
            <a:r>
              <a:rPr lang="ca-ES" sz="1600" b="0" dirty="0">
                <a:solidFill>
                  <a:schemeClr val="tx1"/>
                </a:solidFill>
              </a:rPr>
              <a:t> </a:t>
            </a:r>
            <a:r>
              <a:rPr lang="ca-ES" sz="1600" b="0" dirty="0" err="1">
                <a:solidFill>
                  <a:schemeClr val="tx1"/>
                </a:solidFill>
              </a:rPr>
              <a:t>dynamic</a:t>
            </a:r>
            <a:r>
              <a:rPr lang="ca-ES" sz="1600" b="0" dirty="0">
                <a:solidFill>
                  <a:schemeClr val="tx1"/>
                </a:solidFill>
              </a:rPr>
              <a:t> </a:t>
            </a:r>
            <a:r>
              <a:rPr lang="ca-ES" sz="1600" b="0" dirty="0" err="1">
                <a:solidFill>
                  <a:schemeClr val="tx1"/>
                </a:solidFill>
              </a:rPr>
              <a:t>range</a:t>
            </a:r>
            <a:endParaRPr lang="ca-ES" sz="1600" b="0" dirty="0">
              <a:solidFill>
                <a:schemeClr val="tx1"/>
              </a:solidFill>
            </a:endParaRPr>
          </a:p>
          <a:p>
            <a:pPr marL="1257300" lvl="2" indent="-457200">
              <a:lnSpc>
                <a:spcPct val="100000"/>
              </a:lnSpc>
              <a:spcBef>
                <a:spcPct val="0"/>
              </a:spcBef>
              <a:buFont typeface="Comic Sans MS" panose="030F0702030302020204" pitchFamily="66" charset="0"/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ca-ES" sz="1600" b="0" u="none" dirty="0" smtClean="0">
              <a:solidFill>
                <a:schemeClr val="tx1"/>
              </a:solidFill>
              <a:latin typeface="+mn-lt"/>
            </a:endParaRPr>
          </a:p>
          <a:p>
            <a:pPr marL="800100" lvl="1" indent="-457200">
              <a:lnSpc>
                <a:spcPct val="100000"/>
              </a:lnSpc>
              <a:spcBef>
                <a:spcPct val="0"/>
              </a:spcBef>
              <a:buFont typeface="Comic Sans MS" panose="030F0702030302020204" pitchFamily="66" charset="0"/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ca-ES" sz="1600" b="0" dirty="0" err="1" smtClean="0">
                <a:solidFill>
                  <a:schemeClr val="tx1"/>
                </a:solidFill>
                <a:latin typeface="+mn-lt"/>
              </a:rPr>
              <a:t>Mixed</a:t>
            </a:r>
            <a:r>
              <a:rPr lang="ca-ES" sz="16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ca-ES" sz="1600" b="0" dirty="0" err="1" smtClean="0">
                <a:solidFill>
                  <a:schemeClr val="tx1"/>
                </a:solidFill>
                <a:latin typeface="+mn-lt"/>
              </a:rPr>
              <a:t>solution</a:t>
            </a:r>
            <a:r>
              <a:rPr lang="ca-ES" sz="1600" b="0" dirty="0" smtClean="0">
                <a:solidFill>
                  <a:schemeClr val="tx1"/>
                </a:solidFill>
                <a:latin typeface="+mn-lt"/>
              </a:rPr>
              <a:t>? For </a:t>
            </a:r>
            <a:r>
              <a:rPr lang="ca-ES" sz="1600" b="0" dirty="0" err="1" smtClean="0">
                <a:solidFill>
                  <a:schemeClr val="tx1"/>
                </a:solidFill>
                <a:latin typeface="+mn-lt"/>
              </a:rPr>
              <a:t>example</a:t>
            </a:r>
            <a:r>
              <a:rPr lang="ca-ES" sz="1600" b="0" dirty="0" smtClean="0">
                <a:solidFill>
                  <a:schemeClr val="tx1"/>
                </a:solidFill>
                <a:latin typeface="+mn-lt"/>
              </a:rPr>
              <a:t>:</a:t>
            </a:r>
          </a:p>
          <a:p>
            <a:pPr marL="1257300" lvl="2" indent="-457200">
              <a:lnSpc>
                <a:spcPct val="100000"/>
              </a:lnSpc>
              <a:spcBef>
                <a:spcPct val="0"/>
              </a:spcBef>
              <a:buFont typeface="Comic Sans MS" panose="030F0702030302020204" pitchFamily="66" charset="0"/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ca-ES" sz="1600" b="0" u="none" dirty="0" err="1" smtClean="0">
                <a:solidFill>
                  <a:schemeClr val="tx1"/>
                </a:solidFill>
                <a:latin typeface="+mn-lt"/>
              </a:rPr>
              <a:t>Inner</a:t>
            </a:r>
            <a:r>
              <a:rPr lang="ca-ES" sz="1600" b="0" u="none" dirty="0" smtClean="0">
                <a:solidFill>
                  <a:schemeClr val="tx1"/>
                </a:solidFill>
                <a:latin typeface="+mn-lt"/>
              </a:rPr>
              <a:t> FE </a:t>
            </a:r>
            <a:r>
              <a:rPr lang="ca-ES" sz="1600" b="0" u="none" dirty="0" err="1" smtClean="0">
                <a:solidFill>
                  <a:schemeClr val="tx1"/>
                </a:solidFill>
                <a:latin typeface="+mn-lt"/>
              </a:rPr>
              <a:t>with</a:t>
            </a:r>
            <a:r>
              <a:rPr lang="ca-ES" sz="1600" b="0" u="none" dirty="0" smtClean="0">
                <a:solidFill>
                  <a:schemeClr val="tx1"/>
                </a:solidFill>
                <a:latin typeface="+mn-lt"/>
              </a:rPr>
              <a:t> ICECALv3.2</a:t>
            </a:r>
          </a:p>
          <a:p>
            <a:pPr marL="1257300" lvl="2" indent="-457200">
              <a:lnSpc>
                <a:spcPct val="100000"/>
              </a:lnSpc>
              <a:spcBef>
                <a:spcPct val="0"/>
              </a:spcBef>
              <a:buFont typeface="Comic Sans MS" panose="030F0702030302020204" pitchFamily="66" charset="0"/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ca-ES" sz="1600" b="0" dirty="0" err="1" smtClean="0">
                <a:solidFill>
                  <a:schemeClr val="tx1"/>
                </a:solidFill>
                <a:latin typeface="+mn-lt"/>
              </a:rPr>
              <a:t>Outer</a:t>
            </a:r>
            <a:r>
              <a:rPr lang="ca-ES" sz="1600" b="0" dirty="0" smtClean="0">
                <a:solidFill>
                  <a:schemeClr val="tx1"/>
                </a:solidFill>
                <a:latin typeface="+mn-lt"/>
              </a:rPr>
              <a:t> FE </a:t>
            </a:r>
            <a:r>
              <a:rPr lang="ca-ES" sz="1600" b="0" dirty="0" err="1" smtClean="0">
                <a:solidFill>
                  <a:schemeClr val="tx1"/>
                </a:solidFill>
                <a:latin typeface="+mn-lt"/>
              </a:rPr>
              <a:t>with</a:t>
            </a:r>
            <a:r>
              <a:rPr lang="ca-ES" sz="1600" b="0" dirty="0" smtClean="0">
                <a:solidFill>
                  <a:schemeClr val="tx1"/>
                </a:solidFill>
                <a:latin typeface="+mn-lt"/>
              </a:rPr>
              <a:t> ICECALv3.1</a:t>
            </a:r>
            <a:endParaRPr lang="ca-ES" sz="1600" b="0" u="none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>
          <a:xfrm>
            <a:off x="179512" y="6521217"/>
            <a:ext cx="1905000" cy="276225"/>
          </a:xfrm>
        </p:spPr>
        <p:txBody>
          <a:bodyPr/>
          <a:lstStyle/>
          <a:p>
            <a:fld id="{B2A45797-5F34-403F-9E83-4E7DEE82EDCC}" type="datetime3">
              <a:rPr lang="en-US" smtClean="0"/>
              <a:pPr/>
              <a:t>13 February 2018</a:t>
            </a:fld>
            <a:endParaRPr lang="en-US" dirty="0"/>
          </a:p>
        </p:txBody>
      </p:sp>
      <p:sp>
        <p:nvSpPr>
          <p:cNvPr id="8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172400" y="0"/>
            <a:ext cx="936104" cy="320849"/>
          </a:xfrm>
        </p:spPr>
        <p:txBody>
          <a:bodyPr/>
          <a:lstStyle/>
          <a:p>
            <a:fld id="{1178DAF2-2C4D-4961-ABA0-D37600ACF1D7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9" name="Rectangle 5">
            <a:extLst>
              <a:ext uri="{FF2B5EF4-FFF2-40B4-BE49-F238E27FC236}">
                <a16:creationId xmlns="" xmlns:a16="http://schemas.microsoft.com/office/drawing/2014/main" id="{6C26AADE-987D-481B-8B81-E32CD37847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ICC-UB meeting</a:t>
            </a:r>
          </a:p>
        </p:txBody>
      </p:sp>
    </p:spTree>
    <p:extLst>
      <p:ext uri="{BB962C8B-B14F-4D97-AF65-F5344CB8AC3E}">
        <p14:creationId xmlns:p14="http://schemas.microsoft.com/office/powerpoint/2010/main" val="171035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80268" y="169978"/>
            <a:ext cx="8812212" cy="81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en-US" sz="3200" b="0" u="none" dirty="0" smtClean="0">
                <a:latin typeface="Arial"/>
              </a:rPr>
              <a:t>Production quality control</a:t>
            </a:r>
            <a:endParaRPr lang="en-US" sz="3200" b="0" u="none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553200" y="6537325"/>
            <a:ext cx="19050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4F06F191-5B4E-4C85-95BA-1ADC178BCABD}" type="slidenum">
              <a:rPr lang="en-GB" sz="1400" b="0" u="none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37</a:t>
            </a:fld>
            <a:endParaRPr lang="en-GB" sz="1400" b="0" u="none" dirty="0">
              <a:solidFill>
                <a:srgbClr val="000000"/>
              </a:solidFill>
            </a:endParaRPr>
          </a:p>
        </p:txBody>
      </p:sp>
      <p:pic>
        <p:nvPicPr>
          <p:cNvPr id="70" name="Picture 2" descr="G:\La meva unitat\Fotos\IMG_20171107_12332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4" t="25952" r="14704" b="17301"/>
          <a:stretch/>
        </p:blipFill>
        <p:spPr bwMode="auto">
          <a:xfrm>
            <a:off x="3851920" y="2318242"/>
            <a:ext cx="5057851" cy="276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Elipse"/>
          <p:cNvSpPr/>
          <p:nvPr/>
        </p:nvSpPr>
        <p:spPr bwMode="auto">
          <a:xfrm>
            <a:off x="8277821" y="2564904"/>
            <a:ext cx="581247" cy="144016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71" name="Rectangle 3"/>
          <p:cNvSpPr txBox="1">
            <a:spLocks noChangeArrowheads="1"/>
          </p:cNvSpPr>
          <p:nvPr/>
        </p:nvSpPr>
        <p:spPr bwMode="auto">
          <a:xfrm>
            <a:off x="7961781" y="1628800"/>
            <a:ext cx="1074715" cy="36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4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3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2000" i="1" kern="0" dirty="0" smtClean="0">
                <a:solidFill>
                  <a:srgbClr val="FF0000"/>
                </a:solidFill>
              </a:rPr>
              <a:t>Relays</a:t>
            </a:r>
            <a:endParaRPr lang="es-ES" sz="2000" i="1" kern="0" dirty="0">
              <a:solidFill>
                <a:srgbClr val="FF0000"/>
              </a:solidFill>
            </a:endParaRPr>
          </a:p>
        </p:txBody>
      </p:sp>
      <p:cxnSp>
        <p:nvCxnSpPr>
          <p:cNvPr id="7" name="6 Conector recto de flecha"/>
          <p:cNvCxnSpPr>
            <a:stCxn id="71" idx="2"/>
            <a:endCxn id="4" idx="0"/>
          </p:cNvCxnSpPr>
          <p:nvPr/>
        </p:nvCxnSpPr>
        <p:spPr bwMode="auto">
          <a:xfrm>
            <a:off x="8499139" y="1993308"/>
            <a:ext cx="69306" cy="571596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2" name="Rectangle 3"/>
          <p:cNvSpPr txBox="1">
            <a:spLocks noChangeArrowheads="1"/>
          </p:cNvSpPr>
          <p:nvPr/>
        </p:nvSpPr>
        <p:spPr bwMode="auto">
          <a:xfrm>
            <a:off x="8480128" y="3068960"/>
            <a:ext cx="455785" cy="36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4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3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2000" i="1" kern="0" dirty="0" smtClean="0">
                <a:solidFill>
                  <a:srgbClr val="FF0000"/>
                </a:solidFill>
              </a:rPr>
              <a:t>IN</a:t>
            </a:r>
            <a:endParaRPr lang="es-ES" sz="2000" i="1" kern="0" dirty="0">
              <a:solidFill>
                <a:srgbClr val="FF0000"/>
              </a:solidFill>
            </a:endParaRPr>
          </a:p>
        </p:txBody>
      </p:sp>
      <p:sp>
        <p:nvSpPr>
          <p:cNvPr id="74" name="Rectangle 3"/>
          <p:cNvSpPr txBox="1">
            <a:spLocks noChangeArrowheads="1"/>
          </p:cNvSpPr>
          <p:nvPr/>
        </p:nvSpPr>
        <p:spPr bwMode="auto">
          <a:xfrm>
            <a:off x="6948264" y="1274093"/>
            <a:ext cx="1074715" cy="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4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3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2000" i="1" kern="0" dirty="0" smtClean="0">
                <a:solidFill>
                  <a:schemeClr val="accent6">
                    <a:lumMod val="75000"/>
                  </a:schemeClr>
                </a:solidFill>
              </a:rPr>
              <a:t>Open top socket</a:t>
            </a:r>
            <a:endParaRPr lang="es-ES" sz="2000" i="1" kern="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5" name="74 Elipse"/>
          <p:cNvSpPr/>
          <p:nvPr/>
        </p:nvSpPr>
        <p:spPr bwMode="auto">
          <a:xfrm>
            <a:off x="7573405" y="2832769"/>
            <a:ext cx="703309" cy="739030"/>
          </a:xfrm>
          <a:prstGeom prst="ellips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cxnSp>
        <p:nvCxnSpPr>
          <p:cNvPr id="76" name="75 Conector recto de flecha"/>
          <p:cNvCxnSpPr>
            <a:endCxn id="75" idx="0"/>
          </p:cNvCxnSpPr>
          <p:nvPr/>
        </p:nvCxnSpPr>
        <p:spPr bwMode="auto">
          <a:xfrm>
            <a:off x="7573405" y="2132856"/>
            <a:ext cx="351655" cy="699913"/>
          </a:xfrm>
          <a:prstGeom prst="straightConnector1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7" name="76 Rectángulo"/>
          <p:cNvSpPr/>
          <p:nvPr/>
        </p:nvSpPr>
        <p:spPr>
          <a:xfrm>
            <a:off x="4067944" y="5563340"/>
            <a:ext cx="2580775" cy="3416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ctr">
              <a:buSzPct val="100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800" b="0" i="1" kern="0" dirty="0" smtClean="0">
                <a:solidFill>
                  <a:srgbClr val="FF0000"/>
                </a:solidFill>
              </a:rPr>
              <a:t>FPGA</a:t>
            </a:r>
            <a:endParaRPr lang="en-US" sz="1800" b="0" i="1" kern="0" dirty="0">
              <a:solidFill>
                <a:srgbClr val="FF0000"/>
              </a:solidFill>
            </a:endParaRPr>
          </a:p>
        </p:txBody>
      </p:sp>
      <p:sp>
        <p:nvSpPr>
          <p:cNvPr id="78" name="77 Rectángulo"/>
          <p:cNvSpPr/>
          <p:nvPr/>
        </p:nvSpPr>
        <p:spPr>
          <a:xfrm>
            <a:off x="3965395" y="1268760"/>
            <a:ext cx="2838853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588" algn="ctr">
              <a:lnSpc>
                <a:spcPct val="100000"/>
              </a:lnSpc>
              <a:spcBef>
                <a:spcPts val="600"/>
              </a:spcBef>
              <a:buSzPct val="100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i="1" dirty="0">
                <a:solidFill>
                  <a:srgbClr val="003399"/>
                </a:solidFill>
              </a:rPr>
              <a:t>FEB </a:t>
            </a:r>
            <a:r>
              <a:rPr lang="en-US" i="1" dirty="0" smtClean="0">
                <a:solidFill>
                  <a:srgbClr val="003399"/>
                </a:solidFill>
              </a:rPr>
              <a:t>prototype</a:t>
            </a:r>
            <a:br>
              <a:rPr lang="en-US" i="1" dirty="0" smtClean="0">
                <a:solidFill>
                  <a:srgbClr val="003399"/>
                </a:solidFill>
              </a:rPr>
            </a:br>
            <a:r>
              <a:rPr lang="en-US" i="1" dirty="0" smtClean="0">
                <a:solidFill>
                  <a:srgbClr val="003399"/>
                </a:solidFill>
              </a:rPr>
              <a:t>(4 </a:t>
            </a:r>
            <a:r>
              <a:rPr lang="en-US" i="1" dirty="0">
                <a:solidFill>
                  <a:srgbClr val="003399"/>
                </a:solidFill>
              </a:rPr>
              <a:t>data channels)</a:t>
            </a:r>
          </a:p>
        </p:txBody>
      </p:sp>
      <p:sp>
        <p:nvSpPr>
          <p:cNvPr id="79" name="78 Rectángulo"/>
          <p:cNvSpPr/>
          <p:nvPr/>
        </p:nvSpPr>
        <p:spPr>
          <a:xfrm>
            <a:off x="6935274" y="5229200"/>
            <a:ext cx="1741182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i="1" dirty="0" smtClean="0">
                <a:solidFill>
                  <a:srgbClr val="009900"/>
                </a:solidFill>
              </a:rPr>
              <a:t>Updated</a:t>
            </a:r>
            <a:br>
              <a:rPr lang="en-US" i="1" dirty="0" smtClean="0">
                <a:solidFill>
                  <a:srgbClr val="009900"/>
                </a:solidFill>
              </a:rPr>
            </a:br>
            <a:r>
              <a:rPr lang="en-US" i="1" dirty="0" smtClean="0">
                <a:solidFill>
                  <a:srgbClr val="009900"/>
                </a:solidFill>
              </a:rPr>
              <a:t>mezzanine</a:t>
            </a:r>
            <a:endParaRPr lang="es-ES" i="1" dirty="0">
              <a:solidFill>
                <a:srgbClr val="009900"/>
              </a:solidFill>
            </a:endParaRPr>
          </a:p>
        </p:txBody>
      </p:sp>
      <p:cxnSp>
        <p:nvCxnSpPr>
          <p:cNvPr id="80" name="79 Conector recto de flecha"/>
          <p:cNvCxnSpPr>
            <a:stCxn id="77" idx="0"/>
          </p:cNvCxnSpPr>
          <p:nvPr/>
        </p:nvCxnSpPr>
        <p:spPr bwMode="auto">
          <a:xfrm flipV="1">
            <a:off x="5358332" y="4005064"/>
            <a:ext cx="581820" cy="1558276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3" name="82 Conector recto de flecha"/>
          <p:cNvCxnSpPr/>
          <p:nvPr/>
        </p:nvCxnSpPr>
        <p:spPr bwMode="auto">
          <a:xfrm flipV="1">
            <a:off x="7729665" y="4149080"/>
            <a:ext cx="0" cy="1080120"/>
          </a:xfrm>
          <a:prstGeom prst="straightConnector1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6" name="Rectangle 3"/>
          <p:cNvSpPr txBox="1">
            <a:spLocks noChangeArrowheads="1"/>
          </p:cNvSpPr>
          <p:nvPr/>
        </p:nvSpPr>
        <p:spPr bwMode="auto">
          <a:xfrm>
            <a:off x="277110" y="4404237"/>
            <a:ext cx="3392113" cy="2121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4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3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365125" lvl="2" indent="-365125">
              <a:buFont typeface="Wingdings" panose="05000000000000000000" pitchFamily="2" charset="2"/>
              <a:buChar char="§"/>
            </a:pPr>
            <a:r>
              <a:rPr lang="en-US" sz="1600" b="0" kern="0" dirty="0" smtClean="0">
                <a:solidFill>
                  <a:schemeClr val="tx1"/>
                </a:solidFill>
              </a:rPr>
              <a:t>Motorized </a:t>
            </a:r>
            <a:r>
              <a:rPr lang="en-US" sz="1600" b="0" kern="0" dirty="0">
                <a:solidFill>
                  <a:schemeClr val="tx1"/>
                </a:solidFill>
              </a:rPr>
              <a:t>horizontal gantry system to move the chips from tray to the test PCB and to final tray.</a:t>
            </a:r>
          </a:p>
          <a:p>
            <a:pPr marL="365125" lvl="2" indent="-365125">
              <a:buFont typeface="Wingdings" panose="05000000000000000000" pitchFamily="2" charset="2"/>
              <a:buChar char="§"/>
            </a:pPr>
            <a:r>
              <a:rPr lang="en-US" sz="1600" b="0" kern="0" dirty="0">
                <a:solidFill>
                  <a:schemeClr val="tx1"/>
                </a:solidFill>
              </a:rPr>
              <a:t>Motorized stage in the vertical direction.</a:t>
            </a:r>
          </a:p>
          <a:p>
            <a:pPr marL="365125" lvl="2" indent="-365125">
              <a:buFont typeface="Wingdings" panose="05000000000000000000" pitchFamily="2" charset="2"/>
              <a:buChar char="§"/>
            </a:pPr>
            <a:r>
              <a:rPr lang="en-US" sz="1600" b="0" kern="0" dirty="0">
                <a:solidFill>
                  <a:schemeClr val="tx1"/>
                </a:solidFill>
              </a:rPr>
              <a:t>Pneumatic suction.</a:t>
            </a:r>
          </a:p>
          <a:p>
            <a:pPr marL="365125" lvl="2" indent="-365125">
              <a:buFont typeface="Wingdings" panose="05000000000000000000" pitchFamily="2" charset="2"/>
              <a:buChar char="§"/>
            </a:pPr>
            <a:r>
              <a:rPr lang="en-US" sz="1600" b="0" kern="0" dirty="0">
                <a:solidFill>
                  <a:schemeClr val="tx1"/>
                </a:solidFill>
              </a:rPr>
              <a:t>Pressure sensor</a:t>
            </a:r>
            <a:r>
              <a:rPr lang="en-US" sz="1600" b="0" kern="0" dirty="0" smtClean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87" name="Imagen 11">
            <a:extLst>
              <a:ext uri="{FF2B5EF4-FFF2-40B4-BE49-F238E27FC236}">
                <a16:creationId xmlns:a16="http://schemas.microsoft.com/office/drawing/2014/main" xmlns="" id="{1E05C605-B212-4CD0-A87D-145B6ABDA9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57" y="1637752"/>
            <a:ext cx="3444449" cy="2583336"/>
          </a:xfrm>
          <a:prstGeom prst="rect">
            <a:avLst/>
          </a:prstGeom>
        </p:spPr>
      </p:pic>
      <p:sp>
        <p:nvSpPr>
          <p:cNvPr id="88" name="87 Rectángulo"/>
          <p:cNvSpPr/>
          <p:nvPr/>
        </p:nvSpPr>
        <p:spPr>
          <a:xfrm>
            <a:off x="292987" y="1124744"/>
            <a:ext cx="2838853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588" algn="ctr">
              <a:lnSpc>
                <a:spcPct val="100000"/>
              </a:lnSpc>
              <a:spcBef>
                <a:spcPts val="600"/>
              </a:spcBef>
              <a:buSzPct val="100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i="1" dirty="0" smtClean="0">
                <a:solidFill>
                  <a:srgbClr val="003399"/>
                </a:solidFill>
              </a:rPr>
              <a:t>Robotic system</a:t>
            </a:r>
            <a:endParaRPr lang="en-US" i="1" dirty="0">
              <a:solidFill>
                <a:srgbClr val="003399"/>
              </a:solidFill>
            </a:endParaRPr>
          </a:p>
        </p:txBody>
      </p:sp>
      <p:sp>
        <p:nvSpPr>
          <p:cNvPr id="21" name="Marcador de fecha 3"/>
          <p:cNvSpPr>
            <a:spLocks noGrp="1"/>
          </p:cNvSpPr>
          <p:nvPr>
            <p:ph type="dt" sz="half" idx="10"/>
          </p:nvPr>
        </p:nvSpPr>
        <p:spPr>
          <a:xfrm>
            <a:off x="179512" y="6521217"/>
            <a:ext cx="1905000" cy="276225"/>
          </a:xfrm>
        </p:spPr>
        <p:txBody>
          <a:bodyPr/>
          <a:lstStyle/>
          <a:p>
            <a:fld id="{B2A45797-5F34-403F-9E83-4E7DEE82EDCC}" type="datetime3">
              <a:rPr lang="en-US" smtClean="0"/>
              <a:pPr/>
              <a:t>13 February 2018</a:t>
            </a:fld>
            <a:endParaRPr lang="en-US" dirty="0"/>
          </a:p>
        </p:txBody>
      </p:sp>
      <p:sp>
        <p:nvSpPr>
          <p:cNvPr id="22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172400" y="0"/>
            <a:ext cx="936104" cy="320849"/>
          </a:xfrm>
        </p:spPr>
        <p:txBody>
          <a:bodyPr/>
          <a:lstStyle/>
          <a:p>
            <a:fld id="{1178DAF2-2C4D-4961-ABA0-D37600ACF1D7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23" name="Rectangle 5">
            <a:extLst>
              <a:ext uri="{FF2B5EF4-FFF2-40B4-BE49-F238E27FC236}">
                <a16:creationId xmlns="" xmlns:a16="http://schemas.microsoft.com/office/drawing/2014/main" id="{6C26AADE-987D-481B-8B81-E32CD37847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ICC-UB meeting</a:t>
            </a:r>
          </a:p>
        </p:txBody>
      </p:sp>
    </p:spTree>
    <p:extLst>
      <p:ext uri="{BB962C8B-B14F-4D97-AF65-F5344CB8AC3E}">
        <p14:creationId xmlns:p14="http://schemas.microsoft.com/office/powerpoint/2010/main" val="173152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80268" y="169978"/>
            <a:ext cx="8812212" cy="81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en-US" sz="3200" b="0" u="none" dirty="0" smtClean="0">
                <a:latin typeface="Arial"/>
              </a:rPr>
              <a:t>Production quality control</a:t>
            </a:r>
            <a:endParaRPr lang="en-US" sz="3200" b="0" u="none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627784" y="4989733"/>
            <a:ext cx="4104456" cy="1448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4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3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365125" lvl="2" indent="-365125">
              <a:buSzPct val="100000"/>
              <a:buFont typeface="Wingdings" panose="05000000000000000000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1600" b="0" kern="0" dirty="0">
                <a:solidFill>
                  <a:schemeClr val="tx1"/>
                </a:solidFill>
              </a:rPr>
              <a:t>O</a:t>
            </a:r>
            <a:r>
              <a:rPr lang="en-US" sz="1600" b="0" kern="0" dirty="0" smtClean="0">
                <a:solidFill>
                  <a:schemeClr val="tx1"/>
                </a:solidFill>
              </a:rPr>
              <a:t>ne </a:t>
            </a:r>
            <a:r>
              <a:rPr lang="en-US" sz="1600" b="0" kern="0" dirty="0">
                <a:solidFill>
                  <a:schemeClr val="tx1"/>
                </a:solidFill>
              </a:rPr>
              <a:t>set of parameters for all the chips</a:t>
            </a:r>
          </a:p>
          <a:p>
            <a:pPr marL="365125" lvl="2" indent="-365125">
              <a:buFont typeface="Wingdings" panose="05000000000000000000" pitchFamily="2" charset="2"/>
              <a:buChar char="§"/>
            </a:pPr>
            <a:r>
              <a:rPr lang="en-US" sz="1600" b="0" kern="0" dirty="0">
                <a:solidFill>
                  <a:schemeClr val="tx1"/>
                </a:solidFill>
              </a:rPr>
              <a:t>The optimal parameter set of values is obtained from a statistically reasonable amount of chips.</a:t>
            </a:r>
          </a:p>
          <a:p>
            <a:pPr marL="365125" lvl="2" indent="-365125">
              <a:buFont typeface="Wingdings" panose="05000000000000000000" pitchFamily="2" charset="2"/>
              <a:buChar char="§"/>
            </a:pPr>
            <a:r>
              <a:rPr lang="en-US" sz="1600" b="0" kern="0" dirty="0" smtClean="0">
                <a:solidFill>
                  <a:schemeClr val="tx1"/>
                </a:solidFill>
              </a:rPr>
              <a:t>2 min &lt; t &lt; 5 min</a:t>
            </a:r>
            <a:endParaRPr lang="en-US" sz="1600" b="0" kern="0" dirty="0">
              <a:solidFill>
                <a:schemeClr val="tx1"/>
              </a:solidFill>
            </a:endParaRPr>
          </a:p>
        </p:txBody>
      </p:sp>
      <p:pic>
        <p:nvPicPr>
          <p:cNvPr id="70" name="Imagen 6"/>
          <p:cNvPicPr>
            <a:picLocks noChangeAspect="1"/>
          </p:cNvPicPr>
          <p:nvPr/>
        </p:nvPicPr>
        <p:blipFill rotWithShape="1">
          <a:blip r:embed="rId2"/>
          <a:srcRect l="20936" r="19651"/>
          <a:stretch/>
        </p:blipFill>
        <p:spPr>
          <a:xfrm>
            <a:off x="169293" y="2905878"/>
            <a:ext cx="1034954" cy="874500"/>
          </a:xfrm>
          <a:prstGeom prst="rect">
            <a:avLst/>
          </a:prstGeom>
        </p:spPr>
      </p:pic>
      <p:pic>
        <p:nvPicPr>
          <p:cNvPr id="71" name="Imagen 7"/>
          <p:cNvPicPr>
            <a:picLocks noChangeAspect="1"/>
          </p:cNvPicPr>
          <p:nvPr/>
        </p:nvPicPr>
        <p:blipFill rotWithShape="1">
          <a:blip r:embed="rId3"/>
          <a:srcRect l="15989"/>
          <a:stretch/>
        </p:blipFill>
        <p:spPr>
          <a:xfrm>
            <a:off x="1703823" y="2928849"/>
            <a:ext cx="1122141" cy="697857"/>
          </a:xfrm>
          <a:prstGeom prst="rect">
            <a:avLst/>
          </a:prstGeom>
        </p:spPr>
      </p:pic>
      <p:pic>
        <p:nvPicPr>
          <p:cNvPr id="72" name="Imagen 8"/>
          <p:cNvPicPr>
            <a:picLocks noChangeAspect="1"/>
          </p:cNvPicPr>
          <p:nvPr/>
        </p:nvPicPr>
        <p:blipFill rotWithShape="1">
          <a:blip r:embed="rId4"/>
          <a:srcRect r="8942"/>
          <a:stretch/>
        </p:blipFill>
        <p:spPr>
          <a:xfrm>
            <a:off x="3533695" y="2522543"/>
            <a:ext cx="2108206" cy="1534500"/>
          </a:xfrm>
          <a:prstGeom prst="rect">
            <a:avLst/>
          </a:prstGeom>
        </p:spPr>
      </p:pic>
      <p:pic>
        <p:nvPicPr>
          <p:cNvPr id="73" name="Imagen 11"/>
          <p:cNvPicPr>
            <a:picLocks noChangeAspect="1"/>
          </p:cNvPicPr>
          <p:nvPr/>
        </p:nvPicPr>
        <p:blipFill rotWithShape="1">
          <a:blip r:embed="rId5"/>
          <a:srcRect l="21295" r="19075"/>
          <a:stretch/>
        </p:blipFill>
        <p:spPr>
          <a:xfrm>
            <a:off x="8003082" y="2213604"/>
            <a:ext cx="1038731" cy="874500"/>
          </a:xfrm>
          <a:prstGeom prst="rect">
            <a:avLst/>
          </a:prstGeom>
        </p:spPr>
      </p:pic>
      <p:pic>
        <p:nvPicPr>
          <p:cNvPr id="74" name="Imagen 12"/>
          <p:cNvPicPr>
            <a:picLocks noChangeAspect="1"/>
          </p:cNvPicPr>
          <p:nvPr/>
        </p:nvPicPr>
        <p:blipFill rotWithShape="1">
          <a:blip r:embed="rId6"/>
          <a:srcRect l="16508" r="23439"/>
          <a:stretch/>
        </p:blipFill>
        <p:spPr>
          <a:xfrm>
            <a:off x="8031209" y="3413591"/>
            <a:ext cx="1046087" cy="874500"/>
          </a:xfrm>
          <a:prstGeom prst="rect">
            <a:avLst/>
          </a:prstGeom>
        </p:spPr>
      </p:pic>
      <p:sp>
        <p:nvSpPr>
          <p:cNvPr id="75" name="Flecha derecha 8"/>
          <p:cNvSpPr/>
          <p:nvPr/>
        </p:nvSpPr>
        <p:spPr>
          <a:xfrm>
            <a:off x="1010653" y="3140110"/>
            <a:ext cx="499137" cy="2044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6" name="Flecha derecha 8"/>
          <p:cNvSpPr/>
          <p:nvPr/>
        </p:nvSpPr>
        <p:spPr>
          <a:xfrm>
            <a:off x="2930261" y="3140110"/>
            <a:ext cx="499137" cy="2044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7" name="Imagen 16"/>
          <p:cNvPicPr>
            <a:picLocks noChangeAspect="1"/>
          </p:cNvPicPr>
          <p:nvPr/>
        </p:nvPicPr>
        <p:blipFill rotWithShape="1">
          <a:blip r:embed="rId3"/>
          <a:srcRect l="15989"/>
          <a:stretch/>
        </p:blipFill>
        <p:spPr>
          <a:xfrm>
            <a:off x="6349632" y="2940864"/>
            <a:ext cx="1122141" cy="697857"/>
          </a:xfrm>
          <a:prstGeom prst="rect">
            <a:avLst/>
          </a:prstGeom>
        </p:spPr>
      </p:pic>
      <p:sp>
        <p:nvSpPr>
          <p:cNvPr id="78" name="Flecha derecha 8"/>
          <p:cNvSpPr/>
          <p:nvPr/>
        </p:nvSpPr>
        <p:spPr>
          <a:xfrm>
            <a:off x="5776969" y="3140110"/>
            <a:ext cx="499137" cy="2044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9" name="Flecha derecha 8"/>
          <p:cNvSpPr/>
          <p:nvPr/>
        </p:nvSpPr>
        <p:spPr>
          <a:xfrm rot="19668371">
            <a:off x="7487858" y="2818135"/>
            <a:ext cx="499137" cy="2044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0" name="Flecha derecha 8"/>
          <p:cNvSpPr/>
          <p:nvPr/>
        </p:nvSpPr>
        <p:spPr>
          <a:xfrm rot="1913937">
            <a:off x="7548594" y="3407566"/>
            <a:ext cx="499137" cy="2044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1" name="Rectángulo 2"/>
          <p:cNvSpPr/>
          <p:nvPr/>
        </p:nvSpPr>
        <p:spPr>
          <a:xfrm>
            <a:off x="7748816" y="1222061"/>
            <a:ext cx="1209242" cy="840230"/>
          </a:xfrm>
          <a:prstGeom prst="rect">
            <a:avLst/>
          </a:prstGeom>
          <a:ln w="38100">
            <a:solidFill>
              <a:srgbClr val="009900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ES" sz="1800" b="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Tray</a:t>
            </a:r>
            <a:r>
              <a:rPr lang="es-ES" sz="18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of </a:t>
            </a:r>
            <a:r>
              <a:rPr lang="es-ES" sz="1800" b="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accepted</a:t>
            </a:r>
            <a:r>
              <a:rPr lang="es-ES" sz="1800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8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chips </a:t>
            </a:r>
          </a:p>
        </p:txBody>
      </p:sp>
      <p:sp>
        <p:nvSpPr>
          <p:cNvPr id="82" name="Rectángulo 21"/>
          <p:cNvSpPr/>
          <p:nvPr/>
        </p:nvSpPr>
        <p:spPr>
          <a:xfrm>
            <a:off x="7869266" y="4323755"/>
            <a:ext cx="1076172" cy="840230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ES" sz="1800" b="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Tray</a:t>
            </a:r>
            <a:r>
              <a:rPr lang="es-ES" sz="18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of </a:t>
            </a:r>
            <a:r>
              <a:rPr lang="es-ES" sz="1800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800" b="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rejected</a:t>
            </a:r>
            <a:r>
              <a:rPr lang="es-ES" sz="1800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chips </a:t>
            </a:r>
            <a:endParaRPr lang="es-ES" sz="1800" b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3" name="Rectángulo 22"/>
          <p:cNvSpPr/>
          <p:nvPr/>
        </p:nvSpPr>
        <p:spPr>
          <a:xfrm>
            <a:off x="3533695" y="4124251"/>
            <a:ext cx="2243274" cy="590931"/>
          </a:xfrm>
          <a:prstGeom prst="rect">
            <a:avLst/>
          </a:prstGeom>
          <a:ln w="38100">
            <a:solidFill>
              <a:srgbClr val="FFBC00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ES" sz="1800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Chip Test: </a:t>
            </a:r>
            <a:r>
              <a:rPr lang="es-ES" sz="18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Socket open </a:t>
            </a:r>
            <a:r>
              <a:rPr lang="es-ES" sz="1800" b="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on</a:t>
            </a:r>
            <a:r>
              <a:rPr lang="es-ES" sz="18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top</a:t>
            </a:r>
          </a:p>
        </p:txBody>
      </p:sp>
      <p:sp>
        <p:nvSpPr>
          <p:cNvPr id="84" name="Rectángulo 23"/>
          <p:cNvSpPr/>
          <p:nvPr/>
        </p:nvSpPr>
        <p:spPr>
          <a:xfrm>
            <a:off x="1667462" y="3680025"/>
            <a:ext cx="1364731" cy="341632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ES" sz="18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Chip to test</a:t>
            </a:r>
          </a:p>
        </p:txBody>
      </p:sp>
      <p:sp>
        <p:nvSpPr>
          <p:cNvPr id="85" name="Rectángulo 24"/>
          <p:cNvSpPr/>
          <p:nvPr/>
        </p:nvSpPr>
        <p:spPr>
          <a:xfrm>
            <a:off x="236197" y="3828785"/>
            <a:ext cx="975094" cy="590931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ES" sz="1800" b="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Tray</a:t>
            </a:r>
            <a:r>
              <a:rPr lang="es-ES" sz="18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of Chips</a:t>
            </a:r>
          </a:p>
        </p:txBody>
      </p:sp>
      <p:sp>
        <p:nvSpPr>
          <p:cNvPr id="86" name="Rectángulo 25"/>
          <p:cNvSpPr/>
          <p:nvPr/>
        </p:nvSpPr>
        <p:spPr>
          <a:xfrm>
            <a:off x="6450256" y="3710139"/>
            <a:ext cx="907666" cy="590931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ES" sz="1800" b="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Tested</a:t>
            </a:r>
            <a:r>
              <a:rPr lang="es-ES" sz="18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Chip</a:t>
            </a:r>
          </a:p>
        </p:txBody>
      </p:sp>
      <p:cxnSp>
        <p:nvCxnSpPr>
          <p:cNvPr id="87" name="86 Conector recto de flecha"/>
          <p:cNvCxnSpPr/>
          <p:nvPr/>
        </p:nvCxnSpPr>
        <p:spPr bwMode="auto">
          <a:xfrm flipV="1">
            <a:off x="4486374" y="4715182"/>
            <a:ext cx="0" cy="274551"/>
          </a:xfrm>
          <a:prstGeom prst="straightConnector1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8" name="Rectangle 3"/>
          <p:cNvSpPr txBox="1">
            <a:spLocks noChangeArrowheads="1"/>
          </p:cNvSpPr>
          <p:nvPr/>
        </p:nvSpPr>
        <p:spPr bwMode="auto">
          <a:xfrm>
            <a:off x="827584" y="2488428"/>
            <a:ext cx="2303747" cy="36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4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3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800" i="1" kern="0" dirty="0" smtClean="0">
                <a:solidFill>
                  <a:schemeClr val="tx2">
                    <a:lumMod val="75000"/>
                  </a:schemeClr>
                </a:solidFill>
              </a:rPr>
              <a:t>Robot movement</a:t>
            </a:r>
            <a:endParaRPr lang="es-ES" sz="1800" i="1" kern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Rectangle 3"/>
          <p:cNvSpPr txBox="1">
            <a:spLocks noChangeArrowheads="1"/>
          </p:cNvSpPr>
          <p:nvPr/>
        </p:nvSpPr>
        <p:spPr bwMode="auto">
          <a:xfrm>
            <a:off x="5724637" y="2492896"/>
            <a:ext cx="2303747" cy="36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4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3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800" i="1" kern="0" dirty="0" smtClean="0">
                <a:solidFill>
                  <a:schemeClr val="tx2">
                    <a:lumMod val="75000"/>
                  </a:schemeClr>
                </a:solidFill>
              </a:rPr>
              <a:t>Robot movement</a:t>
            </a:r>
            <a:endParaRPr lang="es-ES" sz="1800" i="1" kern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"/>
          <p:cNvSpPr/>
          <p:nvPr/>
        </p:nvSpPr>
        <p:spPr>
          <a:xfrm>
            <a:off x="145415" y="1268760"/>
            <a:ext cx="3778513" cy="51598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588" algn="ctr">
              <a:lnSpc>
                <a:spcPct val="100000"/>
              </a:lnSpc>
              <a:spcBef>
                <a:spcPts val="600"/>
              </a:spcBef>
              <a:buSzPct val="100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i="1" dirty="0" smtClean="0">
                <a:solidFill>
                  <a:srgbClr val="003399"/>
                </a:solidFill>
              </a:rPr>
              <a:t>Automated procedure</a:t>
            </a:r>
            <a:endParaRPr lang="en-US" i="1" dirty="0">
              <a:solidFill>
                <a:srgbClr val="003399"/>
              </a:solidFill>
            </a:endParaRPr>
          </a:p>
        </p:txBody>
      </p:sp>
      <p:sp>
        <p:nvSpPr>
          <p:cNvPr id="27" name="Marcador de fecha 3"/>
          <p:cNvSpPr>
            <a:spLocks noGrp="1"/>
          </p:cNvSpPr>
          <p:nvPr>
            <p:ph type="dt" sz="half" idx="10"/>
          </p:nvPr>
        </p:nvSpPr>
        <p:spPr>
          <a:xfrm>
            <a:off x="179512" y="6521217"/>
            <a:ext cx="1905000" cy="276225"/>
          </a:xfrm>
        </p:spPr>
        <p:txBody>
          <a:bodyPr/>
          <a:lstStyle/>
          <a:p>
            <a:fld id="{B2A45797-5F34-403F-9E83-4E7DEE82EDCC}" type="datetime3">
              <a:rPr lang="en-US" smtClean="0"/>
              <a:pPr/>
              <a:t>13 February 2018</a:t>
            </a:fld>
            <a:endParaRPr lang="en-US" dirty="0"/>
          </a:p>
        </p:txBody>
      </p:sp>
      <p:sp>
        <p:nvSpPr>
          <p:cNvPr id="28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172400" y="0"/>
            <a:ext cx="936104" cy="320849"/>
          </a:xfrm>
        </p:spPr>
        <p:txBody>
          <a:bodyPr/>
          <a:lstStyle/>
          <a:p>
            <a:fld id="{1178DAF2-2C4D-4961-ABA0-D37600ACF1D7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29" name="Rectangle 5">
            <a:extLst>
              <a:ext uri="{FF2B5EF4-FFF2-40B4-BE49-F238E27FC236}">
                <a16:creationId xmlns="" xmlns:a16="http://schemas.microsoft.com/office/drawing/2014/main" id="{6C26AADE-987D-481B-8B81-E32CD37847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ICC-UB meeting</a:t>
            </a:r>
          </a:p>
        </p:txBody>
      </p:sp>
    </p:spTree>
    <p:extLst>
      <p:ext uri="{BB962C8B-B14F-4D97-AF65-F5344CB8AC3E}">
        <p14:creationId xmlns:p14="http://schemas.microsoft.com/office/powerpoint/2010/main" val="387768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80268" y="169978"/>
            <a:ext cx="8812212" cy="81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u="sng"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en-US" sz="3200" b="0" u="none" dirty="0">
                <a:latin typeface="Arial"/>
              </a:rPr>
              <a:t>Example: ASICs tested per </a:t>
            </a:r>
            <a:r>
              <a:rPr lang="en-US" sz="3200" b="0" u="none" dirty="0" smtClean="0">
                <a:latin typeface="Arial"/>
              </a:rPr>
              <a:t>robot run</a:t>
            </a:r>
            <a:endParaRPr lang="en-US" sz="3200" b="0" u="none" dirty="0"/>
          </a:p>
        </p:txBody>
      </p:sp>
      <p:graphicFrame>
        <p:nvGraphicFramePr>
          <p:cNvPr id="70" name="Marcador de contenid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2503666"/>
              </p:ext>
            </p:extLst>
          </p:nvPr>
        </p:nvGraphicFramePr>
        <p:xfrm>
          <a:off x="1053450" y="1196752"/>
          <a:ext cx="7046942" cy="498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4405">
                  <a:extLst>
                    <a:ext uri="{9D8B030D-6E8A-4147-A177-3AD203B41FA5}">
                      <a16:colId xmlns:a16="http://schemas.microsoft.com/office/drawing/2014/main" xmlns="" val="298361418"/>
                    </a:ext>
                  </a:extLst>
                </a:gridCol>
                <a:gridCol w="1878322">
                  <a:extLst>
                    <a:ext uri="{9D8B030D-6E8A-4147-A177-3AD203B41FA5}">
                      <a16:colId xmlns:a16="http://schemas.microsoft.com/office/drawing/2014/main" xmlns="" val="262565651"/>
                    </a:ext>
                  </a:extLst>
                </a:gridCol>
                <a:gridCol w="1944215">
                  <a:extLst>
                    <a:ext uri="{9D8B030D-6E8A-4147-A177-3AD203B41FA5}">
                      <a16:colId xmlns:a16="http://schemas.microsoft.com/office/drawing/2014/main" xmlns="" val="1887079316"/>
                    </a:ext>
                  </a:extLst>
                </a:gridCol>
              </a:tblGrid>
              <a:tr h="442848">
                <a:tc>
                  <a:txBody>
                    <a:bodyPr/>
                    <a:lstStyle/>
                    <a:p>
                      <a:r>
                        <a:rPr lang="es-ES" dirty="0" err="1"/>
                        <a:t>Elements</a:t>
                      </a:r>
                      <a:r>
                        <a:rPr lang="es-ES" dirty="0"/>
                        <a:t>/</a:t>
                      </a:r>
                      <a:r>
                        <a:rPr lang="es-ES" dirty="0" err="1"/>
                        <a:t>Package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PACTA (</a:t>
                      </a:r>
                      <a:r>
                        <a:rPr lang="es-ES" dirty="0" err="1"/>
                        <a:t>Example</a:t>
                      </a:r>
                      <a:r>
                        <a:rPr lang="es-ES" dirty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ICECAL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68432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err="1"/>
                        <a:t>Package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QFN32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QFN64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71254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err="1"/>
                        <a:t>Size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6x6mm</a:t>
                      </a:r>
                      <a:r>
                        <a:rPr lang="es-ES" baseline="30000" dirty="0"/>
                        <a:t>2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9x9mm</a:t>
                      </a:r>
                      <a:r>
                        <a:rPr lang="es-ES" baseline="30000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20387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err="1"/>
                        <a:t>Num</a:t>
                      </a:r>
                      <a:r>
                        <a:rPr lang="es-ES" b="1" dirty="0"/>
                        <a:t> Chips/</a:t>
                      </a:r>
                      <a:r>
                        <a:rPr lang="es-ES" b="1" dirty="0" err="1"/>
                        <a:t>Tray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490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260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161722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err="1"/>
                        <a:t>Num</a:t>
                      </a:r>
                      <a:r>
                        <a:rPr lang="es-ES" b="1" dirty="0"/>
                        <a:t> </a:t>
                      </a:r>
                      <a:r>
                        <a:rPr lang="es-ES" b="1" dirty="0" err="1"/>
                        <a:t>Trays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687066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err="1"/>
                        <a:t>Num</a:t>
                      </a:r>
                      <a:r>
                        <a:rPr lang="es-ES" b="1" dirty="0"/>
                        <a:t> Chips/Robot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6860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3120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62484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err="1"/>
                        <a:t>Num</a:t>
                      </a:r>
                      <a:r>
                        <a:rPr lang="es-ES" b="1" baseline="0" dirty="0"/>
                        <a:t> Chips per test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29035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/>
                        <a:t>Robot </a:t>
                      </a:r>
                      <a:r>
                        <a:rPr lang="es-ES" b="1" dirty="0" err="1"/>
                        <a:t>Movement</a:t>
                      </a:r>
                      <a:r>
                        <a:rPr lang="es-ES" b="1" dirty="0"/>
                        <a:t> + </a:t>
                      </a:r>
                      <a:r>
                        <a:rPr lang="es-ES" b="1" dirty="0" err="1"/>
                        <a:t>photo</a:t>
                      </a:r>
                      <a:r>
                        <a:rPr lang="es-ES" b="1" dirty="0"/>
                        <a:t> per test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~176s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~44s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933753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/>
                        <a:t>Test QC</a:t>
                      </a:r>
                      <a:r>
                        <a:rPr lang="es-ES" b="1" baseline="0" dirty="0"/>
                        <a:t> Time per test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~65s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sym typeface="Wingdings" panose="05000000000000000000" pitchFamily="2" charset="2"/>
                        </a:rPr>
                        <a:t>~3</a:t>
                      </a:r>
                      <a:r>
                        <a:rPr lang="es-ES" dirty="0" smtClean="0"/>
                        <a:t>00s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28862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/>
                        <a:t>Test </a:t>
                      </a:r>
                      <a:r>
                        <a:rPr lang="es-ES" b="1" dirty="0" err="1"/>
                        <a:t>Robot+QC</a:t>
                      </a:r>
                      <a:r>
                        <a:rPr lang="es-ES" b="1" dirty="0"/>
                        <a:t> </a:t>
                      </a:r>
                      <a:r>
                        <a:rPr lang="es-ES" b="1" dirty="0" err="1"/>
                        <a:t>iteration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~240s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sym typeface="Wingdings" panose="05000000000000000000" pitchFamily="2" charset="2"/>
                        </a:rPr>
                        <a:t>~344</a:t>
                      </a:r>
                      <a:r>
                        <a:rPr lang="es-E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84732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/>
                        <a:t>Complete Run Test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114h</a:t>
                      </a:r>
                      <a:r>
                        <a:rPr lang="es-ES" dirty="0">
                          <a:sym typeface="Wingdings" panose="05000000000000000000" pitchFamily="2" charset="2"/>
                        </a:rPr>
                        <a:t>~</a:t>
                      </a:r>
                      <a:r>
                        <a:rPr lang="es-ES" dirty="0" smtClean="0">
                          <a:sym typeface="Wingdings" panose="05000000000000000000" pitchFamily="2" charset="2"/>
                        </a:rPr>
                        <a:t>5 </a:t>
                      </a:r>
                      <a:r>
                        <a:rPr lang="es-ES" dirty="0" err="1" smtClean="0">
                          <a:sym typeface="Wingdings" panose="05000000000000000000" pitchFamily="2" charset="2"/>
                        </a:rPr>
                        <a:t>days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298h</a:t>
                      </a:r>
                      <a:r>
                        <a:rPr lang="es-ES" dirty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s-ES" dirty="0" smtClean="0">
                          <a:sym typeface="Wingdings" panose="05000000000000000000" pitchFamily="2" charset="2"/>
                        </a:rPr>
                        <a:t>~12 </a:t>
                      </a:r>
                      <a:r>
                        <a:rPr lang="es-ES" dirty="0" err="1" smtClean="0">
                          <a:sym typeface="Wingdings" panose="05000000000000000000" pitchFamily="2" charset="2"/>
                        </a:rPr>
                        <a:t>days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00075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/>
                        <a:t>Chips </a:t>
                      </a:r>
                      <a:r>
                        <a:rPr lang="es-ES" b="1" dirty="0" err="1"/>
                        <a:t>Tested</a:t>
                      </a:r>
                      <a:r>
                        <a:rPr lang="es-ES" b="1" dirty="0"/>
                        <a:t> per </a:t>
                      </a:r>
                      <a:r>
                        <a:rPr lang="es-ES" b="1" dirty="0" err="1"/>
                        <a:t>day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>
                          <a:sym typeface="Wingdings" panose="05000000000000000000" pitchFamily="2" charset="2"/>
                        </a:rPr>
                        <a:t>~</a:t>
                      </a:r>
                      <a:r>
                        <a:rPr lang="es-ES" dirty="0"/>
                        <a:t>1440 chips/</a:t>
                      </a:r>
                      <a:r>
                        <a:rPr lang="es-ES" dirty="0" err="1"/>
                        <a:t>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>
                          <a:sym typeface="Wingdings" panose="05000000000000000000" pitchFamily="2" charset="2"/>
                        </a:rPr>
                        <a:t>~</a:t>
                      </a:r>
                      <a:r>
                        <a:rPr lang="es-ES" dirty="0" smtClean="0"/>
                        <a:t>252 </a:t>
                      </a:r>
                      <a:r>
                        <a:rPr lang="es-ES" dirty="0"/>
                        <a:t>chips/</a:t>
                      </a:r>
                      <a:r>
                        <a:rPr lang="es-ES" dirty="0" err="1"/>
                        <a:t>day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18799470"/>
                  </a:ext>
                </a:extLst>
              </a:tr>
            </a:tbl>
          </a:graphicData>
        </a:graphic>
      </p:graphicFrame>
      <p:sp>
        <p:nvSpPr>
          <p:cNvPr id="6" name="Marcador de fecha 3"/>
          <p:cNvSpPr>
            <a:spLocks noGrp="1"/>
          </p:cNvSpPr>
          <p:nvPr>
            <p:ph type="dt" sz="half" idx="10"/>
          </p:nvPr>
        </p:nvSpPr>
        <p:spPr>
          <a:xfrm>
            <a:off x="179512" y="6521217"/>
            <a:ext cx="1905000" cy="276225"/>
          </a:xfrm>
        </p:spPr>
        <p:txBody>
          <a:bodyPr/>
          <a:lstStyle/>
          <a:p>
            <a:fld id="{B2A45797-5F34-403F-9E83-4E7DEE82EDCC}" type="datetime3">
              <a:rPr lang="en-US" smtClean="0"/>
              <a:pPr/>
              <a:t>13 February 2018</a:t>
            </a:fld>
            <a:endParaRPr lang="en-U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172400" y="0"/>
            <a:ext cx="936104" cy="320849"/>
          </a:xfrm>
        </p:spPr>
        <p:txBody>
          <a:bodyPr/>
          <a:lstStyle/>
          <a:p>
            <a:fld id="{1178DAF2-2C4D-4961-ABA0-D37600ACF1D7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6C26AADE-987D-481B-8B81-E32CD37847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ICC-UB meeting</a:t>
            </a:r>
          </a:p>
        </p:txBody>
      </p:sp>
    </p:spTree>
    <p:extLst>
      <p:ext uri="{BB962C8B-B14F-4D97-AF65-F5344CB8AC3E}">
        <p14:creationId xmlns:p14="http://schemas.microsoft.com/office/powerpoint/2010/main" val="123348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I. </a:t>
            </a:r>
            <a:r>
              <a:rPr lang="en-GB" dirty="0"/>
              <a:t>Analog Electronics Upgrade Motivation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12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1" name="Rectangle 5">
            <a:extLst>
              <a:ext uri="{FF2B5EF4-FFF2-40B4-BE49-F238E27FC236}">
                <a16:creationId xmlns="" xmlns:a16="http://schemas.microsoft.com/office/drawing/2014/main" id="{089FF183-9DA6-47B6-93C5-96E559677F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Calo</a:t>
            </a:r>
            <a:r>
              <a:rPr lang="en-GB" dirty="0" smtClean="0"/>
              <a:t> FE PRR</a:t>
            </a:r>
            <a:endParaRPr lang="en-GB" dirty="0"/>
          </a:p>
        </p:txBody>
      </p:sp>
      <p:sp>
        <p:nvSpPr>
          <p:cNvPr id="165" name="Rectangle à coins arrondis 231"/>
          <p:cNvSpPr/>
          <p:nvPr/>
        </p:nvSpPr>
        <p:spPr bwMode="auto">
          <a:xfrm flipH="1">
            <a:off x="3598064" y="1132713"/>
            <a:ext cx="5256584" cy="3132349"/>
          </a:xfrm>
          <a:prstGeom prst="roundRect">
            <a:avLst/>
          </a:prstGeom>
          <a:solidFill>
            <a:schemeClr val="accent3">
              <a:lumMod val="8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wrap="none" lIns="92064" tIns="46032" rIns="92064" bIns="46032" anchor="ctr"/>
          <a:lstStyle/>
          <a:p>
            <a:pPr eaLnBrk="0" hangingPunct="0">
              <a:buNone/>
              <a:defRPr/>
            </a:pPr>
            <a:endParaRPr lang="fr-FR">
              <a:latin typeface="Arial" charset="0"/>
            </a:endParaRPr>
          </a:p>
        </p:txBody>
      </p:sp>
      <p:sp>
        <p:nvSpPr>
          <p:cNvPr id="166" name="ZoneTexte 632"/>
          <p:cNvSpPr txBox="1">
            <a:spLocks noChangeArrowheads="1"/>
          </p:cNvSpPr>
          <p:nvPr/>
        </p:nvSpPr>
        <p:spPr bwMode="auto">
          <a:xfrm flipH="1">
            <a:off x="7594508" y="1204721"/>
            <a:ext cx="1152857" cy="535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algn="ctr">
              <a:buNone/>
            </a:pPr>
            <a:r>
              <a:rPr lang="fr-FR" sz="1600" i="1" dirty="0" smtClean="0">
                <a:solidFill>
                  <a:schemeClr val="tx1"/>
                </a:solidFill>
              </a:rPr>
              <a:t>Front End</a:t>
            </a:r>
            <a:br>
              <a:rPr lang="fr-FR" sz="1600" i="1" dirty="0" smtClean="0">
                <a:solidFill>
                  <a:schemeClr val="tx1"/>
                </a:solidFill>
              </a:rPr>
            </a:br>
            <a:r>
              <a:rPr lang="fr-FR" sz="1600" i="1" dirty="0" err="1" smtClean="0">
                <a:solidFill>
                  <a:schemeClr val="tx1"/>
                </a:solidFill>
              </a:rPr>
              <a:t>Board</a:t>
            </a:r>
            <a:endParaRPr lang="fr-FR" sz="1600" i="1" dirty="0">
              <a:solidFill>
                <a:schemeClr val="tx1"/>
              </a:solidFill>
            </a:endParaRPr>
          </a:p>
        </p:txBody>
      </p:sp>
      <p:sp>
        <p:nvSpPr>
          <p:cNvPr id="167" name="Rectangle à coins arrondis 285"/>
          <p:cNvSpPr/>
          <p:nvPr/>
        </p:nvSpPr>
        <p:spPr bwMode="auto">
          <a:xfrm flipH="1">
            <a:off x="3675640" y="1204721"/>
            <a:ext cx="4003561" cy="29523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None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68" name="167 Pentágono"/>
          <p:cNvSpPr/>
          <p:nvPr/>
        </p:nvSpPr>
        <p:spPr bwMode="auto">
          <a:xfrm flipH="1">
            <a:off x="7773591" y="2651232"/>
            <a:ext cx="721017" cy="618562"/>
          </a:xfrm>
          <a:prstGeom prst="homePlat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s-ES" sz="12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12b ADC</a:t>
            </a:r>
          </a:p>
        </p:txBody>
      </p:sp>
      <p:cxnSp>
        <p:nvCxnSpPr>
          <p:cNvPr id="169" name="168 Conector recto"/>
          <p:cNvCxnSpPr>
            <a:stCxn id="168" idx="1"/>
          </p:cNvCxnSpPr>
          <p:nvPr/>
        </p:nvCxnSpPr>
        <p:spPr bwMode="auto">
          <a:xfrm flipV="1">
            <a:off x="8494608" y="2960265"/>
            <a:ext cx="281682" cy="24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170" name="Rectangle à coins arrondis 285"/>
          <p:cNvSpPr/>
          <p:nvPr/>
        </p:nvSpPr>
        <p:spPr bwMode="auto">
          <a:xfrm flipH="1">
            <a:off x="5000455" y="1286843"/>
            <a:ext cx="2126000" cy="2774360"/>
          </a:xfrm>
          <a:prstGeom prst="roundRect">
            <a:avLst/>
          </a:prstGeom>
          <a:solidFill>
            <a:srgbClr val="CCFF99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None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71" name="170 Rectángulo"/>
          <p:cNvSpPr/>
          <p:nvPr/>
        </p:nvSpPr>
        <p:spPr bwMode="auto">
          <a:xfrm>
            <a:off x="656283" y="1742178"/>
            <a:ext cx="1466125" cy="2319024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72" name="171 Cubo"/>
          <p:cNvSpPr/>
          <p:nvPr/>
        </p:nvSpPr>
        <p:spPr bwMode="auto">
          <a:xfrm>
            <a:off x="764295" y="2360658"/>
            <a:ext cx="578296" cy="332374"/>
          </a:xfrm>
          <a:prstGeom prst="cube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73" name="172 Cilindro"/>
          <p:cNvSpPr/>
          <p:nvPr/>
        </p:nvSpPr>
        <p:spPr bwMode="auto">
          <a:xfrm rot="5400000" flipH="1">
            <a:off x="1307954" y="2416108"/>
            <a:ext cx="195665" cy="202863"/>
          </a:xfrm>
          <a:prstGeom prst="can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cxnSp>
        <p:nvCxnSpPr>
          <p:cNvPr id="174" name="173 Conector recto"/>
          <p:cNvCxnSpPr>
            <a:stCxn id="173" idx="1"/>
            <a:endCxn id="207" idx="1"/>
          </p:cNvCxnSpPr>
          <p:nvPr/>
        </p:nvCxnSpPr>
        <p:spPr bwMode="auto">
          <a:xfrm>
            <a:off x="1507218" y="2517539"/>
            <a:ext cx="759206" cy="2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5" name="ZoneTexte 406"/>
          <p:cNvSpPr txBox="1"/>
          <p:nvPr/>
        </p:nvSpPr>
        <p:spPr>
          <a:xfrm flipH="1">
            <a:off x="574236" y="1742179"/>
            <a:ext cx="874135" cy="42472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200" i="1" dirty="0" smtClean="0">
                <a:solidFill>
                  <a:schemeClr val="tx1"/>
                </a:solidFill>
              </a:rPr>
              <a:t>Detector </a:t>
            </a:r>
            <a:r>
              <a:rPr lang="fr-FR" sz="1200" i="1" dirty="0" err="1" smtClean="0">
                <a:solidFill>
                  <a:schemeClr val="tx1"/>
                </a:solidFill>
              </a:rPr>
              <a:t>cells</a:t>
            </a:r>
            <a:endParaRPr lang="fr-FR" sz="1200" i="1" dirty="0">
              <a:solidFill>
                <a:schemeClr val="tx1"/>
              </a:solidFill>
            </a:endParaRPr>
          </a:p>
        </p:txBody>
      </p:sp>
      <p:sp>
        <p:nvSpPr>
          <p:cNvPr id="176" name="ZoneTexte 406"/>
          <p:cNvSpPr txBox="1"/>
          <p:nvPr/>
        </p:nvSpPr>
        <p:spPr>
          <a:xfrm flipH="1">
            <a:off x="707704" y="3142443"/>
            <a:ext cx="514096" cy="25852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200" i="1" dirty="0" smtClean="0">
                <a:solidFill>
                  <a:schemeClr val="accent2">
                    <a:lumMod val="75000"/>
                  </a:schemeClr>
                </a:solidFill>
              </a:rPr>
              <a:t>clip</a:t>
            </a:r>
            <a:endParaRPr lang="fr-FR" sz="12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7" name="ZoneTexte 406"/>
          <p:cNvSpPr txBox="1"/>
          <p:nvPr/>
        </p:nvSpPr>
        <p:spPr>
          <a:xfrm flipH="1">
            <a:off x="2322466" y="2608877"/>
            <a:ext cx="1102012" cy="250607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200" i="1" dirty="0" smtClean="0">
                <a:solidFill>
                  <a:schemeClr val="tx1"/>
                </a:solidFill>
              </a:rPr>
              <a:t>12m </a:t>
            </a:r>
            <a:r>
              <a:rPr lang="fr-FR" sz="1200" i="1" dirty="0" err="1" smtClean="0">
                <a:solidFill>
                  <a:schemeClr val="tx1"/>
                </a:solidFill>
              </a:rPr>
              <a:t>cable</a:t>
            </a:r>
            <a:endParaRPr lang="fr-FR" sz="1200" i="1" dirty="0">
              <a:solidFill>
                <a:schemeClr val="tx1"/>
              </a:solidFill>
            </a:endParaRPr>
          </a:p>
        </p:txBody>
      </p:sp>
      <p:cxnSp>
        <p:nvCxnSpPr>
          <p:cNvPr id="178" name="177 Conector recto"/>
          <p:cNvCxnSpPr/>
          <p:nvPr/>
        </p:nvCxnSpPr>
        <p:spPr bwMode="auto">
          <a:xfrm>
            <a:off x="4904035" y="2830373"/>
            <a:ext cx="203702" cy="2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79" name="178 Grupo"/>
          <p:cNvGrpSpPr/>
          <p:nvPr/>
        </p:nvGrpSpPr>
        <p:grpSpPr>
          <a:xfrm>
            <a:off x="5052975" y="2597120"/>
            <a:ext cx="561043" cy="731838"/>
            <a:chOff x="2662279" y="3206417"/>
            <a:chExt cx="561043" cy="731838"/>
          </a:xfrm>
        </p:grpSpPr>
        <p:sp>
          <p:nvSpPr>
            <p:cNvPr id="180" name="AutoShape 45"/>
            <p:cNvSpPr>
              <a:spLocks noChangeArrowheads="1"/>
            </p:cNvSpPr>
            <p:nvPr/>
          </p:nvSpPr>
          <p:spPr bwMode="auto">
            <a:xfrm rot="5400000">
              <a:off x="2601816" y="3316748"/>
              <a:ext cx="731838" cy="51117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b="0" u="none"/>
            </a:p>
          </p:txBody>
        </p:sp>
        <p:sp>
          <p:nvSpPr>
            <p:cNvPr id="181" name="Text Box 50"/>
            <p:cNvSpPr txBox="1">
              <a:spLocks noChangeArrowheads="1"/>
            </p:cNvSpPr>
            <p:nvPr/>
          </p:nvSpPr>
          <p:spPr bwMode="auto">
            <a:xfrm>
              <a:off x="2662279" y="3279017"/>
              <a:ext cx="288862" cy="6186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n-US" sz="1400" b="0" u="none" dirty="0"/>
                <a:t>-</a:t>
              </a:r>
            </a:p>
            <a:p>
              <a:pPr>
                <a:buNone/>
              </a:pPr>
              <a:endParaRPr lang="en-US" sz="1000" b="0" u="none" dirty="0"/>
            </a:p>
            <a:p>
              <a:pPr>
                <a:buNone/>
              </a:pPr>
              <a:r>
                <a:rPr lang="en-US" sz="1400" b="0" u="none" dirty="0"/>
                <a:t>+</a:t>
              </a:r>
            </a:p>
          </p:txBody>
        </p:sp>
      </p:grpSp>
      <p:sp>
        <p:nvSpPr>
          <p:cNvPr id="182" name="ZoneTexte 406"/>
          <p:cNvSpPr txBox="1"/>
          <p:nvPr/>
        </p:nvSpPr>
        <p:spPr>
          <a:xfrm flipH="1">
            <a:off x="1149792" y="2068817"/>
            <a:ext cx="514096" cy="25852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200" i="1" dirty="0" smtClean="0">
                <a:solidFill>
                  <a:schemeClr val="tx1"/>
                </a:solidFill>
              </a:rPr>
              <a:t>PMT</a:t>
            </a:r>
            <a:endParaRPr lang="fr-FR" sz="1200" i="1" dirty="0">
              <a:solidFill>
                <a:schemeClr val="tx1"/>
              </a:solidFill>
            </a:endParaRPr>
          </a:p>
        </p:txBody>
      </p:sp>
      <p:sp>
        <p:nvSpPr>
          <p:cNvPr id="183" name="182 Cilindro"/>
          <p:cNvSpPr/>
          <p:nvPr/>
        </p:nvSpPr>
        <p:spPr bwMode="auto">
          <a:xfrm flipH="1">
            <a:off x="1582349" y="2680886"/>
            <a:ext cx="144015" cy="720080"/>
          </a:xfrm>
          <a:prstGeom prst="can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cxnSp>
        <p:nvCxnSpPr>
          <p:cNvPr id="184" name="183 Conector recto"/>
          <p:cNvCxnSpPr>
            <a:stCxn id="183" idx="1"/>
          </p:cNvCxnSpPr>
          <p:nvPr/>
        </p:nvCxnSpPr>
        <p:spPr bwMode="auto">
          <a:xfrm flipH="1" flipV="1">
            <a:off x="1652868" y="2522115"/>
            <a:ext cx="1488" cy="15877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85" name="184 Grupo"/>
          <p:cNvGrpSpPr/>
          <p:nvPr/>
        </p:nvGrpSpPr>
        <p:grpSpPr>
          <a:xfrm rot="5400000">
            <a:off x="1485549" y="3598871"/>
            <a:ext cx="329228" cy="152401"/>
            <a:chOff x="1974502" y="2960948"/>
            <a:chExt cx="329228" cy="152401"/>
          </a:xfrm>
        </p:grpSpPr>
        <p:cxnSp>
          <p:nvCxnSpPr>
            <p:cNvPr id="186" name="Straight Connector 641"/>
            <p:cNvCxnSpPr/>
            <p:nvPr/>
          </p:nvCxnSpPr>
          <p:spPr bwMode="auto">
            <a:xfrm rot="5400000" flipH="1">
              <a:off x="2058295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642"/>
            <p:cNvCxnSpPr/>
            <p:nvPr/>
          </p:nvCxnSpPr>
          <p:spPr bwMode="auto">
            <a:xfrm rot="16200000" flipH="1" flipV="1">
              <a:off x="2015777" y="3014924"/>
              <a:ext cx="152401" cy="444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648"/>
            <p:cNvCxnSpPr/>
            <p:nvPr/>
          </p:nvCxnSpPr>
          <p:spPr bwMode="auto">
            <a:xfrm rot="5400000" flipH="1">
              <a:off x="1962596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670"/>
            <p:cNvCxnSpPr/>
            <p:nvPr/>
          </p:nvCxnSpPr>
          <p:spPr bwMode="auto">
            <a:xfrm rot="16200000" flipH="1" flipV="1">
              <a:off x="1965771" y="2987143"/>
              <a:ext cx="76200" cy="2381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672"/>
            <p:cNvCxnSpPr/>
            <p:nvPr/>
          </p:nvCxnSpPr>
          <p:spPr bwMode="auto">
            <a:xfrm rot="10800000">
              <a:off x="1974502" y="3032387"/>
              <a:ext cx="22225" cy="158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639"/>
            <p:cNvCxnSpPr/>
            <p:nvPr/>
          </p:nvCxnSpPr>
          <p:spPr bwMode="auto">
            <a:xfrm flipH="1">
              <a:off x="2277268" y="3032387"/>
              <a:ext cx="264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640"/>
            <p:cNvCxnSpPr/>
            <p:nvPr/>
          </p:nvCxnSpPr>
          <p:spPr bwMode="auto">
            <a:xfrm flipH="1">
              <a:off x="2252948" y="3032389"/>
              <a:ext cx="23813" cy="809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641"/>
            <p:cNvCxnSpPr/>
            <p:nvPr/>
          </p:nvCxnSpPr>
          <p:spPr bwMode="auto">
            <a:xfrm rot="5400000" flipH="1">
              <a:off x="2153729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642"/>
            <p:cNvCxnSpPr/>
            <p:nvPr/>
          </p:nvCxnSpPr>
          <p:spPr bwMode="auto">
            <a:xfrm rot="16200000" flipH="1" flipV="1">
              <a:off x="2105757" y="3014924"/>
              <a:ext cx="152401" cy="444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5" name="194 Conector recto"/>
          <p:cNvCxnSpPr/>
          <p:nvPr/>
        </p:nvCxnSpPr>
        <p:spPr bwMode="auto">
          <a:xfrm flipH="1" flipV="1">
            <a:off x="1651975" y="3400966"/>
            <a:ext cx="2058" cy="11683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6" name="195 Grupo"/>
          <p:cNvGrpSpPr/>
          <p:nvPr/>
        </p:nvGrpSpPr>
        <p:grpSpPr>
          <a:xfrm>
            <a:off x="1579967" y="3865944"/>
            <a:ext cx="156710" cy="150380"/>
            <a:chOff x="2219064" y="2954838"/>
            <a:chExt cx="156710" cy="150380"/>
          </a:xfrm>
        </p:grpSpPr>
        <p:cxnSp>
          <p:nvCxnSpPr>
            <p:cNvPr id="197" name="Straight Connector 422"/>
            <p:cNvCxnSpPr/>
            <p:nvPr/>
          </p:nvCxnSpPr>
          <p:spPr bwMode="auto">
            <a:xfrm>
              <a:off x="2291679" y="2954838"/>
              <a:ext cx="0" cy="955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423"/>
            <p:cNvCxnSpPr/>
            <p:nvPr/>
          </p:nvCxnSpPr>
          <p:spPr bwMode="auto">
            <a:xfrm>
              <a:off x="2219064" y="3049041"/>
              <a:ext cx="147211" cy="37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423"/>
            <p:cNvCxnSpPr/>
            <p:nvPr/>
          </p:nvCxnSpPr>
          <p:spPr bwMode="auto">
            <a:xfrm flipH="1" flipV="1">
              <a:off x="2234121" y="3049623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423"/>
            <p:cNvCxnSpPr/>
            <p:nvPr/>
          </p:nvCxnSpPr>
          <p:spPr bwMode="auto">
            <a:xfrm flipH="1" flipV="1">
              <a:off x="2267744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423"/>
            <p:cNvCxnSpPr/>
            <p:nvPr/>
          </p:nvCxnSpPr>
          <p:spPr bwMode="auto">
            <a:xfrm flipH="1" flipV="1">
              <a:off x="2303748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423"/>
            <p:cNvCxnSpPr/>
            <p:nvPr/>
          </p:nvCxnSpPr>
          <p:spPr bwMode="auto">
            <a:xfrm flipH="1" flipV="1">
              <a:off x="2337371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3" name="202 Conector recto"/>
          <p:cNvCxnSpPr/>
          <p:nvPr/>
        </p:nvCxnSpPr>
        <p:spPr bwMode="auto">
          <a:xfrm flipH="1" flipV="1">
            <a:off x="1654356" y="3807529"/>
            <a:ext cx="2058" cy="11683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4" name="203 Conector recto"/>
          <p:cNvCxnSpPr/>
          <p:nvPr/>
        </p:nvCxnSpPr>
        <p:spPr bwMode="auto">
          <a:xfrm flipV="1">
            <a:off x="1381779" y="3688998"/>
            <a:ext cx="0" cy="169142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5" name="204 Conector recto"/>
          <p:cNvCxnSpPr/>
          <p:nvPr/>
        </p:nvCxnSpPr>
        <p:spPr bwMode="auto">
          <a:xfrm>
            <a:off x="1379485" y="3688998"/>
            <a:ext cx="202863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06" name="205 Conector recto"/>
          <p:cNvCxnSpPr/>
          <p:nvPr/>
        </p:nvCxnSpPr>
        <p:spPr bwMode="auto">
          <a:xfrm>
            <a:off x="1379485" y="3869018"/>
            <a:ext cx="274647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7" name="206 Cilindro"/>
          <p:cNvSpPr/>
          <p:nvPr/>
        </p:nvSpPr>
        <p:spPr bwMode="auto">
          <a:xfrm rot="16200000" flipH="1">
            <a:off x="2802665" y="1909570"/>
            <a:ext cx="144015" cy="1216497"/>
          </a:xfrm>
          <a:prstGeom prst="can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cxnSp>
        <p:nvCxnSpPr>
          <p:cNvPr id="208" name="207 Conector recto"/>
          <p:cNvCxnSpPr>
            <a:stCxn id="207" idx="3"/>
          </p:cNvCxnSpPr>
          <p:nvPr/>
        </p:nvCxnSpPr>
        <p:spPr bwMode="auto">
          <a:xfrm>
            <a:off x="3482921" y="2517819"/>
            <a:ext cx="1423987" cy="429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9" name="208 Cilindro"/>
          <p:cNvSpPr/>
          <p:nvPr/>
        </p:nvSpPr>
        <p:spPr bwMode="auto">
          <a:xfrm flipH="1">
            <a:off x="4048183" y="2680886"/>
            <a:ext cx="144015" cy="720080"/>
          </a:xfrm>
          <a:prstGeom prst="can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cxnSp>
        <p:nvCxnSpPr>
          <p:cNvPr id="210" name="209 Conector recto"/>
          <p:cNvCxnSpPr>
            <a:stCxn id="209" idx="1"/>
          </p:cNvCxnSpPr>
          <p:nvPr/>
        </p:nvCxnSpPr>
        <p:spPr bwMode="auto">
          <a:xfrm flipH="1" flipV="1">
            <a:off x="4118702" y="2522115"/>
            <a:ext cx="1488" cy="15877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11" name="210 Grupo"/>
          <p:cNvGrpSpPr/>
          <p:nvPr/>
        </p:nvGrpSpPr>
        <p:grpSpPr>
          <a:xfrm rot="5400000">
            <a:off x="3951383" y="3598871"/>
            <a:ext cx="329228" cy="152401"/>
            <a:chOff x="1974502" y="2960948"/>
            <a:chExt cx="329228" cy="152401"/>
          </a:xfrm>
        </p:grpSpPr>
        <p:cxnSp>
          <p:nvCxnSpPr>
            <p:cNvPr id="212" name="Straight Connector 641"/>
            <p:cNvCxnSpPr/>
            <p:nvPr/>
          </p:nvCxnSpPr>
          <p:spPr bwMode="auto">
            <a:xfrm rot="5400000" flipH="1">
              <a:off x="2058295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642"/>
            <p:cNvCxnSpPr/>
            <p:nvPr/>
          </p:nvCxnSpPr>
          <p:spPr bwMode="auto">
            <a:xfrm rot="16200000" flipH="1" flipV="1">
              <a:off x="2015777" y="3014924"/>
              <a:ext cx="152401" cy="444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648"/>
            <p:cNvCxnSpPr/>
            <p:nvPr/>
          </p:nvCxnSpPr>
          <p:spPr bwMode="auto">
            <a:xfrm rot="5400000" flipH="1">
              <a:off x="1962596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670"/>
            <p:cNvCxnSpPr/>
            <p:nvPr/>
          </p:nvCxnSpPr>
          <p:spPr bwMode="auto">
            <a:xfrm rot="16200000" flipH="1" flipV="1">
              <a:off x="1965771" y="2987143"/>
              <a:ext cx="76200" cy="2381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672"/>
            <p:cNvCxnSpPr/>
            <p:nvPr/>
          </p:nvCxnSpPr>
          <p:spPr bwMode="auto">
            <a:xfrm rot="10800000">
              <a:off x="1974502" y="3032387"/>
              <a:ext cx="22225" cy="158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639"/>
            <p:cNvCxnSpPr/>
            <p:nvPr/>
          </p:nvCxnSpPr>
          <p:spPr bwMode="auto">
            <a:xfrm flipH="1">
              <a:off x="2277268" y="3032387"/>
              <a:ext cx="264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640"/>
            <p:cNvCxnSpPr/>
            <p:nvPr/>
          </p:nvCxnSpPr>
          <p:spPr bwMode="auto">
            <a:xfrm flipH="1">
              <a:off x="2252948" y="3032389"/>
              <a:ext cx="23813" cy="809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641"/>
            <p:cNvCxnSpPr/>
            <p:nvPr/>
          </p:nvCxnSpPr>
          <p:spPr bwMode="auto">
            <a:xfrm rot="5400000" flipH="1">
              <a:off x="2153729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642"/>
            <p:cNvCxnSpPr/>
            <p:nvPr/>
          </p:nvCxnSpPr>
          <p:spPr bwMode="auto">
            <a:xfrm rot="16200000" flipH="1" flipV="1">
              <a:off x="2105757" y="3014924"/>
              <a:ext cx="152401" cy="444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1" name="220 Conector recto"/>
          <p:cNvCxnSpPr/>
          <p:nvPr/>
        </p:nvCxnSpPr>
        <p:spPr bwMode="auto">
          <a:xfrm flipH="1" flipV="1">
            <a:off x="4117809" y="3400966"/>
            <a:ext cx="2058" cy="11683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22" name="221 Grupo"/>
          <p:cNvGrpSpPr/>
          <p:nvPr/>
        </p:nvGrpSpPr>
        <p:grpSpPr>
          <a:xfrm>
            <a:off x="4054427" y="3865944"/>
            <a:ext cx="156710" cy="150380"/>
            <a:chOff x="2219064" y="2954838"/>
            <a:chExt cx="156710" cy="150380"/>
          </a:xfrm>
        </p:grpSpPr>
        <p:cxnSp>
          <p:nvCxnSpPr>
            <p:cNvPr id="223" name="Straight Connector 422"/>
            <p:cNvCxnSpPr/>
            <p:nvPr/>
          </p:nvCxnSpPr>
          <p:spPr bwMode="auto">
            <a:xfrm>
              <a:off x="2291679" y="2954838"/>
              <a:ext cx="0" cy="955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423"/>
            <p:cNvCxnSpPr/>
            <p:nvPr/>
          </p:nvCxnSpPr>
          <p:spPr bwMode="auto">
            <a:xfrm>
              <a:off x="2219064" y="3049041"/>
              <a:ext cx="147211" cy="37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423"/>
            <p:cNvCxnSpPr/>
            <p:nvPr/>
          </p:nvCxnSpPr>
          <p:spPr bwMode="auto">
            <a:xfrm flipH="1" flipV="1">
              <a:off x="2234121" y="3049623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423"/>
            <p:cNvCxnSpPr/>
            <p:nvPr/>
          </p:nvCxnSpPr>
          <p:spPr bwMode="auto">
            <a:xfrm flipH="1" flipV="1">
              <a:off x="2267744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423"/>
            <p:cNvCxnSpPr/>
            <p:nvPr/>
          </p:nvCxnSpPr>
          <p:spPr bwMode="auto">
            <a:xfrm flipH="1" flipV="1">
              <a:off x="2303748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423"/>
            <p:cNvCxnSpPr/>
            <p:nvPr/>
          </p:nvCxnSpPr>
          <p:spPr bwMode="auto">
            <a:xfrm flipH="1" flipV="1">
              <a:off x="2337371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9" name="228 Conector recto"/>
          <p:cNvCxnSpPr/>
          <p:nvPr/>
        </p:nvCxnSpPr>
        <p:spPr bwMode="auto">
          <a:xfrm flipH="1" flipV="1">
            <a:off x="4120190" y="3807529"/>
            <a:ext cx="2058" cy="11683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30" name="229 Grupo"/>
          <p:cNvGrpSpPr/>
          <p:nvPr/>
        </p:nvGrpSpPr>
        <p:grpSpPr>
          <a:xfrm rot="5400000">
            <a:off x="4458454" y="2675201"/>
            <a:ext cx="329228" cy="152401"/>
            <a:chOff x="1974502" y="2960948"/>
            <a:chExt cx="329228" cy="152401"/>
          </a:xfrm>
        </p:grpSpPr>
        <p:cxnSp>
          <p:nvCxnSpPr>
            <p:cNvPr id="231" name="Straight Connector 641"/>
            <p:cNvCxnSpPr/>
            <p:nvPr/>
          </p:nvCxnSpPr>
          <p:spPr bwMode="auto">
            <a:xfrm rot="5400000" flipH="1">
              <a:off x="2058295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642"/>
            <p:cNvCxnSpPr/>
            <p:nvPr/>
          </p:nvCxnSpPr>
          <p:spPr bwMode="auto">
            <a:xfrm rot="16200000" flipH="1" flipV="1">
              <a:off x="2015777" y="3014924"/>
              <a:ext cx="152401" cy="444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648"/>
            <p:cNvCxnSpPr/>
            <p:nvPr/>
          </p:nvCxnSpPr>
          <p:spPr bwMode="auto">
            <a:xfrm rot="5400000" flipH="1">
              <a:off x="1962596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670"/>
            <p:cNvCxnSpPr/>
            <p:nvPr/>
          </p:nvCxnSpPr>
          <p:spPr bwMode="auto">
            <a:xfrm rot="16200000" flipH="1" flipV="1">
              <a:off x="1965771" y="2987143"/>
              <a:ext cx="76200" cy="2381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672"/>
            <p:cNvCxnSpPr/>
            <p:nvPr/>
          </p:nvCxnSpPr>
          <p:spPr bwMode="auto">
            <a:xfrm rot="10800000">
              <a:off x="1974502" y="3032387"/>
              <a:ext cx="22225" cy="158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639"/>
            <p:cNvCxnSpPr/>
            <p:nvPr/>
          </p:nvCxnSpPr>
          <p:spPr bwMode="auto">
            <a:xfrm flipH="1">
              <a:off x="2277268" y="3032387"/>
              <a:ext cx="264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640"/>
            <p:cNvCxnSpPr/>
            <p:nvPr/>
          </p:nvCxnSpPr>
          <p:spPr bwMode="auto">
            <a:xfrm flipH="1">
              <a:off x="2252948" y="3032389"/>
              <a:ext cx="23813" cy="809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641"/>
            <p:cNvCxnSpPr/>
            <p:nvPr/>
          </p:nvCxnSpPr>
          <p:spPr bwMode="auto">
            <a:xfrm rot="5400000" flipH="1">
              <a:off x="2153729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642"/>
            <p:cNvCxnSpPr/>
            <p:nvPr/>
          </p:nvCxnSpPr>
          <p:spPr bwMode="auto">
            <a:xfrm rot="16200000" flipH="1" flipV="1">
              <a:off x="2105757" y="3014924"/>
              <a:ext cx="152401" cy="444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0" name="239 Grupo"/>
          <p:cNvGrpSpPr/>
          <p:nvPr/>
        </p:nvGrpSpPr>
        <p:grpSpPr>
          <a:xfrm>
            <a:off x="4549009" y="2942274"/>
            <a:ext cx="156710" cy="150380"/>
            <a:chOff x="2219064" y="2954838"/>
            <a:chExt cx="156710" cy="150380"/>
          </a:xfrm>
        </p:grpSpPr>
        <p:cxnSp>
          <p:nvCxnSpPr>
            <p:cNvPr id="241" name="Straight Connector 422"/>
            <p:cNvCxnSpPr/>
            <p:nvPr/>
          </p:nvCxnSpPr>
          <p:spPr bwMode="auto">
            <a:xfrm>
              <a:off x="2291679" y="2954838"/>
              <a:ext cx="0" cy="955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423"/>
            <p:cNvCxnSpPr/>
            <p:nvPr/>
          </p:nvCxnSpPr>
          <p:spPr bwMode="auto">
            <a:xfrm>
              <a:off x="2219064" y="3049041"/>
              <a:ext cx="147211" cy="37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423"/>
            <p:cNvCxnSpPr/>
            <p:nvPr/>
          </p:nvCxnSpPr>
          <p:spPr bwMode="auto">
            <a:xfrm flipH="1" flipV="1">
              <a:off x="2234121" y="3049623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423"/>
            <p:cNvCxnSpPr/>
            <p:nvPr/>
          </p:nvCxnSpPr>
          <p:spPr bwMode="auto">
            <a:xfrm flipH="1" flipV="1">
              <a:off x="2267744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423"/>
            <p:cNvCxnSpPr/>
            <p:nvPr/>
          </p:nvCxnSpPr>
          <p:spPr bwMode="auto">
            <a:xfrm flipH="1" flipV="1">
              <a:off x="2303748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423"/>
            <p:cNvCxnSpPr/>
            <p:nvPr/>
          </p:nvCxnSpPr>
          <p:spPr bwMode="auto">
            <a:xfrm flipH="1" flipV="1">
              <a:off x="2337371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7" name="246 Conector recto"/>
          <p:cNvCxnSpPr/>
          <p:nvPr/>
        </p:nvCxnSpPr>
        <p:spPr bwMode="auto">
          <a:xfrm flipH="1" flipV="1">
            <a:off x="4627261" y="2883859"/>
            <a:ext cx="2058" cy="11683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8" name="247 Conector recto"/>
          <p:cNvCxnSpPr/>
          <p:nvPr/>
        </p:nvCxnSpPr>
        <p:spPr bwMode="auto">
          <a:xfrm>
            <a:off x="4904041" y="3126510"/>
            <a:ext cx="203702" cy="2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9" name="248 Conector recto"/>
          <p:cNvCxnSpPr/>
          <p:nvPr/>
        </p:nvCxnSpPr>
        <p:spPr bwMode="auto">
          <a:xfrm flipH="1" flipV="1">
            <a:off x="4905420" y="2517541"/>
            <a:ext cx="1488" cy="312832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0" name="249 Conector recto"/>
          <p:cNvCxnSpPr/>
          <p:nvPr/>
        </p:nvCxnSpPr>
        <p:spPr bwMode="auto">
          <a:xfrm flipV="1">
            <a:off x="4906908" y="3126510"/>
            <a:ext cx="0" cy="31674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1" name="250 Conector recto"/>
          <p:cNvCxnSpPr/>
          <p:nvPr/>
        </p:nvCxnSpPr>
        <p:spPr bwMode="auto">
          <a:xfrm>
            <a:off x="4130485" y="3443249"/>
            <a:ext cx="776423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2" name="251 Conector recto"/>
          <p:cNvCxnSpPr/>
          <p:nvPr/>
        </p:nvCxnSpPr>
        <p:spPr bwMode="auto">
          <a:xfrm>
            <a:off x="4625516" y="2517539"/>
            <a:ext cx="0" cy="86712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3" name="ZoneTexte 406"/>
          <p:cNvSpPr txBox="1"/>
          <p:nvPr/>
        </p:nvSpPr>
        <p:spPr>
          <a:xfrm flipH="1">
            <a:off x="2594206" y="2242344"/>
            <a:ext cx="514096" cy="24467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100" i="1" dirty="0" smtClean="0">
                <a:solidFill>
                  <a:schemeClr val="tx1"/>
                </a:solidFill>
              </a:rPr>
              <a:t>50</a:t>
            </a:r>
            <a:r>
              <a:rPr lang="el-GR" sz="1100" i="1" dirty="0" smtClean="0">
                <a:solidFill>
                  <a:schemeClr val="tx1"/>
                </a:solidFill>
              </a:rPr>
              <a:t>Ω</a:t>
            </a:r>
            <a:endParaRPr lang="fr-FR" sz="1100" i="1" dirty="0">
              <a:solidFill>
                <a:schemeClr val="tx1"/>
              </a:solidFill>
            </a:endParaRPr>
          </a:p>
        </p:txBody>
      </p:sp>
      <p:sp>
        <p:nvSpPr>
          <p:cNvPr id="254" name="ZoneTexte 406"/>
          <p:cNvSpPr txBox="1"/>
          <p:nvPr/>
        </p:nvSpPr>
        <p:spPr>
          <a:xfrm flipH="1">
            <a:off x="3574760" y="3572902"/>
            <a:ext cx="565506" cy="224108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100" i="1" dirty="0" smtClean="0">
                <a:solidFill>
                  <a:schemeClr val="tx1"/>
                </a:solidFill>
              </a:rPr>
              <a:t>100</a:t>
            </a:r>
            <a:r>
              <a:rPr lang="el-GR" sz="1100" i="1" dirty="0" smtClean="0">
                <a:solidFill>
                  <a:schemeClr val="tx1"/>
                </a:solidFill>
              </a:rPr>
              <a:t>Ω</a:t>
            </a:r>
            <a:endParaRPr lang="fr-FR" sz="1100" i="1" dirty="0">
              <a:solidFill>
                <a:schemeClr val="tx1"/>
              </a:solidFill>
            </a:endParaRPr>
          </a:p>
        </p:txBody>
      </p:sp>
      <p:sp>
        <p:nvSpPr>
          <p:cNvPr id="255" name="ZoneTexte 406"/>
          <p:cNvSpPr txBox="1"/>
          <p:nvPr/>
        </p:nvSpPr>
        <p:spPr>
          <a:xfrm flipH="1">
            <a:off x="4089374" y="2636798"/>
            <a:ext cx="565506" cy="224108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100" i="1" dirty="0" smtClean="0">
                <a:solidFill>
                  <a:schemeClr val="tx1"/>
                </a:solidFill>
              </a:rPr>
              <a:t>100</a:t>
            </a:r>
            <a:r>
              <a:rPr lang="el-GR" sz="1100" i="1" dirty="0" smtClean="0">
                <a:solidFill>
                  <a:schemeClr val="tx1"/>
                </a:solidFill>
              </a:rPr>
              <a:t>Ω</a:t>
            </a:r>
            <a:endParaRPr lang="fr-FR" sz="1100" i="1" dirty="0">
              <a:solidFill>
                <a:schemeClr val="tx1"/>
              </a:solidFill>
            </a:endParaRPr>
          </a:p>
        </p:txBody>
      </p:sp>
      <p:sp>
        <p:nvSpPr>
          <p:cNvPr id="256" name="ZoneTexte 406"/>
          <p:cNvSpPr txBox="1"/>
          <p:nvPr/>
        </p:nvSpPr>
        <p:spPr>
          <a:xfrm flipH="1">
            <a:off x="4906908" y="3364962"/>
            <a:ext cx="827958" cy="224108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es-ES" sz="1100" i="1" dirty="0" smtClean="0">
                <a:solidFill>
                  <a:schemeClr val="tx1"/>
                </a:solidFill>
              </a:rPr>
              <a:t>BUFFER</a:t>
            </a:r>
            <a:endParaRPr lang="fr-FR" sz="1100" i="1" dirty="0">
              <a:solidFill>
                <a:schemeClr val="tx1"/>
              </a:solidFill>
            </a:endParaRPr>
          </a:p>
        </p:txBody>
      </p:sp>
      <p:cxnSp>
        <p:nvCxnSpPr>
          <p:cNvPr id="257" name="256 Conector recto"/>
          <p:cNvCxnSpPr/>
          <p:nvPr/>
        </p:nvCxnSpPr>
        <p:spPr bwMode="auto">
          <a:xfrm>
            <a:off x="5614288" y="2961773"/>
            <a:ext cx="280033" cy="15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8" name="257 Conector recto"/>
          <p:cNvCxnSpPr>
            <a:endCxn id="261" idx="3"/>
          </p:cNvCxnSpPr>
          <p:nvPr/>
        </p:nvCxnSpPr>
        <p:spPr bwMode="auto">
          <a:xfrm>
            <a:off x="5930325" y="2963039"/>
            <a:ext cx="468932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9" name="258 Conector recto"/>
          <p:cNvCxnSpPr/>
          <p:nvPr/>
        </p:nvCxnSpPr>
        <p:spPr bwMode="auto">
          <a:xfrm>
            <a:off x="5894321" y="2853911"/>
            <a:ext cx="0" cy="20779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0" name="259 Conector recto"/>
          <p:cNvCxnSpPr/>
          <p:nvPr/>
        </p:nvCxnSpPr>
        <p:spPr bwMode="auto">
          <a:xfrm>
            <a:off x="5930325" y="2853911"/>
            <a:ext cx="0" cy="20779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1" name="AutoShape 45"/>
          <p:cNvSpPr>
            <a:spLocks noChangeArrowheads="1"/>
          </p:cNvSpPr>
          <p:nvPr/>
        </p:nvSpPr>
        <p:spPr bwMode="auto">
          <a:xfrm rot="5400000">
            <a:off x="6288925" y="2707451"/>
            <a:ext cx="731838" cy="51117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None/>
            </a:pPr>
            <a:endParaRPr lang="es-ES" b="0" u="none"/>
          </a:p>
        </p:txBody>
      </p:sp>
      <p:cxnSp>
        <p:nvCxnSpPr>
          <p:cNvPr id="262" name="261 Conector recto"/>
          <p:cNvCxnSpPr/>
          <p:nvPr/>
        </p:nvCxnSpPr>
        <p:spPr bwMode="auto">
          <a:xfrm>
            <a:off x="6184784" y="1856506"/>
            <a:ext cx="0" cy="11013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63" name="262 Grupo"/>
          <p:cNvGrpSpPr/>
          <p:nvPr/>
        </p:nvGrpSpPr>
        <p:grpSpPr>
          <a:xfrm rot="10800000">
            <a:off x="6434381" y="1772401"/>
            <a:ext cx="329228" cy="152401"/>
            <a:chOff x="1974502" y="2960948"/>
            <a:chExt cx="329228" cy="152401"/>
          </a:xfrm>
        </p:grpSpPr>
        <p:cxnSp>
          <p:nvCxnSpPr>
            <p:cNvPr id="264" name="Straight Connector 641"/>
            <p:cNvCxnSpPr/>
            <p:nvPr/>
          </p:nvCxnSpPr>
          <p:spPr bwMode="auto">
            <a:xfrm rot="5400000" flipH="1">
              <a:off x="2058295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642"/>
            <p:cNvCxnSpPr/>
            <p:nvPr/>
          </p:nvCxnSpPr>
          <p:spPr bwMode="auto">
            <a:xfrm rot="16200000" flipH="1" flipV="1">
              <a:off x="2015777" y="3014924"/>
              <a:ext cx="152401" cy="444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648"/>
            <p:cNvCxnSpPr/>
            <p:nvPr/>
          </p:nvCxnSpPr>
          <p:spPr bwMode="auto">
            <a:xfrm rot="5400000" flipH="1">
              <a:off x="1962596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670"/>
            <p:cNvCxnSpPr/>
            <p:nvPr/>
          </p:nvCxnSpPr>
          <p:spPr bwMode="auto">
            <a:xfrm rot="16200000" flipH="1" flipV="1">
              <a:off x="1965771" y="2987143"/>
              <a:ext cx="76200" cy="2381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672"/>
            <p:cNvCxnSpPr/>
            <p:nvPr/>
          </p:nvCxnSpPr>
          <p:spPr bwMode="auto">
            <a:xfrm rot="10800000">
              <a:off x="1974502" y="3032387"/>
              <a:ext cx="22225" cy="158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639"/>
            <p:cNvCxnSpPr/>
            <p:nvPr/>
          </p:nvCxnSpPr>
          <p:spPr bwMode="auto">
            <a:xfrm flipH="1">
              <a:off x="2277268" y="3032387"/>
              <a:ext cx="264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640"/>
            <p:cNvCxnSpPr/>
            <p:nvPr/>
          </p:nvCxnSpPr>
          <p:spPr bwMode="auto">
            <a:xfrm flipH="1">
              <a:off x="2252948" y="3032389"/>
              <a:ext cx="23813" cy="809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641"/>
            <p:cNvCxnSpPr/>
            <p:nvPr/>
          </p:nvCxnSpPr>
          <p:spPr bwMode="auto">
            <a:xfrm rot="5400000" flipH="1">
              <a:off x="2153729" y="3014130"/>
              <a:ext cx="152401" cy="460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642"/>
            <p:cNvCxnSpPr/>
            <p:nvPr/>
          </p:nvCxnSpPr>
          <p:spPr bwMode="auto">
            <a:xfrm rot="16200000" flipH="1" flipV="1">
              <a:off x="2105757" y="3014924"/>
              <a:ext cx="152401" cy="444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3" name="272 Conector recto"/>
          <p:cNvCxnSpPr/>
          <p:nvPr/>
        </p:nvCxnSpPr>
        <p:spPr bwMode="auto">
          <a:xfrm>
            <a:off x="6179426" y="1852644"/>
            <a:ext cx="282833" cy="15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4" name="273 Conector recto"/>
          <p:cNvCxnSpPr/>
          <p:nvPr/>
        </p:nvCxnSpPr>
        <p:spPr bwMode="auto">
          <a:xfrm>
            <a:off x="6196278" y="2355584"/>
            <a:ext cx="386236" cy="15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5" name="274 Conector recto"/>
          <p:cNvCxnSpPr/>
          <p:nvPr/>
        </p:nvCxnSpPr>
        <p:spPr bwMode="auto">
          <a:xfrm>
            <a:off x="6622400" y="2356850"/>
            <a:ext cx="426302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6" name="275 Conector recto"/>
          <p:cNvCxnSpPr/>
          <p:nvPr/>
        </p:nvCxnSpPr>
        <p:spPr bwMode="auto">
          <a:xfrm>
            <a:off x="6585516" y="2247722"/>
            <a:ext cx="0" cy="20779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7" name="276 Conector recto"/>
          <p:cNvCxnSpPr/>
          <p:nvPr/>
        </p:nvCxnSpPr>
        <p:spPr bwMode="auto">
          <a:xfrm>
            <a:off x="6621520" y="2247722"/>
            <a:ext cx="0" cy="20779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8" name="277 Conector recto"/>
          <p:cNvCxnSpPr/>
          <p:nvPr/>
        </p:nvCxnSpPr>
        <p:spPr bwMode="auto">
          <a:xfrm>
            <a:off x="7054448" y="1852794"/>
            <a:ext cx="0" cy="11013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9" name="278 Conector recto"/>
          <p:cNvCxnSpPr/>
          <p:nvPr/>
        </p:nvCxnSpPr>
        <p:spPr bwMode="auto">
          <a:xfrm>
            <a:off x="6752482" y="1852794"/>
            <a:ext cx="301966" cy="15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0" name="279 Conector recto"/>
          <p:cNvCxnSpPr/>
          <p:nvPr/>
        </p:nvCxnSpPr>
        <p:spPr bwMode="auto">
          <a:xfrm>
            <a:off x="6897748" y="2964005"/>
            <a:ext cx="372724" cy="15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1" name="280 Conector recto"/>
          <p:cNvCxnSpPr/>
          <p:nvPr/>
        </p:nvCxnSpPr>
        <p:spPr bwMode="auto">
          <a:xfrm>
            <a:off x="7305596" y="2965271"/>
            <a:ext cx="468932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2" name="281 Conector recto"/>
          <p:cNvCxnSpPr/>
          <p:nvPr/>
        </p:nvCxnSpPr>
        <p:spPr bwMode="auto">
          <a:xfrm>
            <a:off x="7269592" y="2856143"/>
            <a:ext cx="0" cy="20779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3" name="282 Conector recto"/>
          <p:cNvCxnSpPr/>
          <p:nvPr/>
        </p:nvCxnSpPr>
        <p:spPr bwMode="auto">
          <a:xfrm>
            <a:off x="7305596" y="2856143"/>
            <a:ext cx="0" cy="20779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4" name="ZoneTexte 406"/>
          <p:cNvSpPr txBox="1"/>
          <p:nvPr/>
        </p:nvSpPr>
        <p:spPr>
          <a:xfrm flipH="1">
            <a:off x="6165335" y="1564762"/>
            <a:ext cx="910754" cy="246519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100" i="1" dirty="0" err="1" smtClean="0">
                <a:solidFill>
                  <a:schemeClr val="tx1"/>
                </a:solidFill>
              </a:rPr>
              <a:t>R</a:t>
            </a:r>
            <a:r>
              <a:rPr lang="fr-FR" sz="1100" i="1" baseline="-25000" dirty="0" err="1" smtClean="0">
                <a:solidFill>
                  <a:schemeClr val="tx1"/>
                </a:solidFill>
              </a:rPr>
              <a:t>f</a:t>
            </a:r>
            <a:r>
              <a:rPr lang="fr-FR" sz="1100" i="1" baseline="-25000" dirty="0" smtClean="0">
                <a:solidFill>
                  <a:schemeClr val="tx1"/>
                </a:solidFill>
              </a:rPr>
              <a:t> </a:t>
            </a:r>
            <a:r>
              <a:rPr lang="fr-FR" sz="1100" i="1" dirty="0" smtClean="0">
                <a:solidFill>
                  <a:schemeClr val="tx1"/>
                </a:solidFill>
              </a:rPr>
              <a:t>= 12M</a:t>
            </a:r>
            <a:r>
              <a:rPr lang="el-GR" sz="1100" i="1" dirty="0" smtClean="0">
                <a:solidFill>
                  <a:schemeClr val="tx1"/>
                </a:solidFill>
              </a:rPr>
              <a:t>Ω</a:t>
            </a:r>
            <a:endParaRPr lang="fr-FR" sz="1100" i="1" dirty="0">
              <a:solidFill>
                <a:schemeClr val="tx1"/>
              </a:solidFill>
            </a:endParaRPr>
          </a:p>
        </p:txBody>
      </p:sp>
      <p:sp>
        <p:nvSpPr>
          <p:cNvPr id="285" name="ZoneTexte 406"/>
          <p:cNvSpPr txBox="1"/>
          <p:nvPr/>
        </p:nvSpPr>
        <p:spPr>
          <a:xfrm flipH="1">
            <a:off x="6226490" y="2032814"/>
            <a:ext cx="827958" cy="24467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100" i="1" dirty="0" err="1" smtClean="0">
                <a:solidFill>
                  <a:schemeClr val="tx1"/>
                </a:solidFill>
              </a:rPr>
              <a:t>C</a:t>
            </a:r>
            <a:r>
              <a:rPr lang="fr-FR" sz="1100" i="1" baseline="-25000" dirty="0" err="1" smtClean="0">
                <a:solidFill>
                  <a:schemeClr val="tx1"/>
                </a:solidFill>
              </a:rPr>
              <a:t>f</a:t>
            </a:r>
            <a:r>
              <a:rPr lang="fr-FR" sz="1100" i="1" baseline="-25000" dirty="0" smtClean="0">
                <a:solidFill>
                  <a:schemeClr val="tx1"/>
                </a:solidFill>
              </a:rPr>
              <a:t> </a:t>
            </a:r>
            <a:r>
              <a:rPr lang="fr-FR" sz="1100" i="1" dirty="0" smtClean="0">
                <a:solidFill>
                  <a:schemeClr val="tx1"/>
                </a:solidFill>
              </a:rPr>
              <a:t>= 4pF</a:t>
            </a:r>
            <a:endParaRPr lang="fr-FR" sz="1100" i="1" dirty="0">
              <a:solidFill>
                <a:schemeClr val="tx1"/>
              </a:solidFill>
            </a:endParaRPr>
          </a:p>
        </p:txBody>
      </p:sp>
      <p:sp>
        <p:nvSpPr>
          <p:cNvPr id="286" name="ZoneTexte 406"/>
          <p:cNvSpPr txBox="1"/>
          <p:nvPr/>
        </p:nvSpPr>
        <p:spPr>
          <a:xfrm flipH="1">
            <a:off x="5573357" y="2616234"/>
            <a:ext cx="622057" cy="24467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100" i="1" dirty="0" smtClean="0">
                <a:solidFill>
                  <a:schemeClr val="tx1"/>
                </a:solidFill>
              </a:rPr>
              <a:t>100nF</a:t>
            </a:r>
            <a:endParaRPr lang="fr-FR" sz="1100" i="1" dirty="0">
              <a:solidFill>
                <a:schemeClr val="tx1"/>
              </a:solidFill>
            </a:endParaRPr>
          </a:p>
        </p:txBody>
      </p:sp>
      <p:sp>
        <p:nvSpPr>
          <p:cNvPr id="287" name="ZoneTexte 406"/>
          <p:cNvSpPr txBox="1"/>
          <p:nvPr/>
        </p:nvSpPr>
        <p:spPr>
          <a:xfrm flipH="1">
            <a:off x="7126456" y="2608878"/>
            <a:ext cx="514096" cy="24467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100" i="1" dirty="0" smtClean="0">
                <a:solidFill>
                  <a:schemeClr val="tx1"/>
                </a:solidFill>
              </a:rPr>
              <a:t>22nF</a:t>
            </a:r>
            <a:endParaRPr lang="fr-FR" sz="1100" i="1" dirty="0">
              <a:solidFill>
                <a:schemeClr val="tx1"/>
              </a:solidFill>
            </a:endParaRPr>
          </a:p>
        </p:txBody>
      </p:sp>
      <p:sp>
        <p:nvSpPr>
          <p:cNvPr id="288" name="ZoneTexte 406"/>
          <p:cNvSpPr txBox="1"/>
          <p:nvPr/>
        </p:nvSpPr>
        <p:spPr>
          <a:xfrm flipH="1">
            <a:off x="6023032" y="3364962"/>
            <a:ext cx="1212213" cy="224108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es-ES" sz="1100" i="1" dirty="0" smtClean="0">
                <a:solidFill>
                  <a:schemeClr val="tx1"/>
                </a:solidFill>
              </a:rPr>
              <a:t>INTEGRATOR</a:t>
            </a:r>
            <a:endParaRPr lang="fr-FR" sz="1100" i="1" dirty="0">
              <a:solidFill>
                <a:schemeClr val="tx1"/>
              </a:solidFill>
            </a:endParaRPr>
          </a:p>
        </p:txBody>
      </p:sp>
      <p:sp>
        <p:nvSpPr>
          <p:cNvPr id="289" name="ZoneTexte 632"/>
          <p:cNvSpPr txBox="1">
            <a:spLocks noChangeArrowheads="1"/>
          </p:cNvSpPr>
          <p:nvPr/>
        </p:nvSpPr>
        <p:spPr bwMode="auto">
          <a:xfrm flipH="1">
            <a:off x="5387411" y="1286843"/>
            <a:ext cx="1391705" cy="313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>
              <a:buNone/>
            </a:pPr>
            <a:r>
              <a:rPr lang="fr-FR" sz="1600" i="1" dirty="0" err="1" smtClean="0">
                <a:solidFill>
                  <a:schemeClr val="tx1"/>
                </a:solidFill>
              </a:rPr>
              <a:t>Analog</a:t>
            </a:r>
            <a:r>
              <a:rPr lang="fr-FR" sz="1600" i="1" dirty="0" smtClean="0">
                <a:solidFill>
                  <a:schemeClr val="tx1"/>
                </a:solidFill>
              </a:rPr>
              <a:t> Chip</a:t>
            </a:r>
            <a:endParaRPr lang="fr-FR" sz="1600" i="1" dirty="0">
              <a:solidFill>
                <a:schemeClr val="tx1"/>
              </a:solidFill>
            </a:endParaRPr>
          </a:p>
        </p:txBody>
      </p:sp>
      <p:sp>
        <p:nvSpPr>
          <p:cNvPr id="290" name="Rectangle 3"/>
          <p:cNvSpPr txBox="1">
            <a:spLocks noChangeArrowheads="1"/>
          </p:cNvSpPr>
          <p:nvPr/>
        </p:nvSpPr>
        <p:spPr bwMode="auto">
          <a:xfrm>
            <a:off x="77353" y="4510244"/>
            <a:ext cx="3466652" cy="1847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s-ES" sz="1600" kern="0" dirty="0" smtClean="0">
                <a:solidFill>
                  <a:schemeClr val="accent2">
                    <a:lumMod val="75000"/>
                  </a:schemeClr>
                </a:solidFill>
              </a:rPr>
              <a:t>PMT </a:t>
            </a:r>
            <a:r>
              <a:rPr lang="es-ES" sz="1600" kern="0" dirty="0" err="1" smtClean="0">
                <a:solidFill>
                  <a:schemeClr val="accent2">
                    <a:lumMod val="75000"/>
                  </a:schemeClr>
                </a:solidFill>
              </a:rPr>
              <a:t>current</a:t>
            </a:r>
            <a:r>
              <a:rPr lang="es-ES" sz="1600" kern="0" dirty="0" smtClean="0">
                <a:solidFill>
                  <a:schemeClr val="accent2">
                    <a:lumMod val="75000"/>
                  </a:schemeClr>
                </a:solidFill>
              </a:rPr>
              <a:t> has to be </a:t>
            </a:r>
            <a:r>
              <a:rPr lang="es-ES" sz="1600" kern="0" dirty="0" err="1" smtClean="0">
                <a:solidFill>
                  <a:schemeClr val="accent2">
                    <a:lumMod val="75000"/>
                  </a:schemeClr>
                </a:solidFill>
              </a:rPr>
              <a:t>reduced</a:t>
            </a:r>
            <a:r>
              <a:rPr lang="es-ES" sz="1600" kern="0" dirty="0" smtClean="0">
                <a:solidFill>
                  <a:schemeClr val="accent2">
                    <a:lumMod val="75000"/>
                  </a:schemeClr>
                </a:solidFill>
              </a:rPr>
              <a:t> to </a:t>
            </a:r>
            <a:r>
              <a:rPr lang="es-ES" sz="1600" kern="0" dirty="0" err="1" smtClean="0">
                <a:solidFill>
                  <a:schemeClr val="accent2">
                    <a:lumMod val="75000"/>
                  </a:schemeClr>
                </a:solidFill>
              </a:rPr>
              <a:t>increase</a:t>
            </a:r>
            <a:r>
              <a:rPr lang="es-ES" sz="1600" kern="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600" kern="0" dirty="0" err="1" smtClean="0">
                <a:solidFill>
                  <a:schemeClr val="accent2">
                    <a:lumMod val="75000"/>
                  </a:schemeClr>
                </a:solidFill>
              </a:rPr>
              <a:t>lifetime</a:t>
            </a:r>
            <a:endParaRPr lang="es-ES" sz="1600" kern="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85750" lvl="1" eaLnBrk="1" hangingPunct="1">
              <a:lnSpc>
                <a:spcPct val="90000"/>
              </a:lnSpc>
              <a:buFont typeface="Arial Unicode MS" pitchFamily="34" charset="-128"/>
              <a:buChar char="⇒"/>
            </a:pPr>
            <a:r>
              <a:rPr lang="es-ES" sz="1600" kern="0" dirty="0" smtClean="0">
                <a:solidFill>
                  <a:schemeClr val="tx1"/>
                </a:solidFill>
              </a:rPr>
              <a:t>FE </a:t>
            </a:r>
            <a:r>
              <a:rPr lang="es-ES" sz="1600" kern="0" dirty="0" err="1" smtClean="0">
                <a:solidFill>
                  <a:schemeClr val="tx1"/>
                </a:solidFill>
              </a:rPr>
              <a:t>electronics</a:t>
            </a:r>
            <a:r>
              <a:rPr lang="es-ES" sz="1600" kern="0" dirty="0" smtClean="0">
                <a:solidFill>
                  <a:schemeClr val="tx1"/>
                </a:solidFill>
              </a:rPr>
              <a:t> </a:t>
            </a:r>
            <a:r>
              <a:rPr lang="es-ES" sz="1600" kern="0" dirty="0" err="1" smtClean="0">
                <a:solidFill>
                  <a:schemeClr val="tx1"/>
                </a:solidFill>
              </a:rPr>
              <a:t>gain</a:t>
            </a:r>
            <a:r>
              <a:rPr lang="es-ES" sz="1600" kern="0" dirty="0" smtClean="0">
                <a:solidFill>
                  <a:schemeClr val="tx1"/>
                </a:solidFill>
              </a:rPr>
              <a:t> has to be </a:t>
            </a:r>
            <a:r>
              <a:rPr lang="es-ES" sz="1600" kern="0" dirty="0" err="1" smtClean="0">
                <a:solidFill>
                  <a:schemeClr val="tx1"/>
                </a:solidFill>
              </a:rPr>
              <a:t>increased</a:t>
            </a:r>
            <a:r>
              <a:rPr lang="es-ES" sz="1600" kern="0" dirty="0" smtClean="0">
                <a:solidFill>
                  <a:schemeClr val="tx1"/>
                </a:solidFill>
              </a:rPr>
              <a:t> </a:t>
            </a:r>
            <a:r>
              <a:rPr lang="es-ES" sz="1600" kern="0" dirty="0" err="1" smtClean="0">
                <a:solidFill>
                  <a:schemeClr val="tx1"/>
                </a:solidFill>
              </a:rPr>
              <a:t>correspondingly</a:t>
            </a:r>
            <a:endParaRPr lang="es-ES" sz="1600" kern="0" dirty="0" smtClean="0">
              <a:solidFill>
                <a:schemeClr val="tx1"/>
              </a:solidFill>
            </a:endParaRPr>
          </a:p>
          <a:p>
            <a:pPr marL="285750" lvl="1" eaLnBrk="1" hangingPunct="1">
              <a:lnSpc>
                <a:spcPct val="90000"/>
              </a:lnSpc>
            </a:pPr>
            <a:r>
              <a:rPr lang="es-ES" sz="1600" kern="0" dirty="0" smtClean="0">
                <a:solidFill>
                  <a:schemeClr val="tx1"/>
                </a:solidFill>
              </a:rPr>
              <a:t>BUT FE </a:t>
            </a:r>
            <a:r>
              <a:rPr lang="es-ES" sz="1600" kern="0" dirty="0" err="1" smtClean="0">
                <a:solidFill>
                  <a:schemeClr val="tx1"/>
                </a:solidFill>
              </a:rPr>
              <a:t>noise</a:t>
            </a:r>
            <a:r>
              <a:rPr lang="es-ES" sz="1600" kern="0" dirty="0" smtClean="0">
                <a:solidFill>
                  <a:schemeClr val="tx1"/>
                </a:solidFill>
              </a:rPr>
              <a:t> </a:t>
            </a:r>
            <a:r>
              <a:rPr lang="es-ES" sz="1600" kern="0" dirty="0" err="1" smtClean="0">
                <a:solidFill>
                  <a:schemeClr val="tx1"/>
                </a:solidFill>
              </a:rPr>
              <a:t>should</a:t>
            </a:r>
            <a:r>
              <a:rPr lang="es-ES" sz="1600" kern="0" dirty="0" smtClean="0">
                <a:solidFill>
                  <a:schemeClr val="tx1"/>
                </a:solidFill>
              </a:rPr>
              <a:t> </a:t>
            </a:r>
            <a:r>
              <a:rPr lang="es-ES" sz="1600" kern="0" dirty="0" err="1" smtClean="0">
                <a:solidFill>
                  <a:schemeClr val="tx1"/>
                </a:solidFill>
              </a:rPr>
              <a:t>not</a:t>
            </a:r>
            <a:r>
              <a:rPr lang="es-ES" sz="1600" kern="0" dirty="0" smtClean="0">
                <a:solidFill>
                  <a:schemeClr val="tx1"/>
                </a:solidFill>
              </a:rPr>
              <a:t> be </a:t>
            </a:r>
            <a:r>
              <a:rPr lang="es-ES" sz="1600" kern="0" dirty="0" err="1" smtClean="0">
                <a:solidFill>
                  <a:schemeClr val="tx1"/>
                </a:solidFill>
              </a:rPr>
              <a:t>increased</a:t>
            </a:r>
            <a:r>
              <a:rPr lang="es-ES" sz="1600" kern="0" dirty="0" smtClean="0">
                <a:solidFill>
                  <a:schemeClr val="tx1"/>
                </a:solidFill>
              </a:rPr>
              <a:t> in </a:t>
            </a:r>
            <a:r>
              <a:rPr lang="es-ES" sz="1600" kern="0" dirty="0" err="1" smtClean="0">
                <a:solidFill>
                  <a:schemeClr val="tx1"/>
                </a:solidFill>
              </a:rPr>
              <a:t>the</a:t>
            </a:r>
            <a:r>
              <a:rPr lang="es-ES" sz="1600" kern="0" dirty="0" smtClean="0">
                <a:solidFill>
                  <a:schemeClr val="tx1"/>
                </a:solidFill>
              </a:rPr>
              <a:t> </a:t>
            </a:r>
            <a:r>
              <a:rPr lang="es-ES" sz="1600" kern="0" dirty="0" err="1" smtClean="0">
                <a:solidFill>
                  <a:schemeClr val="tx1"/>
                </a:solidFill>
              </a:rPr>
              <a:t>operation</a:t>
            </a:r>
            <a:r>
              <a:rPr lang="es-ES" sz="1600" kern="0" dirty="0" smtClean="0">
                <a:solidFill>
                  <a:schemeClr val="tx1"/>
                </a:solidFill>
              </a:rPr>
              <a:t>!</a:t>
            </a:r>
          </a:p>
        </p:txBody>
      </p:sp>
      <p:sp>
        <p:nvSpPr>
          <p:cNvPr id="291" name="Rectangle 3"/>
          <p:cNvSpPr txBox="1">
            <a:spLocks noChangeArrowheads="1"/>
          </p:cNvSpPr>
          <p:nvPr/>
        </p:nvSpPr>
        <p:spPr bwMode="auto">
          <a:xfrm>
            <a:off x="3563888" y="4914841"/>
            <a:ext cx="2662468" cy="108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90000"/>
              </a:lnSpc>
              <a:buNone/>
            </a:pPr>
            <a:r>
              <a:rPr lang="es-ES" sz="1600" b="0" kern="0" dirty="0" err="1" smtClean="0">
                <a:solidFill>
                  <a:schemeClr val="accent2">
                    <a:lumMod val="75000"/>
                  </a:schemeClr>
                </a:solidFill>
              </a:rPr>
              <a:t>Proposed</a:t>
            </a:r>
            <a:r>
              <a:rPr lang="es-ES" sz="1600" b="0" kern="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600" b="0" kern="0" dirty="0" err="1" smtClean="0">
                <a:solidFill>
                  <a:schemeClr val="accent2">
                    <a:lumMod val="75000"/>
                  </a:schemeClr>
                </a:solidFill>
              </a:rPr>
              <a:t>solution</a:t>
            </a:r>
            <a:r>
              <a:rPr lang="es-ES" sz="1600" b="0" kern="0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1" eaLnBrk="1" hangingPunct="1">
              <a:lnSpc>
                <a:spcPct val="90000"/>
              </a:lnSpc>
            </a:pPr>
            <a:r>
              <a:rPr lang="es-ES" sz="1600" b="0" kern="0" dirty="0" smtClean="0">
                <a:solidFill>
                  <a:schemeClr val="tx1"/>
                </a:solidFill>
              </a:rPr>
              <a:t>New ASIC</a:t>
            </a:r>
          </a:p>
          <a:p>
            <a:pPr marL="542925" lvl="2" eaLnBrk="1" hangingPunct="1">
              <a:buFont typeface="Wingdings" pitchFamily="2" charset="2"/>
              <a:buChar char="ü"/>
            </a:pPr>
            <a:r>
              <a:rPr lang="es-ES" sz="1600" b="0" kern="0" dirty="0" err="1" smtClean="0">
                <a:solidFill>
                  <a:schemeClr val="tx1"/>
                </a:solidFill>
              </a:rPr>
              <a:t>Increased</a:t>
            </a:r>
            <a:r>
              <a:rPr lang="es-ES" sz="1600" b="0" kern="0" dirty="0" smtClean="0">
                <a:solidFill>
                  <a:schemeClr val="tx1"/>
                </a:solidFill>
              </a:rPr>
              <a:t> </a:t>
            </a:r>
            <a:r>
              <a:rPr lang="es-ES" sz="1600" b="0" kern="0" dirty="0" err="1" smtClean="0">
                <a:solidFill>
                  <a:schemeClr val="tx1"/>
                </a:solidFill>
              </a:rPr>
              <a:t>gain</a:t>
            </a:r>
            <a:endParaRPr lang="es-ES" sz="1600" b="0" kern="0" dirty="0" smtClean="0">
              <a:solidFill>
                <a:schemeClr val="tx1"/>
              </a:solidFill>
            </a:endParaRPr>
          </a:p>
          <a:p>
            <a:pPr marL="542925" lvl="2" eaLnBrk="1" hangingPunct="1">
              <a:buFont typeface="Wingdings" pitchFamily="2" charset="2"/>
              <a:buChar char="ü"/>
            </a:pPr>
            <a:r>
              <a:rPr lang="es-ES" sz="1600" b="0" kern="0" dirty="0" err="1" smtClean="0">
                <a:solidFill>
                  <a:schemeClr val="tx1"/>
                </a:solidFill>
              </a:rPr>
              <a:t>Reduced</a:t>
            </a:r>
            <a:r>
              <a:rPr lang="es-ES" sz="1600" b="0" kern="0" dirty="0" smtClean="0">
                <a:solidFill>
                  <a:schemeClr val="tx1"/>
                </a:solidFill>
              </a:rPr>
              <a:t> </a:t>
            </a:r>
            <a:r>
              <a:rPr lang="es-ES" sz="1600" b="0" kern="0" dirty="0" err="1" smtClean="0">
                <a:solidFill>
                  <a:schemeClr val="tx1"/>
                </a:solidFill>
              </a:rPr>
              <a:t>noise</a:t>
            </a:r>
            <a:endParaRPr lang="es-ES" sz="1600" b="0" kern="0" dirty="0" smtClean="0">
              <a:solidFill>
                <a:schemeClr val="tx1"/>
              </a:solidFill>
            </a:endParaRPr>
          </a:p>
          <a:p>
            <a:pPr marL="542925" lvl="2" eaLnBrk="1" hangingPunct="1">
              <a:buFont typeface="Wingdings" pitchFamily="2" charset="2"/>
              <a:buChar char="ü"/>
            </a:pPr>
            <a:r>
              <a:rPr lang="es-ES" sz="1600" b="0" kern="0" dirty="0" err="1" smtClean="0">
                <a:solidFill>
                  <a:schemeClr val="tx1"/>
                </a:solidFill>
              </a:rPr>
              <a:t>Integration</a:t>
            </a:r>
            <a:r>
              <a:rPr lang="es-ES" sz="1600" b="0" kern="0" dirty="0" smtClean="0">
                <a:solidFill>
                  <a:schemeClr val="tx1"/>
                </a:solidFill>
              </a:rPr>
              <a:t> / </a:t>
            </a:r>
            <a:r>
              <a:rPr lang="es-ES" sz="1600" b="0" kern="0" dirty="0" err="1" smtClean="0">
                <a:solidFill>
                  <a:schemeClr val="tx1"/>
                </a:solidFill>
              </a:rPr>
              <a:t>shaping</a:t>
            </a:r>
            <a:endParaRPr lang="es-ES" sz="1600" b="0" kern="0" dirty="0">
              <a:solidFill>
                <a:schemeClr val="tx1"/>
              </a:solidFill>
            </a:endParaRPr>
          </a:p>
        </p:txBody>
      </p:sp>
      <p:cxnSp>
        <p:nvCxnSpPr>
          <p:cNvPr id="292" name="291 Conector recto de flecha"/>
          <p:cNvCxnSpPr/>
          <p:nvPr/>
        </p:nvCxnSpPr>
        <p:spPr bwMode="auto">
          <a:xfrm flipV="1">
            <a:off x="4520524" y="4158759"/>
            <a:ext cx="388212" cy="766376"/>
          </a:xfrm>
          <a:prstGeom prst="straightConnector1">
            <a:avLst/>
          </a:prstGeom>
          <a:noFill/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93" name="Rectangle à coins arrondis 285"/>
          <p:cNvSpPr/>
          <p:nvPr/>
        </p:nvSpPr>
        <p:spPr bwMode="auto">
          <a:xfrm flipH="1">
            <a:off x="3677467" y="1206428"/>
            <a:ext cx="4003561" cy="2952329"/>
          </a:xfrm>
          <a:prstGeom prst="roundRect">
            <a:avLst/>
          </a:prstGeom>
          <a:noFill/>
          <a:ln w="28575" cap="flat" cmpd="sng" algn="ctr">
            <a:solidFill>
              <a:srgbClr val="009900"/>
            </a:solidFill>
            <a:prstDash val="sysDash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None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94" name="Rectangle 3"/>
          <p:cNvSpPr txBox="1">
            <a:spLocks noChangeArrowheads="1"/>
          </p:cNvSpPr>
          <p:nvPr/>
        </p:nvSpPr>
        <p:spPr bwMode="auto">
          <a:xfrm>
            <a:off x="6073623" y="4503382"/>
            <a:ext cx="3214901" cy="1707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90000"/>
              </a:lnSpc>
              <a:buNone/>
            </a:pPr>
            <a:r>
              <a:rPr lang="es-ES" sz="1600" b="0" kern="0" dirty="0" err="1" smtClean="0">
                <a:solidFill>
                  <a:schemeClr val="accent2">
                    <a:lumMod val="75000"/>
                  </a:schemeClr>
                </a:solidFill>
              </a:rPr>
              <a:t>Radiation</a:t>
            </a:r>
            <a:r>
              <a:rPr lang="es-ES" sz="1600" b="0" kern="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600" b="0" kern="0" dirty="0" err="1" smtClean="0">
                <a:solidFill>
                  <a:schemeClr val="accent2">
                    <a:lumMod val="75000"/>
                  </a:schemeClr>
                </a:solidFill>
              </a:rPr>
              <a:t>tolerance</a:t>
            </a:r>
            <a:r>
              <a:rPr lang="es-ES" sz="1600" b="0" kern="0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1" eaLnBrk="1" hangingPunct="1">
              <a:lnSpc>
                <a:spcPct val="90000"/>
              </a:lnSpc>
            </a:pPr>
            <a:r>
              <a:rPr lang="es-ES" sz="1600" b="0" kern="0" dirty="0" err="1" smtClean="0">
                <a:solidFill>
                  <a:schemeClr val="tx1"/>
                </a:solidFill>
              </a:rPr>
              <a:t>Dose</a:t>
            </a:r>
            <a:r>
              <a:rPr lang="es-ES" sz="1600" b="0" kern="0" dirty="0" smtClean="0">
                <a:solidFill>
                  <a:schemeClr val="tx1"/>
                </a:solidFill>
              </a:rPr>
              <a:t> 100 rad per fb</a:t>
            </a:r>
            <a:r>
              <a:rPr lang="es-ES" sz="1600" b="0" kern="0" baseline="30000" dirty="0" smtClean="0">
                <a:solidFill>
                  <a:schemeClr val="tx1"/>
                </a:solidFill>
              </a:rPr>
              <a:t>-1</a:t>
            </a:r>
            <a:endParaRPr lang="es-ES" sz="1600" b="0" kern="0" dirty="0" smtClean="0">
              <a:solidFill>
                <a:schemeClr val="tx1"/>
              </a:solidFill>
            </a:endParaRPr>
          </a:p>
          <a:p>
            <a:pPr marL="142875" lvl="1" eaLnBrk="1" hangingPunct="1">
              <a:buFont typeface="Wingdings" pitchFamily="2" charset="2"/>
              <a:buChar char="ü"/>
            </a:pPr>
            <a:r>
              <a:rPr lang="es-ES" sz="1600" b="0" kern="0" dirty="0" err="1" smtClean="0">
                <a:solidFill>
                  <a:schemeClr val="tx1"/>
                </a:solidFill>
              </a:rPr>
              <a:t>Radiation</a:t>
            </a:r>
            <a:r>
              <a:rPr lang="es-ES" sz="1600" b="0" kern="0" dirty="0" smtClean="0">
                <a:solidFill>
                  <a:schemeClr val="tx1"/>
                </a:solidFill>
              </a:rPr>
              <a:t> </a:t>
            </a:r>
            <a:r>
              <a:rPr lang="es-ES" sz="1600" b="0" kern="0" dirty="0" err="1" smtClean="0">
                <a:solidFill>
                  <a:schemeClr val="tx1"/>
                </a:solidFill>
              </a:rPr>
              <a:t>qualification</a:t>
            </a:r>
            <a:r>
              <a:rPr lang="es-ES" sz="1600" b="0" kern="0" dirty="0" smtClean="0">
                <a:solidFill>
                  <a:schemeClr val="tx1"/>
                </a:solidFill>
              </a:rPr>
              <a:t> </a:t>
            </a:r>
            <a:r>
              <a:rPr lang="es-ES" sz="1600" b="0" kern="0" dirty="0" err="1" smtClean="0">
                <a:solidFill>
                  <a:schemeClr val="tx1"/>
                </a:solidFill>
              </a:rPr>
              <a:t>tests</a:t>
            </a:r>
            <a:endParaRPr lang="es-ES" sz="1600" b="0" kern="0" dirty="0" smtClean="0">
              <a:solidFill>
                <a:schemeClr val="tx1"/>
              </a:solidFill>
            </a:endParaRPr>
          </a:p>
          <a:p>
            <a:pPr marL="142875" lvl="1" eaLnBrk="1" hangingPunct="1">
              <a:buFont typeface="Wingdings" pitchFamily="2" charset="2"/>
              <a:buChar char="ü"/>
            </a:pPr>
            <a:r>
              <a:rPr lang="es-ES" sz="1600" b="0" kern="0" dirty="0" err="1" smtClean="0">
                <a:solidFill>
                  <a:schemeClr val="tx1"/>
                </a:solidFill>
              </a:rPr>
              <a:t>Design</a:t>
            </a:r>
            <a:r>
              <a:rPr lang="es-ES" sz="1600" b="0" kern="0" dirty="0" smtClean="0">
                <a:solidFill>
                  <a:schemeClr val="tx1"/>
                </a:solidFill>
              </a:rPr>
              <a:t> </a:t>
            </a:r>
            <a:r>
              <a:rPr lang="es-ES" sz="1600" b="0" kern="0" dirty="0" err="1" smtClean="0">
                <a:solidFill>
                  <a:schemeClr val="tx1"/>
                </a:solidFill>
              </a:rPr>
              <a:t>techniques</a:t>
            </a:r>
            <a:r>
              <a:rPr lang="es-ES" sz="1600" b="0" kern="0" dirty="0" smtClean="0">
                <a:solidFill>
                  <a:schemeClr val="tx1"/>
                </a:solidFill>
              </a:rPr>
              <a:t> </a:t>
            </a:r>
            <a:r>
              <a:rPr lang="es-ES" sz="1600" b="0" kern="0" dirty="0" err="1" smtClean="0">
                <a:solidFill>
                  <a:schemeClr val="tx1"/>
                </a:solidFill>
              </a:rPr>
              <a:t>on</a:t>
            </a:r>
            <a:r>
              <a:rPr lang="es-ES" sz="1600" b="0" kern="0" dirty="0" smtClean="0">
                <a:solidFill>
                  <a:schemeClr val="tx1"/>
                </a:solidFill>
              </a:rPr>
              <a:t> ASIC</a:t>
            </a:r>
          </a:p>
          <a:p>
            <a:pPr marL="447675" lvl="2" eaLnBrk="1" hangingPunct="1">
              <a:buFont typeface="Arial" pitchFamily="34" charset="0"/>
              <a:buChar char="→"/>
            </a:pPr>
            <a:r>
              <a:rPr lang="es-ES" sz="1600" b="0" kern="0" dirty="0" err="1" smtClean="0">
                <a:solidFill>
                  <a:schemeClr val="tx1"/>
                </a:solidFill>
              </a:rPr>
              <a:t>Enclosed</a:t>
            </a:r>
            <a:r>
              <a:rPr lang="es-ES" sz="1600" b="0" kern="0" dirty="0" smtClean="0">
                <a:solidFill>
                  <a:schemeClr val="tx1"/>
                </a:solidFill>
              </a:rPr>
              <a:t> </a:t>
            </a:r>
            <a:r>
              <a:rPr lang="es-ES" sz="1600" b="0" kern="0" dirty="0" err="1" smtClean="0">
                <a:solidFill>
                  <a:schemeClr val="tx1"/>
                </a:solidFill>
              </a:rPr>
              <a:t>transistors</a:t>
            </a:r>
            <a:r>
              <a:rPr lang="es-ES" sz="1600" b="0" kern="0" dirty="0" smtClean="0">
                <a:solidFill>
                  <a:schemeClr val="tx1"/>
                </a:solidFill>
              </a:rPr>
              <a:t> </a:t>
            </a:r>
            <a:r>
              <a:rPr lang="es-ES" sz="1600" b="0" kern="0" dirty="0" err="1" smtClean="0">
                <a:solidFill>
                  <a:schemeClr val="tx1"/>
                </a:solidFill>
              </a:rPr>
              <a:t>with</a:t>
            </a:r>
            <a:r>
              <a:rPr lang="es-ES" sz="1600" b="0" kern="0" dirty="0" smtClean="0">
                <a:solidFill>
                  <a:schemeClr val="tx1"/>
                </a:solidFill>
              </a:rPr>
              <a:t> </a:t>
            </a:r>
            <a:r>
              <a:rPr lang="es-ES" sz="1600" b="0" kern="0" dirty="0" err="1" smtClean="0">
                <a:solidFill>
                  <a:schemeClr val="tx1"/>
                </a:solidFill>
              </a:rPr>
              <a:t>guard</a:t>
            </a:r>
            <a:r>
              <a:rPr lang="es-ES" sz="1600" b="0" kern="0" dirty="0" smtClean="0">
                <a:solidFill>
                  <a:schemeClr val="tx1"/>
                </a:solidFill>
              </a:rPr>
              <a:t> </a:t>
            </a:r>
            <a:r>
              <a:rPr lang="es-ES" sz="1600" b="0" kern="0" dirty="0" err="1" smtClean="0">
                <a:solidFill>
                  <a:schemeClr val="tx1"/>
                </a:solidFill>
              </a:rPr>
              <a:t>rings</a:t>
            </a:r>
            <a:endParaRPr lang="es-ES" sz="1600" b="0" kern="0" dirty="0" smtClean="0">
              <a:solidFill>
                <a:schemeClr val="tx1"/>
              </a:solidFill>
            </a:endParaRPr>
          </a:p>
        </p:txBody>
      </p:sp>
      <p:sp>
        <p:nvSpPr>
          <p:cNvPr id="295" name="294 Elipse"/>
          <p:cNvSpPr/>
          <p:nvPr/>
        </p:nvSpPr>
        <p:spPr bwMode="auto">
          <a:xfrm>
            <a:off x="1385412" y="2629247"/>
            <a:ext cx="542454" cy="83317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cxnSp>
        <p:nvCxnSpPr>
          <p:cNvPr id="296" name="295 Conector recto de flecha"/>
          <p:cNvCxnSpPr/>
          <p:nvPr/>
        </p:nvCxnSpPr>
        <p:spPr bwMode="auto">
          <a:xfrm flipH="1" flipV="1">
            <a:off x="1886822" y="3256950"/>
            <a:ext cx="435644" cy="253507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97" name="296 Elipse"/>
          <p:cNvSpPr/>
          <p:nvPr/>
        </p:nvSpPr>
        <p:spPr bwMode="auto">
          <a:xfrm>
            <a:off x="3849526" y="2637258"/>
            <a:ext cx="542454" cy="83317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cxnSp>
        <p:nvCxnSpPr>
          <p:cNvPr id="298" name="297 Conector recto de flecha"/>
          <p:cNvCxnSpPr>
            <a:endCxn id="297" idx="3"/>
          </p:cNvCxnSpPr>
          <p:nvPr/>
        </p:nvCxnSpPr>
        <p:spPr bwMode="auto">
          <a:xfrm flipV="1">
            <a:off x="3124200" y="3348417"/>
            <a:ext cx="804767" cy="162041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99" name="ZoneTexte 406"/>
          <p:cNvSpPr txBox="1"/>
          <p:nvPr/>
        </p:nvSpPr>
        <p:spPr>
          <a:xfrm flipH="1">
            <a:off x="2178394" y="3432183"/>
            <a:ext cx="1102012" cy="25852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200" i="1" dirty="0" smtClean="0">
                <a:solidFill>
                  <a:srgbClr val="0033CC"/>
                </a:solidFill>
              </a:rPr>
              <a:t>Delay </a:t>
            </a:r>
            <a:r>
              <a:rPr lang="fr-FR" sz="1200" i="1" dirty="0" err="1" smtClean="0">
                <a:solidFill>
                  <a:srgbClr val="0033CC"/>
                </a:solidFill>
              </a:rPr>
              <a:t>lines</a:t>
            </a:r>
            <a:endParaRPr lang="fr-FR" sz="1200" i="1" dirty="0">
              <a:solidFill>
                <a:srgbClr val="0033CC"/>
              </a:solidFill>
            </a:endParaRPr>
          </a:p>
        </p:txBody>
      </p:sp>
      <p:sp>
        <p:nvSpPr>
          <p:cNvPr id="300" name="ZoneTexte 406"/>
          <p:cNvSpPr txBox="1"/>
          <p:nvPr/>
        </p:nvSpPr>
        <p:spPr>
          <a:xfrm flipH="1">
            <a:off x="1140260" y="2859928"/>
            <a:ext cx="514096" cy="397022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100" i="1" dirty="0" smtClean="0">
                <a:solidFill>
                  <a:schemeClr val="tx1"/>
                </a:solidFill>
              </a:rPr>
              <a:t>5ns 50</a:t>
            </a:r>
            <a:r>
              <a:rPr lang="el-GR" sz="1100" i="1" dirty="0" smtClean="0">
                <a:solidFill>
                  <a:schemeClr val="tx1"/>
                </a:solidFill>
              </a:rPr>
              <a:t>Ω</a:t>
            </a:r>
            <a:endParaRPr lang="fr-FR" sz="1100" i="1" dirty="0">
              <a:solidFill>
                <a:schemeClr val="tx1"/>
              </a:solidFill>
            </a:endParaRPr>
          </a:p>
        </p:txBody>
      </p:sp>
      <p:sp>
        <p:nvSpPr>
          <p:cNvPr id="301" name="ZoneTexte 406"/>
          <p:cNvSpPr txBox="1"/>
          <p:nvPr/>
        </p:nvSpPr>
        <p:spPr>
          <a:xfrm flipH="1">
            <a:off x="3575019" y="2917727"/>
            <a:ext cx="565506" cy="375227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buNone/>
              <a:defRPr/>
            </a:pPr>
            <a:r>
              <a:rPr lang="fr-FR" sz="1100" i="1" dirty="0" smtClean="0">
                <a:solidFill>
                  <a:schemeClr val="tx1"/>
                </a:solidFill>
              </a:rPr>
              <a:t>25ns 100</a:t>
            </a:r>
            <a:r>
              <a:rPr lang="el-GR" sz="1100" i="1" dirty="0" smtClean="0">
                <a:solidFill>
                  <a:schemeClr val="tx1"/>
                </a:solidFill>
              </a:rPr>
              <a:t>Ω</a:t>
            </a:r>
            <a:endParaRPr lang="fr-FR" sz="1100" i="1" dirty="0">
              <a:solidFill>
                <a:schemeClr val="tx1"/>
              </a:solidFill>
            </a:endParaRPr>
          </a:p>
        </p:txBody>
      </p:sp>
      <p:grpSp>
        <p:nvGrpSpPr>
          <p:cNvPr id="302" name="301 Grupo"/>
          <p:cNvGrpSpPr/>
          <p:nvPr/>
        </p:nvGrpSpPr>
        <p:grpSpPr>
          <a:xfrm>
            <a:off x="3389926" y="2586969"/>
            <a:ext cx="156710" cy="150380"/>
            <a:chOff x="2219064" y="2954838"/>
            <a:chExt cx="156710" cy="150380"/>
          </a:xfrm>
        </p:grpSpPr>
        <p:cxnSp>
          <p:nvCxnSpPr>
            <p:cNvPr id="303" name="Straight Connector 422"/>
            <p:cNvCxnSpPr/>
            <p:nvPr/>
          </p:nvCxnSpPr>
          <p:spPr bwMode="auto">
            <a:xfrm>
              <a:off x="2291679" y="2954838"/>
              <a:ext cx="0" cy="955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423"/>
            <p:cNvCxnSpPr/>
            <p:nvPr/>
          </p:nvCxnSpPr>
          <p:spPr bwMode="auto">
            <a:xfrm>
              <a:off x="2219064" y="3049041"/>
              <a:ext cx="147211" cy="37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423"/>
            <p:cNvCxnSpPr/>
            <p:nvPr/>
          </p:nvCxnSpPr>
          <p:spPr bwMode="auto">
            <a:xfrm flipH="1" flipV="1">
              <a:off x="2234121" y="3049623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423"/>
            <p:cNvCxnSpPr/>
            <p:nvPr/>
          </p:nvCxnSpPr>
          <p:spPr bwMode="auto">
            <a:xfrm flipH="1" flipV="1">
              <a:off x="2267744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423"/>
            <p:cNvCxnSpPr/>
            <p:nvPr/>
          </p:nvCxnSpPr>
          <p:spPr bwMode="auto">
            <a:xfrm flipH="1" flipV="1">
              <a:off x="2303748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423"/>
            <p:cNvCxnSpPr/>
            <p:nvPr/>
          </p:nvCxnSpPr>
          <p:spPr bwMode="auto">
            <a:xfrm flipH="1" flipV="1">
              <a:off x="2337371" y="3049369"/>
              <a:ext cx="38403" cy="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7377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47664" y="1916832"/>
            <a:ext cx="6480720" cy="3024336"/>
          </a:xfrm>
        </p:spPr>
        <p:txBody>
          <a:bodyPr/>
          <a:lstStyle/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dirty="0" smtClean="0"/>
              <a:t>Calorimeter upgrade: analog electronics</a:t>
            </a:r>
            <a:endParaRPr lang="en-US" dirty="0"/>
          </a:p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b="1" dirty="0" smtClean="0"/>
              <a:t>System design</a:t>
            </a:r>
          </a:p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dirty="0" smtClean="0"/>
              <a:t>Digital building blocks</a:t>
            </a:r>
            <a:endParaRPr lang="en-US" dirty="0" smtClean="0"/>
          </a:p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dirty="0" smtClean="0"/>
              <a:t>Tests</a:t>
            </a:r>
            <a:endParaRPr lang="en-US" dirty="0"/>
          </a:p>
          <a:p>
            <a:pPr marL="571500" indent="-571500">
              <a:spcBef>
                <a:spcPts val="1200"/>
              </a:spcBef>
              <a:buFont typeface="+mj-lt"/>
              <a:buAutoNum type="romanUcPeriod"/>
            </a:pPr>
            <a:r>
              <a:rPr lang="en-US" dirty="0" smtClean="0"/>
              <a:t>Production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13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089FF183-9DA6-47B6-93C5-96E559677F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Calo</a:t>
            </a:r>
            <a:r>
              <a:rPr lang="en-GB" dirty="0" smtClean="0"/>
              <a:t> FE PRR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5870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II. System design: channel architecture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12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11" name="Rectangle 5">
            <a:extLst>
              <a:ext uri="{FF2B5EF4-FFF2-40B4-BE49-F238E27FC236}">
                <a16:creationId xmlns="" xmlns:a16="http://schemas.microsoft.com/office/drawing/2014/main" id="{D8DE4C88-D015-4683-B5D3-89EA43C5D9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ICC-UB meeting</a:t>
            </a:r>
          </a:p>
        </p:txBody>
      </p:sp>
      <p:grpSp>
        <p:nvGrpSpPr>
          <p:cNvPr id="8" name="7 Grupo"/>
          <p:cNvGrpSpPr/>
          <p:nvPr/>
        </p:nvGrpSpPr>
        <p:grpSpPr>
          <a:xfrm>
            <a:off x="1077318" y="1128922"/>
            <a:ext cx="6897442" cy="2667695"/>
            <a:chOff x="1568519" y="1265361"/>
            <a:chExt cx="6897442" cy="2667695"/>
          </a:xfrm>
        </p:grpSpPr>
        <p:cxnSp>
          <p:nvCxnSpPr>
            <p:cNvPr id="10" name="9 Conector recto"/>
            <p:cNvCxnSpPr/>
            <p:nvPr/>
          </p:nvCxnSpPr>
          <p:spPr bwMode="auto">
            <a:xfrm>
              <a:off x="6185010" y="2484632"/>
              <a:ext cx="3912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11 Conector recto"/>
            <p:cNvCxnSpPr/>
            <p:nvPr/>
          </p:nvCxnSpPr>
          <p:spPr bwMode="auto">
            <a:xfrm>
              <a:off x="6191893" y="3335836"/>
              <a:ext cx="3912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12 Conector recto"/>
            <p:cNvCxnSpPr/>
            <p:nvPr/>
          </p:nvCxnSpPr>
          <p:spPr bwMode="auto">
            <a:xfrm>
              <a:off x="6185010" y="3625782"/>
              <a:ext cx="3912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ZoneTexte 632"/>
            <p:cNvSpPr txBox="1">
              <a:spLocks noChangeArrowheads="1"/>
            </p:cNvSpPr>
            <p:nvPr/>
          </p:nvSpPr>
          <p:spPr bwMode="auto">
            <a:xfrm flipH="1">
              <a:off x="4510737" y="1484128"/>
              <a:ext cx="1019809" cy="480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Switched</a:t>
              </a:r>
              <a:r>
                <a:rPr lang="fr-FR" sz="1400" i="1" dirty="0">
                  <a:solidFill>
                    <a:schemeClr val="tx1"/>
                  </a:solidFill>
                </a:rPr>
                <a:t/>
              </a:r>
              <a:br>
                <a:rPr lang="fr-FR" sz="1400" i="1" dirty="0">
                  <a:solidFill>
                    <a:schemeClr val="tx1"/>
                  </a:solidFill>
                </a:rPr>
              </a:br>
              <a:r>
                <a:rPr lang="fr-FR" sz="1400" i="1" u="none" dirty="0" err="1" smtClean="0">
                  <a:solidFill>
                    <a:schemeClr val="tx1"/>
                  </a:solidFill>
                </a:rPr>
                <a:t>Integrator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5" name="14 Conector recto"/>
            <p:cNvCxnSpPr/>
            <p:nvPr/>
          </p:nvCxnSpPr>
          <p:spPr bwMode="auto">
            <a:xfrm>
              <a:off x="1650552" y="3129415"/>
              <a:ext cx="37442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15 Conector recto"/>
            <p:cNvCxnSpPr/>
            <p:nvPr/>
          </p:nvCxnSpPr>
          <p:spPr bwMode="auto">
            <a:xfrm>
              <a:off x="1674951" y="2617889"/>
              <a:ext cx="349232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16 CuadroTexto"/>
            <p:cNvSpPr txBox="1"/>
            <p:nvPr/>
          </p:nvSpPr>
          <p:spPr>
            <a:xfrm>
              <a:off x="1670201" y="2323865"/>
              <a:ext cx="237503" cy="313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s-ES" sz="1400" i="1" u="none" dirty="0" smtClean="0">
                  <a:solidFill>
                    <a:schemeClr val="tx1"/>
                  </a:solidFill>
                </a:rPr>
                <a:t>I</a:t>
              </a:r>
              <a:endParaRPr lang="es-ES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8" name="17 Conector recto"/>
            <p:cNvCxnSpPr/>
            <p:nvPr/>
          </p:nvCxnSpPr>
          <p:spPr bwMode="auto">
            <a:xfrm>
              <a:off x="2649735" y="2036588"/>
              <a:ext cx="46216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18 Conector recto"/>
            <p:cNvCxnSpPr/>
            <p:nvPr/>
          </p:nvCxnSpPr>
          <p:spPr bwMode="auto">
            <a:xfrm>
              <a:off x="2643138" y="2633863"/>
              <a:ext cx="483701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19 Conector recto"/>
            <p:cNvCxnSpPr/>
            <p:nvPr/>
          </p:nvCxnSpPr>
          <p:spPr bwMode="auto">
            <a:xfrm>
              <a:off x="3792658" y="2036588"/>
              <a:ext cx="1020699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20 Conector recto"/>
            <p:cNvCxnSpPr/>
            <p:nvPr/>
          </p:nvCxnSpPr>
          <p:spPr bwMode="auto">
            <a:xfrm>
              <a:off x="3759660" y="2633863"/>
              <a:ext cx="10727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21 Conector recto"/>
            <p:cNvCxnSpPr/>
            <p:nvPr/>
          </p:nvCxnSpPr>
          <p:spPr bwMode="auto">
            <a:xfrm>
              <a:off x="5228687" y="2194600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22 Conector recto"/>
            <p:cNvCxnSpPr/>
            <p:nvPr/>
          </p:nvCxnSpPr>
          <p:spPr bwMode="auto">
            <a:xfrm>
              <a:off x="5221804" y="2484545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23 Conector recto"/>
            <p:cNvCxnSpPr/>
            <p:nvPr/>
          </p:nvCxnSpPr>
          <p:spPr bwMode="auto">
            <a:xfrm flipV="1">
              <a:off x="5501216" y="2493324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24 Conector recto"/>
            <p:cNvCxnSpPr/>
            <p:nvPr/>
          </p:nvCxnSpPr>
          <p:spPr bwMode="auto">
            <a:xfrm>
              <a:off x="5509692" y="2607527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" name="AutoShape 45"/>
            <p:cNvSpPr>
              <a:spLocks noChangeArrowheads="1"/>
            </p:cNvSpPr>
            <p:nvPr/>
          </p:nvSpPr>
          <p:spPr bwMode="auto">
            <a:xfrm rot="5400000">
              <a:off x="5739213" y="1975176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400" b="0" u="none" dirty="0" smtClean="0"/>
                <a:t>TH</a:t>
              </a:r>
              <a:endParaRPr lang="es-ES" sz="1400" b="0" u="none" dirty="0"/>
            </a:p>
          </p:txBody>
        </p:sp>
        <p:cxnSp>
          <p:nvCxnSpPr>
            <p:cNvPr id="27" name="26 Conector recto"/>
            <p:cNvCxnSpPr/>
            <p:nvPr/>
          </p:nvCxnSpPr>
          <p:spPr bwMode="auto">
            <a:xfrm flipV="1">
              <a:off x="5509768" y="2080482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" name="27 Rectángulo"/>
            <p:cNvSpPr/>
            <p:nvPr/>
          </p:nvSpPr>
          <p:spPr bwMode="auto">
            <a:xfrm>
              <a:off x="6582393" y="1887268"/>
              <a:ext cx="745045" cy="2045788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28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cxnSp>
          <p:nvCxnSpPr>
            <p:cNvPr id="29" name="28 Conector recto"/>
            <p:cNvCxnSpPr/>
            <p:nvPr/>
          </p:nvCxnSpPr>
          <p:spPr bwMode="auto">
            <a:xfrm>
              <a:off x="5509692" y="2084911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29 Conector recto"/>
            <p:cNvCxnSpPr/>
            <p:nvPr/>
          </p:nvCxnSpPr>
          <p:spPr bwMode="auto">
            <a:xfrm>
              <a:off x="6187122" y="2194686"/>
              <a:ext cx="38355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ZoneTexte 632"/>
            <p:cNvSpPr txBox="1">
              <a:spLocks noChangeArrowheads="1"/>
            </p:cNvSpPr>
            <p:nvPr/>
          </p:nvSpPr>
          <p:spPr bwMode="auto">
            <a:xfrm flipH="1">
              <a:off x="5436034" y="1378160"/>
              <a:ext cx="1028065" cy="525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 algn="ctr"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Track</a:t>
              </a:r>
              <a:r>
                <a:rPr lang="fr-FR" sz="1400" i="1" u="none" dirty="0" smtClean="0">
                  <a:solidFill>
                    <a:schemeClr val="tx1"/>
                  </a:solidFill>
                </a:rPr>
                <a:t>-</a:t>
              </a:r>
              <a:br>
                <a:rPr lang="fr-FR" sz="1400" i="1" u="none" dirty="0" smtClean="0">
                  <a:solidFill>
                    <a:schemeClr val="tx1"/>
                  </a:solidFill>
                </a:rPr>
              </a:br>
              <a:r>
                <a:rPr lang="fr-FR" sz="1400" i="1" u="none" dirty="0" smtClean="0">
                  <a:solidFill>
                    <a:schemeClr val="tx1"/>
                  </a:solidFill>
                </a:rPr>
                <a:t>and-</a:t>
              </a:r>
              <a:r>
                <a:rPr lang="fr-FR" sz="1400" i="1" u="none" dirty="0" err="1" smtClean="0">
                  <a:solidFill>
                    <a:schemeClr val="tx1"/>
                  </a:solidFill>
                </a:rPr>
                <a:t>Hold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32" name="31 Conector recto"/>
            <p:cNvCxnSpPr/>
            <p:nvPr/>
          </p:nvCxnSpPr>
          <p:spPr bwMode="auto">
            <a:xfrm>
              <a:off x="7334805" y="2616306"/>
              <a:ext cx="28696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32 Conector recto"/>
            <p:cNvCxnSpPr/>
            <p:nvPr/>
          </p:nvCxnSpPr>
          <p:spPr bwMode="auto">
            <a:xfrm>
              <a:off x="7327921" y="3213583"/>
              <a:ext cx="28696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33 Conector recto"/>
            <p:cNvCxnSpPr/>
            <p:nvPr/>
          </p:nvCxnSpPr>
          <p:spPr bwMode="auto">
            <a:xfrm>
              <a:off x="2649735" y="3177737"/>
              <a:ext cx="46216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34 Conector recto"/>
            <p:cNvCxnSpPr/>
            <p:nvPr/>
          </p:nvCxnSpPr>
          <p:spPr bwMode="auto">
            <a:xfrm>
              <a:off x="2715810" y="3775013"/>
              <a:ext cx="46216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35 Conector recto"/>
            <p:cNvCxnSpPr/>
            <p:nvPr/>
          </p:nvCxnSpPr>
          <p:spPr bwMode="auto">
            <a:xfrm>
              <a:off x="3790450" y="3177737"/>
              <a:ext cx="1047228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36 Conector recto"/>
            <p:cNvCxnSpPr/>
            <p:nvPr/>
          </p:nvCxnSpPr>
          <p:spPr bwMode="auto">
            <a:xfrm>
              <a:off x="3783567" y="3775013"/>
              <a:ext cx="1047228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37 Conector recto"/>
            <p:cNvCxnSpPr/>
            <p:nvPr/>
          </p:nvCxnSpPr>
          <p:spPr bwMode="auto">
            <a:xfrm>
              <a:off x="5228687" y="3335749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38 Conector recto"/>
            <p:cNvCxnSpPr/>
            <p:nvPr/>
          </p:nvCxnSpPr>
          <p:spPr bwMode="auto">
            <a:xfrm>
              <a:off x="5221804" y="3625695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39 Conector recto"/>
            <p:cNvCxnSpPr/>
            <p:nvPr/>
          </p:nvCxnSpPr>
          <p:spPr bwMode="auto">
            <a:xfrm flipV="1">
              <a:off x="5501216" y="3634474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40 Conector recto"/>
            <p:cNvCxnSpPr/>
            <p:nvPr/>
          </p:nvCxnSpPr>
          <p:spPr bwMode="auto">
            <a:xfrm>
              <a:off x="5509692" y="3748677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AutoShape 45"/>
            <p:cNvSpPr>
              <a:spLocks noChangeArrowheads="1"/>
            </p:cNvSpPr>
            <p:nvPr/>
          </p:nvSpPr>
          <p:spPr bwMode="auto">
            <a:xfrm rot="5400000">
              <a:off x="5739213" y="3116325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400" b="0" u="none" dirty="0" smtClean="0"/>
                <a:t>TH</a:t>
              </a:r>
              <a:endParaRPr lang="es-ES" sz="1400" b="0" u="none" dirty="0"/>
            </a:p>
          </p:txBody>
        </p:sp>
        <p:cxnSp>
          <p:nvCxnSpPr>
            <p:cNvPr id="43" name="42 Conector recto"/>
            <p:cNvCxnSpPr/>
            <p:nvPr/>
          </p:nvCxnSpPr>
          <p:spPr bwMode="auto">
            <a:xfrm flipV="1">
              <a:off x="5509768" y="3221631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43 Conector recto"/>
            <p:cNvCxnSpPr/>
            <p:nvPr/>
          </p:nvCxnSpPr>
          <p:spPr bwMode="auto">
            <a:xfrm>
              <a:off x="5509692" y="3226060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5" name="ZoneTexte 632"/>
            <p:cNvSpPr txBox="1">
              <a:spLocks noChangeArrowheads="1"/>
            </p:cNvSpPr>
            <p:nvPr/>
          </p:nvSpPr>
          <p:spPr bwMode="auto">
            <a:xfrm flipH="1">
              <a:off x="3158135" y="1484128"/>
              <a:ext cx="667152" cy="313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Filter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46" name="ZoneTexte 632"/>
            <p:cNvSpPr txBox="1">
              <a:spLocks noChangeArrowheads="1"/>
            </p:cNvSpPr>
            <p:nvPr/>
          </p:nvSpPr>
          <p:spPr bwMode="auto">
            <a:xfrm flipH="1">
              <a:off x="1900064" y="1265361"/>
              <a:ext cx="998849" cy="525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 algn="ctr"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Current</a:t>
              </a:r>
              <a:r>
                <a:rPr lang="fr-FR" sz="1400" i="1" u="none" dirty="0" smtClean="0">
                  <a:solidFill>
                    <a:schemeClr val="tx1"/>
                  </a:solidFill>
                </a:rPr>
                <a:t/>
              </a:r>
              <a:br>
                <a:rPr lang="fr-FR" sz="1400" i="1" u="none" dirty="0" smtClean="0">
                  <a:solidFill>
                    <a:schemeClr val="tx1"/>
                  </a:solidFill>
                </a:rPr>
              </a:br>
              <a:r>
                <a:rPr lang="fr-FR" sz="1400" i="1" u="none" dirty="0" smtClean="0">
                  <a:solidFill>
                    <a:schemeClr val="tx1"/>
                  </a:solidFill>
                </a:rPr>
                <a:t>amplifier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47" name="ZoneTexte 632"/>
            <p:cNvSpPr txBox="1">
              <a:spLocks noChangeArrowheads="1"/>
            </p:cNvSpPr>
            <p:nvPr/>
          </p:nvSpPr>
          <p:spPr bwMode="auto">
            <a:xfrm flipH="1">
              <a:off x="6332469" y="1484128"/>
              <a:ext cx="1210240" cy="313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smtClean="0">
                  <a:solidFill>
                    <a:schemeClr val="tx1"/>
                  </a:solidFill>
                </a:rPr>
                <a:t>Multiplexer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48" name="ZoneTexte 632"/>
            <p:cNvSpPr txBox="1">
              <a:spLocks noChangeArrowheads="1"/>
            </p:cNvSpPr>
            <p:nvPr/>
          </p:nvSpPr>
          <p:spPr bwMode="auto">
            <a:xfrm flipH="1">
              <a:off x="7495839" y="1835139"/>
              <a:ext cx="732459" cy="525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 algn="ctr">
                <a:buNone/>
              </a:pPr>
              <a:r>
                <a:rPr lang="fr-FR" sz="1400" i="1" u="none" dirty="0" smtClean="0">
                  <a:solidFill>
                    <a:schemeClr val="tx1"/>
                  </a:solidFill>
                </a:rPr>
                <a:t>ADC</a:t>
              </a:r>
              <a:br>
                <a:rPr lang="fr-FR" sz="1400" i="1" u="none" dirty="0" smtClean="0">
                  <a:solidFill>
                    <a:schemeClr val="tx1"/>
                  </a:solidFill>
                </a:rPr>
              </a:br>
              <a:r>
                <a:rPr lang="fr-FR" sz="1400" i="1" u="none" dirty="0" smtClean="0">
                  <a:solidFill>
                    <a:schemeClr val="tx1"/>
                  </a:solidFill>
                </a:rPr>
                <a:t>driver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49" name="AutoShape 45"/>
            <p:cNvSpPr>
              <a:spLocks noChangeArrowheads="1"/>
            </p:cNvSpPr>
            <p:nvPr/>
          </p:nvSpPr>
          <p:spPr bwMode="auto">
            <a:xfrm rot="5400000">
              <a:off x="5943346" y="2542957"/>
              <a:ext cx="2009750" cy="73436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sz="1600" b="0" u="none" dirty="0"/>
            </a:p>
          </p:txBody>
        </p:sp>
        <p:cxnSp>
          <p:nvCxnSpPr>
            <p:cNvPr id="50" name="49 Conector recto de flecha"/>
            <p:cNvCxnSpPr/>
            <p:nvPr/>
          </p:nvCxnSpPr>
          <p:spPr bwMode="auto">
            <a:xfrm flipV="1">
              <a:off x="8071695" y="2767268"/>
              <a:ext cx="379919" cy="1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50 Conector recto de flecha"/>
            <p:cNvCxnSpPr/>
            <p:nvPr/>
          </p:nvCxnSpPr>
          <p:spPr bwMode="auto">
            <a:xfrm flipV="1">
              <a:off x="8071231" y="3054333"/>
              <a:ext cx="394730" cy="1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52" name="51 Grupo"/>
            <p:cNvGrpSpPr/>
            <p:nvPr/>
          </p:nvGrpSpPr>
          <p:grpSpPr>
            <a:xfrm>
              <a:off x="1568519" y="3131325"/>
              <a:ext cx="195170" cy="221585"/>
              <a:chOff x="2508290" y="2954838"/>
              <a:chExt cx="156710" cy="150380"/>
            </a:xfrm>
          </p:grpSpPr>
          <p:cxnSp>
            <p:nvCxnSpPr>
              <p:cNvPr id="92" name="Straight Connector 422"/>
              <p:cNvCxnSpPr/>
              <p:nvPr/>
            </p:nvCxnSpPr>
            <p:spPr bwMode="auto">
              <a:xfrm>
                <a:off x="2580905" y="2954838"/>
                <a:ext cx="0" cy="9557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423"/>
              <p:cNvCxnSpPr/>
              <p:nvPr/>
            </p:nvCxnSpPr>
            <p:spPr bwMode="auto">
              <a:xfrm>
                <a:off x="2508290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423"/>
              <p:cNvCxnSpPr/>
              <p:nvPr/>
            </p:nvCxnSpPr>
            <p:spPr bwMode="auto">
              <a:xfrm flipH="1" flipV="1">
                <a:off x="2523347" y="3049623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423"/>
              <p:cNvCxnSpPr/>
              <p:nvPr/>
            </p:nvCxnSpPr>
            <p:spPr bwMode="auto">
              <a:xfrm flipH="1" flipV="1">
                <a:off x="2556970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423"/>
              <p:cNvCxnSpPr/>
              <p:nvPr/>
            </p:nvCxnSpPr>
            <p:spPr bwMode="auto">
              <a:xfrm flipH="1" flipV="1">
                <a:off x="2592974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423"/>
              <p:cNvCxnSpPr/>
              <p:nvPr/>
            </p:nvCxnSpPr>
            <p:spPr bwMode="auto">
              <a:xfrm flipH="1" flipV="1">
                <a:off x="2626597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52 Rectángulo"/>
            <p:cNvSpPr/>
            <p:nvPr/>
          </p:nvSpPr>
          <p:spPr bwMode="auto">
            <a:xfrm>
              <a:off x="2020983" y="1887268"/>
              <a:ext cx="745045" cy="2045788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4" name="53 Rectángulo"/>
            <p:cNvSpPr/>
            <p:nvPr/>
          </p:nvSpPr>
          <p:spPr bwMode="auto">
            <a:xfrm>
              <a:off x="3120670" y="1964421"/>
              <a:ext cx="677313" cy="75361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PZ</a:t>
              </a:r>
            </a:p>
          </p:txBody>
        </p:sp>
        <p:sp>
          <p:nvSpPr>
            <p:cNvPr id="55" name="AutoShape 45"/>
            <p:cNvSpPr>
              <a:spLocks noChangeArrowheads="1"/>
            </p:cNvSpPr>
            <p:nvPr/>
          </p:nvSpPr>
          <p:spPr bwMode="auto">
            <a:xfrm rot="5400000">
              <a:off x="4798485" y="1975176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800" b="0" u="none" dirty="0" smtClean="0">
                  <a:latin typeface="Arial Unicode MS"/>
                  <a:ea typeface="Arial Unicode MS"/>
                  <a:cs typeface="Arial Unicode MS"/>
                </a:rPr>
                <a:t>ʃ</a:t>
              </a:r>
              <a:endParaRPr lang="es-ES" sz="1800" b="0" u="none" dirty="0"/>
            </a:p>
          </p:txBody>
        </p:sp>
        <p:sp>
          <p:nvSpPr>
            <p:cNvPr id="56" name="55 Rectángulo"/>
            <p:cNvSpPr/>
            <p:nvPr/>
          </p:nvSpPr>
          <p:spPr bwMode="auto">
            <a:xfrm>
              <a:off x="3120670" y="3105571"/>
              <a:ext cx="677313" cy="75361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PZ</a:t>
              </a:r>
            </a:p>
          </p:txBody>
        </p:sp>
        <p:sp>
          <p:nvSpPr>
            <p:cNvPr id="57" name="AutoShape 45"/>
            <p:cNvSpPr>
              <a:spLocks noChangeArrowheads="1"/>
            </p:cNvSpPr>
            <p:nvPr/>
          </p:nvSpPr>
          <p:spPr bwMode="auto">
            <a:xfrm rot="5400000">
              <a:off x="4798485" y="3116325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800" b="0" u="none" dirty="0" smtClean="0">
                  <a:latin typeface="Arial Unicode MS"/>
                  <a:ea typeface="Arial Unicode MS"/>
                  <a:cs typeface="Arial Unicode MS"/>
                </a:rPr>
                <a:t>ʃ</a:t>
              </a:r>
              <a:endParaRPr lang="es-ES" sz="1800" b="0" u="none" dirty="0"/>
            </a:p>
          </p:txBody>
        </p:sp>
        <p:sp>
          <p:nvSpPr>
            <p:cNvPr id="58" name="AutoShape 45"/>
            <p:cNvSpPr>
              <a:spLocks noChangeArrowheads="1"/>
            </p:cNvSpPr>
            <p:nvPr/>
          </p:nvSpPr>
          <p:spPr bwMode="auto">
            <a:xfrm rot="5400000">
              <a:off x="7608524" y="2549260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400" u="none" dirty="0" err="1" smtClean="0"/>
                <a:t>Drv</a:t>
              </a:r>
              <a:endParaRPr lang="es-ES" sz="1400" b="0" u="none" dirty="0"/>
            </a:p>
          </p:txBody>
        </p:sp>
        <p:grpSp>
          <p:nvGrpSpPr>
            <p:cNvPr id="59" name="58 Grupo"/>
            <p:cNvGrpSpPr/>
            <p:nvPr/>
          </p:nvGrpSpPr>
          <p:grpSpPr>
            <a:xfrm>
              <a:off x="4005188" y="2097689"/>
              <a:ext cx="275972" cy="256775"/>
              <a:chOff x="4155484" y="1644600"/>
              <a:chExt cx="275972" cy="256775"/>
            </a:xfrm>
          </p:grpSpPr>
          <p:sp>
            <p:nvSpPr>
              <p:cNvPr id="90" name="89 Elipse"/>
              <p:cNvSpPr/>
              <p:nvPr/>
            </p:nvSpPr>
            <p:spPr bwMode="auto">
              <a:xfrm>
                <a:off x="4155484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91" name="90 Conector recto de flecha"/>
              <p:cNvCxnSpPr>
                <a:stCxn id="90" idx="0"/>
                <a:endCxn id="90" idx="4"/>
              </p:cNvCxnSpPr>
              <p:nvPr/>
            </p:nvCxnSpPr>
            <p:spPr bwMode="auto">
              <a:xfrm>
                <a:off x="4293470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60" name="59 Grupo"/>
            <p:cNvGrpSpPr/>
            <p:nvPr/>
          </p:nvGrpSpPr>
          <p:grpSpPr>
            <a:xfrm>
              <a:off x="4054597" y="2033548"/>
              <a:ext cx="195170" cy="469392"/>
              <a:chOff x="2219064" y="2786665"/>
              <a:chExt cx="156710" cy="318553"/>
            </a:xfrm>
          </p:grpSpPr>
          <p:cxnSp>
            <p:nvCxnSpPr>
              <p:cNvPr id="84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423"/>
              <p:cNvCxnSpPr/>
              <p:nvPr/>
            </p:nvCxnSpPr>
            <p:spPr bwMode="auto">
              <a:xfrm flipH="1" flipV="1">
                <a:off x="2234121" y="3049623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423"/>
              <p:cNvCxnSpPr/>
              <p:nvPr/>
            </p:nvCxnSpPr>
            <p:spPr bwMode="auto">
              <a:xfrm flipH="1" flipV="1">
                <a:off x="2267744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423"/>
              <p:cNvCxnSpPr/>
              <p:nvPr/>
            </p:nvCxnSpPr>
            <p:spPr bwMode="auto">
              <a:xfrm flipH="1" flipV="1">
                <a:off x="2303748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423"/>
              <p:cNvCxnSpPr/>
              <p:nvPr/>
            </p:nvCxnSpPr>
            <p:spPr bwMode="auto">
              <a:xfrm flipH="1" flipV="1">
                <a:off x="2337371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60 Grupo"/>
            <p:cNvGrpSpPr/>
            <p:nvPr/>
          </p:nvGrpSpPr>
          <p:grpSpPr>
            <a:xfrm>
              <a:off x="4365655" y="2311863"/>
              <a:ext cx="275972" cy="256775"/>
              <a:chOff x="4155911" y="1644600"/>
              <a:chExt cx="275972" cy="256775"/>
            </a:xfrm>
          </p:grpSpPr>
          <p:sp>
            <p:nvSpPr>
              <p:cNvPr id="82" name="81 Elipse"/>
              <p:cNvSpPr/>
              <p:nvPr/>
            </p:nvSpPr>
            <p:spPr bwMode="auto">
              <a:xfrm>
                <a:off x="4155911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83" name="82 Conector recto de flecha"/>
              <p:cNvCxnSpPr>
                <a:stCxn id="82" idx="0"/>
                <a:endCxn id="82" idx="4"/>
              </p:cNvCxnSpPr>
              <p:nvPr/>
            </p:nvCxnSpPr>
            <p:spPr bwMode="auto">
              <a:xfrm>
                <a:off x="4293897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62" name="61 Grupo"/>
            <p:cNvGrpSpPr/>
            <p:nvPr/>
          </p:nvGrpSpPr>
          <p:grpSpPr>
            <a:xfrm rot="10800000">
              <a:off x="4410085" y="2249748"/>
              <a:ext cx="183340" cy="387168"/>
              <a:chOff x="2219064" y="2786665"/>
              <a:chExt cx="147211" cy="262752"/>
            </a:xfrm>
          </p:grpSpPr>
          <p:cxnSp>
            <p:nvCxnSpPr>
              <p:cNvPr id="80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62 Grupo"/>
            <p:cNvGrpSpPr/>
            <p:nvPr/>
          </p:nvGrpSpPr>
          <p:grpSpPr>
            <a:xfrm>
              <a:off x="4012132" y="3242669"/>
              <a:ext cx="275972" cy="256775"/>
              <a:chOff x="4164964" y="1644600"/>
              <a:chExt cx="275972" cy="256775"/>
            </a:xfrm>
          </p:grpSpPr>
          <p:sp>
            <p:nvSpPr>
              <p:cNvPr id="78" name="77 Elipse"/>
              <p:cNvSpPr/>
              <p:nvPr/>
            </p:nvSpPr>
            <p:spPr bwMode="auto">
              <a:xfrm>
                <a:off x="4164964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79" name="78 Conector recto de flecha"/>
              <p:cNvCxnSpPr>
                <a:stCxn id="78" idx="0"/>
                <a:endCxn id="78" idx="4"/>
              </p:cNvCxnSpPr>
              <p:nvPr/>
            </p:nvCxnSpPr>
            <p:spPr bwMode="auto">
              <a:xfrm>
                <a:off x="4302950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64" name="63 Grupo"/>
            <p:cNvGrpSpPr/>
            <p:nvPr/>
          </p:nvGrpSpPr>
          <p:grpSpPr>
            <a:xfrm>
              <a:off x="4052061" y="3178528"/>
              <a:ext cx="195170" cy="469392"/>
              <a:chOff x="2219064" y="2786665"/>
              <a:chExt cx="156710" cy="318553"/>
            </a:xfrm>
          </p:grpSpPr>
          <p:cxnSp>
            <p:nvCxnSpPr>
              <p:cNvPr id="72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423"/>
              <p:cNvCxnSpPr/>
              <p:nvPr/>
            </p:nvCxnSpPr>
            <p:spPr bwMode="auto">
              <a:xfrm flipH="1" flipV="1">
                <a:off x="2234121" y="3049623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423"/>
              <p:cNvCxnSpPr/>
              <p:nvPr/>
            </p:nvCxnSpPr>
            <p:spPr bwMode="auto">
              <a:xfrm flipH="1" flipV="1">
                <a:off x="2267744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423"/>
              <p:cNvCxnSpPr/>
              <p:nvPr/>
            </p:nvCxnSpPr>
            <p:spPr bwMode="auto">
              <a:xfrm flipH="1" flipV="1">
                <a:off x="2303748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423"/>
              <p:cNvCxnSpPr/>
              <p:nvPr/>
            </p:nvCxnSpPr>
            <p:spPr bwMode="auto">
              <a:xfrm flipH="1" flipV="1">
                <a:off x="2337371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64 Grupo"/>
            <p:cNvGrpSpPr/>
            <p:nvPr/>
          </p:nvGrpSpPr>
          <p:grpSpPr>
            <a:xfrm>
              <a:off x="4363119" y="3456843"/>
              <a:ext cx="275972" cy="256775"/>
              <a:chOff x="4155911" y="1644600"/>
              <a:chExt cx="275972" cy="256775"/>
            </a:xfrm>
          </p:grpSpPr>
          <p:sp>
            <p:nvSpPr>
              <p:cNvPr id="70" name="69 Elipse"/>
              <p:cNvSpPr/>
              <p:nvPr/>
            </p:nvSpPr>
            <p:spPr bwMode="auto">
              <a:xfrm>
                <a:off x="4155911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71" name="70 Conector recto de flecha"/>
              <p:cNvCxnSpPr>
                <a:stCxn id="70" idx="0"/>
                <a:endCxn id="70" idx="4"/>
              </p:cNvCxnSpPr>
              <p:nvPr/>
            </p:nvCxnSpPr>
            <p:spPr bwMode="auto">
              <a:xfrm>
                <a:off x="4293897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66" name="65 Grupo"/>
            <p:cNvGrpSpPr/>
            <p:nvPr/>
          </p:nvGrpSpPr>
          <p:grpSpPr>
            <a:xfrm rot="10800000">
              <a:off x="4407549" y="3394728"/>
              <a:ext cx="183340" cy="387168"/>
              <a:chOff x="2219064" y="2786665"/>
              <a:chExt cx="147211" cy="262752"/>
            </a:xfrm>
          </p:grpSpPr>
          <p:cxnSp>
            <p:nvCxnSpPr>
              <p:cNvPr id="68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" name="ZoneTexte 632"/>
            <p:cNvSpPr txBox="1">
              <a:spLocks noChangeArrowheads="1"/>
            </p:cNvSpPr>
            <p:nvPr/>
          </p:nvSpPr>
          <p:spPr bwMode="auto">
            <a:xfrm flipH="1">
              <a:off x="3874459" y="1615421"/>
              <a:ext cx="697541" cy="286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smtClean="0">
                  <a:solidFill>
                    <a:schemeClr val="tx1"/>
                  </a:solidFill>
                </a:rPr>
                <a:t>Offset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</p:grpSp>
      <p:sp>
        <p:nvSpPr>
          <p:cNvPr id="105" name="104 CuadroTexto"/>
          <p:cNvSpPr txBox="1">
            <a:spLocks noChangeArrowheads="1"/>
          </p:cNvSpPr>
          <p:nvPr/>
        </p:nvSpPr>
        <p:spPr bwMode="auto">
          <a:xfrm>
            <a:off x="-671" y="4511535"/>
            <a:ext cx="2066192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s-ES" altLang="en-US" sz="1800" i="1" dirty="0" err="1">
                <a:solidFill>
                  <a:srgbClr val="009900"/>
                </a:solidFill>
                <a:latin typeface="Arial" pitchFamily="34" charset="0"/>
              </a:rPr>
              <a:t>Very</a:t>
            </a:r>
            <a:r>
              <a:rPr lang="es-ES" altLang="en-US" sz="1800" i="1" dirty="0">
                <a:solidFill>
                  <a:srgbClr val="009900"/>
                </a:solidFill>
                <a:latin typeface="Arial" pitchFamily="34" charset="0"/>
              </a:rPr>
              <a:t> </a:t>
            </a:r>
            <a:r>
              <a:rPr lang="es-ES" altLang="en-US" sz="1800" i="1" dirty="0" err="1">
                <a:solidFill>
                  <a:srgbClr val="009900"/>
                </a:solidFill>
                <a:latin typeface="Arial" pitchFamily="34" charset="0"/>
              </a:rPr>
              <a:t>difficult</a:t>
            </a:r>
            <a:r>
              <a:rPr lang="es-ES" altLang="en-US" sz="1800" i="1" dirty="0">
                <a:solidFill>
                  <a:srgbClr val="009900"/>
                </a:solidFill>
                <a:latin typeface="Arial" pitchFamily="34" charset="0"/>
              </a:rPr>
              <a:t> to </a:t>
            </a:r>
            <a:r>
              <a:rPr lang="es-ES" altLang="en-US" sz="1800" i="1" dirty="0" err="1">
                <a:solidFill>
                  <a:srgbClr val="009900"/>
                </a:solidFill>
                <a:latin typeface="Arial" pitchFamily="34" charset="0"/>
              </a:rPr>
              <a:t>integrate</a:t>
            </a:r>
            <a:r>
              <a:rPr lang="es-ES" altLang="en-US" sz="1800" i="1" dirty="0">
                <a:solidFill>
                  <a:srgbClr val="009900"/>
                </a:solidFill>
                <a:latin typeface="Arial" pitchFamily="34" charset="0"/>
              </a:rPr>
              <a:t> HQ  </a:t>
            </a:r>
            <a:r>
              <a:rPr lang="es-ES" altLang="en-US" sz="1800" i="1" dirty="0" err="1" smtClean="0">
                <a:solidFill>
                  <a:srgbClr val="009900"/>
                </a:solidFill>
                <a:latin typeface="Arial" pitchFamily="34" charset="0"/>
              </a:rPr>
              <a:t>analog</a:t>
            </a:r>
            <a:r>
              <a:rPr lang="es-ES" altLang="en-US" sz="1800" i="1" dirty="0" smtClean="0">
                <a:solidFill>
                  <a:srgbClr val="009900"/>
                </a:solidFill>
                <a:latin typeface="Arial" pitchFamily="34" charset="0"/>
              </a:rPr>
              <a:t> </a:t>
            </a:r>
            <a:r>
              <a:rPr lang="es-ES" altLang="en-US" sz="1800" i="1" dirty="0" err="1">
                <a:solidFill>
                  <a:srgbClr val="009900"/>
                </a:solidFill>
                <a:latin typeface="Arial" pitchFamily="34" charset="0"/>
              </a:rPr>
              <a:t>delay</a:t>
            </a:r>
            <a:r>
              <a:rPr lang="es-ES" altLang="en-US" sz="1800" i="1" dirty="0">
                <a:solidFill>
                  <a:srgbClr val="009900"/>
                </a:solidFill>
                <a:latin typeface="Arial" pitchFamily="34" charset="0"/>
              </a:rPr>
              <a:t> </a:t>
            </a:r>
            <a:r>
              <a:rPr lang="es-ES" altLang="en-US" sz="1800" i="1" dirty="0" err="1">
                <a:solidFill>
                  <a:srgbClr val="009900"/>
                </a:solidFill>
                <a:latin typeface="Arial" pitchFamily="34" charset="0"/>
              </a:rPr>
              <a:t>lines</a:t>
            </a:r>
            <a:endParaRPr lang="es-ES" altLang="en-US" sz="1800" i="1" baseline="30000" dirty="0">
              <a:solidFill>
                <a:srgbClr val="009900"/>
              </a:solidFill>
              <a:latin typeface="Arial" pitchFamily="34" charset="0"/>
            </a:endParaRPr>
          </a:p>
        </p:txBody>
      </p:sp>
      <p:cxnSp>
        <p:nvCxnSpPr>
          <p:cNvPr id="106" name="105 Conector recto de flecha"/>
          <p:cNvCxnSpPr>
            <a:cxnSpLocks noChangeShapeType="1"/>
          </p:cNvCxnSpPr>
          <p:nvPr/>
        </p:nvCxnSpPr>
        <p:spPr bwMode="auto">
          <a:xfrm>
            <a:off x="1997236" y="4840356"/>
            <a:ext cx="322596" cy="1002"/>
          </a:xfrm>
          <a:prstGeom prst="straightConnector1">
            <a:avLst/>
          </a:prstGeom>
          <a:noFill/>
          <a:ln w="19050" algn="ctr">
            <a:solidFill>
              <a:srgbClr val="009900"/>
            </a:solidFill>
            <a:round/>
            <a:headEnd/>
            <a:tailEnd type="triangle" w="lg" len="lg"/>
          </a:ln>
        </p:spPr>
      </p:cxnSp>
      <p:sp>
        <p:nvSpPr>
          <p:cNvPr id="107" name="106 CuadroTexto"/>
          <p:cNvSpPr txBox="1">
            <a:spLocks noChangeArrowheads="1"/>
          </p:cNvSpPr>
          <p:nvPr/>
        </p:nvSpPr>
        <p:spPr bwMode="auto">
          <a:xfrm>
            <a:off x="2261737" y="4581128"/>
            <a:ext cx="2022231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s-ES" altLang="en-US" sz="1800" i="1" dirty="0">
                <a:solidFill>
                  <a:srgbClr val="009900"/>
                </a:solidFill>
                <a:latin typeface="Arial" pitchFamily="34" charset="0"/>
              </a:rPr>
              <a:t>2 </a:t>
            </a:r>
            <a:r>
              <a:rPr lang="es-ES" altLang="en-US" sz="1800" i="1" dirty="0" err="1">
                <a:solidFill>
                  <a:srgbClr val="009900"/>
                </a:solidFill>
                <a:latin typeface="Arial" pitchFamily="34" charset="0"/>
              </a:rPr>
              <a:t>switched</a:t>
            </a:r>
            <a:r>
              <a:rPr lang="es-ES" altLang="en-US" sz="1800" i="1" dirty="0">
                <a:solidFill>
                  <a:srgbClr val="009900"/>
                </a:solidFill>
                <a:latin typeface="Arial" pitchFamily="34" charset="0"/>
              </a:rPr>
              <a:t> </a:t>
            </a:r>
            <a:r>
              <a:rPr lang="es-ES" altLang="en-US" sz="1800" i="1" dirty="0" err="1">
                <a:solidFill>
                  <a:srgbClr val="009900"/>
                </a:solidFill>
                <a:latin typeface="Arial" pitchFamily="34" charset="0"/>
              </a:rPr>
              <a:t>alternated</a:t>
            </a:r>
            <a:r>
              <a:rPr lang="es-ES" altLang="en-US" sz="1800" i="1" dirty="0">
                <a:solidFill>
                  <a:srgbClr val="009900"/>
                </a:solidFill>
                <a:latin typeface="Arial" pitchFamily="34" charset="0"/>
              </a:rPr>
              <a:t> </a:t>
            </a:r>
            <a:r>
              <a:rPr lang="es-ES" altLang="en-US" sz="1800" i="1" dirty="0" err="1">
                <a:solidFill>
                  <a:srgbClr val="009900"/>
                </a:solidFill>
                <a:latin typeface="Arial" pitchFamily="34" charset="0"/>
              </a:rPr>
              <a:t>paths</a:t>
            </a:r>
            <a:r>
              <a:rPr lang="es-ES" altLang="en-US" sz="1800" i="1" dirty="0">
                <a:solidFill>
                  <a:srgbClr val="009900"/>
                </a:solidFill>
                <a:latin typeface="Arial" pitchFamily="34" charset="0"/>
              </a:rPr>
              <a:t> </a:t>
            </a:r>
            <a:endParaRPr lang="es-ES" altLang="en-US" sz="1800" i="1" baseline="30000" dirty="0">
              <a:solidFill>
                <a:srgbClr val="009900"/>
              </a:solidFill>
              <a:latin typeface="Arial" pitchFamily="34" charset="0"/>
            </a:endParaRPr>
          </a:p>
        </p:txBody>
      </p:sp>
      <p:sp>
        <p:nvSpPr>
          <p:cNvPr id="108" name="107 CuadroTexto"/>
          <p:cNvSpPr txBox="1">
            <a:spLocks noChangeArrowheads="1"/>
          </p:cNvSpPr>
          <p:nvPr/>
        </p:nvSpPr>
        <p:spPr bwMode="auto">
          <a:xfrm>
            <a:off x="4517682" y="4671544"/>
            <a:ext cx="2224454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s-ES" altLang="en-US" sz="1800" i="1" dirty="0" err="1">
                <a:solidFill>
                  <a:srgbClr val="009900"/>
                </a:solidFill>
                <a:latin typeface="Arial" pitchFamily="34" charset="0"/>
              </a:rPr>
              <a:t>Switching</a:t>
            </a:r>
            <a:r>
              <a:rPr lang="es-ES" altLang="en-US" sz="1800" i="1" dirty="0">
                <a:solidFill>
                  <a:srgbClr val="009900"/>
                </a:solidFill>
                <a:latin typeface="Arial" pitchFamily="34" charset="0"/>
              </a:rPr>
              <a:t> </a:t>
            </a:r>
            <a:r>
              <a:rPr lang="es-ES" altLang="en-US" sz="1800" i="1" dirty="0" err="1" smtClean="0">
                <a:solidFill>
                  <a:srgbClr val="009900"/>
                </a:solidFill>
                <a:latin typeface="Arial" pitchFamily="34" charset="0"/>
              </a:rPr>
              <a:t>noise</a:t>
            </a:r>
            <a:r>
              <a:rPr lang="es-ES" altLang="en-US" sz="1800" i="1" dirty="0" smtClean="0">
                <a:solidFill>
                  <a:srgbClr val="009900"/>
                </a:solidFill>
                <a:latin typeface="Arial" pitchFamily="34" charset="0"/>
              </a:rPr>
              <a:t> </a:t>
            </a:r>
            <a:endParaRPr lang="es-ES" altLang="en-US" sz="1800" i="1" baseline="30000" dirty="0">
              <a:solidFill>
                <a:srgbClr val="009900"/>
              </a:solidFill>
              <a:latin typeface="Arial" pitchFamily="34" charset="0"/>
            </a:endParaRPr>
          </a:p>
        </p:txBody>
      </p:sp>
      <p:sp>
        <p:nvSpPr>
          <p:cNvPr id="109" name="108 CuadroTexto"/>
          <p:cNvSpPr txBox="1">
            <a:spLocks noChangeArrowheads="1"/>
          </p:cNvSpPr>
          <p:nvPr/>
        </p:nvSpPr>
        <p:spPr bwMode="auto">
          <a:xfrm>
            <a:off x="6869218" y="4672833"/>
            <a:ext cx="2022231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s-ES" altLang="en-US" sz="1800" i="1" dirty="0" err="1">
                <a:solidFill>
                  <a:srgbClr val="009900"/>
                </a:solidFill>
                <a:latin typeface="Arial" pitchFamily="34" charset="0"/>
              </a:rPr>
              <a:t>Fully</a:t>
            </a:r>
            <a:r>
              <a:rPr lang="es-ES" altLang="en-US" sz="1800" i="1" dirty="0">
                <a:solidFill>
                  <a:srgbClr val="009900"/>
                </a:solidFill>
                <a:latin typeface="Arial" pitchFamily="34" charset="0"/>
              </a:rPr>
              <a:t> </a:t>
            </a:r>
            <a:r>
              <a:rPr lang="es-ES" altLang="en-US" sz="1800" i="1" dirty="0" err="1">
                <a:solidFill>
                  <a:srgbClr val="009900"/>
                </a:solidFill>
                <a:latin typeface="Arial" pitchFamily="34" charset="0"/>
              </a:rPr>
              <a:t>differential</a:t>
            </a:r>
            <a:r>
              <a:rPr lang="es-ES" altLang="en-US" sz="1800" i="1" dirty="0">
                <a:solidFill>
                  <a:srgbClr val="009900"/>
                </a:solidFill>
                <a:latin typeface="Arial" pitchFamily="34" charset="0"/>
              </a:rPr>
              <a:t> ASAP</a:t>
            </a:r>
            <a:endParaRPr lang="es-ES" altLang="en-US" sz="1800" i="1" baseline="30000" dirty="0">
              <a:solidFill>
                <a:srgbClr val="009900"/>
              </a:solidFill>
              <a:latin typeface="Arial" pitchFamily="34" charset="0"/>
            </a:endParaRPr>
          </a:p>
        </p:txBody>
      </p:sp>
      <p:cxnSp>
        <p:nvCxnSpPr>
          <p:cNvPr id="110" name="109 Conector recto de flecha"/>
          <p:cNvCxnSpPr>
            <a:cxnSpLocks noChangeShapeType="1"/>
          </p:cNvCxnSpPr>
          <p:nvPr/>
        </p:nvCxnSpPr>
        <p:spPr bwMode="auto">
          <a:xfrm>
            <a:off x="4249404" y="4841358"/>
            <a:ext cx="322596" cy="1002"/>
          </a:xfrm>
          <a:prstGeom prst="straightConnector1">
            <a:avLst/>
          </a:prstGeom>
          <a:noFill/>
          <a:ln w="19050" algn="ctr">
            <a:solidFill>
              <a:srgbClr val="009900"/>
            </a:solidFill>
            <a:round/>
            <a:headEnd/>
            <a:tailEnd type="triangle" w="lg" len="lg"/>
          </a:ln>
        </p:spPr>
      </p:cxnSp>
      <p:cxnSp>
        <p:nvCxnSpPr>
          <p:cNvPr id="111" name="110 Conector recto de flecha"/>
          <p:cNvCxnSpPr>
            <a:cxnSpLocks noChangeShapeType="1"/>
          </p:cNvCxnSpPr>
          <p:nvPr/>
        </p:nvCxnSpPr>
        <p:spPr bwMode="auto">
          <a:xfrm>
            <a:off x="6564685" y="4869160"/>
            <a:ext cx="322596" cy="1002"/>
          </a:xfrm>
          <a:prstGeom prst="straightConnector1">
            <a:avLst/>
          </a:prstGeom>
          <a:noFill/>
          <a:ln w="19050" algn="ctr">
            <a:solidFill>
              <a:srgbClr val="009900"/>
            </a:solidFill>
            <a:round/>
            <a:headEnd/>
            <a:tailEnd type="triangle" w="lg" len="lg"/>
          </a:ln>
        </p:spPr>
      </p:cxnSp>
    </p:spTree>
    <p:extLst>
      <p:ext uri="{BB962C8B-B14F-4D97-AF65-F5344CB8AC3E}">
        <p14:creationId xmlns:p14="http://schemas.microsoft.com/office/powerpoint/2010/main" val="394466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II. System design: channel architecture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12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1" name="Rectangle 5">
            <a:extLst>
              <a:ext uri="{FF2B5EF4-FFF2-40B4-BE49-F238E27FC236}">
                <a16:creationId xmlns="" xmlns:a16="http://schemas.microsoft.com/office/drawing/2014/main" id="{D8DE4C88-D015-4683-B5D3-89EA43C5D9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ICC-UB meeting</a:t>
            </a:r>
          </a:p>
        </p:txBody>
      </p:sp>
      <p:grpSp>
        <p:nvGrpSpPr>
          <p:cNvPr id="8" name="7 Grupo"/>
          <p:cNvGrpSpPr/>
          <p:nvPr/>
        </p:nvGrpSpPr>
        <p:grpSpPr>
          <a:xfrm>
            <a:off x="1077318" y="1128922"/>
            <a:ext cx="6897442" cy="2667695"/>
            <a:chOff x="1568519" y="1265361"/>
            <a:chExt cx="6897442" cy="2667695"/>
          </a:xfrm>
        </p:grpSpPr>
        <p:cxnSp>
          <p:nvCxnSpPr>
            <p:cNvPr id="10" name="9 Conector recto"/>
            <p:cNvCxnSpPr/>
            <p:nvPr/>
          </p:nvCxnSpPr>
          <p:spPr bwMode="auto">
            <a:xfrm>
              <a:off x="6185010" y="2484632"/>
              <a:ext cx="3912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11 Conector recto"/>
            <p:cNvCxnSpPr/>
            <p:nvPr/>
          </p:nvCxnSpPr>
          <p:spPr bwMode="auto">
            <a:xfrm>
              <a:off x="6191893" y="3335836"/>
              <a:ext cx="3912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12 Conector recto"/>
            <p:cNvCxnSpPr/>
            <p:nvPr/>
          </p:nvCxnSpPr>
          <p:spPr bwMode="auto">
            <a:xfrm>
              <a:off x="6185010" y="3625782"/>
              <a:ext cx="3912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ZoneTexte 632"/>
            <p:cNvSpPr txBox="1">
              <a:spLocks noChangeArrowheads="1"/>
            </p:cNvSpPr>
            <p:nvPr/>
          </p:nvSpPr>
          <p:spPr bwMode="auto">
            <a:xfrm flipH="1">
              <a:off x="4510737" y="1484128"/>
              <a:ext cx="1019809" cy="480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Switched</a:t>
              </a:r>
              <a:r>
                <a:rPr lang="fr-FR" sz="1400" i="1" dirty="0">
                  <a:solidFill>
                    <a:schemeClr val="tx1"/>
                  </a:solidFill>
                </a:rPr>
                <a:t/>
              </a:r>
              <a:br>
                <a:rPr lang="fr-FR" sz="1400" i="1" dirty="0">
                  <a:solidFill>
                    <a:schemeClr val="tx1"/>
                  </a:solidFill>
                </a:rPr>
              </a:br>
              <a:r>
                <a:rPr lang="fr-FR" sz="1400" i="1" u="none" dirty="0" err="1" smtClean="0">
                  <a:solidFill>
                    <a:schemeClr val="tx1"/>
                  </a:solidFill>
                </a:rPr>
                <a:t>Integrator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5" name="14 Conector recto"/>
            <p:cNvCxnSpPr/>
            <p:nvPr/>
          </p:nvCxnSpPr>
          <p:spPr bwMode="auto">
            <a:xfrm>
              <a:off x="1650552" y="3129415"/>
              <a:ext cx="37442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15 Conector recto"/>
            <p:cNvCxnSpPr/>
            <p:nvPr/>
          </p:nvCxnSpPr>
          <p:spPr bwMode="auto">
            <a:xfrm>
              <a:off x="1674951" y="2617889"/>
              <a:ext cx="349232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16 CuadroTexto"/>
            <p:cNvSpPr txBox="1"/>
            <p:nvPr/>
          </p:nvSpPr>
          <p:spPr>
            <a:xfrm>
              <a:off x="1670201" y="2323865"/>
              <a:ext cx="237503" cy="313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s-ES" sz="1400" i="1" u="none" dirty="0" smtClean="0">
                  <a:solidFill>
                    <a:schemeClr val="tx1"/>
                  </a:solidFill>
                </a:rPr>
                <a:t>I</a:t>
              </a:r>
              <a:endParaRPr lang="es-ES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8" name="17 Conector recto"/>
            <p:cNvCxnSpPr/>
            <p:nvPr/>
          </p:nvCxnSpPr>
          <p:spPr bwMode="auto">
            <a:xfrm>
              <a:off x="2649735" y="2036588"/>
              <a:ext cx="46216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18 Conector recto"/>
            <p:cNvCxnSpPr/>
            <p:nvPr/>
          </p:nvCxnSpPr>
          <p:spPr bwMode="auto">
            <a:xfrm>
              <a:off x="2643138" y="2633863"/>
              <a:ext cx="483701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19 Conector recto"/>
            <p:cNvCxnSpPr/>
            <p:nvPr/>
          </p:nvCxnSpPr>
          <p:spPr bwMode="auto">
            <a:xfrm>
              <a:off x="3792658" y="2036588"/>
              <a:ext cx="1020699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20 Conector recto"/>
            <p:cNvCxnSpPr/>
            <p:nvPr/>
          </p:nvCxnSpPr>
          <p:spPr bwMode="auto">
            <a:xfrm>
              <a:off x="3759660" y="2633863"/>
              <a:ext cx="10727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21 Conector recto"/>
            <p:cNvCxnSpPr/>
            <p:nvPr/>
          </p:nvCxnSpPr>
          <p:spPr bwMode="auto">
            <a:xfrm>
              <a:off x="5228687" y="2194600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22 Conector recto"/>
            <p:cNvCxnSpPr/>
            <p:nvPr/>
          </p:nvCxnSpPr>
          <p:spPr bwMode="auto">
            <a:xfrm>
              <a:off x="5221804" y="2484545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23 Conector recto"/>
            <p:cNvCxnSpPr/>
            <p:nvPr/>
          </p:nvCxnSpPr>
          <p:spPr bwMode="auto">
            <a:xfrm flipV="1">
              <a:off x="5501216" y="2493324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24 Conector recto"/>
            <p:cNvCxnSpPr/>
            <p:nvPr/>
          </p:nvCxnSpPr>
          <p:spPr bwMode="auto">
            <a:xfrm>
              <a:off x="5509692" y="2607527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" name="AutoShape 45"/>
            <p:cNvSpPr>
              <a:spLocks noChangeArrowheads="1"/>
            </p:cNvSpPr>
            <p:nvPr/>
          </p:nvSpPr>
          <p:spPr bwMode="auto">
            <a:xfrm rot="5400000">
              <a:off x="5739213" y="1975176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400" b="0" u="none" dirty="0" smtClean="0"/>
                <a:t>TH</a:t>
              </a:r>
              <a:endParaRPr lang="es-ES" sz="1400" b="0" u="none" dirty="0"/>
            </a:p>
          </p:txBody>
        </p:sp>
        <p:cxnSp>
          <p:nvCxnSpPr>
            <p:cNvPr id="27" name="26 Conector recto"/>
            <p:cNvCxnSpPr/>
            <p:nvPr/>
          </p:nvCxnSpPr>
          <p:spPr bwMode="auto">
            <a:xfrm flipV="1">
              <a:off x="5509768" y="2080482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" name="27 Rectángulo"/>
            <p:cNvSpPr/>
            <p:nvPr/>
          </p:nvSpPr>
          <p:spPr bwMode="auto">
            <a:xfrm>
              <a:off x="6582393" y="1887268"/>
              <a:ext cx="745045" cy="2045788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28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cxnSp>
          <p:nvCxnSpPr>
            <p:cNvPr id="29" name="28 Conector recto"/>
            <p:cNvCxnSpPr/>
            <p:nvPr/>
          </p:nvCxnSpPr>
          <p:spPr bwMode="auto">
            <a:xfrm>
              <a:off x="5509692" y="2084911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29 Conector recto"/>
            <p:cNvCxnSpPr/>
            <p:nvPr/>
          </p:nvCxnSpPr>
          <p:spPr bwMode="auto">
            <a:xfrm>
              <a:off x="6187122" y="2194686"/>
              <a:ext cx="38355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ZoneTexte 632"/>
            <p:cNvSpPr txBox="1">
              <a:spLocks noChangeArrowheads="1"/>
            </p:cNvSpPr>
            <p:nvPr/>
          </p:nvSpPr>
          <p:spPr bwMode="auto">
            <a:xfrm flipH="1">
              <a:off x="5436034" y="1378160"/>
              <a:ext cx="1028065" cy="525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 algn="ctr"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Track</a:t>
              </a:r>
              <a:r>
                <a:rPr lang="fr-FR" sz="1400" i="1" u="none" dirty="0" smtClean="0">
                  <a:solidFill>
                    <a:schemeClr val="tx1"/>
                  </a:solidFill>
                </a:rPr>
                <a:t>-</a:t>
              </a:r>
              <a:br>
                <a:rPr lang="fr-FR" sz="1400" i="1" u="none" dirty="0" smtClean="0">
                  <a:solidFill>
                    <a:schemeClr val="tx1"/>
                  </a:solidFill>
                </a:rPr>
              </a:br>
              <a:r>
                <a:rPr lang="fr-FR" sz="1400" i="1" u="none" dirty="0" smtClean="0">
                  <a:solidFill>
                    <a:schemeClr val="tx1"/>
                  </a:solidFill>
                </a:rPr>
                <a:t>and-</a:t>
              </a:r>
              <a:r>
                <a:rPr lang="fr-FR" sz="1400" i="1" u="none" dirty="0" err="1" smtClean="0">
                  <a:solidFill>
                    <a:schemeClr val="tx1"/>
                  </a:solidFill>
                </a:rPr>
                <a:t>Hold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32" name="31 Conector recto"/>
            <p:cNvCxnSpPr/>
            <p:nvPr/>
          </p:nvCxnSpPr>
          <p:spPr bwMode="auto">
            <a:xfrm>
              <a:off x="7334805" y="2616306"/>
              <a:ext cx="28696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32 Conector recto"/>
            <p:cNvCxnSpPr/>
            <p:nvPr/>
          </p:nvCxnSpPr>
          <p:spPr bwMode="auto">
            <a:xfrm>
              <a:off x="7327921" y="3213583"/>
              <a:ext cx="28696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33 Conector recto"/>
            <p:cNvCxnSpPr/>
            <p:nvPr/>
          </p:nvCxnSpPr>
          <p:spPr bwMode="auto">
            <a:xfrm>
              <a:off x="2649735" y="3177737"/>
              <a:ext cx="46216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34 Conector recto"/>
            <p:cNvCxnSpPr/>
            <p:nvPr/>
          </p:nvCxnSpPr>
          <p:spPr bwMode="auto">
            <a:xfrm>
              <a:off x="2715810" y="3775013"/>
              <a:ext cx="46216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35 Conector recto"/>
            <p:cNvCxnSpPr/>
            <p:nvPr/>
          </p:nvCxnSpPr>
          <p:spPr bwMode="auto">
            <a:xfrm>
              <a:off x="3790450" y="3177737"/>
              <a:ext cx="1047228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36 Conector recto"/>
            <p:cNvCxnSpPr/>
            <p:nvPr/>
          </p:nvCxnSpPr>
          <p:spPr bwMode="auto">
            <a:xfrm>
              <a:off x="3783567" y="3775013"/>
              <a:ext cx="1047228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37 Conector recto"/>
            <p:cNvCxnSpPr/>
            <p:nvPr/>
          </p:nvCxnSpPr>
          <p:spPr bwMode="auto">
            <a:xfrm>
              <a:off x="5228687" y="3335749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38 Conector recto"/>
            <p:cNvCxnSpPr/>
            <p:nvPr/>
          </p:nvCxnSpPr>
          <p:spPr bwMode="auto">
            <a:xfrm>
              <a:off x="5221804" y="3625695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39 Conector recto"/>
            <p:cNvCxnSpPr/>
            <p:nvPr/>
          </p:nvCxnSpPr>
          <p:spPr bwMode="auto">
            <a:xfrm flipV="1">
              <a:off x="5501216" y="3634474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40 Conector recto"/>
            <p:cNvCxnSpPr/>
            <p:nvPr/>
          </p:nvCxnSpPr>
          <p:spPr bwMode="auto">
            <a:xfrm>
              <a:off x="5509692" y="3748677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AutoShape 45"/>
            <p:cNvSpPr>
              <a:spLocks noChangeArrowheads="1"/>
            </p:cNvSpPr>
            <p:nvPr/>
          </p:nvSpPr>
          <p:spPr bwMode="auto">
            <a:xfrm rot="5400000">
              <a:off x="5739213" y="3116325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400" b="0" u="none" dirty="0" smtClean="0"/>
                <a:t>TH</a:t>
              </a:r>
              <a:endParaRPr lang="es-ES" sz="1400" b="0" u="none" dirty="0"/>
            </a:p>
          </p:txBody>
        </p:sp>
        <p:cxnSp>
          <p:nvCxnSpPr>
            <p:cNvPr id="43" name="42 Conector recto"/>
            <p:cNvCxnSpPr/>
            <p:nvPr/>
          </p:nvCxnSpPr>
          <p:spPr bwMode="auto">
            <a:xfrm flipV="1">
              <a:off x="5509768" y="3221631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43 Conector recto"/>
            <p:cNvCxnSpPr/>
            <p:nvPr/>
          </p:nvCxnSpPr>
          <p:spPr bwMode="auto">
            <a:xfrm>
              <a:off x="5509692" y="3226060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5" name="ZoneTexte 632"/>
            <p:cNvSpPr txBox="1">
              <a:spLocks noChangeArrowheads="1"/>
            </p:cNvSpPr>
            <p:nvPr/>
          </p:nvSpPr>
          <p:spPr bwMode="auto">
            <a:xfrm flipH="1">
              <a:off x="3158135" y="1484128"/>
              <a:ext cx="667152" cy="313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Filter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46" name="ZoneTexte 632"/>
            <p:cNvSpPr txBox="1">
              <a:spLocks noChangeArrowheads="1"/>
            </p:cNvSpPr>
            <p:nvPr/>
          </p:nvSpPr>
          <p:spPr bwMode="auto">
            <a:xfrm flipH="1">
              <a:off x="1900064" y="1265361"/>
              <a:ext cx="998849" cy="525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 algn="ctr"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Current</a:t>
              </a:r>
              <a:r>
                <a:rPr lang="fr-FR" sz="1400" i="1" u="none" dirty="0" smtClean="0">
                  <a:solidFill>
                    <a:schemeClr val="tx1"/>
                  </a:solidFill>
                </a:rPr>
                <a:t/>
              </a:r>
              <a:br>
                <a:rPr lang="fr-FR" sz="1400" i="1" u="none" dirty="0" smtClean="0">
                  <a:solidFill>
                    <a:schemeClr val="tx1"/>
                  </a:solidFill>
                </a:rPr>
              </a:br>
              <a:r>
                <a:rPr lang="fr-FR" sz="1400" i="1" u="none" dirty="0" smtClean="0">
                  <a:solidFill>
                    <a:schemeClr val="tx1"/>
                  </a:solidFill>
                </a:rPr>
                <a:t>amplifier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47" name="ZoneTexte 632"/>
            <p:cNvSpPr txBox="1">
              <a:spLocks noChangeArrowheads="1"/>
            </p:cNvSpPr>
            <p:nvPr/>
          </p:nvSpPr>
          <p:spPr bwMode="auto">
            <a:xfrm flipH="1">
              <a:off x="6332469" y="1484128"/>
              <a:ext cx="1210240" cy="313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smtClean="0">
                  <a:solidFill>
                    <a:schemeClr val="tx1"/>
                  </a:solidFill>
                </a:rPr>
                <a:t>Multiplexer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48" name="ZoneTexte 632"/>
            <p:cNvSpPr txBox="1">
              <a:spLocks noChangeArrowheads="1"/>
            </p:cNvSpPr>
            <p:nvPr/>
          </p:nvSpPr>
          <p:spPr bwMode="auto">
            <a:xfrm flipH="1">
              <a:off x="7495839" y="1835139"/>
              <a:ext cx="732459" cy="525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 algn="ctr">
                <a:buNone/>
              </a:pPr>
              <a:r>
                <a:rPr lang="fr-FR" sz="1400" i="1" u="none" dirty="0" smtClean="0">
                  <a:solidFill>
                    <a:schemeClr val="tx1"/>
                  </a:solidFill>
                </a:rPr>
                <a:t>ADC</a:t>
              </a:r>
              <a:br>
                <a:rPr lang="fr-FR" sz="1400" i="1" u="none" dirty="0" smtClean="0">
                  <a:solidFill>
                    <a:schemeClr val="tx1"/>
                  </a:solidFill>
                </a:rPr>
              </a:br>
              <a:r>
                <a:rPr lang="fr-FR" sz="1400" i="1" u="none" dirty="0" smtClean="0">
                  <a:solidFill>
                    <a:schemeClr val="tx1"/>
                  </a:solidFill>
                </a:rPr>
                <a:t>driver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49" name="AutoShape 45"/>
            <p:cNvSpPr>
              <a:spLocks noChangeArrowheads="1"/>
            </p:cNvSpPr>
            <p:nvPr/>
          </p:nvSpPr>
          <p:spPr bwMode="auto">
            <a:xfrm rot="5400000">
              <a:off x="5943346" y="2542957"/>
              <a:ext cx="2009750" cy="73436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sz="1600" b="0" u="none" dirty="0"/>
            </a:p>
          </p:txBody>
        </p:sp>
        <p:cxnSp>
          <p:nvCxnSpPr>
            <p:cNvPr id="50" name="49 Conector recto de flecha"/>
            <p:cNvCxnSpPr/>
            <p:nvPr/>
          </p:nvCxnSpPr>
          <p:spPr bwMode="auto">
            <a:xfrm flipV="1">
              <a:off x="8071695" y="2767268"/>
              <a:ext cx="379919" cy="1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50 Conector recto de flecha"/>
            <p:cNvCxnSpPr/>
            <p:nvPr/>
          </p:nvCxnSpPr>
          <p:spPr bwMode="auto">
            <a:xfrm flipV="1">
              <a:off x="8071231" y="3054333"/>
              <a:ext cx="394730" cy="1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52" name="51 Grupo"/>
            <p:cNvGrpSpPr/>
            <p:nvPr/>
          </p:nvGrpSpPr>
          <p:grpSpPr>
            <a:xfrm>
              <a:off x="1568519" y="3131325"/>
              <a:ext cx="195170" cy="221585"/>
              <a:chOff x="2508290" y="2954838"/>
              <a:chExt cx="156710" cy="150380"/>
            </a:xfrm>
          </p:grpSpPr>
          <p:cxnSp>
            <p:nvCxnSpPr>
              <p:cNvPr id="92" name="Straight Connector 422"/>
              <p:cNvCxnSpPr/>
              <p:nvPr/>
            </p:nvCxnSpPr>
            <p:spPr bwMode="auto">
              <a:xfrm>
                <a:off x="2580905" y="2954838"/>
                <a:ext cx="0" cy="9557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423"/>
              <p:cNvCxnSpPr/>
              <p:nvPr/>
            </p:nvCxnSpPr>
            <p:spPr bwMode="auto">
              <a:xfrm>
                <a:off x="2508290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423"/>
              <p:cNvCxnSpPr/>
              <p:nvPr/>
            </p:nvCxnSpPr>
            <p:spPr bwMode="auto">
              <a:xfrm flipH="1" flipV="1">
                <a:off x="2523347" y="3049623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423"/>
              <p:cNvCxnSpPr/>
              <p:nvPr/>
            </p:nvCxnSpPr>
            <p:spPr bwMode="auto">
              <a:xfrm flipH="1" flipV="1">
                <a:off x="2556970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423"/>
              <p:cNvCxnSpPr/>
              <p:nvPr/>
            </p:nvCxnSpPr>
            <p:spPr bwMode="auto">
              <a:xfrm flipH="1" flipV="1">
                <a:off x="2592974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423"/>
              <p:cNvCxnSpPr/>
              <p:nvPr/>
            </p:nvCxnSpPr>
            <p:spPr bwMode="auto">
              <a:xfrm flipH="1" flipV="1">
                <a:off x="2626597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52 Rectángulo"/>
            <p:cNvSpPr/>
            <p:nvPr/>
          </p:nvSpPr>
          <p:spPr bwMode="auto">
            <a:xfrm>
              <a:off x="2020983" y="1887268"/>
              <a:ext cx="745045" cy="2045788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4" name="53 Rectángulo"/>
            <p:cNvSpPr/>
            <p:nvPr/>
          </p:nvSpPr>
          <p:spPr bwMode="auto">
            <a:xfrm>
              <a:off x="3120670" y="1964421"/>
              <a:ext cx="677313" cy="75361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PZ</a:t>
              </a:r>
            </a:p>
          </p:txBody>
        </p:sp>
        <p:sp>
          <p:nvSpPr>
            <p:cNvPr id="55" name="AutoShape 45"/>
            <p:cNvSpPr>
              <a:spLocks noChangeArrowheads="1"/>
            </p:cNvSpPr>
            <p:nvPr/>
          </p:nvSpPr>
          <p:spPr bwMode="auto">
            <a:xfrm rot="5400000">
              <a:off x="4798485" y="1975176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800" b="0" u="none" dirty="0" smtClean="0">
                  <a:latin typeface="Arial Unicode MS"/>
                  <a:ea typeface="Arial Unicode MS"/>
                  <a:cs typeface="Arial Unicode MS"/>
                </a:rPr>
                <a:t>ʃ</a:t>
              </a:r>
              <a:endParaRPr lang="es-ES" sz="1800" b="0" u="none" dirty="0"/>
            </a:p>
          </p:txBody>
        </p:sp>
        <p:sp>
          <p:nvSpPr>
            <p:cNvPr id="56" name="55 Rectángulo"/>
            <p:cNvSpPr/>
            <p:nvPr/>
          </p:nvSpPr>
          <p:spPr bwMode="auto">
            <a:xfrm>
              <a:off x="3120670" y="3105571"/>
              <a:ext cx="677313" cy="75361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PZ</a:t>
              </a:r>
            </a:p>
          </p:txBody>
        </p:sp>
        <p:sp>
          <p:nvSpPr>
            <p:cNvPr id="57" name="AutoShape 45"/>
            <p:cNvSpPr>
              <a:spLocks noChangeArrowheads="1"/>
            </p:cNvSpPr>
            <p:nvPr/>
          </p:nvSpPr>
          <p:spPr bwMode="auto">
            <a:xfrm rot="5400000">
              <a:off x="4798485" y="3116325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800" b="0" u="none" dirty="0" smtClean="0">
                  <a:latin typeface="Arial Unicode MS"/>
                  <a:ea typeface="Arial Unicode MS"/>
                  <a:cs typeface="Arial Unicode MS"/>
                </a:rPr>
                <a:t>ʃ</a:t>
              </a:r>
              <a:endParaRPr lang="es-ES" sz="1800" b="0" u="none" dirty="0"/>
            </a:p>
          </p:txBody>
        </p:sp>
        <p:sp>
          <p:nvSpPr>
            <p:cNvPr id="58" name="AutoShape 45"/>
            <p:cNvSpPr>
              <a:spLocks noChangeArrowheads="1"/>
            </p:cNvSpPr>
            <p:nvPr/>
          </p:nvSpPr>
          <p:spPr bwMode="auto">
            <a:xfrm rot="5400000">
              <a:off x="7608524" y="2549260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400" u="none" dirty="0" err="1" smtClean="0"/>
                <a:t>Drv</a:t>
              </a:r>
              <a:endParaRPr lang="es-ES" sz="1400" b="0" u="none" dirty="0"/>
            </a:p>
          </p:txBody>
        </p:sp>
        <p:grpSp>
          <p:nvGrpSpPr>
            <p:cNvPr id="59" name="58 Grupo"/>
            <p:cNvGrpSpPr/>
            <p:nvPr/>
          </p:nvGrpSpPr>
          <p:grpSpPr>
            <a:xfrm>
              <a:off x="4005188" y="2097689"/>
              <a:ext cx="275972" cy="256775"/>
              <a:chOff x="4155484" y="1644600"/>
              <a:chExt cx="275972" cy="256775"/>
            </a:xfrm>
          </p:grpSpPr>
          <p:sp>
            <p:nvSpPr>
              <p:cNvPr id="90" name="89 Elipse"/>
              <p:cNvSpPr/>
              <p:nvPr/>
            </p:nvSpPr>
            <p:spPr bwMode="auto">
              <a:xfrm>
                <a:off x="4155484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91" name="90 Conector recto de flecha"/>
              <p:cNvCxnSpPr>
                <a:stCxn id="90" idx="0"/>
                <a:endCxn id="90" idx="4"/>
              </p:cNvCxnSpPr>
              <p:nvPr/>
            </p:nvCxnSpPr>
            <p:spPr bwMode="auto">
              <a:xfrm>
                <a:off x="4293470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60" name="59 Grupo"/>
            <p:cNvGrpSpPr/>
            <p:nvPr/>
          </p:nvGrpSpPr>
          <p:grpSpPr>
            <a:xfrm>
              <a:off x="4054597" y="2033548"/>
              <a:ext cx="195170" cy="469392"/>
              <a:chOff x="2219064" y="2786665"/>
              <a:chExt cx="156710" cy="318553"/>
            </a:xfrm>
          </p:grpSpPr>
          <p:cxnSp>
            <p:nvCxnSpPr>
              <p:cNvPr id="84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423"/>
              <p:cNvCxnSpPr/>
              <p:nvPr/>
            </p:nvCxnSpPr>
            <p:spPr bwMode="auto">
              <a:xfrm flipH="1" flipV="1">
                <a:off x="2234121" y="3049623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423"/>
              <p:cNvCxnSpPr/>
              <p:nvPr/>
            </p:nvCxnSpPr>
            <p:spPr bwMode="auto">
              <a:xfrm flipH="1" flipV="1">
                <a:off x="2267744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423"/>
              <p:cNvCxnSpPr/>
              <p:nvPr/>
            </p:nvCxnSpPr>
            <p:spPr bwMode="auto">
              <a:xfrm flipH="1" flipV="1">
                <a:off x="2303748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423"/>
              <p:cNvCxnSpPr/>
              <p:nvPr/>
            </p:nvCxnSpPr>
            <p:spPr bwMode="auto">
              <a:xfrm flipH="1" flipV="1">
                <a:off x="2337371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60 Grupo"/>
            <p:cNvGrpSpPr/>
            <p:nvPr/>
          </p:nvGrpSpPr>
          <p:grpSpPr>
            <a:xfrm>
              <a:off x="4365655" y="2311863"/>
              <a:ext cx="275972" cy="256775"/>
              <a:chOff x="4155911" y="1644600"/>
              <a:chExt cx="275972" cy="256775"/>
            </a:xfrm>
          </p:grpSpPr>
          <p:sp>
            <p:nvSpPr>
              <p:cNvPr id="82" name="81 Elipse"/>
              <p:cNvSpPr/>
              <p:nvPr/>
            </p:nvSpPr>
            <p:spPr bwMode="auto">
              <a:xfrm>
                <a:off x="4155911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83" name="82 Conector recto de flecha"/>
              <p:cNvCxnSpPr>
                <a:stCxn id="82" idx="0"/>
                <a:endCxn id="82" idx="4"/>
              </p:cNvCxnSpPr>
              <p:nvPr/>
            </p:nvCxnSpPr>
            <p:spPr bwMode="auto">
              <a:xfrm>
                <a:off x="4293897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62" name="61 Grupo"/>
            <p:cNvGrpSpPr/>
            <p:nvPr/>
          </p:nvGrpSpPr>
          <p:grpSpPr>
            <a:xfrm rot="10800000">
              <a:off x="4410085" y="2249748"/>
              <a:ext cx="183340" cy="387168"/>
              <a:chOff x="2219064" y="2786665"/>
              <a:chExt cx="147211" cy="262752"/>
            </a:xfrm>
          </p:grpSpPr>
          <p:cxnSp>
            <p:nvCxnSpPr>
              <p:cNvPr id="80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62 Grupo"/>
            <p:cNvGrpSpPr/>
            <p:nvPr/>
          </p:nvGrpSpPr>
          <p:grpSpPr>
            <a:xfrm>
              <a:off x="4012132" y="3242669"/>
              <a:ext cx="275972" cy="256775"/>
              <a:chOff x="4164964" y="1644600"/>
              <a:chExt cx="275972" cy="256775"/>
            </a:xfrm>
          </p:grpSpPr>
          <p:sp>
            <p:nvSpPr>
              <p:cNvPr id="78" name="77 Elipse"/>
              <p:cNvSpPr/>
              <p:nvPr/>
            </p:nvSpPr>
            <p:spPr bwMode="auto">
              <a:xfrm>
                <a:off x="4164964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79" name="78 Conector recto de flecha"/>
              <p:cNvCxnSpPr>
                <a:stCxn id="78" idx="0"/>
                <a:endCxn id="78" idx="4"/>
              </p:cNvCxnSpPr>
              <p:nvPr/>
            </p:nvCxnSpPr>
            <p:spPr bwMode="auto">
              <a:xfrm>
                <a:off x="4302950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64" name="63 Grupo"/>
            <p:cNvGrpSpPr/>
            <p:nvPr/>
          </p:nvGrpSpPr>
          <p:grpSpPr>
            <a:xfrm>
              <a:off x="4052061" y="3178528"/>
              <a:ext cx="195170" cy="469392"/>
              <a:chOff x="2219064" y="2786665"/>
              <a:chExt cx="156710" cy="318553"/>
            </a:xfrm>
          </p:grpSpPr>
          <p:cxnSp>
            <p:nvCxnSpPr>
              <p:cNvPr id="72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423"/>
              <p:cNvCxnSpPr/>
              <p:nvPr/>
            </p:nvCxnSpPr>
            <p:spPr bwMode="auto">
              <a:xfrm flipH="1" flipV="1">
                <a:off x="2234121" y="3049623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423"/>
              <p:cNvCxnSpPr/>
              <p:nvPr/>
            </p:nvCxnSpPr>
            <p:spPr bwMode="auto">
              <a:xfrm flipH="1" flipV="1">
                <a:off x="2267744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423"/>
              <p:cNvCxnSpPr/>
              <p:nvPr/>
            </p:nvCxnSpPr>
            <p:spPr bwMode="auto">
              <a:xfrm flipH="1" flipV="1">
                <a:off x="2303748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423"/>
              <p:cNvCxnSpPr/>
              <p:nvPr/>
            </p:nvCxnSpPr>
            <p:spPr bwMode="auto">
              <a:xfrm flipH="1" flipV="1">
                <a:off x="2337371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64 Grupo"/>
            <p:cNvGrpSpPr/>
            <p:nvPr/>
          </p:nvGrpSpPr>
          <p:grpSpPr>
            <a:xfrm>
              <a:off x="4363119" y="3456843"/>
              <a:ext cx="275972" cy="256775"/>
              <a:chOff x="4155911" y="1644600"/>
              <a:chExt cx="275972" cy="256775"/>
            </a:xfrm>
          </p:grpSpPr>
          <p:sp>
            <p:nvSpPr>
              <p:cNvPr id="70" name="69 Elipse"/>
              <p:cNvSpPr/>
              <p:nvPr/>
            </p:nvSpPr>
            <p:spPr bwMode="auto">
              <a:xfrm>
                <a:off x="4155911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71" name="70 Conector recto de flecha"/>
              <p:cNvCxnSpPr>
                <a:stCxn id="70" idx="0"/>
                <a:endCxn id="70" idx="4"/>
              </p:cNvCxnSpPr>
              <p:nvPr/>
            </p:nvCxnSpPr>
            <p:spPr bwMode="auto">
              <a:xfrm>
                <a:off x="4293897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66" name="65 Grupo"/>
            <p:cNvGrpSpPr/>
            <p:nvPr/>
          </p:nvGrpSpPr>
          <p:grpSpPr>
            <a:xfrm rot="10800000">
              <a:off x="4407549" y="3394728"/>
              <a:ext cx="183340" cy="387168"/>
              <a:chOff x="2219064" y="2786665"/>
              <a:chExt cx="147211" cy="262752"/>
            </a:xfrm>
          </p:grpSpPr>
          <p:cxnSp>
            <p:nvCxnSpPr>
              <p:cNvPr id="68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" name="ZoneTexte 632"/>
            <p:cNvSpPr txBox="1">
              <a:spLocks noChangeArrowheads="1"/>
            </p:cNvSpPr>
            <p:nvPr/>
          </p:nvSpPr>
          <p:spPr bwMode="auto">
            <a:xfrm flipH="1">
              <a:off x="3874459" y="1615421"/>
              <a:ext cx="697541" cy="286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smtClean="0">
                  <a:solidFill>
                    <a:schemeClr val="tx1"/>
                  </a:solidFill>
                </a:rPr>
                <a:t>Offset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</p:grpSp>
      <p:pic>
        <p:nvPicPr>
          <p:cNvPr id="98" name="97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" b="81574"/>
          <a:stretch/>
        </p:blipFill>
        <p:spPr>
          <a:xfrm>
            <a:off x="1218843" y="4009242"/>
            <a:ext cx="6755917" cy="1044000"/>
          </a:xfrm>
          <a:prstGeom prst="rect">
            <a:avLst/>
          </a:prstGeom>
        </p:spPr>
      </p:pic>
      <p:pic>
        <p:nvPicPr>
          <p:cNvPr id="99" name="98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9" t="91900" r="-1853" b="-794"/>
          <a:stretch/>
        </p:blipFill>
        <p:spPr>
          <a:xfrm>
            <a:off x="1800392" y="5004606"/>
            <a:ext cx="6300000" cy="504000"/>
          </a:xfrm>
          <a:prstGeom prst="rect">
            <a:avLst/>
          </a:prstGeom>
        </p:spPr>
      </p:pic>
      <p:sp>
        <p:nvSpPr>
          <p:cNvPr id="100" name="Rectangle à coins arrondis 285"/>
          <p:cNvSpPr/>
          <p:nvPr/>
        </p:nvSpPr>
        <p:spPr bwMode="auto">
          <a:xfrm flipH="1">
            <a:off x="2323726" y="1754535"/>
            <a:ext cx="3712757" cy="903998"/>
          </a:xfrm>
          <a:prstGeom prst="roundRect">
            <a:avLst/>
          </a:prstGeom>
          <a:noFill/>
          <a:ln w="28575" cap="flat" cmpd="sng" algn="ctr">
            <a:solidFill>
              <a:srgbClr val="FF9933"/>
            </a:solidFill>
            <a:prstDash val="sysDash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None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cxnSp>
        <p:nvCxnSpPr>
          <p:cNvPr id="101" name="100 Conector recto de flecha"/>
          <p:cNvCxnSpPr/>
          <p:nvPr/>
        </p:nvCxnSpPr>
        <p:spPr bwMode="auto">
          <a:xfrm flipV="1">
            <a:off x="2407712" y="2651644"/>
            <a:ext cx="259222" cy="1429030"/>
          </a:xfrm>
          <a:prstGeom prst="straightConnector1">
            <a:avLst/>
          </a:prstGeom>
          <a:noFill/>
          <a:ln w="28575" cap="flat" cmpd="sng" algn="ctr">
            <a:solidFill>
              <a:srgbClr val="FF9933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02" name="Rectangle à coins arrondis 285"/>
          <p:cNvSpPr/>
          <p:nvPr/>
        </p:nvSpPr>
        <p:spPr bwMode="auto">
          <a:xfrm flipH="1">
            <a:off x="2322340" y="2892910"/>
            <a:ext cx="3712757" cy="903998"/>
          </a:xfrm>
          <a:prstGeom prst="roundRect">
            <a:avLst/>
          </a:prstGeom>
          <a:noFill/>
          <a:ln w="28575" cap="flat" cmpd="sng" algn="ctr">
            <a:solidFill>
              <a:srgbClr val="004696"/>
            </a:solidFill>
            <a:prstDash val="sysDash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None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cxnSp>
        <p:nvCxnSpPr>
          <p:cNvPr id="103" name="102 Conector recto de flecha"/>
          <p:cNvCxnSpPr/>
          <p:nvPr/>
        </p:nvCxnSpPr>
        <p:spPr bwMode="auto">
          <a:xfrm flipV="1">
            <a:off x="3150224" y="3796908"/>
            <a:ext cx="156558" cy="1148438"/>
          </a:xfrm>
          <a:prstGeom prst="straightConnector1">
            <a:avLst/>
          </a:prstGeom>
          <a:noFill/>
          <a:ln w="28575" cap="flat" cmpd="sng" algn="ctr">
            <a:solidFill>
              <a:srgbClr val="004696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04" name="Rectangle 7"/>
          <p:cNvSpPr>
            <a:spLocks noChangeArrowheads="1"/>
          </p:cNvSpPr>
          <p:nvPr/>
        </p:nvSpPr>
        <p:spPr bwMode="auto">
          <a:xfrm>
            <a:off x="135016" y="4178830"/>
            <a:ext cx="1143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buFontTx/>
              <a:buNone/>
            </a:pPr>
            <a:r>
              <a:rPr lang="es-ES" altLang="en-US" sz="1400" cap="all" dirty="0" err="1">
                <a:solidFill>
                  <a:schemeClr val="tx1"/>
                </a:solidFill>
                <a:cs typeface="Arial" charset="0"/>
              </a:rPr>
              <a:t>Clock</a:t>
            </a:r>
            <a:r>
              <a:rPr lang="es-ES" altLang="en-US" sz="1400" cap="all" dirty="0">
                <a:solidFill>
                  <a:schemeClr val="tx1"/>
                </a:solidFill>
                <a:cs typeface="Arial" charset="0"/>
              </a:rPr>
              <a:t> input</a:t>
            </a:r>
            <a:endParaRPr lang="en-US" altLang="en-US" sz="1400" cap="all" dirty="0">
              <a:solidFill>
                <a:schemeClr val="tx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11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II. System design: channel architecture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12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1" name="Rectangle 5">
            <a:extLst>
              <a:ext uri="{FF2B5EF4-FFF2-40B4-BE49-F238E27FC236}">
                <a16:creationId xmlns="" xmlns:a16="http://schemas.microsoft.com/office/drawing/2014/main" id="{D8DE4C88-D015-4683-B5D3-89EA43C5D9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ICC-UB meeting</a:t>
            </a:r>
          </a:p>
        </p:txBody>
      </p:sp>
      <p:grpSp>
        <p:nvGrpSpPr>
          <p:cNvPr id="105" name="104 Grupo"/>
          <p:cNvGrpSpPr/>
          <p:nvPr/>
        </p:nvGrpSpPr>
        <p:grpSpPr>
          <a:xfrm>
            <a:off x="1077318" y="1124744"/>
            <a:ext cx="6897442" cy="2667695"/>
            <a:chOff x="1568519" y="1265361"/>
            <a:chExt cx="6897442" cy="2667695"/>
          </a:xfrm>
        </p:grpSpPr>
        <p:cxnSp>
          <p:nvCxnSpPr>
            <p:cNvPr id="106" name="105 Conector recto"/>
            <p:cNvCxnSpPr/>
            <p:nvPr/>
          </p:nvCxnSpPr>
          <p:spPr bwMode="auto">
            <a:xfrm>
              <a:off x="6185010" y="2484632"/>
              <a:ext cx="3912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7" name="106 Conector recto"/>
            <p:cNvCxnSpPr/>
            <p:nvPr/>
          </p:nvCxnSpPr>
          <p:spPr bwMode="auto">
            <a:xfrm>
              <a:off x="6191893" y="3335836"/>
              <a:ext cx="3912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8" name="107 Conector recto"/>
            <p:cNvCxnSpPr/>
            <p:nvPr/>
          </p:nvCxnSpPr>
          <p:spPr bwMode="auto">
            <a:xfrm>
              <a:off x="6185010" y="3625782"/>
              <a:ext cx="3912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9" name="ZoneTexte 632"/>
            <p:cNvSpPr txBox="1">
              <a:spLocks noChangeArrowheads="1"/>
            </p:cNvSpPr>
            <p:nvPr/>
          </p:nvSpPr>
          <p:spPr bwMode="auto">
            <a:xfrm flipH="1">
              <a:off x="4510737" y="1484128"/>
              <a:ext cx="1019809" cy="480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Switched</a:t>
              </a:r>
              <a:r>
                <a:rPr lang="fr-FR" sz="1400" i="1" dirty="0">
                  <a:solidFill>
                    <a:schemeClr val="tx1"/>
                  </a:solidFill>
                </a:rPr>
                <a:t/>
              </a:r>
              <a:br>
                <a:rPr lang="fr-FR" sz="1400" i="1" dirty="0">
                  <a:solidFill>
                    <a:schemeClr val="tx1"/>
                  </a:solidFill>
                </a:rPr>
              </a:br>
              <a:r>
                <a:rPr lang="fr-FR" sz="1400" i="1" u="none" dirty="0" err="1" smtClean="0">
                  <a:solidFill>
                    <a:schemeClr val="tx1"/>
                  </a:solidFill>
                </a:rPr>
                <a:t>Integrator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10" name="109 Conector recto"/>
            <p:cNvCxnSpPr/>
            <p:nvPr/>
          </p:nvCxnSpPr>
          <p:spPr bwMode="auto">
            <a:xfrm>
              <a:off x="1650552" y="3129415"/>
              <a:ext cx="37442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1" name="110 Conector recto"/>
            <p:cNvCxnSpPr/>
            <p:nvPr/>
          </p:nvCxnSpPr>
          <p:spPr bwMode="auto">
            <a:xfrm>
              <a:off x="1674951" y="2617889"/>
              <a:ext cx="349232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2" name="111 CuadroTexto"/>
            <p:cNvSpPr txBox="1"/>
            <p:nvPr/>
          </p:nvSpPr>
          <p:spPr>
            <a:xfrm>
              <a:off x="1670201" y="2323865"/>
              <a:ext cx="237503" cy="313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s-ES" sz="1400" i="1" u="none" dirty="0" smtClean="0">
                  <a:solidFill>
                    <a:schemeClr val="tx1"/>
                  </a:solidFill>
                </a:rPr>
                <a:t>I</a:t>
              </a:r>
              <a:endParaRPr lang="es-ES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13" name="112 Conector recto"/>
            <p:cNvCxnSpPr/>
            <p:nvPr/>
          </p:nvCxnSpPr>
          <p:spPr bwMode="auto">
            <a:xfrm>
              <a:off x="2649735" y="2036588"/>
              <a:ext cx="46216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113 Conector recto"/>
            <p:cNvCxnSpPr/>
            <p:nvPr/>
          </p:nvCxnSpPr>
          <p:spPr bwMode="auto">
            <a:xfrm>
              <a:off x="2643138" y="2633863"/>
              <a:ext cx="483701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5" name="114 Conector recto"/>
            <p:cNvCxnSpPr/>
            <p:nvPr/>
          </p:nvCxnSpPr>
          <p:spPr bwMode="auto">
            <a:xfrm>
              <a:off x="3792658" y="2036588"/>
              <a:ext cx="1020699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6" name="115 Conector recto"/>
            <p:cNvCxnSpPr/>
            <p:nvPr/>
          </p:nvCxnSpPr>
          <p:spPr bwMode="auto">
            <a:xfrm>
              <a:off x="3759660" y="2633863"/>
              <a:ext cx="10727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116 Conector recto"/>
            <p:cNvCxnSpPr/>
            <p:nvPr/>
          </p:nvCxnSpPr>
          <p:spPr bwMode="auto">
            <a:xfrm>
              <a:off x="5228687" y="2194600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117 Conector recto"/>
            <p:cNvCxnSpPr/>
            <p:nvPr/>
          </p:nvCxnSpPr>
          <p:spPr bwMode="auto">
            <a:xfrm>
              <a:off x="5221804" y="2484545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9" name="118 Conector recto"/>
            <p:cNvCxnSpPr/>
            <p:nvPr/>
          </p:nvCxnSpPr>
          <p:spPr bwMode="auto">
            <a:xfrm flipV="1">
              <a:off x="5501216" y="2493324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0" name="119 Conector recto"/>
            <p:cNvCxnSpPr/>
            <p:nvPr/>
          </p:nvCxnSpPr>
          <p:spPr bwMode="auto">
            <a:xfrm>
              <a:off x="5509692" y="2607527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1" name="AutoShape 45"/>
            <p:cNvSpPr>
              <a:spLocks noChangeArrowheads="1"/>
            </p:cNvSpPr>
            <p:nvPr/>
          </p:nvSpPr>
          <p:spPr bwMode="auto">
            <a:xfrm rot="5400000">
              <a:off x="5739213" y="1975176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400" b="0" u="none" dirty="0" smtClean="0"/>
                <a:t>TH</a:t>
              </a:r>
              <a:endParaRPr lang="es-ES" sz="1400" b="0" u="none" dirty="0"/>
            </a:p>
          </p:txBody>
        </p:sp>
        <p:cxnSp>
          <p:nvCxnSpPr>
            <p:cNvPr id="122" name="121 Conector recto"/>
            <p:cNvCxnSpPr/>
            <p:nvPr/>
          </p:nvCxnSpPr>
          <p:spPr bwMode="auto">
            <a:xfrm flipV="1">
              <a:off x="5509768" y="2080482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3" name="122 Rectángulo"/>
            <p:cNvSpPr/>
            <p:nvPr/>
          </p:nvSpPr>
          <p:spPr bwMode="auto">
            <a:xfrm>
              <a:off x="6582393" y="1887268"/>
              <a:ext cx="745045" cy="2045788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28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cxnSp>
          <p:nvCxnSpPr>
            <p:cNvPr id="124" name="123 Conector recto"/>
            <p:cNvCxnSpPr/>
            <p:nvPr/>
          </p:nvCxnSpPr>
          <p:spPr bwMode="auto">
            <a:xfrm>
              <a:off x="5509692" y="2084911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5" name="124 Conector recto"/>
            <p:cNvCxnSpPr/>
            <p:nvPr/>
          </p:nvCxnSpPr>
          <p:spPr bwMode="auto">
            <a:xfrm>
              <a:off x="6187122" y="2194686"/>
              <a:ext cx="38355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6" name="ZoneTexte 632"/>
            <p:cNvSpPr txBox="1">
              <a:spLocks noChangeArrowheads="1"/>
            </p:cNvSpPr>
            <p:nvPr/>
          </p:nvSpPr>
          <p:spPr bwMode="auto">
            <a:xfrm flipH="1">
              <a:off x="5436034" y="1378160"/>
              <a:ext cx="1028065" cy="525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 algn="ctr"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Track</a:t>
              </a:r>
              <a:r>
                <a:rPr lang="fr-FR" sz="1400" i="1" u="none" dirty="0" smtClean="0">
                  <a:solidFill>
                    <a:schemeClr val="tx1"/>
                  </a:solidFill>
                </a:rPr>
                <a:t>-</a:t>
              </a:r>
              <a:br>
                <a:rPr lang="fr-FR" sz="1400" i="1" u="none" dirty="0" smtClean="0">
                  <a:solidFill>
                    <a:schemeClr val="tx1"/>
                  </a:solidFill>
                </a:rPr>
              </a:br>
              <a:r>
                <a:rPr lang="fr-FR" sz="1400" i="1" u="none" dirty="0" smtClean="0">
                  <a:solidFill>
                    <a:schemeClr val="tx1"/>
                  </a:solidFill>
                </a:rPr>
                <a:t>and-</a:t>
              </a:r>
              <a:r>
                <a:rPr lang="fr-FR" sz="1400" i="1" u="none" dirty="0" err="1" smtClean="0">
                  <a:solidFill>
                    <a:schemeClr val="tx1"/>
                  </a:solidFill>
                </a:rPr>
                <a:t>Hold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27" name="126 Conector recto"/>
            <p:cNvCxnSpPr/>
            <p:nvPr/>
          </p:nvCxnSpPr>
          <p:spPr bwMode="auto">
            <a:xfrm>
              <a:off x="7334805" y="2616306"/>
              <a:ext cx="28696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8" name="127 Conector recto"/>
            <p:cNvCxnSpPr/>
            <p:nvPr/>
          </p:nvCxnSpPr>
          <p:spPr bwMode="auto">
            <a:xfrm>
              <a:off x="7327921" y="3213583"/>
              <a:ext cx="28696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9" name="128 Conector recto"/>
            <p:cNvCxnSpPr/>
            <p:nvPr/>
          </p:nvCxnSpPr>
          <p:spPr bwMode="auto">
            <a:xfrm>
              <a:off x="2649735" y="3177737"/>
              <a:ext cx="46216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0" name="129 Conector recto"/>
            <p:cNvCxnSpPr/>
            <p:nvPr/>
          </p:nvCxnSpPr>
          <p:spPr bwMode="auto">
            <a:xfrm>
              <a:off x="2715810" y="3775013"/>
              <a:ext cx="46216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1" name="130 Conector recto"/>
            <p:cNvCxnSpPr/>
            <p:nvPr/>
          </p:nvCxnSpPr>
          <p:spPr bwMode="auto">
            <a:xfrm>
              <a:off x="3790450" y="3177737"/>
              <a:ext cx="1047228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131 Conector recto"/>
            <p:cNvCxnSpPr/>
            <p:nvPr/>
          </p:nvCxnSpPr>
          <p:spPr bwMode="auto">
            <a:xfrm>
              <a:off x="3783567" y="3775013"/>
              <a:ext cx="1047228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3" name="132 Conector recto"/>
            <p:cNvCxnSpPr/>
            <p:nvPr/>
          </p:nvCxnSpPr>
          <p:spPr bwMode="auto">
            <a:xfrm>
              <a:off x="5228687" y="3335749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4" name="133 Conector recto"/>
            <p:cNvCxnSpPr/>
            <p:nvPr/>
          </p:nvCxnSpPr>
          <p:spPr bwMode="auto">
            <a:xfrm>
              <a:off x="5221804" y="3625695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5" name="134 Conector recto"/>
            <p:cNvCxnSpPr/>
            <p:nvPr/>
          </p:nvCxnSpPr>
          <p:spPr bwMode="auto">
            <a:xfrm flipV="1">
              <a:off x="5501216" y="3634474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6" name="135 Conector recto"/>
            <p:cNvCxnSpPr/>
            <p:nvPr/>
          </p:nvCxnSpPr>
          <p:spPr bwMode="auto">
            <a:xfrm>
              <a:off x="5509692" y="3748677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7" name="AutoShape 45"/>
            <p:cNvSpPr>
              <a:spLocks noChangeArrowheads="1"/>
            </p:cNvSpPr>
            <p:nvPr/>
          </p:nvSpPr>
          <p:spPr bwMode="auto">
            <a:xfrm rot="5400000">
              <a:off x="5739213" y="3116325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400" b="0" u="none" dirty="0" smtClean="0"/>
                <a:t>TH</a:t>
              </a:r>
              <a:endParaRPr lang="es-ES" sz="1400" b="0" u="none" dirty="0"/>
            </a:p>
          </p:txBody>
        </p:sp>
        <p:cxnSp>
          <p:nvCxnSpPr>
            <p:cNvPr id="138" name="137 Conector recto"/>
            <p:cNvCxnSpPr/>
            <p:nvPr/>
          </p:nvCxnSpPr>
          <p:spPr bwMode="auto">
            <a:xfrm flipV="1">
              <a:off x="5509768" y="3221631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9" name="138 Conector recto"/>
            <p:cNvCxnSpPr/>
            <p:nvPr/>
          </p:nvCxnSpPr>
          <p:spPr bwMode="auto">
            <a:xfrm>
              <a:off x="5509692" y="3226060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0" name="ZoneTexte 632"/>
            <p:cNvSpPr txBox="1">
              <a:spLocks noChangeArrowheads="1"/>
            </p:cNvSpPr>
            <p:nvPr/>
          </p:nvSpPr>
          <p:spPr bwMode="auto">
            <a:xfrm flipH="1">
              <a:off x="3158135" y="1484128"/>
              <a:ext cx="667152" cy="313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Filter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141" name="ZoneTexte 632"/>
            <p:cNvSpPr txBox="1">
              <a:spLocks noChangeArrowheads="1"/>
            </p:cNvSpPr>
            <p:nvPr/>
          </p:nvSpPr>
          <p:spPr bwMode="auto">
            <a:xfrm flipH="1">
              <a:off x="1900064" y="1265361"/>
              <a:ext cx="998849" cy="525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 algn="ctr"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Current</a:t>
              </a:r>
              <a:r>
                <a:rPr lang="fr-FR" sz="1400" i="1" u="none" dirty="0" smtClean="0">
                  <a:solidFill>
                    <a:schemeClr val="tx1"/>
                  </a:solidFill>
                </a:rPr>
                <a:t/>
              </a:r>
              <a:br>
                <a:rPr lang="fr-FR" sz="1400" i="1" u="none" dirty="0" smtClean="0">
                  <a:solidFill>
                    <a:schemeClr val="tx1"/>
                  </a:solidFill>
                </a:rPr>
              </a:br>
              <a:r>
                <a:rPr lang="fr-FR" sz="1400" i="1" u="none" dirty="0" smtClean="0">
                  <a:solidFill>
                    <a:schemeClr val="tx1"/>
                  </a:solidFill>
                </a:rPr>
                <a:t>amplifier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142" name="ZoneTexte 632"/>
            <p:cNvSpPr txBox="1">
              <a:spLocks noChangeArrowheads="1"/>
            </p:cNvSpPr>
            <p:nvPr/>
          </p:nvSpPr>
          <p:spPr bwMode="auto">
            <a:xfrm flipH="1">
              <a:off x="6332469" y="1484128"/>
              <a:ext cx="1210240" cy="313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smtClean="0">
                  <a:solidFill>
                    <a:schemeClr val="tx1"/>
                  </a:solidFill>
                </a:rPr>
                <a:t>Multiplexer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143" name="ZoneTexte 632"/>
            <p:cNvSpPr txBox="1">
              <a:spLocks noChangeArrowheads="1"/>
            </p:cNvSpPr>
            <p:nvPr/>
          </p:nvSpPr>
          <p:spPr bwMode="auto">
            <a:xfrm flipH="1">
              <a:off x="7495839" y="1835139"/>
              <a:ext cx="732459" cy="525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 algn="ctr">
                <a:buNone/>
              </a:pPr>
              <a:r>
                <a:rPr lang="fr-FR" sz="1400" i="1" u="none" dirty="0" smtClean="0">
                  <a:solidFill>
                    <a:schemeClr val="tx1"/>
                  </a:solidFill>
                </a:rPr>
                <a:t>ADC</a:t>
              </a:r>
              <a:br>
                <a:rPr lang="fr-FR" sz="1400" i="1" u="none" dirty="0" smtClean="0">
                  <a:solidFill>
                    <a:schemeClr val="tx1"/>
                  </a:solidFill>
                </a:rPr>
              </a:br>
              <a:r>
                <a:rPr lang="fr-FR" sz="1400" i="1" u="none" dirty="0" smtClean="0">
                  <a:solidFill>
                    <a:schemeClr val="tx1"/>
                  </a:solidFill>
                </a:rPr>
                <a:t>driver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144" name="AutoShape 45"/>
            <p:cNvSpPr>
              <a:spLocks noChangeArrowheads="1"/>
            </p:cNvSpPr>
            <p:nvPr/>
          </p:nvSpPr>
          <p:spPr bwMode="auto">
            <a:xfrm rot="5400000">
              <a:off x="5943346" y="2542957"/>
              <a:ext cx="2009750" cy="73436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sz="1600" b="0" u="none" dirty="0"/>
            </a:p>
          </p:txBody>
        </p:sp>
        <p:cxnSp>
          <p:nvCxnSpPr>
            <p:cNvPr id="145" name="144 Conector recto de flecha"/>
            <p:cNvCxnSpPr/>
            <p:nvPr/>
          </p:nvCxnSpPr>
          <p:spPr bwMode="auto">
            <a:xfrm flipV="1">
              <a:off x="8071695" y="2767268"/>
              <a:ext cx="379919" cy="1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6" name="145 Conector recto de flecha"/>
            <p:cNvCxnSpPr/>
            <p:nvPr/>
          </p:nvCxnSpPr>
          <p:spPr bwMode="auto">
            <a:xfrm flipV="1">
              <a:off x="8071231" y="3054333"/>
              <a:ext cx="394730" cy="1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47" name="146 Grupo"/>
            <p:cNvGrpSpPr/>
            <p:nvPr/>
          </p:nvGrpSpPr>
          <p:grpSpPr>
            <a:xfrm>
              <a:off x="1568519" y="3131325"/>
              <a:ext cx="195170" cy="221585"/>
              <a:chOff x="2508290" y="2954838"/>
              <a:chExt cx="156710" cy="150380"/>
            </a:xfrm>
          </p:grpSpPr>
          <p:cxnSp>
            <p:nvCxnSpPr>
              <p:cNvPr id="187" name="Straight Connector 422"/>
              <p:cNvCxnSpPr/>
              <p:nvPr/>
            </p:nvCxnSpPr>
            <p:spPr bwMode="auto">
              <a:xfrm>
                <a:off x="2580905" y="2954838"/>
                <a:ext cx="0" cy="9557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423"/>
              <p:cNvCxnSpPr/>
              <p:nvPr/>
            </p:nvCxnSpPr>
            <p:spPr bwMode="auto">
              <a:xfrm>
                <a:off x="2508290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423"/>
              <p:cNvCxnSpPr/>
              <p:nvPr/>
            </p:nvCxnSpPr>
            <p:spPr bwMode="auto">
              <a:xfrm flipH="1" flipV="1">
                <a:off x="2523347" y="3049623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423"/>
              <p:cNvCxnSpPr/>
              <p:nvPr/>
            </p:nvCxnSpPr>
            <p:spPr bwMode="auto">
              <a:xfrm flipH="1" flipV="1">
                <a:off x="2556970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423"/>
              <p:cNvCxnSpPr/>
              <p:nvPr/>
            </p:nvCxnSpPr>
            <p:spPr bwMode="auto">
              <a:xfrm flipH="1" flipV="1">
                <a:off x="2592974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423"/>
              <p:cNvCxnSpPr/>
              <p:nvPr/>
            </p:nvCxnSpPr>
            <p:spPr bwMode="auto">
              <a:xfrm flipH="1" flipV="1">
                <a:off x="2626597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8" name="147 Rectángulo"/>
            <p:cNvSpPr/>
            <p:nvPr/>
          </p:nvSpPr>
          <p:spPr bwMode="auto">
            <a:xfrm>
              <a:off x="2020983" y="1887268"/>
              <a:ext cx="745045" cy="2045788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9" name="148 Rectángulo"/>
            <p:cNvSpPr/>
            <p:nvPr/>
          </p:nvSpPr>
          <p:spPr bwMode="auto">
            <a:xfrm>
              <a:off x="3120670" y="1964421"/>
              <a:ext cx="677313" cy="75361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PZ</a:t>
              </a:r>
            </a:p>
          </p:txBody>
        </p:sp>
        <p:sp>
          <p:nvSpPr>
            <p:cNvPr id="150" name="AutoShape 45"/>
            <p:cNvSpPr>
              <a:spLocks noChangeArrowheads="1"/>
            </p:cNvSpPr>
            <p:nvPr/>
          </p:nvSpPr>
          <p:spPr bwMode="auto">
            <a:xfrm rot="5400000">
              <a:off x="4798485" y="1975176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800" b="0" u="none" dirty="0" smtClean="0">
                  <a:latin typeface="Arial Unicode MS"/>
                  <a:ea typeface="Arial Unicode MS"/>
                  <a:cs typeface="Arial Unicode MS"/>
                </a:rPr>
                <a:t>ʃ</a:t>
              </a:r>
              <a:endParaRPr lang="es-ES" sz="1800" b="0" u="none" dirty="0"/>
            </a:p>
          </p:txBody>
        </p:sp>
        <p:sp>
          <p:nvSpPr>
            <p:cNvPr id="151" name="150 Rectángulo"/>
            <p:cNvSpPr/>
            <p:nvPr/>
          </p:nvSpPr>
          <p:spPr bwMode="auto">
            <a:xfrm>
              <a:off x="3120670" y="3105571"/>
              <a:ext cx="677313" cy="75361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PZ</a:t>
              </a:r>
            </a:p>
          </p:txBody>
        </p:sp>
        <p:sp>
          <p:nvSpPr>
            <p:cNvPr id="152" name="AutoShape 45"/>
            <p:cNvSpPr>
              <a:spLocks noChangeArrowheads="1"/>
            </p:cNvSpPr>
            <p:nvPr/>
          </p:nvSpPr>
          <p:spPr bwMode="auto">
            <a:xfrm rot="5400000">
              <a:off x="4798485" y="3116325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800" b="0" u="none" dirty="0" smtClean="0">
                  <a:latin typeface="Arial Unicode MS"/>
                  <a:ea typeface="Arial Unicode MS"/>
                  <a:cs typeface="Arial Unicode MS"/>
                </a:rPr>
                <a:t>ʃ</a:t>
              </a:r>
              <a:endParaRPr lang="es-ES" sz="1800" b="0" u="none" dirty="0"/>
            </a:p>
          </p:txBody>
        </p:sp>
        <p:sp>
          <p:nvSpPr>
            <p:cNvPr id="153" name="AutoShape 45"/>
            <p:cNvSpPr>
              <a:spLocks noChangeArrowheads="1"/>
            </p:cNvSpPr>
            <p:nvPr/>
          </p:nvSpPr>
          <p:spPr bwMode="auto">
            <a:xfrm rot="5400000">
              <a:off x="7608524" y="2549260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400" u="none" dirty="0" err="1" smtClean="0"/>
                <a:t>Drv</a:t>
              </a:r>
              <a:endParaRPr lang="es-ES" sz="1400" b="0" u="none" dirty="0"/>
            </a:p>
          </p:txBody>
        </p:sp>
        <p:grpSp>
          <p:nvGrpSpPr>
            <p:cNvPr id="154" name="153 Grupo"/>
            <p:cNvGrpSpPr/>
            <p:nvPr/>
          </p:nvGrpSpPr>
          <p:grpSpPr>
            <a:xfrm>
              <a:off x="4005188" y="2097689"/>
              <a:ext cx="275972" cy="256775"/>
              <a:chOff x="4155484" y="1644600"/>
              <a:chExt cx="275972" cy="256775"/>
            </a:xfrm>
          </p:grpSpPr>
          <p:sp>
            <p:nvSpPr>
              <p:cNvPr id="185" name="184 Elipse"/>
              <p:cNvSpPr/>
              <p:nvPr/>
            </p:nvSpPr>
            <p:spPr bwMode="auto">
              <a:xfrm>
                <a:off x="4155484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186" name="185 Conector recto de flecha"/>
              <p:cNvCxnSpPr>
                <a:stCxn id="185" idx="0"/>
                <a:endCxn id="185" idx="4"/>
              </p:cNvCxnSpPr>
              <p:nvPr/>
            </p:nvCxnSpPr>
            <p:spPr bwMode="auto">
              <a:xfrm>
                <a:off x="4293470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155" name="154 Grupo"/>
            <p:cNvGrpSpPr/>
            <p:nvPr/>
          </p:nvGrpSpPr>
          <p:grpSpPr>
            <a:xfrm>
              <a:off x="4054597" y="2033548"/>
              <a:ext cx="195170" cy="469392"/>
              <a:chOff x="2219064" y="2786665"/>
              <a:chExt cx="156710" cy="318553"/>
            </a:xfrm>
          </p:grpSpPr>
          <p:cxnSp>
            <p:nvCxnSpPr>
              <p:cNvPr id="179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423"/>
              <p:cNvCxnSpPr/>
              <p:nvPr/>
            </p:nvCxnSpPr>
            <p:spPr bwMode="auto">
              <a:xfrm flipH="1" flipV="1">
                <a:off x="2234121" y="3049623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423"/>
              <p:cNvCxnSpPr/>
              <p:nvPr/>
            </p:nvCxnSpPr>
            <p:spPr bwMode="auto">
              <a:xfrm flipH="1" flipV="1">
                <a:off x="2267744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423"/>
              <p:cNvCxnSpPr/>
              <p:nvPr/>
            </p:nvCxnSpPr>
            <p:spPr bwMode="auto">
              <a:xfrm flipH="1" flipV="1">
                <a:off x="2303748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423"/>
              <p:cNvCxnSpPr/>
              <p:nvPr/>
            </p:nvCxnSpPr>
            <p:spPr bwMode="auto">
              <a:xfrm flipH="1" flipV="1">
                <a:off x="2337371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" name="155 Grupo"/>
            <p:cNvGrpSpPr/>
            <p:nvPr/>
          </p:nvGrpSpPr>
          <p:grpSpPr>
            <a:xfrm>
              <a:off x="4365655" y="2311863"/>
              <a:ext cx="275972" cy="256775"/>
              <a:chOff x="4155911" y="1644600"/>
              <a:chExt cx="275972" cy="256775"/>
            </a:xfrm>
          </p:grpSpPr>
          <p:sp>
            <p:nvSpPr>
              <p:cNvPr id="177" name="176 Elipse"/>
              <p:cNvSpPr/>
              <p:nvPr/>
            </p:nvSpPr>
            <p:spPr bwMode="auto">
              <a:xfrm>
                <a:off x="4155911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178" name="177 Conector recto de flecha"/>
              <p:cNvCxnSpPr>
                <a:stCxn id="177" idx="0"/>
                <a:endCxn id="177" idx="4"/>
              </p:cNvCxnSpPr>
              <p:nvPr/>
            </p:nvCxnSpPr>
            <p:spPr bwMode="auto">
              <a:xfrm>
                <a:off x="4293897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157" name="156 Grupo"/>
            <p:cNvGrpSpPr/>
            <p:nvPr/>
          </p:nvGrpSpPr>
          <p:grpSpPr>
            <a:xfrm rot="10800000">
              <a:off x="4410085" y="2249748"/>
              <a:ext cx="183340" cy="387168"/>
              <a:chOff x="2219064" y="2786665"/>
              <a:chExt cx="147211" cy="262752"/>
            </a:xfrm>
          </p:grpSpPr>
          <p:cxnSp>
            <p:nvCxnSpPr>
              <p:cNvPr id="175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8" name="157 Grupo"/>
            <p:cNvGrpSpPr/>
            <p:nvPr/>
          </p:nvGrpSpPr>
          <p:grpSpPr>
            <a:xfrm>
              <a:off x="4012132" y="3242669"/>
              <a:ext cx="275972" cy="256775"/>
              <a:chOff x="4164964" y="1644600"/>
              <a:chExt cx="275972" cy="256775"/>
            </a:xfrm>
          </p:grpSpPr>
          <p:sp>
            <p:nvSpPr>
              <p:cNvPr id="173" name="172 Elipse"/>
              <p:cNvSpPr/>
              <p:nvPr/>
            </p:nvSpPr>
            <p:spPr bwMode="auto">
              <a:xfrm>
                <a:off x="4164964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174" name="173 Conector recto de flecha"/>
              <p:cNvCxnSpPr>
                <a:stCxn id="173" idx="0"/>
                <a:endCxn id="173" idx="4"/>
              </p:cNvCxnSpPr>
              <p:nvPr/>
            </p:nvCxnSpPr>
            <p:spPr bwMode="auto">
              <a:xfrm>
                <a:off x="4302950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159" name="158 Grupo"/>
            <p:cNvGrpSpPr/>
            <p:nvPr/>
          </p:nvGrpSpPr>
          <p:grpSpPr>
            <a:xfrm>
              <a:off x="4052061" y="3178528"/>
              <a:ext cx="195170" cy="469392"/>
              <a:chOff x="2219064" y="2786665"/>
              <a:chExt cx="156710" cy="318553"/>
            </a:xfrm>
          </p:grpSpPr>
          <p:cxnSp>
            <p:nvCxnSpPr>
              <p:cNvPr id="167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423"/>
              <p:cNvCxnSpPr/>
              <p:nvPr/>
            </p:nvCxnSpPr>
            <p:spPr bwMode="auto">
              <a:xfrm flipH="1" flipV="1">
                <a:off x="2234121" y="3049623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423"/>
              <p:cNvCxnSpPr/>
              <p:nvPr/>
            </p:nvCxnSpPr>
            <p:spPr bwMode="auto">
              <a:xfrm flipH="1" flipV="1">
                <a:off x="2267744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423"/>
              <p:cNvCxnSpPr/>
              <p:nvPr/>
            </p:nvCxnSpPr>
            <p:spPr bwMode="auto">
              <a:xfrm flipH="1" flipV="1">
                <a:off x="2303748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423"/>
              <p:cNvCxnSpPr/>
              <p:nvPr/>
            </p:nvCxnSpPr>
            <p:spPr bwMode="auto">
              <a:xfrm flipH="1" flipV="1">
                <a:off x="2337371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" name="159 Grupo"/>
            <p:cNvGrpSpPr/>
            <p:nvPr/>
          </p:nvGrpSpPr>
          <p:grpSpPr>
            <a:xfrm>
              <a:off x="4363119" y="3456843"/>
              <a:ext cx="275972" cy="256775"/>
              <a:chOff x="4155911" y="1644600"/>
              <a:chExt cx="275972" cy="256775"/>
            </a:xfrm>
          </p:grpSpPr>
          <p:sp>
            <p:nvSpPr>
              <p:cNvPr id="165" name="164 Elipse"/>
              <p:cNvSpPr/>
              <p:nvPr/>
            </p:nvSpPr>
            <p:spPr bwMode="auto">
              <a:xfrm>
                <a:off x="4155911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166" name="165 Conector recto de flecha"/>
              <p:cNvCxnSpPr>
                <a:stCxn id="165" idx="0"/>
                <a:endCxn id="165" idx="4"/>
              </p:cNvCxnSpPr>
              <p:nvPr/>
            </p:nvCxnSpPr>
            <p:spPr bwMode="auto">
              <a:xfrm>
                <a:off x="4293897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161" name="160 Grupo"/>
            <p:cNvGrpSpPr/>
            <p:nvPr/>
          </p:nvGrpSpPr>
          <p:grpSpPr>
            <a:xfrm rot="10800000">
              <a:off x="4407549" y="3394728"/>
              <a:ext cx="183340" cy="387168"/>
              <a:chOff x="2219064" y="2786665"/>
              <a:chExt cx="147211" cy="262752"/>
            </a:xfrm>
          </p:grpSpPr>
          <p:cxnSp>
            <p:nvCxnSpPr>
              <p:cNvPr id="163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2" name="ZoneTexte 632"/>
            <p:cNvSpPr txBox="1">
              <a:spLocks noChangeArrowheads="1"/>
            </p:cNvSpPr>
            <p:nvPr/>
          </p:nvSpPr>
          <p:spPr bwMode="auto">
            <a:xfrm flipH="1">
              <a:off x="3874459" y="1615421"/>
              <a:ext cx="697541" cy="286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smtClean="0">
                  <a:solidFill>
                    <a:schemeClr val="tx1"/>
                  </a:solidFill>
                </a:rPr>
                <a:t>Offset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</p:grpSp>
      <p:pic>
        <p:nvPicPr>
          <p:cNvPr id="193" name="192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" b="63156"/>
          <a:stretch/>
        </p:blipFill>
        <p:spPr>
          <a:xfrm>
            <a:off x="1218843" y="4005064"/>
            <a:ext cx="6755917" cy="2088000"/>
          </a:xfrm>
          <a:prstGeom prst="rect">
            <a:avLst/>
          </a:prstGeom>
        </p:spPr>
      </p:pic>
      <p:sp>
        <p:nvSpPr>
          <p:cNvPr id="194" name="Rectangle 7"/>
          <p:cNvSpPr>
            <a:spLocks noChangeArrowheads="1"/>
          </p:cNvSpPr>
          <p:nvPr/>
        </p:nvSpPr>
        <p:spPr bwMode="auto">
          <a:xfrm>
            <a:off x="135016" y="4174652"/>
            <a:ext cx="1143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buFontTx/>
              <a:buNone/>
            </a:pPr>
            <a:r>
              <a:rPr lang="es-ES" altLang="en-US" sz="1400" cap="all" dirty="0" err="1">
                <a:solidFill>
                  <a:schemeClr val="tx1"/>
                </a:solidFill>
                <a:cs typeface="Arial" charset="0"/>
              </a:rPr>
              <a:t>Clock</a:t>
            </a:r>
            <a:r>
              <a:rPr lang="es-ES" altLang="en-US" sz="1400" cap="all" dirty="0">
                <a:solidFill>
                  <a:schemeClr val="tx1"/>
                </a:solidFill>
                <a:cs typeface="Arial" charset="0"/>
              </a:rPr>
              <a:t> input</a:t>
            </a:r>
            <a:endParaRPr lang="en-US" altLang="en-US" sz="1400" cap="all" dirty="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195" name="194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9" t="91900" r="-1853" b="-794"/>
          <a:stretch/>
        </p:blipFill>
        <p:spPr>
          <a:xfrm>
            <a:off x="1800392" y="6048087"/>
            <a:ext cx="6300000" cy="504000"/>
          </a:xfrm>
          <a:prstGeom prst="rect">
            <a:avLst/>
          </a:prstGeom>
        </p:spPr>
      </p:pic>
      <p:sp>
        <p:nvSpPr>
          <p:cNvPr id="196" name="Rectangle 24"/>
          <p:cNvSpPr>
            <a:spLocks noChangeArrowheads="1"/>
          </p:cNvSpPr>
          <p:nvPr/>
        </p:nvSpPr>
        <p:spPr bwMode="auto">
          <a:xfrm>
            <a:off x="2021910" y="5508521"/>
            <a:ext cx="163237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Tx/>
              <a:buNone/>
            </a:pPr>
            <a:r>
              <a:rPr lang="es-ES" altLang="en-US" sz="1600" dirty="0" err="1" smtClean="0">
                <a:solidFill>
                  <a:srgbClr val="99CC00"/>
                </a:solidFill>
                <a:cs typeface="Arial" charset="0"/>
              </a:rPr>
              <a:t>Current</a:t>
            </a:r>
            <a:r>
              <a:rPr lang="es-ES" altLang="en-US" sz="1600" dirty="0" smtClean="0">
                <a:solidFill>
                  <a:srgbClr val="99CC00"/>
                </a:solidFill>
                <a:cs typeface="Arial" charset="0"/>
              </a:rPr>
              <a:t> </a:t>
            </a:r>
            <a:r>
              <a:rPr lang="es-ES" altLang="en-US" sz="1600" dirty="0" err="1" smtClean="0">
                <a:solidFill>
                  <a:srgbClr val="99CC00"/>
                </a:solidFill>
                <a:cs typeface="Arial" charset="0"/>
              </a:rPr>
              <a:t>Amplifier</a:t>
            </a:r>
            <a:r>
              <a:rPr lang="es-ES" altLang="en-US" sz="1600" dirty="0" smtClean="0">
                <a:solidFill>
                  <a:srgbClr val="99CC00"/>
                </a:solidFill>
                <a:cs typeface="Arial" charset="0"/>
              </a:rPr>
              <a:t/>
            </a:r>
            <a:br>
              <a:rPr lang="es-ES" altLang="en-US" sz="1600" dirty="0" smtClean="0">
                <a:solidFill>
                  <a:srgbClr val="99CC00"/>
                </a:solidFill>
                <a:cs typeface="Arial" charset="0"/>
              </a:rPr>
            </a:br>
            <a:r>
              <a:rPr lang="es-ES" altLang="en-US" sz="1600" dirty="0" smtClean="0">
                <a:solidFill>
                  <a:srgbClr val="99CC00"/>
                </a:solidFill>
                <a:cs typeface="Arial" charset="0"/>
              </a:rPr>
              <a:t>output</a:t>
            </a:r>
            <a:endParaRPr lang="en-US" altLang="en-US" sz="1600" b="0" dirty="0">
              <a:solidFill>
                <a:srgbClr val="99CC00"/>
              </a:solidFill>
              <a:cs typeface="Arial" charset="0"/>
            </a:endParaRPr>
          </a:p>
        </p:txBody>
      </p:sp>
      <p:sp>
        <p:nvSpPr>
          <p:cNvPr id="197" name="Line 25"/>
          <p:cNvSpPr>
            <a:spLocks noChangeShapeType="1"/>
          </p:cNvSpPr>
          <p:nvPr/>
        </p:nvSpPr>
        <p:spPr bwMode="auto">
          <a:xfrm>
            <a:off x="2250574" y="2171246"/>
            <a:ext cx="1307884" cy="3273978"/>
          </a:xfrm>
          <a:prstGeom prst="line">
            <a:avLst/>
          </a:prstGeom>
          <a:noFill/>
          <a:ln w="28575">
            <a:solidFill>
              <a:srgbClr val="99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8" name="Rectangle 24"/>
          <p:cNvSpPr>
            <a:spLocks noChangeArrowheads="1"/>
          </p:cNvSpPr>
          <p:nvPr/>
        </p:nvSpPr>
        <p:spPr bwMode="auto">
          <a:xfrm>
            <a:off x="1734660" y="4941168"/>
            <a:ext cx="1268296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s-ES" altLang="en-US" sz="1600" dirty="0" smtClean="0">
                <a:solidFill>
                  <a:srgbClr val="FF0000"/>
                </a:solidFill>
                <a:cs typeface="Arial" charset="0"/>
              </a:rPr>
              <a:t>PMT </a:t>
            </a:r>
            <a:r>
              <a:rPr lang="es-ES" altLang="en-US" sz="1600" dirty="0" err="1" smtClean="0">
                <a:solidFill>
                  <a:srgbClr val="FF0000"/>
                </a:solidFill>
                <a:cs typeface="Arial" charset="0"/>
              </a:rPr>
              <a:t>signal</a:t>
            </a:r>
            <a:endParaRPr lang="en-US" altLang="en-US" sz="1600" b="0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99" name="Rectangle 24"/>
          <p:cNvSpPr>
            <a:spLocks noChangeArrowheads="1"/>
          </p:cNvSpPr>
          <p:nvPr/>
        </p:nvSpPr>
        <p:spPr bwMode="auto">
          <a:xfrm>
            <a:off x="3459186" y="4877797"/>
            <a:ext cx="822661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Tx/>
              <a:buNone/>
            </a:pPr>
            <a:r>
              <a:rPr lang="es-ES" altLang="en-US" sz="1600" dirty="0" smtClean="0">
                <a:solidFill>
                  <a:srgbClr val="33CC33"/>
                </a:solidFill>
                <a:cs typeface="Arial" charset="0"/>
              </a:rPr>
              <a:t>PZ</a:t>
            </a:r>
            <a:br>
              <a:rPr lang="es-ES" altLang="en-US" sz="1600" dirty="0" smtClean="0">
                <a:solidFill>
                  <a:srgbClr val="33CC33"/>
                </a:solidFill>
                <a:cs typeface="Arial" charset="0"/>
              </a:rPr>
            </a:br>
            <a:r>
              <a:rPr lang="es-ES" altLang="en-US" sz="1600" dirty="0" smtClean="0">
                <a:solidFill>
                  <a:srgbClr val="33CC33"/>
                </a:solidFill>
                <a:cs typeface="Arial" charset="0"/>
              </a:rPr>
              <a:t>output</a:t>
            </a:r>
            <a:endParaRPr lang="en-US" altLang="en-US" sz="1600" b="0" dirty="0">
              <a:solidFill>
                <a:srgbClr val="33CC33"/>
              </a:solidFill>
              <a:cs typeface="Arial" charset="0"/>
            </a:endParaRPr>
          </a:p>
        </p:txBody>
      </p:sp>
      <p:sp>
        <p:nvSpPr>
          <p:cNvPr id="200" name="Line 25"/>
          <p:cNvSpPr>
            <a:spLocks noChangeShapeType="1"/>
          </p:cNvSpPr>
          <p:nvPr/>
        </p:nvSpPr>
        <p:spPr bwMode="auto">
          <a:xfrm>
            <a:off x="3292366" y="2219624"/>
            <a:ext cx="1154001" cy="3288898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1" name="Rectangle 7"/>
          <p:cNvSpPr>
            <a:spLocks noChangeArrowheads="1"/>
          </p:cNvSpPr>
          <p:nvPr/>
        </p:nvSpPr>
        <p:spPr bwMode="auto">
          <a:xfrm>
            <a:off x="143578" y="5354052"/>
            <a:ext cx="1143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buFontTx/>
              <a:buNone/>
            </a:pPr>
            <a:r>
              <a:rPr lang="es-ES" altLang="en-US" sz="1400" cap="all" dirty="0">
                <a:solidFill>
                  <a:schemeClr val="tx1"/>
                </a:solidFill>
                <a:cs typeface="Arial" charset="0"/>
              </a:rPr>
              <a:t>Input </a:t>
            </a:r>
            <a:r>
              <a:rPr lang="es-ES" altLang="en-US" sz="1400" cap="all" dirty="0" err="1">
                <a:solidFill>
                  <a:schemeClr val="tx1"/>
                </a:solidFill>
                <a:cs typeface="Arial" charset="0"/>
              </a:rPr>
              <a:t>signal</a:t>
            </a:r>
            <a:endParaRPr lang="en-US" altLang="en-US" sz="1400" cap="all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02" name="201 Rectángulo"/>
          <p:cNvSpPr/>
          <p:nvPr/>
        </p:nvSpPr>
        <p:spPr bwMode="auto">
          <a:xfrm>
            <a:off x="2650420" y="1836380"/>
            <a:ext cx="631742" cy="717037"/>
          </a:xfrm>
          <a:prstGeom prst="rect">
            <a:avLst/>
          </a:prstGeom>
          <a:noFill/>
          <a:ln w="28575" cap="flat" cmpd="sng" algn="ctr">
            <a:solidFill>
              <a:srgbClr val="33CC33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3" name="202 Rectángulo"/>
          <p:cNvSpPr/>
          <p:nvPr/>
        </p:nvSpPr>
        <p:spPr bwMode="auto">
          <a:xfrm>
            <a:off x="1547618" y="1762532"/>
            <a:ext cx="704814" cy="2005483"/>
          </a:xfrm>
          <a:prstGeom prst="rect">
            <a:avLst/>
          </a:prstGeom>
          <a:noFill/>
          <a:ln w="28575" cap="flat" cmpd="sng" algn="ctr">
            <a:solidFill>
              <a:srgbClr val="99CC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4" name="Line 25"/>
          <p:cNvSpPr>
            <a:spLocks noChangeShapeType="1"/>
          </p:cNvSpPr>
          <p:nvPr/>
        </p:nvSpPr>
        <p:spPr bwMode="auto">
          <a:xfrm>
            <a:off x="1272488" y="2466911"/>
            <a:ext cx="1942104" cy="29783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205" name="204 Conector recto"/>
          <p:cNvCxnSpPr/>
          <p:nvPr/>
        </p:nvCxnSpPr>
        <p:spPr bwMode="auto">
          <a:xfrm>
            <a:off x="1161159" y="2474790"/>
            <a:ext cx="349232" cy="1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7968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II. System design: channel architecture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5797-5F34-403F-9E83-4E7DEE82EDCC}" type="datetime3">
              <a:rPr lang="en-US" smtClean="0"/>
              <a:pPr/>
              <a:t>12 February 2018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AF2-2C4D-4961-ABA0-D37600ACF1D7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11" name="Rectangle 5">
            <a:extLst>
              <a:ext uri="{FF2B5EF4-FFF2-40B4-BE49-F238E27FC236}">
                <a16:creationId xmlns="" xmlns:a16="http://schemas.microsoft.com/office/drawing/2014/main" id="{D8DE4C88-D015-4683-B5D3-89EA43C5D9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260576" y="6525344"/>
            <a:ext cx="2895600" cy="276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ICC-UB meeting</a:t>
            </a:r>
          </a:p>
        </p:txBody>
      </p:sp>
      <p:grpSp>
        <p:nvGrpSpPr>
          <p:cNvPr id="105" name="104 Grupo"/>
          <p:cNvGrpSpPr/>
          <p:nvPr/>
        </p:nvGrpSpPr>
        <p:grpSpPr>
          <a:xfrm>
            <a:off x="1077318" y="1130163"/>
            <a:ext cx="6897442" cy="2667695"/>
            <a:chOff x="1568519" y="1265361"/>
            <a:chExt cx="6897442" cy="2667695"/>
          </a:xfrm>
        </p:grpSpPr>
        <p:cxnSp>
          <p:nvCxnSpPr>
            <p:cNvPr id="106" name="105 Conector recto"/>
            <p:cNvCxnSpPr/>
            <p:nvPr/>
          </p:nvCxnSpPr>
          <p:spPr bwMode="auto">
            <a:xfrm>
              <a:off x="6185010" y="2484632"/>
              <a:ext cx="3912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7" name="106 Conector recto"/>
            <p:cNvCxnSpPr/>
            <p:nvPr/>
          </p:nvCxnSpPr>
          <p:spPr bwMode="auto">
            <a:xfrm>
              <a:off x="6191893" y="3335836"/>
              <a:ext cx="3912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8" name="107 Conector recto"/>
            <p:cNvCxnSpPr/>
            <p:nvPr/>
          </p:nvCxnSpPr>
          <p:spPr bwMode="auto">
            <a:xfrm>
              <a:off x="6185010" y="3625782"/>
              <a:ext cx="3912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9" name="ZoneTexte 632"/>
            <p:cNvSpPr txBox="1">
              <a:spLocks noChangeArrowheads="1"/>
            </p:cNvSpPr>
            <p:nvPr/>
          </p:nvSpPr>
          <p:spPr bwMode="auto">
            <a:xfrm flipH="1">
              <a:off x="4510737" y="1484128"/>
              <a:ext cx="1019809" cy="480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Switched</a:t>
              </a:r>
              <a:r>
                <a:rPr lang="fr-FR" sz="1400" i="1" dirty="0">
                  <a:solidFill>
                    <a:schemeClr val="tx1"/>
                  </a:solidFill>
                </a:rPr>
                <a:t/>
              </a:r>
              <a:br>
                <a:rPr lang="fr-FR" sz="1400" i="1" dirty="0">
                  <a:solidFill>
                    <a:schemeClr val="tx1"/>
                  </a:solidFill>
                </a:rPr>
              </a:br>
              <a:r>
                <a:rPr lang="fr-FR" sz="1400" i="1" u="none" dirty="0" err="1" smtClean="0">
                  <a:solidFill>
                    <a:schemeClr val="tx1"/>
                  </a:solidFill>
                </a:rPr>
                <a:t>Integrator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10" name="109 Conector recto"/>
            <p:cNvCxnSpPr/>
            <p:nvPr/>
          </p:nvCxnSpPr>
          <p:spPr bwMode="auto">
            <a:xfrm>
              <a:off x="1650552" y="3129415"/>
              <a:ext cx="37442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1" name="110 Conector recto"/>
            <p:cNvCxnSpPr/>
            <p:nvPr/>
          </p:nvCxnSpPr>
          <p:spPr bwMode="auto">
            <a:xfrm>
              <a:off x="1674951" y="2617889"/>
              <a:ext cx="349232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2" name="111 CuadroTexto"/>
            <p:cNvSpPr txBox="1"/>
            <p:nvPr/>
          </p:nvSpPr>
          <p:spPr>
            <a:xfrm>
              <a:off x="1670201" y="2323865"/>
              <a:ext cx="237503" cy="313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s-ES" sz="1400" i="1" u="none" dirty="0" smtClean="0">
                  <a:solidFill>
                    <a:schemeClr val="tx1"/>
                  </a:solidFill>
                </a:rPr>
                <a:t>I</a:t>
              </a:r>
              <a:endParaRPr lang="es-ES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13" name="112 Conector recto"/>
            <p:cNvCxnSpPr/>
            <p:nvPr/>
          </p:nvCxnSpPr>
          <p:spPr bwMode="auto">
            <a:xfrm>
              <a:off x="2649735" y="2036588"/>
              <a:ext cx="46216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113 Conector recto"/>
            <p:cNvCxnSpPr/>
            <p:nvPr/>
          </p:nvCxnSpPr>
          <p:spPr bwMode="auto">
            <a:xfrm>
              <a:off x="2643138" y="2633863"/>
              <a:ext cx="483701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5" name="114 Conector recto"/>
            <p:cNvCxnSpPr/>
            <p:nvPr/>
          </p:nvCxnSpPr>
          <p:spPr bwMode="auto">
            <a:xfrm>
              <a:off x="3792658" y="2036588"/>
              <a:ext cx="1020699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6" name="115 Conector recto"/>
            <p:cNvCxnSpPr/>
            <p:nvPr/>
          </p:nvCxnSpPr>
          <p:spPr bwMode="auto">
            <a:xfrm>
              <a:off x="3759660" y="2633863"/>
              <a:ext cx="107276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116 Conector recto"/>
            <p:cNvCxnSpPr/>
            <p:nvPr/>
          </p:nvCxnSpPr>
          <p:spPr bwMode="auto">
            <a:xfrm>
              <a:off x="5228687" y="2194600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117 Conector recto"/>
            <p:cNvCxnSpPr/>
            <p:nvPr/>
          </p:nvCxnSpPr>
          <p:spPr bwMode="auto">
            <a:xfrm>
              <a:off x="5221804" y="2484545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9" name="118 Conector recto"/>
            <p:cNvCxnSpPr/>
            <p:nvPr/>
          </p:nvCxnSpPr>
          <p:spPr bwMode="auto">
            <a:xfrm flipV="1">
              <a:off x="5501216" y="2493324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0" name="119 Conector recto"/>
            <p:cNvCxnSpPr/>
            <p:nvPr/>
          </p:nvCxnSpPr>
          <p:spPr bwMode="auto">
            <a:xfrm>
              <a:off x="5509692" y="2607527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1" name="AutoShape 45"/>
            <p:cNvSpPr>
              <a:spLocks noChangeArrowheads="1"/>
            </p:cNvSpPr>
            <p:nvPr/>
          </p:nvSpPr>
          <p:spPr bwMode="auto">
            <a:xfrm rot="5400000">
              <a:off x="5739213" y="1975176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400" b="0" u="none" dirty="0" smtClean="0"/>
                <a:t>TH</a:t>
              </a:r>
              <a:endParaRPr lang="es-ES" sz="1400" b="0" u="none" dirty="0"/>
            </a:p>
          </p:txBody>
        </p:sp>
        <p:cxnSp>
          <p:nvCxnSpPr>
            <p:cNvPr id="122" name="121 Conector recto"/>
            <p:cNvCxnSpPr/>
            <p:nvPr/>
          </p:nvCxnSpPr>
          <p:spPr bwMode="auto">
            <a:xfrm flipV="1">
              <a:off x="5509768" y="2080482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3" name="122 Rectángulo"/>
            <p:cNvSpPr/>
            <p:nvPr/>
          </p:nvSpPr>
          <p:spPr bwMode="auto">
            <a:xfrm>
              <a:off x="6582393" y="1887268"/>
              <a:ext cx="745045" cy="2045788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2800" b="0" i="0" u="sng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cxnSp>
          <p:nvCxnSpPr>
            <p:cNvPr id="124" name="123 Conector recto"/>
            <p:cNvCxnSpPr/>
            <p:nvPr/>
          </p:nvCxnSpPr>
          <p:spPr bwMode="auto">
            <a:xfrm>
              <a:off x="5509692" y="2084911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5" name="124 Conector recto"/>
            <p:cNvCxnSpPr/>
            <p:nvPr/>
          </p:nvCxnSpPr>
          <p:spPr bwMode="auto">
            <a:xfrm>
              <a:off x="6187122" y="2194686"/>
              <a:ext cx="383556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6" name="ZoneTexte 632"/>
            <p:cNvSpPr txBox="1">
              <a:spLocks noChangeArrowheads="1"/>
            </p:cNvSpPr>
            <p:nvPr/>
          </p:nvSpPr>
          <p:spPr bwMode="auto">
            <a:xfrm flipH="1">
              <a:off x="5436034" y="1378160"/>
              <a:ext cx="1028065" cy="525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 algn="ctr"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Track</a:t>
              </a:r>
              <a:r>
                <a:rPr lang="fr-FR" sz="1400" i="1" u="none" dirty="0" smtClean="0">
                  <a:solidFill>
                    <a:schemeClr val="tx1"/>
                  </a:solidFill>
                </a:rPr>
                <a:t>-</a:t>
              </a:r>
              <a:br>
                <a:rPr lang="fr-FR" sz="1400" i="1" u="none" dirty="0" smtClean="0">
                  <a:solidFill>
                    <a:schemeClr val="tx1"/>
                  </a:solidFill>
                </a:rPr>
              </a:br>
              <a:r>
                <a:rPr lang="fr-FR" sz="1400" i="1" u="none" dirty="0" smtClean="0">
                  <a:solidFill>
                    <a:schemeClr val="tx1"/>
                  </a:solidFill>
                </a:rPr>
                <a:t>and-</a:t>
              </a:r>
              <a:r>
                <a:rPr lang="fr-FR" sz="1400" i="1" u="none" dirty="0" err="1" smtClean="0">
                  <a:solidFill>
                    <a:schemeClr val="tx1"/>
                  </a:solidFill>
                </a:rPr>
                <a:t>Hold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27" name="126 Conector recto"/>
            <p:cNvCxnSpPr/>
            <p:nvPr/>
          </p:nvCxnSpPr>
          <p:spPr bwMode="auto">
            <a:xfrm>
              <a:off x="7334805" y="2616306"/>
              <a:ext cx="28696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8" name="127 Conector recto"/>
            <p:cNvCxnSpPr/>
            <p:nvPr/>
          </p:nvCxnSpPr>
          <p:spPr bwMode="auto">
            <a:xfrm>
              <a:off x="7327921" y="3213583"/>
              <a:ext cx="28696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9" name="128 Conector recto"/>
            <p:cNvCxnSpPr/>
            <p:nvPr/>
          </p:nvCxnSpPr>
          <p:spPr bwMode="auto">
            <a:xfrm>
              <a:off x="2649735" y="3177737"/>
              <a:ext cx="46216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0" name="129 Conector recto"/>
            <p:cNvCxnSpPr/>
            <p:nvPr/>
          </p:nvCxnSpPr>
          <p:spPr bwMode="auto">
            <a:xfrm>
              <a:off x="2715810" y="3775013"/>
              <a:ext cx="46216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1" name="130 Conector recto"/>
            <p:cNvCxnSpPr/>
            <p:nvPr/>
          </p:nvCxnSpPr>
          <p:spPr bwMode="auto">
            <a:xfrm>
              <a:off x="3790450" y="3177737"/>
              <a:ext cx="1047228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131 Conector recto"/>
            <p:cNvCxnSpPr/>
            <p:nvPr/>
          </p:nvCxnSpPr>
          <p:spPr bwMode="auto">
            <a:xfrm>
              <a:off x="3783567" y="3775013"/>
              <a:ext cx="1047228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3" name="132 Conector recto"/>
            <p:cNvCxnSpPr/>
            <p:nvPr/>
          </p:nvCxnSpPr>
          <p:spPr bwMode="auto">
            <a:xfrm>
              <a:off x="5228687" y="3335749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4" name="133 Conector recto"/>
            <p:cNvCxnSpPr/>
            <p:nvPr/>
          </p:nvCxnSpPr>
          <p:spPr bwMode="auto">
            <a:xfrm>
              <a:off x="5221804" y="3625695"/>
              <a:ext cx="27033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5" name="134 Conector recto"/>
            <p:cNvCxnSpPr/>
            <p:nvPr/>
          </p:nvCxnSpPr>
          <p:spPr bwMode="auto">
            <a:xfrm flipV="1">
              <a:off x="5501216" y="3634474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6" name="135 Conector recto"/>
            <p:cNvCxnSpPr/>
            <p:nvPr/>
          </p:nvCxnSpPr>
          <p:spPr bwMode="auto">
            <a:xfrm>
              <a:off x="5509692" y="3748677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7" name="AutoShape 45"/>
            <p:cNvSpPr>
              <a:spLocks noChangeArrowheads="1"/>
            </p:cNvSpPr>
            <p:nvPr/>
          </p:nvSpPr>
          <p:spPr bwMode="auto">
            <a:xfrm rot="5400000">
              <a:off x="5739213" y="3116325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400" b="0" u="none" dirty="0" smtClean="0"/>
                <a:t>TH</a:t>
              </a:r>
              <a:endParaRPr lang="es-ES" sz="1400" b="0" u="none" dirty="0"/>
            </a:p>
          </p:txBody>
        </p:sp>
        <p:cxnSp>
          <p:nvCxnSpPr>
            <p:cNvPr id="138" name="137 Conector recto"/>
            <p:cNvCxnSpPr/>
            <p:nvPr/>
          </p:nvCxnSpPr>
          <p:spPr bwMode="auto">
            <a:xfrm flipV="1">
              <a:off x="5509768" y="3221631"/>
              <a:ext cx="0" cy="1110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9" name="138 Conector recto"/>
            <p:cNvCxnSpPr/>
            <p:nvPr/>
          </p:nvCxnSpPr>
          <p:spPr bwMode="auto">
            <a:xfrm>
              <a:off x="5509692" y="3226060"/>
              <a:ext cx="238530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0" name="ZoneTexte 632"/>
            <p:cNvSpPr txBox="1">
              <a:spLocks noChangeArrowheads="1"/>
            </p:cNvSpPr>
            <p:nvPr/>
          </p:nvSpPr>
          <p:spPr bwMode="auto">
            <a:xfrm flipH="1">
              <a:off x="3158135" y="1484128"/>
              <a:ext cx="667152" cy="313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Filter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141" name="ZoneTexte 632"/>
            <p:cNvSpPr txBox="1">
              <a:spLocks noChangeArrowheads="1"/>
            </p:cNvSpPr>
            <p:nvPr/>
          </p:nvSpPr>
          <p:spPr bwMode="auto">
            <a:xfrm flipH="1">
              <a:off x="1900064" y="1265361"/>
              <a:ext cx="998849" cy="525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 algn="ctr">
                <a:buNone/>
              </a:pPr>
              <a:r>
                <a:rPr lang="fr-FR" sz="1400" i="1" u="none" dirty="0" err="1" smtClean="0">
                  <a:solidFill>
                    <a:schemeClr val="tx1"/>
                  </a:solidFill>
                </a:rPr>
                <a:t>Current</a:t>
              </a:r>
              <a:r>
                <a:rPr lang="fr-FR" sz="1400" i="1" u="none" dirty="0" smtClean="0">
                  <a:solidFill>
                    <a:schemeClr val="tx1"/>
                  </a:solidFill>
                </a:rPr>
                <a:t/>
              </a:r>
              <a:br>
                <a:rPr lang="fr-FR" sz="1400" i="1" u="none" dirty="0" smtClean="0">
                  <a:solidFill>
                    <a:schemeClr val="tx1"/>
                  </a:solidFill>
                </a:rPr>
              </a:br>
              <a:r>
                <a:rPr lang="fr-FR" sz="1400" i="1" u="none" dirty="0" smtClean="0">
                  <a:solidFill>
                    <a:schemeClr val="tx1"/>
                  </a:solidFill>
                </a:rPr>
                <a:t>amplifier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142" name="ZoneTexte 632"/>
            <p:cNvSpPr txBox="1">
              <a:spLocks noChangeArrowheads="1"/>
            </p:cNvSpPr>
            <p:nvPr/>
          </p:nvSpPr>
          <p:spPr bwMode="auto">
            <a:xfrm flipH="1">
              <a:off x="6332469" y="1484128"/>
              <a:ext cx="1210240" cy="313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smtClean="0">
                  <a:solidFill>
                    <a:schemeClr val="tx1"/>
                  </a:solidFill>
                </a:rPr>
                <a:t>Multiplexer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143" name="ZoneTexte 632"/>
            <p:cNvSpPr txBox="1">
              <a:spLocks noChangeArrowheads="1"/>
            </p:cNvSpPr>
            <p:nvPr/>
          </p:nvSpPr>
          <p:spPr bwMode="auto">
            <a:xfrm flipH="1">
              <a:off x="7495839" y="1835139"/>
              <a:ext cx="732459" cy="525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 algn="ctr">
                <a:buNone/>
              </a:pPr>
              <a:r>
                <a:rPr lang="fr-FR" sz="1400" i="1" u="none" dirty="0" smtClean="0">
                  <a:solidFill>
                    <a:schemeClr val="tx1"/>
                  </a:solidFill>
                </a:rPr>
                <a:t>ADC</a:t>
              </a:r>
              <a:br>
                <a:rPr lang="fr-FR" sz="1400" i="1" u="none" dirty="0" smtClean="0">
                  <a:solidFill>
                    <a:schemeClr val="tx1"/>
                  </a:solidFill>
                </a:rPr>
              </a:br>
              <a:r>
                <a:rPr lang="fr-FR" sz="1400" i="1" u="none" dirty="0" smtClean="0">
                  <a:solidFill>
                    <a:schemeClr val="tx1"/>
                  </a:solidFill>
                </a:rPr>
                <a:t>driver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144" name="AutoShape 45"/>
            <p:cNvSpPr>
              <a:spLocks noChangeArrowheads="1"/>
            </p:cNvSpPr>
            <p:nvPr/>
          </p:nvSpPr>
          <p:spPr bwMode="auto">
            <a:xfrm rot="5400000">
              <a:off x="5943346" y="2542957"/>
              <a:ext cx="2009750" cy="73436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endParaRPr lang="es-ES" sz="1600" b="0" u="none" dirty="0"/>
            </a:p>
          </p:txBody>
        </p:sp>
        <p:cxnSp>
          <p:nvCxnSpPr>
            <p:cNvPr id="145" name="144 Conector recto de flecha"/>
            <p:cNvCxnSpPr/>
            <p:nvPr/>
          </p:nvCxnSpPr>
          <p:spPr bwMode="auto">
            <a:xfrm flipV="1">
              <a:off x="8071695" y="2767268"/>
              <a:ext cx="379919" cy="1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6" name="145 Conector recto de flecha"/>
            <p:cNvCxnSpPr/>
            <p:nvPr/>
          </p:nvCxnSpPr>
          <p:spPr bwMode="auto">
            <a:xfrm flipV="1">
              <a:off x="8071231" y="3054333"/>
              <a:ext cx="394730" cy="1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47" name="146 Grupo"/>
            <p:cNvGrpSpPr/>
            <p:nvPr/>
          </p:nvGrpSpPr>
          <p:grpSpPr>
            <a:xfrm>
              <a:off x="1568519" y="3131325"/>
              <a:ext cx="195170" cy="221585"/>
              <a:chOff x="2508290" y="2954838"/>
              <a:chExt cx="156710" cy="150380"/>
            </a:xfrm>
          </p:grpSpPr>
          <p:cxnSp>
            <p:nvCxnSpPr>
              <p:cNvPr id="187" name="Straight Connector 422"/>
              <p:cNvCxnSpPr/>
              <p:nvPr/>
            </p:nvCxnSpPr>
            <p:spPr bwMode="auto">
              <a:xfrm>
                <a:off x="2580905" y="2954838"/>
                <a:ext cx="0" cy="9557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423"/>
              <p:cNvCxnSpPr/>
              <p:nvPr/>
            </p:nvCxnSpPr>
            <p:spPr bwMode="auto">
              <a:xfrm>
                <a:off x="2508290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423"/>
              <p:cNvCxnSpPr/>
              <p:nvPr/>
            </p:nvCxnSpPr>
            <p:spPr bwMode="auto">
              <a:xfrm flipH="1" flipV="1">
                <a:off x="2523347" y="3049623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423"/>
              <p:cNvCxnSpPr/>
              <p:nvPr/>
            </p:nvCxnSpPr>
            <p:spPr bwMode="auto">
              <a:xfrm flipH="1" flipV="1">
                <a:off x="2556970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423"/>
              <p:cNvCxnSpPr/>
              <p:nvPr/>
            </p:nvCxnSpPr>
            <p:spPr bwMode="auto">
              <a:xfrm flipH="1" flipV="1">
                <a:off x="2592974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423"/>
              <p:cNvCxnSpPr/>
              <p:nvPr/>
            </p:nvCxnSpPr>
            <p:spPr bwMode="auto">
              <a:xfrm flipH="1" flipV="1">
                <a:off x="2626597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8" name="147 Rectángulo"/>
            <p:cNvSpPr/>
            <p:nvPr/>
          </p:nvSpPr>
          <p:spPr bwMode="auto">
            <a:xfrm>
              <a:off x="2020983" y="1887268"/>
              <a:ext cx="745045" cy="2045788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9" name="148 Rectángulo"/>
            <p:cNvSpPr/>
            <p:nvPr/>
          </p:nvSpPr>
          <p:spPr bwMode="auto">
            <a:xfrm>
              <a:off x="3120670" y="1964421"/>
              <a:ext cx="677313" cy="75361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PZ</a:t>
              </a:r>
            </a:p>
          </p:txBody>
        </p:sp>
        <p:sp>
          <p:nvSpPr>
            <p:cNvPr id="150" name="AutoShape 45"/>
            <p:cNvSpPr>
              <a:spLocks noChangeArrowheads="1"/>
            </p:cNvSpPr>
            <p:nvPr/>
          </p:nvSpPr>
          <p:spPr bwMode="auto">
            <a:xfrm rot="5400000">
              <a:off x="4798485" y="1975176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800" b="0" u="none" dirty="0" smtClean="0">
                  <a:latin typeface="Arial Unicode MS"/>
                  <a:ea typeface="Arial Unicode MS"/>
                  <a:cs typeface="Arial Unicode MS"/>
                </a:rPr>
                <a:t>ʃ</a:t>
              </a:r>
              <a:endParaRPr lang="es-ES" sz="1800" b="0" u="none" dirty="0"/>
            </a:p>
          </p:txBody>
        </p:sp>
        <p:sp>
          <p:nvSpPr>
            <p:cNvPr id="151" name="150 Rectángulo"/>
            <p:cNvSpPr/>
            <p:nvPr/>
          </p:nvSpPr>
          <p:spPr bwMode="auto">
            <a:xfrm>
              <a:off x="3120670" y="3105571"/>
              <a:ext cx="677313" cy="75361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PZ</a:t>
              </a:r>
            </a:p>
          </p:txBody>
        </p:sp>
        <p:sp>
          <p:nvSpPr>
            <p:cNvPr id="152" name="AutoShape 45"/>
            <p:cNvSpPr>
              <a:spLocks noChangeArrowheads="1"/>
            </p:cNvSpPr>
            <p:nvPr/>
          </p:nvSpPr>
          <p:spPr bwMode="auto">
            <a:xfrm rot="5400000">
              <a:off x="4798485" y="3116325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800" b="0" u="none" dirty="0" smtClean="0">
                  <a:latin typeface="Arial Unicode MS"/>
                  <a:ea typeface="Arial Unicode MS"/>
                  <a:cs typeface="Arial Unicode MS"/>
                </a:rPr>
                <a:t>ʃ</a:t>
              </a:r>
              <a:endParaRPr lang="es-ES" sz="1800" b="0" u="none" dirty="0"/>
            </a:p>
          </p:txBody>
        </p:sp>
        <p:sp>
          <p:nvSpPr>
            <p:cNvPr id="153" name="AutoShape 45"/>
            <p:cNvSpPr>
              <a:spLocks noChangeArrowheads="1"/>
            </p:cNvSpPr>
            <p:nvPr/>
          </p:nvSpPr>
          <p:spPr bwMode="auto">
            <a:xfrm rot="5400000">
              <a:off x="7608524" y="2549260"/>
              <a:ext cx="752229" cy="7257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400" u="none" dirty="0" err="1" smtClean="0"/>
                <a:t>Drv</a:t>
              </a:r>
              <a:endParaRPr lang="es-ES" sz="1400" b="0" u="none" dirty="0"/>
            </a:p>
          </p:txBody>
        </p:sp>
        <p:grpSp>
          <p:nvGrpSpPr>
            <p:cNvPr id="154" name="153 Grupo"/>
            <p:cNvGrpSpPr/>
            <p:nvPr/>
          </p:nvGrpSpPr>
          <p:grpSpPr>
            <a:xfrm>
              <a:off x="4005188" y="2097689"/>
              <a:ext cx="275972" cy="256775"/>
              <a:chOff x="4155484" y="1644600"/>
              <a:chExt cx="275972" cy="256775"/>
            </a:xfrm>
          </p:grpSpPr>
          <p:sp>
            <p:nvSpPr>
              <p:cNvPr id="185" name="184 Elipse"/>
              <p:cNvSpPr/>
              <p:nvPr/>
            </p:nvSpPr>
            <p:spPr bwMode="auto">
              <a:xfrm>
                <a:off x="4155484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186" name="185 Conector recto de flecha"/>
              <p:cNvCxnSpPr>
                <a:stCxn id="185" idx="0"/>
                <a:endCxn id="185" idx="4"/>
              </p:cNvCxnSpPr>
              <p:nvPr/>
            </p:nvCxnSpPr>
            <p:spPr bwMode="auto">
              <a:xfrm>
                <a:off x="4293470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155" name="154 Grupo"/>
            <p:cNvGrpSpPr/>
            <p:nvPr/>
          </p:nvGrpSpPr>
          <p:grpSpPr>
            <a:xfrm>
              <a:off x="4054597" y="2033548"/>
              <a:ext cx="195170" cy="469392"/>
              <a:chOff x="2219064" y="2786665"/>
              <a:chExt cx="156710" cy="318553"/>
            </a:xfrm>
          </p:grpSpPr>
          <p:cxnSp>
            <p:nvCxnSpPr>
              <p:cNvPr id="179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423"/>
              <p:cNvCxnSpPr/>
              <p:nvPr/>
            </p:nvCxnSpPr>
            <p:spPr bwMode="auto">
              <a:xfrm flipH="1" flipV="1">
                <a:off x="2234121" y="3049623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423"/>
              <p:cNvCxnSpPr/>
              <p:nvPr/>
            </p:nvCxnSpPr>
            <p:spPr bwMode="auto">
              <a:xfrm flipH="1" flipV="1">
                <a:off x="2267744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423"/>
              <p:cNvCxnSpPr/>
              <p:nvPr/>
            </p:nvCxnSpPr>
            <p:spPr bwMode="auto">
              <a:xfrm flipH="1" flipV="1">
                <a:off x="2303748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423"/>
              <p:cNvCxnSpPr/>
              <p:nvPr/>
            </p:nvCxnSpPr>
            <p:spPr bwMode="auto">
              <a:xfrm flipH="1" flipV="1">
                <a:off x="2337371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" name="155 Grupo"/>
            <p:cNvGrpSpPr/>
            <p:nvPr/>
          </p:nvGrpSpPr>
          <p:grpSpPr>
            <a:xfrm>
              <a:off x="4365655" y="2311863"/>
              <a:ext cx="275972" cy="256775"/>
              <a:chOff x="4155911" y="1644600"/>
              <a:chExt cx="275972" cy="256775"/>
            </a:xfrm>
          </p:grpSpPr>
          <p:sp>
            <p:nvSpPr>
              <p:cNvPr id="177" name="176 Elipse"/>
              <p:cNvSpPr/>
              <p:nvPr/>
            </p:nvSpPr>
            <p:spPr bwMode="auto">
              <a:xfrm>
                <a:off x="4155911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178" name="177 Conector recto de flecha"/>
              <p:cNvCxnSpPr>
                <a:stCxn id="177" idx="0"/>
                <a:endCxn id="177" idx="4"/>
              </p:cNvCxnSpPr>
              <p:nvPr/>
            </p:nvCxnSpPr>
            <p:spPr bwMode="auto">
              <a:xfrm>
                <a:off x="4293897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157" name="156 Grupo"/>
            <p:cNvGrpSpPr/>
            <p:nvPr/>
          </p:nvGrpSpPr>
          <p:grpSpPr>
            <a:xfrm rot="10800000">
              <a:off x="4410085" y="2249748"/>
              <a:ext cx="183340" cy="387168"/>
              <a:chOff x="2219064" y="2786665"/>
              <a:chExt cx="147211" cy="262752"/>
            </a:xfrm>
          </p:grpSpPr>
          <p:cxnSp>
            <p:nvCxnSpPr>
              <p:cNvPr id="175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8" name="157 Grupo"/>
            <p:cNvGrpSpPr/>
            <p:nvPr/>
          </p:nvGrpSpPr>
          <p:grpSpPr>
            <a:xfrm>
              <a:off x="4012132" y="3242669"/>
              <a:ext cx="275972" cy="256775"/>
              <a:chOff x="4164964" y="1644600"/>
              <a:chExt cx="275972" cy="256775"/>
            </a:xfrm>
          </p:grpSpPr>
          <p:sp>
            <p:nvSpPr>
              <p:cNvPr id="173" name="172 Elipse"/>
              <p:cNvSpPr/>
              <p:nvPr/>
            </p:nvSpPr>
            <p:spPr bwMode="auto">
              <a:xfrm>
                <a:off x="4164964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174" name="173 Conector recto de flecha"/>
              <p:cNvCxnSpPr>
                <a:stCxn id="173" idx="0"/>
                <a:endCxn id="173" idx="4"/>
              </p:cNvCxnSpPr>
              <p:nvPr/>
            </p:nvCxnSpPr>
            <p:spPr bwMode="auto">
              <a:xfrm>
                <a:off x="4302950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159" name="158 Grupo"/>
            <p:cNvGrpSpPr/>
            <p:nvPr/>
          </p:nvGrpSpPr>
          <p:grpSpPr>
            <a:xfrm>
              <a:off x="4052061" y="3178528"/>
              <a:ext cx="195170" cy="469392"/>
              <a:chOff x="2219064" y="2786665"/>
              <a:chExt cx="156710" cy="318553"/>
            </a:xfrm>
          </p:grpSpPr>
          <p:cxnSp>
            <p:nvCxnSpPr>
              <p:cNvPr id="167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423"/>
              <p:cNvCxnSpPr/>
              <p:nvPr/>
            </p:nvCxnSpPr>
            <p:spPr bwMode="auto">
              <a:xfrm flipH="1" flipV="1">
                <a:off x="2234121" y="3049623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423"/>
              <p:cNvCxnSpPr/>
              <p:nvPr/>
            </p:nvCxnSpPr>
            <p:spPr bwMode="auto">
              <a:xfrm flipH="1" flipV="1">
                <a:off x="2267744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423"/>
              <p:cNvCxnSpPr/>
              <p:nvPr/>
            </p:nvCxnSpPr>
            <p:spPr bwMode="auto">
              <a:xfrm flipH="1" flipV="1">
                <a:off x="2303748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423"/>
              <p:cNvCxnSpPr/>
              <p:nvPr/>
            </p:nvCxnSpPr>
            <p:spPr bwMode="auto">
              <a:xfrm flipH="1" flipV="1">
                <a:off x="2337371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" name="159 Grupo"/>
            <p:cNvGrpSpPr/>
            <p:nvPr/>
          </p:nvGrpSpPr>
          <p:grpSpPr>
            <a:xfrm>
              <a:off x="4363119" y="3456843"/>
              <a:ext cx="275972" cy="256775"/>
              <a:chOff x="4155911" y="1644600"/>
              <a:chExt cx="275972" cy="256775"/>
            </a:xfrm>
          </p:grpSpPr>
          <p:sp>
            <p:nvSpPr>
              <p:cNvPr id="165" name="164 Elipse"/>
              <p:cNvSpPr/>
              <p:nvPr/>
            </p:nvSpPr>
            <p:spPr bwMode="auto">
              <a:xfrm>
                <a:off x="4155911" y="1644600"/>
                <a:ext cx="275972" cy="256775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166" name="165 Conector recto de flecha"/>
              <p:cNvCxnSpPr>
                <a:stCxn id="165" idx="0"/>
                <a:endCxn id="165" idx="4"/>
              </p:cNvCxnSpPr>
              <p:nvPr/>
            </p:nvCxnSpPr>
            <p:spPr bwMode="auto">
              <a:xfrm>
                <a:off x="4293897" y="1644600"/>
                <a:ext cx="0" cy="2567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grpSp>
          <p:nvGrpSpPr>
            <p:cNvPr id="161" name="160 Grupo"/>
            <p:cNvGrpSpPr/>
            <p:nvPr/>
          </p:nvGrpSpPr>
          <p:grpSpPr>
            <a:xfrm rot="10800000">
              <a:off x="4407549" y="3394728"/>
              <a:ext cx="183340" cy="387168"/>
              <a:chOff x="2219064" y="2786665"/>
              <a:chExt cx="147211" cy="262752"/>
            </a:xfrm>
          </p:grpSpPr>
          <p:cxnSp>
            <p:nvCxnSpPr>
              <p:cNvPr id="163" name="Straight Connector 422"/>
              <p:cNvCxnSpPr/>
              <p:nvPr/>
            </p:nvCxnSpPr>
            <p:spPr bwMode="auto">
              <a:xfrm>
                <a:off x="2291679" y="2786665"/>
                <a:ext cx="0" cy="2605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423"/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2" name="ZoneTexte 632"/>
            <p:cNvSpPr txBox="1">
              <a:spLocks noChangeArrowheads="1"/>
            </p:cNvSpPr>
            <p:nvPr/>
          </p:nvSpPr>
          <p:spPr bwMode="auto">
            <a:xfrm flipH="1">
              <a:off x="3874459" y="1615421"/>
              <a:ext cx="697541" cy="286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>
                <a:buNone/>
              </a:pPr>
              <a:r>
                <a:rPr lang="fr-FR" sz="1400" i="1" u="none" dirty="0" smtClean="0">
                  <a:solidFill>
                    <a:schemeClr val="tx1"/>
                  </a:solidFill>
                </a:rPr>
                <a:t>Offset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</p:grpSp>
      <p:pic>
        <p:nvPicPr>
          <p:cNvPr id="193" name="192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" b="81574"/>
          <a:stretch/>
        </p:blipFill>
        <p:spPr>
          <a:xfrm>
            <a:off x="1218843" y="4010483"/>
            <a:ext cx="6755917" cy="1044000"/>
          </a:xfrm>
          <a:prstGeom prst="rect">
            <a:avLst/>
          </a:prstGeom>
        </p:spPr>
      </p:pic>
      <p:pic>
        <p:nvPicPr>
          <p:cNvPr id="194" name="19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844" b="44734"/>
          <a:stretch/>
        </p:blipFill>
        <p:spPr>
          <a:xfrm>
            <a:off x="1218878" y="5061462"/>
            <a:ext cx="6755917" cy="1044000"/>
          </a:xfrm>
          <a:prstGeom prst="rect">
            <a:avLst/>
          </a:prstGeom>
        </p:spPr>
      </p:pic>
      <p:pic>
        <p:nvPicPr>
          <p:cNvPr id="195" name="194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9" t="91900" r="-1853" b="-794"/>
          <a:stretch/>
        </p:blipFill>
        <p:spPr>
          <a:xfrm>
            <a:off x="1800392" y="6055848"/>
            <a:ext cx="6300000" cy="504000"/>
          </a:xfrm>
          <a:prstGeom prst="rect">
            <a:avLst/>
          </a:prstGeom>
        </p:spPr>
      </p:pic>
      <p:sp>
        <p:nvSpPr>
          <p:cNvPr id="196" name="Rectangle 7"/>
          <p:cNvSpPr>
            <a:spLocks noChangeArrowheads="1"/>
          </p:cNvSpPr>
          <p:nvPr/>
        </p:nvSpPr>
        <p:spPr bwMode="auto">
          <a:xfrm>
            <a:off x="-18128" y="5162611"/>
            <a:ext cx="14249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buFontTx/>
              <a:buNone/>
            </a:pPr>
            <a:r>
              <a:rPr lang="es-ES" altLang="en-US" sz="1400" cap="all" dirty="0" err="1">
                <a:solidFill>
                  <a:schemeClr val="tx1"/>
                </a:solidFill>
                <a:cs typeface="Arial" charset="0"/>
              </a:rPr>
              <a:t>Integrator</a:t>
            </a:r>
            <a:r>
              <a:rPr lang="es-ES" altLang="en-US" sz="1400" cap="all" dirty="0">
                <a:solidFill>
                  <a:schemeClr val="tx1"/>
                </a:solidFill>
                <a:cs typeface="Arial" charset="0"/>
              </a:rPr>
              <a:t> output</a:t>
            </a:r>
            <a:endParaRPr lang="en-US" altLang="en-US" sz="1400" cap="all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97" name="Rectangle 24"/>
          <p:cNvSpPr>
            <a:spLocks noChangeArrowheads="1"/>
          </p:cNvSpPr>
          <p:nvPr/>
        </p:nvSpPr>
        <p:spPr bwMode="auto">
          <a:xfrm>
            <a:off x="3026295" y="5090603"/>
            <a:ext cx="1303562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s-ES" altLang="en-US" sz="1600" dirty="0" err="1">
                <a:solidFill>
                  <a:srgbClr val="008000"/>
                </a:solidFill>
                <a:cs typeface="Arial" charset="0"/>
              </a:rPr>
              <a:t>Main</a:t>
            </a:r>
            <a:r>
              <a:rPr lang="es-ES" altLang="en-US" sz="1600" dirty="0">
                <a:solidFill>
                  <a:srgbClr val="008000"/>
                </a:solidFill>
                <a:cs typeface="Arial" charset="0"/>
              </a:rPr>
              <a:t> </a:t>
            </a:r>
            <a:r>
              <a:rPr lang="es-ES" altLang="en-US" sz="1600" dirty="0" err="1">
                <a:solidFill>
                  <a:srgbClr val="008000"/>
                </a:solidFill>
                <a:cs typeface="Arial" charset="0"/>
              </a:rPr>
              <a:t>signal</a:t>
            </a:r>
            <a:endParaRPr lang="en-US" altLang="en-US" sz="1600" dirty="0">
              <a:solidFill>
                <a:srgbClr val="008000"/>
              </a:solidFill>
              <a:cs typeface="Arial" charset="0"/>
            </a:endParaRPr>
          </a:p>
        </p:txBody>
      </p:sp>
      <p:sp>
        <p:nvSpPr>
          <p:cNvPr id="198" name="Line 25"/>
          <p:cNvSpPr>
            <a:spLocks noChangeShapeType="1"/>
          </p:cNvSpPr>
          <p:nvPr/>
        </p:nvSpPr>
        <p:spPr bwMode="auto">
          <a:xfrm flipH="1">
            <a:off x="4596801" y="2261254"/>
            <a:ext cx="65591" cy="2865561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9" name="Rectangle 26"/>
          <p:cNvSpPr>
            <a:spLocks noChangeArrowheads="1"/>
          </p:cNvSpPr>
          <p:nvPr/>
        </p:nvSpPr>
        <p:spPr bwMode="auto">
          <a:xfrm>
            <a:off x="5490703" y="5220309"/>
            <a:ext cx="523670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s-ES" altLang="en-US" sz="1600" dirty="0">
                <a:solidFill>
                  <a:srgbClr val="0070C0"/>
                </a:solidFill>
                <a:cs typeface="Arial" charset="0"/>
              </a:rPr>
              <a:t>Tail</a:t>
            </a:r>
            <a:endParaRPr lang="en-US" altLang="en-US" sz="1600" dirty="0">
              <a:solidFill>
                <a:srgbClr val="0070C0"/>
              </a:solidFill>
              <a:cs typeface="Arial" charset="0"/>
            </a:endParaRPr>
          </a:p>
        </p:txBody>
      </p:sp>
      <p:sp>
        <p:nvSpPr>
          <p:cNvPr id="200" name="Line 27"/>
          <p:cNvSpPr>
            <a:spLocks noChangeShapeType="1"/>
          </p:cNvSpPr>
          <p:nvPr/>
        </p:nvSpPr>
        <p:spPr bwMode="auto">
          <a:xfrm>
            <a:off x="4872653" y="3324998"/>
            <a:ext cx="828039" cy="2668947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70C0"/>
              </a:solidFill>
            </a:endParaRPr>
          </a:p>
        </p:txBody>
      </p:sp>
      <p:sp>
        <p:nvSpPr>
          <p:cNvPr id="201" name="Rectangle 7"/>
          <p:cNvSpPr>
            <a:spLocks noChangeArrowheads="1"/>
          </p:cNvSpPr>
          <p:nvPr/>
        </p:nvSpPr>
        <p:spPr bwMode="auto">
          <a:xfrm>
            <a:off x="135016" y="4180071"/>
            <a:ext cx="1143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buFontTx/>
              <a:buNone/>
            </a:pPr>
            <a:r>
              <a:rPr lang="es-ES" altLang="en-US" sz="1400" cap="all" dirty="0" err="1">
                <a:solidFill>
                  <a:schemeClr val="tx1"/>
                </a:solidFill>
                <a:cs typeface="Arial" charset="0"/>
              </a:rPr>
              <a:t>Clock</a:t>
            </a:r>
            <a:r>
              <a:rPr lang="es-ES" altLang="en-US" sz="1400" cap="all" dirty="0">
                <a:solidFill>
                  <a:schemeClr val="tx1"/>
                </a:solidFill>
                <a:cs typeface="Arial" charset="0"/>
              </a:rPr>
              <a:t> input</a:t>
            </a:r>
            <a:endParaRPr lang="en-US" altLang="en-US" sz="1400" cap="all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02" name="AutoShape 45"/>
          <p:cNvSpPr>
            <a:spLocks noChangeArrowheads="1"/>
          </p:cNvSpPr>
          <p:nvPr/>
        </p:nvSpPr>
        <p:spPr bwMode="auto">
          <a:xfrm rot="5400000">
            <a:off x="4323298" y="1864328"/>
            <a:ext cx="683845" cy="659760"/>
          </a:xfrm>
          <a:prstGeom prst="triangle">
            <a:avLst>
              <a:gd name="adj" fmla="val 50000"/>
            </a:avLst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  <a:extLst/>
        </p:spPr>
        <p:txBody>
          <a:bodyPr rot="10800000" vert="eaVert" wrap="none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None/>
            </a:pPr>
            <a:endParaRPr lang="es-ES" sz="1800" b="0" u="none" dirty="0"/>
          </a:p>
        </p:txBody>
      </p:sp>
      <p:sp>
        <p:nvSpPr>
          <p:cNvPr id="203" name="AutoShape 45"/>
          <p:cNvSpPr>
            <a:spLocks noChangeArrowheads="1"/>
          </p:cNvSpPr>
          <p:nvPr/>
        </p:nvSpPr>
        <p:spPr bwMode="auto">
          <a:xfrm rot="5400000">
            <a:off x="4323470" y="3005799"/>
            <a:ext cx="683845" cy="659760"/>
          </a:xfrm>
          <a:prstGeom prst="triangle">
            <a:avLst>
              <a:gd name="adj" fmla="val 50000"/>
            </a:avLst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rot="10800000" vert="eaVert" wrap="none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None/>
            </a:pPr>
            <a:endParaRPr lang="es-ES" sz="1800" b="0" u="none" dirty="0"/>
          </a:p>
        </p:txBody>
      </p:sp>
    </p:spTree>
    <p:extLst>
      <p:ext uri="{BB962C8B-B14F-4D97-AF65-F5344CB8AC3E}">
        <p14:creationId xmlns:p14="http://schemas.microsoft.com/office/powerpoint/2010/main" val="337376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exToF_Evolution">
  <a:themeElements>
    <a:clrScheme name="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005DC8"/>
      </a:accent2>
      <a:accent3>
        <a:srgbClr val="FFFFFF"/>
      </a:accent3>
      <a:accent4>
        <a:srgbClr val="000000"/>
      </a:accent4>
      <a:accent5>
        <a:srgbClr val="AAE2CA"/>
      </a:accent5>
      <a:accent6>
        <a:srgbClr val="439DFF"/>
      </a:accent6>
      <a:hlink>
        <a:srgbClr val="CCCCFF"/>
      </a:hlink>
      <a:folHlink>
        <a:srgbClr val="B2B2B2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FlexToF_Evolution</Template>
  <TotalTime>31110</TotalTime>
  <Words>2539</Words>
  <Application>Microsoft Office PowerPoint</Application>
  <PresentationFormat>Presentación en pantalla (4:3)</PresentationFormat>
  <Paragraphs>927</Paragraphs>
  <Slides>39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39</vt:i4>
      </vt:variant>
    </vt:vector>
  </HeadingPairs>
  <TitlesOfParts>
    <vt:vector size="42" baseType="lpstr">
      <vt:lpstr>FlexToF_Evolution</vt:lpstr>
      <vt:lpstr>Acrobat Document</vt:lpstr>
      <vt:lpstr>Visio</vt:lpstr>
      <vt:lpstr>Calorimeter Upgrade: Analog Electronics</vt:lpstr>
      <vt:lpstr>Outline</vt:lpstr>
      <vt:lpstr>I. Current Analog Signal Processing</vt:lpstr>
      <vt:lpstr>I. Analog Electronics Upgrade Motivation</vt:lpstr>
      <vt:lpstr>Outline</vt:lpstr>
      <vt:lpstr>II. System design: channel architecture</vt:lpstr>
      <vt:lpstr>II. System design: channel architecture</vt:lpstr>
      <vt:lpstr>II. System design: channel architecture</vt:lpstr>
      <vt:lpstr>II. System design: channel architecture</vt:lpstr>
      <vt:lpstr>II. System design: channel architecture</vt:lpstr>
      <vt:lpstr>II. System design: channel architecture</vt:lpstr>
      <vt:lpstr>II. ICECAL ASIC</vt:lpstr>
      <vt:lpstr>Outline</vt:lpstr>
      <vt:lpstr>III. Digital building blocks: DLL</vt:lpstr>
      <vt:lpstr>III. Digital building blocks: slow and fast controls</vt:lpstr>
      <vt:lpstr>Outline</vt:lpstr>
      <vt:lpstr>II. ICECAL ASIC: tests results</vt:lpstr>
      <vt:lpstr>II. ICECAL ASIC: radiation hardness tests</vt:lpstr>
      <vt:lpstr>Outline</vt:lpstr>
      <vt:lpstr>IV. Production</vt:lpstr>
      <vt:lpstr>V. Status</vt:lpstr>
      <vt:lpstr>Backup</vt:lpstr>
      <vt:lpstr>II. System design: Analog Electronics Specifications</vt:lpstr>
      <vt:lpstr>III. ICECAL pinout</vt:lpstr>
      <vt:lpstr>III. SPI refresh</vt:lpstr>
      <vt:lpstr>III. Fast control: BXID reset</vt:lpstr>
      <vt:lpstr>III. Internal delay</vt:lpstr>
      <vt:lpstr>III. Time alignment</vt:lpstr>
      <vt:lpstr>III. Calorimeter Upgrade: ICECALv3</vt:lpstr>
      <vt:lpstr>III. Calorimeter Upgrade: ICECALv3</vt:lpstr>
      <vt:lpstr>II. ICECAL ASIC: tests results</vt:lpstr>
      <vt:lpstr>II. ICECAL ASIC: tests beams</vt:lpstr>
      <vt:lpstr>II. ICECAL ASIC: radiation hardness tests</vt:lpstr>
      <vt:lpstr>LHCb Upgrade Electronics  ICECALv3. A Full Custom design</vt:lpstr>
      <vt:lpstr>Backup: ICECALv3 architecture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David Gascon</dc:creator>
  <cp:lastModifiedBy>EP</cp:lastModifiedBy>
  <cp:revision>455</cp:revision>
  <cp:lastPrinted>2013-04-19T10:37:40Z</cp:lastPrinted>
  <dcterms:created xsi:type="dcterms:W3CDTF">2014-07-02T14:16:18Z</dcterms:created>
  <dcterms:modified xsi:type="dcterms:W3CDTF">2018-02-13T09:35:36Z</dcterms:modified>
</cp:coreProperties>
</file>