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79" r:id="rId2"/>
    <p:sldId id="488" r:id="rId3"/>
    <p:sldId id="513" r:id="rId4"/>
    <p:sldId id="514" r:id="rId5"/>
    <p:sldId id="515" r:id="rId6"/>
    <p:sldId id="516" r:id="rId7"/>
    <p:sldId id="517" r:id="rId8"/>
    <p:sldId id="518" r:id="rId9"/>
    <p:sldId id="519" r:id="rId10"/>
    <p:sldId id="512" r:id="rId11"/>
    <p:sldId id="496" r:id="rId12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00B4"/>
    <a:srgbClr val="019119"/>
    <a:srgbClr val="0C00F6"/>
    <a:srgbClr val="CCBAFE"/>
    <a:srgbClr val="FEBAF6"/>
    <a:srgbClr val="4BFF9C"/>
    <a:srgbClr val="CF0BAE"/>
    <a:srgbClr val="6454FE"/>
    <a:srgbClr val="FF65ED"/>
    <a:srgbClr val="877A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9D7F3-7D65-4EDA-9BD3-3E8489DDCD9D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F3AC9-FE72-4031-AC3B-D2B885EFA5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308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F3AC9-FE72-4031-AC3B-D2B885EFA5B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Joao Coelho - APC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20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Joao Coelho - APC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725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Joao Coelho - APC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49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Joao Coelho - APC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266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Joao Coelho - APC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44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Joao Coelho - APC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251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Joao Coelho - APC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04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Joao Coelho - APC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365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Joao Coelho - APC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405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Joao Coelho - APC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144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Joao Coelho - APC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316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Joao Coelho - APC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7BCBA-4EEB-461D-A835-899ACC60E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103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495800"/>
            <a:ext cx="2610646" cy="174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152400"/>
            <a:ext cx="9154886" cy="1676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206375"/>
            <a:ext cx="8229600" cy="1470025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FEB Performance Tests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38200" y="2362200"/>
            <a:ext cx="7620000" cy="25908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João</a:t>
            </a:r>
            <a:r>
              <a:rPr lang="en-US" dirty="0" smtClean="0">
                <a:solidFill>
                  <a:schemeClr val="tx1"/>
                </a:solidFill>
              </a:rPr>
              <a:t> Coelho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f</a:t>
            </a:r>
            <a:r>
              <a:rPr lang="en-US" sz="2400" dirty="0" smtClean="0">
                <a:solidFill>
                  <a:schemeClr val="tx1"/>
                </a:solidFill>
              </a:rPr>
              <a:t>or the LAL team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tx1"/>
                </a:solidFill>
              </a:rPr>
              <a:t>13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February 2018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C7CE-CB18-447E-AD8C-5717191B6380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1" name="Picture 2" descr="Related imag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4535026"/>
            <a:ext cx="2590800" cy="149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Image result for cnr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543" y="4559736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CaixaDeTexto 7"/>
          <p:cNvSpPr txBox="1"/>
          <p:nvPr/>
        </p:nvSpPr>
        <p:spPr>
          <a:xfrm>
            <a:off x="1828800" y="762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Conclusion</a:t>
            </a:r>
            <a:endParaRPr lang="en-US" sz="4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762000" y="1295400"/>
            <a:ext cx="7696200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Initial performance tests of the FEB show promising results</a:t>
            </a:r>
          </a:p>
          <a:p>
            <a:pPr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Noise level a bit higher than expected, but reasonable</a:t>
            </a:r>
          </a:p>
          <a:p>
            <a:pPr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Correlations mostly within chip</a:t>
            </a:r>
          </a:p>
          <a:p>
            <a:pPr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Linearity demonstrated over full dynamic range</a:t>
            </a:r>
          </a:p>
          <a:p>
            <a:pPr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Cross-talk level still under investigation, but below 2%</a:t>
            </a:r>
          </a:p>
          <a:p>
            <a:pPr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Readout stable over 7ns in ADC clock</a:t>
            </a:r>
            <a:endParaRPr lang="en-US" sz="2400" dirty="0" smtClean="0"/>
          </a:p>
        </p:txBody>
      </p:sp>
      <p:sp>
        <p:nvSpPr>
          <p:cNvPr id="2" name="AutoShape 2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49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CaixaDeTexto 2"/>
          <p:cNvSpPr txBox="1"/>
          <p:nvPr/>
        </p:nvSpPr>
        <p:spPr>
          <a:xfrm>
            <a:off x="0" y="265955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Backup Slides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7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CaixaDeTexto 7"/>
          <p:cNvSpPr txBox="1"/>
          <p:nvPr/>
        </p:nvSpPr>
        <p:spPr>
          <a:xfrm>
            <a:off x="1828800" y="762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Outline</a:t>
            </a:r>
            <a:endParaRPr lang="en-US" sz="4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1752600" y="1061789"/>
            <a:ext cx="6096000" cy="3990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G</a:t>
            </a:r>
            <a:r>
              <a:rPr lang="en-US" sz="2400" dirty="0" smtClean="0"/>
              <a:t>eneral tests performed on the FEB:</a:t>
            </a:r>
          </a:p>
          <a:p>
            <a:pPr lvl="1">
              <a:lnSpc>
                <a:spcPct val="2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Noise level and correlations</a:t>
            </a:r>
          </a:p>
          <a:p>
            <a:pPr lvl="1">
              <a:lnSpc>
                <a:spcPct val="2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 Linearity of integrated response</a:t>
            </a:r>
          </a:p>
          <a:p>
            <a:pPr lvl="1">
              <a:lnSpc>
                <a:spcPct val="2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Cross-talk between channels</a:t>
            </a:r>
          </a:p>
          <a:p>
            <a:pPr lvl="1">
              <a:lnSpc>
                <a:spcPct val="2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Time stability of the acquisition</a:t>
            </a:r>
          </a:p>
        </p:txBody>
      </p:sp>
      <p:sp>
        <p:nvSpPr>
          <p:cNvPr id="2" name="AutoShape 2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07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CaixaDeTexto 7"/>
          <p:cNvSpPr txBox="1"/>
          <p:nvPr/>
        </p:nvSpPr>
        <p:spPr>
          <a:xfrm>
            <a:off x="1828800" y="762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Noise Level</a:t>
            </a:r>
            <a:endParaRPr lang="en-US" sz="4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762000" y="1066800"/>
            <a:ext cx="792480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Acquisition was performed with no cables connected to the input signal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Integrators were synchronized to match between events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Bias due to pedestal subtraction: 1.6 ADC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Noise width: 2.5 ADC*</a:t>
            </a:r>
          </a:p>
        </p:txBody>
      </p:sp>
      <p:sp>
        <p:nvSpPr>
          <p:cNvPr id="2" name="AutoShape 2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047" y="2751137"/>
            <a:ext cx="4355481" cy="34341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19400"/>
            <a:ext cx="4182327" cy="329760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613660" y="6383594"/>
            <a:ext cx="3946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*1.8 </a:t>
            </a:r>
            <a:r>
              <a:rPr lang="en-US" dirty="0"/>
              <a:t>ADC without pedestal </a:t>
            </a:r>
            <a:r>
              <a:rPr lang="en-US" dirty="0" smtClean="0"/>
              <a:t>subtraction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02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CaixaDeTexto 7"/>
          <p:cNvSpPr txBox="1"/>
          <p:nvPr/>
        </p:nvSpPr>
        <p:spPr>
          <a:xfrm>
            <a:off x="1828800" y="762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Noise Level</a:t>
            </a:r>
            <a:endParaRPr lang="en-US" sz="4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762000" y="1066800"/>
            <a:ext cx="792480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Acquisition was performed with no cables connected to the input signal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Integrators were synchronized to match between events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Not all channels are equal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Ch. 0 is noisier (2.9 ADC), while others are quieter (2.4 ADC)</a:t>
            </a:r>
          </a:p>
        </p:txBody>
      </p:sp>
      <p:sp>
        <p:nvSpPr>
          <p:cNvPr id="2" name="AutoShape 2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047" y="2751137"/>
            <a:ext cx="4355481" cy="34341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59" y="2819400"/>
            <a:ext cx="4159609" cy="329760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613660" y="6383594"/>
            <a:ext cx="3946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*1.8 </a:t>
            </a:r>
            <a:r>
              <a:rPr lang="en-US" dirty="0"/>
              <a:t>ADC without pedestal </a:t>
            </a:r>
            <a:r>
              <a:rPr lang="en-US" dirty="0" smtClean="0"/>
              <a:t>subtraction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39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CaixaDeTexto 7"/>
          <p:cNvSpPr txBox="1"/>
          <p:nvPr/>
        </p:nvSpPr>
        <p:spPr>
          <a:xfrm>
            <a:off x="1828800" y="762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Correlations</a:t>
            </a:r>
            <a:endParaRPr lang="en-US" sz="4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533400" y="914400"/>
            <a:ext cx="7924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Can also look at correlations between different channels and integrators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Observe 45% correlation between channels in same chip and integrator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Between integrators, correlation drops to 17%</a:t>
            </a:r>
          </a:p>
        </p:txBody>
      </p:sp>
      <p:sp>
        <p:nvSpPr>
          <p:cNvPr id="2" name="AutoShape 2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251654"/>
            <a:ext cx="5398841" cy="425677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33400" y="2057400"/>
            <a:ext cx="2590800" cy="1752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Correlation between channels in different chips is </a:t>
            </a:r>
            <a:r>
              <a:rPr lang="en-US" sz="2000" dirty="0"/>
              <a:t>3.6</a:t>
            </a:r>
            <a:r>
              <a:rPr lang="en-US" sz="2000" dirty="0" smtClean="0"/>
              <a:t>%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Chip 7 has different behavior in this board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2137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CaixaDeTexto 7"/>
          <p:cNvSpPr txBox="1"/>
          <p:nvPr/>
        </p:nvSpPr>
        <p:spPr>
          <a:xfrm>
            <a:off x="1828800" y="762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Linearity</a:t>
            </a:r>
            <a:endParaRPr lang="en-US" sz="4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533400" y="914400"/>
            <a:ext cx="792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Acquisition with pulses injected in channels 12 and 13 (chip 3)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Channels 13 and 14 were not connected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Used attenuators to control injected pulse size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M</a:t>
            </a:r>
            <a:r>
              <a:rPr lang="en-US" sz="2000" dirty="0" smtClean="0"/>
              <a:t>aximum amplitude tuned to generate ~18 </a:t>
            </a:r>
            <a:r>
              <a:rPr lang="en-US" sz="2000" dirty="0" err="1" smtClean="0"/>
              <a:t>pC</a:t>
            </a:r>
            <a:r>
              <a:rPr lang="en-US" sz="2000" dirty="0" smtClean="0"/>
              <a:t> (4.5 </a:t>
            </a:r>
            <a:r>
              <a:rPr lang="en-US" sz="2000" dirty="0" err="1" smtClean="0"/>
              <a:t>fC</a:t>
            </a:r>
            <a:r>
              <a:rPr lang="en-US" sz="2000" dirty="0" smtClean="0"/>
              <a:t>/LSB)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M</a:t>
            </a:r>
            <a:r>
              <a:rPr lang="en-US" sz="2000" dirty="0" smtClean="0"/>
              <a:t>easured attenuator precision to be at 4% level</a:t>
            </a:r>
          </a:p>
        </p:txBody>
      </p:sp>
      <p:sp>
        <p:nvSpPr>
          <p:cNvPr id="2" name="AutoShape 2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916115"/>
            <a:ext cx="4419600" cy="34846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871665"/>
            <a:ext cx="4419600" cy="348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11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CaixaDeTexto 7"/>
          <p:cNvSpPr txBox="1"/>
          <p:nvPr/>
        </p:nvSpPr>
        <p:spPr>
          <a:xfrm>
            <a:off x="1828800" y="762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Cross-Talk</a:t>
            </a:r>
            <a:endParaRPr lang="en-US" sz="4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533400" y="914400"/>
            <a:ext cx="7924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Using sam</a:t>
            </a:r>
            <a:r>
              <a:rPr lang="en-US" sz="2000" dirty="0" smtClean="0"/>
              <a:t>e acquisition from linearity test, measure cross-talk in adjacent channels 14 and 15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Setup is not ideal as cross-talk channels were not connected and pulses had been injected in two channels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Preliminary tests with improved setup:</a:t>
            </a:r>
          </a:p>
        </p:txBody>
      </p:sp>
      <p:sp>
        <p:nvSpPr>
          <p:cNvPr id="2" name="AutoShape 2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871665"/>
            <a:ext cx="4419599" cy="34846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38200" y="2743200"/>
            <a:ext cx="356360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Single channel injected with pulse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2 </a:t>
            </a:r>
            <a:r>
              <a:rPr lang="en-US" dirty="0" err="1" smtClean="0"/>
              <a:t>chs</a:t>
            </a:r>
            <a:r>
              <a:rPr lang="en-US" dirty="0" smtClean="0"/>
              <a:t> connected to 50</a:t>
            </a:r>
            <a:r>
              <a:rPr lang="en-US" dirty="0" smtClean="0">
                <a:latin typeface="Symbol" panose="05050102010706020507" pitchFamily="18" charset="2"/>
              </a:rPr>
              <a:t>W</a:t>
            </a:r>
            <a:r>
              <a:rPr lang="en-US" dirty="0" smtClean="0"/>
              <a:t> resistance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No </a:t>
            </a:r>
            <a:r>
              <a:rPr lang="en-US" dirty="0" err="1" smtClean="0"/>
              <a:t>significante</a:t>
            </a:r>
            <a:r>
              <a:rPr lang="en-US" dirty="0" smtClean="0"/>
              <a:t> cross-talk observed in those two channels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Unconnected channel sees cross-talk at ~1% level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/>
              <a:t> Further tests needed with all channels connected and variable signal amplitude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7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CaixaDeTexto 7"/>
          <p:cNvSpPr txBox="1"/>
          <p:nvPr/>
        </p:nvSpPr>
        <p:spPr>
          <a:xfrm>
            <a:off x="1828800" y="762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Time Stability</a:t>
            </a:r>
            <a:endParaRPr lang="en-US" sz="4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533400" y="762000"/>
            <a:ext cx="792480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/>
              <a:t>T</a:t>
            </a:r>
            <a:r>
              <a:rPr lang="en-US" sz="2000" dirty="0" smtClean="0"/>
              <a:t>esting for stable range of clock phases for acquisition</a:t>
            </a:r>
          </a:p>
          <a:p>
            <a:pPr lvl="1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Inject pulses at fixed amplitude</a:t>
            </a:r>
          </a:p>
          <a:p>
            <a:pPr lvl="1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Vary TH (start integration) and ADC phases</a:t>
            </a:r>
          </a:p>
          <a:p>
            <a:pPr lvl="1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Find range of phases within 1% of maximum readout</a:t>
            </a:r>
          </a:p>
        </p:txBody>
      </p:sp>
      <p:sp>
        <p:nvSpPr>
          <p:cNvPr id="2" name="AutoShape 2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880771"/>
            <a:ext cx="4419599" cy="34664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1" y="2889879"/>
            <a:ext cx="4419598" cy="3466471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2209800" y="5257800"/>
            <a:ext cx="0" cy="45720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027082" y="3978176"/>
            <a:ext cx="694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900B4"/>
                </a:solidFill>
              </a:rPr>
              <a:t>Stable</a:t>
            </a:r>
          </a:p>
          <a:p>
            <a:r>
              <a:rPr lang="en-GB" sz="1400" b="1" dirty="0" smtClean="0">
                <a:solidFill>
                  <a:srgbClr val="0900B4"/>
                </a:solidFill>
              </a:rPr>
              <a:t>Region</a:t>
            </a:r>
            <a:endParaRPr lang="en-GB" sz="1400" b="1" dirty="0">
              <a:solidFill>
                <a:srgbClr val="0900B4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6096000" y="4267200"/>
            <a:ext cx="1143000" cy="1295400"/>
          </a:xfrm>
          <a:prstGeom prst="ellipse">
            <a:avLst/>
          </a:prstGeom>
          <a:noFill/>
          <a:ln>
            <a:solidFill>
              <a:srgbClr val="090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862191" y="4734580"/>
            <a:ext cx="1000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00"/>
                </a:solidFill>
              </a:rPr>
              <a:t>Changed</a:t>
            </a:r>
          </a:p>
          <a:p>
            <a:r>
              <a:rPr lang="en-GB" sz="1400" b="1" dirty="0" smtClean="0">
                <a:solidFill>
                  <a:srgbClr val="FFFF00"/>
                </a:solidFill>
              </a:rPr>
              <a:t>Integrators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56902" y="2667000"/>
            <a:ext cx="11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Sample 27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172200" y="2667000"/>
            <a:ext cx="11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Sample 28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81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880771"/>
            <a:ext cx="4419599" cy="346647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Feb 2018</a:t>
            </a:r>
            <a:endParaRPr lang="en-US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7BCBA-4EEB-461D-A835-899ACC60E95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CaixaDeTexto 7"/>
          <p:cNvSpPr txBox="1"/>
          <p:nvPr/>
        </p:nvSpPr>
        <p:spPr>
          <a:xfrm>
            <a:off x="1828800" y="762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Time Stability</a:t>
            </a:r>
            <a:endParaRPr lang="en-US" sz="4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533400" y="762000"/>
            <a:ext cx="792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/>
              <a:t>T</a:t>
            </a:r>
            <a:r>
              <a:rPr lang="en-US" sz="2000" dirty="0" smtClean="0"/>
              <a:t>esting for stable range of clock phases for acquisition</a:t>
            </a:r>
          </a:p>
          <a:p>
            <a:pPr lvl="1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Inject pulses at fixed amplitude</a:t>
            </a:r>
          </a:p>
          <a:p>
            <a:pPr lvl="1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Vary TH (start integration) and ADC phases</a:t>
            </a:r>
          </a:p>
          <a:p>
            <a:pPr lvl="1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Find range of phases within 1% of maximum readout</a:t>
            </a:r>
          </a:p>
          <a:p>
            <a:pPr lvl="1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About 7ns stability in ADC clock</a:t>
            </a:r>
          </a:p>
        </p:txBody>
      </p:sp>
      <p:sp>
        <p:nvSpPr>
          <p:cNvPr id="2" name="AutoShape 2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Exibindo Screenshot from 2017-06-02 11-43-37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1" y="2889879"/>
            <a:ext cx="4419598" cy="346647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848802" y="3969068"/>
            <a:ext cx="694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900B4"/>
                </a:solidFill>
              </a:rPr>
              <a:t>Stable</a:t>
            </a:r>
          </a:p>
          <a:p>
            <a:r>
              <a:rPr lang="en-GB" sz="1400" b="1" dirty="0" smtClean="0">
                <a:solidFill>
                  <a:srgbClr val="0900B4"/>
                </a:solidFill>
              </a:rPr>
              <a:t>Region</a:t>
            </a:r>
            <a:endParaRPr lang="en-GB" sz="1400" b="1" dirty="0">
              <a:solidFill>
                <a:srgbClr val="0900B4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67400" y="3978176"/>
            <a:ext cx="1600200" cy="17368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377940" y="4556760"/>
            <a:ext cx="524202" cy="838200"/>
          </a:xfrm>
          <a:prstGeom prst="rect">
            <a:avLst/>
          </a:prstGeom>
          <a:noFill/>
          <a:ln>
            <a:solidFill>
              <a:srgbClr val="090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3733800" y="3048000"/>
            <a:ext cx="2133600" cy="93017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733800" y="5715000"/>
            <a:ext cx="2133600" cy="2286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172200" y="2667000"/>
            <a:ext cx="11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Sample 28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1656902" y="2667000"/>
            <a:ext cx="11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Sample 28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360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11189</TotalTime>
  <Words>528</Words>
  <Application>Microsoft Office PowerPoint</Application>
  <PresentationFormat>On-screen Show (4:3)</PresentationFormat>
  <Paragraphs>95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Symbol</vt:lpstr>
      <vt:lpstr>Thème Office</vt:lpstr>
      <vt:lpstr>FEB Performance Tests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FEB Performance Tests</dc:title>
  <dc:creator>Joao</dc:creator>
  <cp:lastModifiedBy>$coelho</cp:lastModifiedBy>
  <cp:revision>416</cp:revision>
  <dcterms:created xsi:type="dcterms:W3CDTF">2013-08-06T21:35:27Z</dcterms:created>
  <dcterms:modified xsi:type="dcterms:W3CDTF">2018-02-12T18:12:16Z</dcterms:modified>
</cp:coreProperties>
</file>