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-1224" y="-102"/>
      </p:cViewPr>
      <p:guideLst>
        <p:guide orient="horz" pos="211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CC2C5E-4CE7-40BE-BE44-D0D175B5846D}" type="datetimeFigureOut">
              <a:rPr lang="fr-FR" smtClean="0"/>
              <a:t>11/02/2018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E15EDF-56CA-4AA4-832B-EA11615FB2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7622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15EDF-56CA-4AA4-832B-EA11615FB257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4555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15EDF-56CA-4AA4-832B-EA11615FB257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4555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15EDF-56CA-4AA4-832B-EA11615FB257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4555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15EDF-56CA-4AA4-832B-EA11615FB257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45554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15EDF-56CA-4AA4-832B-EA11615FB257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45554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15EDF-56CA-4AA4-832B-EA11615FB257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4555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13/02/2018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Monique  Taurigna-Quéré 13/02/2018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92577-D3C3-464D-BA80-48ACC670A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0166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13/02/2018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Monique  Taurigna-Quéré 13/02/2018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92577-D3C3-464D-BA80-48ACC670A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9817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13/02/2018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Monique  Taurigna-Quéré 13/02/2018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92577-D3C3-464D-BA80-48ACC670A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6771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13/02/2018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Monique  Taurigna-Quéré 13/02/2018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92577-D3C3-464D-BA80-48ACC670A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7596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13/02/2018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Monique  Taurigna-Quéré 13/02/2018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92577-D3C3-464D-BA80-48ACC670A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680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13/02/2018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Monique  Taurigna-Quéré 13/02/2018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92577-D3C3-464D-BA80-48ACC670A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0550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13/02/2018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Monique  Taurigna-Quéré 13/02/2018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92577-D3C3-464D-BA80-48ACC670A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980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13/02/2018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Monique  Taurigna-Quéré 13/02/2018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92577-D3C3-464D-BA80-48ACC670A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864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13/02/2018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Monique  Taurigna-Quéré 13/02/2018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92577-D3C3-464D-BA80-48ACC670A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1908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13/02/2018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Monique  Taurigna-Quéré 13/02/2018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92577-D3C3-464D-BA80-48ACC670A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9500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13/02/2018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Monique  Taurigna-Quéré 13/02/2018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92577-D3C3-464D-BA80-48ACC670A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2093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13/02/2018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Monique  Taurigna-Quéré 13/02/2018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92577-D3C3-464D-BA80-48ACC670A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1761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937226"/>
            <a:ext cx="1187624" cy="828657"/>
          </a:xfrm>
          <a:prstGeom prst="rect">
            <a:avLst/>
          </a:prstGeom>
        </p:spPr>
      </p:pic>
      <p:pic>
        <p:nvPicPr>
          <p:cNvPr id="1026" name="Picture 2" descr="Institut für Telekommunikationssysteme: Partner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03231"/>
            <a:ext cx="1368152" cy="790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necteur droit 5"/>
          <p:cNvCxnSpPr/>
          <p:nvPr/>
        </p:nvCxnSpPr>
        <p:spPr>
          <a:xfrm>
            <a:off x="178301" y="5835812"/>
            <a:ext cx="8784976" cy="3600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Monique  Taurigna-Quéré 13/02/2018</a:t>
            </a:r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92577-D3C3-464D-BA80-48ACC670A2B5}" type="slidenum">
              <a:rPr lang="fr-FR" smtClean="0"/>
              <a:t>1</a:t>
            </a:fld>
            <a:endParaRPr lang="fr-FR"/>
          </a:p>
        </p:txBody>
      </p:sp>
      <p:sp>
        <p:nvSpPr>
          <p:cNvPr id="15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b="1" dirty="0" smtClean="0"/>
              <a:t>slow control and acquisition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49669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890222"/>
            <a:ext cx="1187624" cy="828657"/>
          </a:xfrm>
          <a:prstGeom prst="rect">
            <a:avLst/>
          </a:prstGeom>
        </p:spPr>
      </p:pic>
      <p:pic>
        <p:nvPicPr>
          <p:cNvPr id="1026" name="Picture 2" descr="Institut für Telekommunikationssysteme: Partner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956227"/>
            <a:ext cx="1368152" cy="790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necteur droit 5"/>
          <p:cNvCxnSpPr/>
          <p:nvPr/>
        </p:nvCxnSpPr>
        <p:spPr>
          <a:xfrm>
            <a:off x="178301" y="5788808"/>
            <a:ext cx="8784976" cy="3600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MiniDAQ</a:t>
            </a:r>
            <a:r>
              <a:rPr lang="fr-FR" dirty="0" smtClean="0"/>
              <a:t> </a:t>
            </a:r>
            <a:r>
              <a:rPr lang="en-US" dirty="0" smtClean="0"/>
              <a:t>environment</a:t>
            </a:r>
            <a:endParaRPr lang="en-US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Monique  Taurigna-Quéré 13/02/2018</a:t>
            </a:r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92577-D3C3-464D-BA80-48ACC670A2B5}" type="slidenum">
              <a:rPr lang="fr-FR" smtClean="0"/>
              <a:t>2</a:t>
            </a:fld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9" t="30332" r="6753"/>
          <a:stretch/>
        </p:blipFill>
        <p:spPr>
          <a:xfrm rot="5400000">
            <a:off x="1626281" y="2734926"/>
            <a:ext cx="3657603" cy="207982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20" r="5962"/>
          <a:stretch/>
        </p:blipFill>
        <p:spPr>
          <a:xfrm rot="5400000">
            <a:off x="5061612" y="1774944"/>
            <a:ext cx="4229956" cy="3192956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3491880" y="1484784"/>
            <a:ext cx="1034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MiniDAQ</a:t>
            </a:r>
            <a:endParaRPr lang="fr-FR" dirty="0"/>
          </a:p>
        </p:txBody>
      </p:sp>
      <p:cxnSp>
        <p:nvCxnSpPr>
          <p:cNvPr id="12" name="Connecteur droit avec flèche 11"/>
          <p:cNvCxnSpPr/>
          <p:nvPr/>
        </p:nvCxnSpPr>
        <p:spPr>
          <a:xfrm flipH="1">
            <a:off x="3635896" y="1854116"/>
            <a:ext cx="216024" cy="6387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" name="Forme libre 15"/>
          <p:cNvSpPr/>
          <p:nvPr/>
        </p:nvSpPr>
        <p:spPr>
          <a:xfrm>
            <a:off x="3915177" y="3713654"/>
            <a:ext cx="2562896" cy="1141681"/>
          </a:xfrm>
          <a:custGeom>
            <a:avLst/>
            <a:gdLst>
              <a:gd name="connsiteX0" fmla="*/ 0 w 2562896"/>
              <a:gd name="connsiteY0" fmla="*/ 1141681 h 1141681"/>
              <a:gd name="connsiteX1" fmla="*/ 824248 w 2562896"/>
              <a:gd name="connsiteY1" fmla="*/ 46977 h 1141681"/>
              <a:gd name="connsiteX2" fmla="*/ 1287888 w 2562896"/>
              <a:gd name="connsiteY2" fmla="*/ 214402 h 1141681"/>
              <a:gd name="connsiteX3" fmla="*/ 1609860 w 2562896"/>
              <a:gd name="connsiteY3" fmla="*/ 8340 h 1141681"/>
              <a:gd name="connsiteX4" fmla="*/ 2562896 w 2562896"/>
              <a:gd name="connsiteY4" fmla="*/ 59856 h 1141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62896" h="1141681">
                <a:moveTo>
                  <a:pt x="0" y="1141681"/>
                </a:moveTo>
                <a:cubicBezTo>
                  <a:pt x="304800" y="671602"/>
                  <a:pt x="609600" y="201523"/>
                  <a:pt x="824248" y="46977"/>
                </a:cubicBezTo>
                <a:cubicBezTo>
                  <a:pt x="1038896" y="-107569"/>
                  <a:pt x="1156953" y="220841"/>
                  <a:pt x="1287888" y="214402"/>
                </a:cubicBezTo>
                <a:cubicBezTo>
                  <a:pt x="1418823" y="207963"/>
                  <a:pt x="1397359" y="34098"/>
                  <a:pt x="1609860" y="8340"/>
                </a:cubicBezTo>
                <a:cubicBezTo>
                  <a:pt x="1822361" y="-17418"/>
                  <a:pt x="2192628" y="21219"/>
                  <a:pt x="2562896" y="5985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Forme libre 17"/>
          <p:cNvSpPr/>
          <p:nvPr/>
        </p:nvSpPr>
        <p:spPr>
          <a:xfrm>
            <a:off x="4139951" y="1659011"/>
            <a:ext cx="2363879" cy="2372076"/>
          </a:xfrm>
          <a:custGeom>
            <a:avLst/>
            <a:gdLst>
              <a:gd name="connsiteX0" fmla="*/ 0 w 2511380"/>
              <a:gd name="connsiteY0" fmla="*/ 2372076 h 2372076"/>
              <a:gd name="connsiteX1" fmla="*/ 682580 w 2511380"/>
              <a:gd name="connsiteY1" fmla="*/ 1328888 h 2372076"/>
              <a:gd name="connsiteX2" fmla="*/ 1120462 w 2511380"/>
              <a:gd name="connsiteY2" fmla="*/ 324335 h 2372076"/>
              <a:gd name="connsiteX3" fmla="*/ 1893194 w 2511380"/>
              <a:gd name="connsiteY3" fmla="*/ 2364 h 2372076"/>
              <a:gd name="connsiteX4" fmla="*/ 2511380 w 2511380"/>
              <a:gd name="connsiteY4" fmla="*/ 169789 h 2372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1380" h="2372076">
                <a:moveTo>
                  <a:pt x="0" y="2372076"/>
                </a:moveTo>
                <a:cubicBezTo>
                  <a:pt x="247918" y="2021127"/>
                  <a:pt x="495836" y="1670178"/>
                  <a:pt x="682580" y="1328888"/>
                </a:cubicBezTo>
                <a:cubicBezTo>
                  <a:pt x="869324" y="987598"/>
                  <a:pt x="918693" y="545422"/>
                  <a:pt x="1120462" y="324335"/>
                </a:cubicBezTo>
                <a:cubicBezTo>
                  <a:pt x="1322231" y="103248"/>
                  <a:pt x="1661374" y="28122"/>
                  <a:pt x="1893194" y="2364"/>
                </a:cubicBezTo>
                <a:cubicBezTo>
                  <a:pt x="2125014" y="-23394"/>
                  <a:pt x="2511380" y="169789"/>
                  <a:pt x="2511380" y="169789"/>
                </a:cubicBezTo>
              </a:path>
            </a:pathLst>
          </a:cu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/>
          <p:cNvSpPr txBox="1"/>
          <p:nvPr/>
        </p:nvSpPr>
        <p:spPr>
          <a:xfrm>
            <a:off x="4494996" y="4284494"/>
            <a:ext cx="11259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 meters</a:t>
            </a:r>
          </a:p>
          <a:p>
            <a:r>
              <a:rPr lang="en-US" dirty="0" smtClean="0"/>
              <a:t> of fiber</a:t>
            </a:r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1" t="-774" r="8664" b="-1922"/>
          <a:stretch/>
        </p:blipFill>
        <p:spPr>
          <a:xfrm>
            <a:off x="264398" y="2468578"/>
            <a:ext cx="2150771" cy="2264300"/>
          </a:xfrm>
          <a:prstGeom prst="rect">
            <a:avLst/>
          </a:prstGeom>
        </p:spPr>
      </p:pic>
      <p:sp>
        <p:nvSpPr>
          <p:cNvPr id="11" name="Arc 10"/>
          <p:cNvSpPr/>
          <p:nvPr/>
        </p:nvSpPr>
        <p:spPr>
          <a:xfrm>
            <a:off x="1835696" y="2845050"/>
            <a:ext cx="1224136" cy="1092516"/>
          </a:xfrm>
          <a:prstGeom prst="arc">
            <a:avLst>
              <a:gd name="adj1" fmla="val 15150384"/>
              <a:gd name="adj2" fmla="val 2036246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1387435" y="4084439"/>
            <a:ext cx="6174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3CU</a:t>
            </a:r>
            <a:endParaRPr lang="fr-FR" sz="2000" b="1" dirty="0"/>
          </a:p>
        </p:txBody>
      </p:sp>
      <p:sp>
        <p:nvSpPr>
          <p:cNvPr id="20" name="ZoneTexte 19"/>
          <p:cNvSpPr txBox="1"/>
          <p:nvPr/>
        </p:nvSpPr>
        <p:spPr>
          <a:xfrm>
            <a:off x="5560263" y="4942612"/>
            <a:ext cx="570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FEB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296100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937226"/>
            <a:ext cx="1187624" cy="828657"/>
          </a:xfrm>
          <a:prstGeom prst="rect">
            <a:avLst/>
          </a:prstGeom>
        </p:spPr>
      </p:pic>
      <p:pic>
        <p:nvPicPr>
          <p:cNvPr id="1026" name="Picture 2" descr="Institut für Telekommunikationssysteme: Partner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03231"/>
            <a:ext cx="1368152" cy="790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necteur droit 5"/>
          <p:cNvCxnSpPr/>
          <p:nvPr/>
        </p:nvCxnSpPr>
        <p:spPr>
          <a:xfrm>
            <a:off x="178301" y="5835812"/>
            <a:ext cx="8784976" cy="3600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of the FEB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FEB is configured by the USB with program in python and C++ libraries</a:t>
            </a:r>
          </a:p>
          <a:p>
            <a:pPr marL="0" indent="0">
              <a:buNone/>
            </a:pPr>
            <a:r>
              <a:rPr lang="en-US" dirty="0" smtClean="0"/>
              <a:t>The board should be initialized , The different elements (ICECAL, FE-PGA,SEQ-PGA) are configured by the SPI, and I2C , through commands sent by the USB</a:t>
            </a: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Monique  </a:t>
            </a:r>
            <a:r>
              <a:rPr lang="en-US" dirty="0" err="1" smtClean="0"/>
              <a:t>Taurigna-Quéré</a:t>
            </a:r>
            <a:r>
              <a:rPr lang="en-US" dirty="0" smtClean="0"/>
              <a:t> 13/02/2018</a:t>
            </a:r>
            <a:endParaRPr lang="en-US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92577-D3C3-464D-BA80-48ACC670A2B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61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FE Data part</a:t>
            </a:r>
            <a:endParaRPr lang="en-US" dirty="0"/>
          </a:p>
        </p:txBody>
      </p:sp>
      <p:pic>
        <p:nvPicPr>
          <p:cNvPr id="9" name="Espace réservé du contenu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01" y="1385000"/>
            <a:ext cx="4616015" cy="4088000"/>
          </a:xfr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Monique  </a:t>
            </a:r>
            <a:r>
              <a:rPr lang="en-US" dirty="0" err="1" smtClean="0"/>
              <a:t>Taurigna-Quéré</a:t>
            </a:r>
            <a:r>
              <a:rPr lang="en-US" dirty="0" smtClean="0"/>
              <a:t> 13/02/2018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92577-D3C3-464D-BA80-48ACC670A2B5}" type="slidenum">
              <a:rPr lang="en-US" smtClean="0"/>
              <a:t>4</a:t>
            </a:fld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890222"/>
            <a:ext cx="1187624" cy="828657"/>
          </a:xfrm>
          <a:prstGeom prst="rect">
            <a:avLst/>
          </a:prstGeom>
        </p:spPr>
      </p:pic>
      <p:pic>
        <p:nvPicPr>
          <p:cNvPr id="7" name="Picture 2" descr="Institut für Telekommunikationssysteme: Partner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956227"/>
            <a:ext cx="1368152" cy="790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Connecteur droit 7"/>
          <p:cNvCxnSpPr/>
          <p:nvPr/>
        </p:nvCxnSpPr>
        <p:spPr>
          <a:xfrm>
            <a:off x="178301" y="5788808"/>
            <a:ext cx="8784976" cy="3600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5004048" y="1968911"/>
            <a:ext cx="4158959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Test of the Data Frame  received in the </a:t>
            </a:r>
          </a:p>
          <a:p>
            <a:r>
              <a:rPr lang="en-US" dirty="0" smtClean="0"/>
              <a:t>Memory Management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fixed pattern mode (0xAA BB ..)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Random pattern mode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Test BCID is OK  </a:t>
            </a:r>
          </a:p>
          <a:p>
            <a:r>
              <a:rPr lang="en-US" dirty="0" smtClean="0"/>
              <a:t>easy to check from the Memory </a:t>
            </a:r>
          </a:p>
          <a:p>
            <a:r>
              <a:rPr lang="en-US" dirty="0" smtClean="0"/>
              <a:t>Management panel</a:t>
            </a:r>
          </a:p>
          <a:p>
            <a:r>
              <a:rPr lang="en-US" dirty="0" smtClean="0"/>
              <a:t>                </a:t>
            </a:r>
          </a:p>
          <a:p>
            <a:r>
              <a:rPr lang="en-US" dirty="0" smtClean="0"/>
              <a:t>Data part more difficult to check   </a:t>
            </a:r>
          </a:p>
          <a:p>
            <a:r>
              <a:rPr lang="en-US" dirty="0"/>
              <a:t>	</a:t>
            </a:r>
            <a:r>
              <a:rPr lang="en-US" dirty="0" smtClean="0"/>
              <a:t>(see next slide)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16852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Monique  </a:t>
            </a:r>
            <a:r>
              <a:rPr lang="en-US" dirty="0" err="1" smtClean="0"/>
              <a:t>Taurigna-Quéré</a:t>
            </a:r>
            <a:r>
              <a:rPr lang="en-US" dirty="0" smtClean="0"/>
              <a:t> 13/02/2018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92577-D3C3-464D-BA80-48ACC670A2B5}" type="slidenum">
              <a:rPr lang="en-US" smtClean="0"/>
              <a:t>5</a:t>
            </a:fld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890222"/>
            <a:ext cx="1187624" cy="828657"/>
          </a:xfrm>
          <a:prstGeom prst="rect">
            <a:avLst/>
          </a:prstGeom>
        </p:spPr>
      </p:pic>
      <p:pic>
        <p:nvPicPr>
          <p:cNvPr id="7" name="Picture 2" descr="Institut für Telekommunikationssysteme: Partner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956227"/>
            <a:ext cx="1368152" cy="790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Connecteur droit 7"/>
          <p:cNvCxnSpPr/>
          <p:nvPr/>
        </p:nvCxnSpPr>
        <p:spPr>
          <a:xfrm>
            <a:off x="178301" y="5788808"/>
            <a:ext cx="8784976" cy="3600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97" name="Groupe 96"/>
          <p:cNvGrpSpPr/>
          <p:nvPr/>
        </p:nvGrpSpPr>
        <p:grpSpPr>
          <a:xfrm>
            <a:off x="2525387" y="1439670"/>
            <a:ext cx="5692240" cy="1591297"/>
            <a:chOff x="1556702" y="2745105"/>
            <a:chExt cx="6030595" cy="2474595"/>
          </a:xfrm>
        </p:grpSpPr>
        <p:sp>
          <p:nvSpPr>
            <p:cNvPr id="11" name="Text Box 142"/>
            <p:cNvSpPr txBox="1">
              <a:spLocks noChangeArrowheads="1"/>
            </p:cNvSpPr>
            <p:nvPr/>
          </p:nvSpPr>
          <p:spPr bwMode="auto">
            <a:xfrm>
              <a:off x="1556702" y="3827145"/>
              <a:ext cx="951230" cy="5810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dirty="0" smtClean="0">
                  <a:effectLst/>
                  <a:latin typeface="Calibri"/>
                  <a:ea typeface="Calibri"/>
                  <a:cs typeface="Times New Roman"/>
                </a:rPr>
                <a:t>Bit 95</a:t>
              </a: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dirty="0" smtClean="0">
                  <a:effectLst/>
                  <a:latin typeface="Calibri"/>
                  <a:ea typeface="Calibri"/>
                  <a:cs typeface="Times New Roman"/>
                </a:rPr>
                <a:t>     Bit 91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2" name="Text Box 143"/>
            <p:cNvSpPr txBox="1">
              <a:spLocks noChangeArrowheads="1"/>
            </p:cNvSpPr>
            <p:nvPr/>
          </p:nvSpPr>
          <p:spPr bwMode="auto">
            <a:xfrm>
              <a:off x="6423342" y="4943475"/>
              <a:ext cx="409575" cy="2190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dirty="0" smtClean="0">
                  <a:effectLst/>
                  <a:latin typeface="Calibri"/>
                  <a:ea typeface="Calibri"/>
                  <a:cs typeface="Times New Roman"/>
                </a:rPr>
                <a:t>10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6484937" y="4943475"/>
              <a:ext cx="233680" cy="276225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sy="50000" kx="-2453608" rotWithShape="0">
                      <a:srgbClr val="CCC0D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800" dirty="0" smtClean="0"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4" name="AutoShape 145"/>
            <p:cNvSpPr>
              <a:spLocks/>
            </p:cNvSpPr>
            <p:nvPr/>
          </p:nvSpPr>
          <p:spPr bwMode="auto">
            <a:xfrm rot="5400000">
              <a:off x="4229417" y="577215"/>
              <a:ext cx="553720" cy="5703570"/>
            </a:xfrm>
            <a:prstGeom prst="rightBrace">
              <a:avLst>
                <a:gd name="adj1" fmla="val 97330"/>
                <a:gd name="adj2" fmla="val 49634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5" name="Text Box 146"/>
            <p:cNvSpPr txBox="1">
              <a:spLocks noChangeArrowheads="1"/>
            </p:cNvSpPr>
            <p:nvPr/>
          </p:nvSpPr>
          <p:spPr bwMode="auto">
            <a:xfrm>
              <a:off x="4263707" y="3705860"/>
              <a:ext cx="638175" cy="2381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000" dirty="0" smtClean="0">
                  <a:effectLst/>
                  <a:latin typeface="Calibri"/>
                  <a:ea typeface="Calibri"/>
                  <a:cs typeface="Times New Roman"/>
                </a:rPr>
                <a:t>96 bits 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grpSp>
          <p:nvGrpSpPr>
            <p:cNvPr id="16" name="Group 147"/>
            <p:cNvGrpSpPr>
              <a:grpSpLocks/>
            </p:cNvGrpSpPr>
            <p:nvPr/>
          </p:nvGrpSpPr>
          <p:grpSpPr bwMode="auto">
            <a:xfrm>
              <a:off x="1644966" y="4667250"/>
              <a:ext cx="725169" cy="276225"/>
              <a:chOff x="1051" y="1980"/>
              <a:chExt cx="762" cy="435"/>
            </a:xfrm>
          </p:grpSpPr>
          <p:sp>
            <p:nvSpPr>
              <p:cNvPr id="94" name="Rectangle 93" descr="Diagonales larges vers le bas"/>
              <p:cNvSpPr>
                <a:spLocks noChangeArrowheads="1"/>
              </p:cNvSpPr>
              <p:nvPr/>
            </p:nvSpPr>
            <p:spPr bwMode="auto">
              <a:xfrm>
                <a:off x="1051" y="1980"/>
                <a:ext cx="254" cy="435"/>
              </a:xfrm>
              <a:prstGeom prst="rect">
                <a:avLst/>
              </a:prstGeom>
              <a:pattFill prst="wdDnDiag">
                <a:fgClr>
                  <a:srgbClr val="8064A2"/>
                </a:fgClr>
                <a:bgClr>
                  <a:srgbClr val="3F3151"/>
                </a:bgClr>
              </a:pattFill>
              <a:ln w="12700">
                <a:solidFill>
                  <a:srgbClr val="F2F2F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sy="50000" kx="-2453608" rotWithShape="0">
                        <a:srgbClr val="CCC0D9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95" name="Rectangle 94" descr="Diagonales larges vers le bas"/>
              <p:cNvSpPr>
                <a:spLocks noChangeArrowheads="1"/>
              </p:cNvSpPr>
              <p:nvPr/>
            </p:nvSpPr>
            <p:spPr bwMode="auto">
              <a:xfrm>
                <a:off x="1305" y="1980"/>
                <a:ext cx="254" cy="435"/>
              </a:xfrm>
              <a:prstGeom prst="rect">
                <a:avLst/>
              </a:prstGeom>
              <a:pattFill prst="wdDnDiag">
                <a:fgClr>
                  <a:srgbClr val="8064A2"/>
                </a:fgClr>
                <a:bgClr>
                  <a:srgbClr val="3F3151"/>
                </a:bgClr>
              </a:pattFill>
              <a:ln w="12700">
                <a:solidFill>
                  <a:srgbClr val="F2F2F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sy="50000" kx="-2453608" rotWithShape="0">
                        <a:srgbClr val="CCC0D9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96" name="Rectangle 95" descr="Diagonales larges vers le bas"/>
              <p:cNvSpPr>
                <a:spLocks noChangeArrowheads="1"/>
              </p:cNvSpPr>
              <p:nvPr/>
            </p:nvSpPr>
            <p:spPr bwMode="auto">
              <a:xfrm>
                <a:off x="1559" y="1980"/>
                <a:ext cx="254" cy="435"/>
              </a:xfrm>
              <a:prstGeom prst="rect">
                <a:avLst/>
              </a:prstGeom>
              <a:pattFill prst="wdDnDiag">
                <a:fgClr>
                  <a:srgbClr val="8064A2"/>
                </a:fgClr>
                <a:bgClr>
                  <a:srgbClr val="3F3151"/>
                </a:bgClr>
              </a:pattFill>
              <a:ln w="12700">
                <a:solidFill>
                  <a:srgbClr val="F2F2F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sy="50000" kx="-2453608" rotWithShape="0">
                        <a:srgbClr val="CCC0D9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 dirty="0"/>
              </a:p>
            </p:txBody>
          </p:sp>
        </p:grpSp>
        <p:sp>
          <p:nvSpPr>
            <p:cNvPr id="17" name="Rectangle 16" descr="Diagonales larges vers le bas"/>
            <p:cNvSpPr>
              <a:spLocks noChangeArrowheads="1"/>
            </p:cNvSpPr>
            <p:nvPr/>
          </p:nvSpPr>
          <p:spPr bwMode="auto">
            <a:xfrm>
              <a:off x="2370137" y="4667250"/>
              <a:ext cx="241935" cy="276225"/>
            </a:xfrm>
            <a:prstGeom prst="rect">
              <a:avLst/>
            </a:prstGeom>
            <a:pattFill prst="wdDnDiag">
              <a:fgClr>
                <a:srgbClr val="F79646"/>
              </a:fgClr>
              <a:bgClr>
                <a:srgbClr val="974706"/>
              </a:bgClr>
            </a:pattFill>
            <a:ln w="12700">
              <a:solidFill>
                <a:srgbClr val="F2F2F2"/>
              </a:solidFill>
              <a:miter lim="800000"/>
              <a:headEnd/>
              <a:tailEnd/>
            </a:ln>
            <a:effectLst>
              <a:outerShdw sy="50000" kx="-2453608" rotWithShape="0">
                <a:srgbClr val="FBD4B4">
                  <a:alpha val="50000"/>
                </a:srgbClr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2612072" y="4667250"/>
              <a:ext cx="241300" cy="276225"/>
            </a:xfrm>
            <a:prstGeom prst="rect">
              <a:avLst/>
            </a:prstGeom>
            <a:gradFill rotWithShape="0">
              <a:gsLst>
                <a:gs pos="0">
                  <a:srgbClr val="9BBB59"/>
                </a:gs>
                <a:gs pos="100000">
                  <a:srgbClr val="4E6128"/>
                </a:gs>
              </a:gsLst>
              <a:lin ang="2700000" scaled="1"/>
            </a:gradFill>
            <a:ln w="12700">
              <a:pattFill prst="wdDnDiag">
                <a:fgClr>
                  <a:srgbClr val="F2F2F2"/>
                </a:fgClr>
                <a:bgClr>
                  <a:srgbClr val="FFFFFF"/>
                </a:bgClr>
              </a:pattFill>
              <a:miter lim="800000"/>
              <a:headEnd/>
              <a:tailEnd/>
            </a:ln>
            <a:effectLst>
              <a:outerShdw sy="50000" kx="-2453608" rotWithShape="0">
                <a:srgbClr val="D6E3BC">
                  <a:alpha val="50000"/>
                </a:srgbClr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2853372" y="4667250"/>
              <a:ext cx="241935" cy="276225"/>
            </a:xfrm>
            <a:prstGeom prst="rect">
              <a:avLst/>
            </a:prstGeom>
            <a:gradFill rotWithShape="0">
              <a:gsLst>
                <a:gs pos="0">
                  <a:srgbClr val="9BBB59"/>
                </a:gs>
                <a:gs pos="100000">
                  <a:srgbClr val="4E6128"/>
                </a:gs>
              </a:gsLst>
              <a:lin ang="2700000" scaled="1"/>
            </a:gradFill>
            <a:ln w="12700">
              <a:pattFill prst="wdUpDiag">
                <a:fgClr>
                  <a:srgbClr val="F2F2F2"/>
                </a:fgClr>
                <a:bgClr>
                  <a:srgbClr val="FFFFFF"/>
                </a:bgClr>
              </a:pattFill>
              <a:miter lim="800000"/>
              <a:headEnd/>
              <a:tailEnd/>
            </a:ln>
            <a:effectLst>
              <a:outerShdw sy="50000" kx="-2453608" rotWithShape="0">
                <a:srgbClr val="D6E3BC">
                  <a:alpha val="50000"/>
                </a:srgbClr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095307" y="4667250"/>
              <a:ext cx="241935" cy="276225"/>
            </a:xfrm>
            <a:prstGeom prst="rect">
              <a:avLst/>
            </a:prstGeom>
            <a:gradFill rotWithShape="0">
              <a:gsLst>
                <a:gs pos="0">
                  <a:srgbClr val="C0504D"/>
                </a:gs>
                <a:gs pos="100000">
                  <a:srgbClr val="622423"/>
                </a:gs>
              </a:gsLst>
              <a:lin ang="2700000" scaled="1"/>
            </a:gradFill>
            <a:ln w="12700">
              <a:solidFill>
                <a:srgbClr val="F2F2F2"/>
              </a:solidFill>
              <a:miter lim="800000"/>
              <a:headEnd/>
              <a:tailEnd/>
            </a:ln>
            <a:effectLst>
              <a:outerShdw sy="50000" kx="-2453608" rotWithShape="0">
                <a:srgbClr val="E5B8B7">
                  <a:alpha val="50000"/>
                </a:srgbClr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337242" y="4667250"/>
              <a:ext cx="241300" cy="276225"/>
            </a:xfrm>
            <a:prstGeom prst="rect">
              <a:avLst/>
            </a:prstGeom>
            <a:gradFill rotWithShape="0">
              <a:gsLst>
                <a:gs pos="0">
                  <a:srgbClr val="C0504D"/>
                </a:gs>
                <a:gs pos="100000">
                  <a:srgbClr val="622423"/>
                </a:gs>
              </a:gsLst>
              <a:lin ang="2700000" scaled="1"/>
            </a:gradFill>
            <a:ln w="12700">
              <a:solidFill>
                <a:srgbClr val="F2F2F2"/>
              </a:solidFill>
              <a:miter lim="800000"/>
              <a:headEnd/>
              <a:tailEnd/>
            </a:ln>
            <a:effectLst>
              <a:outerShdw sy="50000" kx="-2453608" rotWithShape="0">
                <a:srgbClr val="E5B8B7">
                  <a:alpha val="50000"/>
                </a:srgbClr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578542" y="4667250"/>
              <a:ext cx="241935" cy="276225"/>
            </a:xfrm>
            <a:prstGeom prst="rect">
              <a:avLst/>
            </a:prstGeom>
            <a:gradFill rotWithShape="0">
              <a:gsLst>
                <a:gs pos="0">
                  <a:srgbClr val="C0504D"/>
                </a:gs>
                <a:gs pos="100000">
                  <a:srgbClr val="622423"/>
                </a:gs>
              </a:gsLst>
              <a:lin ang="2700000" scaled="1"/>
            </a:gradFill>
            <a:ln w="12700">
              <a:solidFill>
                <a:srgbClr val="F2F2F2"/>
              </a:solidFill>
              <a:miter lim="800000"/>
              <a:headEnd/>
              <a:tailEnd/>
            </a:ln>
            <a:effectLst>
              <a:outerShdw sy="50000" kx="-2453608" rotWithShape="0">
                <a:srgbClr val="E5B8B7">
                  <a:alpha val="50000"/>
                </a:srgbClr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3820477" y="4667250"/>
              <a:ext cx="241935" cy="276225"/>
            </a:xfrm>
            <a:prstGeom prst="rect">
              <a:avLst/>
            </a:prstGeom>
            <a:gradFill rotWithShape="0">
              <a:gsLst>
                <a:gs pos="0">
                  <a:srgbClr val="4F81BD"/>
                </a:gs>
                <a:gs pos="100000">
                  <a:srgbClr val="243F60"/>
                </a:gs>
              </a:gsLst>
              <a:lin ang="2700000" scaled="1"/>
            </a:gradFill>
            <a:ln w="12700">
              <a:solidFill>
                <a:srgbClr val="F2F2F2"/>
              </a:solidFill>
              <a:miter lim="800000"/>
              <a:headEnd/>
              <a:tailEnd/>
            </a:ln>
            <a:effectLst>
              <a:outerShdw sy="50000" kx="-2453608" rotWithShape="0">
                <a:srgbClr val="B8CCE4">
                  <a:alpha val="50000"/>
                </a:srgbClr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4062412" y="4667250"/>
              <a:ext cx="241300" cy="276225"/>
            </a:xfrm>
            <a:prstGeom prst="rect">
              <a:avLst/>
            </a:prstGeom>
            <a:gradFill rotWithShape="0">
              <a:gsLst>
                <a:gs pos="0">
                  <a:srgbClr val="4F81BD"/>
                </a:gs>
                <a:gs pos="100000">
                  <a:srgbClr val="243F60"/>
                </a:gs>
              </a:gsLst>
              <a:lin ang="2700000" scaled="1"/>
            </a:gradFill>
            <a:ln w="12700">
              <a:solidFill>
                <a:srgbClr val="F2F2F2"/>
              </a:solidFill>
              <a:miter lim="800000"/>
              <a:headEnd/>
              <a:tailEnd/>
            </a:ln>
            <a:effectLst>
              <a:outerShdw sy="50000" kx="-2453608" rotWithShape="0">
                <a:srgbClr val="B8CCE4">
                  <a:alpha val="50000"/>
                </a:srgbClr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4303712" y="4667250"/>
              <a:ext cx="241935" cy="276225"/>
            </a:xfrm>
            <a:prstGeom prst="rect">
              <a:avLst/>
            </a:prstGeom>
            <a:gradFill rotWithShape="0">
              <a:gsLst>
                <a:gs pos="0">
                  <a:srgbClr val="4F81BD"/>
                </a:gs>
                <a:gs pos="100000">
                  <a:srgbClr val="243F60"/>
                </a:gs>
              </a:gsLst>
              <a:lin ang="2700000" scaled="1"/>
            </a:gradFill>
            <a:ln w="12700">
              <a:solidFill>
                <a:srgbClr val="F2F2F2"/>
              </a:solidFill>
              <a:miter lim="800000"/>
              <a:headEnd/>
              <a:tailEnd/>
            </a:ln>
            <a:effectLst>
              <a:outerShdw sy="50000" kx="-2453608" rotWithShape="0">
                <a:srgbClr val="B8CCE4">
                  <a:alpha val="50000"/>
                </a:srgbClr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6" name="Rectangle 25" descr="Diagonales larges vers le bas"/>
            <p:cNvSpPr>
              <a:spLocks noChangeArrowheads="1"/>
            </p:cNvSpPr>
            <p:nvPr/>
          </p:nvSpPr>
          <p:spPr bwMode="auto">
            <a:xfrm>
              <a:off x="4545647" y="4667250"/>
              <a:ext cx="241935" cy="276225"/>
            </a:xfrm>
            <a:prstGeom prst="rect">
              <a:avLst/>
            </a:prstGeom>
            <a:pattFill prst="wdDnDiag">
              <a:fgClr>
                <a:srgbClr val="F79646"/>
              </a:fgClr>
              <a:bgClr>
                <a:srgbClr val="974706"/>
              </a:bgClr>
            </a:pattFill>
            <a:ln w="12700">
              <a:solidFill>
                <a:srgbClr val="F2F2F2"/>
              </a:solidFill>
              <a:miter lim="800000"/>
              <a:headEnd/>
              <a:tailEnd/>
            </a:ln>
            <a:effectLst>
              <a:outerShdw sy="50000" kx="-2453608" rotWithShape="0">
                <a:srgbClr val="FBD4B4">
                  <a:alpha val="50000"/>
                </a:srgbClr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7" name="Rectangle 26" descr="Diagonales larges vers le bas"/>
            <p:cNvSpPr>
              <a:spLocks noChangeArrowheads="1"/>
            </p:cNvSpPr>
            <p:nvPr/>
          </p:nvSpPr>
          <p:spPr bwMode="auto">
            <a:xfrm>
              <a:off x="4787582" y="4667250"/>
              <a:ext cx="241300" cy="276225"/>
            </a:xfrm>
            <a:prstGeom prst="rect">
              <a:avLst/>
            </a:prstGeom>
            <a:pattFill prst="wdDnDiag">
              <a:fgClr>
                <a:srgbClr val="F79646"/>
              </a:fgClr>
              <a:bgClr>
                <a:srgbClr val="974706"/>
              </a:bgClr>
            </a:pattFill>
            <a:ln w="12700">
              <a:solidFill>
                <a:srgbClr val="F2F2F2"/>
              </a:solidFill>
              <a:miter lim="800000"/>
              <a:headEnd/>
              <a:tailEnd/>
            </a:ln>
            <a:effectLst>
              <a:outerShdw sy="50000" kx="-2453608" rotWithShape="0">
                <a:srgbClr val="FBD4B4">
                  <a:alpha val="50000"/>
                </a:srgbClr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8" name="Rectangle 27" descr="Diagonales larges vers le bas"/>
            <p:cNvSpPr>
              <a:spLocks noChangeArrowheads="1"/>
            </p:cNvSpPr>
            <p:nvPr/>
          </p:nvSpPr>
          <p:spPr bwMode="auto">
            <a:xfrm>
              <a:off x="5028882" y="4667250"/>
              <a:ext cx="241935" cy="276225"/>
            </a:xfrm>
            <a:prstGeom prst="rect">
              <a:avLst/>
            </a:prstGeom>
            <a:pattFill prst="wdDnDiag">
              <a:fgClr>
                <a:srgbClr val="4BACC6"/>
              </a:fgClr>
              <a:bgClr>
                <a:srgbClr val="205867"/>
              </a:bgClr>
            </a:pattFill>
            <a:ln w="12700">
              <a:pattFill prst="wdDnDiag">
                <a:fgClr>
                  <a:srgbClr val="F2F2F2"/>
                </a:fgClr>
                <a:bgClr>
                  <a:srgbClr val="FFFFFF"/>
                </a:bgClr>
              </a:pattFill>
              <a:miter lim="800000"/>
              <a:headEnd/>
              <a:tailEnd/>
            </a:ln>
            <a:effectLst>
              <a:outerShdw sy="50000" kx="-2453608" rotWithShape="0">
                <a:srgbClr val="B6DDE8">
                  <a:alpha val="50000"/>
                </a:srgbClr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9" name="Rectangle 28" descr="Diagonales larges vers le bas"/>
            <p:cNvSpPr>
              <a:spLocks noChangeArrowheads="1"/>
            </p:cNvSpPr>
            <p:nvPr/>
          </p:nvSpPr>
          <p:spPr bwMode="auto">
            <a:xfrm>
              <a:off x="5270817" y="4667250"/>
              <a:ext cx="241935" cy="276225"/>
            </a:xfrm>
            <a:prstGeom prst="rect">
              <a:avLst/>
            </a:prstGeom>
            <a:pattFill prst="wdDnDiag">
              <a:fgClr>
                <a:srgbClr val="4BACC6"/>
              </a:fgClr>
              <a:bgClr>
                <a:srgbClr val="205867"/>
              </a:bgClr>
            </a:pattFill>
            <a:ln w="12700">
              <a:pattFill prst="wdDnDiag">
                <a:fgClr>
                  <a:srgbClr val="F2F2F2"/>
                </a:fgClr>
                <a:bgClr>
                  <a:srgbClr val="FFFFFF"/>
                </a:bgClr>
              </a:pattFill>
              <a:miter lim="800000"/>
              <a:headEnd/>
              <a:tailEnd/>
            </a:ln>
            <a:effectLst>
              <a:outerShdw sy="50000" kx="-2453608" rotWithShape="0">
                <a:srgbClr val="B6DDE8">
                  <a:alpha val="50000"/>
                </a:srgbClr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5512752" y="4667250"/>
              <a:ext cx="241300" cy="276225"/>
            </a:xfrm>
            <a:prstGeom prst="rect">
              <a:avLst/>
            </a:prstGeom>
            <a:gradFill rotWithShape="0">
              <a:gsLst>
                <a:gs pos="0">
                  <a:srgbClr val="7F7F7F"/>
                </a:gs>
                <a:gs pos="100000">
                  <a:srgbClr val="000000"/>
                </a:gs>
              </a:gsLst>
              <a:lin ang="2700000" scaled="1"/>
            </a:gradFill>
            <a:ln w="12700">
              <a:solidFill>
                <a:srgbClr val="F2F2F2"/>
              </a:solidFill>
              <a:miter lim="800000"/>
              <a:headEnd/>
              <a:tailEnd/>
            </a:ln>
            <a:effectLst>
              <a:outerShdw sy="50000" kx="-2453608" rotWithShape="0">
                <a:srgbClr val="999999">
                  <a:alpha val="50000"/>
                </a:srgbClr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5754052" y="4667250"/>
              <a:ext cx="241935" cy="276225"/>
            </a:xfrm>
            <a:prstGeom prst="rect">
              <a:avLst/>
            </a:prstGeom>
            <a:gradFill rotWithShape="0">
              <a:gsLst>
                <a:gs pos="0">
                  <a:srgbClr val="7F7F7F"/>
                </a:gs>
                <a:gs pos="100000">
                  <a:srgbClr val="000000"/>
                </a:gs>
              </a:gsLst>
              <a:lin ang="2700000" scaled="1"/>
            </a:gradFill>
            <a:ln w="12700">
              <a:solidFill>
                <a:srgbClr val="F2F2F2"/>
              </a:solidFill>
              <a:miter lim="800000"/>
              <a:headEnd/>
              <a:tailEnd/>
            </a:ln>
            <a:effectLst>
              <a:outerShdw sy="50000" kx="-2453608" rotWithShape="0">
                <a:srgbClr val="999999">
                  <a:alpha val="50000"/>
                </a:srgbClr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5995987" y="4667250"/>
              <a:ext cx="241935" cy="276225"/>
            </a:xfrm>
            <a:prstGeom prst="rect">
              <a:avLst/>
            </a:prstGeom>
            <a:gradFill rotWithShape="0">
              <a:gsLst>
                <a:gs pos="0">
                  <a:srgbClr val="7F7F7F"/>
                </a:gs>
                <a:gs pos="100000">
                  <a:srgbClr val="000000"/>
                </a:gs>
              </a:gsLst>
              <a:lin ang="2700000" scaled="1"/>
            </a:gradFill>
            <a:ln w="12700">
              <a:solidFill>
                <a:srgbClr val="F2F2F2"/>
              </a:solidFill>
              <a:miter lim="800000"/>
              <a:headEnd/>
              <a:tailEnd/>
            </a:ln>
            <a:effectLst>
              <a:outerShdw sy="50000" kx="-2453608" rotWithShape="0">
                <a:srgbClr val="999999">
                  <a:alpha val="50000"/>
                </a:srgbClr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3" name="Rectangle 32"/>
            <p:cNvSpPr>
              <a:spLocks noChangeArrowheads="1"/>
            </p:cNvSpPr>
            <p:nvPr/>
          </p:nvSpPr>
          <p:spPr bwMode="auto">
            <a:xfrm>
              <a:off x="6237922" y="4667250"/>
              <a:ext cx="241300" cy="276225"/>
            </a:xfrm>
            <a:prstGeom prst="rect">
              <a:avLst/>
            </a:prstGeom>
            <a:gradFill rotWithShape="0">
              <a:gsLst>
                <a:gs pos="0">
                  <a:srgbClr val="9BBB59"/>
                </a:gs>
                <a:gs pos="100000">
                  <a:srgbClr val="4E6128"/>
                </a:gs>
              </a:gsLst>
              <a:lin ang="2700000" scaled="1"/>
            </a:gradFill>
            <a:ln w="12700">
              <a:solidFill>
                <a:srgbClr val="F2F2F2"/>
              </a:solidFill>
              <a:miter lim="800000"/>
              <a:headEnd/>
              <a:tailEnd/>
            </a:ln>
            <a:effectLst>
              <a:outerShdw sy="50000" kx="-2453608" rotWithShape="0">
                <a:srgbClr val="D6E3BC">
                  <a:alpha val="50000"/>
                </a:srgbClr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4" name="Rectangle 33" descr="Diagonales larges vers le bas"/>
            <p:cNvSpPr>
              <a:spLocks noChangeArrowheads="1"/>
            </p:cNvSpPr>
            <p:nvPr/>
          </p:nvSpPr>
          <p:spPr bwMode="auto">
            <a:xfrm>
              <a:off x="6479222" y="4667250"/>
              <a:ext cx="241935" cy="276225"/>
            </a:xfrm>
            <a:prstGeom prst="rect">
              <a:avLst/>
            </a:prstGeom>
            <a:pattFill prst="wdDnDiag">
              <a:fgClr>
                <a:srgbClr val="4BACC6"/>
              </a:fgClr>
              <a:bgClr>
                <a:srgbClr val="205867"/>
              </a:bgClr>
            </a:pattFill>
            <a:ln w="12700">
              <a:solidFill>
                <a:srgbClr val="F2F2F2"/>
              </a:solidFill>
              <a:miter lim="800000"/>
              <a:headEnd/>
              <a:tailEnd/>
            </a:ln>
            <a:effectLst>
              <a:outerShdw sy="50000" kx="-2453608" rotWithShape="0">
                <a:srgbClr val="B6DDE8">
                  <a:alpha val="50000"/>
                </a:srgbClr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5" name="Rectangle 34" descr="Diagonales larges vers le bas"/>
            <p:cNvSpPr>
              <a:spLocks noChangeArrowheads="1"/>
            </p:cNvSpPr>
            <p:nvPr/>
          </p:nvSpPr>
          <p:spPr bwMode="auto">
            <a:xfrm>
              <a:off x="6721157" y="4667250"/>
              <a:ext cx="241935" cy="276225"/>
            </a:xfrm>
            <a:prstGeom prst="rect">
              <a:avLst/>
            </a:prstGeom>
            <a:pattFill prst="wdDnDiag">
              <a:fgClr>
                <a:srgbClr val="FFFF00"/>
              </a:fgClr>
              <a:bgClr>
                <a:srgbClr val="622423"/>
              </a:bgClr>
            </a:pattFill>
            <a:ln w="12700">
              <a:solidFill>
                <a:srgbClr val="F2F2F2"/>
              </a:solidFill>
              <a:miter lim="800000"/>
              <a:headEnd/>
              <a:tailEnd/>
            </a:ln>
            <a:effectLst>
              <a:outerShdw sy="50000" kx="-2453608" rotWithShape="0">
                <a:srgbClr val="E5B8B7">
                  <a:alpha val="50000"/>
                </a:srgbClr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6" name="Rectangle 35" descr="Diagonales larges vers le bas"/>
            <p:cNvSpPr>
              <a:spLocks noChangeArrowheads="1"/>
            </p:cNvSpPr>
            <p:nvPr/>
          </p:nvSpPr>
          <p:spPr bwMode="auto">
            <a:xfrm>
              <a:off x="6963092" y="4667250"/>
              <a:ext cx="241300" cy="276225"/>
            </a:xfrm>
            <a:prstGeom prst="rect">
              <a:avLst/>
            </a:prstGeom>
            <a:pattFill prst="wdDnDiag">
              <a:fgClr>
                <a:srgbClr val="FFFF00"/>
              </a:fgClr>
              <a:bgClr>
                <a:srgbClr val="622423"/>
              </a:bgClr>
            </a:pattFill>
            <a:ln w="12700">
              <a:solidFill>
                <a:srgbClr val="F2F2F2"/>
              </a:solidFill>
              <a:miter lim="800000"/>
              <a:headEnd/>
              <a:tailEnd/>
            </a:ln>
            <a:effectLst>
              <a:outerShdw sy="50000" kx="-2453608" rotWithShape="0">
                <a:srgbClr val="E5B8B7">
                  <a:alpha val="50000"/>
                </a:srgbClr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7" name="Rectangle 36" descr="Diagonales larges vers le bas"/>
            <p:cNvSpPr>
              <a:spLocks noChangeArrowheads="1"/>
            </p:cNvSpPr>
            <p:nvPr/>
          </p:nvSpPr>
          <p:spPr bwMode="auto">
            <a:xfrm>
              <a:off x="7204392" y="4667250"/>
              <a:ext cx="241935" cy="276225"/>
            </a:xfrm>
            <a:prstGeom prst="rect">
              <a:avLst/>
            </a:prstGeom>
            <a:pattFill prst="wdDnDiag">
              <a:fgClr>
                <a:srgbClr val="FFFF00"/>
              </a:fgClr>
              <a:bgClr>
                <a:srgbClr val="622423"/>
              </a:bgClr>
            </a:pattFill>
            <a:ln w="12700">
              <a:solidFill>
                <a:srgbClr val="F2F2F2"/>
              </a:solidFill>
              <a:miter lim="800000"/>
              <a:headEnd/>
              <a:tailEnd/>
            </a:ln>
            <a:effectLst>
              <a:outerShdw sy="50000" kx="-2453608" rotWithShape="0">
                <a:srgbClr val="E5B8B7">
                  <a:alpha val="50000"/>
                </a:srgbClr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1664017" y="4943475"/>
              <a:ext cx="704215" cy="2762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sy="50000" kx="-2453608" rotWithShape="0">
                      <a:srgbClr val="CCC0D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dirty="0" smtClean="0">
                  <a:effectLst/>
                  <a:latin typeface="Calibri"/>
                  <a:ea typeface="Calibri"/>
                  <a:cs typeface="Times New Roman"/>
                </a:rPr>
                <a:t>1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39" name="Rectangle 38"/>
            <p:cNvSpPr>
              <a:spLocks noChangeArrowheads="1"/>
            </p:cNvSpPr>
            <p:nvPr/>
          </p:nvSpPr>
          <p:spPr bwMode="auto">
            <a:xfrm>
              <a:off x="2602547" y="4943475"/>
              <a:ext cx="492760" cy="2762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sy="50000" kx="-2453608" rotWithShape="0">
                      <a:srgbClr val="CCC0D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dirty="0" smtClean="0">
                  <a:effectLst/>
                  <a:latin typeface="Calibri"/>
                  <a:ea typeface="Calibri"/>
                  <a:cs typeface="Times New Roman"/>
                </a:rPr>
                <a:t>3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2360612" y="4943475"/>
              <a:ext cx="241935" cy="2762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sy="50000" kx="-2453608" rotWithShape="0">
                      <a:srgbClr val="CCC0D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000" dirty="0" smtClean="0">
                  <a:effectLst/>
                  <a:latin typeface="Calibri"/>
                  <a:ea typeface="Calibri"/>
                  <a:cs typeface="Times New Roman"/>
                </a:rPr>
                <a:t>2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41" name="Rectangle 40"/>
            <p:cNvSpPr>
              <a:spLocks noChangeArrowheads="1"/>
            </p:cNvSpPr>
            <p:nvPr/>
          </p:nvSpPr>
          <p:spPr bwMode="auto">
            <a:xfrm>
              <a:off x="3095942" y="4943475"/>
              <a:ext cx="732790" cy="2762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sy="50000" kx="-2453608" rotWithShape="0">
                      <a:srgbClr val="CCC0D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dirty="0" smtClean="0">
                  <a:effectLst/>
                  <a:latin typeface="Calibri"/>
                  <a:ea typeface="Calibri"/>
                  <a:cs typeface="Times New Roman"/>
                </a:rPr>
                <a:t>4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42" name="Rectangle 41"/>
            <p:cNvSpPr>
              <a:spLocks noChangeArrowheads="1"/>
            </p:cNvSpPr>
            <p:nvPr/>
          </p:nvSpPr>
          <p:spPr bwMode="auto">
            <a:xfrm>
              <a:off x="3819207" y="4943475"/>
              <a:ext cx="704215" cy="2762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sy="50000" kx="-2453608" rotWithShape="0">
                      <a:srgbClr val="CCC0D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dirty="0" smtClean="0">
                  <a:effectLst/>
                  <a:latin typeface="Calibri"/>
                  <a:ea typeface="Calibri"/>
                  <a:cs typeface="Times New Roman"/>
                </a:rPr>
                <a:t>5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43" name="Rectangle 42"/>
            <p:cNvSpPr>
              <a:spLocks noChangeArrowheads="1"/>
            </p:cNvSpPr>
            <p:nvPr/>
          </p:nvSpPr>
          <p:spPr bwMode="auto">
            <a:xfrm>
              <a:off x="5016182" y="4943475"/>
              <a:ext cx="506095" cy="2762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sy="50000" kx="-2453608" rotWithShape="0">
                      <a:srgbClr val="CCC0D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dirty="0" smtClean="0">
                  <a:effectLst/>
                  <a:latin typeface="Calibri"/>
                  <a:ea typeface="Calibri"/>
                  <a:cs typeface="Times New Roman"/>
                </a:rPr>
                <a:t>7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44" name="Rectangle 43"/>
            <p:cNvSpPr>
              <a:spLocks noChangeArrowheads="1"/>
            </p:cNvSpPr>
            <p:nvPr/>
          </p:nvSpPr>
          <p:spPr bwMode="auto">
            <a:xfrm>
              <a:off x="4523422" y="4943475"/>
              <a:ext cx="492760" cy="2762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sy="50000" kx="-2453608" rotWithShape="0">
                      <a:srgbClr val="CCC0D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dirty="0" smtClean="0">
                  <a:effectLst/>
                  <a:latin typeface="Calibri"/>
                  <a:ea typeface="Calibri"/>
                  <a:cs typeface="Times New Roman"/>
                </a:rPr>
                <a:t>6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45" name="Rectangle 44"/>
            <p:cNvSpPr>
              <a:spLocks noChangeArrowheads="1"/>
            </p:cNvSpPr>
            <p:nvPr/>
          </p:nvSpPr>
          <p:spPr bwMode="auto">
            <a:xfrm>
              <a:off x="5522277" y="4943475"/>
              <a:ext cx="732790" cy="2762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sy="50000" kx="-2453608" rotWithShape="0">
                      <a:srgbClr val="CCC0D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dirty="0" smtClean="0">
                  <a:effectLst/>
                  <a:latin typeface="Calibri"/>
                  <a:ea typeface="Calibri"/>
                  <a:cs typeface="Times New Roman"/>
                </a:rPr>
                <a:t>8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46" name="Rectangle 45"/>
            <p:cNvSpPr>
              <a:spLocks noChangeArrowheads="1"/>
            </p:cNvSpPr>
            <p:nvPr/>
          </p:nvSpPr>
          <p:spPr bwMode="auto">
            <a:xfrm>
              <a:off x="6711632" y="4943475"/>
              <a:ext cx="732790" cy="2762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sy="50000" kx="-2453608" rotWithShape="0">
                      <a:srgbClr val="CCC0D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dirty="0" smtClean="0">
                  <a:effectLst/>
                  <a:latin typeface="Calibri"/>
                  <a:ea typeface="Calibri"/>
                  <a:cs typeface="Times New Roman"/>
                </a:rPr>
                <a:t>11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47" name="Rectangle 46"/>
            <p:cNvSpPr>
              <a:spLocks noChangeArrowheads="1"/>
            </p:cNvSpPr>
            <p:nvPr/>
          </p:nvSpPr>
          <p:spPr bwMode="auto">
            <a:xfrm>
              <a:off x="6245542" y="4943475"/>
              <a:ext cx="241935" cy="2762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sy="50000" kx="-2453608" rotWithShape="0">
                      <a:srgbClr val="CCC0D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dirty="0" smtClean="0">
                  <a:effectLst/>
                  <a:latin typeface="Calibri"/>
                  <a:ea typeface="Calibri"/>
                  <a:cs typeface="Times New Roman"/>
                </a:rPr>
                <a:t>9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48" name="AutoShape 182"/>
            <p:cNvSpPr>
              <a:spLocks/>
            </p:cNvSpPr>
            <p:nvPr/>
          </p:nvSpPr>
          <p:spPr bwMode="auto">
            <a:xfrm rot="5400000">
              <a:off x="5753417" y="4194810"/>
              <a:ext cx="144780" cy="594360"/>
            </a:xfrm>
            <a:prstGeom prst="leftBrace">
              <a:avLst>
                <a:gd name="adj1" fmla="val 78931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49" name="Rectangle 48"/>
            <p:cNvSpPr>
              <a:spLocks noChangeArrowheads="1"/>
            </p:cNvSpPr>
            <p:nvPr/>
          </p:nvSpPr>
          <p:spPr bwMode="auto">
            <a:xfrm>
              <a:off x="1625917" y="2745105"/>
              <a:ext cx="245745" cy="330835"/>
            </a:xfrm>
            <a:prstGeom prst="rect">
              <a:avLst/>
            </a:prstGeom>
            <a:solidFill>
              <a:srgbClr val="C6D9F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sy="50000" kx="-2453608" rotWithShape="0">
                      <a:srgbClr val="CCC0D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dirty="0" smtClean="0"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50" name="Rectangle 49"/>
            <p:cNvSpPr>
              <a:spLocks noChangeArrowheads="1"/>
            </p:cNvSpPr>
            <p:nvPr/>
          </p:nvSpPr>
          <p:spPr bwMode="auto">
            <a:xfrm>
              <a:off x="1871662" y="2745105"/>
              <a:ext cx="245110" cy="330835"/>
            </a:xfrm>
            <a:prstGeom prst="rect">
              <a:avLst/>
            </a:prstGeom>
            <a:solidFill>
              <a:srgbClr val="C6D9F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sy="50000" kx="-2453608" rotWithShape="0">
                      <a:srgbClr val="CCC0D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dirty="0" smtClean="0"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51" name="Rectangle 50"/>
            <p:cNvSpPr>
              <a:spLocks noChangeArrowheads="1"/>
            </p:cNvSpPr>
            <p:nvPr/>
          </p:nvSpPr>
          <p:spPr bwMode="auto">
            <a:xfrm>
              <a:off x="2116772" y="2745105"/>
              <a:ext cx="245745" cy="330835"/>
            </a:xfrm>
            <a:prstGeom prst="rect">
              <a:avLst/>
            </a:prstGeom>
            <a:solidFill>
              <a:srgbClr val="C6D9F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sy="50000" kx="-2453608" rotWithShape="0">
                      <a:srgbClr val="CCC0D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grpSp>
          <p:nvGrpSpPr>
            <p:cNvPr id="52" name="Group 186"/>
            <p:cNvGrpSpPr>
              <a:grpSpLocks/>
            </p:cNvGrpSpPr>
            <p:nvPr/>
          </p:nvGrpSpPr>
          <p:grpSpPr bwMode="auto">
            <a:xfrm>
              <a:off x="2361247" y="2745105"/>
              <a:ext cx="737235" cy="330835"/>
              <a:chOff x="1051" y="1980"/>
              <a:chExt cx="762" cy="435"/>
            </a:xfrm>
          </p:grpSpPr>
          <p:sp>
            <p:nvSpPr>
              <p:cNvPr id="91" name="Rectangle 90"/>
              <p:cNvSpPr>
                <a:spLocks noChangeArrowheads="1"/>
              </p:cNvSpPr>
              <p:nvPr/>
            </p:nvSpPr>
            <p:spPr bwMode="auto">
              <a:xfrm>
                <a:off x="1051" y="1980"/>
                <a:ext cx="254" cy="435"/>
              </a:xfrm>
              <a:prstGeom prst="rect">
                <a:avLst/>
              </a:prstGeom>
              <a:solidFill>
                <a:srgbClr val="C6D9F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sy="50000" kx="-2453608" rotWithShape="0">
                        <a:srgbClr val="CCC0D9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92" name="Rectangle 91"/>
              <p:cNvSpPr>
                <a:spLocks noChangeArrowheads="1"/>
              </p:cNvSpPr>
              <p:nvPr/>
            </p:nvSpPr>
            <p:spPr bwMode="auto">
              <a:xfrm>
                <a:off x="1305" y="1980"/>
                <a:ext cx="254" cy="435"/>
              </a:xfrm>
              <a:prstGeom prst="rect">
                <a:avLst/>
              </a:prstGeom>
              <a:solidFill>
                <a:srgbClr val="C6D9F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sy="50000" kx="-2453608" rotWithShape="0">
                        <a:srgbClr val="CCC0D9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93" name="Rectangle 92"/>
              <p:cNvSpPr>
                <a:spLocks noChangeArrowheads="1"/>
              </p:cNvSpPr>
              <p:nvPr/>
            </p:nvSpPr>
            <p:spPr bwMode="auto">
              <a:xfrm>
                <a:off x="1559" y="1980"/>
                <a:ext cx="254" cy="435"/>
              </a:xfrm>
              <a:prstGeom prst="rect">
                <a:avLst/>
              </a:prstGeom>
              <a:solidFill>
                <a:srgbClr val="C6D9F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sy="50000" kx="-2453608" rotWithShape="0">
                        <a:srgbClr val="CCC0D9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53" name="Group 190"/>
            <p:cNvGrpSpPr>
              <a:grpSpLocks/>
            </p:cNvGrpSpPr>
            <p:nvPr/>
          </p:nvGrpSpPr>
          <p:grpSpPr bwMode="auto">
            <a:xfrm>
              <a:off x="3091496" y="2745105"/>
              <a:ext cx="736599" cy="330835"/>
              <a:chOff x="1051" y="1980"/>
              <a:chExt cx="762" cy="435"/>
            </a:xfrm>
          </p:grpSpPr>
          <p:sp>
            <p:nvSpPr>
              <p:cNvPr id="88" name="Rectangle 87"/>
              <p:cNvSpPr>
                <a:spLocks noChangeArrowheads="1"/>
              </p:cNvSpPr>
              <p:nvPr/>
            </p:nvSpPr>
            <p:spPr bwMode="auto">
              <a:xfrm>
                <a:off x="1051" y="1980"/>
                <a:ext cx="254" cy="435"/>
              </a:xfrm>
              <a:prstGeom prst="rect">
                <a:avLst/>
              </a:prstGeom>
              <a:solidFill>
                <a:srgbClr val="C6D9F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sy="50000" kx="-2453608" rotWithShape="0">
                        <a:srgbClr val="CCC0D9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89" name="Rectangle 88"/>
              <p:cNvSpPr>
                <a:spLocks noChangeArrowheads="1"/>
              </p:cNvSpPr>
              <p:nvPr/>
            </p:nvSpPr>
            <p:spPr bwMode="auto">
              <a:xfrm>
                <a:off x="1305" y="1980"/>
                <a:ext cx="254" cy="435"/>
              </a:xfrm>
              <a:prstGeom prst="rect">
                <a:avLst/>
              </a:prstGeom>
              <a:solidFill>
                <a:srgbClr val="C6D9F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sy="50000" kx="-2453608" rotWithShape="0">
                        <a:srgbClr val="CCC0D9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90" name="Rectangle 89"/>
              <p:cNvSpPr>
                <a:spLocks noChangeArrowheads="1"/>
              </p:cNvSpPr>
              <p:nvPr/>
            </p:nvSpPr>
            <p:spPr bwMode="auto">
              <a:xfrm>
                <a:off x="1559" y="1980"/>
                <a:ext cx="254" cy="435"/>
              </a:xfrm>
              <a:prstGeom prst="rect">
                <a:avLst/>
              </a:prstGeom>
              <a:solidFill>
                <a:srgbClr val="C6D9F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sy="50000" kx="-2453608" rotWithShape="0">
                        <a:srgbClr val="CCC0D9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54" name="Group 194"/>
            <p:cNvGrpSpPr>
              <a:grpSpLocks/>
            </p:cNvGrpSpPr>
            <p:nvPr/>
          </p:nvGrpSpPr>
          <p:grpSpPr bwMode="auto">
            <a:xfrm>
              <a:off x="3828096" y="2745105"/>
              <a:ext cx="736599" cy="330835"/>
              <a:chOff x="1051" y="1980"/>
              <a:chExt cx="762" cy="435"/>
            </a:xfrm>
          </p:grpSpPr>
          <p:sp>
            <p:nvSpPr>
              <p:cNvPr id="85" name="Rectangle 84"/>
              <p:cNvSpPr>
                <a:spLocks noChangeArrowheads="1"/>
              </p:cNvSpPr>
              <p:nvPr/>
            </p:nvSpPr>
            <p:spPr bwMode="auto">
              <a:xfrm>
                <a:off x="1051" y="1980"/>
                <a:ext cx="254" cy="435"/>
              </a:xfrm>
              <a:prstGeom prst="rect">
                <a:avLst/>
              </a:prstGeom>
              <a:solidFill>
                <a:srgbClr val="C6D9F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sy="50000" kx="-2453608" rotWithShape="0">
                        <a:srgbClr val="CCC0D9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86" name="Rectangle 85"/>
              <p:cNvSpPr>
                <a:spLocks noChangeArrowheads="1"/>
              </p:cNvSpPr>
              <p:nvPr/>
            </p:nvSpPr>
            <p:spPr bwMode="auto">
              <a:xfrm>
                <a:off x="1305" y="1980"/>
                <a:ext cx="254" cy="435"/>
              </a:xfrm>
              <a:prstGeom prst="rect">
                <a:avLst/>
              </a:prstGeom>
              <a:solidFill>
                <a:srgbClr val="C6D9F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sy="50000" kx="-2453608" rotWithShape="0">
                        <a:srgbClr val="CCC0D9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87" name="Rectangle 86"/>
              <p:cNvSpPr>
                <a:spLocks noChangeArrowheads="1"/>
              </p:cNvSpPr>
              <p:nvPr/>
            </p:nvSpPr>
            <p:spPr bwMode="auto">
              <a:xfrm>
                <a:off x="1559" y="1980"/>
                <a:ext cx="254" cy="435"/>
              </a:xfrm>
              <a:prstGeom prst="rect">
                <a:avLst/>
              </a:prstGeom>
              <a:solidFill>
                <a:srgbClr val="C6D9F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sy="50000" kx="-2453608" rotWithShape="0">
                        <a:srgbClr val="CCC0D9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55" name="Group 198"/>
            <p:cNvGrpSpPr>
              <a:grpSpLocks/>
            </p:cNvGrpSpPr>
            <p:nvPr/>
          </p:nvGrpSpPr>
          <p:grpSpPr bwMode="auto">
            <a:xfrm>
              <a:off x="4562156" y="2745105"/>
              <a:ext cx="736599" cy="330835"/>
              <a:chOff x="1051" y="1980"/>
              <a:chExt cx="762" cy="435"/>
            </a:xfrm>
          </p:grpSpPr>
          <p:sp>
            <p:nvSpPr>
              <p:cNvPr id="82" name="Rectangle 81"/>
              <p:cNvSpPr>
                <a:spLocks noChangeArrowheads="1"/>
              </p:cNvSpPr>
              <p:nvPr/>
            </p:nvSpPr>
            <p:spPr bwMode="auto">
              <a:xfrm>
                <a:off x="1051" y="1980"/>
                <a:ext cx="254" cy="435"/>
              </a:xfrm>
              <a:prstGeom prst="rect">
                <a:avLst/>
              </a:prstGeom>
              <a:solidFill>
                <a:srgbClr val="C6D9F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sy="50000" kx="-2453608" rotWithShape="0">
                        <a:srgbClr val="CCC0D9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83" name="Rectangle 82"/>
              <p:cNvSpPr>
                <a:spLocks noChangeArrowheads="1"/>
              </p:cNvSpPr>
              <p:nvPr/>
            </p:nvSpPr>
            <p:spPr bwMode="auto">
              <a:xfrm>
                <a:off x="1305" y="1980"/>
                <a:ext cx="254" cy="435"/>
              </a:xfrm>
              <a:prstGeom prst="rect">
                <a:avLst/>
              </a:prstGeom>
              <a:solidFill>
                <a:srgbClr val="C6D9F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sy="50000" kx="-2453608" rotWithShape="0">
                        <a:srgbClr val="CCC0D9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84" name="Rectangle 83"/>
              <p:cNvSpPr>
                <a:spLocks noChangeArrowheads="1"/>
              </p:cNvSpPr>
              <p:nvPr/>
            </p:nvSpPr>
            <p:spPr bwMode="auto">
              <a:xfrm>
                <a:off x="1559" y="1980"/>
                <a:ext cx="254" cy="435"/>
              </a:xfrm>
              <a:prstGeom prst="rect">
                <a:avLst/>
              </a:prstGeom>
              <a:solidFill>
                <a:srgbClr val="C6D9F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sy="50000" kx="-2453608" rotWithShape="0">
                        <a:srgbClr val="CCC0D9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56" name="Group 202"/>
            <p:cNvGrpSpPr>
              <a:grpSpLocks/>
            </p:cNvGrpSpPr>
            <p:nvPr/>
          </p:nvGrpSpPr>
          <p:grpSpPr bwMode="auto">
            <a:xfrm>
              <a:off x="5282881" y="2745105"/>
              <a:ext cx="736599" cy="330835"/>
              <a:chOff x="1051" y="1980"/>
              <a:chExt cx="762" cy="435"/>
            </a:xfrm>
          </p:grpSpPr>
          <p:sp>
            <p:nvSpPr>
              <p:cNvPr id="79" name="Rectangle 78"/>
              <p:cNvSpPr>
                <a:spLocks noChangeArrowheads="1"/>
              </p:cNvSpPr>
              <p:nvPr/>
            </p:nvSpPr>
            <p:spPr bwMode="auto">
              <a:xfrm>
                <a:off x="1051" y="1980"/>
                <a:ext cx="254" cy="435"/>
              </a:xfrm>
              <a:prstGeom prst="rect">
                <a:avLst/>
              </a:prstGeom>
              <a:solidFill>
                <a:srgbClr val="C6D9F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sy="50000" kx="-2453608" rotWithShape="0">
                        <a:srgbClr val="CCC0D9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80" name="Rectangle 79"/>
              <p:cNvSpPr>
                <a:spLocks noChangeArrowheads="1"/>
              </p:cNvSpPr>
              <p:nvPr/>
            </p:nvSpPr>
            <p:spPr bwMode="auto">
              <a:xfrm>
                <a:off x="1305" y="1980"/>
                <a:ext cx="254" cy="435"/>
              </a:xfrm>
              <a:prstGeom prst="rect">
                <a:avLst/>
              </a:prstGeom>
              <a:solidFill>
                <a:srgbClr val="C6D9F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sy="50000" kx="-2453608" rotWithShape="0">
                        <a:srgbClr val="CCC0D9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81" name="Rectangle 80"/>
              <p:cNvSpPr>
                <a:spLocks noChangeArrowheads="1"/>
              </p:cNvSpPr>
              <p:nvPr/>
            </p:nvSpPr>
            <p:spPr bwMode="auto">
              <a:xfrm>
                <a:off x="1559" y="1980"/>
                <a:ext cx="254" cy="435"/>
              </a:xfrm>
              <a:prstGeom prst="rect">
                <a:avLst/>
              </a:prstGeom>
              <a:solidFill>
                <a:srgbClr val="C6D9F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sy="50000" kx="-2453608" rotWithShape="0">
                        <a:srgbClr val="CCC0D9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57" name="Group 206"/>
            <p:cNvGrpSpPr>
              <a:grpSpLocks/>
            </p:cNvGrpSpPr>
            <p:nvPr/>
          </p:nvGrpSpPr>
          <p:grpSpPr bwMode="auto">
            <a:xfrm>
              <a:off x="6018212" y="2745105"/>
              <a:ext cx="737235" cy="330835"/>
              <a:chOff x="1051" y="1980"/>
              <a:chExt cx="762" cy="435"/>
            </a:xfrm>
          </p:grpSpPr>
          <p:sp>
            <p:nvSpPr>
              <p:cNvPr id="76" name="Rectangle 75"/>
              <p:cNvSpPr>
                <a:spLocks noChangeArrowheads="1"/>
              </p:cNvSpPr>
              <p:nvPr/>
            </p:nvSpPr>
            <p:spPr bwMode="auto">
              <a:xfrm>
                <a:off x="1051" y="1980"/>
                <a:ext cx="254" cy="435"/>
              </a:xfrm>
              <a:prstGeom prst="rect">
                <a:avLst/>
              </a:prstGeom>
              <a:solidFill>
                <a:srgbClr val="C6D9F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sy="50000" kx="-2453608" rotWithShape="0">
                        <a:srgbClr val="CCC0D9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77" name="Rectangle 76"/>
              <p:cNvSpPr>
                <a:spLocks noChangeArrowheads="1"/>
              </p:cNvSpPr>
              <p:nvPr/>
            </p:nvSpPr>
            <p:spPr bwMode="auto">
              <a:xfrm>
                <a:off x="1305" y="1980"/>
                <a:ext cx="254" cy="435"/>
              </a:xfrm>
              <a:prstGeom prst="rect">
                <a:avLst/>
              </a:prstGeom>
              <a:solidFill>
                <a:srgbClr val="C6D9F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sy="50000" kx="-2453608" rotWithShape="0">
                        <a:srgbClr val="CCC0D9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78" name="Rectangle 77"/>
              <p:cNvSpPr>
                <a:spLocks noChangeArrowheads="1"/>
              </p:cNvSpPr>
              <p:nvPr/>
            </p:nvSpPr>
            <p:spPr bwMode="auto">
              <a:xfrm>
                <a:off x="1559" y="1980"/>
                <a:ext cx="254" cy="435"/>
              </a:xfrm>
              <a:prstGeom prst="rect">
                <a:avLst/>
              </a:prstGeom>
              <a:solidFill>
                <a:srgbClr val="C6D9F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sy="50000" kx="-2453608" rotWithShape="0">
                        <a:srgbClr val="CCC0D9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58" name="Group 210"/>
            <p:cNvGrpSpPr>
              <a:grpSpLocks/>
            </p:cNvGrpSpPr>
            <p:nvPr/>
          </p:nvGrpSpPr>
          <p:grpSpPr bwMode="auto">
            <a:xfrm>
              <a:off x="6755446" y="2745105"/>
              <a:ext cx="736599" cy="330835"/>
              <a:chOff x="1051" y="1980"/>
              <a:chExt cx="762" cy="435"/>
            </a:xfrm>
          </p:grpSpPr>
          <p:sp>
            <p:nvSpPr>
              <p:cNvPr id="73" name="Rectangle 72"/>
              <p:cNvSpPr>
                <a:spLocks noChangeArrowheads="1"/>
              </p:cNvSpPr>
              <p:nvPr/>
            </p:nvSpPr>
            <p:spPr bwMode="auto">
              <a:xfrm>
                <a:off x="1051" y="1980"/>
                <a:ext cx="254" cy="435"/>
              </a:xfrm>
              <a:prstGeom prst="rect">
                <a:avLst/>
              </a:prstGeom>
              <a:solidFill>
                <a:srgbClr val="C6D9F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sy="50000" kx="-2453608" rotWithShape="0">
                        <a:srgbClr val="CCC0D9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74" name="Rectangle 73"/>
              <p:cNvSpPr>
                <a:spLocks noChangeArrowheads="1"/>
              </p:cNvSpPr>
              <p:nvPr/>
            </p:nvSpPr>
            <p:spPr bwMode="auto">
              <a:xfrm>
                <a:off x="1305" y="1980"/>
                <a:ext cx="254" cy="435"/>
              </a:xfrm>
              <a:prstGeom prst="rect">
                <a:avLst/>
              </a:prstGeom>
              <a:solidFill>
                <a:srgbClr val="C6D9F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sy="50000" kx="-2453608" rotWithShape="0">
                        <a:srgbClr val="CCC0D9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75" name="Rectangle 74"/>
              <p:cNvSpPr>
                <a:spLocks noChangeArrowheads="1"/>
              </p:cNvSpPr>
              <p:nvPr/>
            </p:nvSpPr>
            <p:spPr bwMode="auto">
              <a:xfrm>
                <a:off x="1559" y="1980"/>
                <a:ext cx="254" cy="435"/>
              </a:xfrm>
              <a:prstGeom prst="rect">
                <a:avLst/>
              </a:prstGeom>
              <a:solidFill>
                <a:srgbClr val="C6D9F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sy="50000" kx="-2453608" rotWithShape="0">
                        <a:srgbClr val="CCC0D9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 dirty="0"/>
              </a:p>
            </p:txBody>
          </p:sp>
        </p:grpSp>
        <p:sp>
          <p:nvSpPr>
            <p:cNvPr id="59" name="Text Box 214"/>
            <p:cNvSpPr txBox="1">
              <a:spLocks noChangeArrowheads="1"/>
            </p:cNvSpPr>
            <p:nvPr/>
          </p:nvSpPr>
          <p:spPr bwMode="auto">
            <a:xfrm>
              <a:off x="2024697" y="3152140"/>
              <a:ext cx="638175" cy="2381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000" dirty="0" smtClean="0">
                  <a:effectLst/>
                  <a:latin typeface="Calibri"/>
                  <a:ea typeface="Calibri"/>
                  <a:cs typeface="Times New Roman"/>
                </a:rPr>
                <a:t>4 bits 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60" name="AutoShape 215"/>
            <p:cNvSpPr>
              <a:spLocks/>
            </p:cNvSpPr>
            <p:nvPr/>
          </p:nvSpPr>
          <p:spPr bwMode="auto">
            <a:xfrm rot="16200000">
              <a:off x="2166302" y="3027045"/>
              <a:ext cx="154305" cy="253365"/>
            </a:xfrm>
            <a:prstGeom prst="leftBrace">
              <a:avLst>
                <a:gd name="adj1" fmla="val 31570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61" name="AutoShape 216"/>
            <p:cNvSpPr>
              <a:spLocks/>
            </p:cNvSpPr>
            <p:nvPr/>
          </p:nvSpPr>
          <p:spPr bwMode="auto">
            <a:xfrm rot="5400000">
              <a:off x="4640262" y="4302760"/>
              <a:ext cx="144780" cy="378460"/>
            </a:xfrm>
            <a:prstGeom prst="leftBrace">
              <a:avLst>
                <a:gd name="adj1" fmla="val 50260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62" name="AutoShape 217"/>
            <p:cNvSpPr>
              <a:spLocks/>
            </p:cNvSpPr>
            <p:nvPr/>
          </p:nvSpPr>
          <p:spPr bwMode="auto">
            <a:xfrm rot="5400000">
              <a:off x="2413952" y="4375785"/>
              <a:ext cx="144780" cy="232410"/>
            </a:xfrm>
            <a:prstGeom prst="leftBrace">
              <a:avLst>
                <a:gd name="adj1" fmla="val 30864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cxnSp>
          <p:nvCxnSpPr>
            <p:cNvPr id="63" name="AutoShape 218"/>
            <p:cNvCxnSpPr>
              <a:cxnSpLocks noChangeShapeType="1"/>
            </p:cNvCxnSpPr>
            <p:nvPr/>
          </p:nvCxnSpPr>
          <p:spPr bwMode="auto">
            <a:xfrm rot="16200000">
              <a:off x="2608897" y="4175125"/>
              <a:ext cx="121920" cy="367030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4" name="AutoShape 219"/>
            <p:cNvCxnSpPr>
              <a:cxnSpLocks noChangeShapeType="1"/>
            </p:cNvCxnSpPr>
            <p:nvPr/>
          </p:nvCxnSpPr>
          <p:spPr bwMode="auto">
            <a:xfrm rot="5400000" flipH="1">
              <a:off x="3930332" y="3637280"/>
              <a:ext cx="106680" cy="1457960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5" name="Text Box 220"/>
            <p:cNvSpPr txBox="1">
              <a:spLocks noChangeArrowheads="1"/>
            </p:cNvSpPr>
            <p:nvPr/>
          </p:nvSpPr>
          <p:spPr bwMode="auto">
            <a:xfrm>
              <a:off x="2920047" y="4145280"/>
              <a:ext cx="334645" cy="335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 b="1" dirty="0" smtClean="0">
                  <a:effectLst/>
                  <a:latin typeface="Calibri"/>
                  <a:ea typeface="Calibri"/>
                  <a:cs typeface="Times New Roman"/>
                </a:rPr>
                <a:t>+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66" name="Text Box 221"/>
            <p:cNvSpPr txBox="1">
              <a:spLocks noChangeArrowheads="1"/>
            </p:cNvSpPr>
            <p:nvPr/>
          </p:nvSpPr>
          <p:spPr bwMode="auto">
            <a:xfrm>
              <a:off x="2973387" y="4351020"/>
              <a:ext cx="1502410" cy="25908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200" dirty="0" smtClean="0">
                  <a:effectLst/>
                  <a:latin typeface="Calibri"/>
                  <a:ea typeface="Calibri"/>
                  <a:cs typeface="Times New Roman"/>
                </a:rPr>
                <a:t>= One Channel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67" name="Text Box 222"/>
            <p:cNvSpPr txBox="1">
              <a:spLocks noChangeArrowheads="1"/>
            </p:cNvSpPr>
            <p:nvPr/>
          </p:nvSpPr>
          <p:spPr bwMode="auto">
            <a:xfrm>
              <a:off x="5402262" y="4145280"/>
              <a:ext cx="1430655" cy="26289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200" dirty="0" smtClean="0">
                  <a:effectLst/>
                  <a:latin typeface="Calibri"/>
                  <a:ea typeface="Calibri"/>
                  <a:cs typeface="Times New Roman"/>
                </a:rPr>
                <a:t>One Channel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68" name="AutoShape 273"/>
            <p:cNvCxnSpPr>
              <a:cxnSpLocks noChangeShapeType="1"/>
            </p:cNvCxnSpPr>
            <p:nvPr/>
          </p:nvCxnSpPr>
          <p:spPr bwMode="auto">
            <a:xfrm>
              <a:off x="1886902" y="4265295"/>
              <a:ext cx="635" cy="3975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9" name="AutoShape 274"/>
            <p:cNvCxnSpPr>
              <a:cxnSpLocks noChangeShapeType="1"/>
            </p:cNvCxnSpPr>
            <p:nvPr/>
          </p:nvCxnSpPr>
          <p:spPr bwMode="auto">
            <a:xfrm>
              <a:off x="1644967" y="4085590"/>
              <a:ext cx="10795" cy="56451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0" name="AutoShape 275"/>
            <p:cNvCxnSpPr>
              <a:cxnSpLocks noChangeShapeType="1"/>
            </p:cNvCxnSpPr>
            <p:nvPr/>
          </p:nvCxnSpPr>
          <p:spPr bwMode="auto">
            <a:xfrm flipV="1">
              <a:off x="1625917" y="3155315"/>
              <a:ext cx="635" cy="6718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" name="AutoShape 276"/>
            <p:cNvCxnSpPr>
              <a:cxnSpLocks noChangeShapeType="1"/>
            </p:cNvCxnSpPr>
            <p:nvPr/>
          </p:nvCxnSpPr>
          <p:spPr bwMode="auto">
            <a:xfrm flipV="1">
              <a:off x="7446327" y="3155315"/>
              <a:ext cx="635" cy="6718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2" name="Text Box 277"/>
            <p:cNvSpPr txBox="1">
              <a:spLocks noChangeArrowheads="1"/>
            </p:cNvSpPr>
            <p:nvPr/>
          </p:nvSpPr>
          <p:spPr bwMode="auto">
            <a:xfrm>
              <a:off x="7058342" y="3827145"/>
              <a:ext cx="528955" cy="2705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dirty="0" smtClean="0">
                  <a:effectLst/>
                  <a:latin typeface="Calibri"/>
                  <a:ea typeface="Calibri"/>
                  <a:cs typeface="Times New Roman"/>
                </a:rPr>
                <a:t>Bit 0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98" name="ZoneTexte 97"/>
          <p:cNvSpPr txBox="1"/>
          <p:nvPr/>
        </p:nvSpPr>
        <p:spPr>
          <a:xfrm>
            <a:off x="571609" y="3817114"/>
            <a:ext cx="36922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Specific data encoding of the FEB</a:t>
            </a:r>
            <a:endParaRPr lang="en-US" sz="2000" b="1" dirty="0"/>
          </a:p>
        </p:txBody>
      </p:sp>
      <p:sp>
        <p:nvSpPr>
          <p:cNvPr id="99" name="ZoneTexte 98"/>
          <p:cNvSpPr txBox="1"/>
          <p:nvPr/>
        </p:nvSpPr>
        <p:spPr>
          <a:xfrm>
            <a:off x="4277994" y="3498931"/>
            <a:ext cx="4047436" cy="23083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How we test it 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Load FE injection Ram with </a:t>
            </a:r>
            <a:r>
              <a:rPr lang="en-US" dirty="0" err="1" smtClean="0"/>
              <a:t>specif</a:t>
            </a:r>
            <a:r>
              <a:rPr lang="en-US" dirty="0" smtClean="0"/>
              <a:t> pattern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Verification with a program to retrieve a specific pattern put in the data sent by the FEB in files written by the amc40_frgwriter of the </a:t>
            </a:r>
            <a:r>
              <a:rPr lang="en-US" dirty="0" err="1" smtClean="0"/>
              <a:t>miniDAQ</a:t>
            </a:r>
            <a:endParaRPr lang="en-US" dirty="0"/>
          </a:p>
        </p:txBody>
      </p:sp>
      <p:sp>
        <p:nvSpPr>
          <p:cNvPr id="100" name="Flèche à angle droit 99"/>
          <p:cNvSpPr/>
          <p:nvPr/>
        </p:nvSpPr>
        <p:spPr>
          <a:xfrm rot="5400000">
            <a:off x="2850541" y="3877306"/>
            <a:ext cx="589569" cy="1709179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 descr="Diagonales larges vers le bas"/>
          <p:cNvSpPr>
            <a:spLocks noChangeArrowheads="1"/>
          </p:cNvSpPr>
          <p:nvPr/>
        </p:nvSpPr>
        <p:spPr bwMode="auto">
          <a:xfrm>
            <a:off x="827656" y="1628799"/>
            <a:ext cx="648000" cy="180000"/>
          </a:xfrm>
          <a:prstGeom prst="rect">
            <a:avLst/>
          </a:prstGeom>
          <a:pattFill prst="wdDnDiag">
            <a:fgClr>
              <a:srgbClr val="FFFF00"/>
            </a:fgClr>
            <a:bgClr>
              <a:srgbClr val="622423"/>
            </a:bgClr>
          </a:pattFill>
          <a:ln w="12700">
            <a:solidFill>
              <a:srgbClr val="F2F2F2"/>
            </a:solidFill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dirty="0"/>
          </a:p>
        </p:txBody>
      </p:sp>
      <p:sp>
        <p:nvSpPr>
          <p:cNvPr id="104" name="Rectangle 103" descr="Diagonales larges vers le bas"/>
          <p:cNvSpPr>
            <a:spLocks noChangeArrowheads="1"/>
          </p:cNvSpPr>
          <p:nvPr/>
        </p:nvSpPr>
        <p:spPr bwMode="auto">
          <a:xfrm flipH="1">
            <a:off x="827656" y="1853206"/>
            <a:ext cx="648000" cy="180000"/>
          </a:xfrm>
          <a:prstGeom prst="rect">
            <a:avLst/>
          </a:prstGeom>
          <a:pattFill prst="wdDnDiag">
            <a:fgClr>
              <a:srgbClr val="4BACC6"/>
            </a:fgClr>
            <a:bgClr>
              <a:srgbClr val="205867"/>
            </a:bgClr>
          </a:pattFill>
          <a:ln w="12700">
            <a:pattFill prst="wdDnDiag">
              <a:fgClr>
                <a:srgbClr val="F2F2F2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dirty="0"/>
          </a:p>
        </p:txBody>
      </p:sp>
      <p:sp>
        <p:nvSpPr>
          <p:cNvPr id="105" name="Rectangle 104" descr="Diagonales larges vers le bas"/>
          <p:cNvSpPr>
            <a:spLocks noChangeArrowheads="1"/>
          </p:cNvSpPr>
          <p:nvPr/>
        </p:nvSpPr>
        <p:spPr bwMode="auto">
          <a:xfrm>
            <a:off x="827656" y="2065989"/>
            <a:ext cx="648000" cy="180000"/>
          </a:xfrm>
          <a:prstGeom prst="rect">
            <a:avLst/>
          </a:prstGeom>
          <a:pattFill prst="wdDnDiag">
            <a:fgClr>
              <a:srgbClr val="F79646"/>
            </a:fgClr>
            <a:bgClr>
              <a:srgbClr val="974706"/>
            </a:bgClr>
          </a:pattFill>
          <a:ln w="12700">
            <a:solidFill>
              <a:srgbClr val="F2F2F2"/>
            </a:solidFill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dirty="0"/>
          </a:p>
        </p:txBody>
      </p:sp>
      <p:sp>
        <p:nvSpPr>
          <p:cNvPr id="127" name="Rectangle 126" descr="Diagonales larges vers le bas"/>
          <p:cNvSpPr>
            <a:spLocks noChangeArrowheads="1"/>
          </p:cNvSpPr>
          <p:nvPr/>
        </p:nvSpPr>
        <p:spPr bwMode="auto">
          <a:xfrm>
            <a:off x="827656" y="2291738"/>
            <a:ext cx="648000" cy="180000"/>
          </a:xfrm>
          <a:prstGeom prst="rect">
            <a:avLst/>
          </a:prstGeom>
          <a:pattFill prst="wdDnDiag">
            <a:fgClr>
              <a:srgbClr val="8064A2"/>
            </a:fgClr>
            <a:bgClr>
              <a:srgbClr val="3F3151"/>
            </a:bgClr>
          </a:pattFill>
          <a:ln w="12700">
            <a:solidFill>
              <a:srgbClr val="F2F2F2"/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dirty="0"/>
          </a:p>
        </p:txBody>
      </p:sp>
      <p:sp>
        <p:nvSpPr>
          <p:cNvPr id="128" name="Rectangle 127"/>
          <p:cNvSpPr>
            <a:spLocks noChangeArrowheads="1"/>
          </p:cNvSpPr>
          <p:nvPr/>
        </p:nvSpPr>
        <p:spPr bwMode="auto">
          <a:xfrm>
            <a:off x="827656" y="2528920"/>
            <a:ext cx="648000" cy="180000"/>
          </a:xfrm>
          <a:prstGeom prst="rect">
            <a:avLst/>
          </a:prstGeom>
          <a:gradFill rotWithShape="0">
            <a:gsLst>
              <a:gs pos="0">
                <a:srgbClr val="4F81BD"/>
              </a:gs>
              <a:gs pos="100000">
                <a:srgbClr val="243F60"/>
              </a:gs>
            </a:gsLst>
            <a:lin ang="2700000" scaled="1"/>
          </a:gradFill>
          <a:ln w="12700">
            <a:solidFill>
              <a:srgbClr val="F2F2F2"/>
            </a:solidFill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dirty="0"/>
          </a:p>
        </p:txBody>
      </p:sp>
      <p:sp>
        <p:nvSpPr>
          <p:cNvPr id="129" name="Rectangle 128"/>
          <p:cNvSpPr>
            <a:spLocks noChangeArrowheads="1"/>
          </p:cNvSpPr>
          <p:nvPr/>
        </p:nvSpPr>
        <p:spPr bwMode="auto">
          <a:xfrm>
            <a:off x="827656" y="2744944"/>
            <a:ext cx="648000" cy="180000"/>
          </a:xfrm>
          <a:prstGeom prst="rect">
            <a:avLst/>
          </a:prstGeom>
          <a:gradFill rotWithShape="0">
            <a:gsLst>
              <a:gs pos="0">
                <a:srgbClr val="C0504D"/>
              </a:gs>
              <a:gs pos="100000">
                <a:srgbClr val="622423"/>
              </a:gs>
            </a:gsLst>
            <a:lin ang="2700000" scaled="1"/>
          </a:gradFill>
          <a:ln w="12700">
            <a:solidFill>
              <a:srgbClr val="F2F2F2"/>
            </a:solidFill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dirty="0"/>
          </a:p>
        </p:txBody>
      </p:sp>
      <p:sp>
        <p:nvSpPr>
          <p:cNvPr id="130" name="Rectangle 129"/>
          <p:cNvSpPr>
            <a:spLocks noChangeArrowheads="1"/>
          </p:cNvSpPr>
          <p:nvPr/>
        </p:nvSpPr>
        <p:spPr bwMode="auto">
          <a:xfrm>
            <a:off x="827656" y="2960968"/>
            <a:ext cx="648000" cy="180000"/>
          </a:xfrm>
          <a:prstGeom prst="rect">
            <a:avLst/>
          </a:prstGeom>
          <a:gradFill rotWithShape="0">
            <a:gsLst>
              <a:gs pos="0">
                <a:srgbClr val="9BBB59"/>
              </a:gs>
              <a:gs pos="100000">
                <a:srgbClr val="4E6128"/>
              </a:gs>
            </a:gsLst>
            <a:lin ang="2700000" scaled="1"/>
          </a:gradFill>
          <a:ln w="12700">
            <a:pattFill prst="wdUpDiag">
              <a:fgClr>
                <a:srgbClr val="F2F2F2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dirty="0"/>
          </a:p>
        </p:txBody>
      </p:sp>
      <p:sp>
        <p:nvSpPr>
          <p:cNvPr id="131" name="Rectangle 130"/>
          <p:cNvSpPr>
            <a:spLocks noChangeArrowheads="1"/>
          </p:cNvSpPr>
          <p:nvPr/>
        </p:nvSpPr>
        <p:spPr bwMode="auto">
          <a:xfrm>
            <a:off x="827656" y="3183565"/>
            <a:ext cx="648000" cy="180000"/>
          </a:xfrm>
          <a:prstGeom prst="rect">
            <a:avLst/>
          </a:prstGeom>
          <a:gradFill rotWithShape="0">
            <a:gsLst>
              <a:gs pos="0">
                <a:srgbClr val="7F7F7F"/>
              </a:gs>
              <a:gs pos="100000">
                <a:srgbClr val="000000"/>
              </a:gs>
            </a:gsLst>
            <a:lin ang="2700000" scaled="1"/>
          </a:gradFill>
          <a:ln w="12700">
            <a:solidFill>
              <a:srgbClr val="F2F2F2"/>
            </a:solidFill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dirty="0"/>
          </a:p>
        </p:txBody>
      </p:sp>
      <p:sp>
        <p:nvSpPr>
          <p:cNvPr id="132" name="ZoneTexte 131"/>
          <p:cNvSpPr txBox="1"/>
          <p:nvPr/>
        </p:nvSpPr>
        <p:spPr>
          <a:xfrm>
            <a:off x="0" y="1534133"/>
            <a:ext cx="8322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Chan 0</a:t>
            </a:r>
          </a:p>
          <a:p>
            <a:r>
              <a:rPr lang="en-US" dirty="0" smtClean="0"/>
              <a:t>  .</a:t>
            </a:r>
          </a:p>
          <a:p>
            <a:r>
              <a:rPr lang="en-US" dirty="0" smtClean="0"/>
              <a:t>  .</a:t>
            </a:r>
          </a:p>
          <a:p>
            <a:r>
              <a:rPr lang="en-US" dirty="0" smtClean="0"/>
              <a:t>  .</a:t>
            </a:r>
            <a:endParaRPr lang="en-US" dirty="0"/>
          </a:p>
        </p:txBody>
      </p:sp>
      <p:sp>
        <p:nvSpPr>
          <p:cNvPr id="133" name="ZoneTexte 132"/>
          <p:cNvSpPr txBox="1"/>
          <p:nvPr/>
        </p:nvSpPr>
        <p:spPr>
          <a:xfrm>
            <a:off x="-14276" y="3088899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Chan 7</a:t>
            </a:r>
            <a:endParaRPr lang="en-US" dirty="0"/>
          </a:p>
        </p:txBody>
      </p:sp>
      <p:sp>
        <p:nvSpPr>
          <p:cNvPr id="134" name="Rectangle à coins arrondis 133"/>
          <p:cNvSpPr/>
          <p:nvPr/>
        </p:nvSpPr>
        <p:spPr>
          <a:xfrm>
            <a:off x="72008" y="816783"/>
            <a:ext cx="1691680" cy="275623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5" name="ZoneTexte 134"/>
          <p:cNvSpPr txBox="1"/>
          <p:nvPr/>
        </p:nvSpPr>
        <p:spPr>
          <a:xfrm>
            <a:off x="401863" y="1052736"/>
            <a:ext cx="112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the FEB</a:t>
            </a:r>
            <a:endParaRPr lang="en-US" dirty="0"/>
          </a:p>
        </p:txBody>
      </p:sp>
      <p:sp>
        <p:nvSpPr>
          <p:cNvPr id="160" name="Flèche à angle droit 159"/>
          <p:cNvSpPr/>
          <p:nvPr/>
        </p:nvSpPr>
        <p:spPr>
          <a:xfrm>
            <a:off x="3512553" y="3049031"/>
            <a:ext cx="2170328" cy="379969"/>
          </a:xfrm>
          <a:prstGeom prst="bent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1" name="Flèche à angle droit 160"/>
          <p:cNvSpPr/>
          <p:nvPr/>
        </p:nvSpPr>
        <p:spPr>
          <a:xfrm>
            <a:off x="2216226" y="3050968"/>
            <a:ext cx="1341892" cy="379969"/>
          </a:xfrm>
          <a:prstGeom prst="bent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2" name="Forme en L 161"/>
          <p:cNvSpPr/>
          <p:nvPr/>
        </p:nvSpPr>
        <p:spPr>
          <a:xfrm rot="10800000">
            <a:off x="1553840" y="2148084"/>
            <a:ext cx="785912" cy="1280916"/>
          </a:xfrm>
          <a:prstGeom prst="corner">
            <a:avLst>
              <a:gd name="adj1" fmla="val 11478"/>
              <a:gd name="adj2" fmla="val 18482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63" name="Rectangle à coins arrondis 162"/>
          <p:cNvSpPr/>
          <p:nvPr/>
        </p:nvSpPr>
        <p:spPr>
          <a:xfrm>
            <a:off x="2517642" y="761571"/>
            <a:ext cx="5900016" cy="245125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6" name="ZoneTexte 165"/>
          <p:cNvSpPr txBox="1"/>
          <p:nvPr/>
        </p:nvSpPr>
        <p:spPr>
          <a:xfrm>
            <a:off x="4000086" y="886134"/>
            <a:ext cx="2278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the Wide Bus frame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13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937226"/>
            <a:ext cx="1187624" cy="828657"/>
          </a:xfrm>
          <a:prstGeom prst="rect">
            <a:avLst/>
          </a:prstGeom>
        </p:spPr>
      </p:pic>
      <p:pic>
        <p:nvPicPr>
          <p:cNvPr id="1026" name="Picture 2" descr="Institut für Telekommunikationssysteme: Partner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03231"/>
            <a:ext cx="1368152" cy="790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necteur droit 5"/>
          <p:cNvCxnSpPr/>
          <p:nvPr/>
        </p:nvCxnSpPr>
        <p:spPr>
          <a:xfrm>
            <a:off x="178301" y="5835812"/>
            <a:ext cx="8784976" cy="3600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Test I2C communication with GBT-SCA of the FE </a:t>
            </a:r>
            <a:endParaRPr lang="en-US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Monique  </a:t>
            </a:r>
            <a:r>
              <a:rPr lang="en-US" dirty="0" err="1" smtClean="0"/>
              <a:t>Taurigna-Quéré</a:t>
            </a:r>
            <a:r>
              <a:rPr lang="en-US" dirty="0" smtClean="0"/>
              <a:t> 13/02/2018</a:t>
            </a:r>
            <a:endParaRPr lang="en-US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92577-D3C3-464D-BA80-48ACC670A2B5}" type="slidenum">
              <a:rPr lang="en-US" smtClean="0"/>
              <a:t>6</a:t>
            </a:fld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698641" y="1168093"/>
            <a:ext cx="1431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GBT Client</a:t>
            </a:r>
            <a:endParaRPr lang="en-US" dirty="0"/>
          </a:p>
        </p:txBody>
      </p:sp>
      <p:pic>
        <p:nvPicPr>
          <p:cNvPr id="2050" name="Picture 2" descr="Résultat de recherche d'images pour &quot;cern vdlb&quot;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5" r="50000" b="14182"/>
          <a:stretch/>
        </p:blipFill>
        <p:spPr bwMode="auto">
          <a:xfrm>
            <a:off x="2483768" y="2627895"/>
            <a:ext cx="1525920" cy="2060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4716016" y="2492896"/>
            <a:ext cx="1225347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FEB</a:t>
            </a:r>
            <a:endParaRPr lang="en-US" dirty="0"/>
          </a:p>
        </p:txBody>
      </p:sp>
      <p:sp>
        <p:nvSpPr>
          <p:cNvPr id="24" name="Flèche courbée vers le haut 23"/>
          <p:cNvSpPr/>
          <p:nvPr/>
        </p:nvSpPr>
        <p:spPr>
          <a:xfrm rot="21391259">
            <a:off x="1552840" y="3882749"/>
            <a:ext cx="1097096" cy="696775"/>
          </a:xfrm>
          <a:prstGeom prst="curvedUpArrow">
            <a:avLst>
              <a:gd name="adj1" fmla="val 22497"/>
              <a:gd name="adj2" fmla="val 50000"/>
              <a:gd name="adj3" fmla="val 52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Flèche courbée vers le haut 27"/>
          <p:cNvSpPr/>
          <p:nvPr/>
        </p:nvSpPr>
        <p:spPr>
          <a:xfrm>
            <a:off x="4181332" y="4220093"/>
            <a:ext cx="778913" cy="549019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3641454" y="5029684"/>
            <a:ext cx="2637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By mini-HDMI to back end</a:t>
            </a:r>
            <a:endParaRPr lang="en-US" dirty="0"/>
          </a:p>
        </p:txBody>
      </p:sp>
      <p:sp>
        <p:nvSpPr>
          <p:cNvPr id="27" name="ZoneTexte 26"/>
          <p:cNvSpPr txBox="1"/>
          <p:nvPr/>
        </p:nvSpPr>
        <p:spPr>
          <a:xfrm>
            <a:off x="999819" y="4731421"/>
            <a:ext cx="1428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By optic fiber</a:t>
            </a:r>
            <a:endParaRPr lang="en-US" dirty="0"/>
          </a:p>
        </p:txBody>
      </p:sp>
      <p:sp>
        <p:nvSpPr>
          <p:cNvPr id="29" name="ZoneTexte 28"/>
          <p:cNvSpPr txBox="1"/>
          <p:nvPr/>
        </p:nvSpPr>
        <p:spPr>
          <a:xfrm>
            <a:off x="6489619" y="2348880"/>
            <a:ext cx="24178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Read/write of some</a:t>
            </a:r>
          </a:p>
          <a:p>
            <a:r>
              <a:rPr lang="en-US" dirty="0" smtClean="0"/>
              <a:t>Register of the different</a:t>
            </a:r>
          </a:p>
          <a:p>
            <a:r>
              <a:rPr lang="en-US" dirty="0" err="1" smtClean="0"/>
              <a:t>Gbtx</a:t>
            </a:r>
            <a:r>
              <a:rPr lang="en-US" dirty="0" smtClean="0"/>
              <a:t> of the FEB</a:t>
            </a:r>
          </a:p>
          <a:p>
            <a:endParaRPr lang="en-US" dirty="0" smtClean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"/>
          <a:stretch/>
        </p:blipFill>
        <p:spPr>
          <a:xfrm>
            <a:off x="420464" y="1556792"/>
            <a:ext cx="1987885" cy="2223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04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937226"/>
            <a:ext cx="1187624" cy="828657"/>
          </a:xfrm>
          <a:prstGeom prst="rect">
            <a:avLst/>
          </a:prstGeom>
        </p:spPr>
      </p:pic>
      <p:pic>
        <p:nvPicPr>
          <p:cNvPr id="1026" name="Picture 2" descr="Institut für Telekommunikationssysteme: Partner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03231"/>
            <a:ext cx="1368152" cy="790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necteur droit 5"/>
          <p:cNvCxnSpPr/>
          <p:nvPr/>
        </p:nvCxnSpPr>
        <p:spPr>
          <a:xfrm>
            <a:off x="178301" y="5835812"/>
            <a:ext cx="8784976" cy="3600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Test SPI communication with GBT-SCA of the FE </a:t>
            </a:r>
            <a:endParaRPr lang="en-US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Monique  </a:t>
            </a:r>
            <a:r>
              <a:rPr lang="en-US" dirty="0" err="1" smtClean="0"/>
              <a:t>Taurigna-Quéré</a:t>
            </a:r>
            <a:r>
              <a:rPr lang="en-US" dirty="0" smtClean="0"/>
              <a:t> 13/02/2018</a:t>
            </a:r>
            <a:endParaRPr lang="en-US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92577-D3C3-464D-BA80-48ACC670A2B5}" type="slidenum">
              <a:rPr lang="en-US" smtClean="0"/>
              <a:t>7</a:t>
            </a:fld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608832" y="1374906"/>
            <a:ext cx="14315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CCP1 terminal</a:t>
            </a:r>
            <a:endParaRPr lang="en-US" dirty="0"/>
          </a:p>
        </p:txBody>
      </p:sp>
      <p:pic>
        <p:nvPicPr>
          <p:cNvPr id="2050" name="Picture 2" descr="Résultat de recherche d'images pour &quot;cern vdlb&quot;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5" r="50000" b="14182"/>
          <a:stretch/>
        </p:blipFill>
        <p:spPr bwMode="auto">
          <a:xfrm>
            <a:off x="2483768" y="2627895"/>
            <a:ext cx="1525920" cy="2060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4716016" y="2492896"/>
            <a:ext cx="1225347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FEB</a:t>
            </a:r>
            <a:endParaRPr lang="en-US" dirty="0"/>
          </a:p>
        </p:txBody>
      </p:sp>
      <p:sp>
        <p:nvSpPr>
          <p:cNvPr id="24" name="Flèche courbée vers le haut 23"/>
          <p:cNvSpPr/>
          <p:nvPr/>
        </p:nvSpPr>
        <p:spPr>
          <a:xfrm rot="21391259">
            <a:off x="1552840" y="3882749"/>
            <a:ext cx="1097096" cy="696775"/>
          </a:xfrm>
          <a:prstGeom prst="curvedUpArrow">
            <a:avLst>
              <a:gd name="adj1" fmla="val 22497"/>
              <a:gd name="adj2" fmla="val 50000"/>
              <a:gd name="adj3" fmla="val 52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Flèche courbée vers le haut 27"/>
          <p:cNvSpPr/>
          <p:nvPr/>
        </p:nvSpPr>
        <p:spPr>
          <a:xfrm>
            <a:off x="4181332" y="4220093"/>
            <a:ext cx="778913" cy="549019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3641454" y="5029684"/>
            <a:ext cx="2637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By mini-HDMI to back end</a:t>
            </a:r>
            <a:endParaRPr lang="en-US" dirty="0"/>
          </a:p>
        </p:txBody>
      </p:sp>
      <p:sp>
        <p:nvSpPr>
          <p:cNvPr id="27" name="ZoneTexte 26"/>
          <p:cNvSpPr txBox="1"/>
          <p:nvPr/>
        </p:nvSpPr>
        <p:spPr>
          <a:xfrm>
            <a:off x="999819" y="4731421"/>
            <a:ext cx="1428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By optic fiber</a:t>
            </a:r>
            <a:endParaRPr lang="en-US" dirty="0"/>
          </a:p>
        </p:txBody>
      </p:sp>
      <p:sp>
        <p:nvSpPr>
          <p:cNvPr id="29" name="ZoneTexte 28"/>
          <p:cNvSpPr txBox="1"/>
          <p:nvPr/>
        </p:nvSpPr>
        <p:spPr>
          <a:xfrm>
            <a:off x="6516216" y="2348880"/>
            <a:ext cx="265290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Read/write of some</a:t>
            </a:r>
          </a:p>
          <a:p>
            <a:r>
              <a:rPr lang="en-US" dirty="0" smtClean="0"/>
              <a:t>Register of SPI different </a:t>
            </a:r>
          </a:p>
          <a:p>
            <a:r>
              <a:rPr lang="en-US" dirty="0" smtClean="0"/>
              <a:t>Slave (ICECAL OK),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firrmware</a:t>
            </a:r>
            <a:r>
              <a:rPr lang="en-US" dirty="0" smtClean="0"/>
              <a:t> adaptations for</a:t>
            </a:r>
          </a:p>
          <a:p>
            <a:r>
              <a:rPr lang="en-US" dirty="0" smtClean="0"/>
              <a:t> </a:t>
            </a:r>
            <a:r>
              <a:rPr lang="en-US" dirty="0" err="1"/>
              <a:t>F</a:t>
            </a:r>
            <a:r>
              <a:rPr lang="en-US" dirty="0" err="1" smtClean="0"/>
              <a:t>e_pga</a:t>
            </a:r>
            <a:r>
              <a:rPr lang="en-US" dirty="0" smtClean="0"/>
              <a:t> and </a:t>
            </a:r>
            <a:r>
              <a:rPr lang="en-US" dirty="0" err="1" smtClean="0"/>
              <a:t>Tri_Seq_pga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24497" y="2204864"/>
            <a:ext cx="1800200" cy="16213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Spi_test</a:t>
            </a:r>
            <a:r>
              <a:rPr lang="fr-FR" dirty="0" smtClean="0"/>
              <a:t> line command </a:t>
            </a:r>
            <a:r>
              <a:rPr lang="fr-FR" dirty="0" err="1" smtClean="0"/>
              <a:t>used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4574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937226"/>
            <a:ext cx="1187624" cy="828657"/>
          </a:xfrm>
          <a:prstGeom prst="rect">
            <a:avLst/>
          </a:prstGeom>
        </p:spPr>
      </p:pic>
      <p:pic>
        <p:nvPicPr>
          <p:cNvPr id="1026" name="Picture 2" descr="Institut für Telekommunikationssysteme: Partner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03231"/>
            <a:ext cx="1368152" cy="790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necteur droit 5"/>
          <p:cNvCxnSpPr/>
          <p:nvPr/>
        </p:nvCxnSpPr>
        <p:spPr>
          <a:xfrm>
            <a:off x="178301" y="5835812"/>
            <a:ext cx="8784976" cy="3600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92246" y="83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Test </a:t>
            </a:r>
            <a:r>
              <a:rPr lang="fr-FR" dirty="0" err="1" smtClean="0"/>
              <a:t>SyncFrame</a:t>
            </a:r>
            <a:r>
              <a:rPr lang="fr-FR" dirty="0" smtClean="0"/>
              <a:t> pattern to </a:t>
            </a:r>
            <a:r>
              <a:rPr lang="fr-FR" dirty="0" err="1" smtClean="0"/>
              <a:t>miniDAQ</a:t>
            </a:r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Monique  Taurigna-Quéré 13/02/2018</a:t>
            </a:r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92577-D3C3-464D-BA80-48ACC670A2B5}" type="slidenum">
              <a:rPr lang="fr-FR" smtClean="0"/>
              <a:t>8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538241" y="1700300"/>
            <a:ext cx="1615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Green </a:t>
            </a:r>
            <a:r>
              <a:rPr lang="fr-FR" dirty="0" err="1" smtClean="0"/>
              <a:t>led</a:t>
            </a:r>
            <a:r>
              <a:rPr lang="fr-FR" dirty="0" smtClean="0"/>
              <a:t> </a:t>
            </a:r>
            <a:r>
              <a:rPr lang="fr-FR" dirty="0" err="1" smtClean="0"/>
              <a:t>synchronized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4716016" y="2492896"/>
            <a:ext cx="1225347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FEB</a:t>
            </a:r>
            <a:endParaRPr lang="fr-FR" sz="2000" dirty="0"/>
          </a:p>
        </p:txBody>
      </p:sp>
      <p:sp>
        <p:nvSpPr>
          <p:cNvPr id="28" name="Flèche courbée vers le haut 27"/>
          <p:cNvSpPr/>
          <p:nvPr/>
        </p:nvSpPr>
        <p:spPr>
          <a:xfrm rot="10800000">
            <a:off x="3761355" y="2710003"/>
            <a:ext cx="773922" cy="700019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3473804" y="1884966"/>
            <a:ext cx="13490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Datas</a:t>
            </a:r>
          </a:p>
          <a:p>
            <a:r>
              <a:rPr lang="fr-FR" dirty="0" err="1" smtClean="0"/>
              <a:t>Optic</a:t>
            </a:r>
            <a:r>
              <a:rPr lang="fr-FR" dirty="0" smtClean="0"/>
              <a:t> </a:t>
            </a:r>
            <a:r>
              <a:rPr lang="fr-FR" dirty="0" err="1" smtClean="0"/>
              <a:t>fiber</a:t>
            </a:r>
            <a:r>
              <a:rPr lang="fr-FR" dirty="0" smtClean="0"/>
              <a:t> 7</a:t>
            </a:r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6065604" y="1124744"/>
            <a:ext cx="287910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r>
              <a:rPr lang="en-US" dirty="0"/>
              <a:t>a local command </a:t>
            </a:r>
            <a:r>
              <a:rPr lang="en-US" dirty="0" smtClean="0"/>
              <a:t>triggers </a:t>
            </a:r>
            <a:r>
              <a:rPr lang="en-US" dirty="0"/>
              <a:t>10 </a:t>
            </a:r>
            <a:r>
              <a:rPr lang="en-US" dirty="0" err="1" smtClean="0"/>
              <a:t>SyncFrames</a:t>
            </a:r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SyncFrame</a:t>
            </a:r>
            <a:r>
              <a:rPr lang="en-US" dirty="0" smtClean="0"/>
              <a:t> = Configuration of the FEB to send the BCID under 12 bits with a fixed pattern after this.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Commutation to normal </a:t>
            </a:r>
          </a:p>
          <a:p>
            <a:r>
              <a:rPr lang="en-US" dirty="0" err="1" smtClean="0"/>
              <a:t>datas</a:t>
            </a:r>
            <a:r>
              <a:rPr lang="en-US" dirty="0" smtClean="0"/>
              <a:t> with BCID under 8 bits after the 10 </a:t>
            </a:r>
            <a:r>
              <a:rPr lang="en-US" dirty="0" err="1" smtClean="0"/>
              <a:t>SyncFrames</a:t>
            </a:r>
            <a:endParaRPr lang="en-US" dirty="0" smtClean="0"/>
          </a:p>
          <a:p>
            <a:pPr marL="285750" indent="-285750">
              <a:buFont typeface="Symbol"/>
              <a:buChar char="Þ"/>
            </a:pPr>
            <a:r>
              <a:rPr lang="en-US" dirty="0" smtClean="0"/>
              <a:t>The </a:t>
            </a:r>
            <a:r>
              <a:rPr lang="en-US" dirty="0" err="1" smtClean="0"/>
              <a:t>miniDAQ</a:t>
            </a:r>
            <a:r>
              <a:rPr lang="en-US" dirty="0" smtClean="0"/>
              <a:t> is synchronized !</a:t>
            </a:r>
          </a:p>
          <a:p>
            <a:pPr marL="285750" indent="-285750">
              <a:buFont typeface="Symbol"/>
              <a:buChar char="Þ"/>
            </a:pPr>
            <a:r>
              <a:rPr lang="en-US" dirty="0" smtClean="0"/>
              <a:t>But as we aren’t synchronous with a TFC </a:t>
            </a:r>
            <a:r>
              <a:rPr lang="en-US" dirty="0" err="1" smtClean="0"/>
              <a:t>cmd</a:t>
            </a:r>
            <a:r>
              <a:rPr lang="en-US" dirty="0" smtClean="0"/>
              <a:t> the </a:t>
            </a:r>
            <a:r>
              <a:rPr lang="en-US" dirty="0" err="1" smtClean="0"/>
              <a:t>miniDAQ</a:t>
            </a:r>
            <a:r>
              <a:rPr lang="en-US" dirty="0" smtClean="0"/>
              <a:t> is in Error</a:t>
            </a:r>
            <a:endParaRPr lang="en-US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46" y="2505137"/>
            <a:ext cx="3152673" cy="2939654"/>
          </a:xfrm>
          <a:prstGeom prst="rect">
            <a:avLst/>
          </a:prstGeom>
        </p:spPr>
      </p:pic>
      <p:cxnSp>
        <p:nvCxnSpPr>
          <p:cNvPr id="16" name="Connecteur droit avec flèche 15"/>
          <p:cNvCxnSpPr/>
          <p:nvPr/>
        </p:nvCxnSpPr>
        <p:spPr>
          <a:xfrm>
            <a:off x="917340" y="2346631"/>
            <a:ext cx="0" cy="71338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412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</TotalTime>
  <Words>381</Words>
  <Application>Microsoft Office PowerPoint</Application>
  <PresentationFormat>Affichage à l'écran (4:3)</PresentationFormat>
  <Paragraphs>110</Paragraphs>
  <Slides>8</Slides>
  <Notes>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slow control and acquisition</vt:lpstr>
      <vt:lpstr>The MiniDAQ environment</vt:lpstr>
      <vt:lpstr>Configuration of the FEB</vt:lpstr>
      <vt:lpstr>Test FE Data part</vt:lpstr>
      <vt:lpstr>Présentation PowerPoint</vt:lpstr>
      <vt:lpstr>Test I2C communication with GBT-SCA of the FE </vt:lpstr>
      <vt:lpstr>Test SPI communication with GBT-SCA of the FE </vt:lpstr>
      <vt:lpstr>Test SyncFrame pattern to miniDAQ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Monique Taurigna</dc:creator>
  <cp:lastModifiedBy>Monique Taurigna</cp:lastModifiedBy>
  <cp:revision>31</cp:revision>
  <dcterms:created xsi:type="dcterms:W3CDTF">2018-02-07T14:25:06Z</dcterms:created>
  <dcterms:modified xsi:type="dcterms:W3CDTF">2018-02-11T20:10:45Z</dcterms:modified>
</cp:coreProperties>
</file>