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74" r:id="rId3"/>
    <p:sldMasterId id="2147483691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42"/>
  </p:notesMasterIdLst>
  <p:handoutMasterIdLst>
    <p:handoutMasterId r:id="rId43"/>
  </p:handoutMasterIdLst>
  <p:sldIdLst>
    <p:sldId id="256" r:id="rId9"/>
    <p:sldId id="414" r:id="rId10"/>
    <p:sldId id="397" r:id="rId11"/>
    <p:sldId id="398" r:id="rId12"/>
    <p:sldId id="416" r:id="rId13"/>
    <p:sldId id="383" r:id="rId14"/>
    <p:sldId id="399" r:id="rId15"/>
    <p:sldId id="384" r:id="rId16"/>
    <p:sldId id="408" r:id="rId17"/>
    <p:sldId id="409" r:id="rId18"/>
    <p:sldId id="410" r:id="rId19"/>
    <p:sldId id="407" r:id="rId20"/>
    <p:sldId id="417" r:id="rId21"/>
    <p:sldId id="400" r:id="rId22"/>
    <p:sldId id="401" r:id="rId23"/>
    <p:sldId id="402" r:id="rId24"/>
    <p:sldId id="404" r:id="rId25"/>
    <p:sldId id="406" r:id="rId26"/>
    <p:sldId id="405" r:id="rId27"/>
    <p:sldId id="385" r:id="rId28"/>
    <p:sldId id="411" r:id="rId29"/>
    <p:sldId id="418" r:id="rId30"/>
    <p:sldId id="419" r:id="rId31"/>
    <p:sldId id="413" r:id="rId32"/>
    <p:sldId id="420" r:id="rId33"/>
    <p:sldId id="412" r:id="rId34"/>
    <p:sldId id="394" r:id="rId35"/>
    <p:sldId id="263" r:id="rId36"/>
    <p:sldId id="373" r:id="rId37"/>
    <p:sldId id="422" r:id="rId38"/>
    <p:sldId id="395" r:id="rId39"/>
    <p:sldId id="421" r:id="rId40"/>
    <p:sldId id="403" r:id="rId41"/>
  </p:sldIdLst>
  <p:sldSz cx="10080625" cy="7559675"/>
  <p:notesSz cx="6799263" cy="9929813"/>
  <p:defaultTextStyle>
    <a:defPPr>
      <a:defRPr lang="en-GB"/>
    </a:defPPr>
    <a:lvl1pPr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1641" indent="-285247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0985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597382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3778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1976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38369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194764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1162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925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5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3333FF"/>
    <a:srgbClr val="996633"/>
    <a:srgbClr val="ABABEB"/>
    <a:srgbClr val="385D8A"/>
    <a:srgbClr val="666699"/>
    <a:srgbClr val="33CC33"/>
    <a:srgbClr val="00FF00"/>
    <a:srgbClr val="00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1" autoAdjust="0"/>
    <p:restoredTop sz="92099" autoAdjust="0"/>
  </p:normalViewPr>
  <p:slideViewPr>
    <p:cSldViewPr>
      <p:cViewPr varScale="1">
        <p:scale>
          <a:sx n="101" d="100"/>
          <a:sy n="101" d="100"/>
        </p:scale>
        <p:origin x="1794" y="84"/>
      </p:cViewPr>
      <p:guideLst>
        <p:guide orient="horz" pos="2925"/>
        <p:guide pos="2903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50" d="100"/>
          <a:sy n="150" d="100"/>
        </p:scale>
        <p:origin x="-1698" y="3528"/>
      </p:cViewPr>
      <p:guideLst>
        <p:guide orient="horz" pos="2675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088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t" anchorCtr="0" compatLnSpc="1">
            <a:prstTxWarp prst="textNoShape">
              <a:avLst/>
            </a:prstTxWarp>
          </a:bodyPr>
          <a:lstStyle>
            <a:lvl1pPr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587" y="0"/>
            <a:ext cx="2947088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t" anchorCtr="0" compatLnSpc="1">
            <a:prstTxWarp prst="textNoShape">
              <a:avLst/>
            </a:prstTxWarp>
          </a:bodyPr>
          <a:lstStyle>
            <a:lvl1pPr algn="r"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179"/>
            <a:ext cx="2947088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b" anchorCtr="0" compatLnSpc="1">
            <a:prstTxWarp prst="textNoShape">
              <a:avLst/>
            </a:prstTxWarp>
          </a:bodyPr>
          <a:lstStyle>
            <a:lvl1pPr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587" y="9431179"/>
            <a:ext cx="2947088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b" anchorCtr="0" compatLnSpc="1">
            <a:prstTxWarp prst="textNoShape">
              <a:avLst/>
            </a:prstTxWarp>
          </a:bodyPr>
          <a:lstStyle>
            <a:lvl1pPr algn="r"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FB7CC06-C7FB-4AB8-95B5-6A44CEC0A0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089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11238" y="920750"/>
            <a:ext cx="4427537" cy="3321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5596" y="4567110"/>
            <a:ext cx="4458741" cy="36857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  <p:extLst>
      <p:ext uri="{BB962C8B-B14F-4D97-AF65-F5344CB8AC3E}">
        <p14:creationId xmlns:p14="http://schemas.microsoft.com/office/powerpoint/2010/main" val="1890192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1641" indent="-285247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0985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7382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3778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1976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369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764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162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920750"/>
            <a:ext cx="4430713" cy="33226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5596" y="4567111"/>
            <a:ext cx="4458741" cy="1046498"/>
          </a:xfrm>
          <a:noFill/>
          <a:ln/>
        </p:spPr>
        <p:txBody>
          <a:bodyPr/>
          <a:lstStyle/>
          <a:p>
            <a:pPr eaLnBrk="1" hangingPunct="1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8110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4125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0816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66213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273677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429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764046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976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87514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0996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689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36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226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502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37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7922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2447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670342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678663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909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167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441" indent="0" algn="ctr">
              <a:buNone/>
              <a:defRPr/>
            </a:lvl2pPr>
            <a:lvl3pPr marL="912884" indent="0" algn="ctr">
              <a:buNone/>
              <a:defRPr/>
            </a:lvl3pPr>
            <a:lvl4pPr marL="1369326" indent="0" algn="ctr">
              <a:buNone/>
              <a:defRPr/>
            </a:lvl4pPr>
            <a:lvl5pPr marL="1825768" indent="0" algn="ctr">
              <a:buNone/>
              <a:defRPr/>
            </a:lvl5pPr>
            <a:lvl6pPr marL="2282212" indent="0" algn="ctr">
              <a:buNone/>
              <a:defRPr/>
            </a:lvl6pPr>
            <a:lvl7pPr marL="2738653" indent="0" algn="ctr">
              <a:buNone/>
              <a:defRPr/>
            </a:lvl7pPr>
            <a:lvl8pPr marL="3195095" indent="0" algn="ctr">
              <a:buNone/>
              <a:defRPr/>
            </a:lvl8pPr>
            <a:lvl9pPr marL="365154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DBF4-CD2E-4152-8B66-9F6822E420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7684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1AD9-E504-4B57-81E1-27D0CB2E35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8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7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41" indent="0">
              <a:buNone/>
              <a:defRPr sz="1800"/>
            </a:lvl2pPr>
            <a:lvl3pPr marL="912884" indent="0">
              <a:buNone/>
              <a:defRPr sz="1700"/>
            </a:lvl3pPr>
            <a:lvl4pPr marL="1369326" indent="0">
              <a:buNone/>
              <a:defRPr sz="1400"/>
            </a:lvl4pPr>
            <a:lvl5pPr marL="1825768" indent="0">
              <a:buNone/>
              <a:defRPr sz="1400"/>
            </a:lvl5pPr>
            <a:lvl6pPr marL="2282212" indent="0">
              <a:buNone/>
              <a:defRPr sz="1400"/>
            </a:lvl6pPr>
            <a:lvl7pPr marL="2738653" indent="0">
              <a:buNone/>
              <a:defRPr sz="1400"/>
            </a:lvl7pPr>
            <a:lvl8pPr marL="3195095" indent="0">
              <a:buNone/>
              <a:defRPr sz="1400"/>
            </a:lvl8pPr>
            <a:lvl9pPr marL="365154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915CD-5A55-4C5B-A435-21EAAB0212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9548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6518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D01B-5583-4387-AC36-9B702FA9EB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6086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1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41" indent="0">
              <a:buNone/>
              <a:defRPr sz="2000" b="1"/>
            </a:lvl2pPr>
            <a:lvl3pPr marL="912884" indent="0">
              <a:buNone/>
              <a:defRPr sz="1800" b="1"/>
            </a:lvl3pPr>
            <a:lvl4pPr marL="1369326" indent="0">
              <a:buNone/>
              <a:defRPr sz="1700" b="1"/>
            </a:lvl4pPr>
            <a:lvl5pPr marL="1825768" indent="0">
              <a:buNone/>
              <a:defRPr sz="1700" b="1"/>
            </a:lvl5pPr>
            <a:lvl6pPr marL="2282212" indent="0">
              <a:buNone/>
              <a:defRPr sz="1700" b="1"/>
            </a:lvl6pPr>
            <a:lvl7pPr marL="2738653" indent="0">
              <a:buNone/>
              <a:defRPr sz="1700" b="1"/>
            </a:lvl7pPr>
            <a:lvl8pPr marL="3195095" indent="0">
              <a:buNone/>
              <a:defRPr sz="1700" b="1"/>
            </a:lvl8pPr>
            <a:lvl9pPr marL="3651540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41" indent="0">
              <a:buNone/>
              <a:defRPr sz="2000" b="1"/>
            </a:lvl2pPr>
            <a:lvl3pPr marL="912884" indent="0">
              <a:buNone/>
              <a:defRPr sz="1800" b="1"/>
            </a:lvl3pPr>
            <a:lvl4pPr marL="1369326" indent="0">
              <a:buNone/>
              <a:defRPr sz="1700" b="1"/>
            </a:lvl4pPr>
            <a:lvl5pPr marL="1825768" indent="0">
              <a:buNone/>
              <a:defRPr sz="1700" b="1"/>
            </a:lvl5pPr>
            <a:lvl6pPr marL="2282212" indent="0">
              <a:buNone/>
              <a:defRPr sz="1700" b="1"/>
            </a:lvl6pPr>
            <a:lvl7pPr marL="2738653" indent="0">
              <a:buNone/>
              <a:defRPr sz="1700" b="1"/>
            </a:lvl7pPr>
            <a:lvl8pPr marL="3195095" indent="0">
              <a:buNone/>
              <a:defRPr sz="1700" b="1"/>
            </a:lvl8pPr>
            <a:lvl9pPr marL="3651540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2B48-971F-4FD1-BE21-FD7A666B3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8690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7318-3175-416F-9AE8-4DDD389396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267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F089-599B-4FEF-9968-EEF508CF1D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8145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441" indent="0">
              <a:buNone/>
              <a:defRPr sz="1200"/>
            </a:lvl2pPr>
            <a:lvl3pPr marL="912884" indent="0">
              <a:buNone/>
              <a:defRPr sz="1000"/>
            </a:lvl3pPr>
            <a:lvl4pPr marL="1369326" indent="0">
              <a:buNone/>
              <a:defRPr sz="900"/>
            </a:lvl4pPr>
            <a:lvl5pPr marL="1825768" indent="0">
              <a:buNone/>
              <a:defRPr sz="900"/>
            </a:lvl5pPr>
            <a:lvl6pPr marL="2282212" indent="0">
              <a:buNone/>
              <a:defRPr sz="900"/>
            </a:lvl6pPr>
            <a:lvl7pPr marL="2738653" indent="0">
              <a:buNone/>
              <a:defRPr sz="900"/>
            </a:lvl7pPr>
            <a:lvl8pPr marL="3195095" indent="0">
              <a:buNone/>
              <a:defRPr sz="900"/>
            </a:lvl8pPr>
            <a:lvl9pPr marL="365154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AC201-13C8-4D55-8039-C283AA2F31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0077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441" indent="0">
              <a:buNone/>
              <a:defRPr sz="2800"/>
            </a:lvl2pPr>
            <a:lvl3pPr marL="912884" indent="0">
              <a:buNone/>
              <a:defRPr sz="2400"/>
            </a:lvl3pPr>
            <a:lvl4pPr marL="1369326" indent="0">
              <a:buNone/>
              <a:defRPr sz="2000"/>
            </a:lvl4pPr>
            <a:lvl5pPr marL="1825768" indent="0">
              <a:buNone/>
              <a:defRPr sz="2000"/>
            </a:lvl5pPr>
            <a:lvl6pPr marL="2282212" indent="0">
              <a:buNone/>
              <a:defRPr sz="2000"/>
            </a:lvl6pPr>
            <a:lvl7pPr marL="2738653" indent="0">
              <a:buNone/>
              <a:defRPr sz="2000"/>
            </a:lvl7pPr>
            <a:lvl8pPr marL="3195095" indent="0">
              <a:buNone/>
              <a:defRPr sz="2000"/>
            </a:lvl8pPr>
            <a:lvl9pPr marL="365154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441" indent="0">
              <a:buNone/>
              <a:defRPr sz="1200"/>
            </a:lvl2pPr>
            <a:lvl3pPr marL="912884" indent="0">
              <a:buNone/>
              <a:defRPr sz="1000"/>
            </a:lvl3pPr>
            <a:lvl4pPr marL="1369326" indent="0">
              <a:buNone/>
              <a:defRPr sz="900"/>
            </a:lvl4pPr>
            <a:lvl5pPr marL="1825768" indent="0">
              <a:buNone/>
              <a:defRPr sz="900"/>
            </a:lvl5pPr>
            <a:lvl6pPr marL="2282212" indent="0">
              <a:buNone/>
              <a:defRPr sz="900"/>
            </a:lvl6pPr>
            <a:lvl7pPr marL="2738653" indent="0">
              <a:buNone/>
              <a:defRPr sz="900"/>
            </a:lvl7pPr>
            <a:lvl8pPr marL="3195095" indent="0">
              <a:buNone/>
              <a:defRPr sz="900"/>
            </a:lvl8pPr>
            <a:lvl9pPr marL="365154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75A5F-1193-4067-9FC9-D1A243A908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1671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29191-DEDB-4F48-BA72-33F1155B04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81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10438" y="231775"/>
            <a:ext cx="2266950" cy="65214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4827" y="231775"/>
            <a:ext cx="6653213" cy="65214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0CD82-146B-47E4-94C6-A537D3B095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30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2087638"/>
            <a:ext cx="10079038" cy="550862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 flipV="1">
            <a:off x="7960492" y="7380292"/>
            <a:ext cx="1400747" cy="7283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95262" y="7387576"/>
            <a:ext cx="1420813" cy="118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2" y="0"/>
            <a:ext cx="1420813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216220" y="1"/>
            <a:ext cx="864406" cy="779697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89540" y="7216671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776616" y="7380238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8" y="7380238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27944" y="7225933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287338" y="7478103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9038" cy="7596262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775" y="0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" y="6696744"/>
            <a:ext cx="997244" cy="899518"/>
          </a:xfrm>
          <a:prstGeom prst="rect">
            <a:avLst/>
          </a:prstGeom>
        </p:spPr>
      </p:pic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997244" y="7478103"/>
            <a:ext cx="586683" cy="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3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287338" y="7478103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3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992640" y="7481184"/>
            <a:ext cx="1368600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8" y="7481184"/>
            <a:ext cx="1586904" cy="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908778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848624" y="7496034"/>
            <a:ext cx="1512616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9" y="7496034"/>
            <a:ext cx="1440606" cy="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27945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63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7" name="AutoShape 7"/>
          <p:cNvSpPr>
            <a:spLocks noChangeArrowheads="1"/>
          </p:cNvSpPr>
          <p:nvPr userDrawn="1"/>
        </p:nvSpPr>
        <p:spPr bwMode="auto">
          <a:xfrm>
            <a:off x="1588" y="900113"/>
            <a:ext cx="10079038" cy="6335712"/>
          </a:xfrm>
          <a:prstGeom prst="roundRect">
            <a:avLst>
              <a:gd name="adj" fmla="val 28"/>
            </a:avLst>
          </a:prstGeom>
          <a:gradFill rotWithShape="1">
            <a:gsLst>
              <a:gs pos="0">
                <a:srgbClr val="EAEAEA">
                  <a:alpha val="75000"/>
                </a:srgbClr>
              </a:gs>
              <a:gs pos="100000">
                <a:srgbClr val="EAEAEA">
                  <a:gamma/>
                  <a:shade val="8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7" y="231775"/>
            <a:ext cx="9072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88" tIns="45643" rIns="91288" bIns="4564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7" y="1763713"/>
            <a:ext cx="9072563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4143" y="7235830"/>
            <a:ext cx="23526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defTabSz="448516">
              <a:defRPr/>
            </a:pPr>
            <a:fld id="{D4AA7D82-5301-46E5-A4C1-B48CD05CD77A}" type="slidenum">
              <a:rPr lang="fr-FR"/>
              <a:pPr defTabSz="448516">
                <a:defRPr/>
              </a:pPr>
              <a:t>‹N°›</a:t>
            </a:fld>
            <a:endParaRPr lang="fr-FR"/>
          </a:p>
        </p:txBody>
      </p:sp>
      <p:sp>
        <p:nvSpPr>
          <p:cNvPr id="97288" name="AutoShape 8"/>
          <p:cNvSpPr>
            <a:spLocks noChangeArrowheads="1"/>
          </p:cNvSpPr>
          <p:nvPr userDrawn="1"/>
        </p:nvSpPr>
        <p:spPr bwMode="auto">
          <a:xfrm>
            <a:off x="0" y="1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89" name="AutoShape 9"/>
          <p:cNvSpPr>
            <a:spLocks noChangeArrowheads="1"/>
          </p:cNvSpPr>
          <p:nvPr userDrawn="1"/>
        </p:nvSpPr>
        <p:spPr bwMode="auto">
          <a:xfrm>
            <a:off x="0" y="2381267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0" name="AutoShape 10"/>
          <p:cNvSpPr>
            <a:spLocks noChangeArrowheads="1"/>
          </p:cNvSpPr>
          <p:nvPr userDrawn="1"/>
        </p:nvSpPr>
        <p:spPr bwMode="auto">
          <a:xfrm>
            <a:off x="0" y="116841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2" name="Line 12"/>
          <p:cNvSpPr>
            <a:spLocks noChangeShapeType="1"/>
          </p:cNvSpPr>
          <p:nvPr userDrawn="1"/>
        </p:nvSpPr>
        <p:spPr bwMode="auto">
          <a:xfrm flipV="1">
            <a:off x="7848624" y="7478520"/>
            <a:ext cx="1512168" cy="1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88" tIns="45643" rIns="91288" bIns="45643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3" name="Line 13"/>
          <p:cNvSpPr>
            <a:spLocks noChangeShapeType="1"/>
          </p:cNvSpPr>
          <p:nvPr userDrawn="1"/>
        </p:nvSpPr>
        <p:spPr bwMode="auto">
          <a:xfrm flipV="1">
            <a:off x="1081112" y="7478519"/>
            <a:ext cx="814902" cy="53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88" tIns="45643" rIns="91288" bIns="45643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183" name="Picture 15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01125" y="18"/>
            <a:ext cx="1079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557" y="6715027"/>
            <a:ext cx="936413" cy="844647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921573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5pPr>
      <a:lvl6pPr marL="456441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6pPr>
      <a:lvl7pPr marL="912884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7pPr>
      <a:lvl8pPr marL="1369326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8pPr>
      <a:lvl9pPr marL="1825768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9pPr>
    </p:titleStyle>
    <p:bodyStyle>
      <a:lvl1pPr marL="342332" indent="-342332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718" indent="-285276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41103" indent="-22822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700">
          <a:solidFill>
            <a:schemeClr val="tx1"/>
          </a:solidFill>
          <a:latin typeface="+mn-lt"/>
        </a:defRPr>
      </a:lvl3pPr>
      <a:lvl4pPr marL="1597547" indent="-228223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3991" indent="-228223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0434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66875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3321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79759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41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84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326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68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212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653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95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540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862014" y="582613"/>
            <a:ext cx="8066730" cy="172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1985" tIns="204451" rIns="91985" bIns="45993" anchor="ctr"/>
          <a:lstStyle/>
          <a:p>
            <a:pPr algn="ctr">
              <a:lnSpc>
                <a:spcPct val="75000"/>
              </a:lnSpc>
              <a:tabLst>
                <a:tab pos="722626" algn="l"/>
                <a:tab pos="1445246" algn="l"/>
                <a:tab pos="2167874" algn="l"/>
                <a:tab pos="2890501" algn="l"/>
                <a:tab pos="3613123" algn="l"/>
                <a:tab pos="4335753" algn="l"/>
                <a:tab pos="5056792" algn="l"/>
                <a:tab pos="5781002" algn="l"/>
                <a:tab pos="6503626" algn="l"/>
                <a:tab pos="7224668" algn="l"/>
                <a:tab pos="7947295" algn="l"/>
                <a:tab pos="8671502" algn="l"/>
              </a:tabLst>
              <a:defRPr/>
            </a:pPr>
            <a:r>
              <a:rPr lang="fr-FR" sz="3600" b="1" dirty="0" smtClean="0">
                <a:solidFill>
                  <a:srgbClr val="FF0000"/>
                </a:solidFill>
              </a:rPr>
              <a:t>3CU (</a:t>
            </a:r>
            <a:r>
              <a:rPr lang="en-US" sz="3600" b="1" dirty="0" smtClean="0">
                <a:solidFill>
                  <a:srgbClr val="FF0000"/>
                </a:solidFill>
              </a:rPr>
              <a:t>Calorimeter Crate Controller for the Upgrade)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75000"/>
              </a:lnSpc>
              <a:tabLst>
                <a:tab pos="722626" algn="l"/>
                <a:tab pos="1445246" algn="l"/>
                <a:tab pos="2167874" algn="l"/>
                <a:tab pos="2890501" algn="l"/>
                <a:tab pos="3613123" algn="l"/>
                <a:tab pos="4335753" algn="l"/>
                <a:tab pos="5056792" algn="l"/>
                <a:tab pos="5781002" algn="l"/>
                <a:tab pos="6503626" algn="l"/>
                <a:tab pos="7224668" algn="l"/>
                <a:tab pos="7947295" algn="l"/>
                <a:tab pos="8671502" algn="l"/>
              </a:tabLst>
              <a:defRPr/>
            </a:pPr>
            <a:r>
              <a:rPr lang="fr-FR" sz="3600" b="1" dirty="0" smtClean="0">
                <a:solidFill>
                  <a:srgbClr val="FF0000"/>
                </a:solidFill>
              </a:rPr>
              <a:t>Production </a:t>
            </a:r>
            <a:r>
              <a:rPr lang="fr-FR" sz="3600" b="1" dirty="0" err="1">
                <a:solidFill>
                  <a:srgbClr val="FF0000"/>
                </a:solidFill>
              </a:rPr>
              <a:t>Readiness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>
                <a:solidFill>
                  <a:srgbClr val="FF0000"/>
                </a:solidFill>
              </a:rPr>
              <a:t>Review</a:t>
            </a:r>
            <a:endParaRPr lang="fr-FR" sz="4000" b="1" u="sng" dirty="0">
              <a:solidFill>
                <a:srgbClr val="3333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1" name="Picture 8" descr="Logo_L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" y="0"/>
            <a:ext cx="1420813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 descr="lhc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28497" y="0"/>
            <a:ext cx="1152128" cy="794488"/>
          </a:xfrm>
          <a:prstGeom prst="rect">
            <a:avLst/>
          </a:prstGeom>
          <a:noFill/>
        </p:spPr>
      </p:pic>
      <p:pic>
        <p:nvPicPr>
          <p:cNvPr id="11" name="Image 10" descr="DetecteurLHCbv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98409"/>
            <a:ext cx="1633781" cy="87721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88" y="2987749"/>
            <a:ext cx="3194918" cy="4259891"/>
          </a:xfrm>
          <a:prstGeom prst="rect">
            <a:avLst/>
          </a:prstGeom>
        </p:spPr>
      </p:pic>
      <p:sp>
        <p:nvSpPr>
          <p:cNvPr id="9223" name="Text Box 18"/>
          <p:cNvSpPr txBox="1">
            <a:spLocks noChangeArrowheads="1"/>
          </p:cNvSpPr>
          <p:nvPr/>
        </p:nvSpPr>
        <p:spPr bwMode="auto">
          <a:xfrm>
            <a:off x="719834" y="2363155"/>
            <a:ext cx="5976662" cy="352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Introduction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Short reminder (TFC system, Calorimeter crate)</a:t>
            </a:r>
          </a:p>
          <a:p>
            <a:endParaRPr lang="en-US" sz="8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General description</a:t>
            </a:r>
          </a:p>
          <a:p>
            <a:pPr marL="0" lvl="1" indent="0"/>
            <a:r>
              <a:rPr lang="en-US" dirty="0" smtClean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ain role - main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part of the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board - o</a:t>
            </a:r>
            <a:r>
              <a:rPr lang="en-US" dirty="0" smtClean="0">
                <a:solidFill>
                  <a:schemeClr val="tx1"/>
                </a:solidFill>
              </a:rPr>
              <a:t>verview </a:t>
            </a:r>
          </a:p>
          <a:p>
            <a:pPr marL="0" lvl="1" indent="0"/>
            <a:endParaRPr lang="en-US" i="1" dirty="0" smtClean="0">
              <a:solidFill>
                <a:srgbClr val="0000FF"/>
              </a:solidFill>
            </a:endParaRPr>
          </a:p>
          <a:p>
            <a:pPr marL="0" lvl="1" indent="0"/>
            <a:r>
              <a:rPr lang="en-US" i="1" dirty="0" smtClean="0">
                <a:solidFill>
                  <a:srgbClr val="0000FF"/>
                </a:solidFill>
              </a:rPr>
              <a:t>Architecture</a:t>
            </a:r>
          </a:p>
          <a:p>
            <a:pPr marL="0" lvl="1" indent="0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Global architecture - clock tree - GBT frame 	format - Slow Control - </a:t>
            </a:r>
            <a:r>
              <a:rPr lang="en-US" dirty="0" err="1" smtClean="0">
                <a:solidFill>
                  <a:schemeClr val="tx1"/>
                </a:solidFill>
              </a:rPr>
              <a:t>Delatching</a:t>
            </a:r>
            <a:r>
              <a:rPr lang="en-US" dirty="0" smtClean="0">
                <a:solidFill>
                  <a:schemeClr val="tx1"/>
                </a:solidFill>
              </a:rPr>
              <a:t> control - IGLOO2 	FPGA - Power supplies and power tree - Rear 	connections - </a:t>
            </a:r>
            <a:r>
              <a:rPr lang="en-US" dirty="0" err="1" smtClean="0">
                <a:solidFill>
                  <a:schemeClr val="tx1"/>
                </a:solidFill>
              </a:rPr>
              <a:t>Fimware</a:t>
            </a:r>
            <a:r>
              <a:rPr lang="en-US" dirty="0" smtClean="0">
                <a:solidFill>
                  <a:schemeClr val="tx1"/>
                </a:solidFill>
              </a:rPr>
              <a:t> architecture</a:t>
            </a:r>
          </a:p>
          <a:p>
            <a:endParaRPr lang="en-US" sz="800" i="1" dirty="0" smtClean="0">
              <a:solidFill>
                <a:srgbClr val="0000FF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Conclusion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987455" y="6474800"/>
            <a:ext cx="315983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3333FF"/>
                </a:solidFill>
              </a:rPr>
              <a:t>On </a:t>
            </a:r>
            <a:r>
              <a:rPr lang="fr-FR" i="1" dirty="0" err="1">
                <a:solidFill>
                  <a:srgbClr val="3333FF"/>
                </a:solidFill>
              </a:rPr>
              <a:t>behalf</a:t>
            </a:r>
            <a:r>
              <a:rPr lang="fr-FR" i="1" dirty="0">
                <a:solidFill>
                  <a:srgbClr val="3333FF"/>
                </a:solidFill>
              </a:rPr>
              <a:t> </a:t>
            </a:r>
            <a:r>
              <a:rPr lang="fr-FR" i="1" dirty="0" smtClean="0">
                <a:solidFill>
                  <a:srgbClr val="3333FF"/>
                </a:solidFill>
              </a:rPr>
              <a:t>of the Orsay group</a:t>
            </a:r>
            <a:endParaRPr lang="fr-FR" i="1" dirty="0">
              <a:solidFill>
                <a:srgbClr val="3333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</a:t>
            </a:r>
            <a:endParaRPr lang="fr-FR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Global architecture</a:t>
            </a:r>
          </a:p>
        </p:txBody>
      </p:sp>
      <p:cxnSp>
        <p:nvCxnSpPr>
          <p:cNvPr id="330" name="Connecteur droit 195"/>
          <p:cNvCxnSpPr>
            <a:cxnSpLocks noChangeShapeType="1"/>
          </p:cNvCxnSpPr>
          <p:nvPr/>
        </p:nvCxnSpPr>
        <p:spPr bwMode="auto">
          <a:xfrm>
            <a:off x="8888870" y="6353571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1" name="Connecteur droit 195"/>
          <p:cNvCxnSpPr>
            <a:cxnSpLocks noChangeShapeType="1"/>
          </p:cNvCxnSpPr>
          <p:nvPr/>
        </p:nvCxnSpPr>
        <p:spPr bwMode="auto">
          <a:xfrm>
            <a:off x="8882738" y="6075758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2" name="Connecteur droit 195"/>
          <p:cNvCxnSpPr>
            <a:cxnSpLocks noChangeShapeType="1"/>
          </p:cNvCxnSpPr>
          <p:nvPr/>
        </p:nvCxnSpPr>
        <p:spPr bwMode="auto">
          <a:xfrm>
            <a:off x="8889845" y="5678880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33" name="Connecteur droit 195"/>
          <p:cNvCxnSpPr>
            <a:cxnSpLocks noChangeShapeType="1"/>
          </p:cNvCxnSpPr>
          <p:nvPr/>
        </p:nvCxnSpPr>
        <p:spPr bwMode="auto">
          <a:xfrm>
            <a:off x="8883713" y="5364013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334" name="Rectangle 333"/>
          <p:cNvSpPr/>
          <p:nvPr/>
        </p:nvSpPr>
        <p:spPr>
          <a:xfrm>
            <a:off x="1107479" y="1138993"/>
            <a:ext cx="7739732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59149" y="6533324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659149" y="1254852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7" name="ZoneTexte 336"/>
          <p:cNvSpPr txBox="1"/>
          <p:nvPr/>
        </p:nvSpPr>
        <p:spPr>
          <a:xfrm rot="16200000">
            <a:off x="8547781" y="1753833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8659149" y="256454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8659962" y="3861470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0" name="Connecteur droit 49"/>
          <p:cNvCxnSpPr>
            <a:cxnSpLocks noChangeShapeType="1"/>
          </p:cNvCxnSpPr>
          <p:nvPr/>
        </p:nvCxnSpPr>
        <p:spPr bwMode="auto">
          <a:xfrm>
            <a:off x="8626457" y="3080490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cxnSp>
        <p:nvCxnSpPr>
          <p:cNvPr id="341" name="Connecteur droit 49"/>
          <p:cNvCxnSpPr>
            <a:cxnSpLocks noChangeShapeType="1"/>
          </p:cNvCxnSpPr>
          <p:nvPr/>
        </p:nvCxnSpPr>
        <p:spPr bwMode="auto">
          <a:xfrm>
            <a:off x="8915990" y="5739147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2" name="Rectangle 341"/>
          <p:cNvSpPr/>
          <p:nvPr/>
        </p:nvSpPr>
        <p:spPr>
          <a:xfrm>
            <a:off x="8652150" y="522362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3" name="Connecteur droit 49"/>
          <p:cNvCxnSpPr>
            <a:cxnSpLocks noChangeShapeType="1"/>
          </p:cNvCxnSpPr>
          <p:nvPr/>
        </p:nvCxnSpPr>
        <p:spPr bwMode="auto">
          <a:xfrm>
            <a:off x="8619456" y="5739569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4" name="ZoneTexte 343"/>
          <p:cNvSpPr txBox="1"/>
          <p:nvPr/>
        </p:nvSpPr>
        <p:spPr>
          <a:xfrm rot="16200000">
            <a:off x="8513884" y="3055051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2" name="ZoneTexte 671"/>
          <p:cNvSpPr txBox="1"/>
          <p:nvPr/>
        </p:nvSpPr>
        <p:spPr>
          <a:xfrm rot="16200000">
            <a:off x="8553675" y="4293849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673" name="ZoneTexte 672"/>
          <p:cNvSpPr txBox="1"/>
          <p:nvPr/>
        </p:nvSpPr>
        <p:spPr>
          <a:xfrm rot="16200000">
            <a:off x="8511999" y="5683480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4" name="ZoneTexte 673"/>
          <p:cNvSpPr txBox="1"/>
          <p:nvPr/>
        </p:nvSpPr>
        <p:spPr>
          <a:xfrm rot="16200000">
            <a:off x="8554299" y="6714496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75" name="Connecteur droit 185"/>
          <p:cNvCxnSpPr>
            <a:cxnSpLocks noChangeShapeType="1"/>
          </p:cNvCxnSpPr>
          <p:nvPr/>
        </p:nvCxnSpPr>
        <p:spPr bwMode="auto">
          <a:xfrm flipV="1">
            <a:off x="9081198" y="5202627"/>
            <a:ext cx="560" cy="67469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78" name="Connecteur droit 185"/>
          <p:cNvCxnSpPr>
            <a:cxnSpLocks noChangeShapeType="1"/>
          </p:cNvCxnSpPr>
          <p:nvPr/>
        </p:nvCxnSpPr>
        <p:spPr bwMode="auto">
          <a:xfrm flipV="1">
            <a:off x="9121450" y="6591699"/>
            <a:ext cx="0" cy="515941"/>
          </a:xfrm>
          <a:prstGeom prst="line">
            <a:avLst/>
          </a:prstGeom>
          <a:noFill/>
          <a:ln w="38100" algn="ctr">
            <a:solidFill>
              <a:srgbClr val="5F2987"/>
            </a:solidFill>
            <a:round/>
            <a:headEnd/>
            <a:tailEnd/>
          </a:ln>
        </p:spPr>
      </p:cxnSp>
      <p:grpSp>
        <p:nvGrpSpPr>
          <p:cNvPr id="681" name="Groupe 638"/>
          <p:cNvGrpSpPr/>
          <p:nvPr/>
        </p:nvGrpSpPr>
        <p:grpSpPr>
          <a:xfrm>
            <a:off x="986147" y="5789001"/>
            <a:ext cx="1918719" cy="1071569"/>
            <a:chOff x="-2196752" y="3392996"/>
            <a:chExt cx="1740444" cy="972108"/>
          </a:xfrm>
        </p:grpSpPr>
        <p:sp>
          <p:nvSpPr>
            <p:cNvPr id="682" name="Rectangle 681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3" name="Rectangle 682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683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5" name="ZoneTexte 684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685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7" name="ZoneTexte 686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88" name="Connecteur droit avec flèche 687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689" name="Connecteur droit avec flèche 688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0" name="Connecteur droit avec flèche 689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691" name="Rectangle 690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692" name="Connecteur droit avec flèche 691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3" name="Connecteur droit avec flèche 692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694" name="ZoneTexte 693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5" name="ZoneTexte 694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" name="ZoneTexte 695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7" name="ZoneTexte 696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8" name="ZoneTexte 697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9" name="ZoneTexte 698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0" name="Connecteur droit avec flèche 699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701" name="Connecteur droit avec flèche 700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702" name="Rectangle 701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03" name="ZoneTexte 702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4" name="Connecteur droit avec flèche 703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05" name="Connecteur droit 704"/>
          <p:cNvCxnSpPr/>
          <p:nvPr/>
        </p:nvCxnSpPr>
        <p:spPr bwMode="auto">
          <a:xfrm>
            <a:off x="270158" y="6353574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6" name="Ellipse 705"/>
          <p:cNvSpPr/>
          <p:nvPr/>
        </p:nvSpPr>
        <p:spPr bwMode="auto">
          <a:xfrm>
            <a:off x="426985" y="6371243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07" name="Connecteur droit 706"/>
          <p:cNvCxnSpPr/>
          <p:nvPr/>
        </p:nvCxnSpPr>
        <p:spPr bwMode="auto">
          <a:xfrm>
            <a:off x="558264" y="6360733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708" name="Groupe 198"/>
          <p:cNvGrpSpPr/>
          <p:nvPr/>
        </p:nvGrpSpPr>
        <p:grpSpPr>
          <a:xfrm>
            <a:off x="71137" y="6671077"/>
            <a:ext cx="930859" cy="88821"/>
            <a:chOff x="6435563" y="4149080"/>
            <a:chExt cx="765916" cy="73098"/>
          </a:xfrm>
        </p:grpSpPr>
        <p:sp>
          <p:nvSpPr>
            <p:cNvPr id="709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0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1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2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3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4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5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16" name="ZoneTexte 715"/>
          <p:cNvSpPr txBox="1"/>
          <p:nvPr/>
        </p:nvSpPr>
        <p:spPr>
          <a:xfrm>
            <a:off x="111387" y="5934983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" name="ZoneTexte 406"/>
          <p:cNvSpPr txBox="1"/>
          <p:nvPr/>
        </p:nvSpPr>
        <p:spPr>
          <a:xfrm flipH="1">
            <a:off x="-126764" y="6764714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18" name="Connecteur droit 49"/>
          <p:cNvCxnSpPr>
            <a:cxnSpLocks noChangeShapeType="1"/>
          </p:cNvCxnSpPr>
          <p:nvPr/>
        </p:nvCxnSpPr>
        <p:spPr bwMode="auto">
          <a:xfrm>
            <a:off x="8922991" y="3080068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722" name="Rectangle à coins arrondis 721"/>
          <p:cNvSpPr/>
          <p:nvPr/>
        </p:nvSpPr>
        <p:spPr bwMode="auto">
          <a:xfrm>
            <a:off x="2289882" y="3403537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6200000">
            <a:off x="2073047" y="4420705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4" name="ZoneTexte 723"/>
          <p:cNvSpPr txBox="1"/>
          <p:nvPr/>
        </p:nvSpPr>
        <p:spPr>
          <a:xfrm>
            <a:off x="2250190" y="4180359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5" name="ZoneTexte 724"/>
          <p:cNvSpPr txBox="1"/>
          <p:nvPr/>
        </p:nvSpPr>
        <p:spPr>
          <a:xfrm>
            <a:off x="2250190" y="4718384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6" name="Triangle isocèle 725"/>
          <p:cNvSpPr/>
          <p:nvPr/>
        </p:nvSpPr>
        <p:spPr bwMode="auto">
          <a:xfrm rot="16200000">
            <a:off x="2390549" y="4341338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7" name="Triangle isocèle 726"/>
          <p:cNvSpPr/>
          <p:nvPr/>
        </p:nvSpPr>
        <p:spPr bwMode="auto">
          <a:xfrm rot="5400000">
            <a:off x="2390549" y="453977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8" name="Rectangle 727"/>
          <p:cNvSpPr/>
          <p:nvPr/>
        </p:nvSpPr>
        <p:spPr bwMode="auto">
          <a:xfrm>
            <a:off x="3561685" y="3973779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3504068" y="393446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0" name="Rectangle 729"/>
          <p:cNvSpPr/>
          <p:nvPr/>
        </p:nvSpPr>
        <p:spPr bwMode="auto">
          <a:xfrm>
            <a:off x="3561348" y="48057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1" name="ZoneTexte 730"/>
          <p:cNvSpPr txBox="1"/>
          <p:nvPr/>
        </p:nvSpPr>
        <p:spPr>
          <a:xfrm>
            <a:off x="3504068" y="47660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2" name="Rectangle 731"/>
          <p:cNvSpPr/>
          <p:nvPr/>
        </p:nvSpPr>
        <p:spPr bwMode="auto">
          <a:xfrm>
            <a:off x="3565396" y="4964504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3" name="ZoneTexte 732"/>
          <p:cNvSpPr txBox="1"/>
          <p:nvPr/>
        </p:nvSpPr>
        <p:spPr>
          <a:xfrm>
            <a:off x="3505741" y="4924816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4" name="Rectangle 733"/>
          <p:cNvSpPr/>
          <p:nvPr/>
        </p:nvSpPr>
        <p:spPr bwMode="auto">
          <a:xfrm>
            <a:off x="3423085" y="3766317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5" name="ZoneTexte 734"/>
          <p:cNvSpPr txBox="1"/>
          <p:nvPr/>
        </p:nvSpPr>
        <p:spPr>
          <a:xfrm>
            <a:off x="3351911" y="3723422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6" name="Rectangle 735"/>
          <p:cNvSpPr/>
          <p:nvPr/>
        </p:nvSpPr>
        <p:spPr bwMode="auto">
          <a:xfrm>
            <a:off x="3367434" y="4329500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7" name="ZoneTexte 736"/>
          <p:cNvSpPr txBox="1"/>
          <p:nvPr/>
        </p:nvSpPr>
        <p:spPr>
          <a:xfrm>
            <a:off x="3372187" y="42898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38" name="Connecteur droit 737"/>
          <p:cNvCxnSpPr/>
          <p:nvPr/>
        </p:nvCxnSpPr>
        <p:spPr bwMode="auto">
          <a:xfrm>
            <a:off x="2736056" y="4672357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9" name="Connecteur droit 738"/>
          <p:cNvCxnSpPr/>
          <p:nvPr/>
        </p:nvCxnSpPr>
        <p:spPr bwMode="auto">
          <a:xfrm>
            <a:off x="2808064" y="4666111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40" name="Rectangle 739"/>
          <p:cNvSpPr/>
          <p:nvPr/>
        </p:nvSpPr>
        <p:spPr bwMode="auto">
          <a:xfrm>
            <a:off x="2853910" y="4607314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1" name="ZoneTexte 740"/>
          <p:cNvSpPr txBox="1"/>
          <p:nvPr/>
        </p:nvSpPr>
        <p:spPr>
          <a:xfrm>
            <a:off x="2773799" y="4596075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2" name="Rectangle 741"/>
          <p:cNvSpPr/>
          <p:nvPr/>
        </p:nvSpPr>
        <p:spPr bwMode="auto">
          <a:xfrm>
            <a:off x="2706407" y="5140777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2585689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4" name="ZoneTexte 743"/>
          <p:cNvSpPr txBox="1"/>
          <p:nvPr/>
        </p:nvSpPr>
        <p:spPr>
          <a:xfrm>
            <a:off x="2877910" y="48222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5" name="Connecteur droit 744"/>
          <p:cNvCxnSpPr/>
          <p:nvPr/>
        </p:nvCxnSpPr>
        <p:spPr bwMode="auto">
          <a:xfrm flipH="1">
            <a:off x="3044198" y="3743282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746" name="Connecteur droit 745"/>
          <p:cNvCxnSpPr/>
          <p:nvPr/>
        </p:nvCxnSpPr>
        <p:spPr bwMode="auto">
          <a:xfrm flipV="1">
            <a:off x="2686801" y="4408872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747" name="ZoneTexte 746"/>
          <p:cNvSpPr txBox="1"/>
          <p:nvPr/>
        </p:nvSpPr>
        <p:spPr>
          <a:xfrm>
            <a:off x="3295996" y="4395681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8" name="Connecteur droit 747"/>
          <p:cNvCxnSpPr/>
          <p:nvPr/>
        </p:nvCxnSpPr>
        <p:spPr bwMode="auto">
          <a:xfrm>
            <a:off x="3827240" y="4148631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9" name="Connecteur droit 748"/>
          <p:cNvCxnSpPr/>
          <p:nvPr/>
        </p:nvCxnSpPr>
        <p:spPr bwMode="auto">
          <a:xfrm>
            <a:off x="3708164" y="4143853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63" name="Connecteur droit 185"/>
          <p:cNvCxnSpPr>
            <a:cxnSpLocks noChangeShapeType="1"/>
          </p:cNvCxnSpPr>
          <p:nvPr/>
        </p:nvCxnSpPr>
        <p:spPr bwMode="auto">
          <a:xfrm flipH="1" flipV="1">
            <a:off x="8460691" y="5210148"/>
            <a:ext cx="1" cy="555628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64" name="Connecteur droit 195"/>
          <p:cNvCxnSpPr>
            <a:cxnSpLocks noChangeShapeType="1"/>
          </p:cNvCxnSpPr>
          <p:nvPr/>
        </p:nvCxnSpPr>
        <p:spPr bwMode="auto">
          <a:xfrm>
            <a:off x="8461699" y="5599504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777" name="Connecteur droit avec flèche 180"/>
          <p:cNvCxnSpPr>
            <a:cxnSpLocks noChangeShapeType="1"/>
          </p:cNvCxnSpPr>
          <p:nvPr/>
        </p:nvCxnSpPr>
        <p:spPr bwMode="auto">
          <a:xfrm>
            <a:off x="3916498" y="4051682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8" name="Connecteur droit avec flèche 180"/>
          <p:cNvCxnSpPr>
            <a:cxnSpLocks noChangeShapeType="1"/>
          </p:cNvCxnSpPr>
          <p:nvPr/>
        </p:nvCxnSpPr>
        <p:spPr bwMode="auto">
          <a:xfrm>
            <a:off x="3916498" y="448824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9" name="Connecteur droit avec flèche 180"/>
          <p:cNvCxnSpPr>
            <a:cxnSpLocks noChangeShapeType="1"/>
          </p:cNvCxnSpPr>
          <p:nvPr/>
        </p:nvCxnSpPr>
        <p:spPr bwMode="auto">
          <a:xfrm>
            <a:off x="3916498" y="4885125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sp>
        <p:nvSpPr>
          <p:cNvPr id="780" name="Accolade fermante 779"/>
          <p:cNvSpPr/>
          <p:nvPr/>
        </p:nvSpPr>
        <p:spPr bwMode="auto">
          <a:xfrm>
            <a:off x="4147111" y="3972309"/>
            <a:ext cx="291691" cy="994031"/>
          </a:xfrm>
          <a:prstGeom prst="rightBrace">
            <a:avLst>
              <a:gd name="adj1" fmla="val 13500"/>
              <a:gd name="adj2" fmla="val 7303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81" name="ZoneTexte 632"/>
          <p:cNvSpPr txBox="1">
            <a:spLocks noChangeArrowheads="1"/>
          </p:cNvSpPr>
          <p:nvPr/>
        </p:nvSpPr>
        <p:spPr bwMode="auto">
          <a:xfrm>
            <a:off x="4251506" y="4710972"/>
            <a:ext cx="854218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dirty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E-</a:t>
            </a:r>
            <a:r>
              <a:rPr lang="fr-FR" sz="700" dirty="0" err="1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Port_SC_FEB</a:t>
            </a:r>
            <a:endParaRPr lang="fr-FR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82" name="ZoneTexte 632"/>
          <p:cNvSpPr txBox="1">
            <a:spLocks noChangeArrowheads="1"/>
          </p:cNvSpPr>
          <p:nvPr/>
        </p:nvSpPr>
        <p:spPr bwMode="auto">
          <a:xfrm>
            <a:off x="3908325" y="4543730"/>
            <a:ext cx="472748" cy="2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b="1" i="1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x (16)</a:t>
            </a:r>
          </a:p>
        </p:txBody>
      </p:sp>
      <p:cxnSp>
        <p:nvCxnSpPr>
          <p:cNvPr id="783" name="Connecteur droit avec flèche 180"/>
          <p:cNvCxnSpPr>
            <a:cxnSpLocks noChangeShapeType="1"/>
          </p:cNvCxnSpPr>
          <p:nvPr/>
        </p:nvCxnSpPr>
        <p:spPr bwMode="auto">
          <a:xfrm>
            <a:off x="2746098" y="6428972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784" name="Connecteur droit avec flèche 180"/>
          <p:cNvCxnSpPr>
            <a:cxnSpLocks noChangeShapeType="1"/>
          </p:cNvCxnSpPr>
          <p:nvPr/>
        </p:nvCxnSpPr>
        <p:spPr bwMode="auto">
          <a:xfrm>
            <a:off x="2087984" y="4574371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785" name="Connecteur droit avec flèche 180"/>
          <p:cNvCxnSpPr>
            <a:cxnSpLocks noChangeShapeType="1"/>
          </p:cNvCxnSpPr>
          <p:nvPr/>
        </p:nvCxnSpPr>
        <p:spPr bwMode="auto">
          <a:xfrm flipV="1">
            <a:off x="2087984" y="4555593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786" name="ZoneTexte 785"/>
          <p:cNvSpPr txBox="1"/>
          <p:nvPr/>
        </p:nvSpPr>
        <p:spPr>
          <a:xfrm>
            <a:off x="2319971" y="3816011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87" name="Connecteur droit avec flèche 180"/>
          <p:cNvCxnSpPr>
            <a:cxnSpLocks noChangeShapeType="1"/>
          </p:cNvCxnSpPr>
          <p:nvPr/>
        </p:nvCxnSpPr>
        <p:spPr bwMode="auto">
          <a:xfrm>
            <a:off x="5256336" y="637978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8" name="Connecteur droit avec flèche 180"/>
          <p:cNvCxnSpPr>
            <a:cxnSpLocks noChangeShapeType="1"/>
          </p:cNvCxnSpPr>
          <p:nvPr/>
        </p:nvCxnSpPr>
        <p:spPr bwMode="auto">
          <a:xfrm>
            <a:off x="5256336" y="6523361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9" name="Connecteur droit avec flèche 180"/>
          <p:cNvCxnSpPr>
            <a:cxnSpLocks noChangeShapeType="1"/>
          </p:cNvCxnSpPr>
          <p:nvPr/>
        </p:nvCxnSpPr>
        <p:spPr bwMode="auto">
          <a:xfrm>
            <a:off x="5256336" y="666737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0" name="Connecteur droit avec flèche 180"/>
          <p:cNvCxnSpPr>
            <a:cxnSpLocks noChangeShapeType="1"/>
          </p:cNvCxnSpPr>
          <p:nvPr/>
        </p:nvCxnSpPr>
        <p:spPr bwMode="auto">
          <a:xfrm>
            <a:off x="5256336" y="679292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1" name="Connecteur droit avec flèche 180"/>
          <p:cNvCxnSpPr>
            <a:cxnSpLocks noChangeShapeType="1"/>
          </p:cNvCxnSpPr>
          <p:nvPr/>
        </p:nvCxnSpPr>
        <p:spPr bwMode="auto">
          <a:xfrm>
            <a:off x="4068204" y="5509891"/>
            <a:ext cx="96818" cy="701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stealth" w="med" len="med"/>
          </a:ln>
        </p:spPr>
      </p:cxnSp>
      <p:grpSp>
        <p:nvGrpSpPr>
          <p:cNvPr id="792" name="Groupe 791"/>
          <p:cNvGrpSpPr/>
          <p:nvPr/>
        </p:nvGrpSpPr>
        <p:grpSpPr>
          <a:xfrm>
            <a:off x="4098598" y="5219997"/>
            <a:ext cx="1247095" cy="1905011"/>
            <a:chOff x="4987287" y="6624153"/>
            <a:chExt cx="1247095" cy="1905011"/>
          </a:xfrm>
        </p:grpSpPr>
        <p:sp>
          <p:nvSpPr>
            <p:cNvPr id="793" name="Rectangle à coins arrondis 792"/>
            <p:cNvSpPr/>
            <p:nvPr/>
          </p:nvSpPr>
          <p:spPr bwMode="auto">
            <a:xfrm>
              <a:off x="5059584" y="6624153"/>
              <a:ext cx="1093940" cy="1905011"/>
            </a:xfrm>
            <a:prstGeom prst="roundRect">
              <a:avLst/>
            </a:prstGeom>
            <a:solidFill>
              <a:srgbClr val="B7C6FE">
                <a:lumMod val="90000"/>
                <a:alpha val="6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4" name="Rectangle 793"/>
            <p:cNvSpPr/>
            <p:nvPr/>
          </p:nvSpPr>
          <p:spPr bwMode="auto">
            <a:xfrm>
              <a:off x="5376096" y="7624923"/>
              <a:ext cx="777460" cy="634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5" name="ZoneTexte 632"/>
            <p:cNvSpPr txBox="1">
              <a:spLocks noChangeArrowheads="1"/>
            </p:cNvSpPr>
            <p:nvPr/>
          </p:nvSpPr>
          <p:spPr bwMode="auto">
            <a:xfrm>
              <a:off x="5323793" y="7584385"/>
              <a:ext cx="770853" cy="220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i="1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User Buses :</a:t>
              </a:r>
            </a:p>
          </p:txBody>
        </p:sp>
        <p:sp>
          <p:nvSpPr>
            <p:cNvPr id="796" name="ZoneTexte 632"/>
            <p:cNvSpPr txBox="1">
              <a:spLocks noChangeArrowheads="1"/>
            </p:cNvSpPr>
            <p:nvPr/>
          </p:nvSpPr>
          <p:spPr bwMode="auto">
            <a:xfrm>
              <a:off x="5314613" y="7756384"/>
              <a:ext cx="9197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{I2C, //, SPI, 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JTAG, 12bADC,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…} – T°</a:t>
              </a:r>
            </a:p>
          </p:txBody>
        </p:sp>
        <p:sp>
          <p:nvSpPr>
            <p:cNvPr id="797" name="Rectangle 796"/>
            <p:cNvSpPr/>
            <p:nvPr/>
          </p:nvSpPr>
          <p:spPr bwMode="auto">
            <a:xfrm>
              <a:off x="5068191" y="6782904"/>
              <a:ext cx="681393" cy="277814"/>
            </a:xfrm>
            <a:prstGeom prst="rect">
              <a:avLst/>
            </a:prstGeom>
            <a:solidFill>
              <a:srgbClr val="99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8" name="ZoneTexte 632"/>
            <p:cNvSpPr txBox="1">
              <a:spLocks noChangeArrowheads="1"/>
            </p:cNvSpPr>
            <p:nvPr/>
          </p:nvSpPr>
          <p:spPr bwMode="auto">
            <a:xfrm>
              <a:off x="4987287" y="6743216"/>
              <a:ext cx="484453" cy="220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E-Port</a:t>
              </a:r>
            </a:p>
          </p:txBody>
        </p:sp>
        <p:cxnSp>
          <p:nvCxnSpPr>
            <p:cNvPr id="799" name="Connecteur droit avec flèche 180"/>
            <p:cNvCxnSpPr>
              <a:cxnSpLocks noChangeShapeType="1"/>
            </p:cNvCxnSpPr>
            <p:nvPr/>
          </p:nvCxnSpPr>
          <p:spPr bwMode="auto">
            <a:xfrm flipH="1">
              <a:off x="5745057" y="6922268"/>
              <a:ext cx="218788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800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959067" y="6922271"/>
              <a:ext cx="0" cy="218742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none" w="med" len="med"/>
            </a:ln>
          </p:spPr>
        </p:cxnSp>
        <p:sp>
          <p:nvSpPr>
            <p:cNvPr id="801" name="Rectangle 800"/>
            <p:cNvSpPr/>
            <p:nvPr/>
          </p:nvSpPr>
          <p:spPr bwMode="auto">
            <a:xfrm>
              <a:off x="5445792" y="7159590"/>
              <a:ext cx="583940" cy="2991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2" name="ZoneTexte 632"/>
            <p:cNvSpPr txBox="1">
              <a:spLocks noChangeArrowheads="1"/>
            </p:cNvSpPr>
            <p:nvPr/>
          </p:nvSpPr>
          <p:spPr bwMode="auto">
            <a:xfrm>
              <a:off x="5436346" y="7134129"/>
              <a:ext cx="630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Network </a:t>
              </a:r>
            </a:p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Controller</a:t>
              </a:r>
            </a:p>
          </p:txBody>
        </p:sp>
        <p:cxnSp>
          <p:nvCxnSpPr>
            <p:cNvPr id="803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709892" y="7457595"/>
              <a:ext cx="0" cy="164649"/>
            </a:xfrm>
            <a:prstGeom prst="straightConnector1">
              <a:avLst/>
            </a:prstGeom>
            <a:noFill/>
            <a:ln w="12700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stealth" w="med" len="med"/>
            </a:ln>
          </p:spPr>
        </p:cxnSp>
        <p:sp>
          <p:nvSpPr>
            <p:cNvPr id="804" name="ZoneTexte 803"/>
            <p:cNvSpPr txBox="1"/>
            <p:nvPr/>
          </p:nvSpPr>
          <p:spPr>
            <a:xfrm>
              <a:off x="5055146" y="8213889"/>
              <a:ext cx="1093940" cy="246173"/>
            </a:xfrm>
            <a:prstGeom prst="rect">
              <a:avLst/>
            </a:prstGeom>
            <a:noFill/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1000" b="1" i="1" kern="0" dirty="0" smtClean="0">
                  <a:solidFill>
                    <a:srgbClr val="000000"/>
                  </a:solidFill>
                  <a:latin typeface="Arial"/>
                  <a:ea typeface="+mn-ea"/>
                  <a:cs typeface="Arial" pitchFamily="34" charset="0"/>
                </a:rPr>
                <a:t>GBT-SCA</a:t>
              </a:r>
              <a:endParaRPr lang="fr-FR" sz="1000" kern="0" dirty="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5" name="ZoneTexte 632"/>
            <p:cNvSpPr txBox="1">
              <a:spLocks noChangeArrowheads="1"/>
            </p:cNvSpPr>
            <p:nvPr/>
          </p:nvSpPr>
          <p:spPr bwMode="auto">
            <a:xfrm>
              <a:off x="5035129" y="6862279"/>
              <a:ext cx="793838" cy="20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Prim</a:t>
              </a:r>
              <a:r>
                <a:rPr lang="fr-FR" sz="7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. / Second.</a:t>
              </a:r>
            </a:p>
          </p:txBody>
        </p:sp>
      </p:grpSp>
      <p:cxnSp>
        <p:nvCxnSpPr>
          <p:cNvPr id="806" name="Connecteur droit avec flèche 180"/>
          <p:cNvCxnSpPr>
            <a:cxnSpLocks noChangeShapeType="1"/>
          </p:cNvCxnSpPr>
          <p:nvPr/>
        </p:nvCxnSpPr>
        <p:spPr bwMode="auto">
          <a:xfrm flipV="1">
            <a:off x="3924188" y="5044231"/>
            <a:ext cx="138861" cy="244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none" w="med" len="med"/>
          </a:ln>
        </p:spPr>
      </p:cxnSp>
      <p:cxnSp>
        <p:nvCxnSpPr>
          <p:cNvPr id="80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4068204" y="5037605"/>
            <a:ext cx="560" cy="47838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none" w="med" len="med"/>
          </a:ln>
        </p:spPr>
      </p:cxnSp>
      <p:sp>
        <p:nvSpPr>
          <p:cNvPr id="808" name="ZoneTexte 632"/>
          <p:cNvSpPr txBox="1">
            <a:spLocks noChangeArrowheads="1"/>
          </p:cNvSpPr>
          <p:nvPr/>
        </p:nvSpPr>
        <p:spPr bwMode="auto">
          <a:xfrm>
            <a:off x="3484407" y="5489922"/>
            <a:ext cx="764450" cy="22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E-</a:t>
            </a:r>
            <a:r>
              <a:rPr lang="fr-FR" sz="800" i="1" kern="0" dirty="0" err="1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Port_SCA</a:t>
            </a:r>
            <a:endParaRPr lang="fr-FR" sz="800" i="1" kern="0" dirty="0" smtClean="0">
              <a:solidFill>
                <a:srgbClr val="C0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09" name="Connecteur droit avec flèche 180"/>
          <p:cNvCxnSpPr>
            <a:cxnSpLocks noChangeShapeType="1"/>
          </p:cNvCxnSpPr>
          <p:nvPr/>
        </p:nvCxnSpPr>
        <p:spPr bwMode="auto">
          <a:xfrm flipV="1">
            <a:off x="2227072" y="6869513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10" name="Connecteur droit avec flèche 180"/>
          <p:cNvCxnSpPr>
            <a:cxnSpLocks noChangeShapeType="1"/>
          </p:cNvCxnSpPr>
          <p:nvPr/>
        </p:nvCxnSpPr>
        <p:spPr bwMode="auto">
          <a:xfrm flipV="1">
            <a:off x="3060092" y="5410644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sp>
        <p:nvSpPr>
          <p:cNvPr id="811" name="ZoneTexte 810"/>
          <p:cNvSpPr txBox="1"/>
          <p:nvPr/>
        </p:nvSpPr>
        <p:spPr>
          <a:xfrm>
            <a:off x="7308564" y="4311148"/>
            <a:ext cx="832970" cy="31720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7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</a:t>
            </a:r>
            <a:endParaRPr lang="en-US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5" name="Accolade fermante 814"/>
          <p:cNvSpPr/>
          <p:nvPr/>
        </p:nvSpPr>
        <p:spPr bwMode="auto">
          <a:xfrm>
            <a:off x="5746797" y="6272359"/>
            <a:ext cx="262545" cy="597154"/>
          </a:xfrm>
          <a:prstGeom prst="rightBrace">
            <a:avLst>
              <a:gd name="adj1" fmla="val 8333"/>
              <a:gd name="adj2" fmla="val 48306"/>
            </a:avLst>
          </a:prstGeom>
          <a:noFill/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6" name="ZoneTexte 632"/>
          <p:cNvSpPr txBox="1">
            <a:spLocks noChangeArrowheads="1"/>
          </p:cNvSpPr>
          <p:nvPr/>
        </p:nvSpPr>
        <p:spPr bwMode="auto">
          <a:xfrm>
            <a:off x="5851718" y="6560042"/>
            <a:ext cx="566524" cy="53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Protocol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used</a:t>
            </a: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 on the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board</a:t>
            </a:r>
            <a:endParaRPr lang="fr-FR" sz="700" b="1" i="1" kern="0" dirty="0" smtClean="0">
              <a:solidFill>
                <a:srgbClr val="919191">
                  <a:lumMod val="75000"/>
                </a:srgbClr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7" name="Rectangle à coins arrondis 816"/>
          <p:cNvSpPr/>
          <p:nvPr/>
        </p:nvSpPr>
        <p:spPr>
          <a:xfrm>
            <a:off x="5303593" y="2265735"/>
            <a:ext cx="1587676" cy="2857517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818" name="ZoneTexte 197"/>
          <p:cNvSpPr txBox="1">
            <a:spLocks noChangeArrowheads="1"/>
          </p:cNvSpPr>
          <p:nvPr/>
        </p:nvSpPr>
        <p:spPr bwMode="auto">
          <a:xfrm>
            <a:off x="6283138" y="4638505"/>
            <a:ext cx="7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M2GL060</a:t>
            </a:r>
          </a:p>
        </p:txBody>
      </p:sp>
      <p:sp>
        <p:nvSpPr>
          <p:cNvPr id="819" name="Rectangle 818"/>
          <p:cNvSpPr/>
          <p:nvPr/>
        </p:nvSpPr>
        <p:spPr bwMode="auto">
          <a:xfrm>
            <a:off x="6375274" y="2464174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0" name="ZoneTexte 819"/>
          <p:cNvSpPr txBox="1"/>
          <p:nvPr/>
        </p:nvSpPr>
        <p:spPr>
          <a:xfrm>
            <a:off x="6335582" y="2424486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Core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1" name="Rectangle 820"/>
          <p:cNvSpPr/>
          <p:nvPr/>
        </p:nvSpPr>
        <p:spPr bwMode="auto">
          <a:xfrm>
            <a:off x="6375274" y="2632166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2" name="ZoneTexte 821"/>
          <p:cNvSpPr txBox="1"/>
          <p:nvPr/>
        </p:nvSpPr>
        <p:spPr>
          <a:xfrm>
            <a:off x="6335582" y="2592479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I/O_1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3" name="Rectangle 822"/>
          <p:cNvSpPr/>
          <p:nvPr/>
        </p:nvSpPr>
        <p:spPr bwMode="auto">
          <a:xfrm>
            <a:off x="6375274" y="2794621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4" name="ZoneTexte 823"/>
          <p:cNvSpPr txBox="1"/>
          <p:nvPr/>
        </p:nvSpPr>
        <p:spPr>
          <a:xfrm>
            <a:off x="6335582" y="2760472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I/O_2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5" name="Rectangle à coins arrondis 362"/>
          <p:cNvSpPr>
            <a:spLocks noChangeArrowheads="1"/>
          </p:cNvSpPr>
          <p:nvPr/>
        </p:nvSpPr>
        <p:spPr bwMode="auto">
          <a:xfrm rot="10800000">
            <a:off x="5303588" y="2565918"/>
            <a:ext cx="436612" cy="277814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6" name="ZoneTexte 825"/>
          <p:cNvSpPr txBox="1"/>
          <p:nvPr/>
        </p:nvSpPr>
        <p:spPr>
          <a:xfrm>
            <a:off x="5303593" y="2591705"/>
            <a:ext cx="453074" cy="23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>
                <a:solidFill>
                  <a:srgbClr val="000000"/>
                </a:solidFill>
                <a:ea typeface="+mn-ea"/>
                <a:cs typeface="Arial" pitchFamily="34" charset="0"/>
              </a:rPr>
              <a:t>USB</a:t>
            </a:r>
          </a:p>
        </p:txBody>
      </p:sp>
      <p:sp>
        <p:nvSpPr>
          <p:cNvPr id="827" name="Rectangle à coins arrondis 362"/>
          <p:cNvSpPr>
            <a:spLocks noChangeArrowheads="1"/>
          </p:cNvSpPr>
          <p:nvPr/>
        </p:nvSpPr>
        <p:spPr bwMode="auto">
          <a:xfrm rot="10800000">
            <a:off x="5541742" y="2886271"/>
            <a:ext cx="754149" cy="317502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8" name="ZoneTexte 827"/>
          <p:cNvSpPr txBox="1"/>
          <p:nvPr/>
        </p:nvSpPr>
        <p:spPr>
          <a:xfrm>
            <a:off x="5541744" y="2870445"/>
            <a:ext cx="754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Delatching</a:t>
            </a:r>
            <a:endParaRPr lang="en-US" sz="900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 Ctrl.</a:t>
            </a:r>
            <a:endParaRPr lang="en-US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29" name="Connecteur droit 828"/>
          <p:cNvCxnSpPr/>
          <p:nvPr/>
        </p:nvCxnSpPr>
        <p:spPr bwMode="auto">
          <a:xfrm>
            <a:off x="6295891" y="3070566"/>
            <a:ext cx="595379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0" name="Connecteur droit 829"/>
          <p:cNvCxnSpPr/>
          <p:nvPr/>
        </p:nvCxnSpPr>
        <p:spPr bwMode="auto">
          <a:xfrm>
            <a:off x="6534042" y="3070566"/>
            <a:ext cx="23815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31" name="Rectangle à coins arrondis 362"/>
          <p:cNvSpPr>
            <a:spLocks noChangeArrowheads="1"/>
          </p:cNvSpPr>
          <p:nvPr/>
        </p:nvSpPr>
        <p:spPr bwMode="auto">
          <a:xfrm rot="10800000">
            <a:off x="5778723" y="3984159"/>
            <a:ext cx="714454" cy="43656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2" name="Rectangle à coins arrondis 362"/>
          <p:cNvSpPr>
            <a:spLocks noChangeArrowheads="1"/>
          </p:cNvSpPr>
          <p:nvPr/>
        </p:nvSpPr>
        <p:spPr bwMode="auto">
          <a:xfrm rot="10800000">
            <a:off x="5303593" y="3851845"/>
            <a:ext cx="363055" cy="75406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3" name="ZoneTexte 832"/>
          <p:cNvSpPr txBox="1"/>
          <p:nvPr/>
        </p:nvSpPr>
        <p:spPr>
          <a:xfrm rot="16200000">
            <a:off x="5215832" y="4032791"/>
            <a:ext cx="674691" cy="339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Dedicated Clock  IO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34" name="Connecteur droit 833"/>
          <p:cNvCxnSpPr/>
          <p:nvPr/>
        </p:nvCxnSpPr>
        <p:spPr bwMode="auto">
          <a:xfrm>
            <a:off x="5673265" y="4247048"/>
            <a:ext cx="113248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835" name="ZoneTexte 834"/>
          <p:cNvSpPr txBox="1"/>
          <p:nvPr/>
        </p:nvSpPr>
        <p:spPr>
          <a:xfrm>
            <a:off x="5725571" y="4002658"/>
            <a:ext cx="833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Clock Conditioning Circuit</a:t>
            </a:r>
            <a:endParaRPr lang="en-US" sz="8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836" name="Rectangle à coins arrondis 362"/>
          <p:cNvSpPr>
            <a:spLocks noChangeArrowheads="1"/>
          </p:cNvSpPr>
          <p:nvPr/>
        </p:nvSpPr>
        <p:spPr bwMode="auto">
          <a:xfrm rot="10800000">
            <a:off x="5309419" y="3912391"/>
            <a:ext cx="118888" cy="623530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7" name="ZoneTexte 836"/>
          <p:cNvSpPr txBox="1"/>
          <p:nvPr/>
        </p:nvSpPr>
        <p:spPr>
          <a:xfrm rot="16200000">
            <a:off x="5036531" y="4035242"/>
            <a:ext cx="674691" cy="22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8" name="Rectangle à coins arrondis 174"/>
          <p:cNvSpPr>
            <a:spLocks noChangeArrowheads="1"/>
          </p:cNvSpPr>
          <p:nvPr/>
        </p:nvSpPr>
        <p:spPr bwMode="auto">
          <a:xfrm rot="16200000">
            <a:off x="5427905" y="3142228"/>
            <a:ext cx="515942" cy="754142"/>
          </a:xfrm>
          <a:prstGeom prst="roundRect">
            <a:avLst>
              <a:gd name="adj" fmla="val 16667"/>
            </a:avLst>
          </a:prstGeom>
          <a:solidFill>
            <a:srgbClr val="993300">
              <a:alpha val="55000"/>
            </a:srgb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9" name="ZoneTexte 838"/>
          <p:cNvSpPr txBox="1"/>
          <p:nvPr/>
        </p:nvSpPr>
        <p:spPr>
          <a:xfrm>
            <a:off x="5467573" y="3238128"/>
            <a:ext cx="674763" cy="458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SLVS / LVDS Translator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0" name="Rectangle à coins arrondis 362"/>
          <p:cNvSpPr>
            <a:spLocks noChangeArrowheads="1"/>
          </p:cNvSpPr>
          <p:nvPr/>
        </p:nvSpPr>
        <p:spPr bwMode="auto">
          <a:xfrm rot="10800000">
            <a:off x="5308806" y="3307267"/>
            <a:ext cx="198460" cy="436565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1" name="ZoneTexte 840"/>
          <p:cNvSpPr txBox="1"/>
          <p:nvPr/>
        </p:nvSpPr>
        <p:spPr>
          <a:xfrm rot="16200000">
            <a:off x="5169145" y="3403659"/>
            <a:ext cx="4649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2" name="ZoneTexte 841"/>
          <p:cNvSpPr txBox="1"/>
          <p:nvPr/>
        </p:nvSpPr>
        <p:spPr>
          <a:xfrm>
            <a:off x="5467628" y="3595317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 </a:t>
            </a:r>
            <a:r>
              <a:rPr lang="en-US" sz="8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endParaRPr lang="en-US" sz="800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3" name="Flèche droite 842"/>
          <p:cNvSpPr/>
          <p:nvPr/>
        </p:nvSpPr>
        <p:spPr bwMode="auto">
          <a:xfrm>
            <a:off x="6063007" y="3436566"/>
            <a:ext cx="833530" cy="19843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45" name="Connecteur droit avec flèche 180"/>
          <p:cNvCxnSpPr>
            <a:cxnSpLocks noChangeShapeType="1"/>
          </p:cNvCxnSpPr>
          <p:nvPr/>
        </p:nvCxnSpPr>
        <p:spPr bwMode="auto">
          <a:xfrm flipV="1">
            <a:off x="2986651" y="5813514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6" name="Connecteur droit avec flèche 180"/>
          <p:cNvCxnSpPr>
            <a:cxnSpLocks noChangeShapeType="1"/>
          </p:cNvCxnSpPr>
          <p:nvPr/>
        </p:nvCxnSpPr>
        <p:spPr bwMode="auto">
          <a:xfrm flipV="1">
            <a:off x="2071336" y="5831693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2221245" y="6984014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cxnSp>
        <p:nvCxnSpPr>
          <p:cNvPr id="853" name="Connecteur droit 852"/>
          <p:cNvCxnSpPr/>
          <p:nvPr/>
        </p:nvCxnSpPr>
        <p:spPr bwMode="auto">
          <a:xfrm>
            <a:off x="8460692" y="1584042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5" name="Connecteur droit 195"/>
          <p:cNvCxnSpPr>
            <a:cxnSpLocks noChangeShapeType="1"/>
          </p:cNvCxnSpPr>
          <p:nvPr/>
        </p:nvCxnSpPr>
        <p:spPr bwMode="auto">
          <a:xfrm>
            <a:off x="8906617" y="4646998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6" name="Connecteur droit 195"/>
          <p:cNvCxnSpPr>
            <a:cxnSpLocks noChangeShapeType="1"/>
          </p:cNvCxnSpPr>
          <p:nvPr/>
        </p:nvCxnSpPr>
        <p:spPr bwMode="auto">
          <a:xfrm>
            <a:off x="8906617" y="4329496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7" name="Connecteur droit 195"/>
          <p:cNvCxnSpPr>
            <a:cxnSpLocks noChangeShapeType="1"/>
          </p:cNvCxnSpPr>
          <p:nvPr/>
        </p:nvCxnSpPr>
        <p:spPr bwMode="auto">
          <a:xfrm>
            <a:off x="8907947" y="3376991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8" name="Connecteur droit 195"/>
          <p:cNvCxnSpPr>
            <a:cxnSpLocks noChangeShapeType="1"/>
          </p:cNvCxnSpPr>
          <p:nvPr/>
        </p:nvCxnSpPr>
        <p:spPr bwMode="auto">
          <a:xfrm>
            <a:off x="8907947" y="2980113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9" name="Connecteur droit 195"/>
          <p:cNvCxnSpPr>
            <a:cxnSpLocks noChangeShapeType="1"/>
          </p:cNvCxnSpPr>
          <p:nvPr/>
        </p:nvCxnSpPr>
        <p:spPr bwMode="auto">
          <a:xfrm>
            <a:off x="8907947" y="2027607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0" name="Connecteur droit 195"/>
          <p:cNvCxnSpPr>
            <a:cxnSpLocks noChangeShapeType="1"/>
          </p:cNvCxnSpPr>
          <p:nvPr/>
        </p:nvCxnSpPr>
        <p:spPr bwMode="auto">
          <a:xfrm>
            <a:off x="8907947" y="1710105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1" name="Connecteur droit 860"/>
          <p:cNvCxnSpPr/>
          <p:nvPr/>
        </p:nvCxnSpPr>
        <p:spPr bwMode="auto">
          <a:xfrm>
            <a:off x="9153619" y="1483599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2" name="ZoneTexte 861"/>
          <p:cNvSpPr txBox="1"/>
          <p:nvPr/>
        </p:nvSpPr>
        <p:spPr>
          <a:xfrm>
            <a:off x="9121450" y="2702300"/>
            <a:ext cx="1031430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00CC"/>
                </a:solidFill>
                <a:ea typeface="+mn-ea"/>
                <a:cs typeface="Arial" pitchFamily="34" charset="0"/>
              </a:rPr>
              <a:t>Slow Control distribution to FEB through 6U_backplane</a:t>
            </a:r>
            <a:endParaRPr lang="en-US" sz="900" i="1" kern="0" dirty="0">
              <a:solidFill>
                <a:srgbClr val="0000CC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79" name="Connecteur droit 185"/>
          <p:cNvCxnSpPr>
            <a:cxnSpLocks noChangeShapeType="1"/>
          </p:cNvCxnSpPr>
          <p:nvPr/>
        </p:nvCxnSpPr>
        <p:spPr bwMode="auto">
          <a:xfrm flipV="1">
            <a:off x="5683325" y="512943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80" name="Connecteur droit 185"/>
          <p:cNvCxnSpPr>
            <a:cxnSpLocks noChangeShapeType="1"/>
          </p:cNvCxnSpPr>
          <p:nvPr/>
        </p:nvCxnSpPr>
        <p:spPr bwMode="auto">
          <a:xfrm flipV="1">
            <a:off x="5778722" y="512077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881" name="ZoneTexte 632"/>
          <p:cNvSpPr txBox="1">
            <a:spLocks noChangeArrowheads="1"/>
          </p:cNvSpPr>
          <p:nvPr/>
        </p:nvSpPr>
        <p:spPr bwMode="auto">
          <a:xfrm rot="5400000">
            <a:off x="5498100" y="5333677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In_1</a:t>
            </a:r>
          </a:p>
        </p:txBody>
      </p:sp>
      <p:sp>
        <p:nvSpPr>
          <p:cNvPr id="882" name="ZoneTexte 632"/>
          <p:cNvSpPr txBox="1">
            <a:spLocks noChangeArrowheads="1"/>
          </p:cNvSpPr>
          <p:nvPr/>
        </p:nvSpPr>
        <p:spPr bwMode="auto">
          <a:xfrm rot="5400000">
            <a:off x="5818988" y="5368583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Out_2</a:t>
            </a:r>
          </a:p>
        </p:txBody>
      </p:sp>
      <p:sp>
        <p:nvSpPr>
          <p:cNvPr id="883" name="ZoneTexte 632"/>
          <p:cNvSpPr txBox="1">
            <a:spLocks noChangeArrowheads="1"/>
          </p:cNvSpPr>
          <p:nvPr/>
        </p:nvSpPr>
        <p:spPr bwMode="auto">
          <a:xfrm rot="5400000">
            <a:off x="5712772" y="5368584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Out_1</a:t>
            </a:r>
          </a:p>
        </p:txBody>
      </p:sp>
      <p:sp>
        <p:nvSpPr>
          <p:cNvPr id="884" name="ZoneTexte 632"/>
          <p:cNvSpPr txBox="1">
            <a:spLocks noChangeArrowheads="1"/>
          </p:cNvSpPr>
          <p:nvPr/>
        </p:nvSpPr>
        <p:spPr bwMode="auto">
          <a:xfrm rot="5400000">
            <a:off x="5588424" y="5338698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In_2</a:t>
            </a:r>
          </a:p>
        </p:txBody>
      </p:sp>
      <p:cxnSp>
        <p:nvCxnSpPr>
          <p:cNvPr id="885" name="Connecteur droit 185"/>
          <p:cNvCxnSpPr>
            <a:cxnSpLocks noChangeShapeType="1"/>
          </p:cNvCxnSpPr>
          <p:nvPr/>
        </p:nvCxnSpPr>
        <p:spPr bwMode="auto">
          <a:xfrm flipV="1">
            <a:off x="5929070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6" name="Connecteur droit 185"/>
          <p:cNvCxnSpPr>
            <a:cxnSpLocks noChangeShapeType="1"/>
          </p:cNvCxnSpPr>
          <p:nvPr/>
        </p:nvCxnSpPr>
        <p:spPr bwMode="auto">
          <a:xfrm flipV="1">
            <a:off x="6036256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7" name="Connecteur droit 886"/>
          <p:cNvCxnSpPr/>
          <p:nvPr/>
        </p:nvCxnSpPr>
        <p:spPr bwMode="auto">
          <a:xfrm>
            <a:off x="974107" y="6155134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0" name="Connecteur droit avec flèche 889"/>
          <p:cNvCxnSpPr/>
          <p:nvPr/>
        </p:nvCxnSpPr>
        <p:spPr bwMode="auto">
          <a:xfrm>
            <a:off x="6898021" y="2566622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1" name="Connecteur droit avec flèche 890"/>
          <p:cNvCxnSpPr/>
          <p:nvPr/>
        </p:nvCxnSpPr>
        <p:spPr bwMode="auto">
          <a:xfrm>
            <a:off x="6896538" y="288412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2" name="Connecteur droit avec flèche 891"/>
          <p:cNvCxnSpPr/>
          <p:nvPr/>
        </p:nvCxnSpPr>
        <p:spPr bwMode="auto">
          <a:xfrm>
            <a:off x="6896538" y="271891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sp>
        <p:nvSpPr>
          <p:cNvPr id="893" name="ZoneTexte 892"/>
          <p:cNvSpPr txBox="1"/>
          <p:nvPr/>
        </p:nvSpPr>
        <p:spPr>
          <a:xfrm>
            <a:off x="6874596" y="2384575"/>
            <a:ext cx="387902" cy="22488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1V2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4" name="ZoneTexte 893"/>
          <p:cNvSpPr txBox="1"/>
          <p:nvPr/>
        </p:nvSpPr>
        <p:spPr>
          <a:xfrm>
            <a:off x="6884260" y="2543498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5" name="ZoneTexte 894"/>
          <p:cNvSpPr txBox="1"/>
          <p:nvPr/>
        </p:nvSpPr>
        <p:spPr>
          <a:xfrm>
            <a:off x="6891748" y="2704923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2V5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96" name="Connecteur droit 198"/>
          <p:cNvCxnSpPr>
            <a:cxnSpLocks noChangeShapeType="1"/>
          </p:cNvCxnSpPr>
          <p:nvPr/>
        </p:nvCxnSpPr>
        <p:spPr bwMode="auto">
          <a:xfrm>
            <a:off x="8902940" y="6750449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cxnSp>
        <p:nvCxnSpPr>
          <p:cNvPr id="897" name="Connecteur droit 198"/>
          <p:cNvCxnSpPr>
            <a:cxnSpLocks noChangeShapeType="1"/>
          </p:cNvCxnSpPr>
          <p:nvPr/>
        </p:nvCxnSpPr>
        <p:spPr bwMode="auto">
          <a:xfrm>
            <a:off x="8903352" y="6909200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sp>
        <p:nvSpPr>
          <p:cNvPr id="898" name="ZoneTexte 897"/>
          <p:cNvSpPr txBox="1"/>
          <p:nvPr/>
        </p:nvSpPr>
        <p:spPr>
          <a:xfrm>
            <a:off x="1219562" y="1201071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9" name="ZoneTexte 898"/>
          <p:cNvSpPr txBox="1"/>
          <p:nvPr/>
        </p:nvSpPr>
        <p:spPr>
          <a:xfrm>
            <a:off x="8327052" y="1154480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0" name="Connecteur droit avec flèche 899"/>
          <p:cNvCxnSpPr/>
          <p:nvPr/>
        </p:nvCxnSpPr>
        <p:spPr bwMode="auto">
          <a:xfrm>
            <a:off x="6896538" y="3416678"/>
            <a:ext cx="292177" cy="0"/>
          </a:xfrm>
          <a:prstGeom prst="straightConnector1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01" name="Connecteur droit 195"/>
          <p:cNvCxnSpPr>
            <a:cxnSpLocks noChangeShapeType="1"/>
          </p:cNvCxnSpPr>
          <p:nvPr/>
        </p:nvCxnSpPr>
        <p:spPr bwMode="auto">
          <a:xfrm>
            <a:off x="8457807" y="5361378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02" name="ZoneTexte 901"/>
          <p:cNvSpPr txBox="1"/>
          <p:nvPr/>
        </p:nvSpPr>
        <p:spPr>
          <a:xfrm>
            <a:off x="7145121" y="3265415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3" name="Connecteur droit 902"/>
          <p:cNvCxnSpPr/>
          <p:nvPr/>
        </p:nvCxnSpPr>
        <p:spPr bwMode="auto">
          <a:xfrm>
            <a:off x="4074703" y="4091370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4" name="Connecteur droit 903"/>
          <p:cNvCxnSpPr/>
          <p:nvPr/>
        </p:nvCxnSpPr>
        <p:spPr bwMode="auto">
          <a:xfrm>
            <a:off x="4074703" y="4500615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08" name="ZoneTexte 907"/>
          <p:cNvSpPr txBox="1"/>
          <p:nvPr/>
        </p:nvSpPr>
        <p:spPr>
          <a:xfrm>
            <a:off x="4107776" y="3199597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E-Port (</a:t>
            </a:r>
            <a:r>
              <a:rPr lang="en-US" sz="800" i="1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TFC_cmd</a:t>
            </a: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909" name="Groupe 270"/>
          <p:cNvGrpSpPr/>
          <p:nvPr/>
        </p:nvGrpSpPr>
        <p:grpSpPr>
          <a:xfrm>
            <a:off x="7850750" y="5834543"/>
            <a:ext cx="634927" cy="915907"/>
            <a:chOff x="2904360" y="1953634"/>
            <a:chExt cx="557622" cy="753773"/>
          </a:xfrm>
        </p:grpSpPr>
        <p:sp>
          <p:nvSpPr>
            <p:cNvPr id="910" name="Rectangle à coins arrondis 909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11" name="Triangle isocèle 910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2" name="Connecteur droit 911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3" name="ZoneTexte 912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4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5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6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17" name="ZoneTexte 916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8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919" name="Triangle isocèle 918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20" name="Connecteur droit 919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1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922" name="Connecteur droit 185"/>
          <p:cNvCxnSpPr>
            <a:cxnSpLocks noChangeShapeType="1"/>
          </p:cNvCxnSpPr>
          <p:nvPr/>
        </p:nvCxnSpPr>
        <p:spPr bwMode="auto">
          <a:xfrm flipH="1" flipV="1">
            <a:off x="8446130" y="5917006"/>
            <a:ext cx="1" cy="555628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923" name="Connecteur droit 195"/>
          <p:cNvCxnSpPr>
            <a:cxnSpLocks noChangeShapeType="1"/>
          </p:cNvCxnSpPr>
          <p:nvPr/>
        </p:nvCxnSpPr>
        <p:spPr bwMode="auto">
          <a:xfrm>
            <a:off x="8446129" y="6074836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4" name="Connecteur droit 195"/>
          <p:cNvCxnSpPr>
            <a:cxnSpLocks noChangeShapeType="1"/>
          </p:cNvCxnSpPr>
          <p:nvPr/>
        </p:nvCxnSpPr>
        <p:spPr bwMode="auto">
          <a:xfrm>
            <a:off x="8446129" y="6313884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5" name="Connecteur droit avec flèche 180"/>
          <p:cNvCxnSpPr>
            <a:cxnSpLocks noChangeShapeType="1"/>
          </p:cNvCxnSpPr>
          <p:nvPr/>
        </p:nvCxnSpPr>
        <p:spPr bwMode="auto">
          <a:xfrm>
            <a:off x="4098392" y="3393751"/>
            <a:ext cx="1199932" cy="0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6" name="Connecteur droit avec flèche 180"/>
          <p:cNvCxnSpPr>
            <a:cxnSpLocks noChangeShapeType="1"/>
          </p:cNvCxnSpPr>
          <p:nvPr/>
        </p:nvCxnSpPr>
        <p:spPr bwMode="auto">
          <a:xfrm>
            <a:off x="3924188" y="3892932"/>
            <a:ext cx="186206" cy="2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7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382150"/>
            <a:ext cx="0" cy="515941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8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487256"/>
            <a:ext cx="0" cy="277814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stealth"/>
            <a:tailEnd type="stealth" w="med" len="med"/>
          </a:ln>
        </p:spPr>
      </p:cxnSp>
      <p:sp>
        <p:nvSpPr>
          <p:cNvPr id="929" name="ZoneTexte 928"/>
          <p:cNvSpPr txBox="1"/>
          <p:nvPr/>
        </p:nvSpPr>
        <p:spPr>
          <a:xfrm>
            <a:off x="7215679" y="6139130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0" name="Connecteur droit avec flèche 929"/>
          <p:cNvCxnSpPr/>
          <p:nvPr/>
        </p:nvCxnSpPr>
        <p:spPr bwMode="auto">
          <a:xfrm>
            <a:off x="7691981" y="6274196"/>
            <a:ext cx="292177" cy="0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933" name="ZoneTexte 197"/>
          <p:cNvSpPr txBox="1">
            <a:spLocks noChangeArrowheads="1"/>
          </p:cNvSpPr>
          <p:nvPr/>
        </p:nvSpPr>
        <p:spPr bwMode="auto">
          <a:xfrm>
            <a:off x="5667324" y="4468163"/>
            <a:ext cx="887574" cy="28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387 Max user I/Os – 10 I/O Banks</a:t>
            </a:r>
            <a:endParaRPr lang="en-US" sz="6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4" name="Connecteur droit 185"/>
          <p:cNvCxnSpPr>
            <a:cxnSpLocks noChangeShapeType="1"/>
          </p:cNvCxnSpPr>
          <p:nvPr/>
        </p:nvCxnSpPr>
        <p:spPr bwMode="auto">
          <a:xfrm flipV="1">
            <a:off x="9081198" y="5956695"/>
            <a:ext cx="0" cy="476253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935" name="ZoneTexte 934"/>
          <p:cNvSpPr txBox="1"/>
          <p:nvPr/>
        </p:nvSpPr>
        <p:spPr>
          <a:xfrm>
            <a:off x="9081198" y="5867718"/>
            <a:ext cx="992298" cy="65575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TFC </a:t>
            </a:r>
            <a:r>
              <a:rPr lang="en-US" sz="900" i="1" kern="0" dirty="0" err="1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cmd</a:t>
            </a: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 distribution to FEB through 3U_backplane</a:t>
            </a:r>
            <a:endParaRPr lang="en-US" sz="900" i="1" kern="0" dirty="0">
              <a:solidFill>
                <a:srgbClr val="00AE00">
                  <a:lumMod val="75000"/>
                </a:srgbClr>
              </a:solidFill>
              <a:ea typeface="+mn-ea"/>
              <a:cs typeface="Arial" pitchFamily="34" charset="0"/>
            </a:endParaRPr>
          </a:p>
        </p:txBody>
      </p:sp>
      <p:sp>
        <p:nvSpPr>
          <p:cNvPr id="936" name="ZoneTexte 632"/>
          <p:cNvSpPr txBox="1">
            <a:spLocks noChangeArrowheads="1"/>
          </p:cNvSpPr>
          <p:nvPr/>
        </p:nvSpPr>
        <p:spPr bwMode="auto">
          <a:xfrm>
            <a:off x="5474488" y="6242650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937" name="ZoneTexte 632"/>
          <p:cNvSpPr txBox="1">
            <a:spLocks noChangeArrowheads="1"/>
          </p:cNvSpPr>
          <p:nvPr/>
        </p:nvSpPr>
        <p:spPr bwMode="auto">
          <a:xfrm>
            <a:off x="5473225" y="6529967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sp>
        <p:nvSpPr>
          <p:cNvPr id="938" name="ZoneTexte 632"/>
          <p:cNvSpPr txBox="1">
            <a:spLocks noChangeArrowheads="1"/>
          </p:cNvSpPr>
          <p:nvPr/>
        </p:nvSpPr>
        <p:spPr bwMode="auto">
          <a:xfrm>
            <a:off x="5473225" y="6391594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939" name="Rectangle à coins arrondis 938"/>
          <p:cNvSpPr/>
          <p:nvPr/>
        </p:nvSpPr>
        <p:spPr bwMode="auto">
          <a:xfrm>
            <a:off x="3129270" y="3409695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0" name="Rectangle à coins arrondis 939"/>
          <p:cNvSpPr/>
          <p:nvPr/>
        </p:nvSpPr>
        <p:spPr bwMode="auto">
          <a:xfrm>
            <a:off x="2492789" y="3410391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1" name="Rectangle à coins arrondis 940"/>
          <p:cNvSpPr/>
          <p:nvPr/>
        </p:nvSpPr>
        <p:spPr bwMode="auto">
          <a:xfrm>
            <a:off x="2492789" y="3574026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2" name="ZoneTexte 941"/>
          <p:cNvSpPr txBox="1"/>
          <p:nvPr/>
        </p:nvSpPr>
        <p:spPr>
          <a:xfrm>
            <a:off x="2419892" y="3387534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3" name="ZoneTexte 942"/>
          <p:cNvSpPr txBox="1"/>
          <p:nvPr/>
        </p:nvSpPr>
        <p:spPr>
          <a:xfrm>
            <a:off x="3083309" y="338490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2779022" y="353916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45" name="Connecteur droit 944"/>
          <p:cNvCxnSpPr/>
          <p:nvPr/>
        </p:nvCxnSpPr>
        <p:spPr bwMode="auto">
          <a:xfrm>
            <a:off x="3824783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6" name="Connecteur droit 945"/>
          <p:cNvCxnSpPr/>
          <p:nvPr/>
        </p:nvCxnSpPr>
        <p:spPr bwMode="auto">
          <a:xfrm>
            <a:off x="3716269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47" name="Double flèche horizontale 946"/>
          <p:cNvSpPr/>
          <p:nvPr/>
        </p:nvSpPr>
        <p:spPr bwMode="auto">
          <a:xfrm>
            <a:off x="4466278" y="4632229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48" name="ZoneTexte 632"/>
          <p:cNvSpPr txBox="1">
            <a:spLocks noChangeArrowheads="1"/>
          </p:cNvSpPr>
          <p:nvPr/>
        </p:nvSpPr>
        <p:spPr bwMode="auto">
          <a:xfrm>
            <a:off x="5514450" y="6684861"/>
            <a:ext cx="293167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…</a:t>
            </a:r>
          </a:p>
        </p:txBody>
      </p:sp>
      <p:sp>
        <p:nvSpPr>
          <p:cNvPr id="950" name="Rectangle à coins arrondis 362"/>
          <p:cNvSpPr>
            <a:spLocks noChangeArrowheads="1"/>
          </p:cNvSpPr>
          <p:nvPr/>
        </p:nvSpPr>
        <p:spPr bwMode="auto">
          <a:xfrm rot="10800000">
            <a:off x="6145279" y="4925832"/>
            <a:ext cx="579655" cy="18972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1" name="ZoneTexte 950"/>
          <p:cNvSpPr txBox="1"/>
          <p:nvPr/>
        </p:nvSpPr>
        <p:spPr>
          <a:xfrm>
            <a:off x="6097828" y="4919747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Interfaces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52" name="Connecteur droit avec flèche 180"/>
          <p:cNvCxnSpPr>
            <a:cxnSpLocks noChangeShapeType="1"/>
          </p:cNvCxnSpPr>
          <p:nvPr/>
        </p:nvCxnSpPr>
        <p:spPr bwMode="auto">
          <a:xfrm flipV="1">
            <a:off x="6620992" y="511837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953" name="Connecteur droit avec flèche 180"/>
          <p:cNvCxnSpPr>
            <a:cxnSpLocks noChangeShapeType="1"/>
          </p:cNvCxnSpPr>
          <p:nvPr/>
        </p:nvCxnSpPr>
        <p:spPr bwMode="auto">
          <a:xfrm flipV="1">
            <a:off x="6463836" y="511555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954" name="Groupe 953"/>
          <p:cNvGrpSpPr/>
          <p:nvPr/>
        </p:nvGrpSpPr>
        <p:grpSpPr>
          <a:xfrm>
            <a:off x="7873645" y="3889858"/>
            <a:ext cx="557657" cy="790612"/>
            <a:chOff x="6746075" y="7413517"/>
            <a:chExt cx="557657" cy="790612"/>
          </a:xfrm>
        </p:grpSpPr>
        <p:sp>
          <p:nvSpPr>
            <p:cNvPr id="955" name="Rectangle à coins arrondis 954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56" name="Triangle isocèle 955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7" name="Connecteur droit 956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8" name="ZoneTexte 957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9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60" name="ZoneTexte 959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2V5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61" name="Triangle isocèle 960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62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3" name="Connecteur droit 962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4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5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6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973" name="Double flèche horizontale 972"/>
          <p:cNvSpPr/>
          <p:nvPr/>
        </p:nvSpPr>
        <p:spPr bwMode="auto">
          <a:xfrm>
            <a:off x="7510136" y="4230406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74" name="Connecteur droit 195"/>
          <p:cNvCxnSpPr>
            <a:cxnSpLocks noChangeShapeType="1"/>
          </p:cNvCxnSpPr>
          <p:nvPr/>
        </p:nvCxnSpPr>
        <p:spPr bwMode="auto">
          <a:xfrm>
            <a:off x="8364526" y="5464669"/>
            <a:ext cx="111753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75" name="ZoneTexte 974"/>
          <p:cNvSpPr txBox="1"/>
          <p:nvPr/>
        </p:nvSpPr>
        <p:spPr>
          <a:xfrm>
            <a:off x="4445460" y="4824075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6" name="ZoneTexte 975"/>
          <p:cNvSpPr txBox="1"/>
          <p:nvPr/>
        </p:nvSpPr>
        <p:spPr>
          <a:xfrm rot="16200000">
            <a:off x="8846592" y="395612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8" name="ZoneTexte 977"/>
          <p:cNvSpPr txBox="1"/>
          <p:nvPr/>
        </p:nvSpPr>
        <p:spPr>
          <a:xfrm>
            <a:off x="7451142" y="4482867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9" name="ZoneTexte 978"/>
          <p:cNvSpPr txBox="1"/>
          <p:nvPr/>
        </p:nvSpPr>
        <p:spPr>
          <a:xfrm rot="16200000">
            <a:off x="8720024" y="5409867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0" name="ZoneTexte 979"/>
          <p:cNvSpPr txBox="1"/>
          <p:nvPr/>
        </p:nvSpPr>
        <p:spPr>
          <a:xfrm>
            <a:off x="7399229" y="639005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1" name="ZoneTexte 980"/>
          <p:cNvSpPr txBox="1"/>
          <p:nvPr/>
        </p:nvSpPr>
        <p:spPr>
          <a:xfrm>
            <a:off x="4041862" y="3584890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2" name="ZoneTexte 981"/>
          <p:cNvSpPr txBox="1"/>
          <p:nvPr/>
        </p:nvSpPr>
        <p:spPr>
          <a:xfrm>
            <a:off x="4928452" y="3368942"/>
            <a:ext cx="381446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24 b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3" name="ZoneTexte 982"/>
          <p:cNvSpPr txBox="1"/>
          <p:nvPr/>
        </p:nvSpPr>
        <p:spPr>
          <a:xfrm>
            <a:off x="3397725" y="3826534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4" name="ZoneTexte 983"/>
          <p:cNvSpPr txBox="1"/>
          <p:nvPr/>
        </p:nvSpPr>
        <p:spPr>
          <a:xfrm>
            <a:off x="7357604" y="3541448"/>
            <a:ext cx="375034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9 b  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7" name="ZoneTexte 986"/>
          <p:cNvSpPr txBox="1"/>
          <p:nvPr/>
        </p:nvSpPr>
        <p:spPr>
          <a:xfrm>
            <a:off x="2181087" y="3957348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8" name="ZoneTexte 987"/>
          <p:cNvSpPr txBox="1"/>
          <p:nvPr/>
        </p:nvSpPr>
        <p:spPr>
          <a:xfrm>
            <a:off x="1374212" y="6708607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</a:t>
            </a:r>
            <a:r>
              <a:rPr lang="fr-FR" sz="700" b="1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V</a:t>
            </a: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5 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0" name="ZoneTexte 989"/>
          <p:cNvSpPr txBox="1"/>
          <p:nvPr/>
        </p:nvSpPr>
        <p:spPr>
          <a:xfrm>
            <a:off x="4177581" y="3383793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{Bidirectional !}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6" name="Rectangle à coins arrondis 362"/>
          <p:cNvSpPr>
            <a:spLocks noChangeArrowheads="1"/>
          </p:cNvSpPr>
          <p:nvPr/>
        </p:nvSpPr>
        <p:spPr bwMode="auto">
          <a:xfrm rot="10800000">
            <a:off x="5571649" y="2268722"/>
            <a:ext cx="620749" cy="16434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7" name="ZoneTexte 996"/>
          <p:cNvSpPr txBox="1"/>
          <p:nvPr/>
        </p:nvSpPr>
        <p:spPr>
          <a:xfrm>
            <a:off x="5526222" y="2243496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JTAG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998" name="Rectangle à coins arrondis 362"/>
          <p:cNvSpPr>
            <a:spLocks noChangeArrowheads="1"/>
          </p:cNvSpPr>
          <p:nvPr/>
        </p:nvSpPr>
        <p:spPr bwMode="auto">
          <a:xfrm rot="10800000">
            <a:off x="4943541" y="1715681"/>
            <a:ext cx="600827" cy="3163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9" name="ZoneTexte 998"/>
          <p:cNvSpPr txBox="1"/>
          <p:nvPr/>
        </p:nvSpPr>
        <p:spPr>
          <a:xfrm>
            <a:off x="4824980" y="1685465"/>
            <a:ext cx="863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FlashPro</a:t>
            </a:r>
            <a:endParaRPr lang="fr-FR" sz="900" i="1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connection</a:t>
            </a:r>
            <a:endParaRPr lang="fr-FR" sz="900" i="1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1000" name="Connecteur droit 185"/>
          <p:cNvCxnSpPr>
            <a:cxnSpLocks noChangeShapeType="1"/>
          </p:cNvCxnSpPr>
          <p:nvPr/>
        </p:nvCxnSpPr>
        <p:spPr bwMode="auto">
          <a:xfrm flipH="1" flipV="1">
            <a:off x="5900897" y="1897608"/>
            <a:ext cx="707" cy="362537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1001" name="Connecteur droit 185"/>
          <p:cNvCxnSpPr>
            <a:cxnSpLocks noChangeShapeType="1"/>
          </p:cNvCxnSpPr>
          <p:nvPr/>
        </p:nvCxnSpPr>
        <p:spPr bwMode="auto">
          <a:xfrm flipV="1">
            <a:off x="5675550" y="1907090"/>
            <a:ext cx="202019" cy="2191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stealth"/>
            <a:tailEnd type="stealth"/>
          </a:ln>
        </p:spPr>
      </p:cxnSp>
      <p:cxnSp>
        <p:nvCxnSpPr>
          <p:cNvPr id="1002" name="Connecteur droit 185"/>
          <p:cNvCxnSpPr>
            <a:cxnSpLocks noChangeShapeType="1"/>
          </p:cNvCxnSpPr>
          <p:nvPr/>
        </p:nvCxnSpPr>
        <p:spPr bwMode="auto">
          <a:xfrm>
            <a:off x="5529209" y="1904923"/>
            <a:ext cx="370197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sp>
        <p:nvSpPr>
          <p:cNvPr id="1003" name="ZoneTexte 1002"/>
          <p:cNvSpPr txBox="1"/>
          <p:nvPr/>
        </p:nvSpPr>
        <p:spPr>
          <a:xfrm>
            <a:off x="7882233" y="6599094"/>
            <a:ext cx="560982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90LV001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04" name="Connecteur droit 195"/>
          <p:cNvCxnSpPr>
            <a:cxnSpLocks noChangeShapeType="1"/>
          </p:cNvCxnSpPr>
          <p:nvPr/>
        </p:nvCxnSpPr>
        <p:spPr bwMode="auto">
          <a:xfrm>
            <a:off x="8461634" y="4362573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5" name="Connecteur droit 195"/>
          <p:cNvCxnSpPr>
            <a:cxnSpLocks noChangeShapeType="1"/>
          </p:cNvCxnSpPr>
          <p:nvPr/>
        </p:nvCxnSpPr>
        <p:spPr bwMode="auto">
          <a:xfrm>
            <a:off x="8277660" y="4270821"/>
            <a:ext cx="172784" cy="350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6" name="Connecteur droit 195"/>
          <p:cNvCxnSpPr>
            <a:cxnSpLocks noChangeShapeType="1"/>
          </p:cNvCxnSpPr>
          <p:nvPr/>
        </p:nvCxnSpPr>
        <p:spPr bwMode="auto">
          <a:xfrm>
            <a:off x="8457807" y="3459158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7" name="Connecteur droit 195"/>
          <p:cNvCxnSpPr>
            <a:cxnSpLocks noChangeShapeType="1"/>
          </p:cNvCxnSpPr>
          <p:nvPr/>
        </p:nvCxnSpPr>
        <p:spPr bwMode="auto">
          <a:xfrm>
            <a:off x="8462868" y="1990074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sp>
        <p:nvSpPr>
          <p:cNvPr id="1028" name="ZoneTexte 632"/>
          <p:cNvSpPr txBox="1">
            <a:spLocks noChangeArrowheads="1"/>
          </p:cNvSpPr>
          <p:nvPr/>
        </p:nvSpPr>
        <p:spPr bwMode="auto">
          <a:xfrm rot="16200000">
            <a:off x="6456880" y="5415053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1029" name="ZoneTexte 632"/>
          <p:cNvSpPr txBox="1">
            <a:spLocks noChangeArrowheads="1"/>
          </p:cNvSpPr>
          <p:nvPr/>
        </p:nvSpPr>
        <p:spPr bwMode="auto">
          <a:xfrm rot="16200000">
            <a:off x="6294595" y="5417267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1030" name="ZoneTexte 632"/>
          <p:cNvSpPr txBox="1">
            <a:spLocks noChangeArrowheads="1"/>
          </p:cNvSpPr>
          <p:nvPr/>
        </p:nvSpPr>
        <p:spPr bwMode="auto">
          <a:xfrm rot="16200000">
            <a:off x="6077203" y="5443160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cxnSp>
        <p:nvCxnSpPr>
          <p:cNvPr id="1031" name="Connecteur droit avec flèche 180"/>
          <p:cNvCxnSpPr>
            <a:cxnSpLocks noChangeShapeType="1"/>
          </p:cNvCxnSpPr>
          <p:nvPr/>
        </p:nvCxnSpPr>
        <p:spPr bwMode="auto">
          <a:xfrm flipV="1">
            <a:off x="6284467" y="5111985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1032" name="Groupe 1031"/>
          <p:cNvGrpSpPr/>
          <p:nvPr/>
        </p:nvGrpSpPr>
        <p:grpSpPr>
          <a:xfrm>
            <a:off x="3080096" y="5801445"/>
            <a:ext cx="556060" cy="289070"/>
            <a:chOff x="130942" y="4071648"/>
            <a:chExt cx="556060" cy="289070"/>
          </a:xfrm>
        </p:grpSpPr>
        <p:sp>
          <p:nvSpPr>
            <p:cNvPr id="1033" name="Rectangle à coins arrondis 1032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34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1035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1036" name="Connecteur droit avec flèche 180"/>
          <p:cNvCxnSpPr>
            <a:cxnSpLocks noChangeShapeType="1"/>
          </p:cNvCxnSpPr>
          <p:nvPr/>
        </p:nvCxnSpPr>
        <p:spPr bwMode="auto">
          <a:xfrm flipV="1">
            <a:off x="3312120" y="5400017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1037" name="ZoneTexte 1036"/>
          <p:cNvSpPr txBox="1"/>
          <p:nvPr/>
        </p:nvSpPr>
        <p:spPr>
          <a:xfrm>
            <a:off x="2970676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8" name="ZoneTexte 1037"/>
          <p:cNvSpPr txBox="1"/>
          <p:nvPr/>
        </p:nvSpPr>
        <p:spPr>
          <a:xfrm>
            <a:off x="2779022" y="5081308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9" name="Connecteur droit 1038"/>
          <p:cNvCxnSpPr/>
          <p:nvPr/>
        </p:nvCxnSpPr>
        <p:spPr bwMode="auto">
          <a:xfrm>
            <a:off x="3097138" y="5251728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6" name="ZoneTexte 385"/>
          <p:cNvSpPr txBox="1"/>
          <p:nvPr/>
        </p:nvSpPr>
        <p:spPr>
          <a:xfrm>
            <a:off x="39950" y="4984791"/>
            <a:ext cx="992298" cy="96353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Data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TTC </a:t>
            </a:r>
            <a:r>
              <a:rPr lang="en-US" sz="1400" i="1" kern="0" dirty="0" err="1" smtClean="0">
                <a:solidFill>
                  <a:srgbClr val="FF0000"/>
                </a:solidFill>
                <a:ea typeface="+mn-ea"/>
                <a:cs typeface="Arial" pitchFamily="34" charset="0"/>
              </a:rPr>
              <a:t>cmd</a:t>
            </a:r>
            <a:endParaRPr lang="en-US" sz="1400" i="1" kern="0" dirty="0" smtClean="0">
              <a:solidFill>
                <a:srgbClr val="FF0000"/>
              </a:solidFill>
              <a:ea typeface="+mn-ea"/>
              <a:cs typeface="Arial" pitchFamily="34" charset="0"/>
            </a:endParaRP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SC</a:t>
            </a:r>
            <a:endParaRPr lang="en-US" sz="14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287" name="ZoneTexte 286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6432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Global architecture</a:t>
            </a:r>
          </a:p>
        </p:txBody>
      </p:sp>
      <p:cxnSp>
        <p:nvCxnSpPr>
          <p:cNvPr id="330" name="Connecteur droit 195"/>
          <p:cNvCxnSpPr>
            <a:cxnSpLocks noChangeShapeType="1"/>
          </p:cNvCxnSpPr>
          <p:nvPr/>
        </p:nvCxnSpPr>
        <p:spPr bwMode="auto">
          <a:xfrm>
            <a:off x="8888870" y="6353571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1" name="Connecteur droit 195"/>
          <p:cNvCxnSpPr>
            <a:cxnSpLocks noChangeShapeType="1"/>
          </p:cNvCxnSpPr>
          <p:nvPr/>
        </p:nvCxnSpPr>
        <p:spPr bwMode="auto">
          <a:xfrm>
            <a:off x="8882738" y="6075758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2" name="Connecteur droit 195"/>
          <p:cNvCxnSpPr>
            <a:cxnSpLocks noChangeShapeType="1"/>
          </p:cNvCxnSpPr>
          <p:nvPr/>
        </p:nvCxnSpPr>
        <p:spPr bwMode="auto">
          <a:xfrm>
            <a:off x="8889845" y="5678880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33" name="Connecteur droit 195"/>
          <p:cNvCxnSpPr>
            <a:cxnSpLocks noChangeShapeType="1"/>
          </p:cNvCxnSpPr>
          <p:nvPr/>
        </p:nvCxnSpPr>
        <p:spPr bwMode="auto">
          <a:xfrm>
            <a:off x="8883713" y="5364013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334" name="Rectangle 333"/>
          <p:cNvSpPr/>
          <p:nvPr/>
        </p:nvSpPr>
        <p:spPr>
          <a:xfrm>
            <a:off x="1107479" y="1138993"/>
            <a:ext cx="7739732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59149" y="6533324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659149" y="1254852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7" name="ZoneTexte 336"/>
          <p:cNvSpPr txBox="1"/>
          <p:nvPr/>
        </p:nvSpPr>
        <p:spPr>
          <a:xfrm rot="16200000">
            <a:off x="8547781" y="1753833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8659149" y="256454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8659962" y="3861470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0" name="Connecteur droit 49"/>
          <p:cNvCxnSpPr>
            <a:cxnSpLocks noChangeShapeType="1"/>
          </p:cNvCxnSpPr>
          <p:nvPr/>
        </p:nvCxnSpPr>
        <p:spPr bwMode="auto">
          <a:xfrm>
            <a:off x="8626457" y="3080490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cxnSp>
        <p:nvCxnSpPr>
          <p:cNvPr id="341" name="Connecteur droit 49"/>
          <p:cNvCxnSpPr>
            <a:cxnSpLocks noChangeShapeType="1"/>
          </p:cNvCxnSpPr>
          <p:nvPr/>
        </p:nvCxnSpPr>
        <p:spPr bwMode="auto">
          <a:xfrm>
            <a:off x="8915990" y="5739147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2" name="Rectangle 341"/>
          <p:cNvSpPr/>
          <p:nvPr/>
        </p:nvSpPr>
        <p:spPr>
          <a:xfrm>
            <a:off x="8652150" y="522362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3" name="Connecteur droit 49"/>
          <p:cNvCxnSpPr>
            <a:cxnSpLocks noChangeShapeType="1"/>
          </p:cNvCxnSpPr>
          <p:nvPr/>
        </p:nvCxnSpPr>
        <p:spPr bwMode="auto">
          <a:xfrm>
            <a:off x="8619456" y="5739569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4" name="ZoneTexte 343"/>
          <p:cNvSpPr txBox="1"/>
          <p:nvPr/>
        </p:nvSpPr>
        <p:spPr>
          <a:xfrm rot="16200000">
            <a:off x="8513884" y="3055051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2" name="ZoneTexte 671"/>
          <p:cNvSpPr txBox="1"/>
          <p:nvPr/>
        </p:nvSpPr>
        <p:spPr>
          <a:xfrm rot="16200000">
            <a:off x="8553675" y="4293849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673" name="ZoneTexte 672"/>
          <p:cNvSpPr txBox="1"/>
          <p:nvPr/>
        </p:nvSpPr>
        <p:spPr>
          <a:xfrm rot="16200000">
            <a:off x="8511999" y="5683480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4" name="ZoneTexte 673"/>
          <p:cNvSpPr txBox="1"/>
          <p:nvPr/>
        </p:nvSpPr>
        <p:spPr>
          <a:xfrm rot="16200000">
            <a:off x="8554299" y="6714496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75" name="Connecteur droit 185"/>
          <p:cNvCxnSpPr>
            <a:cxnSpLocks noChangeShapeType="1"/>
          </p:cNvCxnSpPr>
          <p:nvPr/>
        </p:nvCxnSpPr>
        <p:spPr bwMode="auto">
          <a:xfrm flipV="1">
            <a:off x="9081198" y="5202627"/>
            <a:ext cx="560" cy="67469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676" name="ZoneTexte 675"/>
          <p:cNvSpPr txBox="1"/>
          <p:nvPr/>
        </p:nvSpPr>
        <p:spPr>
          <a:xfrm>
            <a:off x="9042066" y="5162941"/>
            <a:ext cx="992298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 distribution to FEB through 3U_backplane</a:t>
            </a:r>
            <a:endParaRPr lang="en-US" sz="9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678" name="Connecteur droit 185"/>
          <p:cNvCxnSpPr>
            <a:cxnSpLocks noChangeShapeType="1"/>
          </p:cNvCxnSpPr>
          <p:nvPr/>
        </p:nvCxnSpPr>
        <p:spPr bwMode="auto">
          <a:xfrm flipV="1">
            <a:off x="9121450" y="6591699"/>
            <a:ext cx="0" cy="515941"/>
          </a:xfrm>
          <a:prstGeom prst="line">
            <a:avLst/>
          </a:prstGeom>
          <a:noFill/>
          <a:ln w="38100" algn="ctr">
            <a:solidFill>
              <a:srgbClr val="5F2987"/>
            </a:solidFill>
            <a:round/>
            <a:headEnd/>
            <a:tailEnd/>
          </a:ln>
        </p:spPr>
      </p:cxnSp>
      <p:grpSp>
        <p:nvGrpSpPr>
          <p:cNvPr id="681" name="Groupe 638"/>
          <p:cNvGrpSpPr/>
          <p:nvPr/>
        </p:nvGrpSpPr>
        <p:grpSpPr>
          <a:xfrm>
            <a:off x="986147" y="5789001"/>
            <a:ext cx="1918719" cy="1071569"/>
            <a:chOff x="-2196752" y="3392996"/>
            <a:chExt cx="1740444" cy="972108"/>
          </a:xfrm>
        </p:grpSpPr>
        <p:sp>
          <p:nvSpPr>
            <p:cNvPr id="682" name="Rectangle 681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3" name="Rectangle 682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683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5" name="ZoneTexte 684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685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7" name="ZoneTexte 686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88" name="Connecteur droit avec flèche 687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689" name="Connecteur droit avec flèche 688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0" name="Connecteur droit avec flèche 689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691" name="Rectangle 690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692" name="Connecteur droit avec flèche 691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3" name="Connecteur droit avec flèche 692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694" name="ZoneTexte 693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5" name="ZoneTexte 694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" name="ZoneTexte 695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7" name="ZoneTexte 696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8" name="ZoneTexte 697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9" name="ZoneTexte 698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0" name="Connecteur droit avec flèche 699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701" name="Connecteur droit avec flèche 700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702" name="Rectangle 701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03" name="ZoneTexte 702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4" name="Connecteur droit avec flèche 703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05" name="Connecteur droit 704"/>
          <p:cNvCxnSpPr/>
          <p:nvPr/>
        </p:nvCxnSpPr>
        <p:spPr bwMode="auto">
          <a:xfrm>
            <a:off x="270158" y="6353574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6" name="Ellipse 705"/>
          <p:cNvSpPr/>
          <p:nvPr/>
        </p:nvSpPr>
        <p:spPr bwMode="auto">
          <a:xfrm>
            <a:off x="426985" y="6371243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07" name="Connecteur droit 706"/>
          <p:cNvCxnSpPr/>
          <p:nvPr/>
        </p:nvCxnSpPr>
        <p:spPr bwMode="auto">
          <a:xfrm>
            <a:off x="558264" y="6360733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708" name="Groupe 198"/>
          <p:cNvGrpSpPr/>
          <p:nvPr/>
        </p:nvGrpSpPr>
        <p:grpSpPr>
          <a:xfrm>
            <a:off x="71137" y="6671077"/>
            <a:ext cx="930859" cy="88821"/>
            <a:chOff x="6435563" y="4149080"/>
            <a:chExt cx="765916" cy="73098"/>
          </a:xfrm>
        </p:grpSpPr>
        <p:sp>
          <p:nvSpPr>
            <p:cNvPr id="709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0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1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2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3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4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5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16" name="ZoneTexte 715"/>
          <p:cNvSpPr txBox="1"/>
          <p:nvPr/>
        </p:nvSpPr>
        <p:spPr>
          <a:xfrm>
            <a:off x="111387" y="5934983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" name="ZoneTexte 406"/>
          <p:cNvSpPr txBox="1"/>
          <p:nvPr/>
        </p:nvSpPr>
        <p:spPr>
          <a:xfrm flipH="1">
            <a:off x="-126764" y="6764714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18" name="Connecteur droit 49"/>
          <p:cNvCxnSpPr>
            <a:cxnSpLocks noChangeShapeType="1"/>
          </p:cNvCxnSpPr>
          <p:nvPr/>
        </p:nvCxnSpPr>
        <p:spPr bwMode="auto">
          <a:xfrm>
            <a:off x="8922991" y="3080068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722" name="Rectangle à coins arrondis 721"/>
          <p:cNvSpPr/>
          <p:nvPr/>
        </p:nvSpPr>
        <p:spPr bwMode="auto">
          <a:xfrm>
            <a:off x="2289882" y="3403537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6200000">
            <a:off x="2073047" y="4420705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4" name="ZoneTexte 723"/>
          <p:cNvSpPr txBox="1"/>
          <p:nvPr/>
        </p:nvSpPr>
        <p:spPr>
          <a:xfrm>
            <a:off x="2250190" y="4180359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5" name="ZoneTexte 724"/>
          <p:cNvSpPr txBox="1"/>
          <p:nvPr/>
        </p:nvSpPr>
        <p:spPr>
          <a:xfrm>
            <a:off x="2250190" y="4718384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6" name="Triangle isocèle 725"/>
          <p:cNvSpPr/>
          <p:nvPr/>
        </p:nvSpPr>
        <p:spPr bwMode="auto">
          <a:xfrm rot="16200000">
            <a:off x="2390549" y="4341338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7" name="Triangle isocèle 726"/>
          <p:cNvSpPr/>
          <p:nvPr/>
        </p:nvSpPr>
        <p:spPr bwMode="auto">
          <a:xfrm rot="5400000">
            <a:off x="2390549" y="453977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8" name="Rectangle 727"/>
          <p:cNvSpPr/>
          <p:nvPr/>
        </p:nvSpPr>
        <p:spPr bwMode="auto">
          <a:xfrm>
            <a:off x="3561685" y="3973779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3504068" y="393446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0" name="Rectangle 729"/>
          <p:cNvSpPr/>
          <p:nvPr/>
        </p:nvSpPr>
        <p:spPr bwMode="auto">
          <a:xfrm>
            <a:off x="3561348" y="48057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1" name="ZoneTexte 730"/>
          <p:cNvSpPr txBox="1"/>
          <p:nvPr/>
        </p:nvSpPr>
        <p:spPr>
          <a:xfrm>
            <a:off x="3504068" y="47660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2" name="Rectangle 731"/>
          <p:cNvSpPr/>
          <p:nvPr/>
        </p:nvSpPr>
        <p:spPr bwMode="auto">
          <a:xfrm>
            <a:off x="3565396" y="4964504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3" name="ZoneTexte 732"/>
          <p:cNvSpPr txBox="1"/>
          <p:nvPr/>
        </p:nvSpPr>
        <p:spPr>
          <a:xfrm>
            <a:off x="3505741" y="4924816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4" name="Rectangle 733"/>
          <p:cNvSpPr/>
          <p:nvPr/>
        </p:nvSpPr>
        <p:spPr bwMode="auto">
          <a:xfrm>
            <a:off x="3423085" y="3766317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5" name="ZoneTexte 734"/>
          <p:cNvSpPr txBox="1"/>
          <p:nvPr/>
        </p:nvSpPr>
        <p:spPr>
          <a:xfrm>
            <a:off x="3351911" y="3723422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6" name="Rectangle 735"/>
          <p:cNvSpPr/>
          <p:nvPr/>
        </p:nvSpPr>
        <p:spPr bwMode="auto">
          <a:xfrm>
            <a:off x="3367434" y="4329500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7" name="ZoneTexte 736"/>
          <p:cNvSpPr txBox="1"/>
          <p:nvPr/>
        </p:nvSpPr>
        <p:spPr>
          <a:xfrm>
            <a:off x="3372187" y="42898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38" name="Connecteur droit 737"/>
          <p:cNvCxnSpPr/>
          <p:nvPr/>
        </p:nvCxnSpPr>
        <p:spPr bwMode="auto">
          <a:xfrm>
            <a:off x="2736056" y="4672357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9" name="Connecteur droit 738"/>
          <p:cNvCxnSpPr/>
          <p:nvPr/>
        </p:nvCxnSpPr>
        <p:spPr bwMode="auto">
          <a:xfrm>
            <a:off x="2808064" y="4666111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40" name="Rectangle 739"/>
          <p:cNvSpPr/>
          <p:nvPr/>
        </p:nvSpPr>
        <p:spPr bwMode="auto">
          <a:xfrm>
            <a:off x="2853910" y="4607314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1" name="ZoneTexte 740"/>
          <p:cNvSpPr txBox="1"/>
          <p:nvPr/>
        </p:nvSpPr>
        <p:spPr>
          <a:xfrm>
            <a:off x="2773799" y="4596075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2" name="Rectangle 741"/>
          <p:cNvSpPr/>
          <p:nvPr/>
        </p:nvSpPr>
        <p:spPr bwMode="auto">
          <a:xfrm>
            <a:off x="2706407" y="5140777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2585689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4" name="ZoneTexte 743"/>
          <p:cNvSpPr txBox="1"/>
          <p:nvPr/>
        </p:nvSpPr>
        <p:spPr>
          <a:xfrm>
            <a:off x="2877910" y="48222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5" name="Connecteur droit 744"/>
          <p:cNvCxnSpPr/>
          <p:nvPr/>
        </p:nvCxnSpPr>
        <p:spPr bwMode="auto">
          <a:xfrm flipH="1">
            <a:off x="3044198" y="3743282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746" name="Connecteur droit 745"/>
          <p:cNvCxnSpPr/>
          <p:nvPr/>
        </p:nvCxnSpPr>
        <p:spPr bwMode="auto">
          <a:xfrm flipV="1">
            <a:off x="2686801" y="4408872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747" name="ZoneTexte 746"/>
          <p:cNvSpPr txBox="1"/>
          <p:nvPr/>
        </p:nvSpPr>
        <p:spPr>
          <a:xfrm>
            <a:off x="3295996" y="4395681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8" name="Connecteur droit 747"/>
          <p:cNvCxnSpPr/>
          <p:nvPr/>
        </p:nvCxnSpPr>
        <p:spPr bwMode="auto">
          <a:xfrm>
            <a:off x="3827240" y="4148631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9" name="Connecteur droit 748"/>
          <p:cNvCxnSpPr/>
          <p:nvPr/>
        </p:nvCxnSpPr>
        <p:spPr bwMode="auto">
          <a:xfrm>
            <a:off x="3708164" y="4143853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750" name="Groupe 270"/>
          <p:cNvGrpSpPr/>
          <p:nvPr/>
        </p:nvGrpSpPr>
        <p:grpSpPr>
          <a:xfrm>
            <a:off x="7850750" y="4924813"/>
            <a:ext cx="634927" cy="915907"/>
            <a:chOff x="2904360" y="1953634"/>
            <a:chExt cx="557622" cy="753773"/>
          </a:xfrm>
        </p:grpSpPr>
        <p:sp>
          <p:nvSpPr>
            <p:cNvPr id="751" name="Rectangle à coins arrondis 750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52" name="Triangle isocèle 751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3" name="Connecteur droit 752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4" name="ZoneTexte 753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5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756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75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758" name="ZoneTexte 757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9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760" name="Triangle isocèle 759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61" name="Connecteur droit 760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2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763" name="Connecteur droit 185"/>
          <p:cNvCxnSpPr>
            <a:cxnSpLocks noChangeShapeType="1"/>
          </p:cNvCxnSpPr>
          <p:nvPr/>
        </p:nvCxnSpPr>
        <p:spPr bwMode="auto">
          <a:xfrm flipH="1" flipV="1">
            <a:off x="8460691" y="5210148"/>
            <a:ext cx="1" cy="555628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64" name="Connecteur droit 195"/>
          <p:cNvCxnSpPr>
            <a:cxnSpLocks noChangeShapeType="1"/>
          </p:cNvCxnSpPr>
          <p:nvPr/>
        </p:nvCxnSpPr>
        <p:spPr bwMode="auto">
          <a:xfrm>
            <a:off x="8461699" y="5599504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765" name="Connecteur droit avec flèche 764"/>
          <p:cNvCxnSpPr/>
          <p:nvPr/>
        </p:nvCxnSpPr>
        <p:spPr bwMode="auto">
          <a:xfrm>
            <a:off x="3282054" y="3205872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766" name="Connecteur droit 765"/>
          <p:cNvCxnSpPr/>
          <p:nvPr/>
        </p:nvCxnSpPr>
        <p:spPr bwMode="auto">
          <a:xfrm>
            <a:off x="3282054" y="3205872"/>
            <a:ext cx="0" cy="198439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7" name="ZoneTexte 766"/>
          <p:cNvSpPr txBox="1"/>
          <p:nvPr/>
        </p:nvSpPr>
        <p:spPr>
          <a:xfrm>
            <a:off x="3168104" y="2993122"/>
            <a:ext cx="774181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[0:7]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68" name="Connecteur droit avec flèche 767"/>
          <p:cNvCxnSpPr/>
          <p:nvPr/>
        </p:nvCxnSpPr>
        <p:spPr bwMode="auto">
          <a:xfrm>
            <a:off x="7698451" y="5487962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769" name="Groupe 161"/>
          <p:cNvGrpSpPr/>
          <p:nvPr/>
        </p:nvGrpSpPr>
        <p:grpSpPr>
          <a:xfrm>
            <a:off x="2769562" y="3154557"/>
            <a:ext cx="326534" cy="143058"/>
            <a:chOff x="2635946" y="2462965"/>
            <a:chExt cx="296195" cy="129780"/>
          </a:xfrm>
        </p:grpSpPr>
        <p:sp>
          <p:nvSpPr>
            <p:cNvPr id="770" name="Rectangle 769"/>
            <p:cNvSpPr/>
            <p:nvPr/>
          </p:nvSpPr>
          <p:spPr bwMode="auto">
            <a:xfrm>
              <a:off x="2635946" y="2462965"/>
              <a:ext cx="296195" cy="1297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71" name="Rectangle 770"/>
            <p:cNvSpPr/>
            <p:nvPr/>
          </p:nvSpPr>
          <p:spPr bwMode="auto">
            <a:xfrm>
              <a:off x="2762084" y="2492896"/>
              <a:ext cx="45719" cy="72008"/>
            </a:xfrm>
            <a:prstGeom prst="rect">
              <a:avLst/>
            </a:prstGeom>
            <a:solidFill>
              <a:srgbClr val="0000FF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772" name="Connecteur droit avec flèche 771"/>
            <p:cNvCxnSpPr/>
            <p:nvPr/>
          </p:nvCxnSpPr>
          <p:spPr bwMode="auto">
            <a:xfrm flipV="1">
              <a:off x="2827482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3" name="Connecteur droit avec flèche 772"/>
            <p:cNvCxnSpPr/>
            <p:nvPr/>
          </p:nvCxnSpPr>
          <p:spPr bwMode="auto">
            <a:xfrm flipV="1">
              <a:off x="2741238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4" name="Connecteur droit avec flèche 773"/>
            <p:cNvCxnSpPr/>
            <p:nvPr/>
          </p:nvCxnSpPr>
          <p:spPr bwMode="auto">
            <a:xfrm>
              <a:off x="2663788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5" name="Connecteur droit avec flèche 774"/>
            <p:cNvCxnSpPr/>
            <p:nvPr/>
          </p:nvCxnSpPr>
          <p:spPr bwMode="auto">
            <a:xfrm>
              <a:off x="2829572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76" name="Connecteur droit 775"/>
          <p:cNvCxnSpPr/>
          <p:nvPr/>
        </p:nvCxnSpPr>
        <p:spPr bwMode="auto">
          <a:xfrm>
            <a:off x="2928328" y="3291432"/>
            <a:ext cx="0" cy="119063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77" name="Connecteur droit avec flèche 180"/>
          <p:cNvCxnSpPr>
            <a:cxnSpLocks noChangeShapeType="1"/>
          </p:cNvCxnSpPr>
          <p:nvPr/>
        </p:nvCxnSpPr>
        <p:spPr bwMode="auto">
          <a:xfrm>
            <a:off x="3916498" y="4051682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8" name="Connecteur droit avec flèche 180"/>
          <p:cNvCxnSpPr>
            <a:cxnSpLocks noChangeShapeType="1"/>
          </p:cNvCxnSpPr>
          <p:nvPr/>
        </p:nvCxnSpPr>
        <p:spPr bwMode="auto">
          <a:xfrm>
            <a:off x="3916498" y="448824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9" name="Connecteur droit avec flèche 180"/>
          <p:cNvCxnSpPr>
            <a:cxnSpLocks noChangeShapeType="1"/>
          </p:cNvCxnSpPr>
          <p:nvPr/>
        </p:nvCxnSpPr>
        <p:spPr bwMode="auto">
          <a:xfrm>
            <a:off x="3916498" y="4885125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sp>
        <p:nvSpPr>
          <p:cNvPr id="780" name="Accolade fermante 779"/>
          <p:cNvSpPr/>
          <p:nvPr/>
        </p:nvSpPr>
        <p:spPr bwMode="auto">
          <a:xfrm>
            <a:off x="4147111" y="3972309"/>
            <a:ext cx="291691" cy="994031"/>
          </a:xfrm>
          <a:prstGeom prst="rightBrace">
            <a:avLst>
              <a:gd name="adj1" fmla="val 13500"/>
              <a:gd name="adj2" fmla="val 7303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81" name="ZoneTexte 632"/>
          <p:cNvSpPr txBox="1">
            <a:spLocks noChangeArrowheads="1"/>
          </p:cNvSpPr>
          <p:nvPr/>
        </p:nvSpPr>
        <p:spPr bwMode="auto">
          <a:xfrm>
            <a:off x="4251506" y="4710972"/>
            <a:ext cx="854218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dirty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E-</a:t>
            </a:r>
            <a:r>
              <a:rPr lang="fr-FR" sz="700" dirty="0" err="1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Port_SC_FEB</a:t>
            </a:r>
            <a:endParaRPr lang="fr-FR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82" name="ZoneTexte 632"/>
          <p:cNvSpPr txBox="1">
            <a:spLocks noChangeArrowheads="1"/>
          </p:cNvSpPr>
          <p:nvPr/>
        </p:nvSpPr>
        <p:spPr bwMode="auto">
          <a:xfrm>
            <a:off x="3908325" y="4543730"/>
            <a:ext cx="472748" cy="2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b="1" i="1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x (16)</a:t>
            </a:r>
          </a:p>
        </p:txBody>
      </p:sp>
      <p:cxnSp>
        <p:nvCxnSpPr>
          <p:cNvPr id="783" name="Connecteur droit avec flèche 180"/>
          <p:cNvCxnSpPr>
            <a:cxnSpLocks noChangeShapeType="1"/>
          </p:cNvCxnSpPr>
          <p:nvPr/>
        </p:nvCxnSpPr>
        <p:spPr bwMode="auto">
          <a:xfrm>
            <a:off x="2746098" y="6428972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784" name="Connecteur droit avec flèche 180"/>
          <p:cNvCxnSpPr>
            <a:cxnSpLocks noChangeShapeType="1"/>
          </p:cNvCxnSpPr>
          <p:nvPr/>
        </p:nvCxnSpPr>
        <p:spPr bwMode="auto">
          <a:xfrm>
            <a:off x="2087984" y="4574371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785" name="Connecteur droit avec flèche 180"/>
          <p:cNvCxnSpPr>
            <a:cxnSpLocks noChangeShapeType="1"/>
          </p:cNvCxnSpPr>
          <p:nvPr/>
        </p:nvCxnSpPr>
        <p:spPr bwMode="auto">
          <a:xfrm flipV="1">
            <a:off x="2087984" y="4555593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786" name="ZoneTexte 785"/>
          <p:cNvSpPr txBox="1"/>
          <p:nvPr/>
        </p:nvSpPr>
        <p:spPr>
          <a:xfrm>
            <a:off x="2319971" y="3816011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87" name="Connecteur droit avec flèche 180"/>
          <p:cNvCxnSpPr>
            <a:cxnSpLocks noChangeShapeType="1"/>
          </p:cNvCxnSpPr>
          <p:nvPr/>
        </p:nvCxnSpPr>
        <p:spPr bwMode="auto">
          <a:xfrm>
            <a:off x="5256336" y="637978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8" name="Connecteur droit avec flèche 180"/>
          <p:cNvCxnSpPr>
            <a:cxnSpLocks noChangeShapeType="1"/>
          </p:cNvCxnSpPr>
          <p:nvPr/>
        </p:nvCxnSpPr>
        <p:spPr bwMode="auto">
          <a:xfrm>
            <a:off x="5256336" y="6523361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9" name="Connecteur droit avec flèche 180"/>
          <p:cNvCxnSpPr>
            <a:cxnSpLocks noChangeShapeType="1"/>
          </p:cNvCxnSpPr>
          <p:nvPr/>
        </p:nvCxnSpPr>
        <p:spPr bwMode="auto">
          <a:xfrm>
            <a:off x="5256336" y="666737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0" name="Connecteur droit avec flèche 180"/>
          <p:cNvCxnSpPr>
            <a:cxnSpLocks noChangeShapeType="1"/>
          </p:cNvCxnSpPr>
          <p:nvPr/>
        </p:nvCxnSpPr>
        <p:spPr bwMode="auto">
          <a:xfrm>
            <a:off x="5256336" y="679292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1" name="Connecteur droit avec flèche 180"/>
          <p:cNvCxnSpPr>
            <a:cxnSpLocks noChangeShapeType="1"/>
          </p:cNvCxnSpPr>
          <p:nvPr/>
        </p:nvCxnSpPr>
        <p:spPr bwMode="auto">
          <a:xfrm>
            <a:off x="4068204" y="5509891"/>
            <a:ext cx="96818" cy="701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stealth" w="med" len="med"/>
          </a:ln>
        </p:spPr>
      </p:cxnSp>
      <p:grpSp>
        <p:nvGrpSpPr>
          <p:cNvPr id="792" name="Groupe 791"/>
          <p:cNvGrpSpPr/>
          <p:nvPr/>
        </p:nvGrpSpPr>
        <p:grpSpPr>
          <a:xfrm>
            <a:off x="4098598" y="5219997"/>
            <a:ext cx="1247095" cy="1905011"/>
            <a:chOff x="4987287" y="6624153"/>
            <a:chExt cx="1247095" cy="1905011"/>
          </a:xfrm>
        </p:grpSpPr>
        <p:sp>
          <p:nvSpPr>
            <p:cNvPr id="793" name="Rectangle à coins arrondis 792"/>
            <p:cNvSpPr/>
            <p:nvPr/>
          </p:nvSpPr>
          <p:spPr bwMode="auto">
            <a:xfrm>
              <a:off x="5059584" y="6624153"/>
              <a:ext cx="1093940" cy="1905011"/>
            </a:xfrm>
            <a:prstGeom prst="roundRect">
              <a:avLst/>
            </a:prstGeom>
            <a:solidFill>
              <a:srgbClr val="B7C6FE">
                <a:lumMod val="90000"/>
                <a:alpha val="6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4" name="Rectangle 793"/>
            <p:cNvSpPr/>
            <p:nvPr/>
          </p:nvSpPr>
          <p:spPr bwMode="auto">
            <a:xfrm>
              <a:off x="5376096" y="7624923"/>
              <a:ext cx="777460" cy="634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5" name="ZoneTexte 632"/>
            <p:cNvSpPr txBox="1">
              <a:spLocks noChangeArrowheads="1"/>
            </p:cNvSpPr>
            <p:nvPr/>
          </p:nvSpPr>
          <p:spPr bwMode="auto">
            <a:xfrm>
              <a:off x="5323793" y="7584385"/>
              <a:ext cx="770853" cy="220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i="1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User Buses :</a:t>
              </a:r>
            </a:p>
          </p:txBody>
        </p:sp>
        <p:sp>
          <p:nvSpPr>
            <p:cNvPr id="796" name="ZoneTexte 632"/>
            <p:cNvSpPr txBox="1">
              <a:spLocks noChangeArrowheads="1"/>
            </p:cNvSpPr>
            <p:nvPr/>
          </p:nvSpPr>
          <p:spPr bwMode="auto">
            <a:xfrm>
              <a:off x="5314613" y="7756384"/>
              <a:ext cx="9197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{I2C, //, SPI, 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JTAG, 12bADC,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…} – T°</a:t>
              </a:r>
            </a:p>
          </p:txBody>
        </p:sp>
        <p:sp>
          <p:nvSpPr>
            <p:cNvPr id="797" name="Rectangle 796"/>
            <p:cNvSpPr/>
            <p:nvPr/>
          </p:nvSpPr>
          <p:spPr bwMode="auto">
            <a:xfrm>
              <a:off x="5068191" y="6782904"/>
              <a:ext cx="681393" cy="277814"/>
            </a:xfrm>
            <a:prstGeom prst="rect">
              <a:avLst/>
            </a:prstGeom>
            <a:solidFill>
              <a:srgbClr val="99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8" name="ZoneTexte 632"/>
            <p:cNvSpPr txBox="1">
              <a:spLocks noChangeArrowheads="1"/>
            </p:cNvSpPr>
            <p:nvPr/>
          </p:nvSpPr>
          <p:spPr bwMode="auto">
            <a:xfrm>
              <a:off x="4987287" y="6743216"/>
              <a:ext cx="484453" cy="220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E-Port</a:t>
              </a:r>
            </a:p>
          </p:txBody>
        </p:sp>
        <p:cxnSp>
          <p:nvCxnSpPr>
            <p:cNvPr id="799" name="Connecteur droit avec flèche 180"/>
            <p:cNvCxnSpPr>
              <a:cxnSpLocks noChangeShapeType="1"/>
            </p:cNvCxnSpPr>
            <p:nvPr/>
          </p:nvCxnSpPr>
          <p:spPr bwMode="auto">
            <a:xfrm flipH="1">
              <a:off x="5745057" y="6922268"/>
              <a:ext cx="218788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800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959067" y="6922271"/>
              <a:ext cx="0" cy="218742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none" w="med" len="med"/>
            </a:ln>
          </p:spPr>
        </p:cxnSp>
        <p:sp>
          <p:nvSpPr>
            <p:cNvPr id="801" name="Rectangle 800"/>
            <p:cNvSpPr/>
            <p:nvPr/>
          </p:nvSpPr>
          <p:spPr bwMode="auto">
            <a:xfrm>
              <a:off x="5445792" y="7159590"/>
              <a:ext cx="583940" cy="2991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2" name="ZoneTexte 632"/>
            <p:cNvSpPr txBox="1">
              <a:spLocks noChangeArrowheads="1"/>
            </p:cNvSpPr>
            <p:nvPr/>
          </p:nvSpPr>
          <p:spPr bwMode="auto">
            <a:xfrm>
              <a:off x="5436346" y="7134129"/>
              <a:ext cx="630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Network </a:t>
              </a:r>
            </a:p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Controller</a:t>
              </a:r>
            </a:p>
          </p:txBody>
        </p:sp>
        <p:cxnSp>
          <p:nvCxnSpPr>
            <p:cNvPr id="803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709892" y="7457595"/>
              <a:ext cx="0" cy="164649"/>
            </a:xfrm>
            <a:prstGeom prst="straightConnector1">
              <a:avLst/>
            </a:prstGeom>
            <a:noFill/>
            <a:ln w="12700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stealth" w="med" len="med"/>
            </a:ln>
          </p:spPr>
        </p:cxnSp>
        <p:sp>
          <p:nvSpPr>
            <p:cNvPr id="804" name="ZoneTexte 803"/>
            <p:cNvSpPr txBox="1"/>
            <p:nvPr/>
          </p:nvSpPr>
          <p:spPr>
            <a:xfrm>
              <a:off x="5055146" y="8213889"/>
              <a:ext cx="1093940" cy="246173"/>
            </a:xfrm>
            <a:prstGeom prst="rect">
              <a:avLst/>
            </a:prstGeom>
            <a:noFill/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1000" b="1" i="1" kern="0" dirty="0" smtClean="0">
                  <a:solidFill>
                    <a:srgbClr val="000000"/>
                  </a:solidFill>
                  <a:latin typeface="Arial"/>
                  <a:ea typeface="+mn-ea"/>
                  <a:cs typeface="Arial" pitchFamily="34" charset="0"/>
                </a:rPr>
                <a:t>GBT-SCA</a:t>
              </a:r>
              <a:endParaRPr lang="fr-FR" sz="1000" kern="0" dirty="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5" name="ZoneTexte 632"/>
            <p:cNvSpPr txBox="1">
              <a:spLocks noChangeArrowheads="1"/>
            </p:cNvSpPr>
            <p:nvPr/>
          </p:nvSpPr>
          <p:spPr bwMode="auto">
            <a:xfrm>
              <a:off x="5035129" y="6862279"/>
              <a:ext cx="793838" cy="20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Prim</a:t>
              </a:r>
              <a:r>
                <a:rPr lang="fr-FR" sz="7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. / Second.</a:t>
              </a:r>
            </a:p>
          </p:txBody>
        </p:sp>
      </p:grpSp>
      <p:cxnSp>
        <p:nvCxnSpPr>
          <p:cNvPr id="806" name="Connecteur droit avec flèche 180"/>
          <p:cNvCxnSpPr>
            <a:cxnSpLocks noChangeShapeType="1"/>
          </p:cNvCxnSpPr>
          <p:nvPr/>
        </p:nvCxnSpPr>
        <p:spPr bwMode="auto">
          <a:xfrm flipV="1">
            <a:off x="3924188" y="5044231"/>
            <a:ext cx="138861" cy="244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none" w="med" len="med"/>
          </a:ln>
        </p:spPr>
      </p:cxnSp>
      <p:cxnSp>
        <p:nvCxnSpPr>
          <p:cNvPr id="80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4068204" y="5037605"/>
            <a:ext cx="560" cy="47838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none" w="med" len="med"/>
          </a:ln>
        </p:spPr>
      </p:cxnSp>
      <p:sp>
        <p:nvSpPr>
          <p:cNvPr id="808" name="ZoneTexte 632"/>
          <p:cNvSpPr txBox="1">
            <a:spLocks noChangeArrowheads="1"/>
          </p:cNvSpPr>
          <p:nvPr/>
        </p:nvSpPr>
        <p:spPr bwMode="auto">
          <a:xfrm>
            <a:off x="3484407" y="5489922"/>
            <a:ext cx="764450" cy="22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E-</a:t>
            </a:r>
            <a:r>
              <a:rPr lang="fr-FR" sz="800" i="1" kern="0" dirty="0" err="1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Port_SCA</a:t>
            </a:r>
            <a:endParaRPr lang="fr-FR" sz="800" i="1" kern="0" dirty="0" smtClean="0">
              <a:solidFill>
                <a:srgbClr val="C0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09" name="Connecteur droit avec flèche 180"/>
          <p:cNvCxnSpPr>
            <a:cxnSpLocks noChangeShapeType="1"/>
          </p:cNvCxnSpPr>
          <p:nvPr/>
        </p:nvCxnSpPr>
        <p:spPr bwMode="auto">
          <a:xfrm flipV="1">
            <a:off x="2227072" y="6869513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10" name="Connecteur droit avec flèche 180"/>
          <p:cNvCxnSpPr>
            <a:cxnSpLocks noChangeShapeType="1"/>
          </p:cNvCxnSpPr>
          <p:nvPr/>
        </p:nvCxnSpPr>
        <p:spPr bwMode="auto">
          <a:xfrm flipV="1">
            <a:off x="3060092" y="5410644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sp>
        <p:nvSpPr>
          <p:cNvPr id="811" name="ZoneTexte 810"/>
          <p:cNvSpPr txBox="1"/>
          <p:nvPr/>
        </p:nvSpPr>
        <p:spPr>
          <a:xfrm>
            <a:off x="7308564" y="4311148"/>
            <a:ext cx="832970" cy="31720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7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</a:t>
            </a:r>
            <a:endParaRPr lang="en-US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5" name="Accolade fermante 814"/>
          <p:cNvSpPr/>
          <p:nvPr/>
        </p:nvSpPr>
        <p:spPr bwMode="auto">
          <a:xfrm>
            <a:off x="5746797" y="6272359"/>
            <a:ext cx="262545" cy="597154"/>
          </a:xfrm>
          <a:prstGeom prst="rightBrace">
            <a:avLst>
              <a:gd name="adj1" fmla="val 8333"/>
              <a:gd name="adj2" fmla="val 48306"/>
            </a:avLst>
          </a:prstGeom>
          <a:noFill/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6" name="ZoneTexte 632"/>
          <p:cNvSpPr txBox="1">
            <a:spLocks noChangeArrowheads="1"/>
          </p:cNvSpPr>
          <p:nvPr/>
        </p:nvSpPr>
        <p:spPr bwMode="auto">
          <a:xfrm>
            <a:off x="5851718" y="6560042"/>
            <a:ext cx="566524" cy="53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Protocol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used</a:t>
            </a: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 on the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board</a:t>
            </a:r>
            <a:endParaRPr lang="fr-FR" sz="700" b="1" i="1" kern="0" dirty="0" smtClean="0">
              <a:solidFill>
                <a:srgbClr val="919191">
                  <a:lumMod val="75000"/>
                </a:srgbClr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7" name="Rectangle à coins arrondis 816"/>
          <p:cNvSpPr/>
          <p:nvPr/>
        </p:nvSpPr>
        <p:spPr>
          <a:xfrm>
            <a:off x="5303593" y="2265735"/>
            <a:ext cx="1587676" cy="2857517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818" name="ZoneTexte 197"/>
          <p:cNvSpPr txBox="1">
            <a:spLocks noChangeArrowheads="1"/>
          </p:cNvSpPr>
          <p:nvPr/>
        </p:nvSpPr>
        <p:spPr bwMode="auto">
          <a:xfrm>
            <a:off x="6283138" y="4638505"/>
            <a:ext cx="7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M2GL060</a:t>
            </a:r>
          </a:p>
        </p:txBody>
      </p:sp>
      <p:sp>
        <p:nvSpPr>
          <p:cNvPr id="819" name="Rectangle 818"/>
          <p:cNvSpPr/>
          <p:nvPr/>
        </p:nvSpPr>
        <p:spPr bwMode="auto">
          <a:xfrm>
            <a:off x="6375274" y="2464174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0" name="ZoneTexte 819"/>
          <p:cNvSpPr txBox="1"/>
          <p:nvPr/>
        </p:nvSpPr>
        <p:spPr>
          <a:xfrm>
            <a:off x="6335582" y="2424486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Core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1" name="Rectangle 820"/>
          <p:cNvSpPr/>
          <p:nvPr/>
        </p:nvSpPr>
        <p:spPr bwMode="auto">
          <a:xfrm>
            <a:off x="6375274" y="2632166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2" name="ZoneTexte 821"/>
          <p:cNvSpPr txBox="1"/>
          <p:nvPr/>
        </p:nvSpPr>
        <p:spPr>
          <a:xfrm>
            <a:off x="6335582" y="2592479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I/O_1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3" name="Rectangle 822"/>
          <p:cNvSpPr/>
          <p:nvPr/>
        </p:nvSpPr>
        <p:spPr bwMode="auto">
          <a:xfrm>
            <a:off x="6375274" y="2794621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4" name="ZoneTexte 823"/>
          <p:cNvSpPr txBox="1"/>
          <p:nvPr/>
        </p:nvSpPr>
        <p:spPr>
          <a:xfrm>
            <a:off x="6335582" y="2760472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I/O_2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5" name="Rectangle à coins arrondis 362"/>
          <p:cNvSpPr>
            <a:spLocks noChangeArrowheads="1"/>
          </p:cNvSpPr>
          <p:nvPr/>
        </p:nvSpPr>
        <p:spPr bwMode="auto">
          <a:xfrm rot="10800000">
            <a:off x="5303588" y="2565918"/>
            <a:ext cx="436612" cy="277814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6" name="ZoneTexte 825"/>
          <p:cNvSpPr txBox="1"/>
          <p:nvPr/>
        </p:nvSpPr>
        <p:spPr>
          <a:xfrm>
            <a:off x="5303593" y="2591705"/>
            <a:ext cx="453074" cy="23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>
                <a:solidFill>
                  <a:srgbClr val="000000"/>
                </a:solidFill>
                <a:ea typeface="+mn-ea"/>
                <a:cs typeface="Arial" pitchFamily="34" charset="0"/>
              </a:rPr>
              <a:t>USB</a:t>
            </a:r>
          </a:p>
        </p:txBody>
      </p:sp>
      <p:sp>
        <p:nvSpPr>
          <p:cNvPr id="827" name="Rectangle à coins arrondis 362"/>
          <p:cNvSpPr>
            <a:spLocks noChangeArrowheads="1"/>
          </p:cNvSpPr>
          <p:nvPr/>
        </p:nvSpPr>
        <p:spPr bwMode="auto">
          <a:xfrm rot="10800000">
            <a:off x="5541742" y="2886271"/>
            <a:ext cx="754149" cy="317502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8" name="ZoneTexte 827"/>
          <p:cNvSpPr txBox="1"/>
          <p:nvPr/>
        </p:nvSpPr>
        <p:spPr>
          <a:xfrm>
            <a:off x="5541744" y="2870445"/>
            <a:ext cx="754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Delatching</a:t>
            </a:r>
            <a:endParaRPr lang="en-US" sz="900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 Ctrl.</a:t>
            </a:r>
            <a:endParaRPr lang="en-US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29" name="Connecteur droit 828"/>
          <p:cNvCxnSpPr/>
          <p:nvPr/>
        </p:nvCxnSpPr>
        <p:spPr bwMode="auto">
          <a:xfrm>
            <a:off x="6295891" y="3070566"/>
            <a:ext cx="595379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0" name="Connecteur droit 829"/>
          <p:cNvCxnSpPr/>
          <p:nvPr/>
        </p:nvCxnSpPr>
        <p:spPr bwMode="auto">
          <a:xfrm>
            <a:off x="6534042" y="3070566"/>
            <a:ext cx="23815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31" name="Rectangle à coins arrondis 362"/>
          <p:cNvSpPr>
            <a:spLocks noChangeArrowheads="1"/>
          </p:cNvSpPr>
          <p:nvPr/>
        </p:nvSpPr>
        <p:spPr bwMode="auto">
          <a:xfrm rot="10800000">
            <a:off x="5778723" y="3984159"/>
            <a:ext cx="714454" cy="43656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2" name="Rectangle à coins arrondis 362"/>
          <p:cNvSpPr>
            <a:spLocks noChangeArrowheads="1"/>
          </p:cNvSpPr>
          <p:nvPr/>
        </p:nvSpPr>
        <p:spPr bwMode="auto">
          <a:xfrm rot="10800000">
            <a:off x="5303593" y="3851845"/>
            <a:ext cx="363055" cy="75406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3" name="ZoneTexte 832"/>
          <p:cNvSpPr txBox="1"/>
          <p:nvPr/>
        </p:nvSpPr>
        <p:spPr>
          <a:xfrm rot="16200000">
            <a:off x="5215832" y="4032791"/>
            <a:ext cx="674691" cy="339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Dedicated Clock  IO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34" name="Connecteur droit 833"/>
          <p:cNvCxnSpPr/>
          <p:nvPr/>
        </p:nvCxnSpPr>
        <p:spPr bwMode="auto">
          <a:xfrm>
            <a:off x="5673265" y="4247048"/>
            <a:ext cx="113248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835" name="ZoneTexte 834"/>
          <p:cNvSpPr txBox="1"/>
          <p:nvPr/>
        </p:nvSpPr>
        <p:spPr>
          <a:xfrm>
            <a:off x="5725571" y="4002658"/>
            <a:ext cx="833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Clock Conditioning Circuit</a:t>
            </a:r>
            <a:endParaRPr lang="en-US" sz="8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836" name="Rectangle à coins arrondis 362"/>
          <p:cNvSpPr>
            <a:spLocks noChangeArrowheads="1"/>
          </p:cNvSpPr>
          <p:nvPr/>
        </p:nvSpPr>
        <p:spPr bwMode="auto">
          <a:xfrm rot="10800000">
            <a:off x="5309419" y="3912391"/>
            <a:ext cx="118888" cy="623530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7" name="ZoneTexte 836"/>
          <p:cNvSpPr txBox="1"/>
          <p:nvPr/>
        </p:nvSpPr>
        <p:spPr>
          <a:xfrm rot="16200000">
            <a:off x="5036531" y="4035242"/>
            <a:ext cx="674691" cy="22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8" name="Rectangle à coins arrondis 174"/>
          <p:cNvSpPr>
            <a:spLocks noChangeArrowheads="1"/>
          </p:cNvSpPr>
          <p:nvPr/>
        </p:nvSpPr>
        <p:spPr bwMode="auto">
          <a:xfrm rot="16200000">
            <a:off x="5427905" y="3142228"/>
            <a:ext cx="515942" cy="754142"/>
          </a:xfrm>
          <a:prstGeom prst="roundRect">
            <a:avLst>
              <a:gd name="adj" fmla="val 16667"/>
            </a:avLst>
          </a:prstGeom>
          <a:solidFill>
            <a:srgbClr val="993300">
              <a:alpha val="55000"/>
            </a:srgb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9" name="ZoneTexte 838"/>
          <p:cNvSpPr txBox="1"/>
          <p:nvPr/>
        </p:nvSpPr>
        <p:spPr>
          <a:xfrm>
            <a:off x="5467573" y="3238128"/>
            <a:ext cx="674763" cy="458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SLVS / LVDS Translator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0" name="Rectangle à coins arrondis 362"/>
          <p:cNvSpPr>
            <a:spLocks noChangeArrowheads="1"/>
          </p:cNvSpPr>
          <p:nvPr/>
        </p:nvSpPr>
        <p:spPr bwMode="auto">
          <a:xfrm rot="10800000">
            <a:off x="5308806" y="3307267"/>
            <a:ext cx="198460" cy="436565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1" name="ZoneTexte 840"/>
          <p:cNvSpPr txBox="1"/>
          <p:nvPr/>
        </p:nvSpPr>
        <p:spPr>
          <a:xfrm rot="16200000">
            <a:off x="5169145" y="3403659"/>
            <a:ext cx="4649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2" name="ZoneTexte 841"/>
          <p:cNvSpPr txBox="1"/>
          <p:nvPr/>
        </p:nvSpPr>
        <p:spPr>
          <a:xfrm>
            <a:off x="5467628" y="3595317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 </a:t>
            </a:r>
            <a:r>
              <a:rPr lang="en-US" sz="8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endParaRPr lang="en-US" sz="800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3" name="Flèche droite 842"/>
          <p:cNvSpPr/>
          <p:nvPr/>
        </p:nvSpPr>
        <p:spPr bwMode="auto">
          <a:xfrm>
            <a:off x="6063007" y="3436566"/>
            <a:ext cx="833530" cy="19843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44" name="Connecteur droit avec flèche 843"/>
          <p:cNvCxnSpPr/>
          <p:nvPr/>
        </p:nvCxnSpPr>
        <p:spPr bwMode="auto">
          <a:xfrm>
            <a:off x="5065435" y="3984658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845" name="Connecteur droit avec flèche 180"/>
          <p:cNvCxnSpPr>
            <a:cxnSpLocks noChangeShapeType="1"/>
          </p:cNvCxnSpPr>
          <p:nvPr/>
        </p:nvCxnSpPr>
        <p:spPr bwMode="auto">
          <a:xfrm flipV="1">
            <a:off x="2986651" y="5813514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6" name="Connecteur droit avec flèche 180"/>
          <p:cNvCxnSpPr>
            <a:cxnSpLocks noChangeShapeType="1"/>
          </p:cNvCxnSpPr>
          <p:nvPr/>
        </p:nvCxnSpPr>
        <p:spPr bwMode="auto">
          <a:xfrm flipV="1">
            <a:off x="2071336" y="5831693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2221245" y="6984014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cxnSp>
        <p:nvCxnSpPr>
          <p:cNvPr id="848" name="Connecteur droit avec flèche 847"/>
          <p:cNvCxnSpPr/>
          <p:nvPr/>
        </p:nvCxnSpPr>
        <p:spPr bwMode="auto">
          <a:xfrm>
            <a:off x="5065436" y="4130427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849" name="ZoneTexte 848"/>
          <p:cNvSpPr txBox="1"/>
          <p:nvPr/>
        </p:nvSpPr>
        <p:spPr>
          <a:xfrm>
            <a:off x="4679201" y="3955927"/>
            <a:ext cx="6347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8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[3]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53" name="Connecteur droit 852"/>
          <p:cNvCxnSpPr/>
          <p:nvPr/>
        </p:nvCxnSpPr>
        <p:spPr bwMode="auto">
          <a:xfrm>
            <a:off x="8460692" y="1584042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5" name="Connecteur droit 195"/>
          <p:cNvCxnSpPr>
            <a:cxnSpLocks noChangeShapeType="1"/>
          </p:cNvCxnSpPr>
          <p:nvPr/>
        </p:nvCxnSpPr>
        <p:spPr bwMode="auto">
          <a:xfrm>
            <a:off x="8906617" y="4646998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6" name="Connecteur droit 195"/>
          <p:cNvCxnSpPr>
            <a:cxnSpLocks noChangeShapeType="1"/>
          </p:cNvCxnSpPr>
          <p:nvPr/>
        </p:nvCxnSpPr>
        <p:spPr bwMode="auto">
          <a:xfrm>
            <a:off x="8906617" y="4329496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7" name="Connecteur droit 195"/>
          <p:cNvCxnSpPr>
            <a:cxnSpLocks noChangeShapeType="1"/>
          </p:cNvCxnSpPr>
          <p:nvPr/>
        </p:nvCxnSpPr>
        <p:spPr bwMode="auto">
          <a:xfrm>
            <a:off x="8907947" y="3376991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8" name="Connecteur droit 195"/>
          <p:cNvCxnSpPr>
            <a:cxnSpLocks noChangeShapeType="1"/>
          </p:cNvCxnSpPr>
          <p:nvPr/>
        </p:nvCxnSpPr>
        <p:spPr bwMode="auto">
          <a:xfrm>
            <a:off x="8907947" y="2980113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9" name="Connecteur droit 195"/>
          <p:cNvCxnSpPr>
            <a:cxnSpLocks noChangeShapeType="1"/>
          </p:cNvCxnSpPr>
          <p:nvPr/>
        </p:nvCxnSpPr>
        <p:spPr bwMode="auto">
          <a:xfrm>
            <a:off x="8907947" y="2027607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0" name="Connecteur droit 195"/>
          <p:cNvCxnSpPr>
            <a:cxnSpLocks noChangeShapeType="1"/>
          </p:cNvCxnSpPr>
          <p:nvPr/>
        </p:nvCxnSpPr>
        <p:spPr bwMode="auto">
          <a:xfrm>
            <a:off x="8907947" y="1710105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1" name="Connecteur droit 860"/>
          <p:cNvCxnSpPr/>
          <p:nvPr/>
        </p:nvCxnSpPr>
        <p:spPr bwMode="auto">
          <a:xfrm>
            <a:off x="9153619" y="1483599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2" name="ZoneTexte 861"/>
          <p:cNvSpPr txBox="1"/>
          <p:nvPr/>
        </p:nvSpPr>
        <p:spPr>
          <a:xfrm>
            <a:off x="9121450" y="2702300"/>
            <a:ext cx="1031430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00CC"/>
                </a:solidFill>
                <a:ea typeface="+mn-ea"/>
                <a:cs typeface="Arial" pitchFamily="34" charset="0"/>
              </a:rPr>
              <a:t>Slow Control distribution to FEB through 6U_backplane</a:t>
            </a:r>
            <a:endParaRPr lang="en-US" sz="900" i="1" kern="0" dirty="0">
              <a:solidFill>
                <a:srgbClr val="0000CC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63" name="Connecteur droit 185"/>
          <p:cNvCxnSpPr>
            <a:cxnSpLocks noChangeShapeType="1"/>
          </p:cNvCxnSpPr>
          <p:nvPr/>
        </p:nvCxnSpPr>
        <p:spPr bwMode="auto">
          <a:xfrm>
            <a:off x="1238562" y="4885125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64" name="Connecteur droit 185"/>
          <p:cNvCxnSpPr>
            <a:cxnSpLocks noChangeShapeType="1"/>
          </p:cNvCxnSpPr>
          <p:nvPr/>
        </p:nvCxnSpPr>
        <p:spPr bwMode="auto">
          <a:xfrm>
            <a:off x="1222760" y="4408872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sp>
        <p:nvSpPr>
          <p:cNvPr id="865" name="Rectangle à coins arrondis 864"/>
          <p:cNvSpPr/>
          <p:nvPr/>
        </p:nvSpPr>
        <p:spPr bwMode="auto">
          <a:xfrm>
            <a:off x="1113240" y="4828316"/>
            <a:ext cx="119076" cy="43656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66" name="Rectangle à coins arrondis 865"/>
          <p:cNvSpPr/>
          <p:nvPr/>
        </p:nvSpPr>
        <p:spPr bwMode="auto">
          <a:xfrm>
            <a:off x="1111012" y="4326710"/>
            <a:ext cx="119076" cy="43656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67" name="ZoneTexte 558"/>
          <p:cNvSpPr txBox="1">
            <a:spLocks noChangeArrowheads="1"/>
          </p:cNvSpPr>
          <p:nvPr/>
        </p:nvSpPr>
        <p:spPr bwMode="auto">
          <a:xfrm rot="16200000">
            <a:off x="908126" y="4425388"/>
            <a:ext cx="530274" cy="2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800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LEMO</a:t>
            </a:r>
            <a:endParaRPr lang="fr-FR" sz="800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8" name="ZoneTexte 558"/>
          <p:cNvSpPr txBox="1">
            <a:spLocks noChangeArrowheads="1"/>
          </p:cNvSpPr>
          <p:nvPr/>
        </p:nvSpPr>
        <p:spPr bwMode="auto">
          <a:xfrm rot="16200000">
            <a:off x="909129" y="4944116"/>
            <a:ext cx="530274" cy="2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800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LEMO</a:t>
            </a:r>
            <a:endParaRPr lang="fr-FR" sz="800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9" name="ZoneTexte 632"/>
          <p:cNvSpPr txBox="1">
            <a:spLocks noChangeArrowheads="1"/>
          </p:cNvSpPr>
          <p:nvPr/>
        </p:nvSpPr>
        <p:spPr bwMode="auto">
          <a:xfrm>
            <a:off x="1351623" y="4760996"/>
            <a:ext cx="636253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In_Ext_Clk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70" name="Connecteur droit 185"/>
          <p:cNvCxnSpPr>
            <a:cxnSpLocks noChangeShapeType="1"/>
          </p:cNvCxnSpPr>
          <p:nvPr/>
        </p:nvCxnSpPr>
        <p:spPr bwMode="auto">
          <a:xfrm>
            <a:off x="1242489" y="5044231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71" name="Connecteur droit 185"/>
          <p:cNvCxnSpPr>
            <a:cxnSpLocks noChangeShapeType="1"/>
          </p:cNvCxnSpPr>
          <p:nvPr/>
        </p:nvCxnSpPr>
        <p:spPr bwMode="auto">
          <a:xfrm>
            <a:off x="1246415" y="5202627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72" name="Connecteur droit 185"/>
          <p:cNvCxnSpPr>
            <a:cxnSpLocks noChangeShapeType="1"/>
          </p:cNvCxnSpPr>
          <p:nvPr/>
        </p:nvCxnSpPr>
        <p:spPr bwMode="auto">
          <a:xfrm>
            <a:off x="1227751" y="4557643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73" name="Connecteur droit 185"/>
          <p:cNvCxnSpPr>
            <a:cxnSpLocks noChangeShapeType="1"/>
          </p:cNvCxnSpPr>
          <p:nvPr/>
        </p:nvCxnSpPr>
        <p:spPr bwMode="auto">
          <a:xfrm>
            <a:off x="1227751" y="4696666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sp>
        <p:nvSpPr>
          <p:cNvPr id="874" name="ZoneTexte 632"/>
          <p:cNvSpPr txBox="1">
            <a:spLocks noChangeArrowheads="1"/>
          </p:cNvSpPr>
          <p:nvPr/>
        </p:nvSpPr>
        <p:spPr bwMode="auto">
          <a:xfrm>
            <a:off x="1339252" y="4284743"/>
            <a:ext cx="706786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Out_Ext_Clk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75" name="ZoneTexte 632"/>
          <p:cNvSpPr txBox="1">
            <a:spLocks noChangeArrowheads="1"/>
          </p:cNvSpPr>
          <p:nvPr/>
        </p:nvSpPr>
        <p:spPr bwMode="auto">
          <a:xfrm>
            <a:off x="1343476" y="5078498"/>
            <a:ext cx="378171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In_2</a:t>
            </a:r>
          </a:p>
        </p:txBody>
      </p:sp>
      <p:sp>
        <p:nvSpPr>
          <p:cNvPr id="876" name="ZoneTexte 632"/>
          <p:cNvSpPr txBox="1">
            <a:spLocks noChangeArrowheads="1"/>
          </p:cNvSpPr>
          <p:nvPr/>
        </p:nvSpPr>
        <p:spPr bwMode="auto">
          <a:xfrm>
            <a:off x="1343476" y="4919747"/>
            <a:ext cx="378171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In_1</a:t>
            </a:r>
          </a:p>
        </p:txBody>
      </p:sp>
      <p:sp>
        <p:nvSpPr>
          <p:cNvPr id="877" name="ZoneTexte 632"/>
          <p:cNvSpPr txBox="1">
            <a:spLocks noChangeArrowheads="1"/>
          </p:cNvSpPr>
          <p:nvPr/>
        </p:nvSpPr>
        <p:spPr bwMode="auto">
          <a:xfrm>
            <a:off x="1343476" y="4577294"/>
            <a:ext cx="448702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Out_2</a:t>
            </a:r>
          </a:p>
        </p:txBody>
      </p:sp>
      <p:sp>
        <p:nvSpPr>
          <p:cNvPr id="878" name="ZoneTexte 632"/>
          <p:cNvSpPr txBox="1">
            <a:spLocks noChangeArrowheads="1"/>
          </p:cNvSpPr>
          <p:nvPr/>
        </p:nvSpPr>
        <p:spPr bwMode="auto">
          <a:xfrm>
            <a:off x="1343476" y="4418543"/>
            <a:ext cx="448702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Out_1</a:t>
            </a:r>
          </a:p>
        </p:txBody>
      </p:sp>
      <p:cxnSp>
        <p:nvCxnSpPr>
          <p:cNvPr id="879" name="Connecteur droit 185"/>
          <p:cNvCxnSpPr>
            <a:cxnSpLocks noChangeShapeType="1"/>
          </p:cNvCxnSpPr>
          <p:nvPr/>
        </p:nvCxnSpPr>
        <p:spPr bwMode="auto">
          <a:xfrm flipV="1">
            <a:off x="5683325" y="512943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80" name="Connecteur droit 185"/>
          <p:cNvCxnSpPr>
            <a:cxnSpLocks noChangeShapeType="1"/>
          </p:cNvCxnSpPr>
          <p:nvPr/>
        </p:nvCxnSpPr>
        <p:spPr bwMode="auto">
          <a:xfrm flipV="1">
            <a:off x="5778722" y="512077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881" name="ZoneTexte 632"/>
          <p:cNvSpPr txBox="1">
            <a:spLocks noChangeArrowheads="1"/>
          </p:cNvSpPr>
          <p:nvPr/>
        </p:nvSpPr>
        <p:spPr bwMode="auto">
          <a:xfrm rot="5400000">
            <a:off x="5498100" y="5333677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In_1</a:t>
            </a:r>
          </a:p>
        </p:txBody>
      </p:sp>
      <p:sp>
        <p:nvSpPr>
          <p:cNvPr id="882" name="ZoneTexte 632"/>
          <p:cNvSpPr txBox="1">
            <a:spLocks noChangeArrowheads="1"/>
          </p:cNvSpPr>
          <p:nvPr/>
        </p:nvSpPr>
        <p:spPr bwMode="auto">
          <a:xfrm rot="5400000">
            <a:off x="5818988" y="5368583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Out_2</a:t>
            </a:r>
          </a:p>
        </p:txBody>
      </p:sp>
      <p:sp>
        <p:nvSpPr>
          <p:cNvPr id="883" name="ZoneTexte 632"/>
          <p:cNvSpPr txBox="1">
            <a:spLocks noChangeArrowheads="1"/>
          </p:cNvSpPr>
          <p:nvPr/>
        </p:nvSpPr>
        <p:spPr bwMode="auto">
          <a:xfrm rot="5400000">
            <a:off x="5712772" y="5368584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Out_1</a:t>
            </a:r>
          </a:p>
        </p:txBody>
      </p:sp>
      <p:sp>
        <p:nvSpPr>
          <p:cNvPr id="884" name="ZoneTexte 632"/>
          <p:cNvSpPr txBox="1">
            <a:spLocks noChangeArrowheads="1"/>
          </p:cNvSpPr>
          <p:nvPr/>
        </p:nvSpPr>
        <p:spPr bwMode="auto">
          <a:xfrm rot="5400000">
            <a:off x="5588424" y="5338698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In_2</a:t>
            </a:r>
          </a:p>
        </p:txBody>
      </p:sp>
      <p:cxnSp>
        <p:nvCxnSpPr>
          <p:cNvPr id="885" name="Connecteur droit 185"/>
          <p:cNvCxnSpPr>
            <a:cxnSpLocks noChangeShapeType="1"/>
          </p:cNvCxnSpPr>
          <p:nvPr/>
        </p:nvCxnSpPr>
        <p:spPr bwMode="auto">
          <a:xfrm flipV="1">
            <a:off x="5929070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6" name="Connecteur droit 185"/>
          <p:cNvCxnSpPr>
            <a:cxnSpLocks noChangeShapeType="1"/>
          </p:cNvCxnSpPr>
          <p:nvPr/>
        </p:nvCxnSpPr>
        <p:spPr bwMode="auto">
          <a:xfrm flipV="1">
            <a:off x="6036256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7" name="Connecteur droit 886"/>
          <p:cNvCxnSpPr/>
          <p:nvPr/>
        </p:nvCxnSpPr>
        <p:spPr bwMode="auto">
          <a:xfrm>
            <a:off x="974107" y="6155134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0" name="Connecteur droit avec flèche 889"/>
          <p:cNvCxnSpPr/>
          <p:nvPr/>
        </p:nvCxnSpPr>
        <p:spPr bwMode="auto">
          <a:xfrm>
            <a:off x="6898021" y="2566622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1" name="Connecteur droit avec flèche 890"/>
          <p:cNvCxnSpPr/>
          <p:nvPr/>
        </p:nvCxnSpPr>
        <p:spPr bwMode="auto">
          <a:xfrm>
            <a:off x="6896538" y="288412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2" name="Connecteur droit avec flèche 891"/>
          <p:cNvCxnSpPr/>
          <p:nvPr/>
        </p:nvCxnSpPr>
        <p:spPr bwMode="auto">
          <a:xfrm>
            <a:off x="6896538" y="271891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sp>
        <p:nvSpPr>
          <p:cNvPr id="893" name="ZoneTexte 892"/>
          <p:cNvSpPr txBox="1"/>
          <p:nvPr/>
        </p:nvSpPr>
        <p:spPr>
          <a:xfrm>
            <a:off x="6913327" y="2375460"/>
            <a:ext cx="387902" cy="22488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1V2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96" name="Connecteur droit 198"/>
          <p:cNvCxnSpPr>
            <a:cxnSpLocks noChangeShapeType="1"/>
          </p:cNvCxnSpPr>
          <p:nvPr/>
        </p:nvCxnSpPr>
        <p:spPr bwMode="auto">
          <a:xfrm>
            <a:off x="8902940" y="6750449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cxnSp>
        <p:nvCxnSpPr>
          <p:cNvPr id="897" name="Connecteur droit 198"/>
          <p:cNvCxnSpPr>
            <a:cxnSpLocks noChangeShapeType="1"/>
          </p:cNvCxnSpPr>
          <p:nvPr/>
        </p:nvCxnSpPr>
        <p:spPr bwMode="auto">
          <a:xfrm>
            <a:off x="8903352" y="6909200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sp>
        <p:nvSpPr>
          <p:cNvPr id="898" name="ZoneTexte 897"/>
          <p:cNvSpPr txBox="1"/>
          <p:nvPr/>
        </p:nvSpPr>
        <p:spPr>
          <a:xfrm>
            <a:off x="1219562" y="1201071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9" name="ZoneTexte 898"/>
          <p:cNvSpPr txBox="1"/>
          <p:nvPr/>
        </p:nvSpPr>
        <p:spPr>
          <a:xfrm>
            <a:off x="8327052" y="1154480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0" name="Connecteur droit avec flèche 899"/>
          <p:cNvCxnSpPr/>
          <p:nvPr/>
        </p:nvCxnSpPr>
        <p:spPr bwMode="auto">
          <a:xfrm>
            <a:off x="6896538" y="3416678"/>
            <a:ext cx="292177" cy="0"/>
          </a:xfrm>
          <a:prstGeom prst="straightConnector1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01" name="Connecteur droit 195"/>
          <p:cNvCxnSpPr>
            <a:cxnSpLocks noChangeShapeType="1"/>
          </p:cNvCxnSpPr>
          <p:nvPr/>
        </p:nvCxnSpPr>
        <p:spPr bwMode="auto">
          <a:xfrm>
            <a:off x="8457807" y="5361378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02" name="ZoneTexte 901"/>
          <p:cNvSpPr txBox="1"/>
          <p:nvPr/>
        </p:nvSpPr>
        <p:spPr>
          <a:xfrm>
            <a:off x="7145121" y="3265415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3" name="Connecteur droit 902"/>
          <p:cNvCxnSpPr/>
          <p:nvPr/>
        </p:nvCxnSpPr>
        <p:spPr bwMode="auto">
          <a:xfrm>
            <a:off x="4074703" y="4091370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4" name="Connecteur droit 903"/>
          <p:cNvCxnSpPr/>
          <p:nvPr/>
        </p:nvCxnSpPr>
        <p:spPr bwMode="auto">
          <a:xfrm>
            <a:off x="4074703" y="4500615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5" name="Connecteur droit 904"/>
          <p:cNvCxnSpPr/>
          <p:nvPr/>
        </p:nvCxnSpPr>
        <p:spPr bwMode="auto">
          <a:xfrm>
            <a:off x="2610565" y="3297616"/>
            <a:ext cx="0" cy="119063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906" name="Connecteur droit avec flèche 905"/>
          <p:cNvCxnSpPr/>
          <p:nvPr/>
        </p:nvCxnSpPr>
        <p:spPr bwMode="auto">
          <a:xfrm>
            <a:off x="2376016" y="329761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907" name="ZoneTexte 632"/>
          <p:cNvSpPr txBox="1">
            <a:spLocks noChangeArrowheads="1"/>
          </p:cNvSpPr>
          <p:nvPr/>
        </p:nvSpPr>
        <p:spPr bwMode="auto">
          <a:xfrm>
            <a:off x="2063799" y="3119889"/>
            <a:ext cx="636253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In_Ext_Clk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908" name="ZoneTexte 907"/>
          <p:cNvSpPr txBox="1"/>
          <p:nvPr/>
        </p:nvSpPr>
        <p:spPr>
          <a:xfrm>
            <a:off x="4107776" y="3199597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E-Port (</a:t>
            </a:r>
            <a:r>
              <a:rPr lang="en-US" sz="800" i="1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TFC_cmd</a:t>
            </a: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909" name="Groupe 270"/>
          <p:cNvGrpSpPr/>
          <p:nvPr/>
        </p:nvGrpSpPr>
        <p:grpSpPr>
          <a:xfrm>
            <a:off x="7850750" y="5834543"/>
            <a:ext cx="634927" cy="915907"/>
            <a:chOff x="2904360" y="1953634"/>
            <a:chExt cx="557622" cy="753773"/>
          </a:xfrm>
        </p:grpSpPr>
        <p:sp>
          <p:nvSpPr>
            <p:cNvPr id="910" name="Rectangle à coins arrondis 909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11" name="Triangle isocèle 910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2" name="Connecteur droit 911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3" name="ZoneTexte 912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4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5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6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17" name="ZoneTexte 916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8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919" name="Triangle isocèle 918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20" name="Connecteur droit 919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1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922" name="Connecteur droit 185"/>
          <p:cNvCxnSpPr>
            <a:cxnSpLocks noChangeShapeType="1"/>
          </p:cNvCxnSpPr>
          <p:nvPr/>
        </p:nvCxnSpPr>
        <p:spPr bwMode="auto">
          <a:xfrm flipH="1" flipV="1">
            <a:off x="8446130" y="5917006"/>
            <a:ext cx="1" cy="555628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923" name="Connecteur droit 195"/>
          <p:cNvCxnSpPr>
            <a:cxnSpLocks noChangeShapeType="1"/>
          </p:cNvCxnSpPr>
          <p:nvPr/>
        </p:nvCxnSpPr>
        <p:spPr bwMode="auto">
          <a:xfrm>
            <a:off x="8446129" y="6074836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4" name="Connecteur droit 195"/>
          <p:cNvCxnSpPr>
            <a:cxnSpLocks noChangeShapeType="1"/>
          </p:cNvCxnSpPr>
          <p:nvPr/>
        </p:nvCxnSpPr>
        <p:spPr bwMode="auto">
          <a:xfrm>
            <a:off x="8446129" y="6313884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5" name="Connecteur droit avec flèche 180"/>
          <p:cNvCxnSpPr>
            <a:cxnSpLocks noChangeShapeType="1"/>
          </p:cNvCxnSpPr>
          <p:nvPr/>
        </p:nvCxnSpPr>
        <p:spPr bwMode="auto">
          <a:xfrm>
            <a:off x="4098392" y="3393751"/>
            <a:ext cx="1199932" cy="0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6" name="Connecteur droit avec flèche 180"/>
          <p:cNvCxnSpPr>
            <a:cxnSpLocks noChangeShapeType="1"/>
          </p:cNvCxnSpPr>
          <p:nvPr/>
        </p:nvCxnSpPr>
        <p:spPr bwMode="auto">
          <a:xfrm>
            <a:off x="3924188" y="3892932"/>
            <a:ext cx="186206" cy="2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7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382150"/>
            <a:ext cx="0" cy="515941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8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487256"/>
            <a:ext cx="0" cy="277814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stealth"/>
            <a:tailEnd type="stealth" w="med" len="med"/>
          </a:ln>
        </p:spPr>
      </p:cxnSp>
      <p:sp>
        <p:nvSpPr>
          <p:cNvPr id="929" name="ZoneTexte 928"/>
          <p:cNvSpPr txBox="1"/>
          <p:nvPr/>
        </p:nvSpPr>
        <p:spPr>
          <a:xfrm>
            <a:off x="7215679" y="6139130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0" name="Connecteur droit avec flèche 929"/>
          <p:cNvCxnSpPr/>
          <p:nvPr/>
        </p:nvCxnSpPr>
        <p:spPr bwMode="auto">
          <a:xfrm>
            <a:off x="7691981" y="6274196"/>
            <a:ext cx="292177" cy="0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933" name="ZoneTexte 197"/>
          <p:cNvSpPr txBox="1">
            <a:spLocks noChangeArrowheads="1"/>
          </p:cNvSpPr>
          <p:nvPr/>
        </p:nvSpPr>
        <p:spPr bwMode="auto">
          <a:xfrm>
            <a:off x="5667324" y="4468163"/>
            <a:ext cx="887574" cy="28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387 Max user I/Os – 10 I/O Banks</a:t>
            </a:r>
            <a:endParaRPr lang="en-US" sz="6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4" name="Connecteur droit 185"/>
          <p:cNvCxnSpPr>
            <a:cxnSpLocks noChangeShapeType="1"/>
          </p:cNvCxnSpPr>
          <p:nvPr/>
        </p:nvCxnSpPr>
        <p:spPr bwMode="auto">
          <a:xfrm flipV="1">
            <a:off x="9081198" y="5956695"/>
            <a:ext cx="0" cy="476253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935" name="ZoneTexte 934"/>
          <p:cNvSpPr txBox="1"/>
          <p:nvPr/>
        </p:nvSpPr>
        <p:spPr>
          <a:xfrm>
            <a:off x="9081198" y="5867718"/>
            <a:ext cx="992298" cy="65575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TFC </a:t>
            </a:r>
            <a:r>
              <a:rPr lang="en-US" sz="900" i="1" kern="0" dirty="0" err="1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cmd</a:t>
            </a: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 distribution to FEB through 3U_backplane</a:t>
            </a:r>
            <a:endParaRPr lang="en-US" sz="900" i="1" kern="0" dirty="0">
              <a:solidFill>
                <a:srgbClr val="00AE00">
                  <a:lumMod val="75000"/>
                </a:srgbClr>
              </a:solidFill>
              <a:ea typeface="+mn-ea"/>
              <a:cs typeface="Arial" pitchFamily="34" charset="0"/>
            </a:endParaRPr>
          </a:p>
        </p:txBody>
      </p:sp>
      <p:sp>
        <p:nvSpPr>
          <p:cNvPr id="936" name="ZoneTexte 632"/>
          <p:cNvSpPr txBox="1">
            <a:spLocks noChangeArrowheads="1"/>
          </p:cNvSpPr>
          <p:nvPr/>
        </p:nvSpPr>
        <p:spPr bwMode="auto">
          <a:xfrm>
            <a:off x="5474488" y="6242650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937" name="ZoneTexte 632"/>
          <p:cNvSpPr txBox="1">
            <a:spLocks noChangeArrowheads="1"/>
          </p:cNvSpPr>
          <p:nvPr/>
        </p:nvSpPr>
        <p:spPr bwMode="auto">
          <a:xfrm>
            <a:off x="5473225" y="6529967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sp>
        <p:nvSpPr>
          <p:cNvPr id="938" name="ZoneTexte 632"/>
          <p:cNvSpPr txBox="1">
            <a:spLocks noChangeArrowheads="1"/>
          </p:cNvSpPr>
          <p:nvPr/>
        </p:nvSpPr>
        <p:spPr bwMode="auto">
          <a:xfrm>
            <a:off x="5473225" y="6391594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939" name="Rectangle à coins arrondis 938"/>
          <p:cNvSpPr/>
          <p:nvPr/>
        </p:nvSpPr>
        <p:spPr bwMode="auto">
          <a:xfrm>
            <a:off x="3129270" y="3409695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0" name="Rectangle à coins arrondis 939"/>
          <p:cNvSpPr/>
          <p:nvPr/>
        </p:nvSpPr>
        <p:spPr bwMode="auto">
          <a:xfrm>
            <a:off x="2492789" y="3410391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1" name="Rectangle à coins arrondis 940"/>
          <p:cNvSpPr/>
          <p:nvPr/>
        </p:nvSpPr>
        <p:spPr bwMode="auto">
          <a:xfrm>
            <a:off x="2492789" y="3574026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2" name="ZoneTexte 941"/>
          <p:cNvSpPr txBox="1"/>
          <p:nvPr/>
        </p:nvSpPr>
        <p:spPr>
          <a:xfrm>
            <a:off x="2419892" y="3387534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3" name="ZoneTexte 942"/>
          <p:cNvSpPr txBox="1"/>
          <p:nvPr/>
        </p:nvSpPr>
        <p:spPr>
          <a:xfrm>
            <a:off x="3083309" y="338490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2779022" y="353916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45" name="Connecteur droit 944"/>
          <p:cNvCxnSpPr/>
          <p:nvPr/>
        </p:nvCxnSpPr>
        <p:spPr bwMode="auto">
          <a:xfrm>
            <a:off x="3824783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6" name="Connecteur droit 945"/>
          <p:cNvCxnSpPr/>
          <p:nvPr/>
        </p:nvCxnSpPr>
        <p:spPr bwMode="auto">
          <a:xfrm>
            <a:off x="3716269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47" name="Double flèche horizontale 946"/>
          <p:cNvSpPr/>
          <p:nvPr/>
        </p:nvSpPr>
        <p:spPr bwMode="auto">
          <a:xfrm>
            <a:off x="4466278" y="4632229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48" name="ZoneTexte 632"/>
          <p:cNvSpPr txBox="1">
            <a:spLocks noChangeArrowheads="1"/>
          </p:cNvSpPr>
          <p:nvPr/>
        </p:nvSpPr>
        <p:spPr bwMode="auto">
          <a:xfrm>
            <a:off x="5514450" y="6684861"/>
            <a:ext cx="293167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…</a:t>
            </a:r>
          </a:p>
        </p:txBody>
      </p:sp>
      <p:sp>
        <p:nvSpPr>
          <p:cNvPr id="949" name="ZoneTexte 948"/>
          <p:cNvSpPr txBox="1"/>
          <p:nvPr/>
        </p:nvSpPr>
        <p:spPr>
          <a:xfrm>
            <a:off x="4679692" y="3804674"/>
            <a:ext cx="6347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8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[2]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0" name="Rectangle à coins arrondis 362"/>
          <p:cNvSpPr>
            <a:spLocks noChangeArrowheads="1"/>
          </p:cNvSpPr>
          <p:nvPr/>
        </p:nvSpPr>
        <p:spPr bwMode="auto">
          <a:xfrm rot="10800000">
            <a:off x="6145279" y="4925832"/>
            <a:ext cx="579655" cy="18972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1" name="ZoneTexte 950"/>
          <p:cNvSpPr txBox="1"/>
          <p:nvPr/>
        </p:nvSpPr>
        <p:spPr>
          <a:xfrm>
            <a:off x="6097828" y="4919747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Interfaces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52" name="Connecteur droit avec flèche 180"/>
          <p:cNvCxnSpPr>
            <a:cxnSpLocks noChangeShapeType="1"/>
          </p:cNvCxnSpPr>
          <p:nvPr/>
        </p:nvCxnSpPr>
        <p:spPr bwMode="auto">
          <a:xfrm flipV="1">
            <a:off x="6620992" y="511837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953" name="Connecteur droit avec flèche 180"/>
          <p:cNvCxnSpPr>
            <a:cxnSpLocks noChangeShapeType="1"/>
          </p:cNvCxnSpPr>
          <p:nvPr/>
        </p:nvCxnSpPr>
        <p:spPr bwMode="auto">
          <a:xfrm flipV="1">
            <a:off x="6463836" y="511555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954" name="Groupe 953"/>
          <p:cNvGrpSpPr/>
          <p:nvPr/>
        </p:nvGrpSpPr>
        <p:grpSpPr>
          <a:xfrm>
            <a:off x="7873645" y="3889858"/>
            <a:ext cx="557657" cy="790612"/>
            <a:chOff x="6746075" y="7413517"/>
            <a:chExt cx="557657" cy="790612"/>
          </a:xfrm>
        </p:grpSpPr>
        <p:sp>
          <p:nvSpPr>
            <p:cNvPr id="955" name="Rectangle à coins arrondis 954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56" name="Triangle isocèle 955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7" name="Connecteur droit 956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8" name="ZoneTexte 957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9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60" name="ZoneTexte 959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2V5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61" name="Triangle isocèle 960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62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3" name="Connecteur droit 962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4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5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6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968" name="ZoneTexte 967"/>
          <p:cNvSpPr txBox="1"/>
          <p:nvPr/>
        </p:nvSpPr>
        <p:spPr>
          <a:xfrm>
            <a:off x="7288351" y="5083962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[1]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69" name="ZoneTexte 968"/>
          <p:cNvSpPr txBox="1"/>
          <p:nvPr/>
        </p:nvSpPr>
        <p:spPr>
          <a:xfrm>
            <a:off x="7304462" y="5294804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[2]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70" name="Connecteur droit avec flèche 969"/>
          <p:cNvCxnSpPr/>
          <p:nvPr/>
        </p:nvCxnSpPr>
        <p:spPr bwMode="auto">
          <a:xfrm>
            <a:off x="7698450" y="5279474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971" name="ZoneTexte 970"/>
          <p:cNvSpPr txBox="1"/>
          <p:nvPr/>
        </p:nvSpPr>
        <p:spPr>
          <a:xfrm rot="16200000">
            <a:off x="8326783" y="5104010"/>
            <a:ext cx="38304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Left</a:t>
            </a:r>
            <a:endParaRPr lang="fr-FR" sz="900" kern="0" dirty="0" smtClean="0">
              <a:solidFill>
                <a:srgbClr val="FF0000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972" name="ZoneTexte 971"/>
          <p:cNvSpPr txBox="1"/>
          <p:nvPr/>
        </p:nvSpPr>
        <p:spPr>
          <a:xfrm rot="16200000">
            <a:off x="8284098" y="5643727"/>
            <a:ext cx="44716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Right</a:t>
            </a:r>
          </a:p>
        </p:txBody>
      </p:sp>
      <p:sp>
        <p:nvSpPr>
          <p:cNvPr id="973" name="Double flèche horizontale 972"/>
          <p:cNvSpPr/>
          <p:nvPr/>
        </p:nvSpPr>
        <p:spPr bwMode="auto">
          <a:xfrm>
            <a:off x="7510136" y="4230406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74" name="Connecteur droit 195"/>
          <p:cNvCxnSpPr>
            <a:cxnSpLocks noChangeShapeType="1"/>
          </p:cNvCxnSpPr>
          <p:nvPr/>
        </p:nvCxnSpPr>
        <p:spPr bwMode="auto">
          <a:xfrm>
            <a:off x="8364526" y="5464669"/>
            <a:ext cx="111753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75" name="ZoneTexte 974"/>
          <p:cNvSpPr txBox="1"/>
          <p:nvPr/>
        </p:nvSpPr>
        <p:spPr>
          <a:xfrm>
            <a:off x="4445460" y="4824075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6" name="ZoneTexte 975"/>
          <p:cNvSpPr txBox="1"/>
          <p:nvPr/>
        </p:nvSpPr>
        <p:spPr>
          <a:xfrm rot="16200000">
            <a:off x="8846592" y="395612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7" name="ZoneTexte 976"/>
          <p:cNvSpPr txBox="1"/>
          <p:nvPr/>
        </p:nvSpPr>
        <p:spPr>
          <a:xfrm>
            <a:off x="7368734" y="5464669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8" name="ZoneTexte 977"/>
          <p:cNvSpPr txBox="1"/>
          <p:nvPr/>
        </p:nvSpPr>
        <p:spPr>
          <a:xfrm>
            <a:off x="7451142" y="4482867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9" name="ZoneTexte 978"/>
          <p:cNvSpPr txBox="1"/>
          <p:nvPr/>
        </p:nvSpPr>
        <p:spPr>
          <a:xfrm rot="16200000">
            <a:off x="8720024" y="5409867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0" name="ZoneTexte 979"/>
          <p:cNvSpPr txBox="1"/>
          <p:nvPr/>
        </p:nvSpPr>
        <p:spPr>
          <a:xfrm>
            <a:off x="7399229" y="639005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1" name="ZoneTexte 980"/>
          <p:cNvSpPr txBox="1"/>
          <p:nvPr/>
        </p:nvSpPr>
        <p:spPr>
          <a:xfrm>
            <a:off x="4041862" y="3584890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2" name="ZoneTexte 981"/>
          <p:cNvSpPr txBox="1"/>
          <p:nvPr/>
        </p:nvSpPr>
        <p:spPr>
          <a:xfrm>
            <a:off x="4928452" y="3368942"/>
            <a:ext cx="381446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24 b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3" name="ZoneTexte 982"/>
          <p:cNvSpPr txBox="1"/>
          <p:nvPr/>
        </p:nvSpPr>
        <p:spPr>
          <a:xfrm>
            <a:off x="3397725" y="3826534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4" name="ZoneTexte 983"/>
          <p:cNvSpPr txBox="1"/>
          <p:nvPr/>
        </p:nvSpPr>
        <p:spPr>
          <a:xfrm>
            <a:off x="7357604" y="3541448"/>
            <a:ext cx="33015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9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b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85" name="Connecteur droit avec flèche 984"/>
          <p:cNvCxnSpPr/>
          <p:nvPr/>
        </p:nvCxnSpPr>
        <p:spPr bwMode="auto">
          <a:xfrm>
            <a:off x="5060173" y="4482861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/>
          </a:ln>
          <a:effectLst/>
        </p:spPr>
      </p:cxnSp>
      <p:sp>
        <p:nvSpPr>
          <p:cNvPr id="986" name="ZoneTexte 985"/>
          <p:cNvSpPr txBox="1"/>
          <p:nvPr/>
        </p:nvSpPr>
        <p:spPr>
          <a:xfrm>
            <a:off x="4641036" y="4281075"/>
            <a:ext cx="714871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Out_Ext_Clk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7" name="ZoneTexte 986"/>
          <p:cNvSpPr txBox="1"/>
          <p:nvPr/>
        </p:nvSpPr>
        <p:spPr>
          <a:xfrm>
            <a:off x="2181087" y="3957348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8" name="ZoneTexte 987"/>
          <p:cNvSpPr txBox="1"/>
          <p:nvPr/>
        </p:nvSpPr>
        <p:spPr>
          <a:xfrm>
            <a:off x="1374212" y="6708607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</a:t>
            </a:r>
            <a:r>
              <a:rPr lang="fr-FR" sz="700" b="1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V</a:t>
            </a: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5 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0" name="ZoneTexte 989"/>
          <p:cNvSpPr txBox="1"/>
          <p:nvPr/>
        </p:nvSpPr>
        <p:spPr>
          <a:xfrm>
            <a:off x="4177581" y="3383793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{Bidirectional !}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6" name="Rectangle à coins arrondis 362"/>
          <p:cNvSpPr>
            <a:spLocks noChangeArrowheads="1"/>
          </p:cNvSpPr>
          <p:nvPr/>
        </p:nvSpPr>
        <p:spPr bwMode="auto">
          <a:xfrm rot="10800000">
            <a:off x="5571649" y="2268722"/>
            <a:ext cx="620749" cy="16434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7" name="ZoneTexte 996"/>
          <p:cNvSpPr txBox="1"/>
          <p:nvPr/>
        </p:nvSpPr>
        <p:spPr>
          <a:xfrm>
            <a:off x="5526222" y="2243496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JTAG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998" name="Rectangle à coins arrondis 362"/>
          <p:cNvSpPr>
            <a:spLocks noChangeArrowheads="1"/>
          </p:cNvSpPr>
          <p:nvPr/>
        </p:nvSpPr>
        <p:spPr bwMode="auto">
          <a:xfrm rot="10800000">
            <a:off x="4943541" y="1715681"/>
            <a:ext cx="600827" cy="3163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9" name="ZoneTexte 998"/>
          <p:cNvSpPr txBox="1"/>
          <p:nvPr/>
        </p:nvSpPr>
        <p:spPr>
          <a:xfrm>
            <a:off x="4824980" y="1685465"/>
            <a:ext cx="863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FlashPro</a:t>
            </a:r>
            <a:endParaRPr lang="fr-FR" sz="900" i="1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connection</a:t>
            </a:r>
            <a:endParaRPr lang="fr-FR" sz="900" i="1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1000" name="Connecteur droit 185"/>
          <p:cNvCxnSpPr>
            <a:cxnSpLocks noChangeShapeType="1"/>
          </p:cNvCxnSpPr>
          <p:nvPr/>
        </p:nvCxnSpPr>
        <p:spPr bwMode="auto">
          <a:xfrm flipH="1" flipV="1">
            <a:off x="5900897" y="1897608"/>
            <a:ext cx="707" cy="362537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1001" name="Connecteur droit 185"/>
          <p:cNvCxnSpPr>
            <a:cxnSpLocks noChangeShapeType="1"/>
          </p:cNvCxnSpPr>
          <p:nvPr/>
        </p:nvCxnSpPr>
        <p:spPr bwMode="auto">
          <a:xfrm flipV="1">
            <a:off x="5675550" y="1907090"/>
            <a:ext cx="202019" cy="2191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stealth"/>
            <a:tailEnd type="stealth"/>
          </a:ln>
        </p:spPr>
      </p:cxnSp>
      <p:cxnSp>
        <p:nvCxnSpPr>
          <p:cNvPr id="1002" name="Connecteur droit 185"/>
          <p:cNvCxnSpPr>
            <a:cxnSpLocks noChangeShapeType="1"/>
          </p:cNvCxnSpPr>
          <p:nvPr/>
        </p:nvCxnSpPr>
        <p:spPr bwMode="auto">
          <a:xfrm>
            <a:off x="5529209" y="1904923"/>
            <a:ext cx="370197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sp>
        <p:nvSpPr>
          <p:cNvPr id="1003" name="ZoneTexte 1002"/>
          <p:cNvSpPr txBox="1"/>
          <p:nvPr/>
        </p:nvSpPr>
        <p:spPr>
          <a:xfrm>
            <a:off x="7882233" y="6599094"/>
            <a:ext cx="560982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90LV001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04" name="Connecteur droit 195"/>
          <p:cNvCxnSpPr>
            <a:cxnSpLocks noChangeShapeType="1"/>
          </p:cNvCxnSpPr>
          <p:nvPr/>
        </p:nvCxnSpPr>
        <p:spPr bwMode="auto">
          <a:xfrm>
            <a:off x="8461634" y="4362573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5" name="Connecteur droit 195"/>
          <p:cNvCxnSpPr>
            <a:cxnSpLocks noChangeShapeType="1"/>
          </p:cNvCxnSpPr>
          <p:nvPr/>
        </p:nvCxnSpPr>
        <p:spPr bwMode="auto">
          <a:xfrm>
            <a:off x="8277660" y="4270821"/>
            <a:ext cx="172784" cy="350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6" name="Connecteur droit 195"/>
          <p:cNvCxnSpPr>
            <a:cxnSpLocks noChangeShapeType="1"/>
          </p:cNvCxnSpPr>
          <p:nvPr/>
        </p:nvCxnSpPr>
        <p:spPr bwMode="auto">
          <a:xfrm>
            <a:off x="8457807" y="3459158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7" name="Connecteur droit 195"/>
          <p:cNvCxnSpPr>
            <a:cxnSpLocks noChangeShapeType="1"/>
          </p:cNvCxnSpPr>
          <p:nvPr/>
        </p:nvCxnSpPr>
        <p:spPr bwMode="auto">
          <a:xfrm>
            <a:off x="8462868" y="1990074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sp>
        <p:nvSpPr>
          <p:cNvPr id="1028" name="ZoneTexte 632"/>
          <p:cNvSpPr txBox="1">
            <a:spLocks noChangeArrowheads="1"/>
          </p:cNvSpPr>
          <p:nvPr/>
        </p:nvSpPr>
        <p:spPr bwMode="auto">
          <a:xfrm rot="16200000">
            <a:off x="6456880" y="5415053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1029" name="ZoneTexte 632"/>
          <p:cNvSpPr txBox="1">
            <a:spLocks noChangeArrowheads="1"/>
          </p:cNvSpPr>
          <p:nvPr/>
        </p:nvSpPr>
        <p:spPr bwMode="auto">
          <a:xfrm rot="16200000">
            <a:off x="6294595" y="5417267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1030" name="ZoneTexte 632"/>
          <p:cNvSpPr txBox="1">
            <a:spLocks noChangeArrowheads="1"/>
          </p:cNvSpPr>
          <p:nvPr/>
        </p:nvSpPr>
        <p:spPr bwMode="auto">
          <a:xfrm rot="16200000">
            <a:off x="6077203" y="5443160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cxnSp>
        <p:nvCxnSpPr>
          <p:cNvPr id="1031" name="Connecteur droit avec flèche 180"/>
          <p:cNvCxnSpPr>
            <a:cxnSpLocks noChangeShapeType="1"/>
          </p:cNvCxnSpPr>
          <p:nvPr/>
        </p:nvCxnSpPr>
        <p:spPr bwMode="auto">
          <a:xfrm flipV="1">
            <a:off x="6284467" y="5111985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1032" name="Groupe 1031"/>
          <p:cNvGrpSpPr/>
          <p:nvPr/>
        </p:nvGrpSpPr>
        <p:grpSpPr>
          <a:xfrm>
            <a:off x="3080096" y="5801445"/>
            <a:ext cx="556060" cy="289070"/>
            <a:chOff x="130942" y="4071648"/>
            <a:chExt cx="556060" cy="289070"/>
          </a:xfrm>
        </p:grpSpPr>
        <p:sp>
          <p:nvSpPr>
            <p:cNvPr id="1033" name="Rectangle à coins arrondis 1032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34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1035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1036" name="Connecteur droit avec flèche 180"/>
          <p:cNvCxnSpPr>
            <a:cxnSpLocks noChangeShapeType="1"/>
          </p:cNvCxnSpPr>
          <p:nvPr/>
        </p:nvCxnSpPr>
        <p:spPr bwMode="auto">
          <a:xfrm flipV="1">
            <a:off x="3312120" y="5400017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1037" name="ZoneTexte 1036"/>
          <p:cNvSpPr txBox="1"/>
          <p:nvPr/>
        </p:nvSpPr>
        <p:spPr>
          <a:xfrm>
            <a:off x="2970676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8" name="ZoneTexte 1037"/>
          <p:cNvSpPr txBox="1"/>
          <p:nvPr/>
        </p:nvSpPr>
        <p:spPr>
          <a:xfrm>
            <a:off x="2779022" y="5081308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9" name="Connecteur droit 1038"/>
          <p:cNvCxnSpPr/>
          <p:nvPr/>
        </p:nvCxnSpPr>
        <p:spPr bwMode="auto">
          <a:xfrm>
            <a:off x="3097138" y="5251728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6" name="ZoneTexte 385"/>
          <p:cNvSpPr txBox="1"/>
          <p:nvPr/>
        </p:nvSpPr>
        <p:spPr>
          <a:xfrm>
            <a:off x="39950" y="4984791"/>
            <a:ext cx="992298" cy="96353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Data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TTC </a:t>
            </a:r>
            <a:r>
              <a:rPr lang="en-US" sz="1400" i="1" kern="0" dirty="0" err="1" smtClean="0">
                <a:solidFill>
                  <a:srgbClr val="FF0000"/>
                </a:solidFill>
                <a:ea typeface="+mn-ea"/>
                <a:cs typeface="Arial" pitchFamily="34" charset="0"/>
              </a:rPr>
              <a:t>cmd</a:t>
            </a:r>
            <a:endParaRPr lang="en-US" sz="1400" i="1" kern="0" dirty="0" smtClean="0">
              <a:solidFill>
                <a:srgbClr val="FF0000"/>
              </a:solidFill>
              <a:ea typeface="+mn-ea"/>
              <a:cs typeface="Arial" pitchFamily="34" charset="0"/>
            </a:endParaRP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SC</a:t>
            </a:r>
            <a:endParaRPr lang="en-US" sz="14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345" name="ZoneTexte 344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6</a:t>
            </a:r>
          </a:p>
        </p:txBody>
      </p:sp>
      <p:sp>
        <p:nvSpPr>
          <p:cNvPr id="346" name="ZoneTexte 345"/>
          <p:cNvSpPr txBox="1"/>
          <p:nvPr/>
        </p:nvSpPr>
        <p:spPr>
          <a:xfrm>
            <a:off x="6916174" y="2543346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7" name="ZoneTexte 346"/>
          <p:cNvSpPr txBox="1"/>
          <p:nvPr/>
        </p:nvSpPr>
        <p:spPr>
          <a:xfrm>
            <a:off x="6921924" y="2714870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2V5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Global architecture</a:t>
            </a:r>
          </a:p>
        </p:txBody>
      </p:sp>
      <p:cxnSp>
        <p:nvCxnSpPr>
          <p:cNvPr id="330" name="Connecteur droit 195"/>
          <p:cNvCxnSpPr>
            <a:cxnSpLocks noChangeShapeType="1"/>
          </p:cNvCxnSpPr>
          <p:nvPr/>
        </p:nvCxnSpPr>
        <p:spPr bwMode="auto">
          <a:xfrm>
            <a:off x="8888870" y="6353571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1" name="Connecteur droit 195"/>
          <p:cNvCxnSpPr>
            <a:cxnSpLocks noChangeShapeType="1"/>
          </p:cNvCxnSpPr>
          <p:nvPr/>
        </p:nvCxnSpPr>
        <p:spPr bwMode="auto">
          <a:xfrm>
            <a:off x="8882738" y="6075758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2" name="Connecteur droit 195"/>
          <p:cNvCxnSpPr>
            <a:cxnSpLocks noChangeShapeType="1"/>
          </p:cNvCxnSpPr>
          <p:nvPr/>
        </p:nvCxnSpPr>
        <p:spPr bwMode="auto">
          <a:xfrm>
            <a:off x="8889845" y="5678880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33" name="Connecteur droit 195"/>
          <p:cNvCxnSpPr>
            <a:cxnSpLocks noChangeShapeType="1"/>
          </p:cNvCxnSpPr>
          <p:nvPr/>
        </p:nvCxnSpPr>
        <p:spPr bwMode="auto">
          <a:xfrm>
            <a:off x="8883713" y="5364013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334" name="Rectangle 333"/>
          <p:cNvSpPr/>
          <p:nvPr/>
        </p:nvSpPr>
        <p:spPr>
          <a:xfrm>
            <a:off x="1107479" y="1138993"/>
            <a:ext cx="7739732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59149" y="6533324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659149" y="1254852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7" name="ZoneTexte 336"/>
          <p:cNvSpPr txBox="1"/>
          <p:nvPr/>
        </p:nvSpPr>
        <p:spPr>
          <a:xfrm rot="16200000">
            <a:off x="8547781" y="1753833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8659149" y="256454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8659962" y="3861470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0" name="Connecteur droit 49"/>
          <p:cNvCxnSpPr>
            <a:cxnSpLocks noChangeShapeType="1"/>
          </p:cNvCxnSpPr>
          <p:nvPr/>
        </p:nvCxnSpPr>
        <p:spPr bwMode="auto">
          <a:xfrm>
            <a:off x="8626457" y="3080490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cxnSp>
        <p:nvCxnSpPr>
          <p:cNvPr id="341" name="Connecteur droit 49"/>
          <p:cNvCxnSpPr>
            <a:cxnSpLocks noChangeShapeType="1"/>
          </p:cNvCxnSpPr>
          <p:nvPr/>
        </p:nvCxnSpPr>
        <p:spPr bwMode="auto">
          <a:xfrm>
            <a:off x="8915990" y="5739147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2" name="Rectangle 341"/>
          <p:cNvSpPr/>
          <p:nvPr/>
        </p:nvSpPr>
        <p:spPr>
          <a:xfrm>
            <a:off x="8652150" y="522362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3" name="Connecteur droit 49"/>
          <p:cNvCxnSpPr>
            <a:cxnSpLocks noChangeShapeType="1"/>
          </p:cNvCxnSpPr>
          <p:nvPr/>
        </p:nvCxnSpPr>
        <p:spPr bwMode="auto">
          <a:xfrm>
            <a:off x="8619456" y="5739569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4" name="ZoneTexte 343"/>
          <p:cNvSpPr txBox="1"/>
          <p:nvPr/>
        </p:nvSpPr>
        <p:spPr>
          <a:xfrm rot="16200000">
            <a:off x="8513884" y="3055051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2" name="ZoneTexte 671"/>
          <p:cNvSpPr txBox="1"/>
          <p:nvPr/>
        </p:nvSpPr>
        <p:spPr>
          <a:xfrm rot="16200000">
            <a:off x="8553675" y="4293849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673" name="ZoneTexte 672"/>
          <p:cNvSpPr txBox="1"/>
          <p:nvPr/>
        </p:nvSpPr>
        <p:spPr>
          <a:xfrm rot="16200000">
            <a:off x="8511999" y="5683480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4" name="ZoneTexte 673"/>
          <p:cNvSpPr txBox="1"/>
          <p:nvPr/>
        </p:nvSpPr>
        <p:spPr>
          <a:xfrm rot="16200000">
            <a:off x="8554299" y="6714496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75" name="Connecteur droit 185"/>
          <p:cNvCxnSpPr>
            <a:cxnSpLocks noChangeShapeType="1"/>
          </p:cNvCxnSpPr>
          <p:nvPr/>
        </p:nvCxnSpPr>
        <p:spPr bwMode="auto">
          <a:xfrm flipV="1">
            <a:off x="9081198" y="5202627"/>
            <a:ext cx="560" cy="67469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676" name="ZoneTexte 675"/>
          <p:cNvSpPr txBox="1"/>
          <p:nvPr/>
        </p:nvSpPr>
        <p:spPr>
          <a:xfrm>
            <a:off x="9042066" y="5162941"/>
            <a:ext cx="992298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 distribution to FEB through 3U_backplane</a:t>
            </a:r>
            <a:endParaRPr lang="en-US" sz="9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677" name="ZoneTexte 676"/>
          <p:cNvSpPr txBox="1"/>
          <p:nvPr/>
        </p:nvSpPr>
        <p:spPr>
          <a:xfrm>
            <a:off x="9081761" y="6472636"/>
            <a:ext cx="825190" cy="44031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1100" b="1" i="1" u="sng" kern="0" dirty="0" smtClean="0">
                <a:solidFill>
                  <a:srgbClr val="5F2987"/>
                </a:solidFill>
                <a:ea typeface="+mn-ea"/>
                <a:cs typeface="Arial" pitchFamily="34" charset="0"/>
              </a:rPr>
              <a:t>Power          </a:t>
            </a:r>
            <a:r>
              <a:rPr lang="fr-FR" sz="1100" b="1" i="1" u="sng" kern="0" dirty="0" err="1" smtClean="0">
                <a:solidFill>
                  <a:srgbClr val="5F2987"/>
                </a:solidFill>
                <a:ea typeface="+mn-ea"/>
                <a:cs typeface="Arial" pitchFamily="34" charset="0"/>
              </a:rPr>
              <a:t>Supply</a:t>
            </a:r>
            <a:r>
              <a:rPr lang="fr-FR" sz="1100" b="1" i="1" u="sng" kern="0" dirty="0" smtClean="0">
                <a:solidFill>
                  <a:srgbClr val="5F2987"/>
                </a:solidFill>
                <a:ea typeface="+mn-ea"/>
                <a:cs typeface="Arial" pitchFamily="34" charset="0"/>
              </a:rPr>
              <a:t>:</a:t>
            </a:r>
            <a:endParaRPr lang="fr-FR" sz="1100" b="1" i="1" u="sng" kern="0" dirty="0">
              <a:solidFill>
                <a:srgbClr val="5F2987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678" name="Connecteur droit 185"/>
          <p:cNvCxnSpPr>
            <a:cxnSpLocks noChangeShapeType="1"/>
          </p:cNvCxnSpPr>
          <p:nvPr/>
        </p:nvCxnSpPr>
        <p:spPr bwMode="auto">
          <a:xfrm flipV="1">
            <a:off x="9121450" y="6591699"/>
            <a:ext cx="0" cy="515941"/>
          </a:xfrm>
          <a:prstGeom prst="line">
            <a:avLst/>
          </a:prstGeom>
          <a:noFill/>
          <a:ln w="38100" algn="ctr">
            <a:solidFill>
              <a:srgbClr val="5F2987"/>
            </a:solidFill>
            <a:round/>
            <a:headEnd/>
            <a:tailEnd/>
          </a:ln>
        </p:spPr>
      </p:cxnSp>
      <p:sp>
        <p:nvSpPr>
          <p:cNvPr id="679" name="ZoneTexte 678"/>
          <p:cNvSpPr txBox="1"/>
          <p:nvPr/>
        </p:nvSpPr>
        <p:spPr>
          <a:xfrm>
            <a:off x="9214025" y="7000569"/>
            <a:ext cx="912914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3V3</a:t>
            </a:r>
            <a:endParaRPr lang="en-US" sz="1000" b="1" i="1" dirty="0">
              <a:solidFill>
                <a:srgbClr val="7030A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80" name="ZoneTexte 679"/>
          <p:cNvSpPr txBox="1"/>
          <p:nvPr/>
        </p:nvSpPr>
        <p:spPr>
          <a:xfrm>
            <a:off x="9214025" y="7144307"/>
            <a:ext cx="912914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2V5 </a:t>
            </a:r>
            <a:endParaRPr lang="en-US" sz="1000" b="1" i="1" dirty="0">
              <a:solidFill>
                <a:srgbClr val="7030A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681" name="Groupe 638"/>
          <p:cNvGrpSpPr/>
          <p:nvPr/>
        </p:nvGrpSpPr>
        <p:grpSpPr>
          <a:xfrm>
            <a:off x="986147" y="5789001"/>
            <a:ext cx="1918719" cy="1071569"/>
            <a:chOff x="-2196752" y="3392996"/>
            <a:chExt cx="1740444" cy="972108"/>
          </a:xfrm>
        </p:grpSpPr>
        <p:sp>
          <p:nvSpPr>
            <p:cNvPr id="682" name="Rectangle 681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3" name="Rectangle 682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683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5" name="ZoneTexte 684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685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7" name="ZoneTexte 686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88" name="Connecteur droit avec flèche 687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689" name="Connecteur droit avec flèche 688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0" name="Connecteur droit avec flèche 689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691" name="Rectangle 690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692" name="Connecteur droit avec flèche 691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3" name="Connecteur droit avec flèche 692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694" name="ZoneTexte 693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5" name="ZoneTexte 694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" name="ZoneTexte 695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7" name="ZoneTexte 696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8" name="ZoneTexte 697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9" name="ZoneTexte 698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0" name="Connecteur droit avec flèche 699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701" name="Connecteur droit avec flèche 700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702" name="Rectangle 701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03" name="ZoneTexte 702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4" name="Connecteur droit avec flèche 703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05" name="Connecteur droit 704"/>
          <p:cNvCxnSpPr/>
          <p:nvPr/>
        </p:nvCxnSpPr>
        <p:spPr bwMode="auto">
          <a:xfrm>
            <a:off x="270158" y="6353574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6" name="Ellipse 705"/>
          <p:cNvSpPr/>
          <p:nvPr/>
        </p:nvSpPr>
        <p:spPr bwMode="auto">
          <a:xfrm>
            <a:off x="426985" y="6371243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07" name="Connecteur droit 706"/>
          <p:cNvCxnSpPr/>
          <p:nvPr/>
        </p:nvCxnSpPr>
        <p:spPr bwMode="auto">
          <a:xfrm>
            <a:off x="558264" y="6360733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708" name="Groupe 198"/>
          <p:cNvGrpSpPr/>
          <p:nvPr/>
        </p:nvGrpSpPr>
        <p:grpSpPr>
          <a:xfrm>
            <a:off x="71137" y="6671077"/>
            <a:ext cx="930859" cy="88821"/>
            <a:chOff x="6435563" y="4149080"/>
            <a:chExt cx="765916" cy="73098"/>
          </a:xfrm>
        </p:grpSpPr>
        <p:sp>
          <p:nvSpPr>
            <p:cNvPr id="709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0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1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2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3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4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5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16" name="ZoneTexte 715"/>
          <p:cNvSpPr txBox="1"/>
          <p:nvPr/>
        </p:nvSpPr>
        <p:spPr>
          <a:xfrm>
            <a:off x="111387" y="5934983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" name="ZoneTexte 406"/>
          <p:cNvSpPr txBox="1"/>
          <p:nvPr/>
        </p:nvSpPr>
        <p:spPr>
          <a:xfrm flipH="1">
            <a:off x="-126764" y="6764714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18" name="Connecteur droit 49"/>
          <p:cNvCxnSpPr>
            <a:cxnSpLocks noChangeShapeType="1"/>
          </p:cNvCxnSpPr>
          <p:nvPr/>
        </p:nvCxnSpPr>
        <p:spPr bwMode="auto">
          <a:xfrm>
            <a:off x="8922991" y="3080068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grpSp>
        <p:nvGrpSpPr>
          <p:cNvPr id="719" name="Groupe 240"/>
          <p:cNvGrpSpPr/>
          <p:nvPr/>
        </p:nvGrpSpPr>
        <p:grpSpPr>
          <a:xfrm>
            <a:off x="7573466" y="1273540"/>
            <a:ext cx="833530" cy="1002705"/>
            <a:chOff x="8568444" y="872716"/>
            <a:chExt cx="756084" cy="909636"/>
          </a:xfrm>
        </p:grpSpPr>
        <p:sp>
          <p:nvSpPr>
            <p:cNvPr id="720" name="Rectangle 719"/>
            <p:cNvSpPr/>
            <p:nvPr/>
          </p:nvSpPr>
          <p:spPr bwMode="auto">
            <a:xfrm>
              <a:off x="8651085" y="872716"/>
              <a:ext cx="612068" cy="82809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21" name="ZoneTexte 720"/>
            <p:cNvSpPr txBox="1"/>
            <p:nvPr/>
          </p:nvSpPr>
          <p:spPr>
            <a:xfrm>
              <a:off x="8568444" y="944724"/>
              <a:ext cx="756084" cy="8376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DC-DC 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err="1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Converter</a:t>
              </a: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5V -&gt; 1V2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722" name="Rectangle à coins arrondis 721"/>
          <p:cNvSpPr/>
          <p:nvPr/>
        </p:nvSpPr>
        <p:spPr bwMode="auto">
          <a:xfrm>
            <a:off x="2289882" y="3403537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6200000">
            <a:off x="2073047" y="4420705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4" name="ZoneTexte 723"/>
          <p:cNvSpPr txBox="1"/>
          <p:nvPr/>
        </p:nvSpPr>
        <p:spPr>
          <a:xfrm>
            <a:off x="2250190" y="4180359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5" name="ZoneTexte 724"/>
          <p:cNvSpPr txBox="1"/>
          <p:nvPr/>
        </p:nvSpPr>
        <p:spPr>
          <a:xfrm>
            <a:off x="2250190" y="4718384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6" name="Triangle isocèle 725"/>
          <p:cNvSpPr/>
          <p:nvPr/>
        </p:nvSpPr>
        <p:spPr bwMode="auto">
          <a:xfrm rot="16200000">
            <a:off x="2390549" y="4341338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7" name="Triangle isocèle 726"/>
          <p:cNvSpPr/>
          <p:nvPr/>
        </p:nvSpPr>
        <p:spPr bwMode="auto">
          <a:xfrm rot="5400000">
            <a:off x="2390549" y="453977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8" name="Rectangle 727"/>
          <p:cNvSpPr/>
          <p:nvPr/>
        </p:nvSpPr>
        <p:spPr bwMode="auto">
          <a:xfrm>
            <a:off x="3561685" y="3973779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3504068" y="393446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0" name="Rectangle 729"/>
          <p:cNvSpPr/>
          <p:nvPr/>
        </p:nvSpPr>
        <p:spPr bwMode="auto">
          <a:xfrm>
            <a:off x="3561348" y="48057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1" name="ZoneTexte 730"/>
          <p:cNvSpPr txBox="1"/>
          <p:nvPr/>
        </p:nvSpPr>
        <p:spPr>
          <a:xfrm>
            <a:off x="3504068" y="47660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2" name="Rectangle 731"/>
          <p:cNvSpPr/>
          <p:nvPr/>
        </p:nvSpPr>
        <p:spPr bwMode="auto">
          <a:xfrm>
            <a:off x="3565396" y="4964504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3" name="ZoneTexte 732"/>
          <p:cNvSpPr txBox="1"/>
          <p:nvPr/>
        </p:nvSpPr>
        <p:spPr>
          <a:xfrm>
            <a:off x="3505741" y="4924816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4" name="Rectangle 733"/>
          <p:cNvSpPr/>
          <p:nvPr/>
        </p:nvSpPr>
        <p:spPr bwMode="auto">
          <a:xfrm>
            <a:off x="3423085" y="3766317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5" name="ZoneTexte 734"/>
          <p:cNvSpPr txBox="1"/>
          <p:nvPr/>
        </p:nvSpPr>
        <p:spPr>
          <a:xfrm>
            <a:off x="3351911" y="3723422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6" name="Rectangle 735"/>
          <p:cNvSpPr/>
          <p:nvPr/>
        </p:nvSpPr>
        <p:spPr bwMode="auto">
          <a:xfrm>
            <a:off x="3367434" y="4329500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7" name="ZoneTexte 736"/>
          <p:cNvSpPr txBox="1"/>
          <p:nvPr/>
        </p:nvSpPr>
        <p:spPr>
          <a:xfrm>
            <a:off x="3372187" y="42898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38" name="Connecteur droit 737"/>
          <p:cNvCxnSpPr/>
          <p:nvPr/>
        </p:nvCxnSpPr>
        <p:spPr bwMode="auto">
          <a:xfrm>
            <a:off x="2736056" y="4672357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9" name="Connecteur droit 738"/>
          <p:cNvCxnSpPr/>
          <p:nvPr/>
        </p:nvCxnSpPr>
        <p:spPr bwMode="auto">
          <a:xfrm>
            <a:off x="2808064" y="4666111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40" name="Rectangle 739"/>
          <p:cNvSpPr/>
          <p:nvPr/>
        </p:nvSpPr>
        <p:spPr bwMode="auto">
          <a:xfrm>
            <a:off x="2853910" y="4607314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1" name="ZoneTexte 740"/>
          <p:cNvSpPr txBox="1"/>
          <p:nvPr/>
        </p:nvSpPr>
        <p:spPr>
          <a:xfrm>
            <a:off x="2773799" y="4596075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2" name="Rectangle 741"/>
          <p:cNvSpPr/>
          <p:nvPr/>
        </p:nvSpPr>
        <p:spPr bwMode="auto">
          <a:xfrm>
            <a:off x="2706407" y="5140777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2585689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4" name="ZoneTexte 743"/>
          <p:cNvSpPr txBox="1"/>
          <p:nvPr/>
        </p:nvSpPr>
        <p:spPr>
          <a:xfrm>
            <a:off x="2877910" y="48222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5" name="Connecteur droit 744"/>
          <p:cNvCxnSpPr/>
          <p:nvPr/>
        </p:nvCxnSpPr>
        <p:spPr bwMode="auto">
          <a:xfrm flipH="1">
            <a:off x="3044198" y="3743282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746" name="Connecteur droit 745"/>
          <p:cNvCxnSpPr/>
          <p:nvPr/>
        </p:nvCxnSpPr>
        <p:spPr bwMode="auto">
          <a:xfrm flipV="1">
            <a:off x="2686801" y="4408872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747" name="ZoneTexte 746"/>
          <p:cNvSpPr txBox="1"/>
          <p:nvPr/>
        </p:nvSpPr>
        <p:spPr>
          <a:xfrm>
            <a:off x="3295996" y="4395681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8" name="Connecteur droit 747"/>
          <p:cNvCxnSpPr/>
          <p:nvPr/>
        </p:nvCxnSpPr>
        <p:spPr bwMode="auto">
          <a:xfrm>
            <a:off x="3827240" y="4148631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9" name="Connecteur droit 748"/>
          <p:cNvCxnSpPr/>
          <p:nvPr/>
        </p:nvCxnSpPr>
        <p:spPr bwMode="auto">
          <a:xfrm>
            <a:off x="3708164" y="4143853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750" name="Groupe 270"/>
          <p:cNvGrpSpPr/>
          <p:nvPr/>
        </p:nvGrpSpPr>
        <p:grpSpPr>
          <a:xfrm>
            <a:off x="7850750" y="4924813"/>
            <a:ext cx="634927" cy="915907"/>
            <a:chOff x="2904360" y="1953634"/>
            <a:chExt cx="557622" cy="753773"/>
          </a:xfrm>
        </p:grpSpPr>
        <p:sp>
          <p:nvSpPr>
            <p:cNvPr id="751" name="Rectangle à coins arrondis 750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52" name="Triangle isocèle 751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3" name="Connecteur droit 752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54" name="ZoneTexte 753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5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756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75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758" name="ZoneTexte 757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59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760" name="Triangle isocèle 759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761" name="Connecteur droit 760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2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763" name="Connecteur droit 185"/>
          <p:cNvCxnSpPr>
            <a:cxnSpLocks noChangeShapeType="1"/>
          </p:cNvCxnSpPr>
          <p:nvPr/>
        </p:nvCxnSpPr>
        <p:spPr bwMode="auto">
          <a:xfrm flipH="1" flipV="1">
            <a:off x="8460691" y="5210148"/>
            <a:ext cx="1" cy="555628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764" name="Connecteur droit 195"/>
          <p:cNvCxnSpPr>
            <a:cxnSpLocks noChangeShapeType="1"/>
          </p:cNvCxnSpPr>
          <p:nvPr/>
        </p:nvCxnSpPr>
        <p:spPr bwMode="auto">
          <a:xfrm>
            <a:off x="8461699" y="5599504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765" name="Connecteur droit avec flèche 764"/>
          <p:cNvCxnSpPr/>
          <p:nvPr/>
        </p:nvCxnSpPr>
        <p:spPr bwMode="auto">
          <a:xfrm>
            <a:off x="3282054" y="3205872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766" name="Connecteur droit 765"/>
          <p:cNvCxnSpPr/>
          <p:nvPr/>
        </p:nvCxnSpPr>
        <p:spPr bwMode="auto">
          <a:xfrm>
            <a:off x="3282054" y="3205872"/>
            <a:ext cx="0" cy="198439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67" name="ZoneTexte 766"/>
          <p:cNvSpPr txBox="1"/>
          <p:nvPr/>
        </p:nvSpPr>
        <p:spPr>
          <a:xfrm>
            <a:off x="3168104" y="2993122"/>
            <a:ext cx="774181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[0:7]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68" name="Connecteur droit avec flèche 767"/>
          <p:cNvCxnSpPr/>
          <p:nvPr/>
        </p:nvCxnSpPr>
        <p:spPr bwMode="auto">
          <a:xfrm>
            <a:off x="7698451" y="5487962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769" name="Groupe 161"/>
          <p:cNvGrpSpPr/>
          <p:nvPr/>
        </p:nvGrpSpPr>
        <p:grpSpPr>
          <a:xfrm>
            <a:off x="2769562" y="3154557"/>
            <a:ext cx="326534" cy="143058"/>
            <a:chOff x="2635946" y="2462965"/>
            <a:chExt cx="296195" cy="129780"/>
          </a:xfrm>
        </p:grpSpPr>
        <p:sp>
          <p:nvSpPr>
            <p:cNvPr id="770" name="Rectangle 769"/>
            <p:cNvSpPr/>
            <p:nvPr/>
          </p:nvSpPr>
          <p:spPr bwMode="auto">
            <a:xfrm>
              <a:off x="2635946" y="2462965"/>
              <a:ext cx="296195" cy="1297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71" name="Rectangle 770"/>
            <p:cNvSpPr/>
            <p:nvPr/>
          </p:nvSpPr>
          <p:spPr bwMode="auto">
            <a:xfrm>
              <a:off x="2762084" y="2492896"/>
              <a:ext cx="45719" cy="72008"/>
            </a:xfrm>
            <a:prstGeom prst="rect">
              <a:avLst/>
            </a:prstGeom>
            <a:solidFill>
              <a:srgbClr val="0000FF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772" name="Connecteur droit avec flèche 771"/>
            <p:cNvCxnSpPr/>
            <p:nvPr/>
          </p:nvCxnSpPr>
          <p:spPr bwMode="auto">
            <a:xfrm flipV="1">
              <a:off x="2827482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3" name="Connecteur droit avec flèche 772"/>
            <p:cNvCxnSpPr/>
            <p:nvPr/>
          </p:nvCxnSpPr>
          <p:spPr bwMode="auto">
            <a:xfrm flipV="1">
              <a:off x="2741238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4" name="Connecteur droit avec flèche 773"/>
            <p:cNvCxnSpPr/>
            <p:nvPr/>
          </p:nvCxnSpPr>
          <p:spPr bwMode="auto">
            <a:xfrm>
              <a:off x="2663788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775" name="Connecteur droit avec flèche 774"/>
            <p:cNvCxnSpPr/>
            <p:nvPr/>
          </p:nvCxnSpPr>
          <p:spPr bwMode="auto">
            <a:xfrm>
              <a:off x="2829572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76" name="Connecteur droit 775"/>
          <p:cNvCxnSpPr/>
          <p:nvPr/>
        </p:nvCxnSpPr>
        <p:spPr bwMode="auto">
          <a:xfrm>
            <a:off x="2928328" y="3291432"/>
            <a:ext cx="0" cy="119063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777" name="Connecteur droit avec flèche 180"/>
          <p:cNvCxnSpPr>
            <a:cxnSpLocks noChangeShapeType="1"/>
          </p:cNvCxnSpPr>
          <p:nvPr/>
        </p:nvCxnSpPr>
        <p:spPr bwMode="auto">
          <a:xfrm>
            <a:off x="3916498" y="4051682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8" name="Connecteur droit avec flèche 180"/>
          <p:cNvCxnSpPr>
            <a:cxnSpLocks noChangeShapeType="1"/>
          </p:cNvCxnSpPr>
          <p:nvPr/>
        </p:nvCxnSpPr>
        <p:spPr bwMode="auto">
          <a:xfrm>
            <a:off x="3916498" y="448824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9" name="Connecteur droit avec flèche 180"/>
          <p:cNvCxnSpPr>
            <a:cxnSpLocks noChangeShapeType="1"/>
          </p:cNvCxnSpPr>
          <p:nvPr/>
        </p:nvCxnSpPr>
        <p:spPr bwMode="auto">
          <a:xfrm>
            <a:off x="3916498" y="4885125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sp>
        <p:nvSpPr>
          <p:cNvPr id="780" name="Accolade fermante 779"/>
          <p:cNvSpPr/>
          <p:nvPr/>
        </p:nvSpPr>
        <p:spPr bwMode="auto">
          <a:xfrm>
            <a:off x="4147111" y="3972309"/>
            <a:ext cx="291691" cy="994031"/>
          </a:xfrm>
          <a:prstGeom prst="rightBrace">
            <a:avLst>
              <a:gd name="adj1" fmla="val 13500"/>
              <a:gd name="adj2" fmla="val 7303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81" name="ZoneTexte 632"/>
          <p:cNvSpPr txBox="1">
            <a:spLocks noChangeArrowheads="1"/>
          </p:cNvSpPr>
          <p:nvPr/>
        </p:nvSpPr>
        <p:spPr bwMode="auto">
          <a:xfrm>
            <a:off x="4251506" y="4710972"/>
            <a:ext cx="854218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dirty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E-</a:t>
            </a:r>
            <a:r>
              <a:rPr lang="fr-FR" sz="700" dirty="0" err="1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Port_SC_FEB</a:t>
            </a:r>
            <a:endParaRPr lang="fr-FR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82" name="ZoneTexte 632"/>
          <p:cNvSpPr txBox="1">
            <a:spLocks noChangeArrowheads="1"/>
          </p:cNvSpPr>
          <p:nvPr/>
        </p:nvSpPr>
        <p:spPr bwMode="auto">
          <a:xfrm>
            <a:off x="3908325" y="4543730"/>
            <a:ext cx="472748" cy="2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b="1" i="1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x (16)</a:t>
            </a:r>
          </a:p>
        </p:txBody>
      </p:sp>
      <p:cxnSp>
        <p:nvCxnSpPr>
          <p:cNvPr id="783" name="Connecteur droit avec flèche 180"/>
          <p:cNvCxnSpPr>
            <a:cxnSpLocks noChangeShapeType="1"/>
          </p:cNvCxnSpPr>
          <p:nvPr/>
        </p:nvCxnSpPr>
        <p:spPr bwMode="auto">
          <a:xfrm>
            <a:off x="2746098" y="6428972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784" name="Connecteur droit avec flèche 180"/>
          <p:cNvCxnSpPr>
            <a:cxnSpLocks noChangeShapeType="1"/>
          </p:cNvCxnSpPr>
          <p:nvPr/>
        </p:nvCxnSpPr>
        <p:spPr bwMode="auto">
          <a:xfrm>
            <a:off x="2087984" y="4574371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785" name="Connecteur droit avec flèche 180"/>
          <p:cNvCxnSpPr>
            <a:cxnSpLocks noChangeShapeType="1"/>
          </p:cNvCxnSpPr>
          <p:nvPr/>
        </p:nvCxnSpPr>
        <p:spPr bwMode="auto">
          <a:xfrm flipV="1">
            <a:off x="2087984" y="4555593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786" name="ZoneTexte 785"/>
          <p:cNvSpPr txBox="1"/>
          <p:nvPr/>
        </p:nvSpPr>
        <p:spPr>
          <a:xfrm>
            <a:off x="2319971" y="3816011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87" name="Connecteur droit avec flèche 180"/>
          <p:cNvCxnSpPr>
            <a:cxnSpLocks noChangeShapeType="1"/>
          </p:cNvCxnSpPr>
          <p:nvPr/>
        </p:nvCxnSpPr>
        <p:spPr bwMode="auto">
          <a:xfrm>
            <a:off x="5256336" y="637978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8" name="Connecteur droit avec flèche 180"/>
          <p:cNvCxnSpPr>
            <a:cxnSpLocks noChangeShapeType="1"/>
          </p:cNvCxnSpPr>
          <p:nvPr/>
        </p:nvCxnSpPr>
        <p:spPr bwMode="auto">
          <a:xfrm>
            <a:off x="5256336" y="6523361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9" name="Connecteur droit avec flèche 180"/>
          <p:cNvCxnSpPr>
            <a:cxnSpLocks noChangeShapeType="1"/>
          </p:cNvCxnSpPr>
          <p:nvPr/>
        </p:nvCxnSpPr>
        <p:spPr bwMode="auto">
          <a:xfrm>
            <a:off x="5256336" y="666737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0" name="Connecteur droit avec flèche 180"/>
          <p:cNvCxnSpPr>
            <a:cxnSpLocks noChangeShapeType="1"/>
          </p:cNvCxnSpPr>
          <p:nvPr/>
        </p:nvCxnSpPr>
        <p:spPr bwMode="auto">
          <a:xfrm>
            <a:off x="5256336" y="679292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1" name="Connecteur droit avec flèche 180"/>
          <p:cNvCxnSpPr>
            <a:cxnSpLocks noChangeShapeType="1"/>
          </p:cNvCxnSpPr>
          <p:nvPr/>
        </p:nvCxnSpPr>
        <p:spPr bwMode="auto">
          <a:xfrm>
            <a:off x="4068204" y="5509891"/>
            <a:ext cx="96818" cy="701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stealth" w="med" len="med"/>
          </a:ln>
        </p:spPr>
      </p:cxnSp>
      <p:grpSp>
        <p:nvGrpSpPr>
          <p:cNvPr id="792" name="Groupe 791"/>
          <p:cNvGrpSpPr/>
          <p:nvPr/>
        </p:nvGrpSpPr>
        <p:grpSpPr>
          <a:xfrm>
            <a:off x="4098598" y="5219997"/>
            <a:ext cx="1247095" cy="1905011"/>
            <a:chOff x="4987287" y="6624153"/>
            <a:chExt cx="1247095" cy="1905011"/>
          </a:xfrm>
        </p:grpSpPr>
        <p:sp>
          <p:nvSpPr>
            <p:cNvPr id="793" name="Rectangle à coins arrondis 792"/>
            <p:cNvSpPr/>
            <p:nvPr/>
          </p:nvSpPr>
          <p:spPr bwMode="auto">
            <a:xfrm>
              <a:off x="5059584" y="6624153"/>
              <a:ext cx="1093940" cy="1905011"/>
            </a:xfrm>
            <a:prstGeom prst="roundRect">
              <a:avLst/>
            </a:prstGeom>
            <a:solidFill>
              <a:srgbClr val="B7C6FE">
                <a:lumMod val="90000"/>
                <a:alpha val="6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4" name="Rectangle 793"/>
            <p:cNvSpPr/>
            <p:nvPr/>
          </p:nvSpPr>
          <p:spPr bwMode="auto">
            <a:xfrm>
              <a:off x="5376096" y="7624923"/>
              <a:ext cx="777460" cy="634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5" name="ZoneTexte 632"/>
            <p:cNvSpPr txBox="1">
              <a:spLocks noChangeArrowheads="1"/>
            </p:cNvSpPr>
            <p:nvPr/>
          </p:nvSpPr>
          <p:spPr bwMode="auto">
            <a:xfrm>
              <a:off x="5323793" y="7584385"/>
              <a:ext cx="770853" cy="220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i="1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User Buses :</a:t>
              </a:r>
            </a:p>
          </p:txBody>
        </p:sp>
        <p:sp>
          <p:nvSpPr>
            <p:cNvPr id="796" name="ZoneTexte 632"/>
            <p:cNvSpPr txBox="1">
              <a:spLocks noChangeArrowheads="1"/>
            </p:cNvSpPr>
            <p:nvPr/>
          </p:nvSpPr>
          <p:spPr bwMode="auto">
            <a:xfrm>
              <a:off x="5314613" y="7756384"/>
              <a:ext cx="9197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{I2C, //, SPI, 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JTAG, 12bADC,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…} – T°</a:t>
              </a:r>
            </a:p>
          </p:txBody>
        </p:sp>
        <p:sp>
          <p:nvSpPr>
            <p:cNvPr id="797" name="Rectangle 796"/>
            <p:cNvSpPr/>
            <p:nvPr/>
          </p:nvSpPr>
          <p:spPr bwMode="auto">
            <a:xfrm>
              <a:off x="5068191" y="6782904"/>
              <a:ext cx="681393" cy="277814"/>
            </a:xfrm>
            <a:prstGeom prst="rect">
              <a:avLst/>
            </a:prstGeom>
            <a:solidFill>
              <a:srgbClr val="99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8" name="ZoneTexte 632"/>
            <p:cNvSpPr txBox="1">
              <a:spLocks noChangeArrowheads="1"/>
            </p:cNvSpPr>
            <p:nvPr/>
          </p:nvSpPr>
          <p:spPr bwMode="auto">
            <a:xfrm>
              <a:off x="4987287" y="6743216"/>
              <a:ext cx="484453" cy="220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E-Port</a:t>
              </a:r>
            </a:p>
          </p:txBody>
        </p:sp>
        <p:cxnSp>
          <p:nvCxnSpPr>
            <p:cNvPr id="799" name="Connecteur droit avec flèche 180"/>
            <p:cNvCxnSpPr>
              <a:cxnSpLocks noChangeShapeType="1"/>
            </p:cNvCxnSpPr>
            <p:nvPr/>
          </p:nvCxnSpPr>
          <p:spPr bwMode="auto">
            <a:xfrm flipH="1">
              <a:off x="5745057" y="6922268"/>
              <a:ext cx="218788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800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959067" y="6922271"/>
              <a:ext cx="0" cy="218742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none" w="med" len="med"/>
            </a:ln>
          </p:spPr>
        </p:cxnSp>
        <p:sp>
          <p:nvSpPr>
            <p:cNvPr id="801" name="Rectangle 800"/>
            <p:cNvSpPr/>
            <p:nvPr/>
          </p:nvSpPr>
          <p:spPr bwMode="auto">
            <a:xfrm>
              <a:off x="5445792" y="7159590"/>
              <a:ext cx="583940" cy="2991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2" name="ZoneTexte 632"/>
            <p:cNvSpPr txBox="1">
              <a:spLocks noChangeArrowheads="1"/>
            </p:cNvSpPr>
            <p:nvPr/>
          </p:nvSpPr>
          <p:spPr bwMode="auto">
            <a:xfrm>
              <a:off x="5436346" y="7134129"/>
              <a:ext cx="630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Network </a:t>
              </a:r>
            </a:p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Controller</a:t>
              </a:r>
            </a:p>
          </p:txBody>
        </p:sp>
        <p:cxnSp>
          <p:nvCxnSpPr>
            <p:cNvPr id="803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709892" y="7457595"/>
              <a:ext cx="0" cy="164649"/>
            </a:xfrm>
            <a:prstGeom prst="straightConnector1">
              <a:avLst/>
            </a:prstGeom>
            <a:noFill/>
            <a:ln w="12700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stealth" w="med" len="med"/>
            </a:ln>
          </p:spPr>
        </p:cxnSp>
        <p:sp>
          <p:nvSpPr>
            <p:cNvPr id="804" name="ZoneTexte 803"/>
            <p:cNvSpPr txBox="1"/>
            <p:nvPr/>
          </p:nvSpPr>
          <p:spPr>
            <a:xfrm>
              <a:off x="5055146" y="8213889"/>
              <a:ext cx="1093940" cy="246173"/>
            </a:xfrm>
            <a:prstGeom prst="rect">
              <a:avLst/>
            </a:prstGeom>
            <a:noFill/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1000" b="1" i="1" kern="0" dirty="0" smtClean="0">
                  <a:solidFill>
                    <a:srgbClr val="000000"/>
                  </a:solidFill>
                  <a:latin typeface="Arial"/>
                  <a:ea typeface="+mn-ea"/>
                  <a:cs typeface="Arial" pitchFamily="34" charset="0"/>
                </a:rPr>
                <a:t>GBT-SCA</a:t>
              </a:r>
              <a:endParaRPr lang="fr-FR" sz="1000" kern="0" dirty="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5" name="ZoneTexte 632"/>
            <p:cNvSpPr txBox="1">
              <a:spLocks noChangeArrowheads="1"/>
            </p:cNvSpPr>
            <p:nvPr/>
          </p:nvSpPr>
          <p:spPr bwMode="auto">
            <a:xfrm>
              <a:off x="5035129" y="6862279"/>
              <a:ext cx="793838" cy="20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Prim</a:t>
              </a:r>
              <a:r>
                <a:rPr lang="fr-FR" sz="7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. / Second.</a:t>
              </a:r>
            </a:p>
          </p:txBody>
        </p:sp>
      </p:grpSp>
      <p:cxnSp>
        <p:nvCxnSpPr>
          <p:cNvPr id="806" name="Connecteur droit avec flèche 180"/>
          <p:cNvCxnSpPr>
            <a:cxnSpLocks noChangeShapeType="1"/>
          </p:cNvCxnSpPr>
          <p:nvPr/>
        </p:nvCxnSpPr>
        <p:spPr bwMode="auto">
          <a:xfrm flipV="1">
            <a:off x="3924188" y="5044231"/>
            <a:ext cx="138861" cy="244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none" w="med" len="med"/>
          </a:ln>
        </p:spPr>
      </p:cxnSp>
      <p:cxnSp>
        <p:nvCxnSpPr>
          <p:cNvPr id="80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4068204" y="5037605"/>
            <a:ext cx="560" cy="47838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none" w="med" len="med"/>
          </a:ln>
        </p:spPr>
      </p:cxnSp>
      <p:sp>
        <p:nvSpPr>
          <p:cNvPr id="808" name="ZoneTexte 632"/>
          <p:cNvSpPr txBox="1">
            <a:spLocks noChangeArrowheads="1"/>
          </p:cNvSpPr>
          <p:nvPr/>
        </p:nvSpPr>
        <p:spPr bwMode="auto">
          <a:xfrm>
            <a:off x="3484407" y="5489922"/>
            <a:ext cx="764450" cy="22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E-</a:t>
            </a:r>
            <a:r>
              <a:rPr lang="fr-FR" sz="800" i="1" kern="0" dirty="0" err="1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Port_SCA</a:t>
            </a:r>
            <a:endParaRPr lang="fr-FR" sz="800" i="1" kern="0" dirty="0" smtClean="0">
              <a:solidFill>
                <a:srgbClr val="C0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09" name="Connecteur droit avec flèche 180"/>
          <p:cNvCxnSpPr>
            <a:cxnSpLocks noChangeShapeType="1"/>
          </p:cNvCxnSpPr>
          <p:nvPr/>
        </p:nvCxnSpPr>
        <p:spPr bwMode="auto">
          <a:xfrm flipV="1">
            <a:off x="2227072" y="6869513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10" name="Connecteur droit avec flèche 180"/>
          <p:cNvCxnSpPr>
            <a:cxnSpLocks noChangeShapeType="1"/>
          </p:cNvCxnSpPr>
          <p:nvPr/>
        </p:nvCxnSpPr>
        <p:spPr bwMode="auto">
          <a:xfrm flipV="1">
            <a:off x="3060092" y="5410644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sp>
        <p:nvSpPr>
          <p:cNvPr id="811" name="ZoneTexte 810"/>
          <p:cNvSpPr txBox="1"/>
          <p:nvPr/>
        </p:nvSpPr>
        <p:spPr>
          <a:xfrm>
            <a:off x="7308564" y="4311148"/>
            <a:ext cx="832970" cy="31720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7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</a:t>
            </a:r>
            <a:endParaRPr lang="en-US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812" name="Groupe 241"/>
          <p:cNvGrpSpPr/>
          <p:nvPr/>
        </p:nvGrpSpPr>
        <p:grpSpPr>
          <a:xfrm>
            <a:off x="6772195" y="1273352"/>
            <a:ext cx="833530" cy="912818"/>
            <a:chOff x="8817017" y="1404101"/>
            <a:chExt cx="756084" cy="828092"/>
          </a:xfrm>
        </p:grpSpPr>
        <p:sp>
          <p:nvSpPr>
            <p:cNvPr id="813" name="Rectangle 812"/>
            <p:cNvSpPr/>
            <p:nvPr/>
          </p:nvSpPr>
          <p:spPr bwMode="auto">
            <a:xfrm>
              <a:off x="8876047" y="1404101"/>
              <a:ext cx="612068" cy="82809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814" name="ZoneTexte 813"/>
            <p:cNvSpPr txBox="1"/>
            <p:nvPr/>
          </p:nvSpPr>
          <p:spPr>
            <a:xfrm>
              <a:off x="8817017" y="1481497"/>
              <a:ext cx="756084" cy="5863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DC-DC 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err="1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Converter</a:t>
              </a: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5V -&gt; 1V5</a:t>
              </a:r>
              <a:endParaRPr lang="fr-FR" sz="9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815" name="Accolade fermante 814"/>
          <p:cNvSpPr/>
          <p:nvPr/>
        </p:nvSpPr>
        <p:spPr bwMode="auto">
          <a:xfrm>
            <a:off x="5746797" y="6272359"/>
            <a:ext cx="262545" cy="597154"/>
          </a:xfrm>
          <a:prstGeom prst="rightBrace">
            <a:avLst>
              <a:gd name="adj1" fmla="val 8333"/>
              <a:gd name="adj2" fmla="val 48306"/>
            </a:avLst>
          </a:prstGeom>
          <a:noFill/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6" name="ZoneTexte 632"/>
          <p:cNvSpPr txBox="1">
            <a:spLocks noChangeArrowheads="1"/>
          </p:cNvSpPr>
          <p:nvPr/>
        </p:nvSpPr>
        <p:spPr bwMode="auto">
          <a:xfrm>
            <a:off x="5851718" y="6560042"/>
            <a:ext cx="566524" cy="53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Protocol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used</a:t>
            </a: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 on the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board</a:t>
            </a:r>
            <a:endParaRPr lang="fr-FR" sz="700" b="1" i="1" kern="0" dirty="0" smtClean="0">
              <a:solidFill>
                <a:srgbClr val="919191">
                  <a:lumMod val="75000"/>
                </a:srgbClr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7" name="Rectangle à coins arrondis 816"/>
          <p:cNvSpPr/>
          <p:nvPr/>
        </p:nvSpPr>
        <p:spPr>
          <a:xfrm>
            <a:off x="5303593" y="2265735"/>
            <a:ext cx="1587676" cy="2857517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818" name="ZoneTexte 197"/>
          <p:cNvSpPr txBox="1">
            <a:spLocks noChangeArrowheads="1"/>
          </p:cNvSpPr>
          <p:nvPr/>
        </p:nvSpPr>
        <p:spPr bwMode="auto">
          <a:xfrm>
            <a:off x="6283138" y="4638505"/>
            <a:ext cx="7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M2GL060</a:t>
            </a:r>
          </a:p>
        </p:txBody>
      </p:sp>
      <p:sp>
        <p:nvSpPr>
          <p:cNvPr id="819" name="Rectangle 818"/>
          <p:cNvSpPr/>
          <p:nvPr/>
        </p:nvSpPr>
        <p:spPr bwMode="auto">
          <a:xfrm>
            <a:off x="6375274" y="2464174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0" name="ZoneTexte 819"/>
          <p:cNvSpPr txBox="1"/>
          <p:nvPr/>
        </p:nvSpPr>
        <p:spPr>
          <a:xfrm>
            <a:off x="6335582" y="2424486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Core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1" name="Rectangle 820"/>
          <p:cNvSpPr/>
          <p:nvPr/>
        </p:nvSpPr>
        <p:spPr bwMode="auto">
          <a:xfrm>
            <a:off x="6375274" y="2632166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2" name="ZoneTexte 821"/>
          <p:cNvSpPr txBox="1"/>
          <p:nvPr/>
        </p:nvSpPr>
        <p:spPr>
          <a:xfrm>
            <a:off x="6335582" y="2592479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I/O_1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3" name="Rectangle 822"/>
          <p:cNvSpPr/>
          <p:nvPr/>
        </p:nvSpPr>
        <p:spPr bwMode="auto">
          <a:xfrm>
            <a:off x="6375274" y="2794621"/>
            <a:ext cx="515995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4" name="ZoneTexte 823"/>
          <p:cNvSpPr txBox="1"/>
          <p:nvPr/>
        </p:nvSpPr>
        <p:spPr>
          <a:xfrm>
            <a:off x="6335582" y="2760472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en-US" sz="800" baseline="-250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CC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I/O_2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5" name="Rectangle à coins arrondis 362"/>
          <p:cNvSpPr>
            <a:spLocks noChangeArrowheads="1"/>
          </p:cNvSpPr>
          <p:nvPr/>
        </p:nvSpPr>
        <p:spPr bwMode="auto">
          <a:xfrm rot="10800000">
            <a:off x="5303588" y="2565918"/>
            <a:ext cx="436612" cy="277814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6" name="ZoneTexte 825"/>
          <p:cNvSpPr txBox="1"/>
          <p:nvPr/>
        </p:nvSpPr>
        <p:spPr>
          <a:xfrm>
            <a:off x="5303593" y="2591705"/>
            <a:ext cx="453074" cy="23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>
                <a:solidFill>
                  <a:srgbClr val="000000"/>
                </a:solidFill>
                <a:ea typeface="+mn-ea"/>
                <a:cs typeface="Arial" pitchFamily="34" charset="0"/>
              </a:rPr>
              <a:t>USB</a:t>
            </a:r>
          </a:p>
        </p:txBody>
      </p:sp>
      <p:sp>
        <p:nvSpPr>
          <p:cNvPr id="827" name="Rectangle à coins arrondis 362"/>
          <p:cNvSpPr>
            <a:spLocks noChangeArrowheads="1"/>
          </p:cNvSpPr>
          <p:nvPr/>
        </p:nvSpPr>
        <p:spPr bwMode="auto">
          <a:xfrm rot="10800000">
            <a:off x="5541742" y="2886271"/>
            <a:ext cx="754149" cy="317502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8" name="ZoneTexte 827"/>
          <p:cNvSpPr txBox="1"/>
          <p:nvPr/>
        </p:nvSpPr>
        <p:spPr>
          <a:xfrm>
            <a:off x="5541744" y="2870445"/>
            <a:ext cx="7541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Delatching</a:t>
            </a:r>
            <a:endParaRPr lang="en-US" sz="900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 Ctrl.</a:t>
            </a:r>
            <a:endParaRPr lang="en-US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29" name="Connecteur droit 828"/>
          <p:cNvCxnSpPr/>
          <p:nvPr/>
        </p:nvCxnSpPr>
        <p:spPr bwMode="auto">
          <a:xfrm>
            <a:off x="6295891" y="3070566"/>
            <a:ext cx="595379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0" name="Connecteur droit 829"/>
          <p:cNvCxnSpPr/>
          <p:nvPr/>
        </p:nvCxnSpPr>
        <p:spPr bwMode="auto">
          <a:xfrm>
            <a:off x="6534042" y="3070566"/>
            <a:ext cx="238151" cy="0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831" name="Rectangle à coins arrondis 362"/>
          <p:cNvSpPr>
            <a:spLocks noChangeArrowheads="1"/>
          </p:cNvSpPr>
          <p:nvPr/>
        </p:nvSpPr>
        <p:spPr bwMode="auto">
          <a:xfrm rot="10800000">
            <a:off x="5778723" y="3984159"/>
            <a:ext cx="714454" cy="43656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2" name="Rectangle à coins arrondis 362"/>
          <p:cNvSpPr>
            <a:spLocks noChangeArrowheads="1"/>
          </p:cNvSpPr>
          <p:nvPr/>
        </p:nvSpPr>
        <p:spPr bwMode="auto">
          <a:xfrm rot="10800000">
            <a:off x="5303593" y="3851845"/>
            <a:ext cx="363055" cy="75406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3" name="ZoneTexte 832"/>
          <p:cNvSpPr txBox="1"/>
          <p:nvPr/>
        </p:nvSpPr>
        <p:spPr>
          <a:xfrm rot="16200000">
            <a:off x="5215832" y="4032791"/>
            <a:ext cx="674691" cy="339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Dedicated Clock  IO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34" name="Connecteur droit 833"/>
          <p:cNvCxnSpPr/>
          <p:nvPr/>
        </p:nvCxnSpPr>
        <p:spPr bwMode="auto">
          <a:xfrm>
            <a:off x="5673265" y="4247048"/>
            <a:ext cx="113248" cy="0"/>
          </a:xfrm>
          <a:prstGeom prst="line">
            <a:avLst/>
          </a:prstGeom>
          <a:noFill/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835" name="ZoneTexte 834"/>
          <p:cNvSpPr txBox="1"/>
          <p:nvPr/>
        </p:nvSpPr>
        <p:spPr>
          <a:xfrm>
            <a:off x="5725571" y="4002658"/>
            <a:ext cx="833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Clock Conditioning Circuit</a:t>
            </a:r>
            <a:endParaRPr lang="en-US" sz="8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836" name="Rectangle à coins arrondis 362"/>
          <p:cNvSpPr>
            <a:spLocks noChangeArrowheads="1"/>
          </p:cNvSpPr>
          <p:nvPr/>
        </p:nvSpPr>
        <p:spPr bwMode="auto">
          <a:xfrm rot="10800000">
            <a:off x="5309419" y="3912391"/>
            <a:ext cx="118888" cy="623530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7" name="ZoneTexte 836"/>
          <p:cNvSpPr txBox="1"/>
          <p:nvPr/>
        </p:nvSpPr>
        <p:spPr>
          <a:xfrm rot="16200000">
            <a:off x="5036531" y="4035242"/>
            <a:ext cx="674691" cy="22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8" name="Rectangle à coins arrondis 174"/>
          <p:cNvSpPr>
            <a:spLocks noChangeArrowheads="1"/>
          </p:cNvSpPr>
          <p:nvPr/>
        </p:nvSpPr>
        <p:spPr bwMode="auto">
          <a:xfrm rot="16200000">
            <a:off x="5427905" y="3142228"/>
            <a:ext cx="515942" cy="754142"/>
          </a:xfrm>
          <a:prstGeom prst="roundRect">
            <a:avLst>
              <a:gd name="adj" fmla="val 16667"/>
            </a:avLst>
          </a:prstGeom>
          <a:solidFill>
            <a:srgbClr val="993300">
              <a:alpha val="55000"/>
            </a:srgb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9" name="ZoneTexte 838"/>
          <p:cNvSpPr txBox="1"/>
          <p:nvPr/>
        </p:nvSpPr>
        <p:spPr>
          <a:xfrm>
            <a:off x="5467573" y="3238128"/>
            <a:ext cx="674763" cy="458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SLVS / LVDS Translator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0" name="Rectangle à coins arrondis 362"/>
          <p:cNvSpPr>
            <a:spLocks noChangeArrowheads="1"/>
          </p:cNvSpPr>
          <p:nvPr/>
        </p:nvSpPr>
        <p:spPr bwMode="auto">
          <a:xfrm rot="10800000">
            <a:off x="5308806" y="3307267"/>
            <a:ext cx="198460" cy="436565"/>
          </a:xfrm>
          <a:prstGeom prst="roundRect">
            <a:avLst>
              <a:gd name="adj" fmla="val 16667"/>
            </a:avLst>
          </a:prstGeom>
          <a:solidFill>
            <a:srgbClr val="663300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1" name="ZoneTexte 840"/>
          <p:cNvSpPr txBox="1"/>
          <p:nvPr/>
        </p:nvSpPr>
        <p:spPr>
          <a:xfrm rot="16200000">
            <a:off x="5169145" y="3403659"/>
            <a:ext cx="4649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LVDS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2" name="ZoneTexte 841"/>
          <p:cNvSpPr txBox="1"/>
          <p:nvPr/>
        </p:nvSpPr>
        <p:spPr>
          <a:xfrm>
            <a:off x="5467628" y="3595317"/>
            <a:ext cx="674763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 </a:t>
            </a:r>
            <a:r>
              <a:rPr lang="en-US" sz="800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endParaRPr lang="en-US" sz="800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43" name="Flèche droite 842"/>
          <p:cNvSpPr/>
          <p:nvPr/>
        </p:nvSpPr>
        <p:spPr bwMode="auto">
          <a:xfrm>
            <a:off x="6063007" y="3436566"/>
            <a:ext cx="833530" cy="19843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44" name="Connecteur droit avec flèche 843"/>
          <p:cNvCxnSpPr/>
          <p:nvPr/>
        </p:nvCxnSpPr>
        <p:spPr bwMode="auto">
          <a:xfrm>
            <a:off x="5065435" y="3984658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845" name="Connecteur droit avec flèche 180"/>
          <p:cNvCxnSpPr>
            <a:cxnSpLocks noChangeShapeType="1"/>
          </p:cNvCxnSpPr>
          <p:nvPr/>
        </p:nvCxnSpPr>
        <p:spPr bwMode="auto">
          <a:xfrm flipV="1">
            <a:off x="2986651" y="5813514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6" name="Connecteur droit avec flèche 180"/>
          <p:cNvCxnSpPr>
            <a:cxnSpLocks noChangeShapeType="1"/>
          </p:cNvCxnSpPr>
          <p:nvPr/>
        </p:nvCxnSpPr>
        <p:spPr bwMode="auto">
          <a:xfrm flipV="1">
            <a:off x="2071336" y="5831693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2221245" y="6984014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cxnSp>
        <p:nvCxnSpPr>
          <p:cNvPr id="848" name="Connecteur droit avec flèche 847"/>
          <p:cNvCxnSpPr/>
          <p:nvPr/>
        </p:nvCxnSpPr>
        <p:spPr bwMode="auto">
          <a:xfrm>
            <a:off x="5065436" y="4130427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849" name="ZoneTexte 848"/>
          <p:cNvSpPr txBox="1"/>
          <p:nvPr/>
        </p:nvSpPr>
        <p:spPr>
          <a:xfrm>
            <a:off x="4679201" y="3955927"/>
            <a:ext cx="6347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8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[3]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50" name="Rectangle 849"/>
          <p:cNvSpPr/>
          <p:nvPr/>
        </p:nvSpPr>
        <p:spPr>
          <a:xfrm>
            <a:off x="1127339" y="2446557"/>
            <a:ext cx="129576" cy="278239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851" name="Connecteur droit 185"/>
          <p:cNvCxnSpPr>
            <a:cxnSpLocks noChangeShapeType="1"/>
          </p:cNvCxnSpPr>
          <p:nvPr/>
        </p:nvCxnSpPr>
        <p:spPr bwMode="auto">
          <a:xfrm flipH="1" flipV="1">
            <a:off x="1262454" y="2586617"/>
            <a:ext cx="278267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stealth"/>
            <a:tailEnd type="stealth"/>
          </a:ln>
        </p:spPr>
      </p:cxnSp>
      <p:cxnSp>
        <p:nvCxnSpPr>
          <p:cNvPr id="852" name="Connecteur droit 185"/>
          <p:cNvCxnSpPr>
            <a:cxnSpLocks noChangeShapeType="1"/>
          </p:cNvCxnSpPr>
          <p:nvPr/>
        </p:nvCxnSpPr>
        <p:spPr bwMode="auto">
          <a:xfrm flipV="1">
            <a:off x="2554817" y="2586617"/>
            <a:ext cx="1927247" cy="464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853" name="Connecteur droit 852"/>
          <p:cNvCxnSpPr/>
          <p:nvPr/>
        </p:nvCxnSpPr>
        <p:spPr bwMode="auto">
          <a:xfrm>
            <a:off x="8460692" y="1584042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4" name="ZoneTexte 853"/>
          <p:cNvSpPr txBox="1"/>
          <p:nvPr/>
        </p:nvSpPr>
        <p:spPr>
          <a:xfrm rot="16200000">
            <a:off x="971198" y="2475943"/>
            <a:ext cx="440801" cy="24027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USB</a:t>
            </a:r>
            <a:endParaRPr lang="en-US" sz="9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55" name="Connecteur droit 195"/>
          <p:cNvCxnSpPr>
            <a:cxnSpLocks noChangeShapeType="1"/>
          </p:cNvCxnSpPr>
          <p:nvPr/>
        </p:nvCxnSpPr>
        <p:spPr bwMode="auto">
          <a:xfrm>
            <a:off x="8906617" y="4646998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6" name="Connecteur droit 195"/>
          <p:cNvCxnSpPr>
            <a:cxnSpLocks noChangeShapeType="1"/>
          </p:cNvCxnSpPr>
          <p:nvPr/>
        </p:nvCxnSpPr>
        <p:spPr bwMode="auto">
          <a:xfrm>
            <a:off x="8906617" y="4329496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7" name="Connecteur droit 195"/>
          <p:cNvCxnSpPr>
            <a:cxnSpLocks noChangeShapeType="1"/>
          </p:cNvCxnSpPr>
          <p:nvPr/>
        </p:nvCxnSpPr>
        <p:spPr bwMode="auto">
          <a:xfrm>
            <a:off x="8907947" y="3376991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8" name="Connecteur droit 195"/>
          <p:cNvCxnSpPr>
            <a:cxnSpLocks noChangeShapeType="1"/>
          </p:cNvCxnSpPr>
          <p:nvPr/>
        </p:nvCxnSpPr>
        <p:spPr bwMode="auto">
          <a:xfrm>
            <a:off x="8907947" y="2980113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9" name="Connecteur droit 195"/>
          <p:cNvCxnSpPr>
            <a:cxnSpLocks noChangeShapeType="1"/>
          </p:cNvCxnSpPr>
          <p:nvPr/>
        </p:nvCxnSpPr>
        <p:spPr bwMode="auto">
          <a:xfrm>
            <a:off x="8907947" y="2027607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0" name="Connecteur droit 195"/>
          <p:cNvCxnSpPr>
            <a:cxnSpLocks noChangeShapeType="1"/>
          </p:cNvCxnSpPr>
          <p:nvPr/>
        </p:nvCxnSpPr>
        <p:spPr bwMode="auto">
          <a:xfrm>
            <a:off x="8907947" y="1710105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1" name="Connecteur droit 860"/>
          <p:cNvCxnSpPr/>
          <p:nvPr/>
        </p:nvCxnSpPr>
        <p:spPr bwMode="auto">
          <a:xfrm>
            <a:off x="9153619" y="1483599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2" name="ZoneTexte 861"/>
          <p:cNvSpPr txBox="1"/>
          <p:nvPr/>
        </p:nvSpPr>
        <p:spPr>
          <a:xfrm>
            <a:off x="9121450" y="2702300"/>
            <a:ext cx="1031430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00CC"/>
                </a:solidFill>
                <a:ea typeface="+mn-ea"/>
                <a:cs typeface="Arial" pitchFamily="34" charset="0"/>
              </a:rPr>
              <a:t>Slow Control distribution to FEB through 6U_backplane</a:t>
            </a:r>
            <a:endParaRPr lang="en-US" sz="900" i="1" kern="0" dirty="0">
              <a:solidFill>
                <a:srgbClr val="0000CC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63" name="Connecteur droit 185"/>
          <p:cNvCxnSpPr>
            <a:cxnSpLocks noChangeShapeType="1"/>
          </p:cNvCxnSpPr>
          <p:nvPr/>
        </p:nvCxnSpPr>
        <p:spPr bwMode="auto">
          <a:xfrm>
            <a:off x="1238562" y="4885125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64" name="Connecteur droit 185"/>
          <p:cNvCxnSpPr>
            <a:cxnSpLocks noChangeShapeType="1"/>
          </p:cNvCxnSpPr>
          <p:nvPr/>
        </p:nvCxnSpPr>
        <p:spPr bwMode="auto">
          <a:xfrm>
            <a:off x="1222760" y="4408872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sp>
        <p:nvSpPr>
          <p:cNvPr id="865" name="Rectangle à coins arrondis 864"/>
          <p:cNvSpPr/>
          <p:nvPr/>
        </p:nvSpPr>
        <p:spPr bwMode="auto">
          <a:xfrm>
            <a:off x="1113240" y="4828316"/>
            <a:ext cx="119076" cy="43656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66" name="Rectangle à coins arrondis 865"/>
          <p:cNvSpPr/>
          <p:nvPr/>
        </p:nvSpPr>
        <p:spPr bwMode="auto">
          <a:xfrm>
            <a:off x="1111012" y="4326710"/>
            <a:ext cx="119076" cy="436565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67" name="ZoneTexte 558"/>
          <p:cNvSpPr txBox="1">
            <a:spLocks noChangeArrowheads="1"/>
          </p:cNvSpPr>
          <p:nvPr/>
        </p:nvSpPr>
        <p:spPr bwMode="auto">
          <a:xfrm rot="16200000">
            <a:off x="908126" y="4425388"/>
            <a:ext cx="530274" cy="2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800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LEMO</a:t>
            </a:r>
            <a:endParaRPr lang="fr-FR" sz="800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8" name="ZoneTexte 558"/>
          <p:cNvSpPr txBox="1">
            <a:spLocks noChangeArrowheads="1"/>
          </p:cNvSpPr>
          <p:nvPr/>
        </p:nvSpPr>
        <p:spPr bwMode="auto">
          <a:xfrm rot="16200000">
            <a:off x="909129" y="4944116"/>
            <a:ext cx="530274" cy="2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800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LEMO</a:t>
            </a:r>
            <a:endParaRPr lang="fr-FR" sz="800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69" name="ZoneTexte 632"/>
          <p:cNvSpPr txBox="1">
            <a:spLocks noChangeArrowheads="1"/>
          </p:cNvSpPr>
          <p:nvPr/>
        </p:nvSpPr>
        <p:spPr bwMode="auto">
          <a:xfrm>
            <a:off x="1351623" y="4760996"/>
            <a:ext cx="636253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In_Ext_Clk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70" name="Connecteur droit 185"/>
          <p:cNvCxnSpPr>
            <a:cxnSpLocks noChangeShapeType="1"/>
          </p:cNvCxnSpPr>
          <p:nvPr/>
        </p:nvCxnSpPr>
        <p:spPr bwMode="auto">
          <a:xfrm>
            <a:off x="1242489" y="5044231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71" name="Connecteur droit 185"/>
          <p:cNvCxnSpPr>
            <a:cxnSpLocks noChangeShapeType="1"/>
          </p:cNvCxnSpPr>
          <p:nvPr/>
        </p:nvCxnSpPr>
        <p:spPr bwMode="auto">
          <a:xfrm>
            <a:off x="1246415" y="5202627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72" name="Connecteur droit 185"/>
          <p:cNvCxnSpPr>
            <a:cxnSpLocks noChangeShapeType="1"/>
          </p:cNvCxnSpPr>
          <p:nvPr/>
        </p:nvCxnSpPr>
        <p:spPr bwMode="auto">
          <a:xfrm>
            <a:off x="1227751" y="4557643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73" name="Connecteur droit 185"/>
          <p:cNvCxnSpPr>
            <a:cxnSpLocks noChangeShapeType="1"/>
          </p:cNvCxnSpPr>
          <p:nvPr/>
        </p:nvCxnSpPr>
        <p:spPr bwMode="auto">
          <a:xfrm>
            <a:off x="1227751" y="4696666"/>
            <a:ext cx="19846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sp>
        <p:nvSpPr>
          <p:cNvPr id="874" name="ZoneTexte 632"/>
          <p:cNvSpPr txBox="1">
            <a:spLocks noChangeArrowheads="1"/>
          </p:cNvSpPr>
          <p:nvPr/>
        </p:nvSpPr>
        <p:spPr bwMode="auto">
          <a:xfrm>
            <a:off x="1339252" y="4284743"/>
            <a:ext cx="706786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Out_Ext_Clk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75" name="ZoneTexte 632"/>
          <p:cNvSpPr txBox="1">
            <a:spLocks noChangeArrowheads="1"/>
          </p:cNvSpPr>
          <p:nvPr/>
        </p:nvSpPr>
        <p:spPr bwMode="auto">
          <a:xfrm>
            <a:off x="1343476" y="5078498"/>
            <a:ext cx="378171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In_2</a:t>
            </a:r>
          </a:p>
        </p:txBody>
      </p:sp>
      <p:sp>
        <p:nvSpPr>
          <p:cNvPr id="876" name="ZoneTexte 632"/>
          <p:cNvSpPr txBox="1">
            <a:spLocks noChangeArrowheads="1"/>
          </p:cNvSpPr>
          <p:nvPr/>
        </p:nvSpPr>
        <p:spPr bwMode="auto">
          <a:xfrm>
            <a:off x="1343476" y="4919747"/>
            <a:ext cx="378171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In_1</a:t>
            </a:r>
          </a:p>
        </p:txBody>
      </p:sp>
      <p:sp>
        <p:nvSpPr>
          <p:cNvPr id="877" name="ZoneTexte 632"/>
          <p:cNvSpPr txBox="1">
            <a:spLocks noChangeArrowheads="1"/>
          </p:cNvSpPr>
          <p:nvPr/>
        </p:nvSpPr>
        <p:spPr bwMode="auto">
          <a:xfrm>
            <a:off x="1343476" y="4577294"/>
            <a:ext cx="448702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Out_2</a:t>
            </a:r>
          </a:p>
        </p:txBody>
      </p:sp>
      <p:sp>
        <p:nvSpPr>
          <p:cNvPr id="878" name="ZoneTexte 632"/>
          <p:cNvSpPr txBox="1">
            <a:spLocks noChangeArrowheads="1"/>
          </p:cNvSpPr>
          <p:nvPr/>
        </p:nvSpPr>
        <p:spPr bwMode="auto">
          <a:xfrm>
            <a:off x="1343476" y="4418543"/>
            <a:ext cx="448702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Out_1</a:t>
            </a:r>
          </a:p>
        </p:txBody>
      </p:sp>
      <p:cxnSp>
        <p:nvCxnSpPr>
          <p:cNvPr id="879" name="Connecteur droit 185"/>
          <p:cNvCxnSpPr>
            <a:cxnSpLocks noChangeShapeType="1"/>
          </p:cNvCxnSpPr>
          <p:nvPr/>
        </p:nvCxnSpPr>
        <p:spPr bwMode="auto">
          <a:xfrm flipV="1">
            <a:off x="5683325" y="512943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880" name="Connecteur droit 185"/>
          <p:cNvCxnSpPr>
            <a:cxnSpLocks noChangeShapeType="1"/>
          </p:cNvCxnSpPr>
          <p:nvPr/>
        </p:nvCxnSpPr>
        <p:spPr bwMode="auto">
          <a:xfrm flipV="1">
            <a:off x="5778722" y="5120776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stealth" w="med" len="med"/>
          </a:ln>
        </p:spPr>
      </p:cxnSp>
      <p:sp>
        <p:nvSpPr>
          <p:cNvPr id="881" name="ZoneTexte 632"/>
          <p:cNvSpPr txBox="1">
            <a:spLocks noChangeArrowheads="1"/>
          </p:cNvSpPr>
          <p:nvPr/>
        </p:nvSpPr>
        <p:spPr bwMode="auto">
          <a:xfrm rot="5400000">
            <a:off x="5498100" y="5333677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In_1</a:t>
            </a:r>
          </a:p>
        </p:txBody>
      </p:sp>
      <p:sp>
        <p:nvSpPr>
          <p:cNvPr id="882" name="ZoneTexte 632"/>
          <p:cNvSpPr txBox="1">
            <a:spLocks noChangeArrowheads="1"/>
          </p:cNvSpPr>
          <p:nvPr/>
        </p:nvSpPr>
        <p:spPr bwMode="auto">
          <a:xfrm rot="5400000">
            <a:off x="5818988" y="5368583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Out_2</a:t>
            </a:r>
          </a:p>
        </p:txBody>
      </p:sp>
      <p:sp>
        <p:nvSpPr>
          <p:cNvPr id="883" name="ZoneTexte 632"/>
          <p:cNvSpPr txBox="1">
            <a:spLocks noChangeArrowheads="1"/>
          </p:cNvSpPr>
          <p:nvPr/>
        </p:nvSpPr>
        <p:spPr bwMode="auto">
          <a:xfrm rot="5400000">
            <a:off x="5712772" y="5368584"/>
            <a:ext cx="448703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Out_1</a:t>
            </a:r>
          </a:p>
        </p:txBody>
      </p:sp>
      <p:sp>
        <p:nvSpPr>
          <p:cNvPr id="884" name="ZoneTexte 632"/>
          <p:cNvSpPr txBox="1">
            <a:spLocks noChangeArrowheads="1"/>
          </p:cNvSpPr>
          <p:nvPr/>
        </p:nvSpPr>
        <p:spPr bwMode="auto">
          <a:xfrm rot="5400000">
            <a:off x="5588424" y="5338698"/>
            <a:ext cx="378171" cy="209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663300"/>
                </a:solidFill>
                <a:latin typeface="Arial"/>
                <a:ea typeface="+mn-ea"/>
                <a:cs typeface="Arial" pitchFamily="34" charset="0"/>
              </a:rPr>
              <a:t>In_2</a:t>
            </a:r>
          </a:p>
        </p:txBody>
      </p:sp>
      <p:cxnSp>
        <p:nvCxnSpPr>
          <p:cNvPr id="885" name="Connecteur droit 185"/>
          <p:cNvCxnSpPr>
            <a:cxnSpLocks noChangeShapeType="1"/>
          </p:cNvCxnSpPr>
          <p:nvPr/>
        </p:nvCxnSpPr>
        <p:spPr bwMode="auto">
          <a:xfrm flipV="1">
            <a:off x="5929070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6" name="Connecteur droit 185"/>
          <p:cNvCxnSpPr>
            <a:cxnSpLocks noChangeShapeType="1"/>
          </p:cNvCxnSpPr>
          <p:nvPr/>
        </p:nvCxnSpPr>
        <p:spPr bwMode="auto">
          <a:xfrm flipV="1">
            <a:off x="6036256" y="5123252"/>
            <a:ext cx="0" cy="19843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stealth"/>
            <a:tailEnd type="none" w="med" len="med"/>
          </a:ln>
        </p:spPr>
      </p:cxnSp>
      <p:cxnSp>
        <p:nvCxnSpPr>
          <p:cNvPr id="887" name="Connecteur droit 886"/>
          <p:cNvCxnSpPr/>
          <p:nvPr/>
        </p:nvCxnSpPr>
        <p:spPr bwMode="auto">
          <a:xfrm>
            <a:off x="974107" y="6155134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8" name="Connecteur droit avec flèche 887"/>
          <p:cNvCxnSpPr/>
          <p:nvPr/>
        </p:nvCxnSpPr>
        <p:spPr bwMode="auto">
          <a:xfrm>
            <a:off x="6895887" y="3076370"/>
            <a:ext cx="1568900" cy="9593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stealth" w="med" len="med"/>
            <a:tailEnd type="stealth"/>
          </a:ln>
          <a:effectLst/>
        </p:spPr>
      </p:cxnSp>
      <p:sp>
        <p:nvSpPr>
          <p:cNvPr id="889" name="ZoneTexte 888"/>
          <p:cNvSpPr txBox="1"/>
          <p:nvPr/>
        </p:nvSpPr>
        <p:spPr>
          <a:xfrm>
            <a:off x="7286704" y="2902228"/>
            <a:ext cx="1151065" cy="34797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16 FEB </a:t>
            </a:r>
            <a:r>
              <a:rPr lang="en-US" sz="800" dirty="0" err="1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Delatching</a:t>
            </a:r>
            <a:r>
              <a:rPr lang="en-US" sz="8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 Ctrl line</a:t>
            </a:r>
            <a:endParaRPr lang="en-US" sz="8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90" name="Connecteur droit avec flèche 889"/>
          <p:cNvCxnSpPr/>
          <p:nvPr/>
        </p:nvCxnSpPr>
        <p:spPr bwMode="auto">
          <a:xfrm>
            <a:off x="6898021" y="2566622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1" name="Connecteur droit avec flèche 890"/>
          <p:cNvCxnSpPr/>
          <p:nvPr/>
        </p:nvCxnSpPr>
        <p:spPr bwMode="auto">
          <a:xfrm>
            <a:off x="6896538" y="288412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cxnSp>
        <p:nvCxnSpPr>
          <p:cNvPr id="892" name="Connecteur droit avec flèche 891"/>
          <p:cNvCxnSpPr/>
          <p:nvPr/>
        </p:nvCxnSpPr>
        <p:spPr bwMode="auto">
          <a:xfrm>
            <a:off x="6896538" y="271891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chemeClr val="hlink"/>
            </a:solidFill>
            <a:prstDash val="solid"/>
            <a:round/>
            <a:headEnd type="stealth" w="med" len="med"/>
            <a:tailEnd type="none"/>
          </a:ln>
          <a:effectLst/>
        </p:spPr>
      </p:cxnSp>
      <p:sp>
        <p:nvSpPr>
          <p:cNvPr id="893" name="ZoneTexte 892"/>
          <p:cNvSpPr txBox="1"/>
          <p:nvPr/>
        </p:nvSpPr>
        <p:spPr>
          <a:xfrm>
            <a:off x="6874596" y="2384575"/>
            <a:ext cx="387902" cy="22488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1V2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96" name="Connecteur droit 198"/>
          <p:cNvCxnSpPr>
            <a:cxnSpLocks noChangeShapeType="1"/>
          </p:cNvCxnSpPr>
          <p:nvPr/>
        </p:nvCxnSpPr>
        <p:spPr bwMode="auto">
          <a:xfrm>
            <a:off x="8902940" y="6750449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cxnSp>
        <p:nvCxnSpPr>
          <p:cNvPr id="897" name="Connecteur droit 198"/>
          <p:cNvCxnSpPr>
            <a:cxnSpLocks noChangeShapeType="1"/>
          </p:cNvCxnSpPr>
          <p:nvPr/>
        </p:nvCxnSpPr>
        <p:spPr bwMode="auto">
          <a:xfrm>
            <a:off x="8903352" y="6909200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sp>
        <p:nvSpPr>
          <p:cNvPr id="898" name="ZoneTexte 897"/>
          <p:cNvSpPr txBox="1"/>
          <p:nvPr/>
        </p:nvSpPr>
        <p:spPr>
          <a:xfrm>
            <a:off x="1219562" y="1201071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9" name="ZoneTexte 898"/>
          <p:cNvSpPr txBox="1"/>
          <p:nvPr/>
        </p:nvSpPr>
        <p:spPr>
          <a:xfrm>
            <a:off x="8327052" y="1154480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0" name="Connecteur droit avec flèche 899"/>
          <p:cNvCxnSpPr/>
          <p:nvPr/>
        </p:nvCxnSpPr>
        <p:spPr bwMode="auto">
          <a:xfrm>
            <a:off x="6896538" y="3416678"/>
            <a:ext cx="292177" cy="0"/>
          </a:xfrm>
          <a:prstGeom prst="straightConnector1">
            <a:avLst/>
          </a:prstGeom>
          <a:noFill/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01" name="Connecteur droit 195"/>
          <p:cNvCxnSpPr>
            <a:cxnSpLocks noChangeShapeType="1"/>
          </p:cNvCxnSpPr>
          <p:nvPr/>
        </p:nvCxnSpPr>
        <p:spPr bwMode="auto">
          <a:xfrm>
            <a:off x="8457807" y="5361378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02" name="ZoneTexte 901"/>
          <p:cNvSpPr txBox="1"/>
          <p:nvPr/>
        </p:nvSpPr>
        <p:spPr>
          <a:xfrm>
            <a:off x="7145121" y="3265415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3" name="Connecteur droit 902"/>
          <p:cNvCxnSpPr/>
          <p:nvPr/>
        </p:nvCxnSpPr>
        <p:spPr bwMode="auto">
          <a:xfrm>
            <a:off x="4074703" y="4091370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4" name="Connecteur droit 903"/>
          <p:cNvCxnSpPr/>
          <p:nvPr/>
        </p:nvCxnSpPr>
        <p:spPr bwMode="auto">
          <a:xfrm>
            <a:off x="4074703" y="4500615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5" name="Connecteur droit 904"/>
          <p:cNvCxnSpPr/>
          <p:nvPr/>
        </p:nvCxnSpPr>
        <p:spPr bwMode="auto">
          <a:xfrm>
            <a:off x="2610565" y="3297616"/>
            <a:ext cx="0" cy="119063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906" name="Connecteur droit avec flèche 905"/>
          <p:cNvCxnSpPr/>
          <p:nvPr/>
        </p:nvCxnSpPr>
        <p:spPr bwMode="auto">
          <a:xfrm>
            <a:off x="2376016" y="3297614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907" name="ZoneTexte 632"/>
          <p:cNvSpPr txBox="1">
            <a:spLocks noChangeArrowheads="1"/>
          </p:cNvSpPr>
          <p:nvPr/>
        </p:nvSpPr>
        <p:spPr bwMode="auto">
          <a:xfrm>
            <a:off x="2063799" y="3119889"/>
            <a:ext cx="636253" cy="20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rgbClr val="FF0000"/>
                </a:solidFill>
                <a:latin typeface="Arial"/>
                <a:ea typeface="+mn-ea"/>
                <a:cs typeface="Arial" pitchFamily="34" charset="0"/>
              </a:rPr>
              <a:t>In_Ext_Clk</a:t>
            </a:r>
            <a:endParaRPr lang="fr-FR" sz="700" kern="0" dirty="0" smtClean="0">
              <a:solidFill>
                <a:srgbClr val="FF000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908" name="ZoneTexte 907"/>
          <p:cNvSpPr txBox="1"/>
          <p:nvPr/>
        </p:nvSpPr>
        <p:spPr>
          <a:xfrm>
            <a:off x="4107776" y="3199597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E-Port (</a:t>
            </a:r>
            <a:r>
              <a:rPr lang="en-US" sz="800" i="1" dirty="0" err="1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TFC_cmd</a:t>
            </a: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909" name="Groupe 270"/>
          <p:cNvGrpSpPr/>
          <p:nvPr/>
        </p:nvGrpSpPr>
        <p:grpSpPr>
          <a:xfrm>
            <a:off x="7850750" y="5834543"/>
            <a:ext cx="634927" cy="915907"/>
            <a:chOff x="2904360" y="1953634"/>
            <a:chExt cx="557622" cy="753773"/>
          </a:xfrm>
        </p:grpSpPr>
        <p:sp>
          <p:nvSpPr>
            <p:cNvPr id="910" name="Rectangle à coins arrondis 909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11" name="Triangle isocèle 910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2" name="Connecteur droit 911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13" name="ZoneTexte 912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4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5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916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17" name="ZoneTexte 916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18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919" name="Triangle isocèle 918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20" name="Connecteur droit 919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1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922" name="Connecteur droit 185"/>
          <p:cNvCxnSpPr>
            <a:cxnSpLocks noChangeShapeType="1"/>
          </p:cNvCxnSpPr>
          <p:nvPr/>
        </p:nvCxnSpPr>
        <p:spPr bwMode="auto">
          <a:xfrm flipH="1" flipV="1">
            <a:off x="8446130" y="5917006"/>
            <a:ext cx="1" cy="555628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923" name="Connecteur droit 195"/>
          <p:cNvCxnSpPr>
            <a:cxnSpLocks noChangeShapeType="1"/>
          </p:cNvCxnSpPr>
          <p:nvPr/>
        </p:nvCxnSpPr>
        <p:spPr bwMode="auto">
          <a:xfrm>
            <a:off x="8446129" y="6074836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4" name="Connecteur droit 195"/>
          <p:cNvCxnSpPr>
            <a:cxnSpLocks noChangeShapeType="1"/>
          </p:cNvCxnSpPr>
          <p:nvPr/>
        </p:nvCxnSpPr>
        <p:spPr bwMode="auto">
          <a:xfrm>
            <a:off x="8446129" y="6313884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925" name="Connecteur droit avec flèche 180"/>
          <p:cNvCxnSpPr>
            <a:cxnSpLocks noChangeShapeType="1"/>
          </p:cNvCxnSpPr>
          <p:nvPr/>
        </p:nvCxnSpPr>
        <p:spPr bwMode="auto">
          <a:xfrm>
            <a:off x="4098392" y="3393751"/>
            <a:ext cx="1199932" cy="0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6" name="Connecteur droit avec flèche 180"/>
          <p:cNvCxnSpPr>
            <a:cxnSpLocks noChangeShapeType="1"/>
          </p:cNvCxnSpPr>
          <p:nvPr/>
        </p:nvCxnSpPr>
        <p:spPr bwMode="auto">
          <a:xfrm>
            <a:off x="3924188" y="3892932"/>
            <a:ext cx="186206" cy="2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7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382150"/>
            <a:ext cx="0" cy="515941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none"/>
            <a:tailEnd type="none" w="med" len="med"/>
          </a:ln>
        </p:spPr>
      </p:cxnSp>
      <p:cxnSp>
        <p:nvCxnSpPr>
          <p:cNvPr id="928" name="Connecteur droit avec flèche 180"/>
          <p:cNvCxnSpPr>
            <a:cxnSpLocks noChangeShapeType="1"/>
          </p:cNvCxnSpPr>
          <p:nvPr/>
        </p:nvCxnSpPr>
        <p:spPr bwMode="auto">
          <a:xfrm flipV="1">
            <a:off x="4104208" y="3487256"/>
            <a:ext cx="0" cy="277814"/>
          </a:xfrm>
          <a:prstGeom prst="straightConnector1">
            <a:avLst/>
          </a:prstGeom>
          <a:noFill/>
          <a:ln w="38100" algn="ctr">
            <a:solidFill>
              <a:srgbClr val="006600"/>
            </a:solidFill>
            <a:round/>
            <a:headEnd type="stealth"/>
            <a:tailEnd type="stealth" w="med" len="med"/>
          </a:ln>
        </p:spPr>
      </p:cxnSp>
      <p:sp>
        <p:nvSpPr>
          <p:cNvPr id="929" name="ZoneTexte 928"/>
          <p:cNvSpPr txBox="1"/>
          <p:nvPr/>
        </p:nvSpPr>
        <p:spPr>
          <a:xfrm>
            <a:off x="7215679" y="6139130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0" name="Connecteur droit avec flèche 929"/>
          <p:cNvCxnSpPr/>
          <p:nvPr/>
        </p:nvCxnSpPr>
        <p:spPr bwMode="auto">
          <a:xfrm>
            <a:off x="7691981" y="6274196"/>
            <a:ext cx="292177" cy="0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31" name="Connecteur droit 185"/>
          <p:cNvCxnSpPr>
            <a:cxnSpLocks noChangeShapeType="1"/>
          </p:cNvCxnSpPr>
          <p:nvPr/>
        </p:nvCxnSpPr>
        <p:spPr bwMode="auto">
          <a:xfrm>
            <a:off x="2261861" y="2591705"/>
            <a:ext cx="297330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932" name="Connecteur droit 185"/>
          <p:cNvCxnSpPr>
            <a:cxnSpLocks noChangeShapeType="1"/>
          </p:cNvCxnSpPr>
          <p:nvPr/>
        </p:nvCxnSpPr>
        <p:spPr bwMode="auto">
          <a:xfrm>
            <a:off x="3859177" y="2585676"/>
            <a:ext cx="370197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stealth"/>
            <a:tailEnd type="stealth"/>
          </a:ln>
        </p:spPr>
      </p:cxnSp>
      <p:sp>
        <p:nvSpPr>
          <p:cNvPr id="933" name="ZoneTexte 197"/>
          <p:cNvSpPr txBox="1">
            <a:spLocks noChangeArrowheads="1"/>
          </p:cNvSpPr>
          <p:nvPr/>
        </p:nvSpPr>
        <p:spPr bwMode="auto">
          <a:xfrm>
            <a:off x="5667324" y="4468163"/>
            <a:ext cx="887574" cy="28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72" tIns="50387" rIns="100772" bIns="50387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387 Max user I/Os – 10 I/O Banks</a:t>
            </a:r>
            <a:endParaRPr lang="en-US" sz="6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4" name="Connecteur droit 185"/>
          <p:cNvCxnSpPr>
            <a:cxnSpLocks noChangeShapeType="1"/>
          </p:cNvCxnSpPr>
          <p:nvPr/>
        </p:nvCxnSpPr>
        <p:spPr bwMode="auto">
          <a:xfrm flipV="1">
            <a:off x="9081198" y="5956695"/>
            <a:ext cx="0" cy="476253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935" name="ZoneTexte 934"/>
          <p:cNvSpPr txBox="1"/>
          <p:nvPr/>
        </p:nvSpPr>
        <p:spPr>
          <a:xfrm>
            <a:off x="9081198" y="5867718"/>
            <a:ext cx="992298" cy="65575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TFC </a:t>
            </a:r>
            <a:r>
              <a:rPr lang="en-US" sz="900" i="1" kern="0" dirty="0" err="1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cmd</a:t>
            </a:r>
            <a:r>
              <a:rPr lang="en-US" sz="900" i="1" kern="0" dirty="0" smtClean="0">
                <a:solidFill>
                  <a:srgbClr val="00AE00">
                    <a:lumMod val="75000"/>
                  </a:srgbClr>
                </a:solidFill>
                <a:ea typeface="+mn-ea"/>
                <a:cs typeface="Arial" pitchFamily="34" charset="0"/>
              </a:rPr>
              <a:t> distribution to FEB through 3U_backplane</a:t>
            </a:r>
            <a:endParaRPr lang="en-US" sz="900" i="1" kern="0" dirty="0">
              <a:solidFill>
                <a:srgbClr val="00AE00">
                  <a:lumMod val="75000"/>
                </a:srgbClr>
              </a:solidFill>
              <a:ea typeface="+mn-ea"/>
              <a:cs typeface="Arial" pitchFamily="34" charset="0"/>
            </a:endParaRPr>
          </a:p>
        </p:txBody>
      </p:sp>
      <p:sp>
        <p:nvSpPr>
          <p:cNvPr id="936" name="ZoneTexte 632"/>
          <p:cNvSpPr txBox="1">
            <a:spLocks noChangeArrowheads="1"/>
          </p:cNvSpPr>
          <p:nvPr/>
        </p:nvSpPr>
        <p:spPr bwMode="auto">
          <a:xfrm>
            <a:off x="5474488" y="6242650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937" name="ZoneTexte 632"/>
          <p:cNvSpPr txBox="1">
            <a:spLocks noChangeArrowheads="1"/>
          </p:cNvSpPr>
          <p:nvPr/>
        </p:nvSpPr>
        <p:spPr bwMode="auto">
          <a:xfrm>
            <a:off x="5473225" y="6529967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sp>
        <p:nvSpPr>
          <p:cNvPr id="938" name="ZoneTexte 632"/>
          <p:cNvSpPr txBox="1">
            <a:spLocks noChangeArrowheads="1"/>
          </p:cNvSpPr>
          <p:nvPr/>
        </p:nvSpPr>
        <p:spPr bwMode="auto">
          <a:xfrm>
            <a:off x="5473225" y="6391594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939" name="Rectangle à coins arrondis 938"/>
          <p:cNvSpPr/>
          <p:nvPr/>
        </p:nvSpPr>
        <p:spPr bwMode="auto">
          <a:xfrm>
            <a:off x="3129270" y="3409695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0" name="Rectangle à coins arrondis 939"/>
          <p:cNvSpPr/>
          <p:nvPr/>
        </p:nvSpPr>
        <p:spPr bwMode="auto">
          <a:xfrm>
            <a:off x="2492789" y="3410391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1" name="Rectangle à coins arrondis 940"/>
          <p:cNvSpPr/>
          <p:nvPr/>
        </p:nvSpPr>
        <p:spPr bwMode="auto">
          <a:xfrm>
            <a:off x="2492789" y="3574026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2" name="ZoneTexte 941"/>
          <p:cNvSpPr txBox="1"/>
          <p:nvPr/>
        </p:nvSpPr>
        <p:spPr>
          <a:xfrm>
            <a:off x="2419892" y="3387534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3" name="ZoneTexte 942"/>
          <p:cNvSpPr txBox="1"/>
          <p:nvPr/>
        </p:nvSpPr>
        <p:spPr>
          <a:xfrm>
            <a:off x="3083309" y="338490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2779022" y="353916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45" name="Connecteur droit 944"/>
          <p:cNvCxnSpPr/>
          <p:nvPr/>
        </p:nvCxnSpPr>
        <p:spPr bwMode="auto">
          <a:xfrm>
            <a:off x="3824783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6" name="Connecteur droit 945"/>
          <p:cNvCxnSpPr/>
          <p:nvPr/>
        </p:nvCxnSpPr>
        <p:spPr bwMode="auto">
          <a:xfrm>
            <a:off x="3716269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47" name="Double flèche horizontale 946"/>
          <p:cNvSpPr/>
          <p:nvPr/>
        </p:nvSpPr>
        <p:spPr bwMode="auto">
          <a:xfrm>
            <a:off x="4466278" y="4632229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48" name="ZoneTexte 632"/>
          <p:cNvSpPr txBox="1">
            <a:spLocks noChangeArrowheads="1"/>
          </p:cNvSpPr>
          <p:nvPr/>
        </p:nvSpPr>
        <p:spPr bwMode="auto">
          <a:xfrm>
            <a:off x="5514450" y="6684861"/>
            <a:ext cx="293167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…</a:t>
            </a:r>
          </a:p>
        </p:txBody>
      </p:sp>
      <p:sp>
        <p:nvSpPr>
          <p:cNvPr id="949" name="ZoneTexte 948"/>
          <p:cNvSpPr txBox="1"/>
          <p:nvPr/>
        </p:nvSpPr>
        <p:spPr>
          <a:xfrm>
            <a:off x="4679692" y="3804674"/>
            <a:ext cx="6347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8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[2]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0" name="Rectangle à coins arrondis 362"/>
          <p:cNvSpPr>
            <a:spLocks noChangeArrowheads="1"/>
          </p:cNvSpPr>
          <p:nvPr/>
        </p:nvSpPr>
        <p:spPr bwMode="auto">
          <a:xfrm rot="10800000">
            <a:off x="6145279" y="4925832"/>
            <a:ext cx="579655" cy="189721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51" name="ZoneTexte 950"/>
          <p:cNvSpPr txBox="1"/>
          <p:nvPr/>
        </p:nvSpPr>
        <p:spPr>
          <a:xfrm>
            <a:off x="6097828" y="4919747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Interfaces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52" name="Connecteur droit avec flèche 180"/>
          <p:cNvCxnSpPr>
            <a:cxnSpLocks noChangeShapeType="1"/>
          </p:cNvCxnSpPr>
          <p:nvPr/>
        </p:nvCxnSpPr>
        <p:spPr bwMode="auto">
          <a:xfrm flipV="1">
            <a:off x="6620992" y="511837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953" name="Connecteur droit avec flèche 180"/>
          <p:cNvCxnSpPr>
            <a:cxnSpLocks noChangeShapeType="1"/>
          </p:cNvCxnSpPr>
          <p:nvPr/>
        </p:nvCxnSpPr>
        <p:spPr bwMode="auto">
          <a:xfrm flipV="1">
            <a:off x="6463836" y="5115554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954" name="Groupe 953"/>
          <p:cNvGrpSpPr/>
          <p:nvPr/>
        </p:nvGrpSpPr>
        <p:grpSpPr>
          <a:xfrm>
            <a:off x="7873645" y="3889858"/>
            <a:ext cx="557657" cy="790612"/>
            <a:chOff x="6746075" y="7413517"/>
            <a:chExt cx="557657" cy="790612"/>
          </a:xfrm>
        </p:grpSpPr>
        <p:sp>
          <p:nvSpPr>
            <p:cNvPr id="955" name="Rectangle à coins arrondis 954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56" name="Triangle isocèle 955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7" name="Connecteur droit 956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8" name="ZoneTexte 957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9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60" name="ZoneTexte 959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2V5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61" name="Triangle isocèle 960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62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3" name="Connecteur droit 962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4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5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6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968" name="ZoneTexte 967"/>
          <p:cNvSpPr txBox="1"/>
          <p:nvPr/>
        </p:nvSpPr>
        <p:spPr>
          <a:xfrm>
            <a:off x="7288351" y="5083962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[1]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69" name="ZoneTexte 968"/>
          <p:cNvSpPr txBox="1"/>
          <p:nvPr/>
        </p:nvSpPr>
        <p:spPr>
          <a:xfrm>
            <a:off x="7304462" y="5294804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[2]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70" name="Connecteur droit avec flèche 969"/>
          <p:cNvCxnSpPr/>
          <p:nvPr/>
        </p:nvCxnSpPr>
        <p:spPr bwMode="auto">
          <a:xfrm>
            <a:off x="7698450" y="5279474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971" name="ZoneTexte 970"/>
          <p:cNvSpPr txBox="1"/>
          <p:nvPr/>
        </p:nvSpPr>
        <p:spPr>
          <a:xfrm rot="16200000">
            <a:off x="8326783" y="5104010"/>
            <a:ext cx="38304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Left</a:t>
            </a:r>
            <a:endParaRPr lang="fr-FR" sz="900" kern="0" dirty="0" smtClean="0">
              <a:solidFill>
                <a:srgbClr val="FF0000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972" name="ZoneTexte 971"/>
          <p:cNvSpPr txBox="1"/>
          <p:nvPr/>
        </p:nvSpPr>
        <p:spPr>
          <a:xfrm rot="16200000">
            <a:off x="8284098" y="5643727"/>
            <a:ext cx="44716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Right</a:t>
            </a:r>
          </a:p>
        </p:txBody>
      </p:sp>
      <p:sp>
        <p:nvSpPr>
          <p:cNvPr id="973" name="Double flèche horizontale 972"/>
          <p:cNvSpPr/>
          <p:nvPr/>
        </p:nvSpPr>
        <p:spPr bwMode="auto">
          <a:xfrm>
            <a:off x="7510136" y="4230406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974" name="Connecteur droit 195"/>
          <p:cNvCxnSpPr>
            <a:cxnSpLocks noChangeShapeType="1"/>
          </p:cNvCxnSpPr>
          <p:nvPr/>
        </p:nvCxnSpPr>
        <p:spPr bwMode="auto">
          <a:xfrm>
            <a:off x="8364526" y="5464669"/>
            <a:ext cx="111753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975" name="ZoneTexte 974"/>
          <p:cNvSpPr txBox="1"/>
          <p:nvPr/>
        </p:nvSpPr>
        <p:spPr>
          <a:xfrm>
            <a:off x="4445460" y="4824075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6" name="ZoneTexte 975"/>
          <p:cNvSpPr txBox="1"/>
          <p:nvPr/>
        </p:nvSpPr>
        <p:spPr>
          <a:xfrm rot="16200000">
            <a:off x="8846592" y="395612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7" name="ZoneTexte 976"/>
          <p:cNvSpPr txBox="1"/>
          <p:nvPr/>
        </p:nvSpPr>
        <p:spPr>
          <a:xfrm>
            <a:off x="7368734" y="5464669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8" name="ZoneTexte 977"/>
          <p:cNvSpPr txBox="1"/>
          <p:nvPr/>
        </p:nvSpPr>
        <p:spPr>
          <a:xfrm>
            <a:off x="7451142" y="4482867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9" name="ZoneTexte 978"/>
          <p:cNvSpPr txBox="1"/>
          <p:nvPr/>
        </p:nvSpPr>
        <p:spPr>
          <a:xfrm rot="16200000">
            <a:off x="8720024" y="5409867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0" name="ZoneTexte 979"/>
          <p:cNvSpPr txBox="1"/>
          <p:nvPr/>
        </p:nvSpPr>
        <p:spPr>
          <a:xfrm>
            <a:off x="7399229" y="639005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1" name="ZoneTexte 980"/>
          <p:cNvSpPr txBox="1"/>
          <p:nvPr/>
        </p:nvSpPr>
        <p:spPr>
          <a:xfrm>
            <a:off x="4041862" y="3584890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2" name="ZoneTexte 981"/>
          <p:cNvSpPr txBox="1"/>
          <p:nvPr/>
        </p:nvSpPr>
        <p:spPr>
          <a:xfrm>
            <a:off x="4642286" y="3347142"/>
            <a:ext cx="750137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48 b/ 80 Mhz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3" name="ZoneTexte 982"/>
          <p:cNvSpPr txBox="1"/>
          <p:nvPr/>
        </p:nvSpPr>
        <p:spPr>
          <a:xfrm>
            <a:off x="3397725" y="3826534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4" name="ZoneTexte 983"/>
          <p:cNvSpPr txBox="1"/>
          <p:nvPr/>
        </p:nvSpPr>
        <p:spPr>
          <a:xfrm>
            <a:off x="7357604" y="3541448"/>
            <a:ext cx="33015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9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b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85" name="Connecteur droit avec flèche 984"/>
          <p:cNvCxnSpPr/>
          <p:nvPr/>
        </p:nvCxnSpPr>
        <p:spPr bwMode="auto">
          <a:xfrm>
            <a:off x="5060173" y="4482861"/>
            <a:ext cx="238151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/>
          </a:ln>
          <a:effectLst/>
        </p:spPr>
      </p:cxnSp>
      <p:sp>
        <p:nvSpPr>
          <p:cNvPr id="986" name="ZoneTexte 985"/>
          <p:cNvSpPr txBox="1"/>
          <p:nvPr/>
        </p:nvSpPr>
        <p:spPr>
          <a:xfrm>
            <a:off x="4641036" y="4281075"/>
            <a:ext cx="714871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Out_Ext_Clk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7" name="ZoneTexte 986"/>
          <p:cNvSpPr txBox="1"/>
          <p:nvPr/>
        </p:nvSpPr>
        <p:spPr>
          <a:xfrm>
            <a:off x="2181087" y="3957348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8" name="ZoneTexte 987"/>
          <p:cNvSpPr txBox="1"/>
          <p:nvPr/>
        </p:nvSpPr>
        <p:spPr>
          <a:xfrm>
            <a:off x="1374212" y="6708607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</a:t>
            </a:r>
            <a:r>
              <a:rPr lang="fr-FR" sz="700" b="1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V</a:t>
            </a: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5 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9" name="ZoneTexte 988"/>
          <p:cNvSpPr txBox="1"/>
          <p:nvPr/>
        </p:nvSpPr>
        <p:spPr>
          <a:xfrm>
            <a:off x="9228587" y="6865865"/>
            <a:ext cx="912914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5</a:t>
            </a:r>
            <a:r>
              <a:rPr lang="en-US" sz="1000" b="1" i="1" dirty="0" smtClean="0">
                <a:solidFill>
                  <a:srgbClr val="7030A0"/>
                </a:solidFill>
                <a:latin typeface="Arial" pitchFamily="34" charset="0"/>
                <a:ea typeface="+mn-ea"/>
                <a:cs typeface="Arial" pitchFamily="34" charset="0"/>
              </a:rPr>
              <a:t>V  </a:t>
            </a:r>
            <a:endParaRPr lang="en-US" sz="1000" b="1" i="1" dirty="0">
              <a:solidFill>
                <a:srgbClr val="7030A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0" name="ZoneTexte 989"/>
          <p:cNvSpPr txBox="1"/>
          <p:nvPr/>
        </p:nvSpPr>
        <p:spPr>
          <a:xfrm>
            <a:off x="4381937" y="3095242"/>
            <a:ext cx="1151065" cy="22486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6600"/>
                </a:solidFill>
                <a:latin typeface="Arial" pitchFamily="34" charset="0"/>
                <a:ea typeface="+mn-ea"/>
                <a:cs typeface="Arial" pitchFamily="34" charset="0"/>
              </a:rPr>
              <a:t>{Bidirectional !}</a:t>
            </a:r>
            <a:endParaRPr lang="en-US" sz="800" i="1" dirty="0">
              <a:solidFill>
                <a:srgbClr val="0066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91" name="Connecteur droit 185"/>
          <p:cNvCxnSpPr>
            <a:cxnSpLocks noChangeShapeType="1"/>
          </p:cNvCxnSpPr>
          <p:nvPr/>
        </p:nvCxnSpPr>
        <p:spPr bwMode="auto">
          <a:xfrm flipV="1">
            <a:off x="4482064" y="2702741"/>
            <a:ext cx="816664" cy="100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992" name="Connecteur droit 185"/>
          <p:cNvCxnSpPr>
            <a:cxnSpLocks noChangeShapeType="1"/>
          </p:cNvCxnSpPr>
          <p:nvPr/>
        </p:nvCxnSpPr>
        <p:spPr bwMode="auto">
          <a:xfrm flipV="1">
            <a:off x="4481363" y="2573743"/>
            <a:ext cx="1283" cy="133833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sp>
        <p:nvSpPr>
          <p:cNvPr id="993" name="Rectangle à coins arrondis 992"/>
          <p:cNvSpPr/>
          <p:nvPr/>
        </p:nvSpPr>
        <p:spPr>
          <a:xfrm>
            <a:off x="1540296" y="2447688"/>
            <a:ext cx="874444" cy="405395"/>
          </a:xfrm>
          <a:prstGeom prst="roundRect">
            <a:avLst/>
          </a:prstGeom>
          <a:solidFill>
            <a:srgbClr val="8064A2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994" name="ZoneTexte 993"/>
          <p:cNvSpPr txBox="1"/>
          <p:nvPr/>
        </p:nvSpPr>
        <p:spPr>
          <a:xfrm>
            <a:off x="1506730" y="2397123"/>
            <a:ext cx="961524" cy="378757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rPr>
              <a:t>USB  </a:t>
            </a:r>
            <a:r>
              <a:rPr lang="fr-FR" sz="900" i="1" kern="0" dirty="0" smtClean="0">
                <a:solidFill>
                  <a:srgbClr val="3333FF"/>
                </a:solidFill>
                <a:ea typeface="+mn-ea"/>
                <a:cs typeface="Arial" pitchFamily="34" charset="0"/>
              </a:rPr>
              <a:t>Interface Mezzanine </a:t>
            </a:r>
            <a:endParaRPr lang="fr-FR" sz="900" i="1" kern="0" dirty="0">
              <a:solidFill>
                <a:srgbClr val="3333FF"/>
              </a:solidFill>
              <a:ea typeface="+mn-ea"/>
              <a:cs typeface="Arial" pitchFamily="34" charset="0"/>
            </a:endParaRPr>
          </a:p>
        </p:txBody>
      </p:sp>
      <p:sp>
        <p:nvSpPr>
          <p:cNvPr id="995" name="ZoneTexte 197"/>
          <p:cNvSpPr txBox="1">
            <a:spLocks noChangeArrowheads="1"/>
          </p:cNvSpPr>
          <p:nvPr/>
        </p:nvSpPr>
        <p:spPr bwMode="auto">
          <a:xfrm>
            <a:off x="1595273" y="2671905"/>
            <a:ext cx="8194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(UM232H-B)</a:t>
            </a:r>
          </a:p>
        </p:txBody>
      </p:sp>
      <p:sp>
        <p:nvSpPr>
          <p:cNvPr id="996" name="Rectangle à coins arrondis 362"/>
          <p:cNvSpPr>
            <a:spLocks noChangeArrowheads="1"/>
          </p:cNvSpPr>
          <p:nvPr/>
        </p:nvSpPr>
        <p:spPr bwMode="auto">
          <a:xfrm rot="10800000">
            <a:off x="5571649" y="2268722"/>
            <a:ext cx="620749" cy="16434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7" name="ZoneTexte 996"/>
          <p:cNvSpPr txBox="1"/>
          <p:nvPr/>
        </p:nvSpPr>
        <p:spPr>
          <a:xfrm>
            <a:off x="5526222" y="2243496"/>
            <a:ext cx="69990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JTAG</a:t>
            </a:r>
            <a:endParaRPr lang="fr-FR" sz="9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sp>
        <p:nvSpPr>
          <p:cNvPr id="998" name="Rectangle à coins arrondis 362"/>
          <p:cNvSpPr>
            <a:spLocks noChangeArrowheads="1"/>
          </p:cNvSpPr>
          <p:nvPr/>
        </p:nvSpPr>
        <p:spPr bwMode="auto">
          <a:xfrm rot="10800000">
            <a:off x="4943541" y="1715681"/>
            <a:ext cx="600827" cy="316325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99" name="ZoneTexte 998"/>
          <p:cNvSpPr txBox="1"/>
          <p:nvPr/>
        </p:nvSpPr>
        <p:spPr>
          <a:xfrm>
            <a:off x="4824980" y="1685465"/>
            <a:ext cx="863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FlashPro</a:t>
            </a:r>
            <a:endParaRPr lang="fr-FR" sz="900" i="1" kern="0" dirty="0" smtClean="0">
              <a:solidFill>
                <a:srgbClr val="000000"/>
              </a:solidFill>
              <a:ea typeface="+mn-ea"/>
              <a:cs typeface="Arial" pitchFamily="34" charset="0"/>
            </a:endParaRPr>
          </a:p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 err="1" smtClean="0">
                <a:solidFill>
                  <a:srgbClr val="000000"/>
                </a:solidFill>
                <a:ea typeface="+mn-ea"/>
                <a:cs typeface="Arial" pitchFamily="34" charset="0"/>
              </a:rPr>
              <a:t>connection</a:t>
            </a:r>
            <a:endParaRPr lang="fr-FR" sz="900" i="1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1000" name="Connecteur droit 185"/>
          <p:cNvCxnSpPr>
            <a:cxnSpLocks noChangeShapeType="1"/>
          </p:cNvCxnSpPr>
          <p:nvPr/>
        </p:nvCxnSpPr>
        <p:spPr bwMode="auto">
          <a:xfrm flipH="1" flipV="1">
            <a:off x="5900897" y="1897608"/>
            <a:ext cx="707" cy="362537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cxnSp>
        <p:nvCxnSpPr>
          <p:cNvPr id="1001" name="Connecteur droit 185"/>
          <p:cNvCxnSpPr>
            <a:cxnSpLocks noChangeShapeType="1"/>
          </p:cNvCxnSpPr>
          <p:nvPr/>
        </p:nvCxnSpPr>
        <p:spPr bwMode="auto">
          <a:xfrm flipV="1">
            <a:off x="5675550" y="1907090"/>
            <a:ext cx="202019" cy="2191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stealth"/>
            <a:tailEnd type="stealth"/>
          </a:ln>
        </p:spPr>
      </p:cxnSp>
      <p:cxnSp>
        <p:nvCxnSpPr>
          <p:cNvPr id="1002" name="Connecteur droit 185"/>
          <p:cNvCxnSpPr>
            <a:cxnSpLocks noChangeShapeType="1"/>
          </p:cNvCxnSpPr>
          <p:nvPr/>
        </p:nvCxnSpPr>
        <p:spPr bwMode="auto">
          <a:xfrm>
            <a:off x="5529209" y="1904923"/>
            <a:ext cx="370197" cy="0"/>
          </a:xfrm>
          <a:prstGeom prst="line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none"/>
          </a:ln>
        </p:spPr>
      </p:cxnSp>
      <p:sp>
        <p:nvSpPr>
          <p:cNvPr id="1003" name="ZoneTexte 1002"/>
          <p:cNvSpPr txBox="1"/>
          <p:nvPr/>
        </p:nvSpPr>
        <p:spPr>
          <a:xfrm>
            <a:off x="7882233" y="6599094"/>
            <a:ext cx="560982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90LV001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04" name="Connecteur droit 195"/>
          <p:cNvCxnSpPr>
            <a:cxnSpLocks noChangeShapeType="1"/>
          </p:cNvCxnSpPr>
          <p:nvPr/>
        </p:nvCxnSpPr>
        <p:spPr bwMode="auto">
          <a:xfrm>
            <a:off x="8461634" y="4362573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5" name="Connecteur droit 195"/>
          <p:cNvCxnSpPr>
            <a:cxnSpLocks noChangeShapeType="1"/>
          </p:cNvCxnSpPr>
          <p:nvPr/>
        </p:nvCxnSpPr>
        <p:spPr bwMode="auto">
          <a:xfrm>
            <a:off x="8277660" y="4270821"/>
            <a:ext cx="172784" cy="350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6" name="Connecteur droit 195"/>
          <p:cNvCxnSpPr>
            <a:cxnSpLocks noChangeShapeType="1"/>
          </p:cNvCxnSpPr>
          <p:nvPr/>
        </p:nvCxnSpPr>
        <p:spPr bwMode="auto">
          <a:xfrm>
            <a:off x="8457807" y="3459158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7" name="Connecteur droit 195"/>
          <p:cNvCxnSpPr>
            <a:cxnSpLocks noChangeShapeType="1"/>
          </p:cNvCxnSpPr>
          <p:nvPr/>
        </p:nvCxnSpPr>
        <p:spPr bwMode="auto">
          <a:xfrm>
            <a:off x="8462868" y="1990074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grpSp>
        <p:nvGrpSpPr>
          <p:cNvPr id="1008" name="Groupe 1007"/>
          <p:cNvGrpSpPr/>
          <p:nvPr/>
        </p:nvGrpSpPr>
        <p:grpSpPr>
          <a:xfrm>
            <a:off x="1102720" y="1593417"/>
            <a:ext cx="84897" cy="550810"/>
            <a:chOff x="1465671" y="1593417"/>
            <a:chExt cx="84897" cy="550810"/>
          </a:xfrm>
        </p:grpSpPr>
        <p:sp>
          <p:nvSpPr>
            <p:cNvPr id="1009" name="Rectangle 1008"/>
            <p:cNvSpPr/>
            <p:nvPr/>
          </p:nvSpPr>
          <p:spPr bwMode="auto">
            <a:xfrm>
              <a:off x="1471195" y="1593417"/>
              <a:ext cx="79373" cy="550810"/>
            </a:xfrm>
            <a:prstGeom prst="rect">
              <a:avLst/>
            </a:prstGeom>
            <a:solidFill>
              <a:srgbClr val="FF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10" name="Connecteur droit 1009"/>
            <p:cNvCxnSpPr/>
            <p:nvPr/>
          </p:nvCxnSpPr>
          <p:spPr bwMode="auto">
            <a:xfrm>
              <a:off x="1465671" y="1665000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1" name="Connecteur droit 1010"/>
            <p:cNvCxnSpPr/>
            <p:nvPr/>
          </p:nvCxnSpPr>
          <p:spPr bwMode="auto">
            <a:xfrm>
              <a:off x="1465806" y="1734187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2" name="Connecteur droit 1011"/>
            <p:cNvCxnSpPr/>
            <p:nvPr/>
          </p:nvCxnSpPr>
          <p:spPr bwMode="auto">
            <a:xfrm>
              <a:off x="1465941" y="1803374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3" name="Connecteur droit 1012"/>
            <p:cNvCxnSpPr/>
            <p:nvPr/>
          </p:nvCxnSpPr>
          <p:spPr bwMode="auto">
            <a:xfrm>
              <a:off x="1466076" y="1872561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4" name="Connecteur droit 1013"/>
            <p:cNvCxnSpPr/>
            <p:nvPr/>
          </p:nvCxnSpPr>
          <p:spPr bwMode="auto">
            <a:xfrm>
              <a:off x="1466211" y="1941748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5" name="Connecteur droit 1014"/>
            <p:cNvCxnSpPr/>
            <p:nvPr/>
          </p:nvCxnSpPr>
          <p:spPr bwMode="auto">
            <a:xfrm>
              <a:off x="1466346" y="2010935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6" name="Connecteur droit 1015"/>
            <p:cNvCxnSpPr/>
            <p:nvPr/>
          </p:nvCxnSpPr>
          <p:spPr bwMode="auto">
            <a:xfrm>
              <a:off x="1466481" y="2080122"/>
              <a:ext cx="82118" cy="0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017" name="Connecteur droit 1016"/>
          <p:cNvCxnSpPr/>
          <p:nvPr/>
        </p:nvCxnSpPr>
        <p:spPr bwMode="auto">
          <a:xfrm>
            <a:off x="1184838" y="1631869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8" name="Connecteur droit 1017"/>
          <p:cNvCxnSpPr/>
          <p:nvPr/>
        </p:nvCxnSpPr>
        <p:spPr bwMode="auto">
          <a:xfrm>
            <a:off x="1187884" y="1697741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9" name="Connecteur droit 1018"/>
          <p:cNvCxnSpPr/>
          <p:nvPr/>
        </p:nvCxnSpPr>
        <p:spPr bwMode="auto">
          <a:xfrm>
            <a:off x="1190930" y="1763613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0" name="Connecteur droit 1019"/>
          <p:cNvCxnSpPr/>
          <p:nvPr/>
        </p:nvCxnSpPr>
        <p:spPr bwMode="auto">
          <a:xfrm>
            <a:off x="1187840" y="1838689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1" name="Connecteur droit 1020"/>
          <p:cNvCxnSpPr/>
          <p:nvPr/>
        </p:nvCxnSpPr>
        <p:spPr bwMode="auto">
          <a:xfrm>
            <a:off x="1187884" y="1904561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2" name="Connecteur droit 1021"/>
          <p:cNvCxnSpPr/>
          <p:nvPr/>
        </p:nvCxnSpPr>
        <p:spPr bwMode="auto">
          <a:xfrm>
            <a:off x="1181792" y="1970433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3" name="Connecteur droit 1022"/>
          <p:cNvCxnSpPr/>
          <p:nvPr/>
        </p:nvCxnSpPr>
        <p:spPr bwMode="auto">
          <a:xfrm>
            <a:off x="1184904" y="2036305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4" name="Connecteur droit 1023"/>
          <p:cNvCxnSpPr/>
          <p:nvPr/>
        </p:nvCxnSpPr>
        <p:spPr bwMode="auto">
          <a:xfrm>
            <a:off x="1181880" y="2102177"/>
            <a:ext cx="133137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5" name="Connecteur droit 1024"/>
          <p:cNvCxnSpPr/>
          <p:nvPr/>
        </p:nvCxnSpPr>
        <p:spPr bwMode="auto">
          <a:xfrm flipV="1">
            <a:off x="1311319" y="1591856"/>
            <a:ext cx="6359" cy="55151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6" name="Connecteur droit avec flèche 180"/>
          <p:cNvCxnSpPr>
            <a:cxnSpLocks noChangeShapeType="1"/>
          </p:cNvCxnSpPr>
          <p:nvPr/>
        </p:nvCxnSpPr>
        <p:spPr bwMode="auto">
          <a:xfrm flipH="1">
            <a:off x="1311319" y="1867611"/>
            <a:ext cx="304202" cy="0"/>
          </a:xfrm>
          <a:prstGeom prst="straightConnector1">
            <a:avLst/>
          </a:prstGeom>
          <a:noFill/>
          <a:ln w="25400" algn="ctr">
            <a:solidFill>
              <a:schemeClr val="bg2">
                <a:lumMod val="75000"/>
              </a:schemeClr>
            </a:solidFill>
            <a:round/>
            <a:headEnd type="none"/>
            <a:tailEnd type="stealth" w="med" len="med"/>
          </a:ln>
        </p:spPr>
      </p:cxnSp>
      <p:sp>
        <p:nvSpPr>
          <p:cNvPr id="1027" name="ZoneTexte 632"/>
          <p:cNvSpPr txBox="1">
            <a:spLocks noChangeArrowheads="1"/>
          </p:cNvSpPr>
          <p:nvPr/>
        </p:nvSpPr>
        <p:spPr bwMode="auto">
          <a:xfrm>
            <a:off x="1382914" y="1703211"/>
            <a:ext cx="633004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err="1" smtClean="0">
                <a:solidFill>
                  <a:schemeClr val="bg2">
                    <a:lumMod val="75000"/>
                  </a:schemeClr>
                </a:solidFill>
                <a:latin typeface="Arial"/>
                <a:ea typeface="+mn-ea"/>
                <a:cs typeface="Arial" pitchFamily="34" charset="0"/>
              </a:rPr>
              <a:t>Status</a:t>
            </a:r>
            <a:r>
              <a:rPr lang="fr-FR" sz="700" kern="0" dirty="0" smtClean="0">
                <a:solidFill>
                  <a:schemeClr val="bg2">
                    <a:lumMod val="75000"/>
                  </a:schemeClr>
                </a:solidFill>
                <a:latin typeface="Arial"/>
                <a:ea typeface="+mn-ea"/>
                <a:cs typeface="Arial" pitchFamily="34" charset="0"/>
              </a:rPr>
              <a:t> </a:t>
            </a:r>
            <a:r>
              <a:rPr lang="fr-FR" sz="700" kern="0" dirty="0" err="1" smtClean="0">
                <a:solidFill>
                  <a:schemeClr val="bg2">
                    <a:lumMod val="75000"/>
                  </a:schemeClr>
                </a:solidFill>
                <a:latin typeface="Arial"/>
                <a:ea typeface="+mn-ea"/>
                <a:cs typeface="Arial" pitchFamily="34" charset="0"/>
              </a:rPr>
              <a:t>Led</a:t>
            </a:r>
            <a:endParaRPr lang="fr-FR" sz="700" kern="0" dirty="0" smtClean="0">
              <a:solidFill>
                <a:schemeClr val="bg2">
                  <a:lumMod val="75000"/>
                </a:schemeClr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028" name="ZoneTexte 632"/>
          <p:cNvSpPr txBox="1">
            <a:spLocks noChangeArrowheads="1"/>
          </p:cNvSpPr>
          <p:nvPr/>
        </p:nvSpPr>
        <p:spPr bwMode="auto">
          <a:xfrm rot="16200000">
            <a:off x="6456880" y="5415053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1029" name="ZoneTexte 632"/>
          <p:cNvSpPr txBox="1">
            <a:spLocks noChangeArrowheads="1"/>
          </p:cNvSpPr>
          <p:nvPr/>
        </p:nvSpPr>
        <p:spPr bwMode="auto">
          <a:xfrm rot="16200000">
            <a:off x="6294595" y="5417267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1030" name="ZoneTexte 632"/>
          <p:cNvSpPr txBox="1">
            <a:spLocks noChangeArrowheads="1"/>
          </p:cNvSpPr>
          <p:nvPr/>
        </p:nvSpPr>
        <p:spPr bwMode="auto">
          <a:xfrm rot="16200000">
            <a:off x="6077203" y="5443160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cxnSp>
        <p:nvCxnSpPr>
          <p:cNvPr id="1031" name="Connecteur droit avec flèche 180"/>
          <p:cNvCxnSpPr>
            <a:cxnSpLocks noChangeShapeType="1"/>
          </p:cNvCxnSpPr>
          <p:nvPr/>
        </p:nvCxnSpPr>
        <p:spPr bwMode="auto">
          <a:xfrm flipV="1">
            <a:off x="6284467" y="5111985"/>
            <a:ext cx="0" cy="293013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grpSp>
        <p:nvGrpSpPr>
          <p:cNvPr id="1032" name="Groupe 1031"/>
          <p:cNvGrpSpPr/>
          <p:nvPr/>
        </p:nvGrpSpPr>
        <p:grpSpPr>
          <a:xfrm>
            <a:off x="3080096" y="5801445"/>
            <a:ext cx="556060" cy="289070"/>
            <a:chOff x="130942" y="4071648"/>
            <a:chExt cx="556060" cy="289070"/>
          </a:xfrm>
        </p:grpSpPr>
        <p:sp>
          <p:nvSpPr>
            <p:cNvPr id="1033" name="Rectangle à coins arrondis 1032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34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1035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1036" name="Connecteur droit avec flèche 180"/>
          <p:cNvCxnSpPr>
            <a:cxnSpLocks noChangeShapeType="1"/>
          </p:cNvCxnSpPr>
          <p:nvPr/>
        </p:nvCxnSpPr>
        <p:spPr bwMode="auto">
          <a:xfrm flipV="1">
            <a:off x="3312120" y="5400017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1037" name="ZoneTexte 1036"/>
          <p:cNvSpPr txBox="1"/>
          <p:nvPr/>
        </p:nvSpPr>
        <p:spPr>
          <a:xfrm>
            <a:off x="2970676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8" name="ZoneTexte 1037"/>
          <p:cNvSpPr txBox="1"/>
          <p:nvPr/>
        </p:nvSpPr>
        <p:spPr>
          <a:xfrm>
            <a:off x="2779022" y="5081308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9" name="Connecteur droit 1038"/>
          <p:cNvCxnSpPr/>
          <p:nvPr/>
        </p:nvCxnSpPr>
        <p:spPr bwMode="auto">
          <a:xfrm>
            <a:off x="3097138" y="5251728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6" name="ZoneTexte 385"/>
          <p:cNvSpPr txBox="1"/>
          <p:nvPr/>
        </p:nvSpPr>
        <p:spPr>
          <a:xfrm>
            <a:off x="39950" y="4984791"/>
            <a:ext cx="992298" cy="96353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Data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TTC </a:t>
            </a:r>
            <a:r>
              <a:rPr lang="en-US" sz="1400" i="1" kern="0" dirty="0" err="1" smtClean="0">
                <a:solidFill>
                  <a:srgbClr val="FF0000"/>
                </a:solidFill>
                <a:ea typeface="+mn-ea"/>
                <a:cs typeface="Arial" pitchFamily="34" charset="0"/>
              </a:rPr>
              <a:t>cmd</a:t>
            </a:r>
            <a:endParaRPr lang="en-US" sz="1400" i="1" kern="0" dirty="0" smtClean="0">
              <a:solidFill>
                <a:srgbClr val="FF0000"/>
              </a:solidFill>
              <a:ea typeface="+mn-ea"/>
              <a:cs typeface="Arial" pitchFamily="34" charset="0"/>
            </a:endParaRP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SC</a:t>
            </a:r>
            <a:endParaRPr lang="en-US" sz="14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387" name="ZoneTexte 386"/>
          <p:cNvSpPr txBox="1"/>
          <p:nvPr/>
        </p:nvSpPr>
        <p:spPr>
          <a:xfrm>
            <a:off x="9384044" y="7272130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6</a:t>
            </a:r>
          </a:p>
        </p:txBody>
      </p:sp>
      <p:cxnSp>
        <p:nvCxnSpPr>
          <p:cNvPr id="3" name="Connecteur droit 2"/>
          <p:cNvCxnSpPr/>
          <p:nvPr/>
        </p:nvCxnSpPr>
        <p:spPr bwMode="auto">
          <a:xfrm flipV="1">
            <a:off x="9288825" y="7227572"/>
            <a:ext cx="288522" cy="89116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1" name="ZoneTexte 390"/>
          <p:cNvSpPr txBox="1"/>
          <p:nvPr/>
        </p:nvSpPr>
        <p:spPr>
          <a:xfrm>
            <a:off x="6884260" y="2543498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92" name="ZoneTexte 391"/>
          <p:cNvSpPr txBox="1"/>
          <p:nvPr/>
        </p:nvSpPr>
        <p:spPr>
          <a:xfrm>
            <a:off x="6891748" y="2704923"/>
            <a:ext cx="387858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2V5</a:t>
            </a:r>
            <a:endParaRPr lang="en-US" sz="8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2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MCj04315380000[1]"/>
          <p:cNvPicPr>
            <a:picLocks noChangeAspect="1" noChangeArrowheads="1"/>
          </p:cNvPicPr>
          <p:nvPr/>
        </p:nvPicPr>
        <p:blipFill>
          <a:blip r:embed="rId3" cstate="print">
            <a:lum bright="30000" contrast="-60000"/>
          </a:blip>
          <a:srcRect/>
          <a:stretch>
            <a:fillRect/>
          </a:stretch>
        </p:blipFill>
        <p:spPr bwMode="auto">
          <a:xfrm>
            <a:off x="1871960" y="2373313"/>
            <a:ext cx="5184478" cy="480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/>
              <a:t>PRR 3CU </a:t>
            </a:r>
            <a:r>
              <a:rPr lang="fr-FR" sz="4000" dirty="0" err="1"/>
              <a:t>board</a:t>
            </a:r>
            <a:endParaRPr lang="fr-FR" sz="4000" dirty="0" smtClean="0"/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3384128" y="2380554"/>
            <a:ext cx="4464496" cy="638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Architecture of the board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000000"/>
                </a:solidFill>
                <a:sym typeface="Wingdings" pitchFamily="2" charset="2"/>
              </a:rPr>
              <a:t> Clock tree</a:t>
            </a:r>
          </a:p>
          <a:p>
            <a:pPr marL="0" lvl="1" indent="0"/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GBT frame </a:t>
            </a:r>
          </a:p>
          <a:p>
            <a:pPr marL="0" lvl="1" indent="0"/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Slow control</a:t>
            </a:r>
          </a:p>
          <a:p>
            <a:pPr marL="0" lvl="1" indent="0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Delatching</a:t>
            </a:r>
            <a:r>
              <a:rPr lang="en-US" sz="2000" dirty="0" smtClean="0">
                <a:solidFill>
                  <a:schemeClr val="tx1"/>
                </a:solidFill>
              </a:rPr>
              <a:t> control </a:t>
            </a:r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IGLOO2 FPGA</a:t>
            </a:r>
          </a:p>
          <a:p>
            <a:pPr marL="0" lvl="1" indent="0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Power supplies and power tree</a:t>
            </a:r>
          </a:p>
          <a:p>
            <a:pPr marL="0" lvl="1" indent="0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Rear connections</a:t>
            </a:r>
          </a:p>
          <a:p>
            <a:pPr marL="0" lvl="1" indent="0"/>
            <a:r>
              <a:rPr lang="en-US" sz="2000" dirty="0" smtClean="0">
                <a:solidFill>
                  <a:schemeClr val="tx1"/>
                </a:solidFill>
              </a:rPr>
              <a:t>	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Firmware architecture</a:t>
            </a:r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endParaRPr lang="en-US" sz="2000" dirty="0">
              <a:solidFill>
                <a:srgbClr val="FF0000"/>
              </a:solidFill>
            </a:endParaRPr>
          </a:p>
          <a:p>
            <a:pPr marL="0" lvl="1" indent="0"/>
            <a:endParaRPr lang="en-US" sz="2000" dirty="0" smtClean="0">
              <a:solidFill>
                <a:srgbClr val="FF0000"/>
              </a:solidFill>
            </a:endParaRPr>
          </a:p>
          <a:p>
            <a:pPr marL="0" lvl="1" indent="0"/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endParaRPr lang="en-US" sz="2000" dirty="0">
              <a:solidFill>
                <a:srgbClr val="000000"/>
              </a:solidFill>
            </a:endParaRPr>
          </a:p>
          <a:p>
            <a:pPr marL="0" lvl="1" indent="0"/>
            <a:endParaRPr lang="en-US" sz="2000" i="1" dirty="0">
              <a:solidFill>
                <a:srgbClr val="000000"/>
              </a:solidFill>
            </a:endParaRPr>
          </a:p>
          <a:p>
            <a:pPr marL="0" lvl="1" indent="0"/>
            <a:endParaRPr lang="en-US" sz="2000" dirty="0" smtClean="0">
              <a:solidFill>
                <a:srgbClr val="000000"/>
              </a:solidFill>
            </a:endParaRPr>
          </a:p>
          <a:p>
            <a:pPr marL="0" lvl="1" indent="0"/>
            <a:endParaRPr lang="en-US" sz="2000" i="1" dirty="0" smtClean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20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Clock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tree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86" name="Rectangle à coins arrondis 385"/>
          <p:cNvSpPr/>
          <p:nvPr/>
        </p:nvSpPr>
        <p:spPr bwMode="auto">
          <a:xfrm>
            <a:off x="2906403" y="2125754"/>
            <a:ext cx="1678516" cy="156523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87" name="Connecteur droit 386"/>
          <p:cNvCxnSpPr/>
          <p:nvPr/>
        </p:nvCxnSpPr>
        <p:spPr bwMode="auto">
          <a:xfrm>
            <a:off x="3684337" y="2840413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388" name="Trapèze 387"/>
          <p:cNvSpPr/>
          <p:nvPr/>
        </p:nvSpPr>
        <p:spPr bwMode="auto">
          <a:xfrm rot="5400000">
            <a:off x="3626483" y="3035182"/>
            <a:ext cx="864096" cy="172323"/>
          </a:xfrm>
          <a:prstGeom prst="trapezoid">
            <a:avLst>
              <a:gd name="adj" fmla="val 95015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9" name="Rectangle 388"/>
          <p:cNvSpPr/>
          <p:nvPr/>
        </p:nvSpPr>
        <p:spPr bwMode="auto">
          <a:xfrm>
            <a:off x="3054229" y="2745075"/>
            <a:ext cx="642336" cy="1865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390" name="ZoneTexte 389"/>
          <p:cNvSpPr txBox="1"/>
          <p:nvPr/>
        </p:nvSpPr>
        <p:spPr>
          <a:xfrm>
            <a:off x="2978411" y="2738444"/>
            <a:ext cx="96639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XPLL / XOSC </a:t>
            </a:r>
            <a:endParaRPr lang="en-US" sz="7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91" name="Groupe 161"/>
          <p:cNvGrpSpPr/>
          <p:nvPr/>
        </p:nvGrpSpPr>
        <p:grpSpPr>
          <a:xfrm>
            <a:off x="3255443" y="2518591"/>
            <a:ext cx="326534" cy="143058"/>
            <a:chOff x="2635946" y="2462965"/>
            <a:chExt cx="296195" cy="129780"/>
          </a:xfrm>
        </p:grpSpPr>
        <p:sp>
          <p:nvSpPr>
            <p:cNvPr id="392" name="Rectangle 391"/>
            <p:cNvSpPr/>
            <p:nvPr/>
          </p:nvSpPr>
          <p:spPr bwMode="auto">
            <a:xfrm>
              <a:off x="2635946" y="2462965"/>
              <a:ext cx="296195" cy="1297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93" name="Rectangle 392"/>
            <p:cNvSpPr/>
            <p:nvPr/>
          </p:nvSpPr>
          <p:spPr bwMode="auto">
            <a:xfrm>
              <a:off x="2762084" y="2492896"/>
              <a:ext cx="45719" cy="72008"/>
            </a:xfrm>
            <a:prstGeom prst="rect">
              <a:avLst/>
            </a:prstGeom>
            <a:solidFill>
              <a:srgbClr val="0000FF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394" name="Connecteur droit avec flèche 393"/>
            <p:cNvCxnSpPr/>
            <p:nvPr/>
          </p:nvCxnSpPr>
          <p:spPr bwMode="auto">
            <a:xfrm flipV="1">
              <a:off x="2827482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95" name="Connecteur droit avec flèche 394"/>
            <p:cNvCxnSpPr/>
            <p:nvPr/>
          </p:nvCxnSpPr>
          <p:spPr bwMode="auto">
            <a:xfrm flipV="1">
              <a:off x="2741238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96" name="Connecteur droit avec flèche 395"/>
            <p:cNvCxnSpPr/>
            <p:nvPr/>
          </p:nvCxnSpPr>
          <p:spPr bwMode="auto">
            <a:xfrm>
              <a:off x="2663788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397" name="Connecteur droit avec flèche 396"/>
            <p:cNvCxnSpPr/>
            <p:nvPr/>
          </p:nvCxnSpPr>
          <p:spPr bwMode="auto">
            <a:xfrm>
              <a:off x="2829572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398" name="Connecteur droit 397"/>
          <p:cNvCxnSpPr/>
          <p:nvPr/>
        </p:nvCxnSpPr>
        <p:spPr bwMode="auto">
          <a:xfrm>
            <a:off x="3418710" y="2653846"/>
            <a:ext cx="0" cy="8899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sm"/>
          </a:ln>
          <a:effectLst/>
        </p:spPr>
      </p:cxnSp>
      <p:sp>
        <p:nvSpPr>
          <p:cNvPr id="399" name="Rectangle 398"/>
          <p:cNvSpPr/>
          <p:nvPr/>
        </p:nvSpPr>
        <p:spPr bwMode="auto">
          <a:xfrm>
            <a:off x="3050419" y="3018193"/>
            <a:ext cx="642336" cy="1865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400" name="ZoneTexte 399"/>
          <p:cNvSpPr txBox="1"/>
          <p:nvPr/>
        </p:nvSpPr>
        <p:spPr>
          <a:xfrm>
            <a:off x="3183769" y="3011965"/>
            <a:ext cx="4514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XPLL </a:t>
            </a:r>
            <a:endParaRPr lang="en-US" sz="7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01" name="Groupe 161"/>
          <p:cNvGrpSpPr/>
          <p:nvPr/>
        </p:nvGrpSpPr>
        <p:grpSpPr>
          <a:xfrm rot="16200000">
            <a:off x="2533403" y="3058246"/>
            <a:ext cx="326534" cy="143058"/>
            <a:chOff x="2635946" y="2462965"/>
            <a:chExt cx="296195" cy="129780"/>
          </a:xfrm>
        </p:grpSpPr>
        <p:sp>
          <p:nvSpPr>
            <p:cNvPr id="402" name="Rectangle 401"/>
            <p:cNvSpPr/>
            <p:nvPr/>
          </p:nvSpPr>
          <p:spPr bwMode="auto">
            <a:xfrm>
              <a:off x="2635946" y="2462965"/>
              <a:ext cx="296195" cy="1297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403" name="Rectangle 402"/>
            <p:cNvSpPr/>
            <p:nvPr/>
          </p:nvSpPr>
          <p:spPr bwMode="auto">
            <a:xfrm>
              <a:off x="2762084" y="2492896"/>
              <a:ext cx="45719" cy="72008"/>
            </a:xfrm>
            <a:prstGeom prst="rect">
              <a:avLst/>
            </a:prstGeom>
            <a:solidFill>
              <a:srgbClr val="0000FF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404" name="Connecteur droit avec flèche 403"/>
            <p:cNvCxnSpPr/>
            <p:nvPr/>
          </p:nvCxnSpPr>
          <p:spPr bwMode="auto">
            <a:xfrm flipV="1">
              <a:off x="2827482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405" name="Connecteur droit avec flèche 404"/>
            <p:cNvCxnSpPr/>
            <p:nvPr/>
          </p:nvCxnSpPr>
          <p:spPr bwMode="auto">
            <a:xfrm flipV="1">
              <a:off x="2741238" y="2492896"/>
              <a:ext cx="0" cy="720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406" name="Connecteur droit avec flèche 405"/>
            <p:cNvCxnSpPr/>
            <p:nvPr/>
          </p:nvCxnSpPr>
          <p:spPr bwMode="auto">
            <a:xfrm>
              <a:off x="2663788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407" name="Connecteur droit avec flèche 406"/>
            <p:cNvCxnSpPr/>
            <p:nvPr/>
          </p:nvCxnSpPr>
          <p:spPr bwMode="auto">
            <a:xfrm>
              <a:off x="2829572" y="2528900"/>
              <a:ext cx="72008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408" name="Connecteur droit 407"/>
          <p:cNvCxnSpPr/>
          <p:nvPr/>
        </p:nvCxnSpPr>
        <p:spPr bwMode="auto">
          <a:xfrm>
            <a:off x="3692755" y="3098382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09" name="Connecteur droit 408"/>
          <p:cNvCxnSpPr/>
          <p:nvPr/>
        </p:nvCxnSpPr>
        <p:spPr bwMode="auto">
          <a:xfrm flipV="1">
            <a:off x="2906403" y="3356351"/>
            <a:ext cx="1082802" cy="763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10" name="Rectangle 409"/>
          <p:cNvSpPr/>
          <p:nvPr/>
        </p:nvSpPr>
        <p:spPr bwMode="auto">
          <a:xfrm>
            <a:off x="4283609" y="2731735"/>
            <a:ext cx="159890" cy="813935"/>
          </a:xfrm>
          <a:prstGeom prst="rect">
            <a:avLst/>
          </a:prstGeom>
          <a:solidFill>
            <a:srgbClr val="ABABE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1" name="ZoneTexte 410"/>
          <p:cNvSpPr txBox="1"/>
          <p:nvPr/>
        </p:nvSpPr>
        <p:spPr>
          <a:xfrm rot="16200000">
            <a:off x="4070181" y="2998354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[7:0]</a:t>
            </a:r>
            <a:endParaRPr lang="en-US" sz="700" b="1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12" name="Connecteur droit 411"/>
          <p:cNvCxnSpPr/>
          <p:nvPr/>
        </p:nvCxnSpPr>
        <p:spPr bwMode="auto">
          <a:xfrm>
            <a:off x="4144693" y="3112042"/>
            <a:ext cx="144016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13" name="ZoneTexte 412"/>
          <p:cNvSpPr txBox="1"/>
          <p:nvPr/>
        </p:nvSpPr>
        <p:spPr>
          <a:xfrm rot="16200000">
            <a:off x="3830281" y="2982625"/>
            <a:ext cx="4514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3 to 1</a:t>
            </a:r>
            <a:endParaRPr lang="en-US" sz="700" b="1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14" name="Groupe 413"/>
          <p:cNvGrpSpPr/>
          <p:nvPr/>
        </p:nvGrpSpPr>
        <p:grpSpPr>
          <a:xfrm>
            <a:off x="3414988" y="2331629"/>
            <a:ext cx="1027376" cy="200055"/>
            <a:chOff x="1750946" y="2449061"/>
            <a:chExt cx="1027376" cy="200055"/>
          </a:xfrm>
        </p:grpSpPr>
        <p:sp>
          <p:nvSpPr>
            <p:cNvPr id="415" name="Rectangle 414"/>
            <p:cNvSpPr/>
            <p:nvPr/>
          </p:nvSpPr>
          <p:spPr bwMode="auto">
            <a:xfrm>
              <a:off x="1750946" y="2496064"/>
              <a:ext cx="835357" cy="1110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416" name="ZoneTexte 415"/>
            <p:cNvSpPr txBox="1"/>
            <p:nvPr/>
          </p:nvSpPr>
          <p:spPr>
            <a:xfrm>
              <a:off x="1786024" y="2449061"/>
              <a:ext cx="99229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700" dirty="0" smtClean="0">
                  <a:solidFill>
                    <a:srgbClr val="FFFFFF"/>
                  </a:solidFill>
                  <a:latin typeface="Arial" pitchFamily="34" charset="0"/>
                  <a:ea typeface="+mn-ea"/>
                  <a:cs typeface="Arial" pitchFamily="34" charset="0"/>
                </a:rPr>
                <a:t>Phase Shifter</a:t>
              </a:r>
              <a:endParaRPr lang="en-US" sz="7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417" name="Connecteur droit 416"/>
          <p:cNvCxnSpPr/>
          <p:nvPr/>
        </p:nvCxnSpPr>
        <p:spPr bwMode="auto">
          <a:xfrm flipH="1">
            <a:off x="4362823" y="2441296"/>
            <a:ext cx="731" cy="28655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</p:cxnSp>
      <p:cxnSp>
        <p:nvCxnSpPr>
          <p:cNvPr id="418" name="Connecteur droit 417"/>
          <p:cNvCxnSpPr/>
          <p:nvPr/>
        </p:nvCxnSpPr>
        <p:spPr bwMode="auto">
          <a:xfrm>
            <a:off x="4249201" y="2445381"/>
            <a:ext cx="123678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sm" len="sm"/>
          </a:ln>
          <a:effectLst/>
        </p:spPr>
      </p:cxnSp>
      <p:sp>
        <p:nvSpPr>
          <p:cNvPr id="419" name="ZoneTexte 418"/>
          <p:cNvSpPr txBox="1"/>
          <p:nvPr/>
        </p:nvSpPr>
        <p:spPr>
          <a:xfrm>
            <a:off x="2913774" y="2091884"/>
            <a:ext cx="1458664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GBTX : </a:t>
            </a:r>
            <a:r>
              <a:rPr lang="en-US" sz="8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Clock manager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20" name="Connecteur droit 419"/>
          <p:cNvCxnSpPr/>
          <p:nvPr/>
        </p:nvCxnSpPr>
        <p:spPr bwMode="auto">
          <a:xfrm>
            <a:off x="2907961" y="3064837"/>
            <a:ext cx="14245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</p:cxnSp>
      <p:cxnSp>
        <p:nvCxnSpPr>
          <p:cNvPr id="421" name="Connecteur droit 420"/>
          <p:cNvCxnSpPr/>
          <p:nvPr/>
        </p:nvCxnSpPr>
        <p:spPr bwMode="auto">
          <a:xfrm>
            <a:off x="2911166" y="3169537"/>
            <a:ext cx="14245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sm"/>
          </a:ln>
          <a:effectLst/>
        </p:spPr>
      </p:cxnSp>
      <p:cxnSp>
        <p:nvCxnSpPr>
          <p:cNvPr id="422" name="Connecteur droit 421"/>
          <p:cNvCxnSpPr/>
          <p:nvPr/>
        </p:nvCxnSpPr>
        <p:spPr bwMode="auto">
          <a:xfrm>
            <a:off x="2767401" y="3168702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23" name="Connecteur droit 422"/>
          <p:cNvCxnSpPr/>
          <p:nvPr/>
        </p:nvCxnSpPr>
        <p:spPr bwMode="auto">
          <a:xfrm>
            <a:off x="2768120" y="3065400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24" name="ZoneTexte 423"/>
          <p:cNvSpPr txBox="1"/>
          <p:nvPr/>
        </p:nvSpPr>
        <p:spPr>
          <a:xfrm>
            <a:off x="2866165" y="3215805"/>
            <a:ext cx="1172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External clock source</a:t>
            </a:r>
            <a:endParaRPr lang="en-US" sz="7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25" name="Connecteur droit 424"/>
          <p:cNvCxnSpPr/>
          <p:nvPr/>
        </p:nvCxnSpPr>
        <p:spPr bwMode="auto">
          <a:xfrm>
            <a:off x="4440903" y="3116397"/>
            <a:ext cx="144016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26" name="ZoneTexte 425"/>
          <p:cNvSpPr txBox="1"/>
          <p:nvPr/>
        </p:nvSpPr>
        <p:spPr>
          <a:xfrm>
            <a:off x="4578649" y="2922508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[7:0]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27" name="Connecteur droit 426"/>
          <p:cNvCxnSpPr/>
          <p:nvPr/>
        </p:nvCxnSpPr>
        <p:spPr bwMode="auto">
          <a:xfrm>
            <a:off x="4586369" y="3112752"/>
            <a:ext cx="478602" cy="0"/>
          </a:xfrm>
          <a:prstGeom prst="line">
            <a:avLst/>
          </a:prstGeom>
          <a:noFill/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28" name="Connecteur droit 427"/>
          <p:cNvCxnSpPr/>
          <p:nvPr/>
        </p:nvCxnSpPr>
        <p:spPr bwMode="auto">
          <a:xfrm flipV="1">
            <a:off x="5064515" y="1575249"/>
            <a:ext cx="404841" cy="3287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29" name="ZoneTexte 428"/>
          <p:cNvSpPr txBox="1"/>
          <p:nvPr/>
        </p:nvSpPr>
        <p:spPr>
          <a:xfrm>
            <a:off x="7247129" y="942026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Clk_Slot_0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30" name="Connecteur droit 429"/>
          <p:cNvCxnSpPr/>
          <p:nvPr/>
        </p:nvCxnSpPr>
        <p:spPr bwMode="auto">
          <a:xfrm>
            <a:off x="7185841" y="1070307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31" name="ZoneTexte 430"/>
          <p:cNvSpPr txBox="1"/>
          <p:nvPr/>
        </p:nvSpPr>
        <p:spPr>
          <a:xfrm>
            <a:off x="7251939" y="1040496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32" name="Connecteur droit 431"/>
          <p:cNvCxnSpPr/>
          <p:nvPr/>
        </p:nvCxnSpPr>
        <p:spPr bwMode="auto">
          <a:xfrm>
            <a:off x="7183720" y="1153879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33" name="ZoneTexte 432"/>
          <p:cNvSpPr txBox="1"/>
          <p:nvPr/>
        </p:nvSpPr>
        <p:spPr>
          <a:xfrm>
            <a:off x="7249754" y="1132469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Clk_Slot_2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34" name="ZoneTexte 433"/>
          <p:cNvSpPr txBox="1"/>
          <p:nvPr/>
        </p:nvSpPr>
        <p:spPr>
          <a:xfrm>
            <a:off x="7251939" y="1236068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Clk_Slot_3</a:t>
            </a:r>
          </a:p>
        </p:txBody>
      </p:sp>
      <p:cxnSp>
        <p:nvCxnSpPr>
          <p:cNvPr id="435" name="Connecteur droit 434"/>
          <p:cNvCxnSpPr/>
          <p:nvPr/>
        </p:nvCxnSpPr>
        <p:spPr bwMode="auto">
          <a:xfrm>
            <a:off x="7176051" y="1250211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36" name="Connecteur droit 435"/>
          <p:cNvCxnSpPr/>
          <p:nvPr/>
        </p:nvCxnSpPr>
        <p:spPr bwMode="auto">
          <a:xfrm>
            <a:off x="7180880" y="1340933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37" name="Connecteur droit 436"/>
          <p:cNvCxnSpPr/>
          <p:nvPr/>
        </p:nvCxnSpPr>
        <p:spPr bwMode="auto">
          <a:xfrm>
            <a:off x="7184119" y="1649257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38" name="Connecteur droit 437"/>
          <p:cNvCxnSpPr/>
          <p:nvPr/>
        </p:nvCxnSpPr>
        <p:spPr bwMode="auto">
          <a:xfrm>
            <a:off x="7181998" y="1724414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39" name="ZoneTexte 438"/>
          <p:cNvSpPr txBox="1"/>
          <p:nvPr/>
        </p:nvSpPr>
        <p:spPr>
          <a:xfrm>
            <a:off x="7233923" y="1511255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Clk_Slot_6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40" name="ZoneTexte 439"/>
          <p:cNvSpPr txBox="1"/>
          <p:nvPr/>
        </p:nvSpPr>
        <p:spPr>
          <a:xfrm>
            <a:off x="7243114" y="1618836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Clk_Slot_7</a:t>
            </a:r>
          </a:p>
        </p:txBody>
      </p:sp>
      <p:cxnSp>
        <p:nvCxnSpPr>
          <p:cNvPr id="441" name="Connecteur droit 440"/>
          <p:cNvCxnSpPr/>
          <p:nvPr/>
        </p:nvCxnSpPr>
        <p:spPr bwMode="auto">
          <a:xfrm>
            <a:off x="7177134" y="1829161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42" name="Connecteur droit 441"/>
          <p:cNvCxnSpPr/>
          <p:nvPr/>
        </p:nvCxnSpPr>
        <p:spPr bwMode="auto">
          <a:xfrm>
            <a:off x="7181963" y="1919883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43" name="Connecteur droit 442"/>
          <p:cNvCxnSpPr/>
          <p:nvPr/>
        </p:nvCxnSpPr>
        <p:spPr bwMode="auto">
          <a:xfrm>
            <a:off x="7196688" y="2363834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44" name="Connecteur droit 443"/>
          <p:cNvCxnSpPr/>
          <p:nvPr/>
        </p:nvCxnSpPr>
        <p:spPr bwMode="auto">
          <a:xfrm>
            <a:off x="7194567" y="2441796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45" name="ZoneTexte 444"/>
          <p:cNvSpPr txBox="1"/>
          <p:nvPr/>
        </p:nvSpPr>
        <p:spPr>
          <a:xfrm>
            <a:off x="5019812" y="1393692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[0]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46" name="ZoneTexte 445"/>
          <p:cNvSpPr txBox="1"/>
          <p:nvPr/>
        </p:nvSpPr>
        <p:spPr>
          <a:xfrm>
            <a:off x="5013932" y="2630959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[1]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47" name="ZoneTexte 446"/>
          <p:cNvSpPr txBox="1"/>
          <p:nvPr/>
        </p:nvSpPr>
        <p:spPr>
          <a:xfrm>
            <a:off x="5020123" y="4868332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[3]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48" name="Connecteur droit 447"/>
          <p:cNvCxnSpPr/>
          <p:nvPr/>
        </p:nvCxnSpPr>
        <p:spPr bwMode="auto">
          <a:xfrm>
            <a:off x="7190534" y="2952552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49" name="ZoneTexte 448"/>
          <p:cNvSpPr txBox="1"/>
          <p:nvPr/>
        </p:nvSpPr>
        <p:spPr>
          <a:xfrm>
            <a:off x="7245122" y="2214449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Clk_Slot_11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450" name="Connecteur droit 449"/>
          <p:cNvCxnSpPr/>
          <p:nvPr/>
        </p:nvCxnSpPr>
        <p:spPr bwMode="auto">
          <a:xfrm>
            <a:off x="7188413" y="3036124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51" name="ZoneTexte 450"/>
          <p:cNvSpPr txBox="1"/>
          <p:nvPr/>
        </p:nvSpPr>
        <p:spPr>
          <a:xfrm>
            <a:off x="7245122" y="2309571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Clk_Slot_12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2" name="ZoneTexte 451"/>
          <p:cNvSpPr txBox="1"/>
          <p:nvPr/>
        </p:nvSpPr>
        <p:spPr>
          <a:xfrm>
            <a:off x="7245342" y="2417495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Clk_Slot_13</a:t>
            </a:r>
          </a:p>
        </p:txBody>
      </p:sp>
      <p:cxnSp>
        <p:nvCxnSpPr>
          <p:cNvPr id="453" name="Connecteur droit 452"/>
          <p:cNvCxnSpPr/>
          <p:nvPr/>
        </p:nvCxnSpPr>
        <p:spPr bwMode="auto">
          <a:xfrm>
            <a:off x="7180744" y="3132456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454" name="Connecteur droit 453"/>
          <p:cNvCxnSpPr/>
          <p:nvPr/>
        </p:nvCxnSpPr>
        <p:spPr bwMode="auto">
          <a:xfrm>
            <a:off x="7185573" y="3223178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455" name="ZoneTexte 454"/>
          <p:cNvSpPr txBox="1"/>
          <p:nvPr/>
        </p:nvSpPr>
        <p:spPr>
          <a:xfrm>
            <a:off x="7247626" y="2814199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Clk_Slot_17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6" name="ZoneTexte 455"/>
          <p:cNvSpPr txBox="1"/>
          <p:nvPr/>
        </p:nvSpPr>
        <p:spPr>
          <a:xfrm>
            <a:off x="7246673" y="2529929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Clk_Slot_14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7" name="Rectangle à coins arrondis 456"/>
          <p:cNvSpPr/>
          <p:nvPr/>
        </p:nvSpPr>
        <p:spPr bwMode="auto">
          <a:xfrm>
            <a:off x="5630010" y="4590871"/>
            <a:ext cx="863230" cy="156523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8" name="ZoneTexte 457"/>
          <p:cNvSpPr txBox="1"/>
          <p:nvPr/>
        </p:nvSpPr>
        <p:spPr>
          <a:xfrm>
            <a:off x="5629352" y="4645402"/>
            <a:ext cx="596248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FPGA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9" name="ZoneTexte 458"/>
          <p:cNvSpPr txBox="1"/>
          <p:nvPr/>
        </p:nvSpPr>
        <p:spPr>
          <a:xfrm>
            <a:off x="5031057" y="1549392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0" name="ZoneTexte 459"/>
          <p:cNvSpPr txBox="1"/>
          <p:nvPr/>
        </p:nvSpPr>
        <p:spPr>
          <a:xfrm>
            <a:off x="5031057" y="2784664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1" name="ZoneTexte 460"/>
          <p:cNvSpPr txBox="1"/>
          <p:nvPr/>
        </p:nvSpPr>
        <p:spPr>
          <a:xfrm>
            <a:off x="5202181" y="1707933"/>
            <a:ext cx="871965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to right 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FEBs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2" name="ZoneTexte 461"/>
          <p:cNvSpPr txBox="1"/>
          <p:nvPr/>
        </p:nvSpPr>
        <p:spPr>
          <a:xfrm>
            <a:off x="5220517" y="2999942"/>
            <a:ext cx="81265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to 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left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FEBs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63" name="Groupe 462"/>
          <p:cNvGrpSpPr/>
          <p:nvPr/>
        </p:nvGrpSpPr>
        <p:grpSpPr>
          <a:xfrm>
            <a:off x="6413035" y="942026"/>
            <a:ext cx="793057" cy="528331"/>
            <a:chOff x="7961483" y="3450584"/>
            <a:chExt cx="793057" cy="528331"/>
          </a:xfrm>
        </p:grpSpPr>
        <p:sp>
          <p:nvSpPr>
            <p:cNvPr id="464" name="Triangle isocèle 463"/>
            <p:cNvSpPr/>
            <p:nvPr/>
          </p:nvSpPr>
          <p:spPr bwMode="auto">
            <a:xfrm rot="5400000">
              <a:off x="8100027" y="3397284"/>
              <a:ext cx="528331" cy="634932"/>
            </a:xfrm>
            <a:prstGeom prst="triangl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65" name="ZoneTexte 632"/>
            <p:cNvSpPr txBox="1">
              <a:spLocks noChangeArrowheads="1"/>
            </p:cNvSpPr>
            <p:nvPr/>
          </p:nvSpPr>
          <p:spPr bwMode="auto">
            <a:xfrm>
              <a:off x="7961483" y="3605888"/>
              <a:ext cx="68430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65LVDS104</a:t>
              </a:r>
            </a:p>
          </p:txBody>
        </p:sp>
        <p:sp>
          <p:nvSpPr>
            <p:cNvPr id="466" name="ZoneTexte 632"/>
            <p:cNvSpPr txBox="1">
              <a:spLocks noChangeArrowheads="1"/>
            </p:cNvSpPr>
            <p:nvPr/>
          </p:nvSpPr>
          <p:spPr bwMode="auto">
            <a:xfrm>
              <a:off x="7967342" y="3701765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4</a:t>
              </a:r>
            </a:p>
          </p:txBody>
        </p:sp>
        <p:grpSp>
          <p:nvGrpSpPr>
            <p:cNvPr id="467" name="Groupe 466"/>
            <p:cNvGrpSpPr/>
            <p:nvPr/>
          </p:nvGrpSpPr>
          <p:grpSpPr>
            <a:xfrm>
              <a:off x="8677461" y="3571650"/>
              <a:ext cx="77079" cy="289335"/>
              <a:chOff x="8562934" y="3133541"/>
              <a:chExt cx="77079" cy="289335"/>
            </a:xfrm>
          </p:grpSpPr>
          <p:cxnSp>
            <p:nvCxnSpPr>
              <p:cNvPr id="468" name="Connecteur droit 467"/>
              <p:cNvCxnSpPr/>
              <p:nvPr/>
            </p:nvCxnSpPr>
            <p:spPr bwMode="auto">
              <a:xfrm>
                <a:off x="8568704" y="3133541"/>
                <a:ext cx="0" cy="289335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9" name="Connecteur droit 468"/>
              <p:cNvCxnSpPr/>
              <p:nvPr/>
            </p:nvCxnSpPr>
            <p:spPr bwMode="auto">
              <a:xfrm>
                <a:off x="8562934" y="3141953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0" name="Connecteur droit 469"/>
              <p:cNvCxnSpPr/>
              <p:nvPr/>
            </p:nvCxnSpPr>
            <p:spPr bwMode="auto">
              <a:xfrm>
                <a:off x="8562934" y="341134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1" name="Connecteur droit 470"/>
              <p:cNvCxnSpPr/>
              <p:nvPr/>
            </p:nvCxnSpPr>
            <p:spPr bwMode="auto">
              <a:xfrm>
                <a:off x="8562934" y="322396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2" name="Connecteur droit 471"/>
              <p:cNvCxnSpPr/>
              <p:nvPr/>
            </p:nvCxnSpPr>
            <p:spPr bwMode="auto">
              <a:xfrm>
                <a:off x="8562934" y="3321824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473" name="Groupe 472"/>
          <p:cNvGrpSpPr/>
          <p:nvPr/>
        </p:nvGrpSpPr>
        <p:grpSpPr>
          <a:xfrm>
            <a:off x="6414010" y="1516329"/>
            <a:ext cx="793057" cy="528331"/>
            <a:chOff x="7961483" y="3450584"/>
            <a:chExt cx="793057" cy="528331"/>
          </a:xfrm>
        </p:grpSpPr>
        <p:sp>
          <p:nvSpPr>
            <p:cNvPr id="474" name="Triangle isocèle 473"/>
            <p:cNvSpPr/>
            <p:nvPr/>
          </p:nvSpPr>
          <p:spPr bwMode="auto">
            <a:xfrm rot="5400000">
              <a:off x="8100027" y="3397284"/>
              <a:ext cx="528331" cy="634932"/>
            </a:xfrm>
            <a:prstGeom prst="triangl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75" name="ZoneTexte 632"/>
            <p:cNvSpPr txBox="1">
              <a:spLocks noChangeArrowheads="1"/>
            </p:cNvSpPr>
            <p:nvPr/>
          </p:nvSpPr>
          <p:spPr bwMode="auto">
            <a:xfrm>
              <a:off x="7961483" y="3605888"/>
              <a:ext cx="68430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65LVDS104</a:t>
              </a:r>
            </a:p>
          </p:txBody>
        </p:sp>
        <p:sp>
          <p:nvSpPr>
            <p:cNvPr id="476" name="ZoneTexte 632"/>
            <p:cNvSpPr txBox="1">
              <a:spLocks noChangeArrowheads="1"/>
            </p:cNvSpPr>
            <p:nvPr/>
          </p:nvSpPr>
          <p:spPr bwMode="auto">
            <a:xfrm>
              <a:off x="7967342" y="3701765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4</a:t>
              </a:r>
            </a:p>
          </p:txBody>
        </p:sp>
        <p:grpSp>
          <p:nvGrpSpPr>
            <p:cNvPr id="477" name="Groupe 476"/>
            <p:cNvGrpSpPr/>
            <p:nvPr/>
          </p:nvGrpSpPr>
          <p:grpSpPr>
            <a:xfrm>
              <a:off x="8677461" y="3571650"/>
              <a:ext cx="77079" cy="289335"/>
              <a:chOff x="8562934" y="3133541"/>
              <a:chExt cx="77079" cy="289335"/>
            </a:xfrm>
          </p:grpSpPr>
          <p:cxnSp>
            <p:nvCxnSpPr>
              <p:cNvPr id="478" name="Connecteur droit 477"/>
              <p:cNvCxnSpPr/>
              <p:nvPr/>
            </p:nvCxnSpPr>
            <p:spPr bwMode="auto">
              <a:xfrm>
                <a:off x="8568704" y="3133541"/>
                <a:ext cx="0" cy="289335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9" name="Connecteur droit 478"/>
              <p:cNvCxnSpPr/>
              <p:nvPr/>
            </p:nvCxnSpPr>
            <p:spPr bwMode="auto">
              <a:xfrm>
                <a:off x="8562934" y="3141953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0" name="Connecteur droit 479"/>
              <p:cNvCxnSpPr/>
              <p:nvPr/>
            </p:nvCxnSpPr>
            <p:spPr bwMode="auto">
              <a:xfrm>
                <a:off x="8562934" y="341134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1" name="Connecteur droit 480"/>
              <p:cNvCxnSpPr/>
              <p:nvPr/>
            </p:nvCxnSpPr>
            <p:spPr bwMode="auto">
              <a:xfrm>
                <a:off x="8562934" y="322396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2" name="Connecteur droit 481"/>
              <p:cNvCxnSpPr/>
              <p:nvPr/>
            </p:nvCxnSpPr>
            <p:spPr bwMode="auto">
              <a:xfrm>
                <a:off x="8562934" y="3321824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483" name="Groupe 482"/>
          <p:cNvGrpSpPr/>
          <p:nvPr/>
        </p:nvGrpSpPr>
        <p:grpSpPr>
          <a:xfrm>
            <a:off x="6414812" y="2236409"/>
            <a:ext cx="793057" cy="528331"/>
            <a:chOff x="7961483" y="3450584"/>
            <a:chExt cx="793057" cy="528331"/>
          </a:xfrm>
        </p:grpSpPr>
        <p:sp>
          <p:nvSpPr>
            <p:cNvPr id="484" name="Triangle isocèle 483"/>
            <p:cNvSpPr/>
            <p:nvPr/>
          </p:nvSpPr>
          <p:spPr bwMode="auto">
            <a:xfrm rot="5400000">
              <a:off x="8100027" y="3397284"/>
              <a:ext cx="528331" cy="634932"/>
            </a:xfrm>
            <a:prstGeom prst="triangl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85" name="ZoneTexte 632"/>
            <p:cNvSpPr txBox="1">
              <a:spLocks noChangeArrowheads="1"/>
            </p:cNvSpPr>
            <p:nvPr/>
          </p:nvSpPr>
          <p:spPr bwMode="auto">
            <a:xfrm>
              <a:off x="7961483" y="3605888"/>
              <a:ext cx="68430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65LVDS104</a:t>
              </a:r>
            </a:p>
          </p:txBody>
        </p:sp>
        <p:sp>
          <p:nvSpPr>
            <p:cNvPr id="486" name="ZoneTexte 632"/>
            <p:cNvSpPr txBox="1">
              <a:spLocks noChangeArrowheads="1"/>
            </p:cNvSpPr>
            <p:nvPr/>
          </p:nvSpPr>
          <p:spPr bwMode="auto">
            <a:xfrm>
              <a:off x="7967342" y="3701765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4</a:t>
              </a:r>
            </a:p>
          </p:txBody>
        </p:sp>
        <p:grpSp>
          <p:nvGrpSpPr>
            <p:cNvPr id="487" name="Groupe 486"/>
            <p:cNvGrpSpPr/>
            <p:nvPr/>
          </p:nvGrpSpPr>
          <p:grpSpPr>
            <a:xfrm>
              <a:off x="8677461" y="3571650"/>
              <a:ext cx="77079" cy="289335"/>
              <a:chOff x="8562934" y="3133541"/>
              <a:chExt cx="77079" cy="289335"/>
            </a:xfrm>
          </p:grpSpPr>
          <p:cxnSp>
            <p:nvCxnSpPr>
              <p:cNvPr id="488" name="Connecteur droit 487"/>
              <p:cNvCxnSpPr/>
              <p:nvPr/>
            </p:nvCxnSpPr>
            <p:spPr bwMode="auto">
              <a:xfrm>
                <a:off x="8568704" y="3133541"/>
                <a:ext cx="0" cy="289335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9" name="Connecteur droit 488"/>
              <p:cNvCxnSpPr/>
              <p:nvPr/>
            </p:nvCxnSpPr>
            <p:spPr bwMode="auto">
              <a:xfrm>
                <a:off x="8562934" y="3141953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0" name="Connecteur droit 489"/>
              <p:cNvCxnSpPr/>
              <p:nvPr/>
            </p:nvCxnSpPr>
            <p:spPr bwMode="auto">
              <a:xfrm>
                <a:off x="8562934" y="341134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1" name="Connecteur droit 490"/>
              <p:cNvCxnSpPr/>
              <p:nvPr/>
            </p:nvCxnSpPr>
            <p:spPr bwMode="auto">
              <a:xfrm>
                <a:off x="8562934" y="322396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2" name="Connecteur droit 491"/>
              <p:cNvCxnSpPr/>
              <p:nvPr/>
            </p:nvCxnSpPr>
            <p:spPr bwMode="auto">
              <a:xfrm>
                <a:off x="8562934" y="3321824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493" name="Groupe 492"/>
          <p:cNvGrpSpPr/>
          <p:nvPr/>
        </p:nvGrpSpPr>
        <p:grpSpPr>
          <a:xfrm>
            <a:off x="6413112" y="2823693"/>
            <a:ext cx="793057" cy="528331"/>
            <a:chOff x="7961483" y="3450584"/>
            <a:chExt cx="793057" cy="528331"/>
          </a:xfrm>
        </p:grpSpPr>
        <p:sp>
          <p:nvSpPr>
            <p:cNvPr id="494" name="Triangle isocèle 493"/>
            <p:cNvSpPr/>
            <p:nvPr/>
          </p:nvSpPr>
          <p:spPr bwMode="auto">
            <a:xfrm rot="5400000">
              <a:off x="8100027" y="3397284"/>
              <a:ext cx="528331" cy="634932"/>
            </a:xfrm>
            <a:prstGeom prst="triangl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95" name="ZoneTexte 632"/>
            <p:cNvSpPr txBox="1">
              <a:spLocks noChangeArrowheads="1"/>
            </p:cNvSpPr>
            <p:nvPr/>
          </p:nvSpPr>
          <p:spPr bwMode="auto">
            <a:xfrm>
              <a:off x="7961483" y="3605888"/>
              <a:ext cx="68430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65LVDS104</a:t>
              </a:r>
            </a:p>
          </p:txBody>
        </p:sp>
        <p:sp>
          <p:nvSpPr>
            <p:cNvPr id="496" name="ZoneTexte 632"/>
            <p:cNvSpPr txBox="1">
              <a:spLocks noChangeArrowheads="1"/>
            </p:cNvSpPr>
            <p:nvPr/>
          </p:nvSpPr>
          <p:spPr bwMode="auto">
            <a:xfrm>
              <a:off x="7967342" y="3701765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4</a:t>
              </a:r>
            </a:p>
          </p:txBody>
        </p:sp>
        <p:grpSp>
          <p:nvGrpSpPr>
            <p:cNvPr id="497" name="Groupe 496"/>
            <p:cNvGrpSpPr/>
            <p:nvPr/>
          </p:nvGrpSpPr>
          <p:grpSpPr>
            <a:xfrm>
              <a:off x="8677461" y="3571650"/>
              <a:ext cx="77079" cy="289335"/>
              <a:chOff x="8562934" y="3133541"/>
              <a:chExt cx="77079" cy="289335"/>
            </a:xfrm>
          </p:grpSpPr>
          <p:cxnSp>
            <p:nvCxnSpPr>
              <p:cNvPr id="498" name="Connecteur droit 497"/>
              <p:cNvCxnSpPr/>
              <p:nvPr/>
            </p:nvCxnSpPr>
            <p:spPr bwMode="auto">
              <a:xfrm>
                <a:off x="8568704" y="3133541"/>
                <a:ext cx="0" cy="289335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99" name="Connecteur droit 498"/>
              <p:cNvCxnSpPr/>
              <p:nvPr/>
            </p:nvCxnSpPr>
            <p:spPr bwMode="auto">
              <a:xfrm>
                <a:off x="8562934" y="3141953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0" name="Connecteur droit 499"/>
              <p:cNvCxnSpPr/>
              <p:nvPr/>
            </p:nvCxnSpPr>
            <p:spPr bwMode="auto">
              <a:xfrm>
                <a:off x="8562934" y="341134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1" name="Connecteur droit 500"/>
              <p:cNvCxnSpPr/>
              <p:nvPr/>
            </p:nvCxnSpPr>
            <p:spPr bwMode="auto">
              <a:xfrm>
                <a:off x="8562934" y="322396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2" name="Connecteur droit 501"/>
              <p:cNvCxnSpPr/>
              <p:nvPr/>
            </p:nvCxnSpPr>
            <p:spPr bwMode="auto">
              <a:xfrm>
                <a:off x="8562934" y="3321824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503" name="Connecteur droit 502"/>
          <p:cNvCxnSpPr/>
          <p:nvPr/>
        </p:nvCxnSpPr>
        <p:spPr bwMode="auto">
          <a:xfrm>
            <a:off x="6234833" y="1202043"/>
            <a:ext cx="258407" cy="1470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04" name="Connecteur droit 503"/>
          <p:cNvCxnSpPr/>
          <p:nvPr/>
        </p:nvCxnSpPr>
        <p:spPr bwMode="auto">
          <a:xfrm>
            <a:off x="6254066" y="1782683"/>
            <a:ext cx="243980" cy="1470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05" name="Connecteur droit 504"/>
          <p:cNvCxnSpPr/>
          <p:nvPr/>
        </p:nvCxnSpPr>
        <p:spPr bwMode="auto">
          <a:xfrm>
            <a:off x="6239059" y="2502142"/>
            <a:ext cx="263620" cy="1112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06" name="Connecteur droit 505"/>
          <p:cNvCxnSpPr/>
          <p:nvPr/>
        </p:nvCxnSpPr>
        <p:spPr bwMode="auto">
          <a:xfrm>
            <a:off x="6234833" y="3078199"/>
            <a:ext cx="258407" cy="1470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grpSp>
        <p:nvGrpSpPr>
          <p:cNvPr id="507" name="Groupe 506"/>
          <p:cNvGrpSpPr/>
          <p:nvPr/>
        </p:nvGrpSpPr>
        <p:grpSpPr>
          <a:xfrm>
            <a:off x="5388660" y="1305392"/>
            <a:ext cx="702157" cy="447517"/>
            <a:chOff x="6143426" y="5033932"/>
            <a:chExt cx="702157" cy="447517"/>
          </a:xfrm>
        </p:grpSpPr>
        <p:sp>
          <p:nvSpPr>
            <p:cNvPr id="508" name="Triangle isocèle 507"/>
            <p:cNvSpPr/>
            <p:nvPr/>
          </p:nvSpPr>
          <p:spPr bwMode="auto">
            <a:xfrm rot="5400000">
              <a:off x="6274820" y="4987782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9" name="ZoneTexte 632"/>
            <p:cNvSpPr txBox="1">
              <a:spLocks noChangeArrowheads="1"/>
            </p:cNvSpPr>
            <p:nvPr/>
          </p:nvSpPr>
          <p:spPr bwMode="auto">
            <a:xfrm>
              <a:off x="6143426" y="5125361"/>
              <a:ext cx="584914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NB6L11S</a:t>
              </a:r>
            </a:p>
          </p:txBody>
        </p:sp>
        <p:sp>
          <p:nvSpPr>
            <p:cNvPr id="510" name="ZoneTexte 632"/>
            <p:cNvSpPr txBox="1">
              <a:spLocks noChangeArrowheads="1"/>
            </p:cNvSpPr>
            <p:nvPr/>
          </p:nvSpPr>
          <p:spPr bwMode="auto">
            <a:xfrm>
              <a:off x="6149285" y="5221238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2</a:t>
              </a:r>
            </a:p>
          </p:txBody>
        </p:sp>
        <p:grpSp>
          <p:nvGrpSpPr>
            <p:cNvPr id="511" name="Groupe 510"/>
            <p:cNvGrpSpPr/>
            <p:nvPr/>
          </p:nvGrpSpPr>
          <p:grpSpPr>
            <a:xfrm>
              <a:off x="6768504" y="5205620"/>
              <a:ext cx="77079" cy="109191"/>
              <a:chOff x="6900624" y="5199850"/>
              <a:chExt cx="77079" cy="109191"/>
            </a:xfrm>
          </p:grpSpPr>
          <p:cxnSp>
            <p:nvCxnSpPr>
              <p:cNvPr id="512" name="Connecteur droit 511"/>
              <p:cNvCxnSpPr/>
              <p:nvPr/>
            </p:nvCxnSpPr>
            <p:spPr bwMode="auto">
              <a:xfrm>
                <a:off x="6906225" y="5199850"/>
                <a:ext cx="2085" cy="109191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3" name="Connecteur droit 512"/>
              <p:cNvCxnSpPr/>
              <p:nvPr/>
            </p:nvCxnSpPr>
            <p:spPr bwMode="auto">
              <a:xfrm>
                <a:off x="6900624" y="5203450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14" name="Connecteur droit 513"/>
              <p:cNvCxnSpPr/>
              <p:nvPr/>
            </p:nvCxnSpPr>
            <p:spPr bwMode="auto">
              <a:xfrm>
                <a:off x="6900624" y="5301306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515" name="Groupe 514"/>
          <p:cNvGrpSpPr/>
          <p:nvPr/>
        </p:nvGrpSpPr>
        <p:grpSpPr>
          <a:xfrm>
            <a:off x="5394023" y="2580470"/>
            <a:ext cx="702157" cy="447517"/>
            <a:chOff x="6143426" y="5033932"/>
            <a:chExt cx="702157" cy="447517"/>
          </a:xfrm>
        </p:grpSpPr>
        <p:sp>
          <p:nvSpPr>
            <p:cNvPr id="516" name="Triangle isocèle 515"/>
            <p:cNvSpPr/>
            <p:nvPr/>
          </p:nvSpPr>
          <p:spPr bwMode="auto">
            <a:xfrm rot="5400000">
              <a:off x="6274820" y="4987782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7" name="ZoneTexte 632"/>
            <p:cNvSpPr txBox="1">
              <a:spLocks noChangeArrowheads="1"/>
            </p:cNvSpPr>
            <p:nvPr/>
          </p:nvSpPr>
          <p:spPr bwMode="auto">
            <a:xfrm>
              <a:off x="6143426" y="5125361"/>
              <a:ext cx="584914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NB6L11S</a:t>
              </a:r>
            </a:p>
          </p:txBody>
        </p:sp>
        <p:sp>
          <p:nvSpPr>
            <p:cNvPr id="518" name="ZoneTexte 632"/>
            <p:cNvSpPr txBox="1">
              <a:spLocks noChangeArrowheads="1"/>
            </p:cNvSpPr>
            <p:nvPr/>
          </p:nvSpPr>
          <p:spPr bwMode="auto">
            <a:xfrm>
              <a:off x="6149285" y="5221238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2</a:t>
              </a:r>
            </a:p>
          </p:txBody>
        </p:sp>
        <p:grpSp>
          <p:nvGrpSpPr>
            <p:cNvPr id="519" name="Groupe 518"/>
            <p:cNvGrpSpPr/>
            <p:nvPr/>
          </p:nvGrpSpPr>
          <p:grpSpPr>
            <a:xfrm>
              <a:off x="6768504" y="5205620"/>
              <a:ext cx="77079" cy="109191"/>
              <a:chOff x="6900624" y="5199850"/>
              <a:chExt cx="77079" cy="109191"/>
            </a:xfrm>
          </p:grpSpPr>
          <p:cxnSp>
            <p:nvCxnSpPr>
              <p:cNvPr id="520" name="Connecteur droit 519"/>
              <p:cNvCxnSpPr/>
              <p:nvPr/>
            </p:nvCxnSpPr>
            <p:spPr bwMode="auto">
              <a:xfrm>
                <a:off x="6906225" y="5199850"/>
                <a:ext cx="2085" cy="109191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1" name="Connecteur droit 520"/>
              <p:cNvCxnSpPr/>
              <p:nvPr/>
            </p:nvCxnSpPr>
            <p:spPr bwMode="auto">
              <a:xfrm>
                <a:off x="6900624" y="5203450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2" name="Connecteur droit 521"/>
              <p:cNvCxnSpPr/>
              <p:nvPr/>
            </p:nvCxnSpPr>
            <p:spPr bwMode="auto">
              <a:xfrm>
                <a:off x="6900624" y="5301306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523" name="ZoneTexte 522"/>
          <p:cNvSpPr txBox="1"/>
          <p:nvPr/>
        </p:nvSpPr>
        <p:spPr>
          <a:xfrm>
            <a:off x="5791845" y="1282376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24" name="Connecteur droit 523"/>
          <p:cNvCxnSpPr/>
          <p:nvPr/>
        </p:nvCxnSpPr>
        <p:spPr bwMode="auto">
          <a:xfrm>
            <a:off x="817658" y="3488059"/>
            <a:ext cx="216768" cy="475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525" name="ZoneTexte 524"/>
          <p:cNvSpPr txBox="1"/>
          <p:nvPr/>
        </p:nvSpPr>
        <p:spPr>
          <a:xfrm>
            <a:off x="377811" y="3263684"/>
            <a:ext cx="49205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Lemo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26" name="Triangle isocèle 525"/>
          <p:cNvSpPr/>
          <p:nvPr/>
        </p:nvSpPr>
        <p:spPr bwMode="auto">
          <a:xfrm rot="5400000">
            <a:off x="1074338" y="3242170"/>
            <a:ext cx="447517" cy="539818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27" name="ZoneTexte 632"/>
          <p:cNvSpPr txBox="1">
            <a:spLocks noChangeArrowheads="1"/>
          </p:cNvSpPr>
          <p:nvPr/>
        </p:nvSpPr>
        <p:spPr bwMode="auto">
          <a:xfrm>
            <a:off x="937889" y="3404327"/>
            <a:ext cx="644225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NC7SZ125</a:t>
            </a:r>
          </a:p>
        </p:txBody>
      </p:sp>
      <p:sp>
        <p:nvSpPr>
          <p:cNvPr id="528" name="ZoneTexte 527"/>
          <p:cNvSpPr txBox="1"/>
          <p:nvPr/>
        </p:nvSpPr>
        <p:spPr>
          <a:xfrm>
            <a:off x="359792" y="3167385"/>
            <a:ext cx="7044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IN_Ext_Clk</a:t>
            </a:r>
            <a:endParaRPr lang="en-US" sz="700" b="1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29" name="Triangle isocèle 528"/>
          <p:cNvSpPr/>
          <p:nvPr/>
        </p:nvSpPr>
        <p:spPr bwMode="auto">
          <a:xfrm rot="5400000">
            <a:off x="1822830" y="3203980"/>
            <a:ext cx="413800" cy="634932"/>
          </a:xfrm>
          <a:prstGeom prst="triangle">
            <a:avLst/>
          </a:prstGeom>
          <a:solidFill>
            <a:srgbClr val="00B8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0" name="ZoneTexte 632"/>
          <p:cNvSpPr txBox="1">
            <a:spLocks noChangeArrowheads="1"/>
          </p:cNvSpPr>
          <p:nvPr/>
        </p:nvSpPr>
        <p:spPr bwMode="auto">
          <a:xfrm>
            <a:off x="1645028" y="3418900"/>
            <a:ext cx="684300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DS92LV010</a:t>
            </a:r>
          </a:p>
        </p:txBody>
      </p:sp>
      <p:grpSp>
        <p:nvGrpSpPr>
          <p:cNvPr id="531" name="Groupe 530"/>
          <p:cNvGrpSpPr/>
          <p:nvPr/>
        </p:nvGrpSpPr>
        <p:grpSpPr>
          <a:xfrm>
            <a:off x="578541" y="3420801"/>
            <a:ext cx="284801" cy="216024"/>
            <a:chOff x="710674" y="6948189"/>
            <a:chExt cx="284801" cy="216024"/>
          </a:xfrm>
        </p:grpSpPr>
        <p:sp>
          <p:nvSpPr>
            <p:cNvPr id="532" name="Ellipse 531"/>
            <p:cNvSpPr/>
            <p:nvPr/>
          </p:nvSpPr>
          <p:spPr bwMode="auto">
            <a:xfrm>
              <a:off x="897275" y="6993079"/>
              <a:ext cx="61526" cy="5423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33" name="Ellipse 532"/>
            <p:cNvSpPr/>
            <p:nvPr/>
          </p:nvSpPr>
          <p:spPr bwMode="auto">
            <a:xfrm>
              <a:off x="860602" y="6948189"/>
              <a:ext cx="134873" cy="14401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34" name="Connecteur droit avec flèche 533"/>
            <p:cNvCxnSpPr/>
            <p:nvPr/>
          </p:nvCxnSpPr>
          <p:spPr bwMode="auto">
            <a:xfrm>
              <a:off x="791840" y="7020197"/>
              <a:ext cx="68761" cy="22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535" name="Connecteur droit avec flèche 534"/>
            <p:cNvCxnSpPr/>
            <p:nvPr/>
          </p:nvCxnSpPr>
          <p:spPr bwMode="auto">
            <a:xfrm flipV="1">
              <a:off x="794946" y="7020197"/>
              <a:ext cx="0" cy="108012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536" name="Connecteur droit 535"/>
            <p:cNvCxnSpPr/>
            <p:nvPr/>
          </p:nvCxnSpPr>
          <p:spPr bwMode="auto">
            <a:xfrm>
              <a:off x="725834" y="7128209"/>
              <a:ext cx="117220" cy="3283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7" name="Connecteur droit 536"/>
            <p:cNvCxnSpPr/>
            <p:nvPr/>
          </p:nvCxnSpPr>
          <p:spPr bwMode="auto">
            <a:xfrm flipH="1">
              <a:off x="800998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8" name="Connecteur droit 537"/>
            <p:cNvCxnSpPr/>
            <p:nvPr/>
          </p:nvCxnSpPr>
          <p:spPr bwMode="auto">
            <a:xfrm flipH="1">
              <a:off x="755836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9" name="Connecteur droit 538"/>
            <p:cNvCxnSpPr/>
            <p:nvPr/>
          </p:nvCxnSpPr>
          <p:spPr bwMode="auto">
            <a:xfrm flipH="1">
              <a:off x="710674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40" name="Connecteur droit 539"/>
          <p:cNvCxnSpPr/>
          <p:nvPr/>
        </p:nvCxnSpPr>
        <p:spPr bwMode="auto">
          <a:xfrm>
            <a:off x="1568247" y="3512611"/>
            <a:ext cx="153592" cy="344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med"/>
            <a:tailEnd type="stealth" w="sm" len="med"/>
          </a:ln>
          <a:effectLst/>
        </p:spPr>
      </p:cxnSp>
      <p:sp>
        <p:nvSpPr>
          <p:cNvPr id="541" name="ZoneTexte 540"/>
          <p:cNvSpPr txBox="1"/>
          <p:nvPr/>
        </p:nvSpPr>
        <p:spPr>
          <a:xfrm>
            <a:off x="2101052" y="3537502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2" name="ZoneTexte 541"/>
          <p:cNvSpPr txBox="1"/>
          <p:nvPr/>
        </p:nvSpPr>
        <p:spPr>
          <a:xfrm>
            <a:off x="1147591" y="3626976"/>
            <a:ext cx="625102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Unipolar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43" name="Connecteur droit 542"/>
          <p:cNvCxnSpPr/>
          <p:nvPr/>
        </p:nvCxnSpPr>
        <p:spPr bwMode="auto">
          <a:xfrm>
            <a:off x="2772245" y="3360169"/>
            <a:ext cx="141934" cy="1551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44" name="Connecteur droit 543"/>
          <p:cNvCxnSpPr/>
          <p:nvPr/>
        </p:nvCxnSpPr>
        <p:spPr bwMode="auto">
          <a:xfrm flipV="1">
            <a:off x="2767401" y="3349046"/>
            <a:ext cx="0" cy="19203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Connecteur droit 544"/>
          <p:cNvCxnSpPr/>
          <p:nvPr/>
        </p:nvCxnSpPr>
        <p:spPr bwMode="auto">
          <a:xfrm>
            <a:off x="2349677" y="3520949"/>
            <a:ext cx="417724" cy="2664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46" name="Connecteur droit 545"/>
          <p:cNvCxnSpPr/>
          <p:nvPr/>
        </p:nvCxnSpPr>
        <p:spPr bwMode="auto">
          <a:xfrm>
            <a:off x="889667" y="2444327"/>
            <a:ext cx="216768" cy="475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stealth" w="sm" len="med"/>
            <a:tailEnd type="none" w="sm" len="sm"/>
          </a:ln>
          <a:effectLst/>
        </p:spPr>
      </p:cxnSp>
      <p:sp>
        <p:nvSpPr>
          <p:cNvPr id="547" name="ZoneTexte 546"/>
          <p:cNvSpPr txBox="1"/>
          <p:nvPr/>
        </p:nvSpPr>
        <p:spPr>
          <a:xfrm>
            <a:off x="449820" y="2219952"/>
            <a:ext cx="49205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</a:t>
            </a: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Lemo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8" name="ZoneTexte 547"/>
          <p:cNvSpPr txBox="1"/>
          <p:nvPr/>
        </p:nvSpPr>
        <p:spPr>
          <a:xfrm>
            <a:off x="431800" y="2123653"/>
            <a:ext cx="7741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OUT_Ext_Clk</a:t>
            </a:r>
            <a:endParaRPr lang="en-US" sz="700" b="1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549" name="Groupe 548"/>
          <p:cNvGrpSpPr/>
          <p:nvPr/>
        </p:nvGrpSpPr>
        <p:grpSpPr>
          <a:xfrm>
            <a:off x="650550" y="2377069"/>
            <a:ext cx="284801" cy="216024"/>
            <a:chOff x="710674" y="6948189"/>
            <a:chExt cx="284801" cy="216024"/>
          </a:xfrm>
        </p:grpSpPr>
        <p:sp>
          <p:nvSpPr>
            <p:cNvPr id="550" name="Ellipse 549"/>
            <p:cNvSpPr/>
            <p:nvPr/>
          </p:nvSpPr>
          <p:spPr bwMode="auto">
            <a:xfrm>
              <a:off x="897275" y="6993079"/>
              <a:ext cx="61526" cy="5423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51" name="Ellipse 550"/>
            <p:cNvSpPr/>
            <p:nvPr/>
          </p:nvSpPr>
          <p:spPr bwMode="auto">
            <a:xfrm>
              <a:off x="860602" y="6948189"/>
              <a:ext cx="134873" cy="144016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52" name="Connecteur droit avec flèche 551"/>
            <p:cNvCxnSpPr/>
            <p:nvPr/>
          </p:nvCxnSpPr>
          <p:spPr bwMode="auto">
            <a:xfrm>
              <a:off x="791840" y="7020197"/>
              <a:ext cx="68761" cy="22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553" name="Connecteur droit avec flèche 552"/>
            <p:cNvCxnSpPr/>
            <p:nvPr/>
          </p:nvCxnSpPr>
          <p:spPr bwMode="auto">
            <a:xfrm flipV="1">
              <a:off x="794946" y="7020197"/>
              <a:ext cx="0" cy="108012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554" name="Connecteur droit 553"/>
            <p:cNvCxnSpPr/>
            <p:nvPr/>
          </p:nvCxnSpPr>
          <p:spPr bwMode="auto">
            <a:xfrm>
              <a:off x="725834" y="7128209"/>
              <a:ext cx="117220" cy="3283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5" name="Connecteur droit 554"/>
            <p:cNvCxnSpPr/>
            <p:nvPr/>
          </p:nvCxnSpPr>
          <p:spPr bwMode="auto">
            <a:xfrm flipH="1">
              <a:off x="800998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6" name="Connecteur droit 555"/>
            <p:cNvCxnSpPr/>
            <p:nvPr/>
          </p:nvCxnSpPr>
          <p:spPr bwMode="auto">
            <a:xfrm flipH="1">
              <a:off x="755836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Connecteur droit 556"/>
            <p:cNvCxnSpPr/>
            <p:nvPr/>
          </p:nvCxnSpPr>
          <p:spPr bwMode="auto">
            <a:xfrm flipH="1">
              <a:off x="710674" y="7128209"/>
              <a:ext cx="36004" cy="36004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58" name="Connecteur droit 557"/>
          <p:cNvCxnSpPr/>
          <p:nvPr/>
        </p:nvCxnSpPr>
        <p:spPr bwMode="auto">
          <a:xfrm>
            <a:off x="1758672" y="2444327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</p:cxnSp>
      <p:grpSp>
        <p:nvGrpSpPr>
          <p:cNvPr id="559" name="Groupe 558"/>
          <p:cNvGrpSpPr/>
          <p:nvPr/>
        </p:nvGrpSpPr>
        <p:grpSpPr>
          <a:xfrm>
            <a:off x="1104823" y="2226350"/>
            <a:ext cx="719937" cy="447517"/>
            <a:chOff x="1721570" y="4591307"/>
            <a:chExt cx="719937" cy="447517"/>
          </a:xfrm>
        </p:grpSpPr>
        <p:sp>
          <p:nvSpPr>
            <p:cNvPr id="560" name="Triangle isocèle 559"/>
            <p:cNvSpPr/>
            <p:nvPr/>
          </p:nvSpPr>
          <p:spPr bwMode="auto">
            <a:xfrm rot="16200000">
              <a:off x="1824736" y="4488141"/>
              <a:ext cx="447517" cy="653849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61" name="ZoneTexte 632"/>
            <p:cNvSpPr txBox="1">
              <a:spLocks noChangeArrowheads="1"/>
            </p:cNvSpPr>
            <p:nvPr/>
          </p:nvSpPr>
          <p:spPr bwMode="auto">
            <a:xfrm>
              <a:off x="1797282" y="4712619"/>
              <a:ext cx="644225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NC7SZ125</a:t>
              </a:r>
            </a:p>
          </p:txBody>
        </p:sp>
      </p:grpSp>
      <p:sp>
        <p:nvSpPr>
          <p:cNvPr id="562" name="ZoneTexte 561"/>
          <p:cNvSpPr txBox="1"/>
          <p:nvPr/>
        </p:nvSpPr>
        <p:spPr>
          <a:xfrm>
            <a:off x="5765018" y="2557331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63" name="Connecteur droit 562"/>
          <p:cNvCxnSpPr/>
          <p:nvPr/>
        </p:nvCxnSpPr>
        <p:spPr bwMode="auto">
          <a:xfrm>
            <a:off x="7196315" y="2545499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64" name="Connecteur droit 563"/>
          <p:cNvCxnSpPr/>
          <p:nvPr/>
        </p:nvCxnSpPr>
        <p:spPr bwMode="auto">
          <a:xfrm>
            <a:off x="7190534" y="2634672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565" name="ZoneTexte 564"/>
          <p:cNvSpPr txBox="1"/>
          <p:nvPr/>
        </p:nvSpPr>
        <p:spPr>
          <a:xfrm>
            <a:off x="5101299" y="5183365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66" name="ZoneTexte 565"/>
          <p:cNvSpPr txBox="1"/>
          <p:nvPr/>
        </p:nvSpPr>
        <p:spPr>
          <a:xfrm>
            <a:off x="5029268" y="5041749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[4]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67" name="Connecteur droit 566"/>
          <p:cNvCxnSpPr/>
          <p:nvPr/>
        </p:nvCxnSpPr>
        <p:spPr bwMode="auto">
          <a:xfrm>
            <a:off x="6241674" y="5041435"/>
            <a:ext cx="25839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568" name="ZoneTexte 567"/>
          <p:cNvSpPr txBox="1"/>
          <p:nvPr/>
        </p:nvSpPr>
        <p:spPr>
          <a:xfrm>
            <a:off x="6473649" y="4849336"/>
            <a:ext cx="50648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Ext_Clk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69" name="ZoneTexte 568"/>
          <p:cNvSpPr txBox="1"/>
          <p:nvPr/>
        </p:nvSpPr>
        <p:spPr>
          <a:xfrm>
            <a:off x="1803081" y="2239994"/>
            <a:ext cx="50648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Ext_Clk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70" name="Connecteur droit 569"/>
          <p:cNvCxnSpPr/>
          <p:nvPr/>
        </p:nvCxnSpPr>
        <p:spPr bwMode="auto">
          <a:xfrm>
            <a:off x="5064515" y="1406433"/>
            <a:ext cx="0" cy="4001801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1" name="Connecteur droit 570"/>
          <p:cNvCxnSpPr/>
          <p:nvPr/>
        </p:nvCxnSpPr>
        <p:spPr bwMode="auto">
          <a:xfrm flipV="1">
            <a:off x="5074045" y="2809398"/>
            <a:ext cx="404841" cy="3287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72" name="Connecteur droit 571"/>
          <p:cNvCxnSpPr/>
          <p:nvPr/>
        </p:nvCxnSpPr>
        <p:spPr bwMode="auto">
          <a:xfrm flipV="1">
            <a:off x="5061887" y="5032785"/>
            <a:ext cx="576276" cy="865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73" name="Connecteur droit 572"/>
          <p:cNvCxnSpPr/>
          <p:nvPr/>
        </p:nvCxnSpPr>
        <p:spPr bwMode="auto">
          <a:xfrm flipV="1">
            <a:off x="5065943" y="5197042"/>
            <a:ext cx="576276" cy="8650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574" name="Rectangle à coins arrondis 573"/>
          <p:cNvSpPr/>
          <p:nvPr/>
        </p:nvSpPr>
        <p:spPr bwMode="auto">
          <a:xfrm>
            <a:off x="5628025" y="4920567"/>
            <a:ext cx="608807" cy="365228"/>
          </a:xfrm>
          <a:prstGeom prst="roundRect">
            <a:avLst/>
          </a:prstGeom>
          <a:solidFill>
            <a:srgbClr val="00660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5" name="ZoneTexte 574"/>
          <p:cNvSpPr txBox="1"/>
          <p:nvPr/>
        </p:nvSpPr>
        <p:spPr>
          <a:xfrm>
            <a:off x="5537339" y="4879620"/>
            <a:ext cx="833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kern="0" dirty="0" smtClean="0">
                <a:solidFill>
                  <a:srgbClr val="000000"/>
                </a:solidFill>
                <a:ea typeface="+mn-ea"/>
                <a:cs typeface="Arial" pitchFamily="34" charset="0"/>
              </a:rPr>
              <a:t>Clock Conditioning Circuit</a:t>
            </a:r>
            <a:endParaRPr lang="en-US" sz="800" kern="0" dirty="0">
              <a:solidFill>
                <a:srgbClr val="000000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576" name="Connecteur droit 575"/>
          <p:cNvCxnSpPr/>
          <p:nvPr/>
        </p:nvCxnSpPr>
        <p:spPr bwMode="auto">
          <a:xfrm>
            <a:off x="6493240" y="5041435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577" name="ZoneTexte 576"/>
          <p:cNvSpPr txBox="1"/>
          <p:nvPr/>
        </p:nvSpPr>
        <p:spPr>
          <a:xfrm>
            <a:off x="5807541" y="5382643"/>
            <a:ext cx="649147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Global_Clk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78" name="Connecteur droit 577"/>
          <p:cNvCxnSpPr/>
          <p:nvPr/>
        </p:nvCxnSpPr>
        <p:spPr bwMode="auto">
          <a:xfrm>
            <a:off x="6126821" y="5290621"/>
            <a:ext cx="0" cy="166172"/>
          </a:xfrm>
          <a:prstGeom prst="line">
            <a:avLst/>
          </a:prstGeom>
          <a:noFill/>
          <a:ln w="19050" cap="flat" cmpd="sng" algn="ctr">
            <a:solidFill>
              <a:schemeClr val="tx2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79" name="Connecteur droit 578"/>
          <p:cNvCxnSpPr/>
          <p:nvPr/>
        </p:nvCxnSpPr>
        <p:spPr bwMode="auto">
          <a:xfrm flipH="1" flipV="1">
            <a:off x="6241674" y="1205702"/>
            <a:ext cx="3873" cy="28656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0" name="Connecteur droit 579"/>
          <p:cNvCxnSpPr/>
          <p:nvPr/>
        </p:nvCxnSpPr>
        <p:spPr bwMode="auto">
          <a:xfrm>
            <a:off x="6078808" y="1483121"/>
            <a:ext cx="175258" cy="3368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81" name="Connecteur droit 580"/>
          <p:cNvCxnSpPr/>
          <p:nvPr/>
        </p:nvCxnSpPr>
        <p:spPr bwMode="auto">
          <a:xfrm flipH="1" flipV="1">
            <a:off x="6239952" y="1571591"/>
            <a:ext cx="4364" cy="21867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2" name="Connecteur droit 581"/>
          <p:cNvCxnSpPr/>
          <p:nvPr/>
        </p:nvCxnSpPr>
        <p:spPr bwMode="auto">
          <a:xfrm>
            <a:off x="6090237" y="1577582"/>
            <a:ext cx="151652" cy="3338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83" name="Connecteur droit 582"/>
          <p:cNvCxnSpPr/>
          <p:nvPr/>
        </p:nvCxnSpPr>
        <p:spPr bwMode="auto">
          <a:xfrm flipH="1" flipV="1">
            <a:off x="6233465" y="2496196"/>
            <a:ext cx="8424" cy="26662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4" name="Connecteur droit 583"/>
          <p:cNvCxnSpPr/>
          <p:nvPr/>
        </p:nvCxnSpPr>
        <p:spPr bwMode="auto">
          <a:xfrm>
            <a:off x="6087836" y="2754074"/>
            <a:ext cx="153838" cy="1684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85" name="Connecteur droit 584"/>
          <p:cNvCxnSpPr/>
          <p:nvPr/>
        </p:nvCxnSpPr>
        <p:spPr bwMode="auto">
          <a:xfrm>
            <a:off x="6093435" y="2852403"/>
            <a:ext cx="153838" cy="1684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86" name="Connecteur droit 585"/>
          <p:cNvCxnSpPr/>
          <p:nvPr/>
        </p:nvCxnSpPr>
        <p:spPr bwMode="auto">
          <a:xfrm flipH="1" flipV="1">
            <a:off x="6239059" y="2853614"/>
            <a:ext cx="1681" cy="23581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9" name="ZoneTexte 588"/>
          <p:cNvSpPr txBox="1"/>
          <p:nvPr/>
        </p:nvSpPr>
        <p:spPr>
          <a:xfrm>
            <a:off x="8526486" y="1775492"/>
            <a:ext cx="1135086" cy="47109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b="1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Toward 3U Backplane for all FEB</a:t>
            </a:r>
            <a:endParaRPr lang="en-US" sz="800" b="1" i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0" name="Accolade fermante 589"/>
          <p:cNvSpPr/>
          <p:nvPr/>
        </p:nvSpPr>
        <p:spPr bwMode="auto">
          <a:xfrm>
            <a:off x="8278683" y="956746"/>
            <a:ext cx="286823" cy="3123689"/>
          </a:xfrm>
          <a:prstGeom prst="rightBrac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91" name="ZoneTexte 590"/>
          <p:cNvSpPr txBox="1"/>
          <p:nvPr/>
        </p:nvSpPr>
        <p:spPr>
          <a:xfrm>
            <a:off x="8384749" y="2692020"/>
            <a:ext cx="1624115" cy="37875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900" b="1" i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Clock distribution on the old “Validation slot”</a:t>
            </a:r>
            <a:endParaRPr lang="en-US" sz="9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92" name="Connecteur droit 591"/>
          <p:cNvCxnSpPr/>
          <p:nvPr/>
        </p:nvCxnSpPr>
        <p:spPr bwMode="auto">
          <a:xfrm>
            <a:off x="7193453" y="3619739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93" name="Connecteur droit 592"/>
          <p:cNvCxnSpPr/>
          <p:nvPr/>
        </p:nvCxnSpPr>
        <p:spPr bwMode="auto">
          <a:xfrm>
            <a:off x="7191332" y="3697701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594" name="ZoneTexte 593"/>
          <p:cNvSpPr txBox="1"/>
          <p:nvPr/>
        </p:nvSpPr>
        <p:spPr>
          <a:xfrm>
            <a:off x="5010697" y="3886864"/>
            <a:ext cx="5919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b="1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700" b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[2]</a:t>
            </a:r>
            <a:endParaRPr lang="en-US" sz="700" b="1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5" name="ZoneTexte 594"/>
          <p:cNvSpPr txBox="1"/>
          <p:nvPr/>
        </p:nvSpPr>
        <p:spPr>
          <a:xfrm>
            <a:off x="5027822" y="4040569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6" name="ZoneTexte 595"/>
          <p:cNvSpPr txBox="1"/>
          <p:nvPr/>
        </p:nvSpPr>
        <p:spPr>
          <a:xfrm>
            <a:off x="5217282" y="4255847"/>
            <a:ext cx="886391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</a:t>
            </a: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 to Validation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597" name="Groupe 596"/>
          <p:cNvGrpSpPr/>
          <p:nvPr/>
        </p:nvGrpSpPr>
        <p:grpSpPr>
          <a:xfrm>
            <a:off x="6411577" y="3492314"/>
            <a:ext cx="793057" cy="528331"/>
            <a:chOff x="7961483" y="3450584"/>
            <a:chExt cx="793057" cy="528331"/>
          </a:xfrm>
        </p:grpSpPr>
        <p:sp>
          <p:nvSpPr>
            <p:cNvPr id="598" name="Triangle isocèle 597"/>
            <p:cNvSpPr/>
            <p:nvPr/>
          </p:nvSpPr>
          <p:spPr bwMode="auto">
            <a:xfrm rot="5400000">
              <a:off x="8100027" y="3397284"/>
              <a:ext cx="528331" cy="634932"/>
            </a:xfrm>
            <a:prstGeom prst="triangle">
              <a:avLst/>
            </a:prstGeom>
            <a:solidFill>
              <a:srgbClr val="00B8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99" name="ZoneTexte 632"/>
            <p:cNvSpPr txBox="1">
              <a:spLocks noChangeArrowheads="1"/>
            </p:cNvSpPr>
            <p:nvPr/>
          </p:nvSpPr>
          <p:spPr bwMode="auto">
            <a:xfrm>
              <a:off x="7961483" y="3605888"/>
              <a:ext cx="68430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65LVDS104</a:t>
              </a:r>
            </a:p>
          </p:txBody>
        </p:sp>
        <p:sp>
          <p:nvSpPr>
            <p:cNvPr id="600" name="ZoneTexte 632"/>
            <p:cNvSpPr txBox="1">
              <a:spLocks noChangeArrowheads="1"/>
            </p:cNvSpPr>
            <p:nvPr/>
          </p:nvSpPr>
          <p:spPr bwMode="auto">
            <a:xfrm>
              <a:off x="7967342" y="3701765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4</a:t>
              </a:r>
            </a:p>
          </p:txBody>
        </p:sp>
        <p:grpSp>
          <p:nvGrpSpPr>
            <p:cNvPr id="601" name="Groupe 600"/>
            <p:cNvGrpSpPr/>
            <p:nvPr/>
          </p:nvGrpSpPr>
          <p:grpSpPr>
            <a:xfrm>
              <a:off x="8677461" y="3571650"/>
              <a:ext cx="77079" cy="289335"/>
              <a:chOff x="8562934" y="3133541"/>
              <a:chExt cx="77079" cy="289335"/>
            </a:xfrm>
          </p:grpSpPr>
          <p:cxnSp>
            <p:nvCxnSpPr>
              <p:cNvPr id="602" name="Connecteur droit 601"/>
              <p:cNvCxnSpPr/>
              <p:nvPr/>
            </p:nvCxnSpPr>
            <p:spPr bwMode="auto">
              <a:xfrm>
                <a:off x="8568704" y="3133541"/>
                <a:ext cx="0" cy="289335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3" name="Connecteur droit 602"/>
              <p:cNvCxnSpPr/>
              <p:nvPr/>
            </p:nvCxnSpPr>
            <p:spPr bwMode="auto">
              <a:xfrm>
                <a:off x="8562934" y="3141953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4" name="Connecteur droit 603"/>
              <p:cNvCxnSpPr/>
              <p:nvPr/>
            </p:nvCxnSpPr>
            <p:spPr bwMode="auto">
              <a:xfrm>
                <a:off x="8562934" y="341134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5" name="Connecteur droit 604"/>
              <p:cNvCxnSpPr/>
              <p:nvPr/>
            </p:nvCxnSpPr>
            <p:spPr bwMode="auto">
              <a:xfrm>
                <a:off x="8562934" y="3223968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06" name="Connecteur droit 605"/>
              <p:cNvCxnSpPr/>
              <p:nvPr/>
            </p:nvCxnSpPr>
            <p:spPr bwMode="auto">
              <a:xfrm>
                <a:off x="8562934" y="3321824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cxnSp>
        <p:nvCxnSpPr>
          <p:cNvPr id="607" name="Connecteur droit 606"/>
          <p:cNvCxnSpPr/>
          <p:nvPr/>
        </p:nvCxnSpPr>
        <p:spPr bwMode="auto">
          <a:xfrm>
            <a:off x="6235824" y="3758047"/>
            <a:ext cx="263620" cy="1112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grpSp>
        <p:nvGrpSpPr>
          <p:cNvPr id="608" name="Groupe 607"/>
          <p:cNvGrpSpPr/>
          <p:nvPr/>
        </p:nvGrpSpPr>
        <p:grpSpPr>
          <a:xfrm>
            <a:off x="5390788" y="3836375"/>
            <a:ext cx="702157" cy="447517"/>
            <a:chOff x="6143426" y="5033932"/>
            <a:chExt cx="702157" cy="447517"/>
          </a:xfrm>
        </p:grpSpPr>
        <p:sp>
          <p:nvSpPr>
            <p:cNvPr id="609" name="Triangle isocèle 608"/>
            <p:cNvSpPr/>
            <p:nvPr/>
          </p:nvSpPr>
          <p:spPr bwMode="auto">
            <a:xfrm rot="5400000">
              <a:off x="6274820" y="4987782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10" name="ZoneTexte 632"/>
            <p:cNvSpPr txBox="1">
              <a:spLocks noChangeArrowheads="1"/>
            </p:cNvSpPr>
            <p:nvPr/>
          </p:nvSpPr>
          <p:spPr bwMode="auto">
            <a:xfrm>
              <a:off x="6143426" y="5125361"/>
              <a:ext cx="584914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NB6L11S</a:t>
              </a:r>
            </a:p>
          </p:txBody>
        </p:sp>
        <p:sp>
          <p:nvSpPr>
            <p:cNvPr id="611" name="ZoneTexte 632"/>
            <p:cNvSpPr txBox="1">
              <a:spLocks noChangeArrowheads="1"/>
            </p:cNvSpPr>
            <p:nvPr/>
          </p:nvSpPr>
          <p:spPr bwMode="auto">
            <a:xfrm>
              <a:off x="6149285" y="5221238"/>
              <a:ext cx="429423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1 to 2</a:t>
              </a:r>
            </a:p>
          </p:txBody>
        </p:sp>
        <p:grpSp>
          <p:nvGrpSpPr>
            <p:cNvPr id="612" name="Groupe 611"/>
            <p:cNvGrpSpPr/>
            <p:nvPr/>
          </p:nvGrpSpPr>
          <p:grpSpPr>
            <a:xfrm>
              <a:off x="6768504" y="5205620"/>
              <a:ext cx="77079" cy="109191"/>
              <a:chOff x="6900624" y="5199850"/>
              <a:chExt cx="77079" cy="109191"/>
            </a:xfrm>
          </p:grpSpPr>
          <p:cxnSp>
            <p:nvCxnSpPr>
              <p:cNvPr id="613" name="Connecteur droit 612"/>
              <p:cNvCxnSpPr/>
              <p:nvPr/>
            </p:nvCxnSpPr>
            <p:spPr bwMode="auto">
              <a:xfrm>
                <a:off x="6906225" y="5199850"/>
                <a:ext cx="2085" cy="109191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4" name="Connecteur droit 613"/>
              <p:cNvCxnSpPr/>
              <p:nvPr/>
            </p:nvCxnSpPr>
            <p:spPr bwMode="auto">
              <a:xfrm>
                <a:off x="6900624" y="5203450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15" name="Connecteur droit 614"/>
              <p:cNvCxnSpPr/>
              <p:nvPr/>
            </p:nvCxnSpPr>
            <p:spPr bwMode="auto">
              <a:xfrm>
                <a:off x="6900624" y="5301306"/>
                <a:ext cx="77079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616" name="ZoneTexte 615"/>
          <p:cNvSpPr txBox="1"/>
          <p:nvPr/>
        </p:nvSpPr>
        <p:spPr>
          <a:xfrm>
            <a:off x="5761783" y="3813236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17" name="Connecteur droit 616"/>
          <p:cNvCxnSpPr/>
          <p:nvPr/>
        </p:nvCxnSpPr>
        <p:spPr bwMode="auto">
          <a:xfrm>
            <a:off x="7193080" y="3801404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618" name="Connecteur droit 617"/>
          <p:cNvCxnSpPr/>
          <p:nvPr/>
        </p:nvCxnSpPr>
        <p:spPr bwMode="auto">
          <a:xfrm>
            <a:off x="7187299" y="3890577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619" name="Connecteur droit 618"/>
          <p:cNvCxnSpPr/>
          <p:nvPr/>
        </p:nvCxnSpPr>
        <p:spPr bwMode="auto">
          <a:xfrm flipV="1">
            <a:off x="5070810" y="4065303"/>
            <a:ext cx="404841" cy="3287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620" name="Connecteur droit 619"/>
          <p:cNvCxnSpPr/>
          <p:nvPr/>
        </p:nvCxnSpPr>
        <p:spPr bwMode="auto">
          <a:xfrm flipH="1" flipV="1">
            <a:off x="6230230" y="3752101"/>
            <a:ext cx="8424" cy="266626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1" name="Connecteur droit 620"/>
          <p:cNvCxnSpPr/>
          <p:nvPr/>
        </p:nvCxnSpPr>
        <p:spPr bwMode="auto">
          <a:xfrm>
            <a:off x="6084601" y="4009979"/>
            <a:ext cx="153838" cy="1684"/>
          </a:xfrm>
          <a:prstGeom prst="line">
            <a:avLst/>
          </a:prstGeom>
          <a:noFill/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sp>
        <p:nvSpPr>
          <p:cNvPr id="622" name="ZoneTexte 621"/>
          <p:cNvSpPr txBox="1"/>
          <p:nvPr/>
        </p:nvSpPr>
        <p:spPr>
          <a:xfrm>
            <a:off x="7238518" y="1718679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Clk_Slot_8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3" name="ZoneTexte 622"/>
          <p:cNvSpPr txBox="1"/>
          <p:nvPr/>
        </p:nvSpPr>
        <p:spPr>
          <a:xfrm>
            <a:off x="7249643" y="1823535"/>
            <a:ext cx="637927" cy="224869"/>
          </a:xfrm>
          <a:prstGeom prst="rect">
            <a:avLst/>
          </a:prstGeom>
          <a:noFill/>
        </p:spPr>
        <p:txBody>
          <a:bodyPr wrap="none" lIns="100772" tIns="50387" rIns="100772" bIns="50387" rtlCol="0" anchor="ctr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Clk_Slot_9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4" name="ZoneTexte 623"/>
          <p:cNvSpPr txBox="1"/>
          <p:nvPr/>
        </p:nvSpPr>
        <p:spPr>
          <a:xfrm>
            <a:off x="7247626" y="2912621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Clk_Slot_18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5" name="ZoneTexte 624"/>
          <p:cNvSpPr txBox="1"/>
          <p:nvPr/>
        </p:nvSpPr>
        <p:spPr>
          <a:xfrm>
            <a:off x="7247626" y="3018214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Clk_Slot_19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6" name="ZoneTexte 625"/>
          <p:cNvSpPr txBox="1"/>
          <p:nvPr/>
        </p:nvSpPr>
        <p:spPr>
          <a:xfrm>
            <a:off x="7254283" y="3123477"/>
            <a:ext cx="689223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Clk_Slot_20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7" name="ZoneTexte 626"/>
          <p:cNvSpPr txBox="1"/>
          <p:nvPr/>
        </p:nvSpPr>
        <p:spPr>
          <a:xfrm>
            <a:off x="7238125" y="3591847"/>
            <a:ext cx="1149284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Clk_Slot_5 (Validation)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8" name="ZoneTexte 627"/>
          <p:cNvSpPr txBox="1"/>
          <p:nvPr/>
        </p:nvSpPr>
        <p:spPr>
          <a:xfrm>
            <a:off x="7240639" y="3492156"/>
            <a:ext cx="1149284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Clk_Slot_4 (Validation)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9" name="ZoneTexte 628"/>
          <p:cNvSpPr txBox="1"/>
          <p:nvPr/>
        </p:nvSpPr>
        <p:spPr>
          <a:xfrm>
            <a:off x="7238231" y="3701577"/>
            <a:ext cx="120058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Clk_Slot_15 (Validation)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30" name="ZoneTexte 629"/>
          <p:cNvSpPr txBox="1"/>
          <p:nvPr/>
        </p:nvSpPr>
        <p:spPr>
          <a:xfrm>
            <a:off x="7237523" y="3798563"/>
            <a:ext cx="120058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Clk_Slot_16 (Validation)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631" name="Groupe 630"/>
          <p:cNvGrpSpPr/>
          <p:nvPr/>
        </p:nvGrpSpPr>
        <p:grpSpPr>
          <a:xfrm>
            <a:off x="6841046" y="4519420"/>
            <a:ext cx="3215642" cy="288550"/>
            <a:chOff x="234551" y="1159621"/>
            <a:chExt cx="3215642" cy="288550"/>
          </a:xfrm>
        </p:grpSpPr>
        <p:sp>
          <p:nvSpPr>
            <p:cNvPr id="632" name="ZoneTexte 631"/>
            <p:cNvSpPr txBox="1"/>
            <p:nvPr/>
          </p:nvSpPr>
          <p:spPr>
            <a:xfrm>
              <a:off x="234551" y="1159621"/>
              <a:ext cx="654584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0  1  2  3 </a:t>
              </a:r>
              <a:endParaRPr lang="en-US" sz="800" b="1" i="1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33" name="ZoneTexte 632"/>
            <p:cNvSpPr txBox="1"/>
            <p:nvPr/>
          </p:nvSpPr>
          <p:spPr>
            <a:xfrm>
              <a:off x="589956" y="1159621"/>
              <a:ext cx="654584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4  5  </a:t>
              </a:r>
              <a:endParaRPr lang="en-US" sz="8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34" name="ZoneTexte 633"/>
            <p:cNvSpPr txBox="1"/>
            <p:nvPr/>
          </p:nvSpPr>
          <p:spPr>
            <a:xfrm>
              <a:off x="940668" y="1161078"/>
              <a:ext cx="654584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6  </a:t>
              </a:r>
              <a:r>
                <a:rPr lang="en-US" sz="800" b="1" i="1" dirty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7</a:t>
              </a: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  </a:t>
              </a:r>
              <a:r>
                <a:rPr lang="en-US" sz="800" b="1" i="1" dirty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  </a:t>
              </a:r>
              <a:r>
                <a:rPr lang="en-US" sz="800" b="1" i="1" dirty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9</a:t>
              </a: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endParaRPr lang="en-US" sz="800" b="1" i="1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35" name="ZoneTexte 634"/>
            <p:cNvSpPr txBox="1"/>
            <p:nvPr/>
          </p:nvSpPr>
          <p:spPr>
            <a:xfrm>
              <a:off x="1567162" y="1159621"/>
              <a:ext cx="867550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11  12  13  14 </a:t>
              </a:r>
              <a:endParaRPr lang="en-US" sz="800" b="1" i="1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36" name="ZoneTexte 635"/>
            <p:cNvSpPr txBox="1"/>
            <p:nvPr/>
          </p:nvSpPr>
          <p:spPr>
            <a:xfrm>
              <a:off x="2176958" y="1159621"/>
              <a:ext cx="654584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15  16  </a:t>
              </a:r>
              <a:endParaRPr lang="en-US" sz="8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37" name="ZoneTexte 636"/>
            <p:cNvSpPr txBox="1"/>
            <p:nvPr/>
          </p:nvSpPr>
          <p:spPr>
            <a:xfrm>
              <a:off x="2582643" y="1159621"/>
              <a:ext cx="867550" cy="22486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i="1" dirty="0" smtClean="0">
                  <a:solidFill>
                    <a:srgbClr val="0000FF"/>
                  </a:solidFill>
                  <a:latin typeface="Arial" pitchFamily="34" charset="0"/>
                  <a:ea typeface="+mn-ea"/>
                  <a:cs typeface="Arial" pitchFamily="34" charset="0"/>
                </a:rPr>
                <a:t>17  18  19  20 </a:t>
              </a:r>
              <a:endParaRPr lang="en-US" sz="800" b="1" i="1" dirty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38" name="Connecteur droit 637"/>
            <p:cNvCxnSpPr/>
            <p:nvPr/>
          </p:nvCxnSpPr>
          <p:spPr bwMode="auto">
            <a:xfrm flipV="1">
              <a:off x="1595846" y="1316361"/>
              <a:ext cx="1605" cy="131810"/>
            </a:xfrm>
            <a:prstGeom prst="line">
              <a:avLst/>
            </a:prstGeom>
            <a:noFill/>
            <a:ln w="31750" cap="flat" cmpd="sng" algn="ctr">
              <a:solidFill>
                <a:srgbClr val="6633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</p:grpSp>
      <p:sp>
        <p:nvSpPr>
          <p:cNvPr id="639" name="ZoneTexte 638"/>
          <p:cNvSpPr txBox="1"/>
          <p:nvPr/>
        </p:nvSpPr>
        <p:spPr>
          <a:xfrm rot="16200000">
            <a:off x="7994854" y="4403403"/>
            <a:ext cx="418315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1000" b="1" kern="0" dirty="0" smtClean="0">
                <a:solidFill>
                  <a:srgbClr val="996633"/>
                </a:solidFill>
                <a:latin typeface="Calibri"/>
                <a:ea typeface="+mn-ea"/>
                <a:cs typeface="Arial" pitchFamily="34" charset="0"/>
              </a:rPr>
              <a:t>3CU</a:t>
            </a:r>
            <a:endParaRPr lang="en-US" sz="1000" b="1" dirty="0">
              <a:solidFill>
                <a:srgbClr val="9966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7" name="Content Placeholder 17"/>
          <p:cNvSpPr txBox="1">
            <a:spLocks/>
          </p:cNvSpPr>
          <p:nvPr/>
        </p:nvSpPr>
        <p:spPr bwMode="auto">
          <a:xfrm>
            <a:off x="-221079" y="5580038"/>
            <a:ext cx="5503284" cy="39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4 among 8 </a:t>
            </a:r>
            <a:r>
              <a:rPr lang="en-US" sz="1600" kern="0" dirty="0">
                <a:solidFill>
                  <a:srgbClr val="000000"/>
                </a:solidFill>
              </a:rPr>
              <a:t>reference clocks </a:t>
            </a:r>
            <a:r>
              <a:rPr lang="en-US" sz="1600" kern="0" dirty="0" smtClean="0">
                <a:solidFill>
                  <a:srgbClr val="000000"/>
                </a:solidFill>
              </a:rPr>
              <a:t>on the </a:t>
            </a:r>
            <a:r>
              <a:rPr lang="en-US" sz="1600" kern="0" dirty="0" err="1" smtClean="0">
                <a:solidFill>
                  <a:srgbClr val="000000"/>
                </a:solidFill>
              </a:rPr>
              <a:t>GBTx</a:t>
            </a:r>
            <a:r>
              <a:rPr lang="en-US" sz="1600" kern="0" dirty="0" smtClean="0">
                <a:solidFill>
                  <a:srgbClr val="000000"/>
                </a:solidFill>
              </a:rPr>
              <a:t> used</a:t>
            </a:r>
          </a:p>
        </p:txBody>
      </p:sp>
      <p:sp>
        <p:nvSpPr>
          <p:cNvPr id="261" name="Content Placeholder 17"/>
          <p:cNvSpPr txBox="1">
            <a:spLocks/>
          </p:cNvSpPr>
          <p:nvPr/>
        </p:nvSpPr>
        <p:spPr bwMode="auto">
          <a:xfrm>
            <a:off x="-15087" y="3997551"/>
            <a:ext cx="4738792" cy="148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Clock distribution: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8 output </a:t>
            </a:r>
            <a:r>
              <a:rPr lang="en-US" sz="1600" kern="0" dirty="0">
                <a:solidFill>
                  <a:srgbClr val="000000"/>
                </a:solidFill>
              </a:rPr>
              <a:t>reference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clocks available on the GBT (SLVS).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The 8 reference clocks are programmable both in phase, 50 </a:t>
            </a:r>
            <a:r>
              <a:rPr lang="en-US" sz="1600" kern="0" dirty="0" err="1">
                <a:solidFill>
                  <a:srgbClr val="000000"/>
                </a:solidFill>
              </a:rPr>
              <a:t>ps</a:t>
            </a:r>
            <a:r>
              <a:rPr lang="en-US" sz="1600" kern="0" dirty="0">
                <a:solidFill>
                  <a:srgbClr val="000000"/>
                </a:solidFill>
              </a:rPr>
              <a:t> resolution and frequency 40, 80 160 and </a:t>
            </a:r>
            <a:r>
              <a:rPr lang="en-US" sz="1600" kern="0" dirty="0" smtClean="0">
                <a:solidFill>
                  <a:srgbClr val="000000"/>
                </a:solidFill>
              </a:rPr>
              <a:t>320.</a:t>
            </a: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980129" y="5651247"/>
            <a:ext cx="3109370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33FF"/>
              </a:buClr>
              <a:buFont typeface="Wingdings" panose="05000000000000000000" pitchFamily="2" charset="2"/>
              <a:buChar char="Ä"/>
            </a:pPr>
            <a:r>
              <a:rPr lang="en-US" sz="1400" dirty="0">
                <a:solidFill>
                  <a:srgbClr val="3333FF"/>
                </a:solidFill>
              </a:rPr>
              <a:t>NB6L11S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</a:rPr>
              <a:t>AnyLevel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Input to </a:t>
            </a:r>
            <a:r>
              <a:rPr lang="en-US" sz="1400" dirty="0">
                <a:solidFill>
                  <a:schemeClr val="tx1"/>
                </a:solidFill>
              </a:rPr>
              <a:t>LVDS </a:t>
            </a:r>
            <a:r>
              <a:rPr lang="en-US" sz="1400" dirty="0" err="1">
                <a:solidFill>
                  <a:schemeClr val="tx1"/>
                </a:solidFill>
              </a:rPr>
              <a:t>Fanout</a:t>
            </a:r>
            <a:r>
              <a:rPr lang="en-US" sz="1400" dirty="0">
                <a:solidFill>
                  <a:schemeClr val="tx1"/>
                </a:solidFill>
              </a:rPr>
              <a:t> Buffer </a:t>
            </a:r>
            <a:r>
              <a:rPr lang="en-US" sz="1400" dirty="0" smtClean="0">
                <a:solidFill>
                  <a:schemeClr val="tx1"/>
                </a:solidFill>
              </a:rPr>
              <a:t>/ Translator</a:t>
            </a:r>
            <a:r>
              <a:rPr lang="en-US" sz="1400" dirty="0">
                <a:solidFill>
                  <a:schemeClr val="tx1"/>
                </a:solidFill>
              </a:rPr>
              <a:t>):  RMS Clock Jitter −0.5 </a:t>
            </a:r>
            <a:r>
              <a:rPr lang="en-US" sz="1400" dirty="0" err="1">
                <a:solidFill>
                  <a:schemeClr val="tx1"/>
                </a:solidFill>
              </a:rPr>
              <a:t>ps</a:t>
            </a:r>
            <a:r>
              <a:rPr lang="en-US" sz="1400" dirty="0">
                <a:solidFill>
                  <a:schemeClr val="tx1"/>
                </a:solidFill>
              </a:rPr>
              <a:t>, Typical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63" name="ZoneTexte 262"/>
          <p:cNvSpPr txBox="1"/>
          <p:nvPr/>
        </p:nvSpPr>
        <p:spPr>
          <a:xfrm>
            <a:off x="7041512" y="6492821"/>
            <a:ext cx="3047987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3333FF"/>
              </a:buClr>
              <a:buFont typeface="Wingdings" panose="05000000000000000000" pitchFamily="2" charset="2"/>
              <a:buChar char="Ä"/>
            </a:pPr>
            <a:r>
              <a:rPr lang="en-US" sz="1400" dirty="0" smtClean="0">
                <a:solidFill>
                  <a:srgbClr val="3333FF"/>
                </a:solidFill>
              </a:rPr>
              <a:t>SN65LVDS104</a:t>
            </a:r>
            <a:r>
              <a:rPr lang="en-US" sz="1400" dirty="0" smtClean="0">
                <a:solidFill>
                  <a:schemeClr val="tx1"/>
                </a:solidFill>
              </a:rPr>
              <a:t> (1:4 </a:t>
            </a:r>
            <a:r>
              <a:rPr lang="en-US" sz="1400" dirty="0">
                <a:solidFill>
                  <a:schemeClr val="tx1"/>
                </a:solidFill>
              </a:rPr>
              <a:t>LVDS Clock </a:t>
            </a:r>
            <a:r>
              <a:rPr lang="en-US" sz="1400" dirty="0" err="1">
                <a:solidFill>
                  <a:schemeClr val="tx1"/>
                </a:solidFill>
              </a:rPr>
              <a:t>Fanout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Buffer) : already used on the CROC for the </a:t>
            </a:r>
            <a:r>
              <a:rPr lang="en-US" sz="1400" dirty="0" err="1" smtClean="0">
                <a:solidFill>
                  <a:schemeClr val="tx1"/>
                </a:solidFill>
              </a:rPr>
              <a:t>clk</a:t>
            </a:r>
            <a:r>
              <a:rPr lang="en-US" sz="1400" dirty="0" smtClean="0">
                <a:solidFill>
                  <a:schemeClr val="tx1"/>
                </a:solidFill>
              </a:rPr>
              <a:t> distribution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59" name="Content Placeholder 17"/>
          <p:cNvSpPr txBox="1">
            <a:spLocks/>
          </p:cNvSpPr>
          <p:nvPr/>
        </p:nvSpPr>
        <p:spPr bwMode="auto">
          <a:xfrm>
            <a:off x="-76412" y="5935245"/>
            <a:ext cx="8230001" cy="169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89535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err="1" smtClean="0">
                <a:solidFill>
                  <a:srgbClr val="000000"/>
                </a:solidFill>
              </a:rPr>
              <a:t>Clk</a:t>
            </a:r>
            <a:r>
              <a:rPr lang="en-US" sz="1600" kern="0" dirty="0" smtClean="0">
                <a:solidFill>
                  <a:srgbClr val="000000"/>
                </a:solidFill>
              </a:rPr>
              <a:t>[0] : left FEBs on the crate through 3U backplane</a:t>
            </a:r>
          </a:p>
          <a:p>
            <a:pPr marL="89535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err="1" smtClean="0">
                <a:solidFill>
                  <a:srgbClr val="000000"/>
                </a:solidFill>
              </a:rPr>
              <a:t>Clk</a:t>
            </a:r>
            <a:r>
              <a:rPr lang="en-US" sz="1600" kern="0" dirty="0" smtClean="0">
                <a:solidFill>
                  <a:srgbClr val="000000"/>
                </a:solidFill>
              </a:rPr>
              <a:t>[1] </a:t>
            </a:r>
            <a:r>
              <a:rPr lang="en-US" sz="1600" kern="0" dirty="0">
                <a:solidFill>
                  <a:srgbClr val="000000"/>
                </a:solidFill>
              </a:rPr>
              <a:t>: </a:t>
            </a:r>
            <a:r>
              <a:rPr lang="en-US" sz="1600" kern="0" dirty="0" smtClean="0">
                <a:solidFill>
                  <a:srgbClr val="000000"/>
                </a:solidFill>
              </a:rPr>
              <a:t>right FEBs </a:t>
            </a:r>
            <a:r>
              <a:rPr lang="en-US" sz="1600" kern="0" dirty="0">
                <a:solidFill>
                  <a:srgbClr val="000000"/>
                </a:solidFill>
              </a:rPr>
              <a:t>on the crate through 3U backplane</a:t>
            </a:r>
          </a:p>
          <a:p>
            <a:pPr marL="89535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err="1" smtClean="0">
                <a:solidFill>
                  <a:srgbClr val="000000"/>
                </a:solidFill>
              </a:rPr>
              <a:t>Clk</a:t>
            </a:r>
            <a:r>
              <a:rPr lang="en-US" sz="1600" kern="0" dirty="0" smtClean="0">
                <a:solidFill>
                  <a:srgbClr val="000000"/>
                </a:solidFill>
              </a:rPr>
              <a:t>[2] : Spare (Old validation slot)</a:t>
            </a:r>
          </a:p>
          <a:p>
            <a:pPr marL="89535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err="1" smtClean="0">
                <a:solidFill>
                  <a:srgbClr val="000000"/>
                </a:solidFill>
              </a:rPr>
              <a:t>Clk</a:t>
            </a:r>
            <a:r>
              <a:rPr lang="en-US" sz="1600" kern="0" dirty="0" smtClean="0">
                <a:solidFill>
                  <a:srgbClr val="000000"/>
                </a:solidFill>
              </a:rPr>
              <a:t>[3], </a:t>
            </a:r>
            <a:r>
              <a:rPr lang="en-US" sz="1600" kern="0" dirty="0" err="1" smtClean="0">
                <a:solidFill>
                  <a:srgbClr val="000000"/>
                </a:solidFill>
              </a:rPr>
              <a:t>Clk</a:t>
            </a:r>
            <a:r>
              <a:rPr lang="en-US" sz="1600" kern="0" dirty="0" smtClean="0">
                <a:solidFill>
                  <a:srgbClr val="000000"/>
                </a:solidFill>
              </a:rPr>
              <a:t>[4] </a:t>
            </a:r>
            <a:r>
              <a:rPr lang="en-US" sz="1600" kern="0" dirty="0">
                <a:solidFill>
                  <a:srgbClr val="000000"/>
                </a:solidFill>
              </a:rPr>
              <a:t>:</a:t>
            </a:r>
            <a:r>
              <a:rPr lang="en-US" sz="1600" kern="0" dirty="0" smtClean="0">
                <a:solidFill>
                  <a:srgbClr val="000000"/>
                </a:solidFill>
              </a:rPr>
              <a:t> IGLOO2 Clock </a:t>
            </a:r>
            <a:r>
              <a:rPr lang="en-US" sz="1600" kern="0" dirty="0">
                <a:solidFill>
                  <a:srgbClr val="000000"/>
                </a:solidFill>
              </a:rPr>
              <a:t>input </a:t>
            </a:r>
            <a:r>
              <a:rPr lang="en-US" sz="1600" kern="0" dirty="0" smtClean="0">
                <a:solidFill>
                  <a:srgbClr val="000000"/>
                </a:solidFill>
              </a:rPr>
              <a:t>(one </a:t>
            </a:r>
            <a:r>
              <a:rPr lang="en-US" sz="1600" kern="0" dirty="0">
                <a:solidFill>
                  <a:srgbClr val="000000"/>
                </a:solidFill>
              </a:rPr>
              <a:t>s</a:t>
            </a:r>
            <a:r>
              <a:rPr lang="en-US" sz="1600" kern="0" dirty="0" smtClean="0">
                <a:solidFill>
                  <a:srgbClr val="000000"/>
                </a:solidFill>
              </a:rPr>
              <a:t>hould </a:t>
            </a:r>
            <a:r>
              <a:rPr lang="en-US" sz="1600" kern="0" dirty="0">
                <a:solidFill>
                  <a:srgbClr val="000000"/>
                </a:solidFill>
              </a:rPr>
              <a:t>be </a:t>
            </a:r>
            <a:r>
              <a:rPr lang="en-US" sz="1600" kern="0" dirty="0" smtClean="0">
                <a:solidFill>
                  <a:srgbClr val="000000"/>
                </a:solidFill>
              </a:rPr>
              <a:t>enough ! </a:t>
            </a:r>
            <a:r>
              <a:rPr lang="en-US" sz="1600" kern="0" dirty="0">
                <a:solidFill>
                  <a:srgbClr val="000000"/>
                </a:solidFill>
              </a:rPr>
              <a:t>)</a:t>
            </a:r>
            <a:endParaRPr lang="en-US" sz="1600" kern="0" dirty="0" smtClean="0">
              <a:solidFill>
                <a:srgbClr val="000000"/>
              </a:solidFill>
            </a:endParaRP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260" name="ZoneTexte 259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6876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" grpId="0"/>
      <p:bldP spid="431" grpId="0"/>
      <p:bldP spid="433" grpId="0"/>
      <p:bldP spid="434" grpId="0"/>
      <p:bldP spid="439" grpId="0"/>
      <p:bldP spid="440" grpId="0"/>
      <p:bldP spid="449" grpId="0"/>
      <p:bldP spid="451" grpId="0"/>
      <p:bldP spid="452" grpId="0"/>
      <p:bldP spid="455" grpId="0"/>
      <p:bldP spid="456" grpId="0"/>
      <p:bldP spid="589" grpId="0"/>
      <p:bldP spid="590" grpId="0" animBg="1"/>
      <p:bldP spid="591" grpId="0"/>
      <p:bldP spid="622" grpId="0"/>
      <p:bldP spid="623" grpId="0"/>
      <p:bldP spid="624" grpId="0"/>
      <p:bldP spid="625" grpId="0"/>
      <p:bldP spid="626" grpId="0"/>
      <p:bldP spid="627" grpId="0"/>
      <p:bldP spid="628" grpId="0"/>
      <p:bldP spid="629" grpId="0"/>
      <p:bldP spid="630" grpId="0"/>
      <p:bldP spid="639" grpId="0"/>
      <p:bldP spid="6" grpId="0"/>
      <p:bldP spid="263" grpId="0"/>
      <p:bldP spid="2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GBT frame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541"/>
            <a:ext cx="7715250" cy="3181350"/>
          </a:xfrm>
          <a:prstGeom prst="rect">
            <a:avLst/>
          </a:prstGeom>
        </p:spPr>
      </p:pic>
      <p:sp>
        <p:nvSpPr>
          <p:cNvPr id="5" name="Content Placeholder 17"/>
          <p:cNvSpPr txBox="1">
            <a:spLocks/>
          </p:cNvSpPr>
          <p:nvPr/>
        </p:nvSpPr>
        <p:spPr bwMode="auto">
          <a:xfrm>
            <a:off x="7056536" y="3059757"/>
            <a:ext cx="2952328" cy="148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120-bit “GBT frame” is transmitted every 25 ns</a:t>
            </a: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 bwMode="auto">
          <a:xfrm>
            <a:off x="212353" y="4296891"/>
            <a:ext cx="9829352" cy="243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GBT frame format: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4 bits for the frame Header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32 for the FEC (Forward Error Correction)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This leaves 84 bit for data transmission</a:t>
            </a:r>
            <a:endParaRPr lang="en-US" kern="0" dirty="0">
              <a:solidFill>
                <a:srgbClr val="000000"/>
              </a:solidFill>
            </a:endParaRPr>
          </a:p>
          <a:p>
            <a:pPr marL="99060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4 bit for Slow Control information </a:t>
            </a:r>
            <a:r>
              <a:rPr lang="en-US" sz="1600" kern="0" dirty="0">
                <a:solidFill>
                  <a:srgbClr val="000000"/>
                </a:solidFill>
              </a:rPr>
              <a:t>Internal Control </a:t>
            </a:r>
            <a:r>
              <a:rPr lang="en-US" sz="1600" kern="0" dirty="0" smtClean="0">
                <a:solidFill>
                  <a:srgbClr val="000000"/>
                </a:solidFill>
              </a:rPr>
              <a:t>(IC) and External Control (EC) field</a:t>
            </a:r>
            <a:endParaRPr lang="en-US" sz="1600" kern="0" dirty="0">
              <a:solidFill>
                <a:srgbClr val="000000"/>
              </a:solidFill>
            </a:endParaRPr>
          </a:p>
          <a:p>
            <a:pPr marL="99060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80 bit for user Data (D) transmission</a:t>
            </a:r>
          </a:p>
          <a:p>
            <a:pPr marL="99060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“D” and “EC” fields is not pre-assigned and can be used indistinctly for Data Acquisition (DAQ), Timing Trigger &amp; Control (TTC) and Experiment Control (EC) application </a:t>
            </a:r>
          </a:p>
          <a:p>
            <a:pPr marL="99060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704850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 bwMode="auto">
          <a:xfrm>
            <a:off x="5976416" y="3059757"/>
            <a:ext cx="1584176" cy="0"/>
          </a:xfrm>
          <a:prstGeom prst="line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necteur droit 11"/>
          <p:cNvCxnSpPr/>
          <p:nvPr/>
        </p:nvCxnSpPr>
        <p:spPr bwMode="auto">
          <a:xfrm flipV="1">
            <a:off x="143768" y="3059757"/>
            <a:ext cx="576312" cy="2232"/>
          </a:xfrm>
          <a:prstGeom prst="line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Connecteur droit 14"/>
          <p:cNvCxnSpPr/>
          <p:nvPr/>
        </p:nvCxnSpPr>
        <p:spPr bwMode="auto">
          <a:xfrm>
            <a:off x="720080" y="3275781"/>
            <a:ext cx="1223888" cy="0"/>
          </a:xfrm>
          <a:prstGeom prst="line">
            <a:avLst/>
          </a:prstGeom>
          <a:solidFill>
            <a:srgbClr val="00B8FF"/>
          </a:solidFill>
          <a:ln w="47625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eur droit 16"/>
          <p:cNvCxnSpPr/>
          <p:nvPr/>
        </p:nvCxnSpPr>
        <p:spPr bwMode="auto">
          <a:xfrm>
            <a:off x="1943968" y="3059757"/>
            <a:ext cx="4032448" cy="0"/>
          </a:xfrm>
          <a:prstGeom prst="line">
            <a:avLst/>
          </a:prstGeom>
          <a:solidFill>
            <a:srgbClr val="00B8FF"/>
          </a:solidFill>
          <a:ln w="47625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Content Placeholder 17"/>
          <p:cNvSpPr txBox="1">
            <a:spLocks/>
          </p:cNvSpPr>
          <p:nvPr/>
        </p:nvSpPr>
        <p:spPr bwMode="auto">
          <a:xfrm>
            <a:off x="212353" y="6600830"/>
            <a:ext cx="9829352" cy="63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3CU extract and process (if necessary) the TTC and EC to transmit them through backplane to the FEBs.</a:t>
            </a:r>
            <a:r>
              <a:rPr lang="en-US" sz="1600" kern="0" dirty="0" smtClean="0">
                <a:solidFill>
                  <a:srgbClr val="000000"/>
                </a:solidFill>
              </a:rPr>
              <a:t> </a:t>
            </a:r>
          </a:p>
          <a:p>
            <a:pPr marL="990600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704850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206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Slow Control (SC)</a:t>
            </a:r>
          </a:p>
        </p:txBody>
      </p:sp>
      <p:grpSp>
        <p:nvGrpSpPr>
          <p:cNvPr id="28" name="Groupe 638"/>
          <p:cNvGrpSpPr/>
          <p:nvPr/>
        </p:nvGrpSpPr>
        <p:grpSpPr>
          <a:xfrm>
            <a:off x="4220638" y="5324150"/>
            <a:ext cx="1918719" cy="1071569"/>
            <a:chOff x="-2196752" y="3392996"/>
            <a:chExt cx="1740444" cy="972108"/>
          </a:xfrm>
        </p:grpSpPr>
        <p:sp>
          <p:nvSpPr>
            <p:cNvPr id="29" name="Rectangle 28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35" name="Connecteur droit avec flèche 34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36" name="Connecteur droit avec flèche 35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37" name="Connecteur droit avec flèche 36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38" name="Rectangle 37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39" name="Connecteur droit avec flèche 38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40" name="Connecteur droit avec flèche 39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41" name="ZoneTexte 40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47" name="Connecteur droit avec flèche 46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48" name="Connecteur droit avec flèche 47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49" name="Rectangle 48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51" name="Connecteur droit avec flèche 50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52" name="Connecteur droit 51"/>
          <p:cNvCxnSpPr/>
          <p:nvPr/>
        </p:nvCxnSpPr>
        <p:spPr bwMode="auto">
          <a:xfrm>
            <a:off x="3504649" y="5888723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Ellipse 52"/>
          <p:cNvSpPr/>
          <p:nvPr/>
        </p:nvSpPr>
        <p:spPr bwMode="auto">
          <a:xfrm>
            <a:off x="3661476" y="5906392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54" name="Connecteur droit 53"/>
          <p:cNvCxnSpPr/>
          <p:nvPr/>
        </p:nvCxnSpPr>
        <p:spPr bwMode="auto">
          <a:xfrm>
            <a:off x="3792755" y="5895882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55" name="Groupe 198"/>
          <p:cNvGrpSpPr/>
          <p:nvPr/>
        </p:nvGrpSpPr>
        <p:grpSpPr>
          <a:xfrm>
            <a:off x="3305628" y="6206226"/>
            <a:ext cx="930859" cy="88821"/>
            <a:chOff x="6435563" y="4149080"/>
            <a:chExt cx="765916" cy="73098"/>
          </a:xfrm>
        </p:grpSpPr>
        <p:sp>
          <p:nvSpPr>
            <p:cNvPr id="56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57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58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59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60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61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62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63" name="ZoneTexte 62"/>
          <p:cNvSpPr txBox="1"/>
          <p:nvPr/>
        </p:nvSpPr>
        <p:spPr>
          <a:xfrm>
            <a:off x="3345878" y="5470132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64" name="ZoneTexte 406"/>
          <p:cNvSpPr txBox="1"/>
          <p:nvPr/>
        </p:nvSpPr>
        <p:spPr>
          <a:xfrm flipH="1">
            <a:off x="3107727" y="6299863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69" name="Rectangle à coins arrondis 68"/>
          <p:cNvSpPr/>
          <p:nvPr/>
        </p:nvSpPr>
        <p:spPr bwMode="auto">
          <a:xfrm>
            <a:off x="5524373" y="2938686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 rot="16200000">
            <a:off x="5307538" y="3955854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5484681" y="3715508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5484681" y="4253533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" name="Triangle isocèle 72"/>
          <p:cNvSpPr/>
          <p:nvPr/>
        </p:nvSpPr>
        <p:spPr bwMode="auto">
          <a:xfrm rot="16200000">
            <a:off x="5625040" y="387648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" name="Triangle isocèle 73"/>
          <p:cNvSpPr/>
          <p:nvPr/>
        </p:nvSpPr>
        <p:spPr bwMode="auto">
          <a:xfrm rot="5400000">
            <a:off x="5625040" y="4074926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6796176" y="3508928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6738559" y="3469613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795839" y="4340902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6738559" y="430121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6799887" y="44996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6740232" y="44599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6657576" y="3301466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6586402" y="3258571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6601925" y="3864649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6606678" y="3824961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5" name="Connecteur droit 84"/>
          <p:cNvCxnSpPr/>
          <p:nvPr/>
        </p:nvCxnSpPr>
        <p:spPr bwMode="auto">
          <a:xfrm>
            <a:off x="5970547" y="4207506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Connecteur droit 85"/>
          <p:cNvCxnSpPr/>
          <p:nvPr/>
        </p:nvCxnSpPr>
        <p:spPr bwMode="auto">
          <a:xfrm>
            <a:off x="6042555" y="4201260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Rectangle 86"/>
          <p:cNvSpPr/>
          <p:nvPr/>
        </p:nvSpPr>
        <p:spPr bwMode="auto">
          <a:xfrm>
            <a:off x="6088401" y="4142463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6008290" y="4131224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940898" y="4675926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5820180" y="4744159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6112401" y="4357361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2" name="Connecteur droit 91"/>
          <p:cNvCxnSpPr/>
          <p:nvPr/>
        </p:nvCxnSpPr>
        <p:spPr bwMode="auto">
          <a:xfrm flipH="1">
            <a:off x="6278689" y="3278431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93" name="Connecteur droit 92"/>
          <p:cNvCxnSpPr/>
          <p:nvPr/>
        </p:nvCxnSpPr>
        <p:spPr bwMode="auto">
          <a:xfrm flipV="1">
            <a:off x="5921292" y="3944021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94" name="ZoneTexte 93"/>
          <p:cNvSpPr txBox="1"/>
          <p:nvPr/>
        </p:nvSpPr>
        <p:spPr>
          <a:xfrm>
            <a:off x="6530487" y="3930830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5" name="Connecteur droit 94"/>
          <p:cNvCxnSpPr/>
          <p:nvPr/>
        </p:nvCxnSpPr>
        <p:spPr bwMode="auto">
          <a:xfrm>
            <a:off x="7061731" y="3683780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Connecteur droit 95"/>
          <p:cNvCxnSpPr/>
          <p:nvPr/>
        </p:nvCxnSpPr>
        <p:spPr bwMode="auto">
          <a:xfrm>
            <a:off x="6942655" y="3679002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Connecteur droit avec flèche 180"/>
          <p:cNvCxnSpPr>
            <a:cxnSpLocks noChangeShapeType="1"/>
          </p:cNvCxnSpPr>
          <p:nvPr/>
        </p:nvCxnSpPr>
        <p:spPr bwMode="auto">
          <a:xfrm>
            <a:off x="7150989" y="3586831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125" name="Connecteur droit avec flèche 180"/>
          <p:cNvCxnSpPr>
            <a:cxnSpLocks noChangeShapeType="1"/>
          </p:cNvCxnSpPr>
          <p:nvPr/>
        </p:nvCxnSpPr>
        <p:spPr bwMode="auto">
          <a:xfrm>
            <a:off x="7150989" y="4023396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126" name="Connecteur droit avec flèche 180"/>
          <p:cNvCxnSpPr>
            <a:cxnSpLocks noChangeShapeType="1"/>
          </p:cNvCxnSpPr>
          <p:nvPr/>
        </p:nvCxnSpPr>
        <p:spPr bwMode="auto">
          <a:xfrm>
            <a:off x="7150989" y="4420274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sp>
        <p:nvSpPr>
          <p:cNvPr id="127" name="Accolade fermante 126"/>
          <p:cNvSpPr/>
          <p:nvPr/>
        </p:nvSpPr>
        <p:spPr bwMode="auto">
          <a:xfrm>
            <a:off x="7381602" y="3507458"/>
            <a:ext cx="291691" cy="994031"/>
          </a:xfrm>
          <a:prstGeom prst="rightBrace">
            <a:avLst>
              <a:gd name="adj1" fmla="val 13500"/>
              <a:gd name="adj2" fmla="val 7303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28" name="ZoneTexte 632"/>
          <p:cNvSpPr txBox="1">
            <a:spLocks noChangeArrowheads="1"/>
          </p:cNvSpPr>
          <p:nvPr/>
        </p:nvSpPr>
        <p:spPr bwMode="auto">
          <a:xfrm>
            <a:off x="7448175" y="4244927"/>
            <a:ext cx="1133141" cy="25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1000" dirty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E-</a:t>
            </a:r>
            <a:r>
              <a:rPr lang="fr-FR" sz="1000" dirty="0" err="1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Port_SC_FEB</a:t>
            </a:r>
            <a:endParaRPr lang="fr-FR" sz="10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9" name="ZoneTexte 632"/>
          <p:cNvSpPr txBox="1">
            <a:spLocks noChangeArrowheads="1"/>
          </p:cNvSpPr>
          <p:nvPr/>
        </p:nvSpPr>
        <p:spPr bwMode="auto">
          <a:xfrm>
            <a:off x="7142816" y="4078879"/>
            <a:ext cx="472748" cy="2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b="1" i="1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x (16)</a:t>
            </a:r>
          </a:p>
        </p:txBody>
      </p:sp>
      <p:cxnSp>
        <p:nvCxnSpPr>
          <p:cNvPr id="130" name="Connecteur droit avec flèche 180"/>
          <p:cNvCxnSpPr>
            <a:cxnSpLocks noChangeShapeType="1"/>
          </p:cNvCxnSpPr>
          <p:nvPr/>
        </p:nvCxnSpPr>
        <p:spPr bwMode="auto">
          <a:xfrm>
            <a:off x="5980589" y="5964121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131" name="Connecteur droit avec flèche 180"/>
          <p:cNvCxnSpPr>
            <a:cxnSpLocks noChangeShapeType="1"/>
          </p:cNvCxnSpPr>
          <p:nvPr/>
        </p:nvCxnSpPr>
        <p:spPr bwMode="auto">
          <a:xfrm>
            <a:off x="5322475" y="4109520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132" name="Connecteur droit avec flèche 180"/>
          <p:cNvCxnSpPr>
            <a:cxnSpLocks noChangeShapeType="1"/>
          </p:cNvCxnSpPr>
          <p:nvPr/>
        </p:nvCxnSpPr>
        <p:spPr bwMode="auto">
          <a:xfrm flipV="1">
            <a:off x="5322475" y="4090742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133" name="ZoneTexte 132"/>
          <p:cNvSpPr txBox="1"/>
          <p:nvPr/>
        </p:nvSpPr>
        <p:spPr>
          <a:xfrm>
            <a:off x="5554462" y="3351160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34" name="Connecteur droit avec flèche 180"/>
          <p:cNvCxnSpPr>
            <a:cxnSpLocks noChangeShapeType="1"/>
          </p:cNvCxnSpPr>
          <p:nvPr/>
        </p:nvCxnSpPr>
        <p:spPr bwMode="auto">
          <a:xfrm>
            <a:off x="8490827" y="5914929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135" name="Connecteur droit avec flèche 180"/>
          <p:cNvCxnSpPr>
            <a:cxnSpLocks noChangeShapeType="1"/>
          </p:cNvCxnSpPr>
          <p:nvPr/>
        </p:nvCxnSpPr>
        <p:spPr bwMode="auto">
          <a:xfrm>
            <a:off x="8490827" y="605851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136" name="Connecteur droit avec flèche 180"/>
          <p:cNvCxnSpPr>
            <a:cxnSpLocks noChangeShapeType="1"/>
          </p:cNvCxnSpPr>
          <p:nvPr/>
        </p:nvCxnSpPr>
        <p:spPr bwMode="auto">
          <a:xfrm>
            <a:off x="8490827" y="6202526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137" name="Connecteur droit avec flèche 180"/>
          <p:cNvCxnSpPr>
            <a:cxnSpLocks noChangeShapeType="1"/>
          </p:cNvCxnSpPr>
          <p:nvPr/>
        </p:nvCxnSpPr>
        <p:spPr bwMode="auto">
          <a:xfrm>
            <a:off x="8490827" y="6328069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138" name="Connecteur droit avec flèche 180"/>
          <p:cNvCxnSpPr>
            <a:cxnSpLocks noChangeShapeType="1"/>
          </p:cNvCxnSpPr>
          <p:nvPr/>
        </p:nvCxnSpPr>
        <p:spPr bwMode="auto">
          <a:xfrm>
            <a:off x="7302695" y="5045040"/>
            <a:ext cx="96818" cy="701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stealth" w="med" len="med"/>
          </a:ln>
        </p:spPr>
      </p:cxnSp>
      <p:grpSp>
        <p:nvGrpSpPr>
          <p:cNvPr id="139" name="Groupe 138"/>
          <p:cNvGrpSpPr/>
          <p:nvPr/>
        </p:nvGrpSpPr>
        <p:grpSpPr>
          <a:xfrm>
            <a:off x="7333089" y="4755146"/>
            <a:ext cx="1247095" cy="1905011"/>
            <a:chOff x="4987287" y="6624153"/>
            <a:chExt cx="1247095" cy="1905011"/>
          </a:xfrm>
        </p:grpSpPr>
        <p:sp>
          <p:nvSpPr>
            <p:cNvPr id="140" name="Rectangle à coins arrondis 139"/>
            <p:cNvSpPr/>
            <p:nvPr/>
          </p:nvSpPr>
          <p:spPr bwMode="auto">
            <a:xfrm>
              <a:off x="5059584" y="6624153"/>
              <a:ext cx="1093940" cy="1905011"/>
            </a:xfrm>
            <a:prstGeom prst="roundRect">
              <a:avLst/>
            </a:prstGeom>
            <a:solidFill>
              <a:srgbClr val="B7C6FE">
                <a:lumMod val="90000"/>
                <a:alpha val="6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5376096" y="7624923"/>
              <a:ext cx="777460" cy="634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42" name="ZoneTexte 632"/>
            <p:cNvSpPr txBox="1">
              <a:spLocks noChangeArrowheads="1"/>
            </p:cNvSpPr>
            <p:nvPr/>
          </p:nvSpPr>
          <p:spPr bwMode="auto">
            <a:xfrm>
              <a:off x="5323793" y="7584385"/>
              <a:ext cx="770853" cy="220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i="1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User Buses :</a:t>
              </a:r>
            </a:p>
          </p:txBody>
        </p:sp>
        <p:sp>
          <p:nvSpPr>
            <p:cNvPr id="143" name="ZoneTexte 632"/>
            <p:cNvSpPr txBox="1">
              <a:spLocks noChangeArrowheads="1"/>
            </p:cNvSpPr>
            <p:nvPr/>
          </p:nvSpPr>
          <p:spPr bwMode="auto">
            <a:xfrm>
              <a:off x="5314613" y="7756384"/>
              <a:ext cx="9197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{I2C, //, SPI, 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JTAG, 12bADC,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…} – T°</a:t>
              </a:r>
            </a:p>
          </p:txBody>
        </p:sp>
        <p:sp>
          <p:nvSpPr>
            <p:cNvPr id="144" name="Rectangle 143"/>
            <p:cNvSpPr/>
            <p:nvPr/>
          </p:nvSpPr>
          <p:spPr bwMode="auto">
            <a:xfrm>
              <a:off x="5068191" y="6782904"/>
              <a:ext cx="681393" cy="277814"/>
            </a:xfrm>
            <a:prstGeom prst="rect">
              <a:avLst/>
            </a:prstGeom>
            <a:solidFill>
              <a:srgbClr val="99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45" name="ZoneTexte 632"/>
            <p:cNvSpPr txBox="1">
              <a:spLocks noChangeArrowheads="1"/>
            </p:cNvSpPr>
            <p:nvPr/>
          </p:nvSpPr>
          <p:spPr bwMode="auto">
            <a:xfrm>
              <a:off x="4987287" y="6743216"/>
              <a:ext cx="484453" cy="220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E-Port</a:t>
              </a:r>
            </a:p>
          </p:txBody>
        </p:sp>
        <p:cxnSp>
          <p:nvCxnSpPr>
            <p:cNvPr id="146" name="Connecteur droit avec flèche 180"/>
            <p:cNvCxnSpPr>
              <a:cxnSpLocks noChangeShapeType="1"/>
            </p:cNvCxnSpPr>
            <p:nvPr/>
          </p:nvCxnSpPr>
          <p:spPr bwMode="auto">
            <a:xfrm flipH="1">
              <a:off x="5745057" y="6922268"/>
              <a:ext cx="218788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147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959067" y="6922271"/>
              <a:ext cx="0" cy="218742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none" w="med" len="med"/>
            </a:ln>
          </p:spPr>
        </p:cxnSp>
        <p:sp>
          <p:nvSpPr>
            <p:cNvPr id="148" name="Rectangle 147"/>
            <p:cNvSpPr/>
            <p:nvPr/>
          </p:nvSpPr>
          <p:spPr bwMode="auto">
            <a:xfrm>
              <a:off x="5445792" y="7159590"/>
              <a:ext cx="583940" cy="2991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49" name="ZoneTexte 632"/>
            <p:cNvSpPr txBox="1">
              <a:spLocks noChangeArrowheads="1"/>
            </p:cNvSpPr>
            <p:nvPr/>
          </p:nvSpPr>
          <p:spPr bwMode="auto">
            <a:xfrm>
              <a:off x="5436346" y="7134129"/>
              <a:ext cx="630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Network </a:t>
              </a:r>
            </a:p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Controller</a:t>
              </a:r>
            </a:p>
          </p:txBody>
        </p:sp>
        <p:cxnSp>
          <p:nvCxnSpPr>
            <p:cNvPr id="150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709892" y="7457595"/>
              <a:ext cx="0" cy="164649"/>
            </a:xfrm>
            <a:prstGeom prst="straightConnector1">
              <a:avLst/>
            </a:prstGeom>
            <a:noFill/>
            <a:ln w="12700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stealth" w="med" len="med"/>
            </a:ln>
          </p:spPr>
        </p:cxnSp>
        <p:sp>
          <p:nvSpPr>
            <p:cNvPr id="151" name="ZoneTexte 150"/>
            <p:cNvSpPr txBox="1"/>
            <p:nvPr/>
          </p:nvSpPr>
          <p:spPr>
            <a:xfrm>
              <a:off x="5055146" y="8213889"/>
              <a:ext cx="1093940" cy="246173"/>
            </a:xfrm>
            <a:prstGeom prst="rect">
              <a:avLst/>
            </a:prstGeom>
            <a:noFill/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1000" b="1" i="1" kern="0" dirty="0" smtClean="0">
                  <a:solidFill>
                    <a:srgbClr val="000000"/>
                  </a:solidFill>
                  <a:latin typeface="Arial"/>
                  <a:ea typeface="+mn-ea"/>
                  <a:cs typeface="Arial" pitchFamily="34" charset="0"/>
                </a:rPr>
                <a:t>GBT-SCA</a:t>
              </a:r>
              <a:endParaRPr lang="fr-FR" sz="1000" kern="0" dirty="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52" name="ZoneTexte 632"/>
            <p:cNvSpPr txBox="1">
              <a:spLocks noChangeArrowheads="1"/>
            </p:cNvSpPr>
            <p:nvPr/>
          </p:nvSpPr>
          <p:spPr bwMode="auto">
            <a:xfrm>
              <a:off x="5035129" y="6862279"/>
              <a:ext cx="793838" cy="20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Prim</a:t>
              </a:r>
              <a:r>
                <a:rPr lang="fr-FR" sz="7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. / Second.</a:t>
              </a:r>
            </a:p>
          </p:txBody>
        </p:sp>
      </p:grpSp>
      <p:cxnSp>
        <p:nvCxnSpPr>
          <p:cNvPr id="153" name="Connecteur droit avec flèche 180"/>
          <p:cNvCxnSpPr>
            <a:cxnSpLocks noChangeShapeType="1"/>
          </p:cNvCxnSpPr>
          <p:nvPr/>
        </p:nvCxnSpPr>
        <p:spPr bwMode="auto">
          <a:xfrm flipV="1">
            <a:off x="7158679" y="4579380"/>
            <a:ext cx="138861" cy="244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none" w="med" len="med"/>
          </a:ln>
        </p:spPr>
      </p:cxnSp>
      <p:cxnSp>
        <p:nvCxnSpPr>
          <p:cNvPr id="154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7302695" y="4572754"/>
            <a:ext cx="560" cy="47838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none" w="med" len="med"/>
          </a:ln>
        </p:spPr>
      </p:cxnSp>
      <p:sp>
        <p:nvSpPr>
          <p:cNvPr id="155" name="ZoneTexte 632"/>
          <p:cNvSpPr txBox="1">
            <a:spLocks noChangeArrowheads="1"/>
          </p:cNvSpPr>
          <p:nvPr/>
        </p:nvSpPr>
        <p:spPr bwMode="auto">
          <a:xfrm>
            <a:off x="6718898" y="5025071"/>
            <a:ext cx="764450" cy="22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E-</a:t>
            </a:r>
            <a:r>
              <a:rPr lang="fr-FR" sz="800" i="1" kern="0" dirty="0" err="1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Port_SCA</a:t>
            </a:r>
            <a:endParaRPr lang="fr-FR" sz="800" i="1" kern="0" dirty="0" smtClean="0">
              <a:solidFill>
                <a:srgbClr val="C0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156" name="Connecteur droit avec flèche 180"/>
          <p:cNvCxnSpPr>
            <a:cxnSpLocks noChangeShapeType="1"/>
          </p:cNvCxnSpPr>
          <p:nvPr/>
        </p:nvCxnSpPr>
        <p:spPr bwMode="auto">
          <a:xfrm flipV="1">
            <a:off x="5461563" y="6404662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157" name="Connecteur droit avec flèche 180"/>
          <p:cNvCxnSpPr>
            <a:cxnSpLocks noChangeShapeType="1"/>
          </p:cNvCxnSpPr>
          <p:nvPr/>
        </p:nvCxnSpPr>
        <p:spPr bwMode="auto">
          <a:xfrm flipV="1">
            <a:off x="6294583" y="4945793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sp>
        <p:nvSpPr>
          <p:cNvPr id="162" name="Accolade fermante 161"/>
          <p:cNvSpPr/>
          <p:nvPr/>
        </p:nvSpPr>
        <p:spPr bwMode="auto">
          <a:xfrm>
            <a:off x="8981288" y="5807508"/>
            <a:ext cx="262545" cy="597154"/>
          </a:xfrm>
          <a:prstGeom prst="rightBrace">
            <a:avLst>
              <a:gd name="adj1" fmla="val 8333"/>
              <a:gd name="adj2" fmla="val 48306"/>
            </a:avLst>
          </a:prstGeom>
          <a:noFill/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63" name="ZoneTexte 632"/>
          <p:cNvSpPr txBox="1">
            <a:spLocks noChangeArrowheads="1"/>
          </p:cNvSpPr>
          <p:nvPr/>
        </p:nvSpPr>
        <p:spPr bwMode="auto">
          <a:xfrm>
            <a:off x="9086208" y="6095191"/>
            <a:ext cx="994663" cy="56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1000" b="1" i="1" kern="0" dirty="0" smtClean="0">
                <a:solidFill>
                  <a:srgbClr val="3333FF"/>
                </a:solidFill>
                <a:latin typeface="Arial"/>
                <a:ea typeface="+mn-ea"/>
                <a:cs typeface="Arial" pitchFamily="34" charset="0"/>
              </a:rPr>
              <a:t>Protocol </a:t>
            </a:r>
            <a:r>
              <a:rPr lang="fr-FR" sz="1000" b="1" i="1" kern="0" dirty="0" err="1" smtClean="0">
                <a:solidFill>
                  <a:srgbClr val="3333FF"/>
                </a:solidFill>
                <a:latin typeface="Arial"/>
                <a:ea typeface="+mn-ea"/>
                <a:cs typeface="Arial" pitchFamily="34" charset="0"/>
              </a:rPr>
              <a:t>used</a:t>
            </a:r>
            <a:r>
              <a:rPr lang="fr-FR" sz="1000" b="1" i="1" kern="0" dirty="0" smtClean="0">
                <a:solidFill>
                  <a:srgbClr val="3333FF"/>
                </a:solidFill>
                <a:latin typeface="Arial"/>
                <a:ea typeface="+mn-ea"/>
                <a:cs typeface="Arial" pitchFamily="34" charset="0"/>
              </a:rPr>
              <a:t> on the </a:t>
            </a:r>
            <a:r>
              <a:rPr lang="fr-FR" sz="1000" b="1" i="1" kern="0" dirty="0" err="1" smtClean="0">
                <a:solidFill>
                  <a:srgbClr val="3333FF"/>
                </a:solidFill>
                <a:latin typeface="Arial"/>
                <a:ea typeface="+mn-ea"/>
                <a:cs typeface="Arial" pitchFamily="34" charset="0"/>
              </a:rPr>
              <a:t>board</a:t>
            </a:r>
            <a:endParaRPr lang="fr-FR" sz="1000" b="1" i="1" kern="0" dirty="0" smtClean="0">
              <a:solidFill>
                <a:srgbClr val="3333FF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192" name="Connecteur droit avec flèche 180"/>
          <p:cNvCxnSpPr>
            <a:cxnSpLocks noChangeShapeType="1"/>
          </p:cNvCxnSpPr>
          <p:nvPr/>
        </p:nvCxnSpPr>
        <p:spPr bwMode="auto">
          <a:xfrm flipV="1">
            <a:off x="6221142" y="5348663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193" name="Connecteur droit avec flèche 180"/>
          <p:cNvCxnSpPr>
            <a:cxnSpLocks noChangeShapeType="1"/>
          </p:cNvCxnSpPr>
          <p:nvPr/>
        </p:nvCxnSpPr>
        <p:spPr bwMode="auto">
          <a:xfrm flipV="1">
            <a:off x="5305827" y="5366842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194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5455736" y="6519163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sp>
        <p:nvSpPr>
          <p:cNvPr id="209" name="ZoneTexte 208"/>
          <p:cNvSpPr txBox="1"/>
          <p:nvPr/>
        </p:nvSpPr>
        <p:spPr>
          <a:xfrm>
            <a:off x="9049442" y="3942887"/>
            <a:ext cx="1031430" cy="717311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000" i="1" kern="0" dirty="0" smtClean="0">
                <a:solidFill>
                  <a:srgbClr val="0000CC"/>
                </a:solidFill>
                <a:ea typeface="+mn-ea"/>
                <a:cs typeface="Arial" pitchFamily="34" charset="0"/>
              </a:rPr>
              <a:t>Slow Control distribution to FEB through 6U_backplane</a:t>
            </a:r>
            <a:endParaRPr lang="en-US" sz="1000" i="1" kern="0" dirty="0">
              <a:solidFill>
                <a:srgbClr val="0000CC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234" name="Connecteur droit 233"/>
          <p:cNvCxnSpPr/>
          <p:nvPr/>
        </p:nvCxnSpPr>
        <p:spPr bwMode="auto">
          <a:xfrm>
            <a:off x="4208598" y="5690283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0" name="Connecteur droit 249"/>
          <p:cNvCxnSpPr/>
          <p:nvPr/>
        </p:nvCxnSpPr>
        <p:spPr bwMode="auto">
          <a:xfrm>
            <a:off x="7309194" y="3626519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51" name="Connecteur droit 250"/>
          <p:cNvCxnSpPr/>
          <p:nvPr/>
        </p:nvCxnSpPr>
        <p:spPr bwMode="auto">
          <a:xfrm>
            <a:off x="7309194" y="4035764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83" name="ZoneTexte 632"/>
          <p:cNvSpPr txBox="1">
            <a:spLocks noChangeArrowheads="1"/>
          </p:cNvSpPr>
          <p:nvPr/>
        </p:nvSpPr>
        <p:spPr bwMode="auto">
          <a:xfrm>
            <a:off x="8708979" y="5777799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284" name="ZoneTexte 632"/>
          <p:cNvSpPr txBox="1">
            <a:spLocks noChangeArrowheads="1"/>
          </p:cNvSpPr>
          <p:nvPr/>
        </p:nvSpPr>
        <p:spPr bwMode="auto">
          <a:xfrm>
            <a:off x="8707716" y="6065116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sp>
        <p:nvSpPr>
          <p:cNvPr id="285" name="ZoneTexte 632"/>
          <p:cNvSpPr txBox="1">
            <a:spLocks noChangeArrowheads="1"/>
          </p:cNvSpPr>
          <p:nvPr/>
        </p:nvSpPr>
        <p:spPr bwMode="auto">
          <a:xfrm>
            <a:off x="8707716" y="5926743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286" name="Rectangle à coins arrondis 285"/>
          <p:cNvSpPr/>
          <p:nvPr/>
        </p:nvSpPr>
        <p:spPr bwMode="auto">
          <a:xfrm>
            <a:off x="6363761" y="2944844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7" name="Rectangle à coins arrondis 286"/>
          <p:cNvSpPr/>
          <p:nvPr/>
        </p:nvSpPr>
        <p:spPr bwMode="auto">
          <a:xfrm>
            <a:off x="5727280" y="2945540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8" name="Rectangle à coins arrondis 287"/>
          <p:cNvSpPr/>
          <p:nvPr/>
        </p:nvSpPr>
        <p:spPr bwMode="auto">
          <a:xfrm>
            <a:off x="5727280" y="3109175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9" name="ZoneTexte 288"/>
          <p:cNvSpPr txBox="1"/>
          <p:nvPr/>
        </p:nvSpPr>
        <p:spPr>
          <a:xfrm>
            <a:off x="5654383" y="2922683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0" name="ZoneTexte 289"/>
          <p:cNvSpPr txBox="1"/>
          <p:nvPr/>
        </p:nvSpPr>
        <p:spPr>
          <a:xfrm>
            <a:off x="6317800" y="2920056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1" name="ZoneTexte 290"/>
          <p:cNvSpPr txBox="1"/>
          <p:nvPr/>
        </p:nvSpPr>
        <p:spPr>
          <a:xfrm>
            <a:off x="6013513" y="3074316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92" name="Connecteur droit 291"/>
          <p:cNvCxnSpPr/>
          <p:nvPr/>
        </p:nvCxnSpPr>
        <p:spPr bwMode="auto">
          <a:xfrm>
            <a:off x="7059274" y="4190778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93" name="Connecteur droit 292"/>
          <p:cNvCxnSpPr/>
          <p:nvPr/>
        </p:nvCxnSpPr>
        <p:spPr bwMode="auto">
          <a:xfrm>
            <a:off x="6950760" y="4190778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94" name="Double flèche horizontale 293"/>
          <p:cNvSpPr/>
          <p:nvPr/>
        </p:nvSpPr>
        <p:spPr bwMode="auto">
          <a:xfrm>
            <a:off x="7700769" y="4167378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295" name="ZoneTexte 632"/>
          <p:cNvSpPr txBox="1">
            <a:spLocks noChangeArrowheads="1"/>
          </p:cNvSpPr>
          <p:nvPr/>
        </p:nvSpPr>
        <p:spPr bwMode="auto">
          <a:xfrm>
            <a:off x="8748941" y="6220010"/>
            <a:ext cx="293167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…</a:t>
            </a:r>
          </a:p>
        </p:txBody>
      </p:sp>
      <p:grpSp>
        <p:nvGrpSpPr>
          <p:cNvPr id="301" name="Groupe 300"/>
          <p:cNvGrpSpPr/>
          <p:nvPr/>
        </p:nvGrpSpPr>
        <p:grpSpPr>
          <a:xfrm>
            <a:off x="8428887" y="3863167"/>
            <a:ext cx="557657" cy="790612"/>
            <a:chOff x="6746075" y="7413517"/>
            <a:chExt cx="557657" cy="790612"/>
          </a:xfrm>
        </p:grpSpPr>
        <p:sp>
          <p:nvSpPr>
            <p:cNvPr id="302" name="Rectangle à coins arrondis 301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03" name="Triangle isocèle 302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304" name="Connecteur droit 303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5" name="ZoneTexte 304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306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307" name="ZoneTexte 306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2V5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308" name="Triangle isocèle 307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309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310" name="Connecteur droit 309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312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313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314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322" name="ZoneTexte 321"/>
          <p:cNvSpPr txBox="1"/>
          <p:nvPr/>
        </p:nvSpPr>
        <p:spPr>
          <a:xfrm>
            <a:off x="7679465" y="4444840"/>
            <a:ext cx="522510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10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10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3" name="ZoneTexte 322"/>
          <p:cNvSpPr txBox="1"/>
          <p:nvPr/>
        </p:nvSpPr>
        <p:spPr>
          <a:xfrm>
            <a:off x="9277090" y="4607032"/>
            <a:ext cx="54334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10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10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0" name="ZoneTexte 329"/>
          <p:cNvSpPr txBox="1"/>
          <p:nvPr/>
        </p:nvSpPr>
        <p:spPr>
          <a:xfrm>
            <a:off x="6632216" y="3361683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4" name="ZoneTexte 333"/>
          <p:cNvSpPr txBox="1"/>
          <p:nvPr/>
        </p:nvSpPr>
        <p:spPr>
          <a:xfrm>
            <a:off x="5415578" y="3492497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5" name="ZoneTexte 334"/>
          <p:cNvSpPr txBox="1"/>
          <p:nvPr/>
        </p:nvSpPr>
        <p:spPr>
          <a:xfrm>
            <a:off x="4608703" y="6243756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</a:t>
            </a:r>
            <a:r>
              <a:rPr lang="fr-FR" sz="700" b="1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V</a:t>
            </a: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5 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352" name="Connecteur droit 195"/>
          <p:cNvCxnSpPr>
            <a:cxnSpLocks noChangeShapeType="1"/>
          </p:cNvCxnSpPr>
          <p:nvPr/>
        </p:nvCxnSpPr>
        <p:spPr bwMode="auto">
          <a:xfrm>
            <a:off x="8832902" y="4244130"/>
            <a:ext cx="172784" cy="350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grpSp>
        <p:nvGrpSpPr>
          <p:cNvPr id="379" name="Groupe 378"/>
          <p:cNvGrpSpPr/>
          <p:nvPr/>
        </p:nvGrpSpPr>
        <p:grpSpPr>
          <a:xfrm>
            <a:off x="6314587" y="5336594"/>
            <a:ext cx="556060" cy="289070"/>
            <a:chOff x="130942" y="4071648"/>
            <a:chExt cx="556060" cy="289070"/>
          </a:xfrm>
        </p:grpSpPr>
        <p:sp>
          <p:nvSpPr>
            <p:cNvPr id="380" name="Rectangle à coins arrondis 379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81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382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383" name="Connecteur droit avec flèche 180"/>
          <p:cNvCxnSpPr>
            <a:cxnSpLocks noChangeShapeType="1"/>
          </p:cNvCxnSpPr>
          <p:nvPr/>
        </p:nvCxnSpPr>
        <p:spPr bwMode="auto">
          <a:xfrm flipV="1">
            <a:off x="6546611" y="4935166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384" name="ZoneTexte 383"/>
          <p:cNvSpPr txBox="1"/>
          <p:nvPr/>
        </p:nvSpPr>
        <p:spPr>
          <a:xfrm>
            <a:off x="6205167" y="4744159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85" name="ZoneTexte 384"/>
          <p:cNvSpPr txBox="1"/>
          <p:nvPr/>
        </p:nvSpPr>
        <p:spPr>
          <a:xfrm>
            <a:off x="6013513" y="4616457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386" name="Connecteur droit 385"/>
          <p:cNvCxnSpPr/>
          <p:nvPr/>
        </p:nvCxnSpPr>
        <p:spPr bwMode="auto">
          <a:xfrm>
            <a:off x="6331629" y="4786877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Content Placeholder 17"/>
          <p:cNvSpPr txBox="1">
            <a:spLocks/>
          </p:cNvSpPr>
          <p:nvPr/>
        </p:nvSpPr>
        <p:spPr bwMode="auto">
          <a:xfrm>
            <a:off x="213528" y="971525"/>
            <a:ext cx="9291279" cy="220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GBT encodes SC packets in the counting room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Transmit through optical fiber SC information interlaced with the rest of the traffic (DAQ, TTC, …)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Delivers the SCA packet unmodified to the GBT-SCA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GBT-SCA provides </a:t>
            </a: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various user-configurable interfaces capable to perform simultaneous operations</a:t>
            </a:r>
            <a:endParaRPr lang="en-US" sz="1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I2C (16 independent I2C master)</a:t>
            </a:r>
            <a:endParaRPr lang="en-US" sz="1600" kern="0" dirty="0" smtClean="0">
              <a:solidFill>
                <a:srgbClr val="000000"/>
              </a:solidFill>
              <a:latin typeface="Arial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SPI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with 8 individual slave select lines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)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GPIO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(32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digital IO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lines)</a:t>
            </a:r>
          </a:p>
        </p:txBody>
      </p:sp>
      <p:sp>
        <p:nvSpPr>
          <p:cNvPr id="388" name="Content Placeholder 17"/>
          <p:cNvSpPr txBox="1">
            <a:spLocks/>
          </p:cNvSpPr>
          <p:nvPr/>
        </p:nvSpPr>
        <p:spPr bwMode="auto">
          <a:xfrm>
            <a:off x="222618" y="3803733"/>
            <a:ext cx="4381774" cy="220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3CU board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Transmit the SC to the 16 FEBs inside the same crate through the 6U backplane (translator SLVS – LVDS)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Integrate a GBT-SCA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to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distribute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control and monitoring signals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on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the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3CU </a:t>
            </a:r>
          </a:p>
        </p:txBody>
      </p:sp>
      <p:sp>
        <p:nvSpPr>
          <p:cNvPr id="158" name="ZoneTexte 157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0563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FEBs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delatching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control</a:t>
            </a:r>
          </a:p>
        </p:txBody>
      </p:sp>
      <p:sp>
        <p:nvSpPr>
          <p:cNvPr id="158" name="Content Placeholder 17"/>
          <p:cNvSpPr txBox="1">
            <a:spLocks/>
          </p:cNvSpPr>
          <p:nvPr/>
        </p:nvSpPr>
        <p:spPr bwMode="auto">
          <a:xfrm>
            <a:off x="165407" y="1211123"/>
            <a:ext cx="9291279" cy="220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Each FEBs inside the crate are protected by </a:t>
            </a:r>
            <a:r>
              <a:rPr lang="en-US" sz="1600" kern="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delatchers</a:t>
            </a: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(2A, Current-Limited switch) of type MAX 869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If Single Event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Latchup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(SEL ) occurs the MAX869 switch OFF (during few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ms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) the FEB and ON again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delatching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is controlled by the 3CU one connection between each FEB and 3CU, 16 lines off the backplane)</a:t>
            </a:r>
          </a:p>
        </p:txBody>
      </p:sp>
      <p:sp>
        <p:nvSpPr>
          <p:cNvPr id="159" name="Content Placeholder 17"/>
          <p:cNvSpPr txBox="1">
            <a:spLocks/>
          </p:cNvSpPr>
          <p:nvPr/>
        </p:nvSpPr>
        <p:spPr bwMode="auto">
          <a:xfrm>
            <a:off x="165407" y="3319242"/>
            <a:ext cx="6539275" cy="129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On the 3CU 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Each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delatching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control line is connected to the IGLOO2 (status register)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Status register regularly checked by the system, and if it necessary the FEB may be reloaded by ECS.</a:t>
            </a:r>
          </a:p>
        </p:txBody>
      </p:sp>
      <p:sp>
        <p:nvSpPr>
          <p:cNvPr id="160" name="Content Placeholder 17"/>
          <p:cNvSpPr txBox="1">
            <a:spLocks/>
          </p:cNvSpPr>
          <p:nvPr/>
        </p:nvSpPr>
        <p:spPr bwMode="auto">
          <a:xfrm>
            <a:off x="175428" y="4951530"/>
            <a:ext cx="929127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Reused the same system of the CROC board with the IGLOO2 </a:t>
            </a:r>
            <a:endParaRPr lang="en-US" sz="1600" kern="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520" y="3851845"/>
            <a:ext cx="2847975" cy="231457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10</a:t>
            </a:r>
            <a:endParaRPr lang="fr-FR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IGLOO2 FPGA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9636"/>
            <a:ext cx="4930496" cy="526854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496" y="3491805"/>
            <a:ext cx="3271268" cy="3743544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 bwMode="auto">
          <a:xfrm>
            <a:off x="3672160" y="2555701"/>
            <a:ext cx="0" cy="43204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" name="Connecteur droit avec flèche 7"/>
          <p:cNvCxnSpPr/>
          <p:nvPr/>
        </p:nvCxnSpPr>
        <p:spPr bwMode="auto">
          <a:xfrm>
            <a:off x="3888184" y="2555701"/>
            <a:ext cx="0" cy="432048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2784798" y="869307"/>
            <a:ext cx="727000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Flexible IOs structure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Mixed voltages VCC</a:t>
            </a:r>
            <a:r>
              <a:rPr lang="en-US" sz="1200" kern="0" cap="small" dirty="0">
                <a:solidFill>
                  <a:srgbClr val="000000"/>
                </a:solidFill>
                <a:latin typeface="Arial"/>
              </a:rPr>
              <a:t>IO_BANK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(1.2, 1.5, 1.8, 2.5, 3.3V)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err="1">
                <a:solidFill>
                  <a:srgbClr val="000000"/>
                </a:solidFill>
              </a:rPr>
              <a:t>Multistandard</a:t>
            </a:r>
            <a:r>
              <a:rPr lang="en-US" sz="1600" kern="0" dirty="0">
                <a:solidFill>
                  <a:srgbClr val="000000"/>
                </a:solidFill>
              </a:rPr>
              <a:t> IOs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8705" y="1551598"/>
            <a:ext cx="3096097" cy="2440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3518519" y="2987749"/>
            <a:ext cx="432048" cy="374441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11</a:t>
            </a:r>
            <a:endParaRPr lang="fr-FR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Power supplies and power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tree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17" y="4787949"/>
            <a:ext cx="2854119" cy="2239169"/>
          </a:xfrm>
          <a:prstGeom prst="rect">
            <a:avLst/>
          </a:prstGeom>
        </p:spPr>
      </p:pic>
      <p:sp>
        <p:nvSpPr>
          <p:cNvPr id="6" name="Content Placeholder 17"/>
          <p:cNvSpPr txBox="1">
            <a:spLocks/>
          </p:cNvSpPr>
          <p:nvPr/>
        </p:nvSpPr>
        <p:spPr bwMode="auto">
          <a:xfrm>
            <a:off x="5175136" y="1403573"/>
            <a:ext cx="476172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5V</a:t>
            </a:r>
            <a:endParaRPr lang="en-US" sz="1600" kern="0" dirty="0">
              <a:solidFill>
                <a:schemeClr val="tx1"/>
              </a:solidFill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chemeClr val="tx1"/>
                </a:solidFill>
              </a:rPr>
              <a:t>Input DC-DC converter for 1V5 and </a:t>
            </a:r>
            <a:r>
              <a:rPr lang="en-US" sz="1600" kern="0" dirty="0" smtClean="0">
                <a:solidFill>
                  <a:schemeClr val="tx1"/>
                </a:solidFill>
              </a:rPr>
              <a:t>1V2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3V3</a:t>
            </a:r>
            <a:endParaRPr lang="en-US" sz="1600" kern="0" dirty="0">
              <a:solidFill>
                <a:schemeClr val="tx1"/>
              </a:solidFill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err="1" smtClean="0">
                <a:solidFill>
                  <a:schemeClr val="tx1"/>
                </a:solidFill>
              </a:rPr>
              <a:t>Discret</a:t>
            </a:r>
            <a:r>
              <a:rPr lang="en-US" sz="1600" kern="0" dirty="0" smtClean="0">
                <a:solidFill>
                  <a:schemeClr val="tx1"/>
                </a:solidFill>
              </a:rPr>
              <a:t> components,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2V5</a:t>
            </a:r>
            <a:endParaRPr lang="en-US" sz="1600" kern="0" dirty="0">
              <a:solidFill>
                <a:schemeClr val="tx1"/>
              </a:solidFill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err="1" smtClean="0">
                <a:solidFill>
                  <a:schemeClr val="tx1"/>
                </a:solidFill>
              </a:rPr>
              <a:t>VTRx</a:t>
            </a:r>
            <a:r>
              <a:rPr lang="en-US" sz="1600" kern="0" dirty="0" smtClean="0">
                <a:solidFill>
                  <a:schemeClr val="tx1"/>
                </a:solidFill>
              </a:rPr>
              <a:t>, FPGA IOs, …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1V5</a:t>
            </a:r>
            <a:endParaRPr lang="en-US" sz="1600" kern="0" dirty="0">
              <a:solidFill>
                <a:schemeClr val="tx1"/>
              </a:solidFill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err="1" smtClean="0">
                <a:solidFill>
                  <a:schemeClr val="tx1"/>
                </a:solidFill>
              </a:rPr>
              <a:t>GBTx</a:t>
            </a:r>
            <a:r>
              <a:rPr lang="en-US" sz="1600" kern="0" dirty="0" smtClean="0">
                <a:solidFill>
                  <a:schemeClr val="tx1"/>
                </a:solidFill>
              </a:rPr>
              <a:t>, GBT_SCA, VTRX, …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1V2</a:t>
            </a:r>
            <a:endParaRPr lang="en-US" sz="1600" kern="0" dirty="0">
              <a:solidFill>
                <a:schemeClr val="tx1"/>
              </a:solidFill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FPGA Core</a:t>
            </a:r>
            <a:endParaRPr lang="en-US" sz="1600" kern="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1780" y="972886"/>
            <a:ext cx="334708" cy="295096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94708" y="1137103"/>
            <a:ext cx="992329" cy="23137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91718" y="1116901"/>
            <a:ext cx="1011426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P7V unfused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94708" y="1605155"/>
            <a:ext cx="992329" cy="23137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1718" y="1584953"/>
            <a:ext cx="1011426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P5V unfused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97006" y="2954300"/>
            <a:ext cx="992329" cy="23137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94016" y="2934098"/>
            <a:ext cx="1089973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P3V3 unfused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94708" y="3458356"/>
            <a:ext cx="992329" cy="23137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1718" y="3438154"/>
            <a:ext cx="1089973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P2V5 unfused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2184584" y="1612112"/>
            <a:ext cx="477626" cy="224869"/>
            <a:chOff x="3276116" y="4599084"/>
            <a:chExt cx="477626" cy="224869"/>
          </a:xfrm>
        </p:grpSpPr>
        <p:sp>
          <p:nvSpPr>
            <p:cNvPr id="17" name="Rectangle 16"/>
            <p:cNvSpPr/>
            <p:nvPr/>
          </p:nvSpPr>
          <p:spPr bwMode="auto">
            <a:xfrm>
              <a:off x="3276116" y="4625034"/>
              <a:ext cx="477626" cy="14401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276116" y="4599084"/>
              <a:ext cx="477626" cy="224869"/>
            </a:xfrm>
            <a:prstGeom prst="rect">
              <a:avLst/>
            </a:prstGeom>
            <a:noFill/>
          </p:spPr>
          <p:txBody>
            <a:bodyPr wrap="non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FUSE</a:t>
              </a:r>
              <a:endParaRPr lang="en-US" sz="800" b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2184584" y="2980264"/>
            <a:ext cx="477626" cy="224869"/>
            <a:chOff x="3276116" y="4599084"/>
            <a:chExt cx="477626" cy="224869"/>
          </a:xfrm>
        </p:grpSpPr>
        <p:sp>
          <p:nvSpPr>
            <p:cNvPr id="20" name="Rectangle 19"/>
            <p:cNvSpPr/>
            <p:nvPr/>
          </p:nvSpPr>
          <p:spPr bwMode="auto">
            <a:xfrm>
              <a:off x="3276116" y="4625034"/>
              <a:ext cx="477626" cy="14401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276116" y="4599084"/>
              <a:ext cx="477626" cy="224869"/>
            </a:xfrm>
            <a:prstGeom prst="rect">
              <a:avLst/>
            </a:prstGeom>
            <a:noFill/>
          </p:spPr>
          <p:txBody>
            <a:bodyPr wrap="non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FUSE</a:t>
              </a:r>
              <a:endParaRPr lang="en-US" sz="800" b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2184584" y="3484320"/>
            <a:ext cx="477626" cy="224869"/>
            <a:chOff x="3276116" y="4599084"/>
            <a:chExt cx="477626" cy="224869"/>
          </a:xfrm>
        </p:grpSpPr>
        <p:sp>
          <p:nvSpPr>
            <p:cNvPr id="23" name="Rectangle 22"/>
            <p:cNvSpPr/>
            <p:nvPr/>
          </p:nvSpPr>
          <p:spPr bwMode="auto">
            <a:xfrm>
              <a:off x="3276116" y="4625034"/>
              <a:ext cx="477626" cy="14401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3276116" y="4599084"/>
              <a:ext cx="477626" cy="224869"/>
            </a:xfrm>
            <a:prstGeom prst="rect">
              <a:avLst/>
            </a:prstGeom>
            <a:noFill/>
          </p:spPr>
          <p:txBody>
            <a:bodyPr wrap="non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FUSE</a:t>
              </a:r>
              <a:endParaRPr lang="en-US" sz="800" b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3372716" y="1601053"/>
            <a:ext cx="961524" cy="600298"/>
            <a:chOff x="5302924" y="4607929"/>
            <a:chExt cx="961524" cy="600298"/>
          </a:xfrm>
        </p:grpSpPr>
        <p:sp>
          <p:nvSpPr>
            <p:cNvPr id="26" name="Rectangle 25"/>
            <p:cNvSpPr/>
            <p:nvPr/>
          </p:nvSpPr>
          <p:spPr bwMode="auto">
            <a:xfrm>
              <a:off x="5364348" y="4625034"/>
              <a:ext cx="756084" cy="55895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424059" y="4607929"/>
              <a:ext cx="660369" cy="271035"/>
            </a:xfrm>
            <a:prstGeom prst="rect">
              <a:avLst/>
            </a:prstGeom>
            <a:noFill/>
          </p:spPr>
          <p:txBody>
            <a:bodyPr wrap="non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1100" b="1" i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DC-DC</a:t>
              </a:r>
              <a:endParaRPr lang="en-US" sz="800" b="1" i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302924" y="4787949"/>
              <a:ext cx="961524" cy="240258"/>
            </a:xfrm>
            <a:prstGeom prst="rect">
              <a:avLst/>
            </a:prstGeom>
            <a:noFill/>
          </p:spPr>
          <p:txBody>
            <a:bodyPr wrap="square" lIns="100772" tIns="50387" rIns="100772" bIns="50387">
              <a:spAutoFit/>
            </a:bodyPr>
            <a:lstStyle/>
            <a:p>
              <a:pPr algn="ctr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900" i="1" kern="0" dirty="0" smtClean="0">
                  <a:solidFill>
                    <a:srgbClr val="3333FF"/>
                  </a:solidFill>
                  <a:ea typeface="+mn-ea"/>
                  <a:cs typeface="Arial" pitchFamily="34" charset="0"/>
                </a:rPr>
                <a:t>( FEAST )</a:t>
              </a:r>
              <a:endPara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307263" y="4967969"/>
              <a:ext cx="399854" cy="240258"/>
            </a:xfrm>
            <a:prstGeom prst="rect">
              <a:avLst/>
            </a:prstGeom>
            <a:noFill/>
          </p:spPr>
          <p:txBody>
            <a:bodyPr wrap="square" lIns="100772" tIns="50387" rIns="100772" bIns="50387">
              <a:spAutoFit/>
            </a:bodyPr>
            <a:lstStyle/>
            <a:p>
              <a:pPr algn="ctr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900" i="1" kern="0" dirty="0" smtClean="0">
                  <a:solidFill>
                    <a:srgbClr val="3333FF"/>
                  </a:solidFill>
                  <a:ea typeface="+mn-ea"/>
                  <a:cs typeface="Arial" pitchFamily="34" charset="0"/>
                </a:rPr>
                <a:t>ON</a:t>
              </a:r>
              <a:endPara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3372716" y="2274256"/>
            <a:ext cx="961524" cy="600298"/>
            <a:chOff x="5302924" y="4607929"/>
            <a:chExt cx="961524" cy="600298"/>
          </a:xfrm>
        </p:grpSpPr>
        <p:sp>
          <p:nvSpPr>
            <p:cNvPr id="31" name="Rectangle 30"/>
            <p:cNvSpPr/>
            <p:nvPr/>
          </p:nvSpPr>
          <p:spPr bwMode="auto">
            <a:xfrm>
              <a:off x="5364348" y="4625034"/>
              <a:ext cx="756084" cy="55895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5424059" y="4607929"/>
              <a:ext cx="660369" cy="271035"/>
            </a:xfrm>
            <a:prstGeom prst="rect">
              <a:avLst/>
            </a:prstGeom>
            <a:noFill/>
          </p:spPr>
          <p:txBody>
            <a:bodyPr wrap="non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1100" b="1" i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DC-DC</a:t>
              </a:r>
              <a:endParaRPr lang="en-US" sz="800" b="1" i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02924" y="4787949"/>
              <a:ext cx="961524" cy="240258"/>
            </a:xfrm>
            <a:prstGeom prst="rect">
              <a:avLst/>
            </a:prstGeom>
            <a:noFill/>
          </p:spPr>
          <p:txBody>
            <a:bodyPr wrap="square" lIns="100772" tIns="50387" rIns="100772" bIns="50387">
              <a:spAutoFit/>
            </a:bodyPr>
            <a:lstStyle/>
            <a:p>
              <a:pPr algn="ctr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900" i="1" kern="0" dirty="0" smtClean="0">
                  <a:solidFill>
                    <a:srgbClr val="3333FF"/>
                  </a:solidFill>
                  <a:ea typeface="+mn-ea"/>
                  <a:cs typeface="Arial" pitchFamily="34" charset="0"/>
                </a:rPr>
                <a:t>( FEAST )</a:t>
              </a:r>
              <a:endPara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5307263" y="4967969"/>
              <a:ext cx="399854" cy="240258"/>
            </a:xfrm>
            <a:prstGeom prst="rect">
              <a:avLst/>
            </a:prstGeom>
            <a:noFill/>
          </p:spPr>
          <p:txBody>
            <a:bodyPr wrap="square" lIns="100772" tIns="50387" rIns="100772" bIns="50387">
              <a:spAutoFit/>
            </a:bodyPr>
            <a:lstStyle/>
            <a:p>
              <a:pPr algn="ctr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900" i="1" kern="0" dirty="0" smtClean="0">
                  <a:solidFill>
                    <a:srgbClr val="3333FF"/>
                  </a:solidFill>
                  <a:ea typeface="+mn-ea"/>
                  <a:cs typeface="Arial" pitchFamily="34" charset="0"/>
                </a:rPr>
                <a:t>ON</a:t>
              </a:r>
              <a:endPara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endParaRPr>
            </a:p>
          </p:txBody>
        </p:sp>
      </p:grpSp>
      <p:cxnSp>
        <p:nvCxnSpPr>
          <p:cNvPr id="35" name="Connecteur droit 34"/>
          <p:cNvCxnSpPr/>
          <p:nvPr/>
        </p:nvCxnSpPr>
        <p:spPr bwMode="auto">
          <a:xfrm>
            <a:off x="2662210" y="1717642"/>
            <a:ext cx="781746" cy="282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6" name="Connecteur droit 35"/>
          <p:cNvCxnSpPr/>
          <p:nvPr/>
        </p:nvCxnSpPr>
        <p:spPr bwMode="auto">
          <a:xfrm flipV="1">
            <a:off x="3138160" y="2423435"/>
            <a:ext cx="295980" cy="218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 flipV="1">
            <a:off x="3138160" y="1711668"/>
            <a:ext cx="0" cy="7177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Connecteur droit 37"/>
          <p:cNvCxnSpPr/>
          <p:nvPr/>
        </p:nvCxnSpPr>
        <p:spPr bwMode="auto">
          <a:xfrm flipV="1">
            <a:off x="2650105" y="3074888"/>
            <a:ext cx="295980" cy="218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9" name="Connecteur droit 38"/>
          <p:cNvCxnSpPr/>
          <p:nvPr/>
        </p:nvCxnSpPr>
        <p:spPr bwMode="auto">
          <a:xfrm flipV="1">
            <a:off x="2662210" y="3571483"/>
            <a:ext cx="295980" cy="218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0" name="Connecteur droit 39"/>
          <p:cNvCxnSpPr/>
          <p:nvPr/>
        </p:nvCxnSpPr>
        <p:spPr bwMode="auto">
          <a:xfrm>
            <a:off x="4190224" y="1733653"/>
            <a:ext cx="248919" cy="483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1" name="Connecteur droit 40"/>
          <p:cNvCxnSpPr/>
          <p:nvPr/>
        </p:nvCxnSpPr>
        <p:spPr bwMode="auto">
          <a:xfrm>
            <a:off x="4190223" y="2443207"/>
            <a:ext cx="248919" cy="483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2" name="ZoneTexte 41"/>
          <p:cNvSpPr txBox="1"/>
          <p:nvPr/>
        </p:nvSpPr>
        <p:spPr>
          <a:xfrm>
            <a:off x="2698214" y="1511186"/>
            <a:ext cx="471214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P5V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2894618" y="2914639"/>
            <a:ext cx="549761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P3V3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2892753" y="3420785"/>
            <a:ext cx="549761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P2V5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4370244" y="1556524"/>
            <a:ext cx="549761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P1V5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382539" y="2262604"/>
            <a:ext cx="549761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P1V2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7" name="Groupe 46"/>
          <p:cNvGrpSpPr/>
          <p:nvPr/>
        </p:nvGrpSpPr>
        <p:grpSpPr>
          <a:xfrm>
            <a:off x="1459323" y="2169444"/>
            <a:ext cx="874584" cy="389023"/>
            <a:chOff x="7054991" y="4720625"/>
            <a:chExt cx="874584" cy="389023"/>
          </a:xfrm>
        </p:grpSpPr>
        <p:sp>
          <p:nvSpPr>
            <p:cNvPr id="48" name="Rectangle 47"/>
            <p:cNvSpPr/>
            <p:nvPr/>
          </p:nvSpPr>
          <p:spPr bwMode="auto">
            <a:xfrm>
              <a:off x="7056536" y="4720625"/>
              <a:ext cx="828092" cy="389023"/>
            </a:xfrm>
            <a:prstGeom prst="rect">
              <a:avLst/>
            </a:prstGeom>
            <a:solidFill>
              <a:srgbClr val="CC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054991" y="4741146"/>
              <a:ext cx="874584" cy="347979"/>
            </a:xfrm>
            <a:prstGeom prst="rect">
              <a:avLst/>
            </a:prstGeom>
            <a:noFill/>
          </p:spPr>
          <p:txBody>
            <a:bodyPr wrap="square" lIns="100772" tIns="50387" rIns="100772" bIns="50387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b="1" dirty="0" smtClean="0">
                  <a:solidFill>
                    <a:srgbClr val="000000"/>
                  </a:solidFill>
                  <a:latin typeface="Arial" pitchFamily="34" charset="0"/>
                  <a:ea typeface="+mn-ea"/>
                  <a:cs typeface="Arial" pitchFamily="34" charset="0"/>
                </a:rPr>
                <a:t>ON BOARD CONNECTOR</a:t>
              </a:r>
              <a:endParaRPr lang="en-US" sz="800" b="1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50" name="Connecteur droit 49"/>
          <p:cNvCxnSpPr/>
          <p:nvPr/>
        </p:nvCxnSpPr>
        <p:spPr bwMode="auto">
          <a:xfrm>
            <a:off x="1587037" y="1717642"/>
            <a:ext cx="597548" cy="401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1" name="Connecteur droit 50"/>
          <p:cNvCxnSpPr/>
          <p:nvPr/>
        </p:nvCxnSpPr>
        <p:spPr bwMode="auto">
          <a:xfrm>
            <a:off x="1596925" y="3075982"/>
            <a:ext cx="597548" cy="401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2" name="Connecteur droit 51"/>
          <p:cNvCxnSpPr/>
          <p:nvPr/>
        </p:nvCxnSpPr>
        <p:spPr bwMode="auto">
          <a:xfrm>
            <a:off x="1596925" y="3569474"/>
            <a:ext cx="597548" cy="401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53" name="Connecteur droit 52"/>
          <p:cNvCxnSpPr/>
          <p:nvPr/>
        </p:nvCxnSpPr>
        <p:spPr bwMode="auto">
          <a:xfrm flipV="1">
            <a:off x="1699536" y="1724546"/>
            <a:ext cx="0" cy="43962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Connecteur droit 53"/>
          <p:cNvCxnSpPr/>
          <p:nvPr/>
        </p:nvCxnSpPr>
        <p:spPr bwMode="auto">
          <a:xfrm flipH="1" flipV="1">
            <a:off x="1699536" y="2558467"/>
            <a:ext cx="256" cy="51166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Connecteur droit 54"/>
          <p:cNvCxnSpPr>
            <a:endCxn id="48" idx="2"/>
          </p:cNvCxnSpPr>
          <p:nvPr/>
        </p:nvCxnSpPr>
        <p:spPr bwMode="auto">
          <a:xfrm flipV="1">
            <a:off x="1869621" y="2558467"/>
            <a:ext cx="5293" cy="102381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Ellipse 55"/>
          <p:cNvSpPr/>
          <p:nvPr/>
        </p:nvSpPr>
        <p:spPr bwMode="auto">
          <a:xfrm>
            <a:off x="1647733" y="1676534"/>
            <a:ext cx="84556" cy="7697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" name="Ellipse 56"/>
          <p:cNvSpPr/>
          <p:nvPr/>
        </p:nvSpPr>
        <p:spPr bwMode="auto">
          <a:xfrm>
            <a:off x="1647733" y="3031128"/>
            <a:ext cx="84556" cy="7697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8" name="Ellipse 57"/>
          <p:cNvSpPr/>
          <p:nvPr/>
        </p:nvSpPr>
        <p:spPr bwMode="auto">
          <a:xfrm>
            <a:off x="1817818" y="3530895"/>
            <a:ext cx="84556" cy="76974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9" name="ZoneTexte 58"/>
          <p:cNvSpPr txBox="1"/>
          <p:nvPr/>
        </p:nvSpPr>
        <p:spPr>
          <a:xfrm rot="16200000">
            <a:off x="-270970" y="2601563"/>
            <a:ext cx="1352866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3U  BACKPLANE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1658272" y="1109688"/>
            <a:ext cx="767769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Not used</a:t>
            </a:r>
            <a:endParaRPr lang="en-US" sz="8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4" name="Content Placeholder 17"/>
          <p:cNvSpPr txBox="1">
            <a:spLocks/>
          </p:cNvSpPr>
          <p:nvPr/>
        </p:nvSpPr>
        <p:spPr bwMode="auto">
          <a:xfrm>
            <a:off x="4743088" y="1055867"/>
            <a:ext cx="4761720" cy="556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u="sng" kern="0" dirty="0" smtClean="0">
                <a:solidFill>
                  <a:schemeClr val="tx1"/>
                </a:solidFill>
              </a:rPr>
              <a:t>3CU power supplies needed</a:t>
            </a:r>
            <a:endParaRPr lang="en-US" sz="1600" u="sng" kern="0" dirty="0">
              <a:solidFill>
                <a:schemeClr val="tx1"/>
              </a:solidFill>
            </a:endParaRPr>
          </a:p>
        </p:txBody>
      </p:sp>
      <p:sp>
        <p:nvSpPr>
          <p:cNvPr id="65" name="Content Placeholder 17"/>
          <p:cNvSpPr txBox="1">
            <a:spLocks/>
          </p:cNvSpPr>
          <p:nvPr/>
        </p:nvSpPr>
        <p:spPr bwMode="auto">
          <a:xfrm>
            <a:off x="5175136" y="4859957"/>
            <a:ext cx="33935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7V, 5V, 3,3V, and  2,5V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7V must be decrease at 6V</a:t>
            </a:r>
          </a:p>
        </p:txBody>
      </p:sp>
      <p:sp>
        <p:nvSpPr>
          <p:cNvPr id="66" name="Content Placeholder 17"/>
          <p:cNvSpPr txBox="1">
            <a:spLocks/>
          </p:cNvSpPr>
          <p:nvPr/>
        </p:nvSpPr>
        <p:spPr bwMode="auto">
          <a:xfrm>
            <a:off x="4719067" y="4462552"/>
            <a:ext cx="4761720" cy="39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u="sng" kern="0" dirty="0" smtClean="0">
                <a:solidFill>
                  <a:schemeClr val="tx1"/>
                </a:solidFill>
              </a:rPr>
              <a:t>Crate power supplies available:</a:t>
            </a:r>
          </a:p>
        </p:txBody>
      </p:sp>
      <p:sp>
        <p:nvSpPr>
          <p:cNvPr id="63" name="ZoneTexte 62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12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67" name="Content Placeholder 17"/>
          <p:cNvSpPr txBox="1">
            <a:spLocks/>
          </p:cNvSpPr>
          <p:nvPr/>
        </p:nvSpPr>
        <p:spPr bwMode="auto">
          <a:xfrm>
            <a:off x="4748412" y="5724053"/>
            <a:ext cx="4900412" cy="39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u="sng" kern="0" dirty="0" smtClean="0">
                <a:solidFill>
                  <a:srgbClr val="FF0000"/>
                </a:solidFill>
              </a:rPr>
              <a:t>Modification to the compatibility with the LEDTSB design</a:t>
            </a:r>
          </a:p>
        </p:txBody>
      </p:sp>
      <p:sp>
        <p:nvSpPr>
          <p:cNvPr id="68" name="Content Placeholder 17"/>
          <p:cNvSpPr txBox="1">
            <a:spLocks/>
          </p:cNvSpPr>
          <p:nvPr/>
        </p:nvSpPr>
        <p:spPr bwMode="auto">
          <a:xfrm>
            <a:off x="5175136" y="6415649"/>
            <a:ext cx="339356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</a:rPr>
              <a:t>Move the 2.5V to 3.3V and use diodes to generate the 2.5V.</a:t>
            </a:r>
          </a:p>
        </p:txBody>
      </p:sp>
      <p:sp>
        <p:nvSpPr>
          <p:cNvPr id="5" name="Ellipse 4"/>
          <p:cNvSpPr/>
          <p:nvPr/>
        </p:nvSpPr>
        <p:spPr bwMode="auto">
          <a:xfrm>
            <a:off x="1817537" y="5391385"/>
            <a:ext cx="1032739" cy="31379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60" name="Connecteur droit avec flèche 59"/>
          <p:cNvCxnSpPr>
            <a:endCxn id="5" idx="6"/>
          </p:cNvCxnSpPr>
          <p:nvPr/>
        </p:nvCxnSpPr>
        <p:spPr bwMode="auto">
          <a:xfrm flipH="1" flipV="1">
            <a:off x="2850276" y="5548284"/>
            <a:ext cx="2324860" cy="1039865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3729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MCj04315380000[1]"/>
          <p:cNvPicPr>
            <a:picLocks noChangeAspect="1" noChangeArrowheads="1"/>
          </p:cNvPicPr>
          <p:nvPr/>
        </p:nvPicPr>
        <p:blipFill>
          <a:blip r:embed="rId3" cstate="print">
            <a:lum bright="30000" contrast="-60000"/>
          </a:blip>
          <a:srcRect/>
          <a:stretch>
            <a:fillRect/>
          </a:stretch>
        </p:blipFill>
        <p:spPr bwMode="auto">
          <a:xfrm>
            <a:off x="2160588" y="2373313"/>
            <a:ext cx="489585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 smtClean="0"/>
              <a:t>PRR 3CU </a:t>
            </a:r>
            <a:r>
              <a:rPr lang="fr-FR" sz="4000" dirty="0" err="1" smtClean="0"/>
              <a:t>board</a:t>
            </a:r>
            <a:endParaRPr lang="fr-FR" sz="4000" dirty="0" smtClean="0"/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3168104" y="2915741"/>
            <a:ext cx="4464496" cy="18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Introduction</a:t>
            </a:r>
            <a:r>
              <a:rPr lang="en-US" sz="2000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chemeClr val="tx1"/>
                </a:solidFill>
                <a:sym typeface="Wingdings" pitchFamily="2" charset="2"/>
              </a:rPr>
              <a:t> TFC system reminder</a:t>
            </a:r>
          </a:p>
          <a:p>
            <a:endParaRPr lang="en-US" sz="2000" i="1" dirty="0" smtClean="0">
              <a:solidFill>
                <a:srgbClr val="0000FF"/>
              </a:solidFill>
            </a:endParaRPr>
          </a:p>
          <a:p>
            <a:pPr marL="0" lvl="1" indent="0"/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Calorimeter crate reminder</a:t>
            </a:r>
            <a:endParaRPr lang="en-US" sz="2000" i="1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6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6" name="Rectangle 335"/>
          <p:cNvSpPr/>
          <p:nvPr/>
        </p:nvSpPr>
        <p:spPr bwMode="auto">
          <a:xfrm>
            <a:off x="0" y="971526"/>
            <a:ext cx="3672160" cy="1800200"/>
          </a:xfrm>
          <a:prstGeom prst="rect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0" tIns="45716" rIns="91430" bIns="45716" numCol="1" rtlCol="0" anchor="t" anchorCtr="0" compatLnSpc="1">
            <a:prstTxWarp prst="textNoShape">
              <a:avLst/>
            </a:prstTxWarp>
          </a:bodyPr>
          <a:lstStyle/>
          <a:p>
            <a:pPr defTabSz="449216"/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-72256" y="899518"/>
            <a:ext cx="37444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</a:t>
            </a: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rear connection with 3U and 6U Backplane 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4013814" y="1018782"/>
            <a:ext cx="2361530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pic>
        <p:nvPicPr>
          <p:cNvPr id="13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617" y="69491"/>
            <a:ext cx="357227" cy="156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314620" y="1662879"/>
            <a:ext cx="357228" cy="154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4617" y="3250389"/>
            <a:ext cx="357227" cy="156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4928" y="4868139"/>
            <a:ext cx="436683" cy="158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74925" y="6514026"/>
            <a:ext cx="436611" cy="70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" name="Ellipse 157"/>
          <p:cNvSpPr/>
          <p:nvPr/>
        </p:nvSpPr>
        <p:spPr bwMode="auto">
          <a:xfrm>
            <a:off x="7453493" y="426828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59" name="Ellipse 158"/>
          <p:cNvSpPr/>
          <p:nvPr/>
        </p:nvSpPr>
        <p:spPr bwMode="auto">
          <a:xfrm>
            <a:off x="7577793" y="238370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0" name="Ellipse 159"/>
          <p:cNvSpPr/>
          <p:nvPr/>
        </p:nvSpPr>
        <p:spPr bwMode="auto">
          <a:xfrm>
            <a:off x="7324670" y="243361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1" name="Ellipse 160"/>
          <p:cNvSpPr/>
          <p:nvPr/>
        </p:nvSpPr>
        <p:spPr bwMode="auto">
          <a:xfrm>
            <a:off x="7324670" y="1240544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2" name="Ellipse 161"/>
          <p:cNvSpPr/>
          <p:nvPr/>
        </p:nvSpPr>
        <p:spPr bwMode="auto">
          <a:xfrm>
            <a:off x="7572569" y="1235787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3" name="Ellipse 162"/>
          <p:cNvSpPr/>
          <p:nvPr/>
        </p:nvSpPr>
        <p:spPr bwMode="auto">
          <a:xfrm>
            <a:off x="7453727" y="1047095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4" name="Ellipse 163"/>
          <p:cNvSpPr/>
          <p:nvPr/>
        </p:nvSpPr>
        <p:spPr bwMode="auto">
          <a:xfrm>
            <a:off x="7334885" y="1840849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5" name="Ellipse 164"/>
          <p:cNvSpPr/>
          <p:nvPr/>
        </p:nvSpPr>
        <p:spPr bwMode="auto">
          <a:xfrm>
            <a:off x="7582784" y="1820889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6" name="Ellipse 165"/>
          <p:cNvSpPr/>
          <p:nvPr/>
        </p:nvSpPr>
        <p:spPr bwMode="auto">
          <a:xfrm>
            <a:off x="7458484" y="2009581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7" name="Ellipse 166"/>
          <p:cNvSpPr/>
          <p:nvPr/>
        </p:nvSpPr>
        <p:spPr bwMode="auto">
          <a:xfrm>
            <a:off x="7334184" y="2808093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8" name="Ellipse 167"/>
          <p:cNvSpPr/>
          <p:nvPr/>
        </p:nvSpPr>
        <p:spPr bwMode="auto">
          <a:xfrm>
            <a:off x="7582083" y="2803336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69" name="Ellipse 168"/>
          <p:cNvSpPr/>
          <p:nvPr/>
        </p:nvSpPr>
        <p:spPr bwMode="auto">
          <a:xfrm>
            <a:off x="7453727" y="2629615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0" name="Ellipse 169"/>
          <p:cNvSpPr/>
          <p:nvPr/>
        </p:nvSpPr>
        <p:spPr bwMode="auto">
          <a:xfrm>
            <a:off x="7320380" y="3413389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1" name="Ellipse 170"/>
          <p:cNvSpPr/>
          <p:nvPr/>
        </p:nvSpPr>
        <p:spPr bwMode="auto">
          <a:xfrm>
            <a:off x="7448736" y="3606838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2" name="Ellipse 171"/>
          <p:cNvSpPr/>
          <p:nvPr/>
        </p:nvSpPr>
        <p:spPr bwMode="auto">
          <a:xfrm>
            <a:off x="7572102" y="3418379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3" name="Ellipse 172"/>
          <p:cNvSpPr/>
          <p:nvPr/>
        </p:nvSpPr>
        <p:spPr bwMode="auto">
          <a:xfrm>
            <a:off x="7448736" y="4232095"/>
            <a:ext cx="79384" cy="41660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4" name="ZoneTexte 173"/>
          <p:cNvSpPr txBox="1"/>
          <p:nvPr/>
        </p:nvSpPr>
        <p:spPr>
          <a:xfrm>
            <a:off x="7870375" y="441798"/>
            <a:ext cx="2301571" cy="7803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 through 6U backplane (3 differentials pairs between Control slot and each FEB)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5" name="Rectangle 174"/>
          <p:cNvSpPr/>
          <p:nvPr/>
        </p:nvSpPr>
        <p:spPr bwMode="auto">
          <a:xfrm>
            <a:off x="7830683" y="521175"/>
            <a:ext cx="119076" cy="119063"/>
          </a:xfrm>
          <a:prstGeom prst="rect">
            <a:avLst/>
          </a:prstGeom>
          <a:solidFill>
            <a:srgbClr val="00B0F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6" name="Rectangle 175"/>
          <p:cNvSpPr/>
          <p:nvPr/>
        </p:nvSpPr>
        <p:spPr bwMode="auto">
          <a:xfrm>
            <a:off x="7830683" y="1275242"/>
            <a:ext cx="119076" cy="119063"/>
          </a:xfrm>
          <a:prstGeom prst="rect">
            <a:avLst/>
          </a:prstGeom>
          <a:solidFill>
            <a:srgbClr val="FF99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7" name="ZoneTexte 176"/>
          <p:cNvSpPr txBox="1"/>
          <p:nvPr/>
        </p:nvSpPr>
        <p:spPr>
          <a:xfrm>
            <a:off x="7870375" y="1180502"/>
            <a:ext cx="2301571" cy="60958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err="1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Delatching</a:t>
            </a: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control (1point to point connection between each FEB and Control board)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7830683" y="1949934"/>
            <a:ext cx="119076" cy="119063"/>
          </a:xfrm>
          <a:prstGeom prst="rect">
            <a:avLst/>
          </a:prstGeom>
          <a:solidFill>
            <a:srgbClr val="C000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79" name="ZoneTexte 178"/>
          <p:cNvSpPr txBox="1"/>
          <p:nvPr/>
        </p:nvSpPr>
        <p:spPr>
          <a:xfrm>
            <a:off x="7910067" y="1866076"/>
            <a:ext cx="2301571" cy="44104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Crate Id (8 bit DIP switch on 6U_backplane)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0" name="ZoneTexte 179"/>
          <p:cNvSpPr txBox="1"/>
          <p:nvPr/>
        </p:nvSpPr>
        <p:spPr>
          <a:xfrm>
            <a:off x="7870375" y="4807451"/>
            <a:ext cx="2301571" cy="7803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Clock distribution from Control board to all slot of the same crate (20 differentials pairs between Control slot and each FEB)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830683" y="4886827"/>
            <a:ext cx="119076" cy="119063"/>
          </a:xfrm>
          <a:prstGeom prst="rect">
            <a:avLst/>
          </a:prstGeom>
          <a:solidFill>
            <a:srgbClr val="0000CC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82" name="ZoneTexte 181"/>
          <p:cNvSpPr txBox="1"/>
          <p:nvPr/>
        </p:nvSpPr>
        <p:spPr>
          <a:xfrm>
            <a:off x="7870375" y="5845735"/>
            <a:ext cx="1468601" cy="2714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Slot ID (4 bit ….)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830683" y="5917069"/>
            <a:ext cx="119076" cy="119063"/>
          </a:xfrm>
          <a:prstGeom prst="rect">
            <a:avLst/>
          </a:prstGeom>
          <a:solidFill>
            <a:srgbClr val="C000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84" name="Ellipse 183"/>
          <p:cNvSpPr/>
          <p:nvPr/>
        </p:nvSpPr>
        <p:spPr bwMode="auto">
          <a:xfrm>
            <a:off x="7287366" y="4886826"/>
            <a:ext cx="119076" cy="154782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85" name="Ellipse 184"/>
          <p:cNvSpPr/>
          <p:nvPr/>
        </p:nvSpPr>
        <p:spPr bwMode="auto">
          <a:xfrm>
            <a:off x="7592532" y="4886826"/>
            <a:ext cx="119076" cy="1547822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86" name="ZoneTexte 185"/>
          <p:cNvSpPr txBox="1"/>
          <p:nvPr/>
        </p:nvSpPr>
        <p:spPr>
          <a:xfrm>
            <a:off x="7896156" y="6062720"/>
            <a:ext cx="2040699" cy="271035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7V  (Not used on 3CU)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7" name="ZoneTexte 186"/>
          <p:cNvSpPr txBox="1"/>
          <p:nvPr/>
        </p:nvSpPr>
        <p:spPr>
          <a:xfrm>
            <a:off x="7938134" y="6694509"/>
            <a:ext cx="912914" cy="2714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3V3 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8" name="ZoneTexte 187"/>
          <p:cNvSpPr txBox="1"/>
          <p:nvPr/>
        </p:nvSpPr>
        <p:spPr>
          <a:xfrm>
            <a:off x="7974125" y="6881015"/>
            <a:ext cx="461749" cy="27139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NC</a:t>
            </a:r>
            <a:endParaRPr lang="en-US" sz="1100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9" name="Rectangle 188"/>
          <p:cNvSpPr/>
          <p:nvPr/>
        </p:nvSpPr>
        <p:spPr bwMode="auto">
          <a:xfrm>
            <a:off x="7844494" y="6761952"/>
            <a:ext cx="119076" cy="119063"/>
          </a:xfrm>
          <a:prstGeom prst="rect">
            <a:avLst/>
          </a:prstGeom>
          <a:solidFill>
            <a:srgbClr val="FF66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0" name="Rectangle 189"/>
          <p:cNvSpPr/>
          <p:nvPr/>
        </p:nvSpPr>
        <p:spPr bwMode="auto">
          <a:xfrm>
            <a:off x="7833001" y="6135075"/>
            <a:ext cx="119076" cy="119063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7968407" y="6561423"/>
            <a:ext cx="119076" cy="119063"/>
          </a:xfrm>
          <a:prstGeom prst="rect">
            <a:avLst/>
          </a:prstGeom>
          <a:solidFill>
            <a:srgbClr val="9900FF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7838160" y="6341027"/>
            <a:ext cx="119076" cy="119063"/>
          </a:xfrm>
          <a:prstGeom prst="rect">
            <a:avLst/>
          </a:prstGeom>
          <a:solidFill>
            <a:srgbClr val="0080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3" name="Rectangle 192"/>
          <p:cNvSpPr/>
          <p:nvPr/>
        </p:nvSpPr>
        <p:spPr bwMode="auto">
          <a:xfrm>
            <a:off x="7849331" y="6940734"/>
            <a:ext cx="119076" cy="119063"/>
          </a:xfrm>
          <a:prstGeom prst="rect">
            <a:avLst/>
          </a:prstGeom>
          <a:solidFill>
            <a:srgbClr val="FFFF00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7841563" y="6561423"/>
            <a:ext cx="119076" cy="119063"/>
          </a:xfrm>
          <a:prstGeom prst="rect">
            <a:avLst/>
          </a:prstGeom>
          <a:solidFill>
            <a:srgbClr val="FF99FF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195" name="Connecteur droit 194"/>
          <p:cNvCxnSpPr/>
          <p:nvPr/>
        </p:nvCxnSpPr>
        <p:spPr bwMode="auto">
          <a:xfrm>
            <a:off x="7195613" y="124296"/>
            <a:ext cx="0" cy="4643466"/>
          </a:xfrm>
          <a:prstGeom prst="line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6" name="Connecteur droit 195"/>
          <p:cNvCxnSpPr/>
          <p:nvPr/>
        </p:nvCxnSpPr>
        <p:spPr bwMode="auto">
          <a:xfrm>
            <a:off x="6520850" y="1107722"/>
            <a:ext cx="0" cy="3810023"/>
          </a:xfrm>
          <a:prstGeom prst="line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7" name="ZoneTexte 196"/>
          <p:cNvSpPr txBox="1"/>
          <p:nvPr/>
        </p:nvSpPr>
        <p:spPr>
          <a:xfrm rot="16200000">
            <a:off x="6530214" y="462671"/>
            <a:ext cx="1125941" cy="271442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6U Backplane</a:t>
            </a:r>
            <a:endParaRPr lang="en-US" sz="1100" b="1" i="1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98" name="Flèche droite 197"/>
          <p:cNvSpPr/>
          <p:nvPr/>
        </p:nvSpPr>
        <p:spPr bwMode="auto">
          <a:xfrm>
            <a:off x="6600234" y="2505561"/>
            <a:ext cx="515995" cy="357190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199" name="ZoneTexte 198"/>
          <p:cNvSpPr txBox="1"/>
          <p:nvPr/>
        </p:nvSpPr>
        <p:spPr>
          <a:xfrm>
            <a:off x="6462468" y="1989622"/>
            <a:ext cx="793838" cy="5172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900" b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Connected to 6U backplane</a:t>
            </a:r>
            <a:endParaRPr lang="en-US" sz="900" b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00" name="Connecteur droit 199"/>
          <p:cNvCxnSpPr/>
          <p:nvPr/>
        </p:nvCxnSpPr>
        <p:spPr bwMode="auto">
          <a:xfrm>
            <a:off x="6520850" y="5103371"/>
            <a:ext cx="0" cy="1905012"/>
          </a:xfrm>
          <a:prstGeom prst="line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Connecteur droit 200"/>
          <p:cNvCxnSpPr/>
          <p:nvPr/>
        </p:nvCxnSpPr>
        <p:spPr bwMode="auto">
          <a:xfrm flipH="1">
            <a:off x="7195615" y="4886825"/>
            <a:ext cx="2311" cy="2341577"/>
          </a:xfrm>
          <a:prstGeom prst="line">
            <a:avLst/>
          </a:prstGeom>
          <a:noFill/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2" name="Flèche droite 201"/>
          <p:cNvSpPr/>
          <p:nvPr/>
        </p:nvSpPr>
        <p:spPr bwMode="auto">
          <a:xfrm>
            <a:off x="6600234" y="5759956"/>
            <a:ext cx="515995" cy="357190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203" name="ZoneTexte 202"/>
          <p:cNvSpPr txBox="1"/>
          <p:nvPr/>
        </p:nvSpPr>
        <p:spPr>
          <a:xfrm>
            <a:off x="6462468" y="6099060"/>
            <a:ext cx="793838" cy="5172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900" b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Connected to 3U backplane</a:t>
            </a:r>
            <a:endParaRPr lang="en-US" sz="900" b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4" name="ZoneTexte 203"/>
          <p:cNvSpPr txBox="1"/>
          <p:nvPr/>
        </p:nvSpPr>
        <p:spPr>
          <a:xfrm rot="16200000">
            <a:off x="6536616" y="5220017"/>
            <a:ext cx="1125941" cy="271442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3U Backplane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7830683" y="5561518"/>
            <a:ext cx="119076" cy="119063"/>
          </a:xfrm>
          <a:prstGeom prst="rect">
            <a:avLst/>
          </a:prstGeom>
          <a:solidFill>
            <a:srgbClr val="00FFFF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206" name="ZoneTexte 205"/>
          <p:cNvSpPr txBox="1"/>
          <p:nvPr/>
        </p:nvSpPr>
        <p:spPr>
          <a:xfrm>
            <a:off x="7910067" y="5497713"/>
            <a:ext cx="2362586" cy="44031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TFC[8:0] Timing Fast Command (3U).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6065530" y="6381489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208" name="Rectangle 207"/>
          <p:cNvSpPr/>
          <p:nvPr/>
        </p:nvSpPr>
        <p:spPr>
          <a:xfrm>
            <a:off x="6065530" y="1103017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209" name="ZoneTexte 208"/>
          <p:cNvSpPr txBox="1"/>
          <p:nvPr/>
        </p:nvSpPr>
        <p:spPr>
          <a:xfrm rot="16200000">
            <a:off x="5954162" y="1601998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210" name="Rectangle 209"/>
          <p:cNvSpPr/>
          <p:nvPr/>
        </p:nvSpPr>
        <p:spPr>
          <a:xfrm>
            <a:off x="6065530" y="2412711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6065530" y="3722408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212" name="Connecteur droit 49"/>
          <p:cNvCxnSpPr>
            <a:cxnSpLocks noChangeShapeType="1"/>
          </p:cNvCxnSpPr>
          <p:nvPr/>
        </p:nvCxnSpPr>
        <p:spPr bwMode="auto">
          <a:xfrm>
            <a:off x="6032838" y="2928655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cxnSp>
        <p:nvCxnSpPr>
          <p:cNvPr id="213" name="Connecteur droit 49"/>
          <p:cNvCxnSpPr>
            <a:cxnSpLocks noChangeShapeType="1"/>
          </p:cNvCxnSpPr>
          <p:nvPr/>
        </p:nvCxnSpPr>
        <p:spPr bwMode="auto">
          <a:xfrm>
            <a:off x="6322371" y="5587312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214" name="Rectangle 213"/>
          <p:cNvSpPr/>
          <p:nvPr/>
        </p:nvSpPr>
        <p:spPr>
          <a:xfrm>
            <a:off x="6058531" y="5071791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215" name="Connecteur droit 49"/>
          <p:cNvCxnSpPr>
            <a:cxnSpLocks noChangeShapeType="1"/>
          </p:cNvCxnSpPr>
          <p:nvPr/>
        </p:nvCxnSpPr>
        <p:spPr bwMode="auto">
          <a:xfrm>
            <a:off x="6025837" y="5587734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216" name="ZoneTexte 215"/>
          <p:cNvSpPr txBox="1"/>
          <p:nvPr/>
        </p:nvSpPr>
        <p:spPr>
          <a:xfrm rot="16200000">
            <a:off x="5920265" y="2903216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217" name="ZoneTexte 216"/>
          <p:cNvSpPr txBox="1"/>
          <p:nvPr/>
        </p:nvSpPr>
        <p:spPr>
          <a:xfrm rot="16200000">
            <a:off x="5960056" y="4142014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218" name="ZoneTexte 217"/>
          <p:cNvSpPr txBox="1"/>
          <p:nvPr/>
        </p:nvSpPr>
        <p:spPr>
          <a:xfrm rot="16200000">
            <a:off x="5918380" y="5531645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219" name="ZoneTexte 218"/>
          <p:cNvSpPr txBox="1"/>
          <p:nvPr/>
        </p:nvSpPr>
        <p:spPr>
          <a:xfrm rot="16200000">
            <a:off x="5960680" y="6562661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20" name="Connecteur droit 49"/>
          <p:cNvCxnSpPr>
            <a:cxnSpLocks noChangeShapeType="1"/>
          </p:cNvCxnSpPr>
          <p:nvPr/>
        </p:nvCxnSpPr>
        <p:spPr bwMode="auto">
          <a:xfrm>
            <a:off x="6329372" y="2928233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grpSp>
        <p:nvGrpSpPr>
          <p:cNvPr id="221" name="Groupe 240"/>
          <p:cNvGrpSpPr/>
          <p:nvPr/>
        </p:nvGrpSpPr>
        <p:grpSpPr>
          <a:xfrm>
            <a:off x="4979847" y="1121705"/>
            <a:ext cx="833530" cy="1002705"/>
            <a:chOff x="8568444" y="872716"/>
            <a:chExt cx="756084" cy="909636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8651085" y="872716"/>
              <a:ext cx="612068" cy="82809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223" name="ZoneTexte 222"/>
            <p:cNvSpPr txBox="1"/>
            <p:nvPr/>
          </p:nvSpPr>
          <p:spPr>
            <a:xfrm>
              <a:off x="8568444" y="944724"/>
              <a:ext cx="756084" cy="8376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DC-DC 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err="1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Converter</a:t>
              </a: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5V -&gt; 1V2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24" name="Groupe 270"/>
          <p:cNvGrpSpPr/>
          <p:nvPr/>
        </p:nvGrpSpPr>
        <p:grpSpPr>
          <a:xfrm>
            <a:off x="5257131" y="4772978"/>
            <a:ext cx="634927" cy="915907"/>
            <a:chOff x="2904360" y="1953634"/>
            <a:chExt cx="557622" cy="753773"/>
          </a:xfrm>
        </p:grpSpPr>
        <p:sp>
          <p:nvSpPr>
            <p:cNvPr id="225" name="Rectangle à coins arrondis 224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26" name="Triangle isocèle 225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27" name="Connecteur droit 226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8" name="ZoneTexte 227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29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230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231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232" name="ZoneTexte 231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33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234" name="Triangle isocèle 233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35" name="Connecteur droit 234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237" name="Connecteur droit 185"/>
          <p:cNvCxnSpPr>
            <a:cxnSpLocks noChangeShapeType="1"/>
          </p:cNvCxnSpPr>
          <p:nvPr/>
        </p:nvCxnSpPr>
        <p:spPr bwMode="auto">
          <a:xfrm flipH="1" flipV="1">
            <a:off x="5867072" y="5058313"/>
            <a:ext cx="1" cy="555628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38" name="Connecteur droit 195"/>
          <p:cNvCxnSpPr>
            <a:cxnSpLocks noChangeShapeType="1"/>
          </p:cNvCxnSpPr>
          <p:nvPr/>
        </p:nvCxnSpPr>
        <p:spPr bwMode="auto">
          <a:xfrm>
            <a:off x="5868080" y="5447669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239" name="Connecteur droit avec flèche 238"/>
          <p:cNvCxnSpPr/>
          <p:nvPr/>
        </p:nvCxnSpPr>
        <p:spPr bwMode="auto">
          <a:xfrm>
            <a:off x="5104832" y="5336127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40" name="ZoneTexte 239"/>
          <p:cNvSpPr txBox="1"/>
          <p:nvPr/>
        </p:nvSpPr>
        <p:spPr>
          <a:xfrm>
            <a:off x="4807105" y="4159313"/>
            <a:ext cx="832970" cy="31720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7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</a:t>
            </a:r>
            <a:endParaRPr lang="en-US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41" name="Connecteur droit 240"/>
          <p:cNvCxnSpPr/>
          <p:nvPr/>
        </p:nvCxnSpPr>
        <p:spPr bwMode="auto">
          <a:xfrm>
            <a:off x="5925452" y="1432207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2" name="Connecteur droit 195"/>
          <p:cNvCxnSpPr>
            <a:cxnSpLocks noChangeShapeType="1"/>
          </p:cNvCxnSpPr>
          <p:nvPr/>
        </p:nvCxnSpPr>
        <p:spPr bwMode="auto">
          <a:xfrm>
            <a:off x="5932452" y="4296725"/>
            <a:ext cx="119076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/>
            <a:tailEnd type="stealth" w="med" len="med"/>
          </a:ln>
        </p:spPr>
      </p:cxnSp>
      <p:cxnSp>
        <p:nvCxnSpPr>
          <p:cNvPr id="243" name="Connecteur droit 195"/>
          <p:cNvCxnSpPr>
            <a:cxnSpLocks noChangeShapeType="1"/>
          </p:cNvCxnSpPr>
          <p:nvPr/>
        </p:nvCxnSpPr>
        <p:spPr bwMode="auto">
          <a:xfrm>
            <a:off x="5932452" y="3225156"/>
            <a:ext cx="119076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/>
            <a:tailEnd type="stealth" w="med" len="med"/>
          </a:ln>
        </p:spPr>
      </p:cxnSp>
      <p:cxnSp>
        <p:nvCxnSpPr>
          <p:cNvPr id="244" name="Connecteur droit 195"/>
          <p:cNvCxnSpPr>
            <a:cxnSpLocks noChangeShapeType="1"/>
          </p:cNvCxnSpPr>
          <p:nvPr/>
        </p:nvCxnSpPr>
        <p:spPr bwMode="auto">
          <a:xfrm>
            <a:off x="5932452" y="1836085"/>
            <a:ext cx="119076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/>
            <a:tailEnd type="stealth" w="med" len="med"/>
          </a:ln>
        </p:spPr>
      </p:cxnSp>
      <p:sp>
        <p:nvSpPr>
          <p:cNvPr id="245" name="ZoneTexte 244"/>
          <p:cNvSpPr txBox="1"/>
          <p:nvPr/>
        </p:nvSpPr>
        <p:spPr>
          <a:xfrm>
            <a:off x="4678941" y="2748834"/>
            <a:ext cx="1151065" cy="34797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16 FEB </a:t>
            </a:r>
            <a:r>
              <a:rPr lang="en-US" sz="800" dirty="0" err="1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Delatching</a:t>
            </a:r>
            <a:r>
              <a:rPr lang="en-US" sz="8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 Ctrl line</a:t>
            </a:r>
            <a:endParaRPr lang="en-US" sz="8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6" name="ZoneTexte 245"/>
          <p:cNvSpPr txBox="1"/>
          <p:nvPr/>
        </p:nvSpPr>
        <p:spPr>
          <a:xfrm>
            <a:off x="5712067" y="963706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47" name="Connecteur droit 195"/>
          <p:cNvCxnSpPr>
            <a:cxnSpLocks noChangeShapeType="1"/>
          </p:cNvCxnSpPr>
          <p:nvPr/>
        </p:nvCxnSpPr>
        <p:spPr bwMode="auto">
          <a:xfrm>
            <a:off x="5864188" y="5209543"/>
            <a:ext cx="182889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grpSp>
        <p:nvGrpSpPr>
          <p:cNvPr id="248" name="Groupe 270"/>
          <p:cNvGrpSpPr/>
          <p:nvPr/>
        </p:nvGrpSpPr>
        <p:grpSpPr>
          <a:xfrm>
            <a:off x="5257131" y="5682708"/>
            <a:ext cx="634927" cy="915907"/>
            <a:chOff x="2904360" y="1953634"/>
            <a:chExt cx="557622" cy="753773"/>
          </a:xfrm>
        </p:grpSpPr>
        <p:sp>
          <p:nvSpPr>
            <p:cNvPr id="249" name="Rectangle à coins arrondis 248"/>
            <p:cNvSpPr/>
            <p:nvPr/>
          </p:nvSpPr>
          <p:spPr bwMode="auto">
            <a:xfrm>
              <a:off x="2974078" y="1988841"/>
              <a:ext cx="390048" cy="718566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50" name="Triangle isocèle 249"/>
            <p:cNvSpPr/>
            <p:nvPr/>
          </p:nvSpPr>
          <p:spPr bwMode="auto">
            <a:xfrm rot="5400000">
              <a:off x="3122353" y="2106340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51" name="Connecteur droit 250"/>
            <p:cNvCxnSpPr/>
            <p:nvPr/>
          </p:nvCxnSpPr>
          <p:spPr bwMode="auto">
            <a:xfrm>
              <a:off x="3233490" y="2250137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2" name="ZoneTexte 251"/>
            <p:cNvSpPr txBox="1"/>
            <p:nvPr/>
          </p:nvSpPr>
          <p:spPr>
            <a:xfrm>
              <a:off x="2904360" y="1953634"/>
              <a:ext cx="432046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53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7284" y="217718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254" name="Connecteur droit avec flèche 180"/>
            <p:cNvCxnSpPr>
              <a:cxnSpLocks noChangeShapeType="1"/>
            </p:cNvCxnSpPr>
            <p:nvPr/>
          </p:nvCxnSpPr>
          <p:spPr bwMode="auto">
            <a:xfrm>
              <a:off x="3026372" y="2462756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255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3026031" y="2174573"/>
              <a:ext cx="1" cy="29396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256" name="ZoneTexte 255"/>
            <p:cNvSpPr txBox="1"/>
            <p:nvPr/>
          </p:nvSpPr>
          <p:spPr>
            <a:xfrm>
              <a:off x="2972222" y="2511435"/>
              <a:ext cx="489760" cy="167517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7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57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17444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sp>
          <p:nvSpPr>
            <p:cNvPr id="258" name="Triangle isocèle 257"/>
            <p:cNvSpPr/>
            <p:nvPr/>
          </p:nvSpPr>
          <p:spPr bwMode="auto">
            <a:xfrm rot="5400000">
              <a:off x="3126027" y="2390274"/>
              <a:ext cx="153284" cy="13430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59" name="Connecteur droit 258"/>
            <p:cNvCxnSpPr/>
            <p:nvPr/>
          </p:nvCxnSpPr>
          <p:spPr bwMode="auto">
            <a:xfrm>
              <a:off x="3178350" y="2282799"/>
              <a:ext cx="1" cy="97987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0" name="Connecteur droit avec flèche 180"/>
            <p:cNvCxnSpPr>
              <a:cxnSpLocks noChangeShapeType="1"/>
            </p:cNvCxnSpPr>
            <p:nvPr/>
          </p:nvCxnSpPr>
          <p:spPr bwMode="auto">
            <a:xfrm>
              <a:off x="3266150" y="2458923"/>
              <a:ext cx="108012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</p:grpSp>
      <p:cxnSp>
        <p:nvCxnSpPr>
          <p:cNvPr id="261" name="Connecteur droit 185"/>
          <p:cNvCxnSpPr>
            <a:cxnSpLocks noChangeShapeType="1"/>
          </p:cNvCxnSpPr>
          <p:nvPr/>
        </p:nvCxnSpPr>
        <p:spPr bwMode="auto">
          <a:xfrm flipH="1" flipV="1">
            <a:off x="5852511" y="5765171"/>
            <a:ext cx="1" cy="555628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cxnSp>
        <p:nvCxnSpPr>
          <p:cNvPr id="262" name="Connecteur droit 195"/>
          <p:cNvCxnSpPr>
            <a:cxnSpLocks noChangeShapeType="1"/>
          </p:cNvCxnSpPr>
          <p:nvPr/>
        </p:nvCxnSpPr>
        <p:spPr bwMode="auto">
          <a:xfrm>
            <a:off x="5852510" y="5923001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263" name="Connecteur droit 195"/>
          <p:cNvCxnSpPr>
            <a:cxnSpLocks noChangeShapeType="1"/>
          </p:cNvCxnSpPr>
          <p:nvPr/>
        </p:nvCxnSpPr>
        <p:spPr bwMode="auto">
          <a:xfrm>
            <a:off x="5852510" y="6162049"/>
            <a:ext cx="182889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sp>
        <p:nvSpPr>
          <p:cNvPr id="264" name="ZoneTexte 263"/>
          <p:cNvSpPr txBox="1"/>
          <p:nvPr/>
        </p:nvSpPr>
        <p:spPr>
          <a:xfrm>
            <a:off x="4622060" y="5987295"/>
            <a:ext cx="793838" cy="378777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900" dirty="0" smtClean="0">
                <a:solidFill>
                  <a:srgbClr val="00AE00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TFC command</a:t>
            </a:r>
            <a:endParaRPr lang="en-US" sz="900" dirty="0">
              <a:solidFill>
                <a:srgbClr val="00AE00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65" name="Connecteur droit avec flèche 264"/>
          <p:cNvCxnSpPr/>
          <p:nvPr/>
        </p:nvCxnSpPr>
        <p:spPr bwMode="auto">
          <a:xfrm>
            <a:off x="5098362" y="6122361"/>
            <a:ext cx="292177" cy="0"/>
          </a:xfrm>
          <a:prstGeom prst="straightConnector1">
            <a:avLst/>
          </a:prstGeom>
          <a:noFill/>
          <a:ln w="2857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grpSp>
        <p:nvGrpSpPr>
          <p:cNvPr id="266" name="Groupe 265"/>
          <p:cNvGrpSpPr/>
          <p:nvPr/>
        </p:nvGrpSpPr>
        <p:grpSpPr>
          <a:xfrm>
            <a:off x="5372186" y="3738023"/>
            <a:ext cx="557657" cy="790612"/>
            <a:chOff x="6746075" y="7413517"/>
            <a:chExt cx="557657" cy="790612"/>
          </a:xfrm>
        </p:grpSpPr>
        <p:sp>
          <p:nvSpPr>
            <p:cNvPr id="267" name="Rectangle à coins arrondis 266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68" name="Triangle isocèle 267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69" name="Connecteur droit 268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0" name="ZoneTexte 269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71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272" name="ZoneTexte 271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3V3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273" name="Triangle isocèle 272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274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275" name="Connecteur droit 274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277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278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279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280" name="ZoneTexte 279"/>
          <p:cNvSpPr txBox="1"/>
          <p:nvPr/>
        </p:nvSpPr>
        <p:spPr>
          <a:xfrm>
            <a:off x="4694732" y="4932127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[1]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81" name="ZoneTexte 280"/>
          <p:cNvSpPr txBox="1"/>
          <p:nvPr/>
        </p:nvSpPr>
        <p:spPr>
          <a:xfrm>
            <a:off x="4710843" y="5142969"/>
            <a:ext cx="686017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Ref_Clk</a:t>
            </a: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[2]</a:t>
            </a:r>
            <a:endParaRPr lang="en-US" sz="900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82" name="Connecteur droit avec flèche 281"/>
          <p:cNvCxnSpPr/>
          <p:nvPr/>
        </p:nvCxnSpPr>
        <p:spPr bwMode="auto">
          <a:xfrm>
            <a:off x="5104831" y="5127639"/>
            <a:ext cx="292177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83" name="ZoneTexte 282"/>
          <p:cNvSpPr txBox="1"/>
          <p:nvPr/>
        </p:nvSpPr>
        <p:spPr>
          <a:xfrm rot="16200000">
            <a:off x="5733164" y="4952175"/>
            <a:ext cx="38304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Left</a:t>
            </a:r>
            <a:endParaRPr lang="fr-FR" sz="900" kern="0" dirty="0" smtClean="0">
              <a:solidFill>
                <a:srgbClr val="FF0000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284" name="ZoneTexte 283"/>
          <p:cNvSpPr txBox="1"/>
          <p:nvPr/>
        </p:nvSpPr>
        <p:spPr>
          <a:xfrm rot="16200000">
            <a:off x="5690479" y="5491892"/>
            <a:ext cx="447169" cy="240258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900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Right</a:t>
            </a:r>
          </a:p>
        </p:txBody>
      </p:sp>
      <p:sp>
        <p:nvSpPr>
          <p:cNvPr id="285" name="Double flèche horizontale 284"/>
          <p:cNvSpPr/>
          <p:nvPr/>
        </p:nvSpPr>
        <p:spPr bwMode="auto">
          <a:xfrm>
            <a:off x="5008677" y="4078571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286" name="Connecteur droit 195"/>
          <p:cNvCxnSpPr>
            <a:cxnSpLocks noChangeShapeType="1"/>
          </p:cNvCxnSpPr>
          <p:nvPr/>
        </p:nvCxnSpPr>
        <p:spPr bwMode="auto">
          <a:xfrm>
            <a:off x="5827154" y="4120855"/>
            <a:ext cx="111753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/>
            <a:tailEnd type="stealth" w="med" len="med"/>
          </a:ln>
        </p:spPr>
      </p:cxnSp>
      <p:cxnSp>
        <p:nvCxnSpPr>
          <p:cNvPr id="287" name="Connecteur droit 195"/>
          <p:cNvCxnSpPr>
            <a:cxnSpLocks noChangeShapeType="1"/>
          </p:cNvCxnSpPr>
          <p:nvPr/>
        </p:nvCxnSpPr>
        <p:spPr bwMode="auto">
          <a:xfrm>
            <a:off x="5770907" y="5312834"/>
            <a:ext cx="111753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288" name="ZoneTexte 287"/>
          <p:cNvSpPr txBox="1"/>
          <p:nvPr/>
        </p:nvSpPr>
        <p:spPr>
          <a:xfrm>
            <a:off x="4775115" y="5312834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89" name="ZoneTexte 288"/>
          <p:cNvSpPr txBox="1"/>
          <p:nvPr/>
        </p:nvSpPr>
        <p:spPr>
          <a:xfrm>
            <a:off x="4949683" y="4331032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0" name="ZoneTexte 289"/>
          <p:cNvSpPr txBox="1"/>
          <p:nvPr/>
        </p:nvSpPr>
        <p:spPr>
          <a:xfrm>
            <a:off x="4805610" y="6238218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91" name="Connecteur droit avec flèche 290"/>
          <p:cNvCxnSpPr/>
          <p:nvPr/>
        </p:nvCxnSpPr>
        <p:spPr bwMode="auto">
          <a:xfrm>
            <a:off x="4821079" y="2928233"/>
            <a:ext cx="1111373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92" name="Rectangle 2"/>
          <p:cNvSpPr txBox="1">
            <a:spLocks noChangeArrowheads="1"/>
          </p:cNvSpPr>
          <p:nvPr/>
        </p:nvSpPr>
        <p:spPr bwMode="auto">
          <a:xfrm rot="16200000">
            <a:off x="3348248" y="2403990"/>
            <a:ext cx="165593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b="1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b="1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endParaRPr lang="fr-FR" b="1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93" name="Connecteur droit 292"/>
          <p:cNvCxnSpPr/>
          <p:nvPr/>
        </p:nvCxnSpPr>
        <p:spPr bwMode="auto">
          <a:xfrm>
            <a:off x="4013814" y="1018782"/>
            <a:ext cx="2353387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4" name="Connecteur droit 293"/>
          <p:cNvCxnSpPr/>
          <p:nvPr/>
        </p:nvCxnSpPr>
        <p:spPr bwMode="auto">
          <a:xfrm>
            <a:off x="4013814" y="7059797"/>
            <a:ext cx="2361529" cy="191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5" name="Connecteur droit 294"/>
          <p:cNvCxnSpPr/>
          <p:nvPr/>
        </p:nvCxnSpPr>
        <p:spPr bwMode="auto">
          <a:xfrm flipV="1">
            <a:off x="6375343" y="1005636"/>
            <a:ext cx="0" cy="6075533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6" name="ZoneTexte 295"/>
          <p:cNvSpPr txBox="1"/>
          <p:nvPr/>
        </p:nvSpPr>
        <p:spPr>
          <a:xfrm>
            <a:off x="8064647" y="6490539"/>
            <a:ext cx="912914" cy="2714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3V3 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7" name="ZoneTexte 296"/>
          <p:cNvSpPr txBox="1"/>
          <p:nvPr/>
        </p:nvSpPr>
        <p:spPr>
          <a:xfrm>
            <a:off x="7916905" y="6270857"/>
            <a:ext cx="912914" cy="271413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5</a:t>
            </a: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V 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98" name="Groupe 241"/>
          <p:cNvGrpSpPr/>
          <p:nvPr/>
        </p:nvGrpSpPr>
        <p:grpSpPr>
          <a:xfrm>
            <a:off x="4248223" y="1131008"/>
            <a:ext cx="833530" cy="912818"/>
            <a:chOff x="8817017" y="1404101"/>
            <a:chExt cx="756084" cy="828092"/>
          </a:xfrm>
        </p:grpSpPr>
        <p:sp>
          <p:nvSpPr>
            <p:cNvPr id="299" name="Rectangle 298"/>
            <p:cNvSpPr/>
            <p:nvPr/>
          </p:nvSpPr>
          <p:spPr bwMode="auto">
            <a:xfrm>
              <a:off x="8876047" y="1404101"/>
              <a:ext cx="612068" cy="82809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300" name="ZoneTexte 299"/>
            <p:cNvSpPr txBox="1"/>
            <p:nvPr/>
          </p:nvSpPr>
          <p:spPr>
            <a:xfrm>
              <a:off x="8817017" y="1481497"/>
              <a:ext cx="756084" cy="5863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DC-DC </a:t>
              </a: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err="1" smtClean="0">
                  <a:solidFill>
                    <a:srgbClr val="618FFD">
                      <a:lumMod val="75000"/>
                    </a:srgbClr>
                  </a:solidFill>
                  <a:latin typeface="Arial" pitchFamily="34" charset="0"/>
                  <a:ea typeface="+mn-ea"/>
                  <a:cs typeface="Arial" pitchFamily="34" charset="0"/>
                </a:rPr>
                <a:t>Converter</a:t>
              </a: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endPara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algn="ctr" defTabSz="1007838" hangingPunct="1">
                <a:lnSpc>
                  <a:spcPct val="100000"/>
                </a:lnSpc>
                <a:buClrTx/>
                <a:buSzTx/>
                <a:defRPr/>
              </a:pPr>
              <a:r>
                <a:rPr lang="fr-FR" sz="900" b="1" i="1" dirty="0" smtClean="0">
                  <a:solidFill>
                    <a:srgbClr val="FF0000"/>
                  </a:solidFill>
                  <a:latin typeface="Arial" pitchFamily="34" charset="0"/>
                  <a:ea typeface="+mn-ea"/>
                  <a:cs typeface="Arial" pitchFamily="34" charset="0"/>
                </a:rPr>
                <a:t>5V -&gt; 1V5</a:t>
              </a:r>
              <a:endParaRPr lang="fr-FR" sz="900" b="1" i="1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01" name="Rectangle 300"/>
          <p:cNvSpPr/>
          <p:nvPr/>
        </p:nvSpPr>
        <p:spPr bwMode="auto">
          <a:xfrm>
            <a:off x="7830683" y="2382435"/>
            <a:ext cx="119076" cy="119063"/>
          </a:xfrm>
          <a:prstGeom prst="rect">
            <a:avLst/>
          </a:prstGeom>
          <a:solidFill>
            <a:srgbClr val="0000CC"/>
          </a:solidFill>
          <a:ln w="635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302" name="ZoneTexte 301"/>
          <p:cNvSpPr txBox="1"/>
          <p:nvPr/>
        </p:nvSpPr>
        <p:spPr>
          <a:xfrm>
            <a:off x="7916905" y="2280974"/>
            <a:ext cx="2301571" cy="44031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Valid to CROC link (Old – Not used to upgrade)</a:t>
            </a:r>
            <a:endParaRPr lang="en-US" sz="11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03" name="Content Placeholder 17"/>
          <p:cNvSpPr txBox="1">
            <a:spLocks/>
          </p:cNvSpPr>
          <p:nvPr/>
        </p:nvSpPr>
        <p:spPr bwMode="auto">
          <a:xfrm>
            <a:off x="165793" y="4697176"/>
            <a:ext cx="3225682" cy="131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3U Backplane connections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Power supply distribution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Clock distribution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TFC command distribution </a:t>
            </a:r>
          </a:p>
        </p:txBody>
      </p:sp>
      <p:sp>
        <p:nvSpPr>
          <p:cNvPr id="304" name="Content Placeholder 17"/>
          <p:cNvSpPr txBox="1">
            <a:spLocks/>
          </p:cNvSpPr>
          <p:nvPr/>
        </p:nvSpPr>
        <p:spPr bwMode="auto">
          <a:xfrm>
            <a:off x="158631" y="3198115"/>
            <a:ext cx="3324760" cy="126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6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U Backplane connections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Transmit SC to all the FEBs 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Crate Id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Delatching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control line</a:t>
            </a:r>
          </a:p>
        </p:txBody>
      </p:sp>
      <p:sp>
        <p:nvSpPr>
          <p:cNvPr id="305" name="ZoneTexte 304"/>
          <p:cNvSpPr txBox="1"/>
          <p:nvPr/>
        </p:nvSpPr>
        <p:spPr>
          <a:xfrm>
            <a:off x="9387956" y="7242109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13</a:t>
            </a:r>
            <a:endParaRPr lang="fr-FR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Firmware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architecture (IGLOO 2)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9516" y="1490160"/>
            <a:ext cx="385934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We reused a lot of block implemented to the FEB</a:t>
            </a:r>
          </a:p>
          <a:p>
            <a:pPr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       (thanks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Jihane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and Christophe !)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14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49496" y="1314603"/>
            <a:ext cx="945059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LP </a:t>
            </a:r>
            <a:r>
              <a:rPr lang="en-US" sz="1100" dirty="0" err="1" smtClean="0">
                <a:solidFill>
                  <a:srgbClr val="000000"/>
                </a:solidFill>
              </a:rPr>
              <a:t>Bus_Asyn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439682" y="1331258"/>
            <a:ext cx="1574199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16 bits Rd / </a:t>
            </a:r>
            <a:r>
              <a:rPr lang="en-US" sz="1100" dirty="0" err="1" smtClean="0">
                <a:solidFill>
                  <a:srgbClr val="000000"/>
                </a:solidFill>
              </a:rPr>
              <a:t>Wr</a:t>
            </a:r>
            <a:r>
              <a:rPr lang="en-US" sz="1100" dirty="0" smtClean="0">
                <a:solidFill>
                  <a:srgbClr val="000000"/>
                </a:solidFill>
              </a:rPr>
              <a:t> Registers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(Add 01h, 02h, 03h)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439682" y="2206989"/>
            <a:ext cx="1574199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FIFO </a:t>
            </a:r>
            <a:r>
              <a:rPr lang="en-US" sz="1100" dirty="0">
                <a:solidFill>
                  <a:srgbClr val="000000"/>
                </a:solidFill>
              </a:rPr>
              <a:t>(16x1024) </a:t>
            </a:r>
            <a:endParaRPr lang="en-US" sz="1100" dirty="0" smtClean="0">
              <a:solidFill>
                <a:srgbClr val="000000"/>
              </a:solidFill>
            </a:endParaRP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(Add 05h, 06h, 07h)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617278" y="2311993"/>
            <a:ext cx="1090886" cy="45973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Add Map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(USB)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356880" y="2353204"/>
            <a:ext cx="362600" cy="235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CS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 bwMode="auto">
          <a:xfrm>
            <a:off x="3708164" y="2441560"/>
            <a:ext cx="18002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/>
          <p:cNvCxnSpPr/>
          <p:nvPr/>
        </p:nvCxnSpPr>
        <p:spPr bwMode="auto">
          <a:xfrm>
            <a:off x="3708164" y="2732713"/>
            <a:ext cx="18002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cteur droit 21"/>
          <p:cNvCxnSpPr/>
          <p:nvPr/>
        </p:nvCxnSpPr>
        <p:spPr bwMode="auto">
          <a:xfrm>
            <a:off x="3843154" y="2482450"/>
            <a:ext cx="0" cy="19105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439682" y="3422668"/>
            <a:ext cx="1574199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SPI Master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(SPI </a:t>
            </a:r>
            <a:r>
              <a:rPr lang="en-US" sz="1100" dirty="0" err="1" smtClean="0">
                <a:solidFill>
                  <a:srgbClr val="000000"/>
                </a:solidFill>
              </a:rPr>
              <a:t>Cmd</a:t>
            </a:r>
            <a:r>
              <a:rPr lang="en-US" sz="1100" dirty="0" smtClean="0">
                <a:solidFill>
                  <a:srgbClr val="000000"/>
                </a:solidFill>
              </a:rPr>
              <a:t> register)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6192440" y="3933118"/>
            <a:ext cx="1296144" cy="725193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SPI Slave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7935401" y="4921923"/>
            <a:ext cx="1281375" cy="516994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RAM Pattern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(Emulation of TFC command)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2947779" y="4256832"/>
            <a:ext cx="1280673" cy="53524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005390" y="4343419"/>
            <a:ext cx="126188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GBT_SCA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 bwMode="auto">
          <a:xfrm>
            <a:off x="1400648" y="4276557"/>
            <a:ext cx="1002050" cy="57508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1519943" y="4381142"/>
            <a:ext cx="772579" cy="34797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6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6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" name="Rectangle 72"/>
          <p:cNvSpPr>
            <a:spLocks noChangeArrowheads="1"/>
          </p:cNvSpPr>
          <p:nvPr/>
        </p:nvSpPr>
        <p:spPr bwMode="auto">
          <a:xfrm>
            <a:off x="7935401" y="4082128"/>
            <a:ext cx="1281375" cy="586948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16 bits Rd / </a:t>
            </a:r>
            <a:r>
              <a:rPr lang="en-US" sz="1100" dirty="0" err="1" smtClean="0">
                <a:solidFill>
                  <a:srgbClr val="000000"/>
                </a:solidFill>
              </a:rPr>
              <a:t>Wr</a:t>
            </a:r>
            <a:r>
              <a:rPr lang="en-US" sz="1100" dirty="0" smtClean="0">
                <a:solidFill>
                  <a:srgbClr val="000000"/>
                </a:solidFill>
              </a:rPr>
              <a:t> Registers</a:t>
            </a: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5646997" y="4841383"/>
            <a:ext cx="1090886" cy="45973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Add Map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(SPI)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6386599" y="4882594"/>
            <a:ext cx="362600" cy="235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CS</a:t>
            </a:r>
            <a:endParaRPr lang="fr-FR" sz="1000" dirty="0">
              <a:solidFill>
                <a:srgbClr val="FF0000"/>
              </a:solidFill>
            </a:endParaRPr>
          </a:p>
        </p:txBody>
      </p:sp>
      <p:cxnSp>
        <p:nvCxnSpPr>
          <p:cNvPr id="81" name="Connecteur droit 80"/>
          <p:cNvCxnSpPr/>
          <p:nvPr/>
        </p:nvCxnSpPr>
        <p:spPr bwMode="auto">
          <a:xfrm>
            <a:off x="6737883" y="4970950"/>
            <a:ext cx="18002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necteur droit 81"/>
          <p:cNvCxnSpPr/>
          <p:nvPr/>
        </p:nvCxnSpPr>
        <p:spPr bwMode="auto">
          <a:xfrm>
            <a:off x="6737883" y="5262103"/>
            <a:ext cx="180020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Connecteur droit 82"/>
          <p:cNvCxnSpPr/>
          <p:nvPr/>
        </p:nvCxnSpPr>
        <p:spPr bwMode="auto">
          <a:xfrm>
            <a:off x="6872873" y="5011840"/>
            <a:ext cx="0" cy="19105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onnecteur droit avec flèche 83"/>
          <p:cNvCxnSpPr/>
          <p:nvPr/>
        </p:nvCxnSpPr>
        <p:spPr bwMode="auto">
          <a:xfrm>
            <a:off x="940174" y="1672494"/>
            <a:ext cx="417958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8" name="Connecteur droit avec flèche 87"/>
          <p:cNvCxnSpPr/>
          <p:nvPr/>
        </p:nvCxnSpPr>
        <p:spPr bwMode="auto">
          <a:xfrm>
            <a:off x="2294555" y="1665144"/>
            <a:ext cx="297485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0" name="Connecteur droit avec flèche 89"/>
          <p:cNvCxnSpPr>
            <a:endCxn id="16" idx="1"/>
          </p:cNvCxnSpPr>
          <p:nvPr/>
        </p:nvCxnSpPr>
        <p:spPr bwMode="auto">
          <a:xfrm>
            <a:off x="3761986" y="1672494"/>
            <a:ext cx="677696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2" name="Connecteur droit avec flèche 91"/>
          <p:cNvCxnSpPr/>
          <p:nvPr/>
        </p:nvCxnSpPr>
        <p:spPr bwMode="auto">
          <a:xfrm>
            <a:off x="4142197" y="2568505"/>
            <a:ext cx="297485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3" name="Connecteur droit avec flèche 92"/>
          <p:cNvCxnSpPr/>
          <p:nvPr/>
        </p:nvCxnSpPr>
        <p:spPr bwMode="auto">
          <a:xfrm>
            <a:off x="4142197" y="3635821"/>
            <a:ext cx="297485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94" name="Connecteur droit avec flèche 93"/>
          <p:cNvCxnSpPr/>
          <p:nvPr/>
        </p:nvCxnSpPr>
        <p:spPr bwMode="auto">
          <a:xfrm>
            <a:off x="4142197" y="1665179"/>
            <a:ext cx="0" cy="198541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98" name="Connecteur droit avec flèche 97"/>
          <p:cNvCxnSpPr/>
          <p:nvPr/>
        </p:nvCxnSpPr>
        <p:spPr bwMode="auto">
          <a:xfrm flipV="1">
            <a:off x="4249365" y="4524405"/>
            <a:ext cx="1949529" cy="11676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0" name="Connecteur droit avec flèche 99"/>
          <p:cNvCxnSpPr/>
          <p:nvPr/>
        </p:nvCxnSpPr>
        <p:spPr bwMode="auto">
          <a:xfrm>
            <a:off x="2405542" y="4518403"/>
            <a:ext cx="546538" cy="13377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02" name="ZoneTexte 101"/>
          <p:cNvSpPr txBox="1"/>
          <p:nvPr/>
        </p:nvSpPr>
        <p:spPr>
          <a:xfrm>
            <a:off x="223716" y="4284806"/>
            <a:ext cx="900819" cy="594201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6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Optical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6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 Link</a:t>
            </a:r>
            <a:endParaRPr lang="en-US" sz="16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" name="Connecteur droit avec flèche 102"/>
          <p:cNvCxnSpPr/>
          <p:nvPr/>
        </p:nvCxnSpPr>
        <p:spPr bwMode="auto">
          <a:xfrm>
            <a:off x="839285" y="4575217"/>
            <a:ext cx="546538" cy="13377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04" name="Connecteur droit avec flèche 103"/>
          <p:cNvCxnSpPr/>
          <p:nvPr/>
        </p:nvCxnSpPr>
        <p:spPr bwMode="auto">
          <a:xfrm>
            <a:off x="7704608" y="4284806"/>
            <a:ext cx="0" cy="93314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06" name="Connecteur droit avec flèche 105"/>
          <p:cNvCxnSpPr/>
          <p:nvPr/>
        </p:nvCxnSpPr>
        <p:spPr bwMode="auto">
          <a:xfrm>
            <a:off x="7704608" y="4410389"/>
            <a:ext cx="216024" cy="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0" name="Connecteur droit avec flèche 109"/>
          <p:cNvCxnSpPr/>
          <p:nvPr/>
        </p:nvCxnSpPr>
        <p:spPr bwMode="auto">
          <a:xfrm>
            <a:off x="7498314" y="4284806"/>
            <a:ext cx="221063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13" name="Connecteur droit avec flèche 112"/>
          <p:cNvCxnSpPr/>
          <p:nvPr/>
        </p:nvCxnSpPr>
        <p:spPr bwMode="auto">
          <a:xfrm>
            <a:off x="8568704" y="5809559"/>
            <a:ext cx="288032" cy="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14" name="Connecteur droit avec flèche 113"/>
          <p:cNvCxnSpPr/>
          <p:nvPr/>
        </p:nvCxnSpPr>
        <p:spPr bwMode="auto">
          <a:xfrm>
            <a:off x="8568704" y="5454819"/>
            <a:ext cx="0" cy="357144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16" name="ZoneTexte 115"/>
          <p:cNvSpPr txBox="1"/>
          <p:nvPr/>
        </p:nvSpPr>
        <p:spPr>
          <a:xfrm>
            <a:off x="8928744" y="6380803"/>
            <a:ext cx="1289690" cy="74808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400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TFC </a:t>
            </a:r>
            <a:r>
              <a:rPr lang="en-US" sz="1400" dirty="0" err="1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1400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 to FEB Through backplane</a:t>
            </a:r>
            <a:endParaRPr lang="en-US" sz="1400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17" name="Connecteur droit avec flèche 116"/>
          <p:cNvCxnSpPr/>
          <p:nvPr/>
        </p:nvCxnSpPr>
        <p:spPr bwMode="auto">
          <a:xfrm>
            <a:off x="5875905" y="4265756"/>
            <a:ext cx="297485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1" name="Connecteur droit avec flèche 120"/>
          <p:cNvCxnSpPr/>
          <p:nvPr/>
        </p:nvCxnSpPr>
        <p:spPr bwMode="auto">
          <a:xfrm>
            <a:off x="5872686" y="4119178"/>
            <a:ext cx="1" cy="167634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25" name="ZoneTexte 124"/>
          <p:cNvSpPr txBox="1"/>
          <p:nvPr/>
        </p:nvSpPr>
        <p:spPr>
          <a:xfrm>
            <a:off x="2418975" y="4227959"/>
            <a:ext cx="453581" cy="317202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400" dirty="0" smtClean="0">
                <a:solidFill>
                  <a:srgbClr val="996633"/>
                </a:solidFill>
                <a:latin typeface="Arial" pitchFamily="34" charset="0"/>
                <a:ea typeface="+mn-ea"/>
                <a:cs typeface="Arial" pitchFamily="34" charset="0"/>
              </a:rPr>
              <a:t>SC</a:t>
            </a:r>
            <a:endParaRPr lang="en-US" sz="1400" dirty="0">
              <a:solidFill>
                <a:srgbClr val="9966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4354905" y="4248720"/>
            <a:ext cx="493656" cy="317202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400" dirty="0" smtClean="0">
                <a:solidFill>
                  <a:srgbClr val="996633"/>
                </a:solidFill>
                <a:latin typeface="Arial" pitchFamily="34" charset="0"/>
                <a:ea typeface="+mn-ea"/>
                <a:cs typeface="Arial" pitchFamily="34" charset="0"/>
              </a:rPr>
              <a:t>SPI</a:t>
            </a:r>
            <a:endParaRPr lang="en-US" sz="1400" dirty="0">
              <a:solidFill>
                <a:srgbClr val="9966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27" name="Connecteur droit avec flèche 126"/>
          <p:cNvCxnSpPr/>
          <p:nvPr/>
        </p:nvCxnSpPr>
        <p:spPr bwMode="auto">
          <a:xfrm>
            <a:off x="3888184" y="4993723"/>
            <a:ext cx="551493" cy="6595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8" name="Connecteur droit avec flèche 127"/>
          <p:cNvCxnSpPr/>
          <p:nvPr/>
        </p:nvCxnSpPr>
        <p:spPr bwMode="auto">
          <a:xfrm flipV="1">
            <a:off x="3761986" y="5250427"/>
            <a:ext cx="720915" cy="63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31" name="Connecteur droit avec flèche 130"/>
          <p:cNvCxnSpPr/>
          <p:nvPr/>
        </p:nvCxnSpPr>
        <p:spPr bwMode="auto">
          <a:xfrm>
            <a:off x="3761986" y="4800153"/>
            <a:ext cx="0" cy="46195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136" name="Connecteur droit avec flèche 135"/>
          <p:cNvCxnSpPr/>
          <p:nvPr/>
        </p:nvCxnSpPr>
        <p:spPr bwMode="auto">
          <a:xfrm>
            <a:off x="3888184" y="4779147"/>
            <a:ext cx="0" cy="214576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140" name="ZoneTexte 139"/>
          <p:cNvSpPr txBox="1"/>
          <p:nvPr/>
        </p:nvSpPr>
        <p:spPr>
          <a:xfrm>
            <a:off x="4407310" y="4743967"/>
            <a:ext cx="482435" cy="317202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400" dirty="0" smtClean="0">
                <a:solidFill>
                  <a:srgbClr val="996633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1400" dirty="0">
              <a:solidFill>
                <a:srgbClr val="9966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1" name="ZoneTexte 140"/>
          <p:cNvSpPr txBox="1"/>
          <p:nvPr/>
        </p:nvSpPr>
        <p:spPr>
          <a:xfrm>
            <a:off x="4455013" y="5071249"/>
            <a:ext cx="319781" cy="347979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600" b="1" i="1" dirty="0" smtClean="0">
                <a:solidFill>
                  <a:srgbClr val="996633"/>
                </a:solidFill>
                <a:latin typeface="Arial" pitchFamily="34" charset="0"/>
                <a:ea typeface="+mn-ea"/>
                <a:cs typeface="Arial" pitchFamily="34" charset="0"/>
              </a:rPr>
              <a:t>//</a:t>
            </a:r>
            <a:endParaRPr lang="en-US" sz="1600" b="1" i="1" dirty="0">
              <a:solidFill>
                <a:srgbClr val="996633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42" name="Connecteur droit avec flèche 141"/>
          <p:cNvCxnSpPr/>
          <p:nvPr/>
        </p:nvCxnSpPr>
        <p:spPr bwMode="auto">
          <a:xfrm>
            <a:off x="2087984" y="6102897"/>
            <a:ext cx="3538369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43" name="Rectangle 142"/>
          <p:cNvSpPr>
            <a:spLocks noChangeArrowheads="1"/>
          </p:cNvSpPr>
          <p:nvPr/>
        </p:nvSpPr>
        <p:spPr bwMode="auto">
          <a:xfrm>
            <a:off x="5626353" y="5761661"/>
            <a:ext cx="1574199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Extract and process TTC </a:t>
            </a:r>
            <a:r>
              <a:rPr lang="en-US" sz="1100" dirty="0" err="1" smtClean="0">
                <a:solidFill>
                  <a:srgbClr val="000000"/>
                </a:solidFill>
              </a:rPr>
              <a:t>Cmd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</a:p>
          <a:p>
            <a:pPr marL="171450" indent="-171450" algn="ctr">
              <a:buFontTx/>
              <a:buChar char="-"/>
            </a:pPr>
            <a:r>
              <a:rPr lang="en-US" sz="1100" dirty="0" smtClean="0">
                <a:solidFill>
                  <a:srgbClr val="000000"/>
                </a:solidFill>
              </a:rPr>
              <a:t>receive 21bit</a:t>
            </a:r>
          </a:p>
          <a:p>
            <a:pPr marL="171450" indent="-171450" algn="ctr">
              <a:buFontTx/>
              <a:buChar char="-"/>
            </a:pPr>
            <a:r>
              <a:rPr lang="en-US" sz="1100" dirty="0" smtClean="0">
                <a:solidFill>
                  <a:srgbClr val="000000"/>
                </a:solidFill>
              </a:rPr>
              <a:t>transmit 9 to FEB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593850" y="1314603"/>
            <a:ext cx="1366342" cy="682472"/>
          </a:xfrm>
          <a:prstGeom prst="rect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LP Bus _2</a:t>
            </a:r>
          </a:p>
          <a:p>
            <a:pPr algn="ctr"/>
            <a:r>
              <a:rPr lang="en-US" sz="1100" dirty="0" smtClean="0">
                <a:solidFill>
                  <a:srgbClr val="000000"/>
                </a:solidFill>
              </a:rPr>
              <a:t>(USB to Users // bus)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71760" y="1403573"/>
            <a:ext cx="1008112" cy="53524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6238" y="1490160"/>
            <a:ext cx="65915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USB</a:t>
            </a:r>
            <a:endParaRPr lang="fr-FR" dirty="0"/>
          </a:p>
        </p:txBody>
      </p:sp>
      <p:cxnSp>
        <p:nvCxnSpPr>
          <p:cNvPr id="62" name="Connecteur droit avec flèche 61"/>
          <p:cNvCxnSpPr/>
          <p:nvPr/>
        </p:nvCxnSpPr>
        <p:spPr bwMode="auto">
          <a:xfrm>
            <a:off x="7719377" y="5203124"/>
            <a:ext cx="216024" cy="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9" name="Trapèze 8"/>
          <p:cNvSpPr/>
          <p:nvPr/>
        </p:nvSpPr>
        <p:spPr bwMode="auto">
          <a:xfrm rot="5400000">
            <a:off x="8610527" y="5824429"/>
            <a:ext cx="820278" cy="327859"/>
          </a:xfrm>
          <a:prstGeom prst="trapezoid">
            <a:avLst/>
          </a:prstGeom>
          <a:gradFill rotWithShape="1">
            <a:gsLst>
              <a:gs pos="0">
                <a:srgbClr val="9EEAFF"/>
              </a:gs>
              <a:gs pos="35001">
                <a:srgbClr val="BBEFFF"/>
              </a:gs>
              <a:gs pos="100000">
                <a:srgbClr val="E4F9FF"/>
              </a:gs>
            </a:gsLst>
            <a:lin ang="16200000" scaled="1"/>
          </a:gradFill>
          <a:ln w="9525">
            <a:solidFill>
              <a:srgbClr val="46AAC5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0783" tIns="50392" rIns="100783" bIns="50392" anchor="ctr">
            <a:prstTxWarp prst="textNoShape">
              <a:avLst/>
            </a:prstTxWarp>
          </a:bodyPr>
          <a:lstStyle/>
          <a:p>
            <a:pPr algn="ctr"/>
            <a:endParaRPr lang="fr-FR" sz="1100">
              <a:solidFill>
                <a:srgbClr val="000000"/>
              </a:solidFill>
            </a:endParaRPr>
          </a:p>
        </p:txBody>
      </p:sp>
      <p:cxnSp>
        <p:nvCxnSpPr>
          <p:cNvPr id="68" name="Connecteur droit avec flèche 67"/>
          <p:cNvCxnSpPr>
            <a:stCxn id="143" idx="3"/>
          </p:cNvCxnSpPr>
          <p:nvPr/>
        </p:nvCxnSpPr>
        <p:spPr bwMode="auto">
          <a:xfrm>
            <a:off x="7200552" y="6102897"/>
            <a:ext cx="1656184" cy="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71" name="Connecteur droit avec flèche 70"/>
          <p:cNvCxnSpPr/>
          <p:nvPr/>
        </p:nvCxnSpPr>
        <p:spPr bwMode="auto">
          <a:xfrm>
            <a:off x="9191905" y="5979510"/>
            <a:ext cx="288032" cy="1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bg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74" name="Connecteur droit avec flèche 73"/>
          <p:cNvCxnSpPr/>
          <p:nvPr/>
        </p:nvCxnSpPr>
        <p:spPr bwMode="auto">
          <a:xfrm>
            <a:off x="2087984" y="4840070"/>
            <a:ext cx="3362" cy="1262827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3" name="Connecteur droit 2"/>
          <p:cNvCxnSpPr/>
          <p:nvPr/>
        </p:nvCxnSpPr>
        <p:spPr bwMode="auto">
          <a:xfrm>
            <a:off x="805805" y="3870621"/>
            <a:ext cx="3024336" cy="1476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33CC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Connecteur droit 63"/>
          <p:cNvCxnSpPr/>
          <p:nvPr/>
        </p:nvCxnSpPr>
        <p:spPr bwMode="auto">
          <a:xfrm>
            <a:off x="3782943" y="3883124"/>
            <a:ext cx="1441186" cy="131308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33CC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Connecteur droit 66"/>
          <p:cNvCxnSpPr/>
          <p:nvPr/>
        </p:nvCxnSpPr>
        <p:spPr bwMode="auto">
          <a:xfrm flipV="1">
            <a:off x="5224129" y="5202899"/>
            <a:ext cx="0" cy="1508811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33CC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Connecteur droit 68"/>
          <p:cNvCxnSpPr/>
          <p:nvPr/>
        </p:nvCxnSpPr>
        <p:spPr bwMode="auto">
          <a:xfrm>
            <a:off x="5217630" y="6718396"/>
            <a:ext cx="3024336" cy="14769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rgbClr val="FF33CC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ZoneTexte 27"/>
          <p:cNvSpPr txBox="1"/>
          <p:nvPr/>
        </p:nvSpPr>
        <p:spPr>
          <a:xfrm>
            <a:off x="1251427" y="3570285"/>
            <a:ext cx="1966949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 smtClean="0">
                <a:solidFill>
                  <a:srgbClr val="FF33CC"/>
                </a:solidFill>
              </a:rPr>
              <a:t>Verilog</a:t>
            </a:r>
            <a:r>
              <a:rPr lang="fr-FR" sz="1400" i="1" dirty="0" smtClean="0">
                <a:solidFill>
                  <a:srgbClr val="FF33CC"/>
                </a:solidFill>
              </a:rPr>
              <a:t> </a:t>
            </a:r>
            <a:r>
              <a:rPr lang="fr-FR" sz="1400" i="1" dirty="0" err="1" smtClean="0">
                <a:solidFill>
                  <a:srgbClr val="FF33CC"/>
                </a:solidFill>
              </a:rPr>
              <a:t>inside</a:t>
            </a:r>
            <a:r>
              <a:rPr lang="fr-FR" sz="1400" i="1" dirty="0" smtClean="0">
                <a:solidFill>
                  <a:srgbClr val="FF33CC"/>
                </a:solidFill>
              </a:rPr>
              <a:t> IGLOO2</a:t>
            </a:r>
            <a:endParaRPr lang="fr-FR" sz="1400" i="1" dirty="0">
              <a:solidFill>
                <a:srgbClr val="FF33CC"/>
              </a:solidFill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1973617" y="1823196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3637668" y="1795902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76" name="ZoneTexte 75"/>
          <p:cNvSpPr txBox="1"/>
          <p:nvPr/>
        </p:nvSpPr>
        <p:spPr>
          <a:xfrm>
            <a:off x="5760404" y="1787814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5725900" y="2660536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5725900" y="3873046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3427258" y="2555701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7171674" y="4423232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6461225" y="5080436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8928744" y="4417743"/>
            <a:ext cx="322524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2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MCj04315380000[1]"/>
          <p:cNvPicPr>
            <a:picLocks noChangeAspect="1" noChangeArrowheads="1"/>
          </p:cNvPicPr>
          <p:nvPr/>
        </p:nvPicPr>
        <p:blipFill>
          <a:blip r:embed="rId3" cstate="print">
            <a:lum bright="30000" contrast="-60000"/>
          </a:blip>
          <a:srcRect/>
          <a:stretch>
            <a:fillRect/>
          </a:stretch>
        </p:blipFill>
        <p:spPr bwMode="auto">
          <a:xfrm>
            <a:off x="1871960" y="2439439"/>
            <a:ext cx="5184478" cy="480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/>
              <a:t>PRR 3CU </a:t>
            </a:r>
            <a:r>
              <a:rPr lang="fr-FR" sz="4000" dirty="0" err="1"/>
              <a:t>board</a:t>
            </a:r>
            <a:endParaRPr lang="fr-FR" sz="4000" dirty="0" smtClean="0"/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3384128" y="2380554"/>
            <a:ext cx="4464496" cy="266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Test of the board 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000000"/>
                </a:solidFill>
                <a:sym typeface="Wingdings" pitchFamily="2" charset="2"/>
              </a:rPr>
              <a:t> Test bench</a:t>
            </a:r>
          </a:p>
          <a:p>
            <a:pPr marL="0" lvl="1" indent="0"/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About clock</a:t>
            </a:r>
            <a:endParaRPr lang="en-US" sz="2000" dirty="0">
              <a:solidFill>
                <a:srgbClr val="000000"/>
              </a:solidFill>
              <a:sym typeface="Wingdings" pitchFamily="2" charset="2"/>
            </a:endParaRPr>
          </a:p>
          <a:p>
            <a:pPr marL="0" lvl="1" indent="0"/>
            <a:r>
              <a:rPr lang="en-US" sz="2000" dirty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About </a:t>
            </a:r>
            <a:r>
              <a:rPr lang="en-US" sz="2000" dirty="0" err="1" smtClean="0">
                <a:solidFill>
                  <a:schemeClr val="tx1"/>
                </a:solidFill>
              </a:rPr>
              <a:t>MiniDAQ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</a:t>
            </a:r>
            <a:r>
              <a:rPr lang="en-US" sz="2000" dirty="0" smtClean="0">
                <a:solidFill>
                  <a:schemeClr val="tx1"/>
                </a:solidFill>
              </a:rPr>
              <a:t>bout TTC commands</a:t>
            </a:r>
            <a:endParaRPr lang="en-US" sz="2000" dirty="0">
              <a:solidFill>
                <a:srgbClr val="000000"/>
              </a:solidFill>
              <a:sym typeface="Wingdings" pitchFamily="2" charset="2"/>
            </a:endParaRPr>
          </a:p>
          <a:p>
            <a:pPr marL="0" lvl="1" indent="0"/>
            <a:r>
              <a:rPr lang="en-US" sz="2000" dirty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Modification before production</a:t>
            </a:r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4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3CU Test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Bench</a:t>
            </a:r>
            <a:endParaRPr lang="fr-FR" sz="3200" i="1" kern="0" dirty="0" smtClean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15</a:t>
            </a:r>
            <a:endParaRPr lang="fr-FR" dirty="0">
              <a:solidFill>
                <a:srgbClr val="3333FF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565"/>
            <a:ext cx="10058400" cy="4215239"/>
          </a:xfrm>
          <a:prstGeom prst="rect">
            <a:avLst/>
          </a:prstGeom>
        </p:spPr>
      </p:pic>
      <p:sp>
        <p:nvSpPr>
          <p:cNvPr id="6" name="Content Placeholder 17"/>
          <p:cNvSpPr txBox="1">
            <a:spLocks/>
          </p:cNvSpPr>
          <p:nvPr/>
        </p:nvSpPr>
        <p:spPr bwMode="auto">
          <a:xfrm>
            <a:off x="805590" y="5652045"/>
            <a:ext cx="4248472" cy="172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Two 3CU board prototype available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Optical link from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MiniDAQ</a:t>
            </a:r>
            <a:endParaRPr lang="en-US" sz="1600" kern="0" dirty="0" smtClean="0">
              <a:solidFill>
                <a:srgbClr val="000000"/>
              </a:solidFill>
              <a:latin typeface="Arial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External clock generator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USB interface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Power supply, oscilloscope , … 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endParaRPr lang="en-US" sz="1600" kern="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875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198417" y="1292461"/>
            <a:ext cx="6642095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About clock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3CU board works in master Clock</a:t>
            </a:r>
            <a:endParaRPr lang="en-US" sz="1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Without optical links and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With </a:t>
            </a:r>
            <a:r>
              <a:rPr lang="en-US" sz="1600" kern="0" dirty="0" err="1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configuration by dongle (I2C) from CERN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3CU board works with the Clock locked on the optical fiber  </a:t>
            </a:r>
          </a:p>
          <a:p>
            <a:pPr marL="895350" lvl="1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	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With </a:t>
            </a: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optical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links (from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 and w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ith </a:t>
            </a:r>
            <a:r>
              <a:rPr lang="en-US" sz="1600" kern="0" dirty="0" err="1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configuration by dongle (I2C) from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CERN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test of the Clock </a:t>
            </a: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distribution through backplane to FEB is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to do.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895350" lvl="1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565" y="5324753"/>
            <a:ext cx="967340" cy="121488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Test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status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 about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clock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and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16</a:t>
            </a:r>
            <a:endParaRPr lang="fr-FR" dirty="0">
              <a:solidFill>
                <a:srgbClr val="3333FF"/>
              </a:solidFill>
            </a:endParaRPr>
          </a:p>
        </p:txBody>
      </p:sp>
      <p:pic>
        <p:nvPicPr>
          <p:cNvPr id="60" name="Image 5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52" y="1520457"/>
            <a:ext cx="2808312" cy="204335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34485" y="2415914"/>
            <a:ext cx="420308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334485" y="1576428"/>
            <a:ext cx="420308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8001" y="4513969"/>
            <a:ext cx="6004439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About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(Optical link between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and 3CU board only)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(GBT Client) read the fourth Ctrl register inside the GBT_SCA.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166" y="4283893"/>
            <a:ext cx="2074500" cy="225574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140605" y="5563269"/>
            <a:ext cx="128715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</a:rPr>
              <a:t>GBT Client</a:t>
            </a:r>
            <a:endParaRPr lang="en-US" sz="1600" dirty="0">
              <a:solidFill>
                <a:srgbClr val="3333FF"/>
              </a:solidFill>
            </a:endParaRPr>
          </a:p>
        </p:txBody>
      </p:sp>
      <p:sp>
        <p:nvSpPr>
          <p:cNvPr id="14" name="Flèche courbée vers le haut 13"/>
          <p:cNvSpPr/>
          <p:nvPr/>
        </p:nvSpPr>
        <p:spPr>
          <a:xfrm rot="20509779">
            <a:off x="7929913" y="6176572"/>
            <a:ext cx="1097096" cy="696775"/>
          </a:xfrm>
          <a:prstGeom prst="curvedUpArrow">
            <a:avLst>
              <a:gd name="adj1" fmla="val 22497"/>
              <a:gd name="adj2" fmla="val 50000"/>
              <a:gd name="adj3" fmla="val 52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015390" y="6539633"/>
            <a:ext cx="1065235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</a:rPr>
              <a:t>By optical link</a:t>
            </a:r>
            <a:endParaRPr lang="en-US" sz="1600" dirty="0">
              <a:solidFill>
                <a:srgbClr val="3333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20477" y="5345357"/>
            <a:ext cx="420308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 rot="19444664">
            <a:off x="78835" y="3350750"/>
            <a:ext cx="625043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rgbClr val="FF0000"/>
                </a:solidFill>
              </a:rPr>
              <a:t>To do</a:t>
            </a:r>
            <a:endParaRPr lang="fr-FR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57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Test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status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about TTC command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17</a:t>
            </a:r>
            <a:endParaRPr lang="fr-FR" dirty="0">
              <a:solidFill>
                <a:srgbClr val="3333FF"/>
              </a:solidFill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1280285"/>
            <a:ext cx="4009688" cy="229703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937" y="2431893"/>
            <a:ext cx="1695578" cy="2129472"/>
          </a:xfrm>
          <a:prstGeom prst="rect">
            <a:avLst/>
          </a:prstGeom>
        </p:spPr>
      </p:pic>
      <p:sp>
        <p:nvSpPr>
          <p:cNvPr id="22" name="Flèche courbée vers le haut 21"/>
          <p:cNvSpPr/>
          <p:nvPr/>
        </p:nvSpPr>
        <p:spPr>
          <a:xfrm rot="20509779">
            <a:off x="4368802" y="3602621"/>
            <a:ext cx="1423359" cy="441765"/>
          </a:xfrm>
          <a:prstGeom prst="curvedUpArrow">
            <a:avLst>
              <a:gd name="adj1" fmla="val 22497"/>
              <a:gd name="adj2" fmla="val 50000"/>
              <a:gd name="adj3" fmla="val 574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1322" y="4792235"/>
            <a:ext cx="8344207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About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MiniDAQ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and TTC command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“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Start_Run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” command generate a Synch. Pulse in the frame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Extract a Synch pulse from the frame (inside IGLOO2 FPGA) 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Transmit to FEB through backplane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87784" y="3107681"/>
            <a:ext cx="218521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MiniDAQ</a:t>
            </a:r>
            <a:r>
              <a:rPr lang="fr-FR" dirty="0" smtClean="0">
                <a:solidFill>
                  <a:srgbClr val="FF0000"/>
                </a:solidFill>
              </a:rPr>
              <a:t> Ctrl Panel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913395" y="4211397"/>
            <a:ext cx="64633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3CU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367145" y="3182509"/>
            <a:ext cx="1065235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</a:rPr>
              <a:t>By optical link</a:t>
            </a:r>
            <a:endParaRPr lang="en-US" sz="1600" dirty="0">
              <a:solidFill>
                <a:srgbClr val="3333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 rot="19444664">
            <a:off x="559060" y="5364705"/>
            <a:ext cx="1079142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rgbClr val="FF0000"/>
                </a:solidFill>
              </a:rPr>
              <a:t>In </a:t>
            </a:r>
            <a:r>
              <a:rPr lang="fr-FR" sz="1400" i="1" dirty="0" err="1" smtClean="0">
                <a:solidFill>
                  <a:srgbClr val="FF0000"/>
                </a:solidFill>
              </a:rPr>
              <a:t>progress</a:t>
            </a:r>
            <a:endParaRPr lang="fr-FR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Modifications 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and test </a:t>
            </a:r>
            <a:r>
              <a:rPr lang="fr-FR" sz="3200" i="1" kern="0" dirty="0" err="1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before</a:t>
            </a:r>
            <a:r>
              <a:rPr lang="fr-FR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fr-FR" sz="3200" i="1" kern="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production</a:t>
            </a:r>
            <a:endParaRPr lang="fr-FR" sz="3200" i="1" kern="0" dirty="0" smtClean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18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48" name="Content Placeholder 17"/>
          <p:cNvSpPr txBox="1">
            <a:spLocks/>
          </p:cNvSpPr>
          <p:nvPr/>
        </p:nvSpPr>
        <p:spPr bwMode="auto">
          <a:xfrm>
            <a:off x="216942" y="1619597"/>
            <a:ext cx="9291279" cy="220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30 boards will be produced (including spares)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Wire modification</a:t>
            </a:r>
            <a:endParaRPr lang="en-US" sz="1600" kern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Grounding of DC-DC converter (schematic mistake !)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Add decoupling capacitor on several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discret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footprints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Remove switch to command the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configuration, the configuration will be from the FPGA (Triple Voting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Rregister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).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Change the power supply : to move the 2.5V to 3.3V and use  diodes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to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generate the 2.5 V. 2 Amps diode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available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Content Placeholder 17"/>
          <p:cNvSpPr txBox="1">
            <a:spLocks/>
          </p:cNvSpPr>
          <p:nvPr/>
        </p:nvSpPr>
        <p:spPr bwMode="auto">
          <a:xfrm>
            <a:off x="209169" y="4055771"/>
            <a:ext cx="9291279" cy="815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Standalone tests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Extract the TTC command from a frame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latin typeface="Arial"/>
              </a:rPr>
              <a:t>Transmit Rd/</a:t>
            </a:r>
            <a:r>
              <a:rPr lang="en-US" sz="1600" kern="0" dirty="0" err="1">
                <a:solidFill>
                  <a:srgbClr val="000000"/>
                </a:solidFill>
                <a:latin typeface="Arial"/>
              </a:rPr>
              <a:t>Wr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from the </a:t>
            </a:r>
            <a:r>
              <a:rPr lang="en-US" sz="1600" kern="0" dirty="0" err="1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 (3CU) to GBT_SCA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(3CU) 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  <a:p>
            <a:pPr marL="258762" lvl="1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209168" y="5144044"/>
            <a:ext cx="9291279" cy="17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3CU board in the crate with FEB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Transmit the Clock through backplane to all FEBs inside the same crate (At the moment the clock is present on the rear connector of the 3CU board)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Transmit the </a:t>
            </a:r>
            <a:r>
              <a:rPr lang="en-US" sz="1600" kern="0" dirty="0">
                <a:solidFill>
                  <a:srgbClr val="000000"/>
                </a:solidFill>
                <a:latin typeface="Arial"/>
              </a:rPr>
              <a:t>TTC command through backplane to all FEBs inside the same 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crate</a:t>
            </a:r>
          </a:p>
          <a:p>
            <a:pPr marL="542925" lvl="1" indent="-284163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Transmit Rd/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Wr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from the </a:t>
            </a:r>
            <a:r>
              <a:rPr lang="en-US" sz="1600" kern="0" dirty="0" err="1" smtClean="0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600" kern="0" dirty="0" smtClean="0">
                <a:solidFill>
                  <a:srgbClr val="000000"/>
                </a:solidFill>
                <a:latin typeface="Arial"/>
              </a:rPr>
              <a:t> (3CU) to GBT_SCA (FEB) through backplane</a:t>
            </a:r>
            <a:endParaRPr lang="en-US" sz="1600" kern="0" dirty="0">
              <a:solidFill>
                <a:srgbClr val="000000"/>
              </a:solidFill>
              <a:latin typeface="Arial"/>
            </a:endParaRPr>
          </a:p>
          <a:p>
            <a:pPr marL="258762" lvl="1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r>
              <a:rPr lang="en-US" sz="1600" b="1" i="1" kern="0" dirty="0" smtClean="0">
                <a:solidFill>
                  <a:srgbClr val="FF0000"/>
                </a:solidFill>
                <a:latin typeface="Arial"/>
              </a:rPr>
              <a:t>  </a:t>
            </a:r>
            <a:endParaRPr lang="en-US" sz="1600" b="1" i="1" kern="0" dirty="0">
              <a:solidFill>
                <a:srgbClr val="FF0000"/>
              </a:solidFill>
              <a:latin typeface="Arial"/>
            </a:endParaRPr>
          </a:p>
          <a:p>
            <a:pPr marL="258762" lvl="1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sz="1600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08513" y="4350729"/>
            <a:ext cx="1079142" cy="292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rgbClr val="FF0000"/>
                </a:solidFill>
              </a:rPr>
              <a:t>In </a:t>
            </a:r>
            <a:r>
              <a:rPr lang="fr-FR" sz="1400" i="1" dirty="0" err="1" smtClean="0">
                <a:solidFill>
                  <a:srgbClr val="FF0000"/>
                </a:solidFill>
              </a:rPr>
              <a:t>progress</a:t>
            </a:r>
            <a:endParaRPr lang="fr-FR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Conclusion </a:t>
            </a:r>
          </a:p>
        </p:txBody>
      </p:sp>
      <p:sp>
        <p:nvSpPr>
          <p:cNvPr id="13" name="Content Placeholder 17"/>
          <p:cNvSpPr txBox="1">
            <a:spLocks/>
          </p:cNvSpPr>
          <p:nvPr/>
        </p:nvSpPr>
        <p:spPr bwMode="auto">
          <a:xfrm>
            <a:off x="359792" y="1691605"/>
            <a:ext cx="7093048" cy="274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Two 3CU prototype boards available and under test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major corrections for the final version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still some tests  to do before production (test with FEB inside the same crate)</a:t>
            </a:r>
          </a:p>
          <a:p>
            <a:pPr marL="342332" lvl="1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chemeClr val="tx1"/>
                </a:solidFill>
                <a:latin typeface="Arial"/>
              </a:rPr>
              <a:t>The 3CU documentation is available and up to date  </a:t>
            </a:r>
            <a:endParaRPr lang="en-US" sz="1600" kern="0" dirty="0">
              <a:solidFill>
                <a:schemeClr val="tx1"/>
              </a:solidFill>
              <a:latin typeface="Arial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defRPr/>
            </a:pPr>
            <a:endParaRPr lang="en-US" kern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066" y="1458046"/>
            <a:ext cx="2114798" cy="281973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19</a:t>
            </a:r>
            <a:endParaRPr lang="fr-FR" dirty="0">
              <a:solidFill>
                <a:srgbClr val="3333FF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256" y="4298088"/>
            <a:ext cx="7056536" cy="2957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312120" y="2551813"/>
            <a:ext cx="3476625" cy="6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78" tIns="45639" rIns="91278" bIns="45639">
            <a:spAutoFit/>
          </a:bodyPr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fr-FR" sz="36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fr-FR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fr-FR" sz="36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endParaRPr lang="fr-FR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6629" name="Picture 5" descr="MCj029828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6425" y="3921174"/>
            <a:ext cx="5778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 smtClean="0"/>
              <a:t>SPARES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Introduction : TFC system reminder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3" y="999226"/>
            <a:ext cx="9485027" cy="5671232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 bwMode="auto">
          <a:xfrm>
            <a:off x="2816724" y="6123443"/>
            <a:ext cx="1008112" cy="684076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736056" y="6123443"/>
            <a:ext cx="1169447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solidFill>
                  <a:srgbClr val="0000FF"/>
                </a:solidFill>
              </a:rPr>
              <a:t>3CU </a:t>
            </a:r>
            <a:r>
              <a:rPr lang="fr-FR" b="1" i="1" dirty="0" err="1" smtClean="0">
                <a:solidFill>
                  <a:srgbClr val="0000FF"/>
                </a:solidFill>
              </a:rPr>
              <a:t>Boards</a:t>
            </a:r>
            <a:endParaRPr lang="fr-FR" b="1" i="1" dirty="0">
              <a:solidFill>
                <a:srgbClr val="0000FF"/>
              </a:solidFill>
            </a:endParaRPr>
          </a:p>
        </p:txBody>
      </p:sp>
      <p:sp>
        <p:nvSpPr>
          <p:cNvPr id="11" name="Content Placeholder 17"/>
          <p:cNvSpPr txBox="1">
            <a:spLocks/>
          </p:cNvSpPr>
          <p:nvPr/>
        </p:nvSpPr>
        <p:spPr bwMode="auto">
          <a:xfrm>
            <a:off x="4549509" y="1187549"/>
            <a:ext cx="538154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S-ODIN receives directly </a:t>
            </a:r>
            <a:r>
              <a:rPr lang="en-US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Clk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from the RF-system of the LHC.</a:t>
            </a:r>
          </a:p>
        </p:txBody>
      </p:sp>
      <p:sp>
        <p:nvSpPr>
          <p:cNvPr id="9" name="Content Placeholder 17"/>
          <p:cNvSpPr txBox="1">
            <a:spLocks/>
          </p:cNvSpPr>
          <p:nvPr/>
        </p:nvSpPr>
        <p:spPr bwMode="auto">
          <a:xfrm>
            <a:off x="4572001" y="2527201"/>
            <a:ext cx="520081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S-ODIN card distributes the </a:t>
            </a:r>
            <a:r>
              <a:rPr lang="en-US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Clk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and the Fast Control commands to the SOL40 ant TELL40 board.</a:t>
            </a:r>
          </a:p>
        </p:txBody>
      </p:sp>
      <p:sp>
        <p:nvSpPr>
          <p:cNvPr id="10" name="Content Placeholder 17"/>
          <p:cNvSpPr txBox="1">
            <a:spLocks/>
          </p:cNvSpPr>
          <p:nvPr/>
        </p:nvSpPr>
        <p:spPr bwMode="auto">
          <a:xfrm>
            <a:off x="5030296" y="6271299"/>
            <a:ext cx="474251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And SOL40 board distributes </a:t>
            </a:r>
            <a:r>
              <a:rPr lang="en-US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Clk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and Fast Control command to the 3CU board.</a:t>
            </a:r>
            <a:endParaRPr lang="en-US" sz="2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4767" y="6667343"/>
            <a:ext cx="1593834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solidFill>
                  <a:srgbClr val="3333FF"/>
                </a:solidFill>
              </a:rPr>
              <a:t>F. </a:t>
            </a:r>
            <a:r>
              <a:rPr lang="fr-FR" sz="1200" i="1" dirty="0" err="1" smtClean="0">
                <a:solidFill>
                  <a:srgbClr val="3333FF"/>
                </a:solidFill>
              </a:rPr>
              <a:t>Alessio</a:t>
            </a:r>
            <a:r>
              <a:rPr lang="fr-FR" sz="1200" i="1" dirty="0" smtClean="0">
                <a:solidFill>
                  <a:srgbClr val="3333FF"/>
                </a:solidFill>
              </a:rPr>
              <a:t> </a:t>
            </a:r>
            <a:r>
              <a:rPr lang="fr-FR" sz="1200" i="1" dirty="0" err="1" smtClean="0">
                <a:solidFill>
                  <a:srgbClr val="3333FF"/>
                </a:solidFill>
              </a:rPr>
              <a:t>Schematic</a:t>
            </a:r>
            <a:endParaRPr lang="fr-FR" sz="1200" i="1" dirty="0">
              <a:solidFill>
                <a:srgbClr val="3333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336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</a:rPr>
              <a:t>Production Schedule</a:t>
            </a:r>
            <a:endParaRPr lang="en-US" sz="3200" i="1" kern="0" dirty="0" smtClean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244772" y="2319407"/>
            <a:ext cx="146036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End of tests of prototype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1234330" y="3119596"/>
            <a:ext cx="152385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Final version CAD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1234330" y="3810983"/>
            <a:ext cx="2151449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Final version Production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1223888" y="4546372"/>
            <a:ext cx="1636155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Tests of 3CU Final version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385779" y="1870505"/>
            <a:ext cx="49244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Q1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5448786" y="1816690"/>
            <a:ext cx="49244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Q3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4411913" y="1870505"/>
            <a:ext cx="49244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Q2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5" name="Connecteur droit 4"/>
          <p:cNvCxnSpPr/>
          <p:nvPr/>
        </p:nvCxnSpPr>
        <p:spPr bwMode="auto">
          <a:xfrm flipV="1">
            <a:off x="2200168" y="2235625"/>
            <a:ext cx="5823171" cy="148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ZoneTexte 73"/>
          <p:cNvSpPr txBox="1"/>
          <p:nvPr/>
        </p:nvSpPr>
        <p:spPr>
          <a:xfrm>
            <a:off x="7644213" y="1797197"/>
            <a:ext cx="49244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Q1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6580327" y="1807315"/>
            <a:ext cx="49244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Q4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79" name="Connecteur droit 78"/>
          <p:cNvCxnSpPr/>
          <p:nvPr/>
        </p:nvCxnSpPr>
        <p:spPr bwMode="auto">
          <a:xfrm flipH="1">
            <a:off x="4136470" y="2220473"/>
            <a:ext cx="7914" cy="317412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ZoneTexte 83"/>
          <p:cNvSpPr txBox="1"/>
          <p:nvPr/>
        </p:nvSpPr>
        <p:spPr>
          <a:xfrm>
            <a:off x="5099972" y="1228015"/>
            <a:ext cx="69762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3333FF"/>
                </a:solidFill>
              </a:rPr>
              <a:t>2018</a:t>
            </a:r>
            <a:endParaRPr lang="fr-FR" b="1" i="1" dirty="0">
              <a:solidFill>
                <a:srgbClr val="3333FF"/>
              </a:solidFill>
            </a:endParaRPr>
          </a:p>
        </p:txBody>
      </p:sp>
      <p:cxnSp>
        <p:nvCxnSpPr>
          <p:cNvPr id="86" name="Connecteur droit 85"/>
          <p:cNvCxnSpPr/>
          <p:nvPr/>
        </p:nvCxnSpPr>
        <p:spPr bwMode="auto">
          <a:xfrm>
            <a:off x="4148825" y="1757495"/>
            <a:ext cx="0" cy="462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Connecteur droit 89"/>
          <p:cNvCxnSpPr/>
          <p:nvPr/>
        </p:nvCxnSpPr>
        <p:spPr bwMode="auto">
          <a:xfrm flipH="1">
            <a:off x="5213462" y="2233176"/>
            <a:ext cx="7914" cy="317412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Connecteur droit 90"/>
          <p:cNvCxnSpPr/>
          <p:nvPr/>
        </p:nvCxnSpPr>
        <p:spPr bwMode="auto">
          <a:xfrm flipH="1">
            <a:off x="6311751" y="2261900"/>
            <a:ext cx="7914" cy="317412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Connecteur droit 91"/>
          <p:cNvCxnSpPr/>
          <p:nvPr/>
        </p:nvCxnSpPr>
        <p:spPr bwMode="auto">
          <a:xfrm>
            <a:off x="5224095" y="1797197"/>
            <a:ext cx="0" cy="462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Connecteur droit 92"/>
          <p:cNvCxnSpPr/>
          <p:nvPr/>
        </p:nvCxnSpPr>
        <p:spPr bwMode="auto">
          <a:xfrm>
            <a:off x="6309998" y="1815633"/>
            <a:ext cx="0" cy="462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Connecteur droit 93"/>
          <p:cNvCxnSpPr/>
          <p:nvPr/>
        </p:nvCxnSpPr>
        <p:spPr bwMode="auto">
          <a:xfrm>
            <a:off x="7395901" y="1834069"/>
            <a:ext cx="0" cy="4629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Connecteur droit 94"/>
          <p:cNvCxnSpPr/>
          <p:nvPr/>
        </p:nvCxnSpPr>
        <p:spPr bwMode="auto">
          <a:xfrm flipH="1">
            <a:off x="7387987" y="2233176"/>
            <a:ext cx="7914" cy="317412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Rectangle 95"/>
          <p:cNvSpPr/>
          <p:nvPr/>
        </p:nvSpPr>
        <p:spPr bwMode="auto">
          <a:xfrm>
            <a:off x="5840551" y="3889574"/>
            <a:ext cx="1570769" cy="19972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6299364" y="4643438"/>
            <a:ext cx="1909300" cy="192507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5016011" y="3204654"/>
            <a:ext cx="781588" cy="22512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3416604" y="2397157"/>
            <a:ext cx="2882760" cy="175638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9825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>
                <a:solidFill>
                  <a:srgbClr val="0000FF"/>
                </a:solidFill>
              </a:rPr>
              <a:t>3CU </a:t>
            </a:r>
            <a:r>
              <a:rPr lang="fr-FR" sz="3200" i="1" kern="0" dirty="0" err="1">
                <a:solidFill>
                  <a:srgbClr val="0000FF"/>
                </a:solidFill>
              </a:rPr>
              <a:t>Board</a:t>
            </a:r>
            <a:r>
              <a:rPr lang="fr-FR" sz="3200" i="1" kern="0" dirty="0">
                <a:solidFill>
                  <a:srgbClr val="0000FF"/>
                </a:solidFill>
              </a:rPr>
              <a:t> : </a:t>
            </a:r>
            <a:r>
              <a:rPr lang="fr-FR" sz="3200" i="1" kern="0" dirty="0" smtClean="0">
                <a:solidFill>
                  <a:srgbClr val="0000FF"/>
                </a:solidFill>
              </a:rPr>
              <a:t>Reset </a:t>
            </a:r>
            <a:r>
              <a:rPr lang="fr-FR" sz="3200" i="1" kern="0" dirty="0" err="1" smtClean="0">
                <a:solidFill>
                  <a:srgbClr val="0000FF"/>
                </a:solidFill>
              </a:rPr>
              <a:t>tree</a:t>
            </a:r>
            <a:endParaRPr lang="en-US" sz="3200" i="1" kern="0" dirty="0" smtClean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9" name="Connecteur droit 8"/>
          <p:cNvCxnSpPr/>
          <p:nvPr/>
        </p:nvCxnSpPr>
        <p:spPr bwMode="auto">
          <a:xfrm>
            <a:off x="4058455" y="4333630"/>
            <a:ext cx="478602" cy="0"/>
          </a:xfrm>
          <a:prstGeom prst="line">
            <a:avLst/>
          </a:prstGeom>
          <a:noFill/>
          <a:ln w="317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0" name="Connecteur droit 9"/>
          <p:cNvCxnSpPr/>
          <p:nvPr/>
        </p:nvCxnSpPr>
        <p:spPr bwMode="auto">
          <a:xfrm flipV="1">
            <a:off x="5739246" y="3622827"/>
            <a:ext cx="363310" cy="2062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sp>
        <p:nvSpPr>
          <p:cNvPr id="11" name="Rectangle à coins arrondis 10"/>
          <p:cNvSpPr/>
          <p:nvPr/>
        </p:nvSpPr>
        <p:spPr bwMode="auto">
          <a:xfrm>
            <a:off x="2083998" y="3256329"/>
            <a:ext cx="1126979" cy="4346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036763" y="3253510"/>
            <a:ext cx="1221448" cy="44031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Push button on board reset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4536256" y="2987749"/>
            <a:ext cx="1208894" cy="1756913"/>
          </a:xfrm>
          <a:prstGeom prst="roundRect">
            <a:avLst/>
          </a:prstGeom>
          <a:solidFill>
            <a:srgbClr val="F79646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3418943" y="3278397"/>
            <a:ext cx="655058" cy="447517"/>
            <a:chOff x="4885589" y="5882070"/>
            <a:chExt cx="655058" cy="447517"/>
          </a:xfrm>
        </p:grpSpPr>
        <p:sp>
          <p:nvSpPr>
            <p:cNvPr id="15" name="Triangle isocèle 14"/>
            <p:cNvSpPr/>
            <p:nvPr/>
          </p:nvSpPr>
          <p:spPr bwMode="auto">
            <a:xfrm rot="5400000">
              <a:off x="5011816" y="5835920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6" name="ZoneTexte 632"/>
            <p:cNvSpPr txBox="1">
              <a:spLocks noChangeArrowheads="1"/>
            </p:cNvSpPr>
            <p:nvPr/>
          </p:nvSpPr>
          <p:spPr bwMode="auto">
            <a:xfrm>
              <a:off x="4885589" y="5944667"/>
              <a:ext cx="655058" cy="317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Schmitt-trigger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3422324" y="3761351"/>
            <a:ext cx="655058" cy="447517"/>
            <a:chOff x="4885589" y="5882070"/>
            <a:chExt cx="655058" cy="447517"/>
          </a:xfrm>
        </p:grpSpPr>
        <p:sp>
          <p:nvSpPr>
            <p:cNvPr id="18" name="Triangle isocèle 17"/>
            <p:cNvSpPr/>
            <p:nvPr/>
          </p:nvSpPr>
          <p:spPr bwMode="auto">
            <a:xfrm rot="5400000">
              <a:off x="5011816" y="5835920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9" name="ZoneTexte 632"/>
            <p:cNvSpPr txBox="1">
              <a:spLocks noChangeArrowheads="1"/>
            </p:cNvSpPr>
            <p:nvPr/>
          </p:nvSpPr>
          <p:spPr bwMode="auto">
            <a:xfrm>
              <a:off x="4885589" y="5944667"/>
              <a:ext cx="655058" cy="317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Schmitt-trigger</a:t>
              </a:r>
            </a:p>
          </p:txBody>
        </p:sp>
      </p:grpSp>
      <p:sp>
        <p:nvSpPr>
          <p:cNvPr id="20" name="ZoneTexte 197"/>
          <p:cNvSpPr txBox="1">
            <a:spLocks noChangeArrowheads="1"/>
          </p:cNvSpPr>
          <p:nvPr/>
        </p:nvSpPr>
        <p:spPr bwMode="auto">
          <a:xfrm>
            <a:off x="4562580" y="4529219"/>
            <a:ext cx="74820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M2GL050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4516638" y="3012050"/>
            <a:ext cx="596248" cy="271035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FPGA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Rectangle à coins arrondis 21"/>
          <p:cNvSpPr/>
          <p:nvPr/>
        </p:nvSpPr>
        <p:spPr bwMode="auto">
          <a:xfrm>
            <a:off x="2083998" y="3747548"/>
            <a:ext cx="1126979" cy="4346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049960" y="3747623"/>
            <a:ext cx="1221448" cy="44031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Power On reset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812073" y="3642274"/>
            <a:ext cx="980969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N_Reset_GBT_SCA</a:t>
            </a:r>
            <a:endParaRPr lang="fr-FR" sz="800" i="1" kern="0" dirty="0" smtClean="0">
              <a:solidFill>
                <a:srgbClr val="FF0000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5750531" y="3775740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sp>
        <p:nvSpPr>
          <p:cNvPr id="27" name="Rectangle à coins arrondis 362"/>
          <p:cNvSpPr>
            <a:spLocks noChangeArrowheads="1"/>
          </p:cNvSpPr>
          <p:nvPr/>
        </p:nvSpPr>
        <p:spPr bwMode="auto">
          <a:xfrm rot="10800000">
            <a:off x="4531857" y="4205083"/>
            <a:ext cx="436612" cy="277814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15875" algn="ctr">
            <a:solidFill>
              <a:schemeClr val="tx1"/>
            </a:solidFill>
            <a:round/>
            <a:headEnd type="stealth" w="med" len="med"/>
            <a:tailEnd/>
          </a:ln>
        </p:spPr>
        <p:txBody>
          <a:bodyPr wrap="none" lIns="92075" tIns="46038" rIns="92075" bIns="46038" anchor="ctr"/>
          <a:lstStyle/>
          <a:p>
            <a:pPr defTabSz="1007838" eaLnBrk="0">
              <a:lnSpc>
                <a:spcPct val="100000"/>
              </a:lnSpc>
              <a:buClrTx/>
              <a:buSzTx/>
            </a:pPr>
            <a:endParaRPr lang="fr-FR" sz="1100" dirty="0">
              <a:solidFill>
                <a:srgbClr val="91919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531862" y="4230870"/>
            <a:ext cx="453074" cy="23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kern="0" dirty="0">
                <a:solidFill>
                  <a:srgbClr val="000000"/>
                </a:solidFill>
                <a:ea typeface="+mn-ea"/>
                <a:cs typeface="Arial" pitchFamily="34" charset="0"/>
              </a:rPr>
              <a:t>USB</a:t>
            </a:r>
          </a:p>
        </p:txBody>
      </p:sp>
      <p:grpSp>
        <p:nvGrpSpPr>
          <p:cNvPr id="29" name="Groupe 28"/>
          <p:cNvGrpSpPr/>
          <p:nvPr/>
        </p:nvGrpSpPr>
        <p:grpSpPr>
          <a:xfrm>
            <a:off x="4939701" y="3466943"/>
            <a:ext cx="833530" cy="591922"/>
            <a:chOff x="8205945" y="5168135"/>
            <a:chExt cx="833530" cy="591922"/>
          </a:xfrm>
        </p:grpSpPr>
        <p:sp>
          <p:nvSpPr>
            <p:cNvPr id="30" name="Rectangle à coins arrondis 29"/>
            <p:cNvSpPr/>
            <p:nvPr/>
          </p:nvSpPr>
          <p:spPr bwMode="auto">
            <a:xfrm>
              <a:off x="8388684" y="5168135"/>
              <a:ext cx="468053" cy="59192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8205945" y="5276817"/>
              <a:ext cx="83353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sz="800" kern="0" dirty="0" smtClean="0">
                  <a:solidFill>
                    <a:srgbClr val="000000"/>
                  </a:solidFill>
                  <a:ea typeface="+mn-ea"/>
                  <a:cs typeface="Arial" pitchFamily="34" charset="0"/>
                </a:rPr>
                <a:t>Reset Manager</a:t>
              </a:r>
              <a:endParaRPr lang="en-US" sz="800" kern="0" dirty="0">
                <a:solidFill>
                  <a:srgbClr val="000000"/>
                </a:solidFill>
                <a:ea typeface="+mn-ea"/>
                <a:cs typeface="Arial" pitchFamily="34" charset="0"/>
              </a:endParaRPr>
            </a:p>
          </p:txBody>
        </p:sp>
      </p:grpSp>
      <p:cxnSp>
        <p:nvCxnSpPr>
          <p:cNvPr id="32" name="Connecteur droit 31"/>
          <p:cNvCxnSpPr/>
          <p:nvPr/>
        </p:nvCxnSpPr>
        <p:spPr bwMode="auto">
          <a:xfrm>
            <a:off x="4246704" y="3685558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3" name="Connecteur droit 32"/>
          <p:cNvCxnSpPr/>
          <p:nvPr/>
        </p:nvCxnSpPr>
        <p:spPr bwMode="auto">
          <a:xfrm>
            <a:off x="4246704" y="3835106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4" name="Connecteur droit 33"/>
          <p:cNvCxnSpPr/>
          <p:nvPr/>
        </p:nvCxnSpPr>
        <p:spPr bwMode="auto">
          <a:xfrm>
            <a:off x="4029090" y="3501228"/>
            <a:ext cx="21172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Connecteur droit 34"/>
          <p:cNvCxnSpPr/>
          <p:nvPr/>
        </p:nvCxnSpPr>
        <p:spPr bwMode="auto">
          <a:xfrm>
            <a:off x="4027655" y="3987154"/>
            <a:ext cx="21172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Connecteur droit 35"/>
          <p:cNvCxnSpPr/>
          <p:nvPr/>
        </p:nvCxnSpPr>
        <p:spPr bwMode="auto">
          <a:xfrm flipV="1">
            <a:off x="4234698" y="3497090"/>
            <a:ext cx="3088" cy="193342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Connecteur droit 36"/>
          <p:cNvCxnSpPr/>
          <p:nvPr/>
        </p:nvCxnSpPr>
        <p:spPr bwMode="auto">
          <a:xfrm flipV="1">
            <a:off x="4239779" y="3827409"/>
            <a:ext cx="3088" cy="167188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Connecteur droit 37"/>
          <p:cNvCxnSpPr/>
          <p:nvPr/>
        </p:nvCxnSpPr>
        <p:spPr bwMode="auto">
          <a:xfrm>
            <a:off x="3211547" y="3489212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9" name="Connecteur droit 38"/>
          <p:cNvCxnSpPr/>
          <p:nvPr/>
        </p:nvCxnSpPr>
        <p:spPr bwMode="auto">
          <a:xfrm>
            <a:off x="3211547" y="3979847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40" name="Rectangle à coins arrondis 39"/>
          <p:cNvSpPr/>
          <p:nvPr/>
        </p:nvSpPr>
        <p:spPr>
          <a:xfrm>
            <a:off x="2245263" y="4281435"/>
            <a:ext cx="874444" cy="405395"/>
          </a:xfrm>
          <a:prstGeom prst="roundRect">
            <a:avLst/>
          </a:prstGeom>
          <a:solidFill>
            <a:srgbClr val="8064A2">
              <a:lumMod val="40000"/>
              <a:lumOff val="60000"/>
            </a:srgbClr>
          </a:solidFill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211697" y="4230870"/>
            <a:ext cx="961524" cy="378757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900" i="1" kern="0" dirty="0">
                <a:solidFill>
                  <a:srgbClr val="3333FF"/>
                </a:solidFill>
                <a:ea typeface="+mn-ea"/>
                <a:cs typeface="Arial" pitchFamily="34" charset="0"/>
              </a:rPr>
              <a:t>USB  </a:t>
            </a:r>
            <a:r>
              <a:rPr lang="fr-FR" sz="900" i="1" kern="0" dirty="0" smtClean="0">
                <a:solidFill>
                  <a:srgbClr val="3333FF"/>
                </a:solidFill>
                <a:ea typeface="+mn-ea"/>
                <a:cs typeface="Arial" pitchFamily="34" charset="0"/>
              </a:rPr>
              <a:t>Interface Mezzanine </a:t>
            </a:r>
            <a:endParaRPr lang="fr-FR" sz="900" i="1" kern="0" dirty="0">
              <a:solidFill>
                <a:srgbClr val="3333FF"/>
              </a:solidFill>
              <a:ea typeface="+mn-ea"/>
              <a:cs typeface="Arial" pitchFamily="34" charset="0"/>
            </a:endParaRPr>
          </a:p>
        </p:txBody>
      </p:sp>
      <p:sp>
        <p:nvSpPr>
          <p:cNvPr id="42" name="ZoneTexte 197"/>
          <p:cNvSpPr txBox="1">
            <a:spLocks noChangeArrowheads="1"/>
          </p:cNvSpPr>
          <p:nvPr/>
        </p:nvSpPr>
        <p:spPr bwMode="auto">
          <a:xfrm>
            <a:off x="2300240" y="4505652"/>
            <a:ext cx="81946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(UM232H-B)</a:t>
            </a:r>
          </a:p>
        </p:txBody>
      </p:sp>
      <p:cxnSp>
        <p:nvCxnSpPr>
          <p:cNvPr id="43" name="Connecteur droit 42"/>
          <p:cNvCxnSpPr/>
          <p:nvPr/>
        </p:nvCxnSpPr>
        <p:spPr bwMode="auto">
          <a:xfrm>
            <a:off x="3119707" y="4482898"/>
            <a:ext cx="954084" cy="0"/>
          </a:xfrm>
          <a:prstGeom prst="line">
            <a:avLst/>
          </a:prstGeom>
          <a:noFill/>
          <a:ln w="317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Connecteur droit 43"/>
          <p:cNvCxnSpPr/>
          <p:nvPr/>
        </p:nvCxnSpPr>
        <p:spPr bwMode="auto">
          <a:xfrm flipV="1">
            <a:off x="4058455" y="4320443"/>
            <a:ext cx="0" cy="162455"/>
          </a:xfrm>
          <a:prstGeom prst="line">
            <a:avLst/>
          </a:prstGeom>
          <a:noFill/>
          <a:ln w="317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Connecteur droit 44"/>
          <p:cNvCxnSpPr/>
          <p:nvPr/>
        </p:nvCxnSpPr>
        <p:spPr bwMode="auto">
          <a:xfrm flipV="1">
            <a:off x="5357655" y="4047735"/>
            <a:ext cx="0" cy="295519"/>
          </a:xfrm>
          <a:prstGeom prst="line">
            <a:avLst/>
          </a:prstGeom>
          <a:noFill/>
          <a:ln w="317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6" name="Connecteur droit 45"/>
          <p:cNvCxnSpPr/>
          <p:nvPr/>
        </p:nvCxnSpPr>
        <p:spPr bwMode="auto">
          <a:xfrm>
            <a:off x="4976951" y="4331873"/>
            <a:ext cx="397561" cy="0"/>
          </a:xfrm>
          <a:prstGeom prst="line">
            <a:avLst/>
          </a:prstGeom>
          <a:noFill/>
          <a:ln w="31750" cap="flat" cmpd="sng" algn="ctr">
            <a:solidFill>
              <a:schemeClr val="accent4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Connecteur droit 46"/>
          <p:cNvCxnSpPr/>
          <p:nvPr/>
        </p:nvCxnSpPr>
        <p:spPr bwMode="auto">
          <a:xfrm>
            <a:off x="4545923" y="3689123"/>
            <a:ext cx="580890" cy="565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8" name="Connecteur droit 47"/>
          <p:cNvCxnSpPr/>
          <p:nvPr/>
        </p:nvCxnSpPr>
        <p:spPr bwMode="auto">
          <a:xfrm>
            <a:off x="4546283" y="3838743"/>
            <a:ext cx="580890" cy="565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49" name="Connecteur droit 48"/>
          <p:cNvCxnSpPr/>
          <p:nvPr/>
        </p:nvCxnSpPr>
        <p:spPr bwMode="auto">
          <a:xfrm flipV="1">
            <a:off x="5590803" y="3624888"/>
            <a:ext cx="157037" cy="134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0" name="Connecteur droit 49"/>
          <p:cNvCxnSpPr/>
          <p:nvPr/>
        </p:nvCxnSpPr>
        <p:spPr bwMode="auto">
          <a:xfrm flipV="1">
            <a:off x="5590371" y="3777288"/>
            <a:ext cx="157037" cy="134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cxnSp>
        <p:nvCxnSpPr>
          <p:cNvPr id="51" name="Connecteur droit 50"/>
          <p:cNvCxnSpPr/>
          <p:nvPr/>
        </p:nvCxnSpPr>
        <p:spPr bwMode="auto">
          <a:xfrm>
            <a:off x="5761319" y="3928140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52" name="Connecteur droit 51"/>
          <p:cNvCxnSpPr/>
          <p:nvPr/>
        </p:nvCxnSpPr>
        <p:spPr bwMode="auto">
          <a:xfrm flipV="1">
            <a:off x="5601159" y="3929688"/>
            <a:ext cx="157037" cy="134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sm" len="med"/>
          </a:ln>
          <a:effectLst/>
        </p:spPr>
      </p:cxnSp>
      <p:sp>
        <p:nvSpPr>
          <p:cNvPr id="53" name="ZoneTexte 52"/>
          <p:cNvSpPr txBox="1"/>
          <p:nvPr/>
        </p:nvSpPr>
        <p:spPr>
          <a:xfrm>
            <a:off x="5817183" y="3794674"/>
            <a:ext cx="1963609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N_Reset_All_FEB_Through_3U_Backplane</a:t>
            </a:r>
          </a:p>
        </p:txBody>
      </p:sp>
      <p:sp>
        <p:nvSpPr>
          <p:cNvPr id="54" name="Rectangle à coins arrondis 53"/>
          <p:cNvSpPr/>
          <p:nvPr/>
        </p:nvSpPr>
        <p:spPr bwMode="auto">
          <a:xfrm>
            <a:off x="3359128" y="2443193"/>
            <a:ext cx="1126979" cy="43467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3311893" y="2440374"/>
            <a:ext cx="1221448" cy="44031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Push button </a:t>
            </a:r>
            <a:r>
              <a:rPr lang="en-US" sz="1100" b="1" i="1" dirty="0" err="1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reset</a:t>
            </a:r>
            <a:endParaRPr lang="en-US" sz="8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56" name="Groupe 55"/>
          <p:cNvGrpSpPr/>
          <p:nvPr/>
        </p:nvGrpSpPr>
        <p:grpSpPr>
          <a:xfrm>
            <a:off x="4694073" y="2465261"/>
            <a:ext cx="655058" cy="447517"/>
            <a:chOff x="4885589" y="5882070"/>
            <a:chExt cx="655058" cy="447517"/>
          </a:xfrm>
        </p:grpSpPr>
        <p:sp>
          <p:nvSpPr>
            <p:cNvPr id="57" name="Triangle isocèle 56"/>
            <p:cNvSpPr/>
            <p:nvPr/>
          </p:nvSpPr>
          <p:spPr bwMode="auto">
            <a:xfrm rot="5400000">
              <a:off x="5011816" y="5835920"/>
              <a:ext cx="447517" cy="539818"/>
            </a:xfrm>
            <a:prstGeom prst="triangl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8" name="ZoneTexte 632"/>
            <p:cNvSpPr txBox="1">
              <a:spLocks noChangeArrowheads="1"/>
            </p:cNvSpPr>
            <p:nvPr/>
          </p:nvSpPr>
          <p:spPr bwMode="auto">
            <a:xfrm>
              <a:off x="4885589" y="5944667"/>
              <a:ext cx="655058" cy="317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>
                  <a:solidFill>
                    <a:srgbClr val="0000FF"/>
                  </a:solidFill>
                  <a:latin typeface="Arial"/>
                  <a:ea typeface="+mn-ea"/>
                  <a:cs typeface="Arial" pitchFamily="34" charset="0"/>
                </a:rPr>
                <a:t>Schmitt-trigger</a:t>
              </a:r>
            </a:p>
          </p:txBody>
        </p:sp>
      </p:grpSp>
      <p:cxnSp>
        <p:nvCxnSpPr>
          <p:cNvPr id="59" name="Connecteur droit 58"/>
          <p:cNvCxnSpPr/>
          <p:nvPr/>
        </p:nvCxnSpPr>
        <p:spPr bwMode="auto">
          <a:xfrm>
            <a:off x="4486677" y="2676076"/>
            <a:ext cx="28803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6204024" y="2606335"/>
            <a:ext cx="144016" cy="508914"/>
          </a:xfrm>
          <a:prstGeom prst="rect">
            <a:avLst/>
          </a:prstGeom>
          <a:solidFill>
            <a:schemeClr val="bg1">
              <a:lumMod val="6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6240028" y="2661796"/>
            <a:ext cx="72008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6240027" y="2814196"/>
            <a:ext cx="72008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6240026" y="2966596"/>
            <a:ext cx="72008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4" name="ZoneTexte 63"/>
          <p:cNvSpPr txBox="1"/>
          <p:nvPr/>
        </p:nvSpPr>
        <p:spPr>
          <a:xfrm>
            <a:off x="6404762" y="2656661"/>
            <a:ext cx="815859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err="1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N_Reset_GBTx</a:t>
            </a:r>
            <a:endParaRPr lang="en-US" sz="800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5" name="Connecteur droit 64"/>
          <p:cNvCxnSpPr/>
          <p:nvPr/>
        </p:nvCxnSpPr>
        <p:spPr bwMode="auto">
          <a:xfrm>
            <a:off x="6318514" y="2846618"/>
            <a:ext cx="409169" cy="1533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66" name="Connecteur droit 65"/>
          <p:cNvCxnSpPr/>
          <p:nvPr/>
        </p:nvCxnSpPr>
        <p:spPr bwMode="auto">
          <a:xfrm>
            <a:off x="5310788" y="2697800"/>
            <a:ext cx="92923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67" name="Connecteur droit 66"/>
          <p:cNvCxnSpPr/>
          <p:nvPr/>
        </p:nvCxnSpPr>
        <p:spPr bwMode="auto">
          <a:xfrm>
            <a:off x="6074475" y="3009520"/>
            <a:ext cx="145654" cy="147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sm" len="med"/>
          </a:ln>
          <a:effectLst/>
        </p:spPr>
      </p:cxnSp>
      <p:cxnSp>
        <p:nvCxnSpPr>
          <p:cNvPr id="68" name="Connecteur droit 67"/>
          <p:cNvCxnSpPr/>
          <p:nvPr/>
        </p:nvCxnSpPr>
        <p:spPr bwMode="auto">
          <a:xfrm>
            <a:off x="6074475" y="3009520"/>
            <a:ext cx="0" cy="615368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>
                <a:solidFill>
                  <a:srgbClr val="0000FF"/>
                </a:solidFill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</a:rPr>
              <a:t>Delatching</a:t>
            </a:r>
            <a:endParaRPr lang="en-US" sz="3200" i="1" kern="0" dirty="0" smtClean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9" name="Rectangle 6"/>
          <p:cNvSpPr>
            <a:spLocks noChangeArrowheads="1"/>
          </p:cNvSpPr>
          <p:nvPr/>
        </p:nvSpPr>
        <p:spPr bwMode="auto">
          <a:xfrm>
            <a:off x="5581774" y="3456012"/>
            <a:ext cx="3816350" cy="302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177800" indent="-177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41338" indent="-1841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0925" indent="-192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33513" indent="-192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Char char="u"/>
            </a:pPr>
            <a:r>
              <a:rPr lang="fr-FR" sz="1800" i="0" u="sng">
                <a:solidFill>
                  <a:srgbClr val="996600"/>
                </a:solidFill>
                <a:latin typeface="Arial" panose="020B0604020202020204" pitchFamily="34" charset="0"/>
              </a:rPr>
              <a:t>Delatcher </a:t>
            </a:r>
          </a:p>
          <a:p>
            <a:pPr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None/>
            </a:pPr>
            <a:r>
              <a:rPr lang="fr-FR" sz="1600" i="0">
                <a:solidFill>
                  <a:srgbClr val="0000FF"/>
                </a:solidFill>
                <a:latin typeface="Arial" panose="020B0604020202020204" pitchFamily="34" charset="0"/>
              </a:rPr>
              <a:t>  </a:t>
            </a:r>
            <a:r>
              <a:rPr lang="fr-FR" sz="1400" i="0">
                <a:solidFill>
                  <a:srgbClr val="0000FF"/>
                </a:solidFill>
                <a:latin typeface="Arial" panose="020B0604020202020204" pitchFamily="34" charset="0"/>
              </a:rPr>
              <a:t>Scrutinize mode</a:t>
            </a:r>
            <a:r>
              <a:rPr lang="fr-FR" sz="1800" i="0">
                <a:solidFill>
                  <a:srgbClr val="996600"/>
                </a:solidFill>
                <a:latin typeface="Arial" panose="020B0604020202020204" pitchFamily="34" charset="0"/>
              </a:rPr>
              <a:t>        </a:t>
            </a:r>
            <a:r>
              <a:rPr lang="en-US" sz="1000" b="0" i="0">
                <a:latin typeface="Arial" panose="020B0604020202020204" pitchFamily="34" charset="0"/>
              </a:rPr>
              <a:t>	     </a:t>
            </a:r>
            <a:endParaRPr lang="en-US" sz="1600" b="0" i="0">
              <a:latin typeface="Arial" panose="020B0604020202020204" pitchFamily="34" charset="0"/>
            </a:endParaRPr>
          </a:p>
          <a:p>
            <a:pPr lvl="1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sz="1600" b="0" i="0">
                <a:latin typeface="Arial" panose="020B0604020202020204" pitchFamily="34" charset="0"/>
              </a:rPr>
              <a:t>Scrutinize the state (</a:t>
            </a:r>
            <a:r>
              <a:rPr lang="en-US" sz="1400" b="0" i="0"/>
              <a:t>ON or OFF</a:t>
            </a:r>
            <a:r>
              <a:rPr lang="en-US" sz="1600" b="0" i="0">
                <a:latin typeface="Arial" panose="020B0604020202020204" pitchFamily="34" charset="0"/>
              </a:rPr>
              <a:t>) off all board inside crate</a:t>
            </a:r>
            <a:r>
              <a:rPr lang="en-US" sz="1200" b="0">
                <a:latin typeface="Arial" panose="020B0604020202020204" pitchFamily="34" charset="0"/>
                <a:sym typeface="Wingdings" panose="05000000000000000000" pitchFamily="2" charset="2"/>
              </a:rPr>
              <a:t>	</a:t>
            </a:r>
          </a:p>
          <a:p>
            <a:pPr lvl="1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sz="1600" b="0" i="0">
                <a:latin typeface="Arial" panose="020B0604020202020204" pitchFamily="34" charset="0"/>
                <a:sym typeface="Wingdings" panose="05000000000000000000" pitchFamily="2" charset="2"/>
              </a:rPr>
              <a:t>Storage delatching</a:t>
            </a:r>
            <a:r>
              <a:rPr lang="en-US" sz="1600" b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sz="1600" b="0" i="0">
                <a:latin typeface="Arial" panose="020B0604020202020204" pitchFamily="34" charset="0"/>
                <a:sym typeface="Wingdings" panose="05000000000000000000" pitchFamily="2" charset="2"/>
              </a:rPr>
              <a:t>of FEB or Validation board </a:t>
            </a:r>
            <a:r>
              <a:rPr lang="en-US" sz="1600" b="0" i="0">
                <a:latin typeface="Arial" panose="020B0604020202020204" pitchFamily="34" charset="0"/>
              </a:rPr>
              <a:t>(</a:t>
            </a:r>
            <a:r>
              <a:rPr lang="en-US" sz="1400" b="0">
                <a:latin typeface="Arial" panose="020B0604020202020204" pitchFamily="34" charset="0"/>
              </a:rPr>
              <a:t>FEBn = </a:t>
            </a:r>
            <a:r>
              <a:rPr lang="en-US" sz="1400" b="0" i="0"/>
              <a:t>OFF</a:t>
            </a:r>
            <a:r>
              <a:rPr lang="en-US" sz="1600" b="0" i="0">
                <a:latin typeface="Arial" panose="020B0604020202020204" pitchFamily="34" charset="0"/>
              </a:rPr>
              <a:t>).</a:t>
            </a:r>
          </a:p>
          <a:p>
            <a:pPr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None/>
            </a:pPr>
            <a:r>
              <a:rPr lang="fr-FR" sz="1400" i="0">
                <a:solidFill>
                  <a:srgbClr val="0000FF"/>
                </a:solidFill>
              </a:rPr>
              <a:t>  </a:t>
            </a:r>
            <a:r>
              <a:rPr lang="fr-FR" sz="1400" i="0">
                <a:solidFill>
                  <a:srgbClr val="0000FF"/>
                </a:solidFill>
                <a:latin typeface="Arial" panose="020B0604020202020204" pitchFamily="34" charset="0"/>
              </a:rPr>
              <a:t>Drive mode</a:t>
            </a:r>
            <a:endParaRPr lang="en-US" sz="1600" b="0" i="0">
              <a:latin typeface="Arial" panose="020B0604020202020204" pitchFamily="34" charset="0"/>
            </a:endParaRPr>
          </a:p>
          <a:p>
            <a:pPr lvl="1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</a:pPr>
            <a:r>
              <a:rPr lang="en-US" sz="1600" b="0" i="0">
                <a:latin typeface="Arial" panose="020B0604020202020204" pitchFamily="34" charset="0"/>
              </a:rPr>
              <a:t>Switching ON or OFF </a:t>
            </a:r>
            <a:r>
              <a:rPr lang="en-US" sz="1600" b="0" i="0">
                <a:latin typeface="Arial" panose="020B0604020202020204" pitchFamily="34" charset="0"/>
                <a:sym typeface="Wingdings" panose="05000000000000000000" pitchFamily="2" charset="2"/>
              </a:rPr>
              <a:t>of FEB or Validation </a:t>
            </a:r>
            <a:r>
              <a:rPr lang="en-US" sz="1600" b="0" i="0">
                <a:latin typeface="Arial" panose="020B0604020202020204" pitchFamily="34" charset="0"/>
              </a:rPr>
              <a:t>(</a:t>
            </a:r>
            <a:r>
              <a:rPr lang="en-US" sz="1600" b="0">
                <a:latin typeface="Arial" panose="020B0604020202020204" pitchFamily="34" charset="0"/>
              </a:rPr>
              <a:t>FEBn= </a:t>
            </a:r>
            <a:r>
              <a:rPr lang="en-US" sz="1400" b="0" i="0"/>
              <a:t>ON or</a:t>
            </a:r>
            <a:r>
              <a:rPr lang="en-US" sz="1400">
                <a:solidFill>
                  <a:srgbClr val="288E20"/>
                </a:solidFill>
              </a:rPr>
              <a:t> </a:t>
            </a:r>
            <a:r>
              <a:rPr lang="en-US" sz="1400" b="0" i="0"/>
              <a:t>OFF</a:t>
            </a:r>
            <a:r>
              <a:rPr lang="en-US" sz="1600" b="0" i="0">
                <a:latin typeface="Arial" panose="020B0604020202020204" pitchFamily="34" charset="0"/>
              </a:rPr>
              <a:t>).</a:t>
            </a:r>
          </a:p>
          <a:p>
            <a:pPr lvl="1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None/>
            </a:pPr>
            <a:r>
              <a:rPr lang="en-US" sz="1600" b="0" i="0">
                <a:latin typeface="Arial" panose="020B0604020202020204" pitchFamily="34" charset="0"/>
              </a:rPr>
              <a:t>	</a:t>
            </a:r>
            <a:endParaRPr lang="en-US" sz="1600" b="0" i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lvl="2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None/>
            </a:pPr>
            <a:endParaRPr lang="en-US" sz="1600" b="0" i="0">
              <a:latin typeface="Arial" panose="020B0604020202020204" pitchFamily="34" charset="0"/>
            </a:endParaRPr>
          </a:p>
          <a:p>
            <a:pPr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None/>
            </a:pPr>
            <a:r>
              <a:rPr lang="en-US" sz="1600" b="0" i="0">
                <a:latin typeface="Arial" panose="020B0604020202020204" pitchFamily="34" charset="0"/>
              </a:rPr>
              <a:t>		</a:t>
            </a:r>
          </a:p>
        </p:txBody>
      </p:sp>
      <p:graphicFrame>
        <p:nvGraphicFramePr>
          <p:cNvPr id="7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146586"/>
              </p:ext>
            </p:extLst>
          </p:nvPr>
        </p:nvGraphicFramePr>
        <p:xfrm>
          <a:off x="647824" y="1979637"/>
          <a:ext cx="5422900" cy="363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09" name="SmartDraw" r:id="rId3" imgW="4053600" imgH="2712600" progId="SmartDraw.2">
                  <p:embed/>
                </p:oleObj>
              </mc:Choice>
              <mc:Fallback>
                <p:oleObj name="SmartDraw" r:id="rId3" imgW="4053600" imgH="2712600" progId="SmartDraw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824" y="1979637"/>
                        <a:ext cx="5422900" cy="3630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Content Placeholder 17"/>
          <p:cNvSpPr txBox="1">
            <a:spLocks/>
          </p:cNvSpPr>
          <p:nvPr/>
        </p:nvSpPr>
        <p:spPr bwMode="auto">
          <a:xfrm>
            <a:off x="633029" y="1187550"/>
            <a:ext cx="70930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Same as the CROC …</a:t>
            </a:r>
          </a:p>
        </p:txBody>
      </p:sp>
      <p:cxnSp>
        <p:nvCxnSpPr>
          <p:cNvPr id="3" name="Connecteur droit 2"/>
          <p:cNvCxnSpPr/>
          <p:nvPr/>
        </p:nvCxnSpPr>
        <p:spPr bwMode="auto">
          <a:xfrm>
            <a:off x="4608513" y="1835621"/>
            <a:ext cx="288032" cy="865272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Connecteur droit 71"/>
          <p:cNvCxnSpPr/>
          <p:nvPr/>
        </p:nvCxnSpPr>
        <p:spPr bwMode="auto">
          <a:xfrm flipH="1">
            <a:off x="4608513" y="1835621"/>
            <a:ext cx="356680" cy="865272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3" name="Connecteur droit 72"/>
          <p:cNvCxnSpPr/>
          <p:nvPr/>
        </p:nvCxnSpPr>
        <p:spPr bwMode="auto">
          <a:xfrm>
            <a:off x="1765212" y="1835621"/>
            <a:ext cx="288032" cy="865272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Connecteur droit 73"/>
          <p:cNvCxnSpPr/>
          <p:nvPr/>
        </p:nvCxnSpPr>
        <p:spPr bwMode="auto">
          <a:xfrm flipH="1">
            <a:off x="1765212" y="1835621"/>
            <a:ext cx="356680" cy="865272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ZoneTexte 7"/>
          <p:cNvSpPr txBox="1"/>
          <p:nvPr/>
        </p:nvSpPr>
        <p:spPr>
          <a:xfrm rot="17454572">
            <a:off x="3096342" y="1584496"/>
            <a:ext cx="593432" cy="321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3CU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75" name="Connecteur droit 74"/>
          <p:cNvCxnSpPr/>
          <p:nvPr/>
        </p:nvCxnSpPr>
        <p:spPr bwMode="auto">
          <a:xfrm>
            <a:off x="3257425" y="2034406"/>
            <a:ext cx="144016" cy="536683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96022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023814" y="208259"/>
            <a:ext cx="8720790" cy="792715"/>
          </a:xfrm>
        </p:spPr>
        <p:txBody>
          <a:bodyPr/>
          <a:lstStyle/>
          <a:p>
            <a:r>
              <a:rPr lang="en-US" dirty="0" smtClean="0"/>
              <a:t>SLVS standard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504031" y="1468205"/>
            <a:ext cx="9072563" cy="2983621"/>
          </a:xfrm>
        </p:spPr>
        <p:txBody>
          <a:bodyPr/>
          <a:lstStyle/>
          <a:p>
            <a:r>
              <a:rPr lang="en-US" sz="2600" dirty="0" smtClean="0"/>
              <a:t>SLVS (Scalable Low Voltage Standard)</a:t>
            </a:r>
          </a:p>
          <a:p>
            <a:pPr lvl="1"/>
            <a:r>
              <a:rPr lang="en-US" dirty="0" smtClean="0"/>
              <a:t>JEDEC standard: JESD8-13</a:t>
            </a:r>
          </a:p>
          <a:p>
            <a:pPr lvl="1"/>
            <a:r>
              <a:rPr lang="en-US" dirty="0" smtClean="0"/>
              <a:t>Differential voltage based signaling protocol.</a:t>
            </a:r>
          </a:p>
          <a:p>
            <a:pPr lvl="2"/>
            <a:r>
              <a:rPr lang="en-US" sz="1800" dirty="0" smtClean="0"/>
              <a:t>Voltage levels compatible with deep submicron processes.</a:t>
            </a:r>
          </a:p>
          <a:p>
            <a:pPr lvl="2"/>
            <a:r>
              <a:rPr lang="en-US" sz="1800" dirty="0" smtClean="0"/>
              <a:t>Typical link length runs of 30cm over PCB at 1Gbps.</a:t>
            </a:r>
          </a:p>
          <a:p>
            <a:pPr lvl="2"/>
            <a:r>
              <a:rPr lang="en-US" sz="1800" dirty="0" smtClean="0"/>
              <a:t>Low Power, Low EMI</a:t>
            </a:r>
          </a:p>
          <a:p>
            <a:pPr lvl="1"/>
            <a:r>
              <a:rPr lang="en-US" dirty="0" smtClean="0"/>
              <a:t>Application in data links for Flat Panel displays in mobile devices.</a:t>
            </a:r>
          </a:p>
          <a:p>
            <a:pPr lvl="2"/>
            <a:r>
              <a:rPr lang="en-US" sz="1800" dirty="0" smtClean="0"/>
              <a:t>Mobile Pixel Link, MPL-2 (National semi.)</a:t>
            </a:r>
          </a:p>
          <a:p>
            <a:endParaRPr lang="en-US" sz="26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877578" y="5123785"/>
            <a:ext cx="3867028" cy="1647427"/>
          </a:xfrm>
          <a:prstGeom prst="rect">
            <a:avLst/>
          </a:prstGeom>
          <a:noFill/>
        </p:spPr>
        <p:txBody>
          <a:bodyPr wrap="square" lIns="100630" tIns="50318" rIns="100630" bIns="50318" rtlCol="0">
            <a:spAutoFit/>
          </a:bodyPr>
          <a:lstStyle/>
          <a:p>
            <a:pPr defTabSz="448516"/>
            <a:r>
              <a:rPr lang="en-US" u="sng" dirty="0" smtClean="0">
                <a:solidFill>
                  <a:srgbClr val="1F497D"/>
                </a:solidFill>
              </a:rPr>
              <a:t>SLVS specifications brief  </a:t>
            </a:r>
          </a:p>
          <a:p>
            <a:pPr defTabSz="448516"/>
            <a:r>
              <a:rPr lang="en-US" dirty="0" smtClean="0">
                <a:solidFill>
                  <a:srgbClr val="1F497D"/>
                </a:solidFill>
              </a:rPr>
              <a:t>2 </a:t>
            </a:r>
            <a:r>
              <a:rPr lang="en-US" dirty="0" err="1" smtClean="0">
                <a:solidFill>
                  <a:srgbClr val="1F497D"/>
                </a:solidFill>
              </a:rPr>
              <a:t>mA</a:t>
            </a:r>
            <a:r>
              <a:rPr lang="en-US" dirty="0" smtClean="0">
                <a:solidFill>
                  <a:srgbClr val="1F497D"/>
                </a:solidFill>
              </a:rPr>
              <a:t> Differential max</a:t>
            </a:r>
          </a:p>
          <a:p>
            <a:pPr defTabSz="448516"/>
            <a:r>
              <a:rPr lang="en-US" dirty="0" smtClean="0">
                <a:solidFill>
                  <a:srgbClr val="1F497D"/>
                </a:solidFill>
              </a:rPr>
              <a:t>Line impedance: 100 Ohm</a:t>
            </a:r>
          </a:p>
          <a:p>
            <a:pPr defTabSz="448516"/>
            <a:r>
              <a:rPr lang="en-US" dirty="0" smtClean="0">
                <a:solidFill>
                  <a:srgbClr val="1F497D"/>
                </a:solidFill>
              </a:rPr>
              <a:t>Signal: +- 200 mV</a:t>
            </a:r>
          </a:p>
          <a:p>
            <a:pPr defTabSz="448516"/>
            <a:r>
              <a:rPr lang="en-US" dirty="0" smtClean="0">
                <a:solidFill>
                  <a:srgbClr val="1F497D"/>
                </a:solidFill>
              </a:rPr>
              <a:t>Common mode ref voltage: 0.2V</a:t>
            </a:r>
          </a:p>
          <a:p>
            <a:pPr defTabSz="448516"/>
            <a:endParaRPr lang="en-US" dirty="0" smtClean="0">
              <a:solidFill>
                <a:srgbClr val="1F497D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rot="16200000" flipH="1">
            <a:off x="1092085" y="6215724"/>
            <a:ext cx="335986" cy="168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1092085" y="6215724"/>
            <a:ext cx="335986" cy="168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344083" y="6131737"/>
            <a:ext cx="672042" cy="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344083" y="6467722"/>
            <a:ext cx="672042" cy="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42330" y="5753315"/>
            <a:ext cx="2099910" cy="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56047" y="6550843"/>
            <a:ext cx="3360208" cy="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7"/>
          <p:cNvGrpSpPr/>
          <p:nvPr/>
        </p:nvGrpSpPr>
        <p:grpSpPr>
          <a:xfrm>
            <a:off x="1344083" y="5039783"/>
            <a:ext cx="1680104" cy="587975"/>
            <a:chOff x="1447800" y="4648200"/>
            <a:chExt cx="1524000" cy="306388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H="1">
              <a:off x="1371600" y="4724400"/>
              <a:ext cx="3048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1371600" y="4724400"/>
              <a:ext cx="3048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600200" y="4648200"/>
              <a:ext cx="609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600200" y="4953000"/>
              <a:ext cx="609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2133600" y="4724400"/>
              <a:ext cx="3048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 flipH="1" flipV="1">
              <a:off x="2133600" y="4724400"/>
              <a:ext cx="3048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362200" y="4648200"/>
              <a:ext cx="609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362200" y="4953000"/>
              <a:ext cx="6096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rot="16200000" flipH="1">
            <a:off x="1932137" y="6217475"/>
            <a:ext cx="335986" cy="168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1932137" y="6217475"/>
            <a:ext cx="335986" cy="1680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184135" y="6133487"/>
            <a:ext cx="672042" cy="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184135" y="6469473"/>
            <a:ext cx="672042" cy="17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36025" y="6133492"/>
            <a:ext cx="610015" cy="322646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sz="1500" dirty="0" smtClean="0">
                <a:solidFill>
                  <a:srgbClr val="1F497D"/>
                </a:solidFill>
              </a:rPr>
              <a:t>0.2V</a:t>
            </a:r>
            <a:endParaRPr lang="en-US" sz="1500" dirty="0">
              <a:solidFill>
                <a:srgbClr val="1F497D"/>
              </a:solidFill>
            </a:endParaRPr>
          </a:p>
        </p:txBody>
      </p:sp>
      <p:cxnSp>
        <p:nvCxnSpPr>
          <p:cNvPr id="51" name="Straight Connector 50"/>
          <p:cNvCxnSpPr>
            <a:stCxn id="49" idx="3"/>
          </p:cNvCxnSpPr>
          <p:nvPr/>
        </p:nvCxnSpPr>
        <p:spPr>
          <a:xfrm>
            <a:off x="946037" y="6294811"/>
            <a:ext cx="1994148" cy="6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36025" y="5207779"/>
            <a:ext cx="610015" cy="322646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sz="1500" dirty="0" smtClean="0">
                <a:solidFill>
                  <a:srgbClr val="1F497D"/>
                </a:solidFill>
              </a:rPr>
              <a:t>1.2V</a:t>
            </a:r>
            <a:endParaRPr lang="en-US" sz="1500" dirty="0">
              <a:solidFill>
                <a:srgbClr val="1F497D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924075" y="5375786"/>
            <a:ext cx="1990589" cy="1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856462" y="5039784"/>
            <a:ext cx="829148" cy="322646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sz="1500" dirty="0" smtClean="0">
                <a:solidFill>
                  <a:srgbClr val="1F497D"/>
                </a:solidFill>
              </a:rPr>
              <a:t>400mV</a:t>
            </a:r>
            <a:endParaRPr lang="en-US" sz="1500" dirty="0">
              <a:solidFill>
                <a:srgbClr val="1F497D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856462" y="6047744"/>
            <a:ext cx="829148" cy="322646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sz="1500" dirty="0" smtClean="0">
                <a:solidFill>
                  <a:srgbClr val="1F497D"/>
                </a:solidFill>
              </a:rPr>
              <a:t>200mV</a:t>
            </a:r>
            <a:endParaRPr lang="en-US" sz="1500" dirty="0">
              <a:solidFill>
                <a:srgbClr val="1F497D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37397" y="4753869"/>
            <a:ext cx="788835" cy="359253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dirty="0" smtClean="0">
                <a:solidFill>
                  <a:srgbClr val="800000"/>
                </a:solidFill>
              </a:rPr>
              <a:t>LVDS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28227" y="5808615"/>
            <a:ext cx="776011" cy="359253"/>
          </a:xfrm>
          <a:prstGeom prst="rect">
            <a:avLst/>
          </a:prstGeom>
          <a:noFill/>
        </p:spPr>
        <p:txBody>
          <a:bodyPr wrap="none" lIns="100630" tIns="50318" rIns="100630" bIns="50318" rtlCol="0">
            <a:spAutoFit/>
          </a:bodyPr>
          <a:lstStyle/>
          <a:p>
            <a:pPr defTabSz="448516"/>
            <a:r>
              <a:rPr lang="en-US" dirty="0" smtClean="0">
                <a:solidFill>
                  <a:srgbClr val="800000"/>
                </a:solidFill>
              </a:rPr>
              <a:t>SLVS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607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Introduction : Calorimeter  crate reminder</a:t>
            </a:r>
          </a:p>
        </p:txBody>
      </p:sp>
      <p:sp>
        <p:nvSpPr>
          <p:cNvPr id="11" name="Content Placeholder 17"/>
          <p:cNvSpPr txBox="1">
            <a:spLocks/>
          </p:cNvSpPr>
          <p:nvPr/>
        </p:nvSpPr>
        <p:spPr bwMode="auto">
          <a:xfrm>
            <a:off x="234833" y="4427910"/>
            <a:ext cx="5381543" cy="256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Calorimeter crate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ontroller </a:t>
            </a:r>
            <a:r>
              <a:rPr lang="en-US" b="1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board (3CU)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Ensure signal distribution inside Front-end crate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Clock distribution from the 3CU to all front-end board inside the same crate through 3U backplane.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  <a:sym typeface="Wingdings"/>
              </a:rPr>
              <a:t>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Slow control through 6U backplane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Fast command (</a:t>
            </a:r>
            <a:r>
              <a:rPr lang="en-US" kern="0" dirty="0" err="1" smtClean="0">
                <a:solidFill>
                  <a:srgbClr val="000000"/>
                </a:solidFill>
                <a:latin typeface="Arial"/>
              </a:rPr>
              <a:t>BxId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 Reset, FE Reset, …) through 3U backplane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defRPr/>
            </a:pPr>
            <a:endParaRPr lang="en-US" sz="2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Content Placeholder 17"/>
          <p:cNvSpPr txBox="1">
            <a:spLocks/>
          </p:cNvSpPr>
          <p:nvPr/>
        </p:nvSpPr>
        <p:spPr bwMode="auto">
          <a:xfrm>
            <a:off x="5472608" y="4571926"/>
            <a:ext cx="4608264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Crate Power supply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Reused Marathon equipment </a:t>
            </a:r>
            <a:endParaRPr lang="en-US" sz="2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Content Placeholder 17"/>
          <p:cNvSpPr txBox="1">
            <a:spLocks/>
          </p:cNvSpPr>
          <p:nvPr/>
        </p:nvSpPr>
        <p:spPr bwMode="auto">
          <a:xfrm>
            <a:off x="215776" y="1187550"/>
            <a:ext cx="460851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Front-end crate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with same backplanes and power supply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3U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sym typeface="Wingdings"/>
              </a:rPr>
              <a:t> power supply, clock distribution, …</a:t>
            </a:r>
            <a:r>
              <a:rPr lang="en-US" sz="1700" kern="0" dirty="0" smtClean="0">
                <a:solidFill>
                  <a:srgbClr val="000000"/>
                </a:solidFill>
                <a:latin typeface="Arial"/>
                <a:sym typeface="Wingdings"/>
              </a:rPr>
              <a:t>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6U </a:t>
            </a:r>
            <a:r>
              <a:rPr lang="en-US" kern="0" dirty="0" smtClean="0">
                <a:solidFill>
                  <a:srgbClr val="000000"/>
                </a:solidFill>
                <a:sym typeface="Wingdings"/>
              </a:rPr>
              <a:t> links between boards inside the same crate.</a:t>
            </a:r>
            <a:endParaRPr lang="en-US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New Front-end board with optical link DAQ and LLT. 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New Control Board (3CU).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Remove TVB.</a:t>
            </a:r>
            <a:endParaRPr lang="en-US" sz="26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610685"/>
              </p:ext>
            </p:extLst>
          </p:nvPr>
        </p:nvGraphicFramePr>
        <p:xfrm>
          <a:off x="4956175" y="1304925"/>
          <a:ext cx="4371975" cy="290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061" name="SmartDraw" r:id="rId3" imgW="7991640" imgH="5315400" progId="SmartDraw.2">
                  <p:embed/>
                </p:oleObj>
              </mc:Choice>
              <mc:Fallback>
                <p:oleObj name="SmartDraw" r:id="rId3" imgW="7991640" imgH="5315400" progId="SmartDraw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6175" y="1304925"/>
                        <a:ext cx="4371975" cy="290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3</a:t>
            </a:r>
            <a:endParaRPr lang="fr-FR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MCj04315380000[1]"/>
          <p:cNvPicPr>
            <a:picLocks noChangeAspect="1" noChangeArrowheads="1"/>
          </p:cNvPicPr>
          <p:nvPr/>
        </p:nvPicPr>
        <p:blipFill>
          <a:blip r:embed="rId3" cstate="print">
            <a:lum bright="30000" contrast="-60000"/>
          </a:blip>
          <a:srcRect/>
          <a:stretch>
            <a:fillRect/>
          </a:stretch>
        </p:blipFill>
        <p:spPr bwMode="auto">
          <a:xfrm>
            <a:off x="2160588" y="2373313"/>
            <a:ext cx="489585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/>
              <a:t>PRR 3CU </a:t>
            </a:r>
            <a:r>
              <a:rPr lang="fr-FR" sz="4000" dirty="0" err="1"/>
              <a:t>board</a:t>
            </a:r>
            <a:endParaRPr lang="fr-FR" sz="4000" dirty="0" smtClean="0"/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3384128" y="2627709"/>
            <a:ext cx="4464496" cy="324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General description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000000"/>
                </a:solidFill>
                <a:sym typeface="Wingdings" pitchFamily="2" charset="2"/>
              </a:rPr>
              <a:t> General description</a:t>
            </a:r>
          </a:p>
          <a:p>
            <a:endParaRPr lang="en-US" sz="2000" i="1" dirty="0" smtClean="0">
              <a:solidFill>
                <a:srgbClr val="0000FF"/>
              </a:solidFill>
            </a:endParaRPr>
          </a:p>
          <a:p>
            <a:pPr marL="0" lvl="1" indent="0"/>
            <a:r>
              <a:rPr lang="en-US" sz="2000" dirty="0" smtClean="0">
                <a:solidFill>
                  <a:srgbClr val="FF3300"/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Global architecture</a:t>
            </a:r>
          </a:p>
          <a:p>
            <a:pPr marL="0" lvl="1" indent="0"/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0" lvl="1" indent="0"/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	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Overview</a:t>
            </a:r>
            <a:endParaRPr lang="en-US" sz="2000" dirty="0">
              <a:solidFill>
                <a:schemeClr val="tx1"/>
              </a:solidFill>
            </a:endParaRPr>
          </a:p>
          <a:p>
            <a:pPr marL="0" lvl="1" indent="0"/>
            <a:endParaRPr lang="en-US" sz="2000" i="1" dirty="0">
              <a:solidFill>
                <a:srgbClr val="000000"/>
              </a:solidFill>
            </a:endParaRPr>
          </a:p>
          <a:p>
            <a:pPr marL="0" lvl="1" indent="0"/>
            <a:endParaRPr lang="en-US" sz="2000" dirty="0" smtClean="0">
              <a:solidFill>
                <a:schemeClr val="tx1"/>
              </a:solidFill>
            </a:endParaRPr>
          </a:p>
          <a:p>
            <a:pPr marL="0" lvl="1" indent="0"/>
            <a:endParaRPr lang="en-US" sz="2000" i="1" dirty="0" smtClean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1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: General description</a:t>
            </a:r>
          </a:p>
        </p:txBody>
      </p:sp>
      <p:sp>
        <p:nvSpPr>
          <p:cNvPr id="14" name="Content Placeholder 17"/>
          <p:cNvSpPr txBox="1">
            <a:spLocks/>
          </p:cNvSpPr>
          <p:nvPr/>
        </p:nvSpPr>
        <p:spPr bwMode="auto">
          <a:xfrm>
            <a:off x="323528" y="1403573"/>
            <a:ext cx="9337184" cy="229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3CU main role: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Receive the GBT frame through the optical link.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Extract the information needed by the FEBs (inside the same crate)</a:t>
            </a:r>
          </a:p>
          <a:p>
            <a:pPr marL="1198536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40 </a:t>
            </a:r>
            <a:r>
              <a:rPr lang="en-US" kern="0" dirty="0" err="1" smtClean="0">
                <a:solidFill>
                  <a:srgbClr val="000000"/>
                </a:solidFill>
              </a:rPr>
              <a:t>Mhz</a:t>
            </a:r>
            <a:r>
              <a:rPr lang="en-US" kern="0" dirty="0" smtClean="0">
                <a:solidFill>
                  <a:srgbClr val="000000"/>
                </a:solidFill>
              </a:rPr>
              <a:t> Clock</a:t>
            </a:r>
          </a:p>
          <a:p>
            <a:pPr marL="1198536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kern="0" dirty="0">
                <a:solidFill>
                  <a:srgbClr val="000000"/>
                </a:solidFill>
              </a:rPr>
              <a:t>Time Fast Control (TFC) </a:t>
            </a:r>
            <a:r>
              <a:rPr lang="en-US" kern="0" dirty="0" smtClean="0">
                <a:solidFill>
                  <a:srgbClr val="000000"/>
                </a:solidFill>
              </a:rPr>
              <a:t>commands</a:t>
            </a:r>
          </a:p>
          <a:p>
            <a:pPr marL="1198536" lvl="2" indent="-28575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anose="05000000000000000000" pitchFamily="2" charset="2"/>
              <a:buChar char="Ä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Experiment </a:t>
            </a:r>
            <a:r>
              <a:rPr lang="en-US" kern="0" dirty="0">
                <a:solidFill>
                  <a:srgbClr val="000000"/>
                </a:solidFill>
              </a:rPr>
              <a:t>Control System (</a:t>
            </a:r>
            <a:r>
              <a:rPr lang="en-US" kern="0" dirty="0" smtClean="0">
                <a:solidFill>
                  <a:srgbClr val="000000"/>
                </a:solidFill>
              </a:rPr>
              <a:t>ECS)</a:t>
            </a:r>
          </a:p>
        </p:txBody>
      </p:sp>
      <p:sp>
        <p:nvSpPr>
          <p:cNvPr id="28" name="Content Placeholder 17"/>
          <p:cNvSpPr txBox="1">
            <a:spLocks/>
          </p:cNvSpPr>
          <p:nvPr/>
        </p:nvSpPr>
        <p:spPr bwMode="auto">
          <a:xfrm>
            <a:off x="323528" y="3923853"/>
            <a:ext cx="8496944" cy="294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part of the board: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A Versatile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Transceiver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(</a:t>
            </a:r>
            <a:r>
              <a:rPr lang="en-US" kern="0" dirty="0" err="1" smtClean="0">
                <a:solidFill>
                  <a:srgbClr val="000000"/>
                </a:solidFill>
                <a:latin typeface="Arial"/>
              </a:rPr>
              <a:t>VTRx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), a bi-directional module composed of both optical transmitter and receiver.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A </a:t>
            </a:r>
            <a:r>
              <a:rPr lang="en-US" kern="0" dirty="0" err="1" smtClean="0">
                <a:solidFill>
                  <a:srgbClr val="000000"/>
                </a:solidFill>
              </a:rPr>
              <a:t>GBTx</a:t>
            </a:r>
            <a:r>
              <a:rPr lang="en-US" kern="0" dirty="0" smtClean="0">
                <a:solidFill>
                  <a:srgbClr val="000000"/>
                </a:solidFill>
              </a:rPr>
              <a:t> chip that can be used to implement multipurpose high speed bidirectional optical link.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A GBT-SCA ASIC, part of GBT chip-set to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distribute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the Slow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Control (SC) information on the board.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A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Microsemi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FPGA (IGLOO2), in charge of the processing on the 3CU.</a:t>
            </a:r>
          </a:p>
          <a:p>
            <a:pPr marL="912786" lvl="2" indent="0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defRPr/>
            </a:pPr>
            <a:endParaRPr lang="en-US" kern="0" dirty="0" smtClean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112" y="930315"/>
            <a:ext cx="5013488" cy="629643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General description: overview</a:t>
            </a:r>
          </a:p>
        </p:txBody>
      </p:sp>
      <p:sp>
        <p:nvSpPr>
          <p:cNvPr id="3" name="Ellipse 2"/>
          <p:cNvSpPr/>
          <p:nvPr/>
        </p:nvSpPr>
        <p:spPr bwMode="auto">
          <a:xfrm>
            <a:off x="2512585" y="2452444"/>
            <a:ext cx="1152128" cy="453976"/>
          </a:xfrm>
          <a:prstGeom prst="ellipse">
            <a:avLst/>
          </a:prstGeom>
          <a:noFill/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" name="Connecteur droit avec flèche 15"/>
          <p:cNvCxnSpPr/>
          <p:nvPr/>
        </p:nvCxnSpPr>
        <p:spPr bwMode="auto">
          <a:xfrm>
            <a:off x="2304425" y="2164224"/>
            <a:ext cx="615982" cy="28822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" name="Accolade fermante 1"/>
          <p:cNvSpPr/>
          <p:nvPr/>
        </p:nvSpPr>
        <p:spPr bwMode="auto">
          <a:xfrm>
            <a:off x="7560592" y="1197901"/>
            <a:ext cx="360040" cy="3607856"/>
          </a:xfrm>
          <a:prstGeom prst="rightBrac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Accolade fermante 18"/>
          <p:cNvSpPr/>
          <p:nvPr/>
        </p:nvSpPr>
        <p:spPr bwMode="auto">
          <a:xfrm>
            <a:off x="7542590" y="5300346"/>
            <a:ext cx="360040" cy="1429963"/>
          </a:xfrm>
          <a:prstGeom prst="rightBrac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44807" y="943134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404256" y="911921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956039" y="2596843"/>
            <a:ext cx="2124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6U backplane connections</a:t>
            </a: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886344" y="5692161"/>
            <a:ext cx="2124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FF0000"/>
                </a:solidFill>
              </a:rPr>
              <a:t>3</a:t>
            </a:r>
            <a:r>
              <a:rPr kumimoji="0" lang="en-US" sz="18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U backplane connections</a:t>
            </a:r>
            <a:endParaRPr kumimoji="0" lang="en-US" sz="180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02964" y="1376408"/>
            <a:ext cx="1187226" cy="367186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3333FF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278583" y="1402235"/>
            <a:ext cx="80021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3333FF"/>
                </a:solidFill>
              </a:rPr>
              <a:t>GBTx</a:t>
            </a:r>
            <a:endParaRPr lang="fr-FR" b="1" dirty="0">
              <a:solidFill>
                <a:srgbClr val="3333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97118" y="1999082"/>
            <a:ext cx="1187226" cy="367186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3333FF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318260" y="2007691"/>
            <a:ext cx="77457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3333FF"/>
                </a:solidFill>
              </a:rPr>
              <a:t>VTRx</a:t>
            </a:r>
            <a:endParaRPr lang="fr-FR" b="1" dirty="0">
              <a:solidFill>
                <a:srgbClr val="3333FF"/>
              </a:solidFill>
            </a:endParaRPr>
          </a:p>
        </p:txBody>
      </p:sp>
      <p:cxnSp>
        <p:nvCxnSpPr>
          <p:cNvPr id="29" name="Connecteur droit avec flèche 28"/>
          <p:cNvCxnSpPr>
            <a:stCxn id="9" idx="3"/>
          </p:cNvCxnSpPr>
          <p:nvPr/>
        </p:nvCxnSpPr>
        <p:spPr bwMode="auto">
          <a:xfrm>
            <a:off x="2290190" y="1560001"/>
            <a:ext cx="2162356" cy="1021259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32" name="Rectangle 31"/>
          <p:cNvSpPr/>
          <p:nvPr/>
        </p:nvSpPr>
        <p:spPr bwMode="auto">
          <a:xfrm>
            <a:off x="1089704" y="3667685"/>
            <a:ext cx="1187226" cy="367186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3333FF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1079872" y="3693512"/>
            <a:ext cx="122347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3333FF"/>
                </a:solidFill>
              </a:rPr>
              <a:t>GBT-SCA</a:t>
            </a:r>
            <a:endParaRPr lang="fr-FR" b="1" dirty="0">
              <a:solidFill>
                <a:srgbClr val="3333FF"/>
              </a:solidFill>
            </a:endParaRPr>
          </a:p>
        </p:txBody>
      </p:sp>
      <p:cxnSp>
        <p:nvCxnSpPr>
          <p:cNvPr id="37" name="Connecteur droit avec flèche 36"/>
          <p:cNvCxnSpPr>
            <a:stCxn id="32" idx="3"/>
          </p:cNvCxnSpPr>
          <p:nvPr/>
        </p:nvCxnSpPr>
        <p:spPr bwMode="auto">
          <a:xfrm flipV="1">
            <a:off x="2276930" y="3659076"/>
            <a:ext cx="1385205" cy="19220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40" name="Rectangle 39"/>
          <p:cNvSpPr/>
          <p:nvPr/>
        </p:nvSpPr>
        <p:spPr bwMode="auto">
          <a:xfrm>
            <a:off x="1089704" y="2899986"/>
            <a:ext cx="1187226" cy="367186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3333FF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151880" y="2925813"/>
            <a:ext cx="105670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3333FF"/>
                </a:solidFill>
              </a:rPr>
              <a:t>IGLOO2</a:t>
            </a:r>
            <a:endParaRPr lang="fr-FR" b="1" dirty="0">
              <a:solidFill>
                <a:srgbClr val="3333FF"/>
              </a:solidFill>
            </a:endParaRPr>
          </a:p>
        </p:txBody>
      </p:sp>
      <p:cxnSp>
        <p:nvCxnSpPr>
          <p:cNvPr id="42" name="Connecteur droit avec flèche 41"/>
          <p:cNvCxnSpPr>
            <a:stCxn id="40" idx="3"/>
          </p:cNvCxnSpPr>
          <p:nvPr/>
        </p:nvCxnSpPr>
        <p:spPr bwMode="auto">
          <a:xfrm>
            <a:off x="2276930" y="3083579"/>
            <a:ext cx="1516904" cy="96101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44" name="Ellipse 43"/>
          <p:cNvSpPr/>
          <p:nvPr/>
        </p:nvSpPr>
        <p:spPr bwMode="auto">
          <a:xfrm>
            <a:off x="3710950" y="1260524"/>
            <a:ext cx="1152128" cy="453976"/>
          </a:xfrm>
          <a:prstGeom prst="ellipse">
            <a:avLst/>
          </a:prstGeom>
          <a:noFill/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5" name="Ellipse 44"/>
          <p:cNvSpPr/>
          <p:nvPr/>
        </p:nvSpPr>
        <p:spPr bwMode="auto">
          <a:xfrm>
            <a:off x="5302267" y="1256213"/>
            <a:ext cx="1152128" cy="453976"/>
          </a:xfrm>
          <a:prstGeom prst="ellipse">
            <a:avLst/>
          </a:prstGeom>
          <a:noFill/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876847" y="1043533"/>
            <a:ext cx="2204025" cy="367186"/>
          </a:xfrm>
          <a:prstGeom prst="rect">
            <a:avLst/>
          </a:prstGeom>
          <a:noFill/>
          <a:ln w="2540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rgbClr val="3333FF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8029224" y="1060751"/>
            <a:ext cx="204414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3333FF"/>
                </a:solidFill>
              </a:rPr>
              <a:t>DC-DC </a:t>
            </a:r>
            <a:r>
              <a:rPr lang="fr-FR" b="1" dirty="0" err="1" smtClean="0">
                <a:solidFill>
                  <a:srgbClr val="3333FF"/>
                </a:solidFill>
              </a:rPr>
              <a:t>converter</a:t>
            </a:r>
            <a:endParaRPr lang="fr-FR" b="1" dirty="0">
              <a:solidFill>
                <a:srgbClr val="3333FF"/>
              </a:solidFill>
            </a:endParaRPr>
          </a:p>
        </p:txBody>
      </p:sp>
      <p:cxnSp>
        <p:nvCxnSpPr>
          <p:cNvPr id="48" name="Connecteur droit avec flèche 47"/>
          <p:cNvCxnSpPr>
            <a:stCxn id="46" idx="1"/>
          </p:cNvCxnSpPr>
          <p:nvPr/>
        </p:nvCxnSpPr>
        <p:spPr bwMode="auto">
          <a:xfrm flipH="1">
            <a:off x="6451407" y="1227126"/>
            <a:ext cx="1425440" cy="257448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33FF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51" name="ZoneTexte 50"/>
          <p:cNvSpPr txBox="1"/>
          <p:nvPr/>
        </p:nvSpPr>
        <p:spPr>
          <a:xfrm>
            <a:off x="8352680" y="3231957"/>
            <a:ext cx="1720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FEBs </a:t>
            </a:r>
            <a:r>
              <a:rPr kumimoji="0" lang="en-US" sz="140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delach</a:t>
            </a: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. Info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ECS distribution</a:t>
            </a:r>
            <a:endParaRPr kumimoji="0" lang="en-US" sz="140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8352680" y="6272791"/>
            <a:ext cx="1720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Clock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FF0000"/>
                </a:solidFill>
              </a:rPr>
              <a:t>TFC command</a:t>
            </a:r>
            <a:endParaRPr kumimoji="0" lang="en-US" sz="140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6" name="Flèche droite 55"/>
          <p:cNvSpPr/>
          <p:nvPr/>
        </p:nvSpPr>
        <p:spPr bwMode="auto">
          <a:xfrm>
            <a:off x="8109637" y="3379457"/>
            <a:ext cx="266570" cy="199801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7" name="Flèche droite 56"/>
          <p:cNvSpPr/>
          <p:nvPr/>
        </p:nvSpPr>
        <p:spPr bwMode="auto">
          <a:xfrm>
            <a:off x="8109637" y="6465352"/>
            <a:ext cx="266570" cy="199801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" name="Content Placeholder 17"/>
          <p:cNvSpPr txBox="1">
            <a:spLocks/>
          </p:cNvSpPr>
          <p:nvPr/>
        </p:nvSpPr>
        <p:spPr bwMode="auto">
          <a:xfrm>
            <a:off x="-15147" y="4829264"/>
            <a:ext cx="3244338" cy="294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sz="1600" kern="0" dirty="0" smtClean="0">
                <a:solidFill>
                  <a:srgbClr val="996633"/>
                </a:solidFill>
                <a:latin typeface="Arial"/>
                <a:ea typeface="Arial Unicode MS"/>
                <a:cs typeface="Arial Unicode MS"/>
              </a:rPr>
              <a:t>3CU board: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9U / 280 mm VME board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Thickness 2.4 mm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Components 999 / Connections 5115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rgbClr val="000000"/>
                </a:solidFill>
              </a:rPr>
              <a:t>12 layers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Routing very tight around IGLOO2 and </a:t>
            </a:r>
            <a:r>
              <a:rPr lang="en-US" sz="1400" kern="0" dirty="0" err="1" smtClean="0">
                <a:solidFill>
                  <a:srgbClr val="000000"/>
                </a:solidFill>
                <a:latin typeface="Arial"/>
              </a:rPr>
              <a:t>GBTx</a:t>
            </a:r>
            <a:r>
              <a:rPr lang="en-US" sz="1400" kern="0" dirty="0" smtClean="0">
                <a:solidFill>
                  <a:srgbClr val="000000"/>
                </a:solidFill>
                <a:latin typeface="Arial"/>
              </a:rPr>
              <a:t> and SCA</a:t>
            </a:r>
            <a:endParaRPr lang="en-US" sz="1400" kern="0" dirty="0" smtClean="0">
              <a:solidFill>
                <a:srgbClr val="000000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5</a:t>
            </a:r>
            <a:endParaRPr lang="fr-FR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8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9" grpId="0" animBg="1"/>
      <p:bldP spid="23" grpId="0"/>
      <p:bldP spid="24" grpId="0"/>
      <p:bldP spid="9" grpId="0" animBg="1"/>
      <p:bldP spid="25" grpId="0"/>
      <p:bldP spid="27" grpId="0" animBg="1"/>
      <p:bldP spid="28" grpId="0"/>
      <p:bldP spid="32" grpId="0" animBg="1"/>
      <p:bldP spid="33" grpId="0"/>
      <p:bldP spid="40" grpId="0" animBg="1"/>
      <p:bldP spid="41" grpId="0"/>
      <p:bldP spid="44" grpId="0" animBg="1"/>
      <p:bldP spid="45" grpId="0" animBg="1"/>
      <p:bldP spid="46" grpId="0" animBg="1"/>
      <p:bldP spid="47" grpId="0"/>
      <p:bldP spid="51" grpId="0"/>
      <p:bldP spid="52" grpId="0"/>
      <p:bldP spid="56" grpId="0" animBg="1"/>
      <p:bldP spid="57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Global architecture</a:t>
            </a:r>
          </a:p>
        </p:txBody>
      </p:sp>
      <p:cxnSp>
        <p:nvCxnSpPr>
          <p:cNvPr id="330" name="Connecteur droit 195"/>
          <p:cNvCxnSpPr>
            <a:cxnSpLocks noChangeShapeType="1"/>
          </p:cNvCxnSpPr>
          <p:nvPr/>
        </p:nvCxnSpPr>
        <p:spPr bwMode="auto">
          <a:xfrm>
            <a:off x="8888870" y="6353571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1" name="Connecteur droit 195"/>
          <p:cNvCxnSpPr>
            <a:cxnSpLocks noChangeShapeType="1"/>
          </p:cNvCxnSpPr>
          <p:nvPr/>
        </p:nvCxnSpPr>
        <p:spPr bwMode="auto">
          <a:xfrm>
            <a:off x="8882738" y="6075758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2" name="Connecteur droit 195"/>
          <p:cNvCxnSpPr>
            <a:cxnSpLocks noChangeShapeType="1"/>
          </p:cNvCxnSpPr>
          <p:nvPr/>
        </p:nvCxnSpPr>
        <p:spPr bwMode="auto">
          <a:xfrm>
            <a:off x="8889845" y="5678880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33" name="Connecteur droit 195"/>
          <p:cNvCxnSpPr>
            <a:cxnSpLocks noChangeShapeType="1"/>
          </p:cNvCxnSpPr>
          <p:nvPr/>
        </p:nvCxnSpPr>
        <p:spPr bwMode="auto">
          <a:xfrm>
            <a:off x="8883713" y="5364013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334" name="Rectangle 333"/>
          <p:cNvSpPr/>
          <p:nvPr/>
        </p:nvSpPr>
        <p:spPr>
          <a:xfrm>
            <a:off x="1107479" y="1138993"/>
            <a:ext cx="7739732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59149" y="6533324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659149" y="1254852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7" name="ZoneTexte 336"/>
          <p:cNvSpPr txBox="1"/>
          <p:nvPr/>
        </p:nvSpPr>
        <p:spPr>
          <a:xfrm rot="16200000">
            <a:off x="8547781" y="1753833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8659149" y="256454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8659962" y="3861470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1" name="Connecteur droit 49"/>
          <p:cNvCxnSpPr>
            <a:cxnSpLocks noChangeShapeType="1"/>
          </p:cNvCxnSpPr>
          <p:nvPr/>
        </p:nvCxnSpPr>
        <p:spPr bwMode="auto">
          <a:xfrm>
            <a:off x="8915990" y="5739147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2" name="Rectangle 341"/>
          <p:cNvSpPr/>
          <p:nvPr/>
        </p:nvSpPr>
        <p:spPr>
          <a:xfrm>
            <a:off x="8652150" y="522362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44" name="ZoneTexte 343"/>
          <p:cNvSpPr txBox="1"/>
          <p:nvPr/>
        </p:nvSpPr>
        <p:spPr>
          <a:xfrm rot="16200000">
            <a:off x="8513884" y="3055051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2" name="ZoneTexte 671"/>
          <p:cNvSpPr txBox="1"/>
          <p:nvPr/>
        </p:nvSpPr>
        <p:spPr>
          <a:xfrm rot="16200000">
            <a:off x="8553675" y="4293849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673" name="ZoneTexte 672"/>
          <p:cNvSpPr txBox="1"/>
          <p:nvPr/>
        </p:nvSpPr>
        <p:spPr>
          <a:xfrm rot="16200000">
            <a:off x="8511999" y="5683480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4" name="ZoneTexte 673"/>
          <p:cNvSpPr txBox="1"/>
          <p:nvPr/>
        </p:nvSpPr>
        <p:spPr>
          <a:xfrm rot="16200000">
            <a:off x="8554299" y="6714496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75" name="Connecteur droit 185"/>
          <p:cNvCxnSpPr>
            <a:cxnSpLocks noChangeShapeType="1"/>
          </p:cNvCxnSpPr>
          <p:nvPr/>
        </p:nvCxnSpPr>
        <p:spPr bwMode="auto">
          <a:xfrm flipV="1">
            <a:off x="9081198" y="5202627"/>
            <a:ext cx="560" cy="67469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78" name="Connecteur droit 185"/>
          <p:cNvCxnSpPr>
            <a:cxnSpLocks noChangeShapeType="1"/>
          </p:cNvCxnSpPr>
          <p:nvPr/>
        </p:nvCxnSpPr>
        <p:spPr bwMode="auto">
          <a:xfrm flipV="1">
            <a:off x="9121450" y="6591699"/>
            <a:ext cx="0" cy="515941"/>
          </a:xfrm>
          <a:prstGeom prst="line">
            <a:avLst/>
          </a:prstGeom>
          <a:noFill/>
          <a:ln w="38100" algn="ctr">
            <a:solidFill>
              <a:srgbClr val="5F2987"/>
            </a:solidFill>
            <a:round/>
            <a:headEnd/>
            <a:tailEnd/>
          </a:ln>
        </p:spPr>
      </p:cxnSp>
      <p:grpSp>
        <p:nvGrpSpPr>
          <p:cNvPr id="681" name="Groupe 638"/>
          <p:cNvGrpSpPr/>
          <p:nvPr/>
        </p:nvGrpSpPr>
        <p:grpSpPr>
          <a:xfrm>
            <a:off x="986147" y="5789001"/>
            <a:ext cx="1918719" cy="1071569"/>
            <a:chOff x="-2196752" y="3392996"/>
            <a:chExt cx="1740444" cy="972108"/>
          </a:xfrm>
        </p:grpSpPr>
        <p:sp>
          <p:nvSpPr>
            <p:cNvPr id="682" name="Rectangle 681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3" name="Rectangle 682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683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5" name="ZoneTexte 684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685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7" name="ZoneTexte 686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88" name="Connecteur droit avec flèche 687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689" name="Connecteur droit avec flèche 688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0" name="Connecteur droit avec flèche 689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691" name="Rectangle 690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692" name="Connecteur droit avec flèche 691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3" name="Connecteur droit avec flèche 692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694" name="ZoneTexte 693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5" name="ZoneTexte 694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" name="ZoneTexte 695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7" name="ZoneTexte 696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8" name="ZoneTexte 697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9" name="ZoneTexte 698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0" name="Connecteur droit avec flèche 699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701" name="Connecteur droit avec flèche 700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702" name="Rectangle 701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03" name="ZoneTexte 702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4" name="Connecteur droit avec flèche 703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05" name="Connecteur droit 704"/>
          <p:cNvCxnSpPr/>
          <p:nvPr/>
        </p:nvCxnSpPr>
        <p:spPr bwMode="auto">
          <a:xfrm>
            <a:off x="270158" y="6353574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6" name="Ellipse 705"/>
          <p:cNvSpPr/>
          <p:nvPr/>
        </p:nvSpPr>
        <p:spPr bwMode="auto">
          <a:xfrm>
            <a:off x="426985" y="6371243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07" name="Connecteur droit 706"/>
          <p:cNvCxnSpPr/>
          <p:nvPr/>
        </p:nvCxnSpPr>
        <p:spPr bwMode="auto">
          <a:xfrm>
            <a:off x="558264" y="6360733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708" name="Groupe 198"/>
          <p:cNvGrpSpPr/>
          <p:nvPr/>
        </p:nvGrpSpPr>
        <p:grpSpPr>
          <a:xfrm>
            <a:off x="71137" y="6671077"/>
            <a:ext cx="930859" cy="88821"/>
            <a:chOff x="6435563" y="4149080"/>
            <a:chExt cx="765916" cy="73098"/>
          </a:xfrm>
        </p:grpSpPr>
        <p:sp>
          <p:nvSpPr>
            <p:cNvPr id="709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0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1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2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3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4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5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16" name="ZoneTexte 715"/>
          <p:cNvSpPr txBox="1"/>
          <p:nvPr/>
        </p:nvSpPr>
        <p:spPr>
          <a:xfrm>
            <a:off x="111387" y="5934983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" name="ZoneTexte 406"/>
          <p:cNvSpPr txBox="1"/>
          <p:nvPr/>
        </p:nvSpPr>
        <p:spPr>
          <a:xfrm flipH="1">
            <a:off x="-126764" y="6764714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18" name="Connecteur droit 49"/>
          <p:cNvCxnSpPr>
            <a:cxnSpLocks noChangeShapeType="1"/>
          </p:cNvCxnSpPr>
          <p:nvPr/>
        </p:nvCxnSpPr>
        <p:spPr bwMode="auto">
          <a:xfrm>
            <a:off x="8922991" y="3080068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722" name="Rectangle à coins arrondis 721"/>
          <p:cNvSpPr/>
          <p:nvPr/>
        </p:nvSpPr>
        <p:spPr bwMode="auto">
          <a:xfrm>
            <a:off x="2289882" y="3403537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6200000">
            <a:off x="2073047" y="4420705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4" name="ZoneTexte 723"/>
          <p:cNvSpPr txBox="1"/>
          <p:nvPr/>
        </p:nvSpPr>
        <p:spPr>
          <a:xfrm>
            <a:off x="2250190" y="4180359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5" name="ZoneTexte 724"/>
          <p:cNvSpPr txBox="1"/>
          <p:nvPr/>
        </p:nvSpPr>
        <p:spPr>
          <a:xfrm>
            <a:off x="2250190" y="4718384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6" name="Triangle isocèle 725"/>
          <p:cNvSpPr/>
          <p:nvPr/>
        </p:nvSpPr>
        <p:spPr bwMode="auto">
          <a:xfrm rot="16200000">
            <a:off x="2390549" y="4341338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7" name="Triangle isocèle 726"/>
          <p:cNvSpPr/>
          <p:nvPr/>
        </p:nvSpPr>
        <p:spPr bwMode="auto">
          <a:xfrm rot="5400000">
            <a:off x="2390549" y="453977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8" name="Rectangle 727"/>
          <p:cNvSpPr/>
          <p:nvPr/>
        </p:nvSpPr>
        <p:spPr bwMode="auto">
          <a:xfrm>
            <a:off x="3561685" y="3973779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3504068" y="393446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0" name="Rectangle 729"/>
          <p:cNvSpPr/>
          <p:nvPr/>
        </p:nvSpPr>
        <p:spPr bwMode="auto">
          <a:xfrm>
            <a:off x="3561348" y="48057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1" name="ZoneTexte 730"/>
          <p:cNvSpPr txBox="1"/>
          <p:nvPr/>
        </p:nvSpPr>
        <p:spPr>
          <a:xfrm>
            <a:off x="3504068" y="47660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2" name="Rectangle 731"/>
          <p:cNvSpPr/>
          <p:nvPr/>
        </p:nvSpPr>
        <p:spPr bwMode="auto">
          <a:xfrm>
            <a:off x="3565396" y="4964504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3" name="ZoneTexte 732"/>
          <p:cNvSpPr txBox="1"/>
          <p:nvPr/>
        </p:nvSpPr>
        <p:spPr>
          <a:xfrm>
            <a:off x="3505741" y="4924816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4" name="Rectangle 733"/>
          <p:cNvSpPr/>
          <p:nvPr/>
        </p:nvSpPr>
        <p:spPr bwMode="auto">
          <a:xfrm>
            <a:off x="3423085" y="3766317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5" name="ZoneTexte 734"/>
          <p:cNvSpPr txBox="1"/>
          <p:nvPr/>
        </p:nvSpPr>
        <p:spPr>
          <a:xfrm>
            <a:off x="3351911" y="3723422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6" name="Rectangle 735"/>
          <p:cNvSpPr/>
          <p:nvPr/>
        </p:nvSpPr>
        <p:spPr bwMode="auto">
          <a:xfrm>
            <a:off x="3367434" y="4329500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7" name="ZoneTexte 736"/>
          <p:cNvSpPr txBox="1"/>
          <p:nvPr/>
        </p:nvSpPr>
        <p:spPr>
          <a:xfrm>
            <a:off x="3372187" y="42898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38" name="Connecteur droit 737"/>
          <p:cNvCxnSpPr/>
          <p:nvPr/>
        </p:nvCxnSpPr>
        <p:spPr bwMode="auto">
          <a:xfrm>
            <a:off x="2736056" y="4672357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9" name="Connecteur droit 738"/>
          <p:cNvCxnSpPr/>
          <p:nvPr/>
        </p:nvCxnSpPr>
        <p:spPr bwMode="auto">
          <a:xfrm>
            <a:off x="2808064" y="4666111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40" name="Rectangle 739"/>
          <p:cNvSpPr/>
          <p:nvPr/>
        </p:nvSpPr>
        <p:spPr bwMode="auto">
          <a:xfrm>
            <a:off x="2853910" y="4607314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1" name="ZoneTexte 740"/>
          <p:cNvSpPr txBox="1"/>
          <p:nvPr/>
        </p:nvSpPr>
        <p:spPr>
          <a:xfrm>
            <a:off x="2773799" y="4596075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2" name="Rectangle 741"/>
          <p:cNvSpPr/>
          <p:nvPr/>
        </p:nvSpPr>
        <p:spPr bwMode="auto">
          <a:xfrm>
            <a:off x="2706407" y="5140777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2585689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4" name="ZoneTexte 743"/>
          <p:cNvSpPr txBox="1"/>
          <p:nvPr/>
        </p:nvSpPr>
        <p:spPr>
          <a:xfrm>
            <a:off x="2877910" y="48222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5" name="Connecteur droit 744"/>
          <p:cNvCxnSpPr/>
          <p:nvPr/>
        </p:nvCxnSpPr>
        <p:spPr bwMode="auto">
          <a:xfrm flipH="1">
            <a:off x="3044198" y="3743282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746" name="Connecteur droit 745"/>
          <p:cNvCxnSpPr/>
          <p:nvPr/>
        </p:nvCxnSpPr>
        <p:spPr bwMode="auto">
          <a:xfrm flipV="1">
            <a:off x="2686801" y="4408872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747" name="ZoneTexte 746"/>
          <p:cNvSpPr txBox="1"/>
          <p:nvPr/>
        </p:nvSpPr>
        <p:spPr>
          <a:xfrm>
            <a:off x="3295996" y="4395681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8" name="Connecteur droit 747"/>
          <p:cNvCxnSpPr/>
          <p:nvPr/>
        </p:nvCxnSpPr>
        <p:spPr bwMode="auto">
          <a:xfrm>
            <a:off x="3827240" y="4148631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9" name="Connecteur droit 748"/>
          <p:cNvCxnSpPr/>
          <p:nvPr/>
        </p:nvCxnSpPr>
        <p:spPr bwMode="auto">
          <a:xfrm>
            <a:off x="3708164" y="4143853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83" name="Connecteur droit avec flèche 180"/>
          <p:cNvCxnSpPr>
            <a:cxnSpLocks noChangeShapeType="1"/>
          </p:cNvCxnSpPr>
          <p:nvPr/>
        </p:nvCxnSpPr>
        <p:spPr bwMode="auto">
          <a:xfrm>
            <a:off x="2746098" y="6428972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784" name="Connecteur droit avec flèche 180"/>
          <p:cNvCxnSpPr>
            <a:cxnSpLocks noChangeShapeType="1"/>
          </p:cNvCxnSpPr>
          <p:nvPr/>
        </p:nvCxnSpPr>
        <p:spPr bwMode="auto">
          <a:xfrm>
            <a:off x="2087984" y="4574371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785" name="Connecteur droit avec flèche 180"/>
          <p:cNvCxnSpPr>
            <a:cxnSpLocks noChangeShapeType="1"/>
          </p:cNvCxnSpPr>
          <p:nvPr/>
        </p:nvCxnSpPr>
        <p:spPr bwMode="auto">
          <a:xfrm flipV="1">
            <a:off x="2087984" y="4555593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786" name="ZoneTexte 785"/>
          <p:cNvSpPr txBox="1"/>
          <p:nvPr/>
        </p:nvSpPr>
        <p:spPr>
          <a:xfrm>
            <a:off x="2319971" y="3816011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09" name="Connecteur droit avec flèche 180"/>
          <p:cNvCxnSpPr>
            <a:cxnSpLocks noChangeShapeType="1"/>
          </p:cNvCxnSpPr>
          <p:nvPr/>
        </p:nvCxnSpPr>
        <p:spPr bwMode="auto">
          <a:xfrm flipV="1">
            <a:off x="2227072" y="6869513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10" name="Connecteur droit avec flèche 180"/>
          <p:cNvCxnSpPr>
            <a:cxnSpLocks noChangeShapeType="1"/>
          </p:cNvCxnSpPr>
          <p:nvPr/>
        </p:nvCxnSpPr>
        <p:spPr bwMode="auto">
          <a:xfrm flipV="1">
            <a:off x="3060092" y="5410644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45" name="Connecteur droit avec flèche 180"/>
          <p:cNvCxnSpPr>
            <a:cxnSpLocks noChangeShapeType="1"/>
          </p:cNvCxnSpPr>
          <p:nvPr/>
        </p:nvCxnSpPr>
        <p:spPr bwMode="auto">
          <a:xfrm flipV="1">
            <a:off x="2986651" y="5813514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6" name="Connecteur droit avec flèche 180"/>
          <p:cNvCxnSpPr>
            <a:cxnSpLocks noChangeShapeType="1"/>
          </p:cNvCxnSpPr>
          <p:nvPr/>
        </p:nvCxnSpPr>
        <p:spPr bwMode="auto">
          <a:xfrm flipV="1">
            <a:off x="2071336" y="5831693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2221245" y="6984014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cxnSp>
        <p:nvCxnSpPr>
          <p:cNvPr id="855" name="Connecteur droit 195"/>
          <p:cNvCxnSpPr>
            <a:cxnSpLocks noChangeShapeType="1"/>
          </p:cNvCxnSpPr>
          <p:nvPr/>
        </p:nvCxnSpPr>
        <p:spPr bwMode="auto">
          <a:xfrm>
            <a:off x="8906617" y="4646998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6" name="Connecteur droit 195"/>
          <p:cNvCxnSpPr>
            <a:cxnSpLocks noChangeShapeType="1"/>
          </p:cNvCxnSpPr>
          <p:nvPr/>
        </p:nvCxnSpPr>
        <p:spPr bwMode="auto">
          <a:xfrm>
            <a:off x="8906617" y="4329496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7" name="Connecteur droit 195"/>
          <p:cNvCxnSpPr>
            <a:cxnSpLocks noChangeShapeType="1"/>
          </p:cNvCxnSpPr>
          <p:nvPr/>
        </p:nvCxnSpPr>
        <p:spPr bwMode="auto">
          <a:xfrm>
            <a:off x="8907947" y="3376991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8" name="Connecteur droit 195"/>
          <p:cNvCxnSpPr>
            <a:cxnSpLocks noChangeShapeType="1"/>
          </p:cNvCxnSpPr>
          <p:nvPr/>
        </p:nvCxnSpPr>
        <p:spPr bwMode="auto">
          <a:xfrm>
            <a:off x="8907947" y="2980113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9" name="Connecteur droit 195"/>
          <p:cNvCxnSpPr>
            <a:cxnSpLocks noChangeShapeType="1"/>
          </p:cNvCxnSpPr>
          <p:nvPr/>
        </p:nvCxnSpPr>
        <p:spPr bwMode="auto">
          <a:xfrm>
            <a:off x="8907947" y="2027607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0" name="Connecteur droit 195"/>
          <p:cNvCxnSpPr>
            <a:cxnSpLocks noChangeShapeType="1"/>
          </p:cNvCxnSpPr>
          <p:nvPr/>
        </p:nvCxnSpPr>
        <p:spPr bwMode="auto">
          <a:xfrm>
            <a:off x="8907947" y="1710105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1" name="Connecteur droit 860"/>
          <p:cNvCxnSpPr/>
          <p:nvPr/>
        </p:nvCxnSpPr>
        <p:spPr bwMode="auto">
          <a:xfrm>
            <a:off x="9153619" y="1483599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87" name="Connecteur droit 886"/>
          <p:cNvCxnSpPr/>
          <p:nvPr/>
        </p:nvCxnSpPr>
        <p:spPr bwMode="auto">
          <a:xfrm>
            <a:off x="974107" y="6155134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6" name="Connecteur droit 198"/>
          <p:cNvCxnSpPr>
            <a:cxnSpLocks noChangeShapeType="1"/>
          </p:cNvCxnSpPr>
          <p:nvPr/>
        </p:nvCxnSpPr>
        <p:spPr bwMode="auto">
          <a:xfrm>
            <a:off x="8902940" y="6750449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cxnSp>
        <p:nvCxnSpPr>
          <p:cNvPr id="897" name="Connecteur droit 198"/>
          <p:cNvCxnSpPr>
            <a:cxnSpLocks noChangeShapeType="1"/>
          </p:cNvCxnSpPr>
          <p:nvPr/>
        </p:nvCxnSpPr>
        <p:spPr bwMode="auto">
          <a:xfrm>
            <a:off x="8903352" y="6909200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sp>
        <p:nvSpPr>
          <p:cNvPr id="898" name="ZoneTexte 897"/>
          <p:cNvSpPr txBox="1"/>
          <p:nvPr/>
        </p:nvSpPr>
        <p:spPr>
          <a:xfrm>
            <a:off x="1219562" y="1201071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9" name="ZoneTexte 898"/>
          <p:cNvSpPr txBox="1"/>
          <p:nvPr/>
        </p:nvSpPr>
        <p:spPr>
          <a:xfrm>
            <a:off x="8327052" y="1154480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34" name="Connecteur droit 185"/>
          <p:cNvCxnSpPr>
            <a:cxnSpLocks noChangeShapeType="1"/>
          </p:cNvCxnSpPr>
          <p:nvPr/>
        </p:nvCxnSpPr>
        <p:spPr bwMode="auto">
          <a:xfrm flipV="1">
            <a:off x="9081198" y="5956695"/>
            <a:ext cx="0" cy="476253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939" name="Rectangle à coins arrondis 938"/>
          <p:cNvSpPr/>
          <p:nvPr/>
        </p:nvSpPr>
        <p:spPr bwMode="auto">
          <a:xfrm>
            <a:off x="3129270" y="3409695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0" name="Rectangle à coins arrondis 939"/>
          <p:cNvSpPr/>
          <p:nvPr/>
        </p:nvSpPr>
        <p:spPr bwMode="auto">
          <a:xfrm>
            <a:off x="2492789" y="3410391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1" name="Rectangle à coins arrondis 940"/>
          <p:cNvSpPr/>
          <p:nvPr/>
        </p:nvSpPr>
        <p:spPr bwMode="auto">
          <a:xfrm>
            <a:off x="2492789" y="3574026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2" name="ZoneTexte 941"/>
          <p:cNvSpPr txBox="1"/>
          <p:nvPr/>
        </p:nvSpPr>
        <p:spPr>
          <a:xfrm>
            <a:off x="2419892" y="3387534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3" name="ZoneTexte 942"/>
          <p:cNvSpPr txBox="1"/>
          <p:nvPr/>
        </p:nvSpPr>
        <p:spPr>
          <a:xfrm>
            <a:off x="3083309" y="338490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2779022" y="353916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45" name="Connecteur droit 944"/>
          <p:cNvCxnSpPr/>
          <p:nvPr/>
        </p:nvCxnSpPr>
        <p:spPr bwMode="auto">
          <a:xfrm>
            <a:off x="3824783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6" name="Connecteur droit 945"/>
          <p:cNvCxnSpPr/>
          <p:nvPr/>
        </p:nvCxnSpPr>
        <p:spPr bwMode="auto">
          <a:xfrm>
            <a:off x="3716269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76" name="ZoneTexte 975"/>
          <p:cNvSpPr txBox="1"/>
          <p:nvPr/>
        </p:nvSpPr>
        <p:spPr>
          <a:xfrm rot="16200000">
            <a:off x="8846592" y="395612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9" name="ZoneTexte 978"/>
          <p:cNvSpPr txBox="1"/>
          <p:nvPr/>
        </p:nvSpPr>
        <p:spPr>
          <a:xfrm rot="16200000">
            <a:off x="8720024" y="5409867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3" name="ZoneTexte 982"/>
          <p:cNvSpPr txBox="1"/>
          <p:nvPr/>
        </p:nvSpPr>
        <p:spPr>
          <a:xfrm>
            <a:off x="3397725" y="3826534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7" name="ZoneTexte 986"/>
          <p:cNvSpPr txBox="1"/>
          <p:nvPr/>
        </p:nvSpPr>
        <p:spPr>
          <a:xfrm>
            <a:off x="2181087" y="3957348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8" name="ZoneTexte 987"/>
          <p:cNvSpPr txBox="1"/>
          <p:nvPr/>
        </p:nvSpPr>
        <p:spPr>
          <a:xfrm>
            <a:off x="1374212" y="6708607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</a:t>
            </a:r>
            <a:r>
              <a:rPr lang="fr-FR" sz="700" b="1" i="1" kern="0" dirty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V</a:t>
            </a: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5 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07" name="Connecteur droit 195"/>
          <p:cNvCxnSpPr>
            <a:cxnSpLocks noChangeShapeType="1"/>
          </p:cNvCxnSpPr>
          <p:nvPr/>
        </p:nvCxnSpPr>
        <p:spPr bwMode="auto">
          <a:xfrm>
            <a:off x="8462868" y="1990074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grpSp>
        <p:nvGrpSpPr>
          <p:cNvPr id="1032" name="Groupe 1031"/>
          <p:cNvGrpSpPr/>
          <p:nvPr/>
        </p:nvGrpSpPr>
        <p:grpSpPr>
          <a:xfrm>
            <a:off x="3080096" y="5801445"/>
            <a:ext cx="556060" cy="289070"/>
            <a:chOff x="130942" y="4071648"/>
            <a:chExt cx="556060" cy="289070"/>
          </a:xfrm>
        </p:grpSpPr>
        <p:sp>
          <p:nvSpPr>
            <p:cNvPr id="1033" name="Rectangle à coins arrondis 1032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34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1035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1036" name="Connecteur droit avec flèche 180"/>
          <p:cNvCxnSpPr>
            <a:cxnSpLocks noChangeShapeType="1"/>
          </p:cNvCxnSpPr>
          <p:nvPr/>
        </p:nvCxnSpPr>
        <p:spPr bwMode="auto">
          <a:xfrm flipV="1">
            <a:off x="3312120" y="5400017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1037" name="ZoneTexte 1036"/>
          <p:cNvSpPr txBox="1"/>
          <p:nvPr/>
        </p:nvSpPr>
        <p:spPr>
          <a:xfrm>
            <a:off x="2970676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8" name="ZoneTexte 1037"/>
          <p:cNvSpPr txBox="1"/>
          <p:nvPr/>
        </p:nvSpPr>
        <p:spPr>
          <a:xfrm>
            <a:off x="2779022" y="5081308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9" name="Connecteur droit 1038"/>
          <p:cNvCxnSpPr/>
          <p:nvPr/>
        </p:nvCxnSpPr>
        <p:spPr bwMode="auto">
          <a:xfrm>
            <a:off x="3097138" y="5251728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6" name="ZoneTexte 385"/>
          <p:cNvSpPr txBox="1"/>
          <p:nvPr/>
        </p:nvSpPr>
        <p:spPr>
          <a:xfrm>
            <a:off x="39950" y="4984791"/>
            <a:ext cx="992298" cy="96353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Data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TTC </a:t>
            </a:r>
            <a:r>
              <a:rPr lang="en-US" sz="1400" i="1" kern="0" dirty="0" err="1" smtClean="0">
                <a:solidFill>
                  <a:srgbClr val="FF0000"/>
                </a:solidFill>
                <a:ea typeface="+mn-ea"/>
                <a:cs typeface="Arial" pitchFamily="34" charset="0"/>
              </a:rPr>
              <a:t>cmd</a:t>
            </a:r>
            <a:endParaRPr lang="en-US" sz="1400" i="1" kern="0" dirty="0" smtClean="0">
              <a:solidFill>
                <a:srgbClr val="FF0000"/>
              </a:solidFill>
              <a:ea typeface="+mn-ea"/>
              <a:cs typeface="Arial" pitchFamily="34" charset="0"/>
            </a:endParaRP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SC</a:t>
            </a:r>
            <a:endParaRPr lang="en-US" sz="14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</a:t>
            </a:r>
            <a:r>
              <a:rPr lang="fr-FR" sz="3200" i="1" kern="0" dirty="0" err="1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Board</a:t>
            </a:r>
            <a:r>
              <a:rPr lang="fr-FR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: Global architecture</a:t>
            </a:r>
          </a:p>
        </p:txBody>
      </p:sp>
      <p:cxnSp>
        <p:nvCxnSpPr>
          <p:cNvPr id="330" name="Connecteur droit 195"/>
          <p:cNvCxnSpPr>
            <a:cxnSpLocks noChangeShapeType="1"/>
          </p:cNvCxnSpPr>
          <p:nvPr/>
        </p:nvCxnSpPr>
        <p:spPr bwMode="auto">
          <a:xfrm>
            <a:off x="8888870" y="6353571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1" name="Connecteur droit 195"/>
          <p:cNvCxnSpPr>
            <a:cxnSpLocks noChangeShapeType="1"/>
          </p:cNvCxnSpPr>
          <p:nvPr/>
        </p:nvCxnSpPr>
        <p:spPr bwMode="auto">
          <a:xfrm>
            <a:off x="8882738" y="6075758"/>
            <a:ext cx="198460" cy="0"/>
          </a:xfrm>
          <a:prstGeom prst="line">
            <a:avLst/>
          </a:prstGeom>
          <a:noFill/>
          <a:ln w="31750" algn="ctr">
            <a:solidFill>
              <a:schemeClr val="accent2">
                <a:lumMod val="75000"/>
              </a:schemeClr>
            </a:solidFill>
            <a:round/>
            <a:headEnd/>
            <a:tailEnd type="stealth" w="med" len="med"/>
          </a:ln>
        </p:spPr>
      </p:cxnSp>
      <p:cxnSp>
        <p:nvCxnSpPr>
          <p:cNvPr id="332" name="Connecteur droit 195"/>
          <p:cNvCxnSpPr>
            <a:cxnSpLocks noChangeShapeType="1"/>
          </p:cNvCxnSpPr>
          <p:nvPr/>
        </p:nvCxnSpPr>
        <p:spPr bwMode="auto">
          <a:xfrm>
            <a:off x="8889845" y="5678880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cxnSp>
        <p:nvCxnSpPr>
          <p:cNvPr id="333" name="Connecteur droit 195"/>
          <p:cNvCxnSpPr>
            <a:cxnSpLocks noChangeShapeType="1"/>
          </p:cNvCxnSpPr>
          <p:nvPr/>
        </p:nvCxnSpPr>
        <p:spPr bwMode="auto">
          <a:xfrm>
            <a:off x="8883713" y="5364013"/>
            <a:ext cx="19846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334" name="Rectangle 333"/>
          <p:cNvSpPr/>
          <p:nvPr/>
        </p:nvSpPr>
        <p:spPr>
          <a:xfrm>
            <a:off x="1107479" y="1138993"/>
            <a:ext cx="7739732" cy="603199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59149" y="6533324"/>
            <a:ext cx="239765" cy="635223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659149" y="1254852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7" name="ZoneTexte 336"/>
          <p:cNvSpPr txBox="1"/>
          <p:nvPr/>
        </p:nvSpPr>
        <p:spPr>
          <a:xfrm rot="16200000">
            <a:off x="8547781" y="1753833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338" name="Rectangle 337"/>
          <p:cNvSpPr/>
          <p:nvPr/>
        </p:nvSpPr>
        <p:spPr>
          <a:xfrm>
            <a:off x="8659149" y="256454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8659962" y="3861470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cxnSp>
        <p:nvCxnSpPr>
          <p:cNvPr id="340" name="Connecteur droit 49"/>
          <p:cNvCxnSpPr>
            <a:cxnSpLocks noChangeShapeType="1"/>
          </p:cNvCxnSpPr>
          <p:nvPr/>
        </p:nvCxnSpPr>
        <p:spPr bwMode="auto">
          <a:xfrm>
            <a:off x="8626457" y="3080490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cxnSp>
        <p:nvCxnSpPr>
          <p:cNvPr id="341" name="Connecteur droit 49"/>
          <p:cNvCxnSpPr>
            <a:cxnSpLocks noChangeShapeType="1"/>
          </p:cNvCxnSpPr>
          <p:nvPr/>
        </p:nvCxnSpPr>
        <p:spPr bwMode="auto">
          <a:xfrm>
            <a:off x="8915990" y="5739147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342" name="Rectangle 341"/>
          <p:cNvSpPr/>
          <p:nvPr/>
        </p:nvSpPr>
        <p:spPr>
          <a:xfrm>
            <a:off x="8652150" y="5223626"/>
            <a:ext cx="239765" cy="1230320"/>
          </a:xfrm>
          <a:prstGeom prst="rect">
            <a:avLst/>
          </a:prstGeom>
          <a:solidFill>
            <a:srgbClr val="996633"/>
          </a:solidFill>
          <a:ln w="25400" cap="flat" cmpd="sng" algn="ctr">
            <a:solidFill>
              <a:srgbClr val="996633"/>
            </a:solidFill>
            <a:prstDash val="solid"/>
          </a:ln>
          <a:effectLst/>
        </p:spPr>
        <p:txBody>
          <a:bodyPr lIns="100772" tIns="50387" rIns="100772" bIns="50387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fr-FR" kern="0" dirty="0">
              <a:solidFill>
                <a:sysClr val="window" lastClr="FFFFFF"/>
              </a:solidFill>
              <a:latin typeface="Calibri"/>
              <a:ea typeface="+mn-ea"/>
              <a:cs typeface="Arial" pitchFamily="34" charset="0"/>
            </a:endParaRPr>
          </a:p>
        </p:txBody>
      </p:sp>
      <p:sp>
        <p:nvSpPr>
          <p:cNvPr id="344" name="ZoneTexte 343"/>
          <p:cNvSpPr txBox="1"/>
          <p:nvPr/>
        </p:nvSpPr>
        <p:spPr>
          <a:xfrm rot="16200000">
            <a:off x="8513884" y="3055051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2" name="ZoneTexte 671"/>
          <p:cNvSpPr txBox="1"/>
          <p:nvPr/>
        </p:nvSpPr>
        <p:spPr>
          <a:xfrm rot="16200000">
            <a:off x="8553675" y="4293849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B25 </a:t>
            </a:r>
          </a:p>
        </p:txBody>
      </p:sp>
      <p:sp>
        <p:nvSpPr>
          <p:cNvPr id="673" name="ZoneTexte 672"/>
          <p:cNvSpPr txBox="1"/>
          <p:nvPr/>
        </p:nvSpPr>
        <p:spPr>
          <a:xfrm rot="16200000">
            <a:off x="8511999" y="5683480"/>
            <a:ext cx="530569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AB25 </a:t>
            </a:r>
          </a:p>
        </p:txBody>
      </p:sp>
      <p:sp>
        <p:nvSpPr>
          <p:cNvPr id="674" name="ZoneTexte 673"/>
          <p:cNvSpPr txBox="1"/>
          <p:nvPr/>
        </p:nvSpPr>
        <p:spPr>
          <a:xfrm rot="16200000">
            <a:off x="8554299" y="6714496"/>
            <a:ext cx="447214" cy="240278"/>
          </a:xfrm>
          <a:prstGeom prst="rect">
            <a:avLst/>
          </a:prstGeom>
          <a:noFill/>
        </p:spPr>
        <p:txBody>
          <a:bodyPr wrap="none" lIns="100772" tIns="50387" rIns="100772" bIns="50387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  <a:defRPr/>
            </a:pPr>
            <a:r>
              <a:rPr lang="fr-FR" sz="900" b="1" i="1" dirty="0" smtClean="0">
                <a:solidFill>
                  <a:srgbClr val="618FFD">
                    <a:lumMod val="75000"/>
                  </a:srgbClr>
                </a:solidFill>
                <a:latin typeface="Arial" pitchFamily="34" charset="0"/>
                <a:ea typeface="+mn-ea"/>
                <a:cs typeface="Arial" pitchFamily="34" charset="0"/>
              </a:rPr>
              <a:t>B77 </a:t>
            </a:r>
            <a:endParaRPr lang="fr-FR" sz="900" b="1" i="1" dirty="0">
              <a:solidFill>
                <a:srgbClr val="618FFD">
                  <a:lumMod val="75000"/>
                </a:srgb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75" name="Connecteur droit 185"/>
          <p:cNvCxnSpPr>
            <a:cxnSpLocks noChangeShapeType="1"/>
          </p:cNvCxnSpPr>
          <p:nvPr/>
        </p:nvCxnSpPr>
        <p:spPr bwMode="auto">
          <a:xfrm flipV="1">
            <a:off x="9081198" y="5202627"/>
            <a:ext cx="560" cy="67469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78" name="Connecteur droit 185"/>
          <p:cNvCxnSpPr>
            <a:cxnSpLocks noChangeShapeType="1"/>
          </p:cNvCxnSpPr>
          <p:nvPr/>
        </p:nvCxnSpPr>
        <p:spPr bwMode="auto">
          <a:xfrm flipV="1">
            <a:off x="9121450" y="6591699"/>
            <a:ext cx="0" cy="515941"/>
          </a:xfrm>
          <a:prstGeom prst="line">
            <a:avLst/>
          </a:prstGeom>
          <a:noFill/>
          <a:ln w="38100" algn="ctr">
            <a:solidFill>
              <a:srgbClr val="5F2987"/>
            </a:solidFill>
            <a:round/>
            <a:headEnd/>
            <a:tailEnd/>
          </a:ln>
        </p:spPr>
      </p:cxnSp>
      <p:grpSp>
        <p:nvGrpSpPr>
          <p:cNvPr id="681" name="Groupe 638"/>
          <p:cNvGrpSpPr/>
          <p:nvPr/>
        </p:nvGrpSpPr>
        <p:grpSpPr>
          <a:xfrm>
            <a:off x="986147" y="5789001"/>
            <a:ext cx="1918719" cy="1071569"/>
            <a:chOff x="-2196752" y="3392996"/>
            <a:chExt cx="1740444" cy="972108"/>
          </a:xfrm>
        </p:grpSpPr>
        <p:sp>
          <p:nvSpPr>
            <p:cNvPr id="682" name="Rectangle 681"/>
            <p:cNvSpPr/>
            <p:nvPr/>
          </p:nvSpPr>
          <p:spPr bwMode="auto">
            <a:xfrm>
              <a:off x="-2076488" y="3573016"/>
              <a:ext cx="1620180" cy="79208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3" name="Rectangle 682"/>
            <p:cNvSpPr/>
            <p:nvPr/>
          </p:nvSpPr>
          <p:spPr bwMode="auto">
            <a:xfrm>
              <a:off x="-1392412" y="3645024"/>
              <a:ext cx="792088" cy="612068"/>
            </a:xfrm>
            <a:prstGeom prst="rect">
              <a:avLst/>
            </a:prstGeom>
            <a:solidFill>
              <a:srgbClr val="FFFF99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4" name="Rectangle 683"/>
            <p:cNvSpPr/>
            <p:nvPr/>
          </p:nvSpPr>
          <p:spPr bwMode="auto">
            <a:xfrm>
              <a:off x="-1356408" y="3681028"/>
              <a:ext cx="360040" cy="18002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5" name="ZoneTexte 684"/>
            <p:cNvSpPr txBox="1"/>
            <p:nvPr/>
          </p:nvSpPr>
          <p:spPr>
            <a:xfrm>
              <a:off x="-1392412" y="3663214"/>
              <a:ext cx="468052" cy="2000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GBLD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86" name="Rectangle 685"/>
            <p:cNvSpPr/>
            <p:nvPr/>
          </p:nvSpPr>
          <p:spPr bwMode="auto">
            <a:xfrm rot="16200000">
              <a:off x="-978178" y="3836919"/>
              <a:ext cx="461737" cy="22196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687" name="ZoneTexte 686"/>
            <p:cNvSpPr txBox="1"/>
            <p:nvPr/>
          </p:nvSpPr>
          <p:spPr>
            <a:xfrm rot="16200000">
              <a:off x="-1028359" y="3793864"/>
              <a:ext cx="576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Edge-connector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688" name="Connecteur droit avec flèche 687"/>
            <p:cNvCxnSpPr/>
            <p:nvPr/>
          </p:nvCxnSpPr>
          <p:spPr bwMode="auto">
            <a:xfrm>
              <a:off x="-1536428" y="3789040"/>
              <a:ext cx="18002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689" name="Connecteur droit avec flèche 688"/>
            <p:cNvCxnSpPr/>
            <p:nvPr/>
          </p:nvCxnSpPr>
          <p:spPr bwMode="auto">
            <a:xfrm>
              <a:off x="-2196752" y="4113076"/>
              <a:ext cx="156268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0" name="Connecteur droit avec flèche 689"/>
            <p:cNvCxnSpPr/>
            <p:nvPr/>
          </p:nvCxnSpPr>
          <p:spPr bwMode="auto">
            <a:xfrm>
              <a:off x="-1536428" y="4113076"/>
              <a:ext cx="68407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691" name="Rectangle 690"/>
            <p:cNvSpPr/>
            <p:nvPr/>
          </p:nvSpPr>
          <p:spPr bwMode="auto">
            <a:xfrm>
              <a:off x="-2040108" y="3717032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cxnSp>
          <p:nvCxnSpPr>
            <p:cNvPr id="692" name="Connecteur droit avec flèche 691"/>
            <p:cNvCxnSpPr/>
            <p:nvPr/>
          </p:nvCxnSpPr>
          <p:spPr bwMode="auto">
            <a:xfrm>
              <a:off x="-1212392" y="4005064"/>
              <a:ext cx="360040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693" name="Connecteur droit avec flèche 692"/>
            <p:cNvCxnSpPr/>
            <p:nvPr/>
          </p:nvCxnSpPr>
          <p:spPr bwMode="auto">
            <a:xfrm flipV="1">
              <a:off x="-1212392" y="3869716"/>
              <a:ext cx="0" cy="108012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stealth"/>
            </a:ln>
            <a:effectLst/>
          </p:spPr>
        </p:cxnSp>
        <p:sp>
          <p:nvSpPr>
            <p:cNvPr id="694" name="ZoneTexte 693"/>
            <p:cNvSpPr txBox="1"/>
            <p:nvPr/>
          </p:nvSpPr>
          <p:spPr>
            <a:xfrm>
              <a:off x="-1258444" y="3856085"/>
              <a:ext cx="36004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i="1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I2C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5" name="ZoneTexte 694"/>
            <p:cNvSpPr txBox="1"/>
            <p:nvPr/>
          </p:nvSpPr>
          <p:spPr>
            <a:xfrm>
              <a:off x="-1428416" y="4093041"/>
              <a:ext cx="50405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PCB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6" name="ZoneTexte 695"/>
            <p:cNvSpPr txBox="1"/>
            <p:nvPr/>
          </p:nvSpPr>
          <p:spPr>
            <a:xfrm>
              <a:off x="-2124368" y="3686949"/>
              <a:ext cx="75608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Laser Diode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7" name="ZoneTexte 696"/>
            <p:cNvSpPr txBox="1"/>
            <p:nvPr/>
          </p:nvSpPr>
          <p:spPr>
            <a:xfrm>
              <a:off x="-2148496" y="3392996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900" b="1" i="1" dirty="0" err="1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VTRx</a:t>
              </a:r>
              <a:endParaRPr lang="en-US" sz="900" b="1" i="1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8" name="ZoneTexte 697"/>
            <p:cNvSpPr txBox="1"/>
            <p:nvPr/>
          </p:nvSpPr>
          <p:spPr>
            <a:xfrm>
              <a:off x="-2127564" y="3547060"/>
              <a:ext cx="42832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TOSA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99" name="ZoneTexte 698"/>
            <p:cNvSpPr txBox="1"/>
            <p:nvPr/>
          </p:nvSpPr>
          <p:spPr>
            <a:xfrm>
              <a:off x="-2110820" y="4159964"/>
              <a:ext cx="4379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ROSA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0" name="Connecteur droit avec flèche 699"/>
            <p:cNvCxnSpPr/>
            <p:nvPr/>
          </p:nvCxnSpPr>
          <p:spPr bwMode="auto">
            <a:xfrm>
              <a:off x="-2196752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cxnSp>
          <p:nvCxnSpPr>
            <p:cNvPr id="701" name="Connecteur droit avec flèche 700"/>
            <p:cNvCxnSpPr/>
            <p:nvPr/>
          </p:nvCxnSpPr>
          <p:spPr bwMode="auto">
            <a:xfrm>
              <a:off x="-996368" y="3789040"/>
              <a:ext cx="144016" cy="0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/>
            </a:ln>
            <a:effectLst/>
          </p:spPr>
        </p:cxnSp>
        <p:sp>
          <p:nvSpPr>
            <p:cNvPr id="702" name="Rectangle 701"/>
            <p:cNvSpPr/>
            <p:nvPr/>
          </p:nvSpPr>
          <p:spPr bwMode="auto">
            <a:xfrm>
              <a:off x="-2040484" y="4041068"/>
              <a:ext cx="503680" cy="14401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5F2987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703" name="ZoneTexte 702"/>
            <p:cNvSpPr txBox="1"/>
            <p:nvPr/>
          </p:nvSpPr>
          <p:spPr>
            <a:xfrm>
              <a:off x="-2110685" y="4005064"/>
              <a:ext cx="707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07838" hangingPunct="1">
                <a:lnSpc>
                  <a:spcPct val="100000"/>
                </a:lnSpc>
                <a:buClrTx/>
                <a:buSzTx/>
              </a:pPr>
              <a:r>
                <a:rPr lang="en-US" sz="800" dirty="0" smtClean="0">
                  <a:solidFill>
                    <a:srgbClr val="5F2987"/>
                  </a:solidFill>
                  <a:latin typeface="Arial" pitchFamily="34" charset="0"/>
                  <a:ea typeface="+mn-ea"/>
                  <a:cs typeface="Arial" pitchFamily="34" charset="0"/>
                </a:rPr>
                <a:t>PD +GBTIA</a:t>
              </a:r>
              <a:endParaRPr lang="en-US" sz="800" dirty="0">
                <a:solidFill>
                  <a:srgbClr val="5F2987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cxnSp>
          <p:nvCxnSpPr>
            <p:cNvPr id="704" name="Connecteur droit avec flèche 703"/>
            <p:cNvCxnSpPr/>
            <p:nvPr/>
          </p:nvCxnSpPr>
          <p:spPr bwMode="auto">
            <a:xfrm flipV="1">
              <a:off x="-1052900" y="4005064"/>
              <a:ext cx="0" cy="360040"/>
            </a:xfrm>
            <a:prstGeom prst="straightConnector1">
              <a:avLst/>
            </a:prstGeom>
            <a:noFill/>
            <a:ln w="12700" cap="flat" cmpd="sng" algn="ctr">
              <a:solidFill>
                <a:srgbClr val="6633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705" name="Connecteur droit 704"/>
          <p:cNvCxnSpPr/>
          <p:nvPr/>
        </p:nvCxnSpPr>
        <p:spPr bwMode="auto">
          <a:xfrm>
            <a:off x="270158" y="6353574"/>
            <a:ext cx="681921" cy="17665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06" name="Ellipse 705"/>
          <p:cNvSpPr/>
          <p:nvPr/>
        </p:nvSpPr>
        <p:spPr bwMode="auto">
          <a:xfrm>
            <a:off x="426985" y="6371243"/>
            <a:ext cx="131273" cy="131245"/>
          </a:xfrm>
          <a:prstGeom prst="ellips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07" name="Connecteur droit 706"/>
          <p:cNvCxnSpPr/>
          <p:nvPr/>
        </p:nvCxnSpPr>
        <p:spPr bwMode="auto">
          <a:xfrm>
            <a:off x="558264" y="6360733"/>
            <a:ext cx="26254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grpSp>
        <p:nvGrpSpPr>
          <p:cNvPr id="708" name="Groupe 198"/>
          <p:cNvGrpSpPr/>
          <p:nvPr/>
        </p:nvGrpSpPr>
        <p:grpSpPr>
          <a:xfrm>
            <a:off x="71137" y="6671077"/>
            <a:ext cx="930859" cy="88821"/>
            <a:chOff x="6435563" y="4149080"/>
            <a:chExt cx="765916" cy="73098"/>
          </a:xfrm>
        </p:grpSpPr>
        <p:sp>
          <p:nvSpPr>
            <p:cNvPr id="709" name="309 Rectángulo"/>
            <p:cNvSpPr/>
            <p:nvPr/>
          </p:nvSpPr>
          <p:spPr bwMode="auto">
            <a:xfrm>
              <a:off x="6435563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0" name="309 Rectángulo"/>
            <p:cNvSpPr/>
            <p:nvPr/>
          </p:nvSpPr>
          <p:spPr bwMode="auto">
            <a:xfrm>
              <a:off x="65481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1" name="309 Rectángulo"/>
            <p:cNvSpPr/>
            <p:nvPr/>
          </p:nvSpPr>
          <p:spPr bwMode="auto">
            <a:xfrm>
              <a:off x="6658764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2" name="309 Rectángulo"/>
            <p:cNvSpPr/>
            <p:nvPr/>
          </p:nvSpPr>
          <p:spPr bwMode="auto">
            <a:xfrm>
              <a:off x="6767057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3" name="309 Rectángulo"/>
            <p:cNvSpPr/>
            <p:nvPr/>
          </p:nvSpPr>
          <p:spPr bwMode="auto">
            <a:xfrm>
              <a:off x="6874788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4" name="309 Rectángulo"/>
            <p:cNvSpPr/>
            <p:nvPr/>
          </p:nvSpPr>
          <p:spPr bwMode="auto">
            <a:xfrm>
              <a:off x="6983081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5" name="309 Rectángulo"/>
            <p:cNvSpPr/>
            <p:nvPr/>
          </p:nvSpPr>
          <p:spPr bwMode="auto">
            <a:xfrm>
              <a:off x="7092280" y="4149080"/>
              <a:ext cx="109199" cy="73098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•"/>
                <a:defRPr/>
              </a:pPr>
              <a:endParaRPr lang="es-E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16" name="ZoneTexte 715"/>
          <p:cNvSpPr txBox="1"/>
          <p:nvPr/>
        </p:nvSpPr>
        <p:spPr>
          <a:xfrm>
            <a:off x="111387" y="5934983"/>
            <a:ext cx="952606" cy="471037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  Bi-</a:t>
            </a:r>
            <a:r>
              <a:rPr lang="en-US" sz="800" b="1" i="1" kern="0" dirty="0" err="1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directionnal</a:t>
            </a:r>
            <a:r>
              <a:rPr lang="en-US" sz="8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 link</a:t>
            </a:r>
            <a:endParaRPr lang="en-US" sz="800" b="1" i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17" name="ZoneTexte 406"/>
          <p:cNvSpPr txBox="1"/>
          <p:nvPr/>
        </p:nvSpPr>
        <p:spPr>
          <a:xfrm flipH="1">
            <a:off x="-126764" y="6764714"/>
            <a:ext cx="1348965" cy="226375"/>
          </a:xfrm>
          <a:prstGeom prst="rect">
            <a:avLst/>
          </a:prstGeom>
          <a:noFill/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defRPr/>
            </a:pPr>
            <a:r>
              <a:rPr lang="fr-FR" sz="900" b="1" i="1" kern="0" dirty="0" smtClean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120b </a:t>
            </a:r>
            <a:r>
              <a:rPr lang="fr-FR" sz="900" b="1" i="1" kern="0" dirty="0">
                <a:solidFill>
                  <a:srgbClr val="7030A0"/>
                </a:solidFill>
                <a:latin typeface="Arial"/>
                <a:ea typeface="+mn-ea"/>
                <a:cs typeface="Arial" pitchFamily="34" charset="0"/>
              </a:rPr>
              <a:t>@ 40MSPS</a:t>
            </a:r>
            <a:endParaRPr lang="fr-FR" sz="900" b="1" kern="0" dirty="0">
              <a:solidFill>
                <a:srgbClr val="7030A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718" name="Connecteur droit 49"/>
          <p:cNvCxnSpPr>
            <a:cxnSpLocks noChangeShapeType="1"/>
          </p:cNvCxnSpPr>
          <p:nvPr/>
        </p:nvCxnSpPr>
        <p:spPr bwMode="auto">
          <a:xfrm>
            <a:off x="8922991" y="3080068"/>
            <a:ext cx="0" cy="198861"/>
          </a:xfrm>
          <a:prstGeom prst="line">
            <a:avLst/>
          </a:prstGeom>
          <a:noFill/>
          <a:ln w="50800" algn="ctr">
            <a:solidFill>
              <a:srgbClr val="996633"/>
            </a:solidFill>
            <a:round/>
            <a:headEnd/>
            <a:tailEnd/>
          </a:ln>
        </p:spPr>
      </p:cxnSp>
      <p:sp>
        <p:nvSpPr>
          <p:cNvPr id="722" name="Rectangle à coins arrondis 721"/>
          <p:cNvSpPr/>
          <p:nvPr/>
        </p:nvSpPr>
        <p:spPr bwMode="auto">
          <a:xfrm>
            <a:off x="2289882" y="3403537"/>
            <a:ext cx="1635494" cy="20015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3" name="Rectangle 722"/>
          <p:cNvSpPr/>
          <p:nvPr/>
        </p:nvSpPr>
        <p:spPr bwMode="auto">
          <a:xfrm rot="16200000">
            <a:off x="2073047" y="4420705"/>
            <a:ext cx="833442" cy="39691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4" name="ZoneTexte 723"/>
          <p:cNvSpPr txBox="1"/>
          <p:nvPr/>
        </p:nvSpPr>
        <p:spPr>
          <a:xfrm>
            <a:off x="2250190" y="4180359"/>
            <a:ext cx="555687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Uplink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5" name="ZoneTexte 724"/>
          <p:cNvSpPr txBox="1"/>
          <p:nvPr/>
        </p:nvSpPr>
        <p:spPr>
          <a:xfrm>
            <a:off x="2250190" y="4718384"/>
            <a:ext cx="555687" cy="33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Down-link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26" name="Triangle isocèle 725"/>
          <p:cNvSpPr/>
          <p:nvPr/>
        </p:nvSpPr>
        <p:spPr bwMode="auto">
          <a:xfrm rot="16200000">
            <a:off x="2390549" y="4341338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7" name="Triangle isocèle 726"/>
          <p:cNvSpPr/>
          <p:nvPr/>
        </p:nvSpPr>
        <p:spPr bwMode="auto">
          <a:xfrm rot="5400000">
            <a:off x="2390549" y="4539777"/>
            <a:ext cx="198439" cy="238151"/>
          </a:xfrm>
          <a:prstGeom prst="triangle">
            <a:avLst/>
          </a:prstGeom>
          <a:solidFill>
            <a:srgbClr val="FF9900"/>
          </a:solidFill>
          <a:ln w="12700" cap="flat" cmpd="sng" algn="ctr">
            <a:solidFill>
              <a:srgbClr val="FF9900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8" name="Rectangle 727"/>
          <p:cNvSpPr/>
          <p:nvPr/>
        </p:nvSpPr>
        <p:spPr bwMode="auto">
          <a:xfrm>
            <a:off x="3561685" y="3973779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29" name="ZoneTexte 728"/>
          <p:cNvSpPr txBox="1"/>
          <p:nvPr/>
        </p:nvSpPr>
        <p:spPr>
          <a:xfrm>
            <a:off x="3504068" y="3934464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0" name="Rectangle 729"/>
          <p:cNvSpPr/>
          <p:nvPr/>
        </p:nvSpPr>
        <p:spPr bwMode="auto">
          <a:xfrm>
            <a:off x="3561348" y="4805753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1" name="ZoneTexte 730"/>
          <p:cNvSpPr txBox="1"/>
          <p:nvPr/>
        </p:nvSpPr>
        <p:spPr>
          <a:xfrm>
            <a:off x="3504068" y="4766065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2" name="Rectangle 731"/>
          <p:cNvSpPr/>
          <p:nvPr/>
        </p:nvSpPr>
        <p:spPr bwMode="auto">
          <a:xfrm>
            <a:off x="3565396" y="4964504"/>
            <a:ext cx="357227" cy="158751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3" name="ZoneTexte 732"/>
          <p:cNvSpPr txBox="1"/>
          <p:nvPr/>
        </p:nvSpPr>
        <p:spPr>
          <a:xfrm>
            <a:off x="3505741" y="4924816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4" name="Rectangle 733"/>
          <p:cNvSpPr/>
          <p:nvPr/>
        </p:nvSpPr>
        <p:spPr bwMode="auto">
          <a:xfrm>
            <a:off x="3423085" y="3766317"/>
            <a:ext cx="496959" cy="205993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5" name="ZoneTexte 734"/>
          <p:cNvSpPr txBox="1"/>
          <p:nvPr/>
        </p:nvSpPr>
        <p:spPr>
          <a:xfrm>
            <a:off x="3351911" y="3723422"/>
            <a:ext cx="734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24 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36" name="Rectangle 735"/>
          <p:cNvSpPr/>
          <p:nvPr/>
        </p:nvSpPr>
        <p:spPr bwMode="auto">
          <a:xfrm>
            <a:off x="3367434" y="4329500"/>
            <a:ext cx="556754" cy="324034"/>
          </a:xfrm>
          <a:prstGeom prst="rect">
            <a:avLst/>
          </a:prstGeom>
          <a:solidFill>
            <a:srgbClr val="990000"/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37" name="ZoneTexte 736"/>
          <p:cNvSpPr txBox="1"/>
          <p:nvPr/>
        </p:nvSpPr>
        <p:spPr>
          <a:xfrm>
            <a:off x="3372187" y="42898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E-Port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38" name="Connecteur droit 737"/>
          <p:cNvCxnSpPr/>
          <p:nvPr/>
        </p:nvCxnSpPr>
        <p:spPr bwMode="auto">
          <a:xfrm>
            <a:off x="2736056" y="4672357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39" name="Connecteur droit 738"/>
          <p:cNvCxnSpPr/>
          <p:nvPr/>
        </p:nvCxnSpPr>
        <p:spPr bwMode="auto">
          <a:xfrm>
            <a:off x="2808064" y="4666111"/>
            <a:ext cx="0" cy="2381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740" name="Rectangle 739"/>
          <p:cNvSpPr/>
          <p:nvPr/>
        </p:nvSpPr>
        <p:spPr bwMode="auto">
          <a:xfrm>
            <a:off x="2853910" y="4607314"/>
            <a:ext cx="458210" cy="5380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1" name="ZoneTexte 740"/>
          <p:cNvSpPr txBox="1"/>
          <p:nvPr/>
        </p:nvSpPr>
        <p:spPr>
          <a:xfrm>
            <a:off x="2773799" y="4596075"/>
            <a:ext cx="63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u="sng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General Ctrl</a:t>
            </a:r>
            <a:endParaRPr lang="en-US" sz="800" u="sng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2" name="Rectangle 741"/>
          <p:cNvSpPr/>
          <p:nvPr/>
        </p:nvSpPr>
        <p:spPr bwMode="auto">
          <a:xfrm>
            <a:off x="2706407" y="5140777"/>
            <a:ext cx="752497" cy="26029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en-US" sz="1100" dirty="0" smtClean="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743" name="ZoneTexte 742"/>
          <p:cNvSpPr txBox="1"/>
          <p:nvPr/>
        </p:nvSpPr>
        <p:spPr>
          <a:xfrm>
            <a:off x="2585689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aster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44" name="ZoneTexte 743"/>
          <p:cNvSpPr txBox="1"/>
          <p:nvPr/>
        </p:nvSpPr>
        <p:spPr>
          <a:xfrm>
            <a:off x="2877910" y="4822212"/>
            <a:ext cx="515995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……..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5" name="Connecteur droit 744"/>
          <p:cNvCxnSpPr/>
          <p:nvPr/>
        </p:nvCxnSpPr>
        <p:spPr bwMode="auto">
          <a:xfrm flipH="1">
            <a:off x="3044198" y="3743282"/>
            <a:ext cx="4502" cy="859471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cxnSp>
        <p:nvCxnSpPr>
          <p:cNvPr id="746" name="Connecteur droit 745"/>
          <p:cNvCxnSpPr/>
          <p:nvPr/>
        </p:nvCxnSpPr>
        <p:spPr bwMode="auto">
          <a:xfrm flipV="1">
            <a:off x="2686801" y="4408872"/>
            <a:ext cx="704550" cy="1806"/>
          </a:xfrm>
          <a:prstGeom prst="line">
            <a:avLst/>
          </a:prstGeom>
          <a:noFill/>
          <a:ln w="31750" cap="flat" cmpd="sng" algn="ctr">
            <a:solidFill>
              <a:srgbClr val="0000CC"/>
            </a:solidFill>
            <a:prstDash val="solid"/>
            <a:round/>
            <a:headEnd type="stealth" w="med" len="med"/>
            <a:tailEnd type="stealth" w="med" len="med"/>
          </a:ln>
          <a:effectLst/>
        </p:spPr>
      </p:cxnSp>
      <p:sp>
        <p:nvSpPr>
          <p:cNvPr id="747" name="ZoneTexte 746"/>
          <p:cNvSpPr txBox="1"/>
          <p:nvPr/>
        </p:nvSpPr>
        <p:spPr>
          <a:xfrm>
            <a:off x="3295996" y="4395681"/>
            <a:ext cx="65274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700" u="sng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Diff. Signal:</a:t>
            </a:r>
          </a:p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i="1" dirty="0" err="1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OUT</a:t>
            </a:r>
            <a:r>
              <a:rPr lang="en-US" sz="600" i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, D</a:t>
            </a:r>
            <a:r>
              <a:rPr lang="en-US" sz="600" i="1" baseline="-25000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  <a:endParaRPr lang="en-US" sz="600" i="1" dirty="0">
              <a:solidFill>
                <a:srgbClr val="FFFF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48" name="Connecteur droit 747"/>
          <p:cNvCxnSpPr/>
          <p:nvPr/>
        </p:nvCxnSpPr>
        <p:spPr bwMode="auto">
          <a:xfrm>
            <a:off x="3827240" y="4148631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49" name="Connecteur droit 748"/>
          <p:cNvCxnSpPr/>
          <p:nvPr/>
        </p:nvCxnSpPr>
        <p:spPr bwMode="auto">
          <a:xfrm>
            <a:off x="3708164" y="4143853"/>
            <a:ext cx="0" cy="15875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77" name="Connecteur droit avec flèche 180"/>
          <p:cNvCxnSpPr>
            <a:cxnSpLocks noChangeShapeType="1"/>
          </p:cNvCxnSpPr>
          <p:nvPr/>
        </p:nvCxnSpPr>
        <p:spPr bwMode="auto">
          <a:xfrm>
            <a:off x="3916498" y="4051682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8" name="Connecteur droit avec flèche 180"/>
          <p:cNvCxnSpPr>
            <a:cxnSpLocks noChangeShapeType="1"/>
          </p:cNvCxnSpPr>
          <p:nvPr/>
        </p:nvCxnSpPr>
        <p:spPr bwMode="auto">
          <a:xfrm>
            <a:off x="3916498" y="448824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cxnSp>
        <p:nvCxnSpPr>
          <p:cNvPr id="779" name="Connecteur droit avec flèche 180"/>
          <p:cNvCxnSpPr>
            <a:cxnSpLocks noChangeShapeType="1"/>
          </p:cNvCxnSpPr>
          <p:nvPr/>
        </p:nvCxnSpPr>
        <p:spPr bwMode="auto">
          <a:xfrm>
            <a:off x="3916498" y="4885125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FF"/>
            </a:solidFill>
            <a:round/>
            <a:headEnd type="stealth"/>
            <a:tailEnd type="stealth" w="med" len="med"/>
          </a:ln>
        </p:spPr>
      </p:cxnSp>
      <p:sp>
        <p:nvSpPr>
          <p:cNvPr id="780" name="Accolade fermante 779"/>
          <p:cNvSpPr/>
          <p:nvPr/>
        </p:nvSpPr>
        <p:spPr bwMode="auto">
          <a:xfrm>
            <a:off x="4147111" y="3972309"/>
            <a:ext cx="291691" cy="994031"/>
          </a:xfrm>
          <a:prstGeom prst="rightBrace">
            <a:avLst>
              <a:gd name="adj1" fmla="val 13500"/>
              <a:gd name="adj2" fmla="val 73036"/>
            </a:avLst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781" name="ZoneTexte 632"/>
          <p:cNvSpPr txBox="1">
            <a:spLocks noChangeArrowheads="1"/>
          </p:cNvSpPr>
          <p:nvPr/>
        </p:nvSpPr>
        <p:spPr bwMode="auto">
          <a:xfrm>
            <a:off x="4251506" y="4710972"/>
            <a:ext cx="854218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dirty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E-</a:t>
            </a:r>
            <a:r>
              <a:rPr lang="fr-FR" sz="700" dirty="0" err="1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Port_SC_FEB</a:t>
            </a:r>
            <a:endParaRPr lang="fr-FR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82" name="ZoneTexte 632"/>
          <p:cNvSpPr txBox="1">
            <a:spLocks noChangeArrowheads="1"/>
          </p:cNvSpPr>
          <p:nvPr/>
        </p:nvSpPr>
        <p:spPr bwMode="auto">
          <a:xfrm>
            <a:off x="3908325" y="4543730"/>
            <a:ext cx="472748" cy="224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b="1" i="1" kern="0" dirty="0" smtClean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rPr>
              <a:t>x (16)</a:t>
            </a:r>
          </a:p>
        </p:txBody>
      </p:sp>
      <p:cxnSp>
        <p:nvCxnSpPr>
          <p:cNvPr id="783" name="Connecteur droit avec flèche 180"/>
          <p:cNvCxnSpPr>
            <a:cxnSpLocks noChangeShapeType="1"/>
          </p:cNvCxnSpPr>
          <p:nvPr/>
        </p:nvCxnSpPr>
        <p:spPr bwMode="auto">
          <a:xfrm>
            <a:off x="2746098" y="6428972"/>
            <a:ext cx="252711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stealth"/>
            <a:tailEnd type="none" w="med" len="med"/>
          </a:ln>
        </p:spPr>
      </p:cxnSp>
      <p:cxnSp>
        <p:nvCxnSpPr>
          <p:cNvPr id="784" name="Connecteur droit avec flèche 180"/>
          <p:cNvCxnSpPr>
            <a:cxnSpLocks noChangeShapeType="1"/>
          </p:cNvCxnSpPr>
          <p:nvPr/>
        </p:nvCxnSpPr>
        <p:spPr bwMode="auto">
          <a:xfrm>
            <a:off x="2087984" y="4574371"/>
            <a:ext cx="198460" cy="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stealth" w="med" len="med"/>
          </a:ln>
        </p:spPr>
      </p:cxnSp>
      <p:cxnSp>
        <p:nvCxnSpPr>
          <p:cNvPr id="785" name="Connecteur droit avec flèche 180"/>
          <p:cNvCxnSpPr>
            <a:cxnSpLocks noChangeShapeType="1"/>
          </p:cNvCxnSpPr>
          <p:nvPr/>
        </p:nvCxnSpPr>
        <p:spPr bwMode="auto">
          <a:xfrm flipV="1">
            <a:off x="2087984" y="4555593"/>
            <a:ext cx="0" cy="12789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sp>
        <p:nvSpPr>
          <p:cNvPr id="786" name="ZoneTexte 785"/>
          <p:cNvSpPr txBox="1"/>
          <p:nvPr/>
        </p:nvSpPr>
        <p:spPr>
          <a:xfrm>
            <a:off x="2319971" y="3816011"/>
            <a:ext cx="559379" cy="255646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000" b="1" i="1" dirty="0" smtClean="0">
                <a:solidFill>
                  <a:srgbClr val="3333FF"/>
                </a:solidFill>
                <a:latin typeface="Arial" pitchFamily="34" charset="0"/>
                <a:ea typeface="+mn-ea"/>
                <a:cs typeface="Arial" pitchFamily="34" charset="0"/>
              </a:rPr>
              <a:t>GBTX</a:t>
            </a:r>
            <a:endParaRPr lang="en-US" sz="1000" b="1" i="1" dirty="0">
              <a:solidFill>
                <a:srgbClr val="3333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787" name="Connecteur droit avec flèche 180"/>
          <p:cNvCxnSpPr>
            <a:cxnSpLocks noChangeShapeType="1"/>
          </p:cNvCxnSpPr>
          <p:nvPr/>
        </p:nvCxnSpPr>
        <p:spPr bwMode="auto">
          <a:xfrm>
            <a:off x="5256336" y="637978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8" name="Connecteur droit avec flèche 180"/>
          <p:cNvCxnSpPr>
            <a:cxnSpLocks noChangeShapeType="1"/>
          </p:cNvCxnSpPr>
          <p:nvPr/>
        </p:nvCxnSpPr>
        <p:spPr bwMode="auto">
          <a:xfrm>
            <a:off x="5256336" y="6523361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89" name="Connecteur droit avec flèche 180"/>
          <p:cNvCxnSpPr>
            <a:cxnSpLocks noChangeShapeType="1"/>
          </p:cNvCxnSpPr>
          <p:nvPr/>
        </p:nvCxnSpPr>
        <p:spPr bwMode="auto">
          <a:xfrm>
            <a:off x="5256336" y="6667377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0" name="Connecteur droit avec flèche 180"/>
          <p:cNvCxnSpPr>
            <a:cxnSpLocks noChangeShapeType="1"/>
          </p:cNvCxnSpPr>
          <p:nvPr/>
        </p:nvCxnSpPr>
        <p:spPr bwMode="auto">
          <a:xfrm>
            <a:off x="5256336" y="6792920"/>
            <a:ext cx="306303" cy="0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stealth" w="med" len="med"/>
          </a:ln>
        </p:spPr>
      </p:cxnSp>
      <p:cxnSp>
        <p:nvCxnSpPr>
          <p:cNvPr id="791" name="Connecteur droit avec flèche 180"/>
          <p:cNvCxnSpPr>
            <a:cxnSpLocks noChangeShapeType="1"/>
          </p:cNvCxnSpPr>
          <p:nvPr/>
        </p:nvCxnSpPr>
        <p:spPr bwMode="auto">
          <a:xfrm>
            <a:off x="4068204" y="5509891"/>
            <a:ext cx="96818" cy="701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stealth" w="med" len="med"/>
          </a:ln>
        </p:spPr>
      </p:cxnSp>
      <p:grpSp>
        <p:nvGrpSpPr>
          <p:cNvPr id="792" name="Groupe 791"/>
          <p:cNvGrpSpPr/>
          <p:nvPr/>
        </p:nvGrpSpPr>
        <p:grpSpPr>
          <a:xfrm>
            <a:off x="4098598" y="5219997"/>
            <a:ext cx="1247095" cy="1905011"/>
            <a:chOff x="4987287" y="6624153"/>
            <a:chExt cx="1247095" cy="1905011"/>
          </a:xfrm>
        </p:grpSpPr>
        <p:sp>
          <p:nvSpPr>
            <p:cNvPr id="793" name="Rectangle à coins arrondis 792"/>
            <p:cNvSpPr/>
            <p:nvPr/>
          </p:nvSpPr>
          <p:spPr bwMode="auto">
            <a:xfrm>
              <a:off x="5059584" y="6624153"/>
              <a:ext cx="1093940" cy="1905011"/>
            </a:xfrm>
            <a:prstGeom prst="roundRect">
              <a:avLst/>
            </a:prstGeom>
            <a:solidFill>
              <a:srgbClr val="B7C6FE">
                <a:lumMod val="90000"/>
                <a:alpha val="6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4" name="Rectangle 793"/>
            <p:cNvSpPr/>
            <p:nvPr/>
          </p:nvSpPr>
          <p:spPr bwMode="auto">
            <a:xfrm>
              <a:off x="5376096" y="7624923"/>
              <a:ext cx="777460" cy="6341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5" name="ZoneTexte 632"/>
            <p:cNvSpPr txBox="1">
              <a:spLocks noChangeArrowheads="1"/>
            </p:cNvSpPr>
            <p:nvPr/>
          </p:nvSpPr>
          <p:spPr bwMode="auto">
            <a:xfrm>
              <a:off x="5323793" y="7584385"/>
              <a:ext cx="770853" cy="220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i="1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User Buses :</a:t>
              </a:r>
            </a:p>
          </p:txBody>
        </p:sp>
        <p:sp>
          <p:nvSpPr>
            <p:cNvPr id="796" name="ZoneTexte 632"/>
            <p:cNvSpPr txBox="1">
              <a:spLocks noChangeArrowheads="1"/>
            </p:cNvSpPr>
            <p:nvPr/>
          </p:nvSpPr>
          <p:spPr bwMode="auto">
            <a:xfrm>
              <a:off x="5314613" y="7756384"/>
              <a:ext cx="91976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{I2C, //, SPI, 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JTAG, 12bADC,</a:t>
              </a:r>
            </a:p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…} – T°</a:t>
              </a:r>
            </a:p>
          </p:txBody>
        </p:sp>
        <p:sp>
          <p:nvSpPr>
            <p:cNvPr id="797" name="Rectangle 796"/>
            <p:cNvSpPr/>
            <p:nvPr/>
          </p:nvSpPr>
          <p:spPr bwMode="auto">
            <a:xfrm>
              <a:off x="5068191" y="6782904"/>
              <a:ext cx="681393" cy="277814"/>
            </a:xfrm>
            <a:prstGeom prst="rect">
              <a:avLst/>
            </a:prstGeom>
            <a:solidFill>
              <a:srgbClr val="9933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24" tIns="46013" rIns="92024" bIns="46013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98" name="ZoneTexte 632"/>
            <p:cNvSpPr txBox="1">
              <a:spLocks noChangeArrowheads="1"/>
            </p:cNvSpPr>
            <p:nvPr/>
          </p:nvSpPr>
          <p:spPr bwMode="auto">
            <a:xfrm>
              <a:off x="4987287" y="6743216"/>
              <a:ext cx="484453" cy="220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E-Port</a:t>
              </a:r>
            </a:p>
          </p:txBody>
        </p:sp>
        <p:cxnSp>
          <p:nvCxnSpPr>
            <p:cNvPr id="799" name="Connecteur droit avec flèche 180"/>
            <p:cNvCxnSpPr>
              <a:cxnSpLocks noChangeShapeType="1"/>
            </p:cNvCxnSpPr>
            <p:nvPr/>
          </p:nvCxnSpPr>
          <p:spPr bwMode="auto">
            <a:xfrm flipH="1">
              <a:off x="5745057" y="6922268"/>
              <a:ext cx="218788" cy="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stealth" w="med" len="med"/>
            </a:ln>
          </p:spPr>
        </p:cxnSp>
        <p:cxnSp>
          <p:nvCxnSpPr>
            <p:cNvPr id="800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959067" y="6922271"/>
              <a:ext cx="0" cy="218742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none" w="med" len="med"/>
            </a:ln>
          </p:spPr>
        </p:cxnSp>
        <p:sp>
          <p:nvSpPr>
            <p:cNvPr id="801" name="Rectangle 800"/>
            <p:cNvSpPr/>
            <p:nvPr/>
          </p:nvSpPr>
          <p:spPr bwMode="auto">
            <a:xfrm>
              <a:off x="5445792" y="7159590"/>
              <a:ext cx="583940" cy="29910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75" tIns="46038" rIns="92075" bIns="46038" anchor="ctr"/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fr-FR" sz="1200" kern="0" dirty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2" name="ZoneTexte 632"/>
            <p:cNvSpPr txBox="1">
              <a:spLocks noChangeArrowheads="1"/>
            </p:cNvSpPr>
            <p:nvPr/>
          </p:nvSpPr>
          <p:spPr bwMode="auto">
            <a:xfrm>
              <a:off x="5436346" y="7134129"/>
              <a:ext cx="6303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Network </a:t>
              </a:r>
            </a:p>
            <a:p>
              <a:pPr algn="ctr"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8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Controller</a:t>
              </a:r>
            </a:p>
          </p:txBody>
        </p:sp>
        <p:cxnSp>
          <p:nvCxnSpPr>
            <p:cNvPr id="803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5709892" y="7457595"/>
              <a:ext cx="0" cy="164649"/>
            </a:xfrm>
            <a:prstGeom prst="straightConnector1">
              <a:avLst/>
            </a:prstGeom>
            <a:noFill/>
            <a:ln w="12700" algn="ctr">
              <a:solidFill>
                <a:srgbClr val="618FFD">
                  <a:lumMod val="50000"/>
                </a:srgbClr>
              </a:solidFill>
              <a:round/>
              <a:headEnd type="stealth"/>
              <a:tailEnd type="stealth" w="med" len="med"/>
            </a:ln>
          </p:spPr>
        </p:cxnSp>
        <p:sp>
          <p:nvSpPr>
            <p:cNvPr id="804" name="ZoneTexte 803"/>
            <p:cNvSpPr txBox="1"/>
            <p:nvPr/>
          </p:nvSpPr>
          <p:spPr>
            <a:xfrm>
              <a:off x="5055146" y="8213889"/>
              <a:ext cx="1093940" cy="246173"/>
            </a:xfrm>
            <a:prstGeom prst="rect">
              <a:avLst/>
            </a:prstGeom>
            <a:noFill/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1000" b="1" i="1" kern="0" dirty="0" smtClean="0">
                  <a:solidFill>
                    <a:srgbClr val="000000"/>
                  </a:solidFill>
                  <a:latin typeface="Arial"/>
                  <a:ea typeface="+mn-ea"/>
                  <a:cs typeface="Arial" pitchFamily="34" charset="0"/>
                </a:rPr>
                <a:t>GBT-SCA</a:t>
              </a:r>
              <a:endParaRPr lang="fr-FR" sz="1000" kern="0" dirty="0">
                <a:solidFill>
                  <a:srgbClr val="0000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05" name="ZoneTexte 632"/>
            <p:cNvSpPr txBox="1">
              <a:spLocks noChangeArrowheads="1"/>
            </p:cNvSpPr>
            <p:nvPr/>
          </p:nvSpPr>
          <p:spPr bwMode="auto">
            <a:xfrm>
              <a:off x="5035129" y="6862279"/>
              <a:ext cx="793838" cy="203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89" tIns="45696" rIns="91389" bIns="45696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Prim</a:t>
              </a:r>
              <a:r>
                <a:rPr lang="fr-FR" sz="700" kern="0" dirty="0" smtClean="0">
                  <a:solidFill>
                    <a:srgbClr val="FFFFFF"/>
                  </a:solidFill>
                  <a:latin typeface="Arial"/>
                  <a:ea typeface="+mn-ea"/>
                  <a:cs typeface="Arial" pitchFamily="34" charset="0"/>
                </a:rPr>
                <a:t>. / Second.</a:t>
              </a:r>
            </a:p>
          </p:txBody>
        </p:sp>
      </p:grpSp>
      <p:cxnSp>
        <p:nvCxnSpPr>
          <p:cNvPr id="806" name="Connecteur droit avec flèche 180"/>
          <p:cNvCxnSpPr>
            <a:cxnSpLocks noChangeShapeType="1"/>
          </p:cNvCxnSpPr>
          <p:nvPr/>
        </p:nvCxnSpPr>
        <p:spPr bwMode="auto">
          <a:xfrm flipV="1">
            <a:off x="3924188" y="5044231"/>
            <a:ext cx="138861" cy="244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stealth"/>
            <a:tailEnd type="none" w="med" len="med"/>
          </a:ln>
        </p:spPr>
      </p:cxnSp>
      <p:cxnSp>
        <p:nvCxnSpPr>
          <p:cNvPr id="80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4068204" y="5037605"/>
            <a:ext cx="560" cy="478387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 type="none"/>
            <a:tailEnd type="none" w="med" len="med"/>
          </a:ln>
        </p:spPr>
      </p:cxnSp>
      <p:sp>
        <p:nvSpPr>
          <p:cNvPr id="808" name="ZoneTexte 632"/>
          <p:cNvSpPr txBox="1">
            <a:spLocks noChangeArrowheads="1"/>
          </p:cNvSpPr>
          <p:nvPr/>
        </p:nvSpPr>
        <p:spPr bwMode="auto">
          <a:xfrm>
            <a:off x="3484407" y="5489922"/>
            <a:ext cx="764450" cy="22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8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E-</a:t>
            </a:r>
            <a:r>
              <a:rPr lang="fr-FR" sz="800" i="1" kern="0" dirty="0" err="1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Port_SCA</a:t>
            </a:r>
            <a:endParaRPr lang="fr-FR" sz="800" i="1" kern="0" dirty="0" smtClean="0">
              <a:solidFill>
                <a:srgbClr val="C00000"/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09" name="Connecteur droit avec flèche 180"/>
          <p:cNvCxnSpPr>
            <a:cxnSpLocks noChangeShapeType="1"/>
          </p:cNvCxnSpPr>
          <p:nvPr/>
        </p:nvCxnSpPr>
        <p:spPr bwMode="auto">
          <a:xfrm flipV="1">
            <a:off x="2227072" y="6869513"/>
            <a:ext cx="0" cy="119063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cxnSp>
        <p:nvCxnSpPr>
          <p:cNvPr id="810" name="Connecteur droit avec flèche 180"/>
          <p:cNvCxnSpPr>
            <a:cxnSpLocks noChangeShapeType="1"/>
          </p:cNvCxnSpPr>
          <p:nvPr/>
        </p:nvCxnSpPr>
        <p:spPr bwMode="auto">
          <a:xfrm flipV="1">
            <a:off x="3060092" y="5410644"/>
            <a:ext cx="4368" cy="1580445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stealth" w="med" len="med"/>
          </a:ln>
        </p:spPr>
      </p:cxnSp>
      <p:sp>
        <p:nvSpPr>
          <p:cNvPr id="811" name="ZoneTexte 810"/>
          <p:cNvSpPr txBox="1"/>
          <p:nvPr/>
        </p:nvSpPr>
        <p:spPr>
          <a:xfrm>
            <a:off x="7308564" y="4311148"/>
            <a:ext cx="832970" cy="317202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700" dirty="0" smtClean="0">
                <a:solidFill>
                  <a:srgbClr val="0000CC"/>
                </a:solidFill>
                <a:latin typeface="Arial" pitchFamily="34" charset="0"/>
                <a:ea typeface="+mn-ea"/>
                <a:cs typeface="Arial" pitchFamily="34" charset="0"/>
              </a:rPr>
              <a:t>Slow control to FEB</a:t>
            </a:r>
            <a:endParaRPr lang="en-US" sz="700" dirty="0">
              <a:solidFill>
                <a:srgbClr val="0000CC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15" name="Accolade fermante 814"/>
          <p:cNvSpPr/>
          <p:nvPr/>
        </p:nvSpPr>
        <p:spPr bwMode="auto">
          <a:xfrm>
            <a:off x="5746797" y="6272359"/>
            <a:ext cx="262545" cy="597154"/>
          </a:xfrm>
          <a:prstGeom prst="rightBrace">
            <a:avLst>
              <a:gd name="adj1" fmla="val 8333"/>
              <a:gd name="adj2" fmla="val 48306"/>
            </a:avLst>
          </a:prstGeom>
          <a:noFill/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01428" tIns="50716" rIns="101428" bIns="50716" numCol="1" rtlCol="0" anchor="ctr" anchorCtr="0" compatLnSpc="1">
            <a:prstTxWarp prst="textNoShape">
              <a:avLst/>
            </a:prstTxWarp>
          </a:bodyPr>
          <a:lstStyle/>
          <a:p>
            <a:pPr defTabSz="1110249" eaLnBrk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sz="1200" kern="0" dirty="0" smtClean="0">
              <a:solidFill>
                <a:srgbClr val="919191"/>
              </a:solidFill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816" name="ZoneTexte 632"/>
          <p:cNvSpPr txBox="1">
            <a:spLocks noChangeArrowheads="1"/>
          </p:cNvSpPr>
          <p:nvPr/>
        </p:nvSpPr>
        <p:spPr bwMode="auto">
          <a:xfrm>
            <a:off x="5851718" y="6560042"/>
            <a:ext cx="566524" cy="53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16" tIns="50361" rIns="100716" bIns="50361">
            <a:spAutoFit/>
          </a:bodyPr>
          <a:lstStyle/>
          <a:p>
            <a:pPr algn="ctr"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Protocol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used</a:t>
            </a:r>
            <a:r>
              <a:rPr lang="fr-FR" sz="700" b="1" i="1" kern="0" dirty="0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 on the </a:t>
            </a:r>
            <a:r>
              <a:rPr lang="fr-FR" sz="700" b="1" i="1" kern="0" dirty="0" err="1" smtClean="0">
                <a:solidFill>
                  <a:srgbClr val="919191">
                    <a:lumMod val="75000"/>
                  </a:srgbClr>
                </a:solidFill>
                <a:latin typeface="Arial"/>
                <a:ea typeface="+mn-ea"/>
                <a:cs typeface="Arial" pitchFamily="34" charset="0"/>
              </a:rPr>
              <a:t>board</a:t>
            </a:r>
            <a:endParaRPr lang="fr-FR" sz="700" b="1" i="1" kern="0" dirty="0" smtClean="0">
              <a:solidFill>
                <a:srgbClr val="919191">
                  <a:lumMod val="75000"/>
                </a:srgbClr>
              </a:solidFill>
              <a:latin typeface="Arial"/>
              <a:ea typeface="+mn-ea"/>
              <a:cs typeface="Arial" pitchFamily="34" charset="0"/>
            </a:endParaRPr>
          </a:p>
        </p:txBody>
      </p:sp>
      <p:cxnSp>
        <p:nvCxnSpPr>
          <p:cNvPr id="845" name="Connecteur droit avec flèche 180"/>
          <p:cNvCxnSpPr>
            <a:cxnSpLocks noChangeShapeType="1"/>
          </p:cNvCxnSpPr>
          <p:nvPr/>
        </p:nvCxnSpPr>
        <p:spPr bwMode="auto">
          <a:xfrm flipV="1">
            <a:off x="2986651" y="5813514"/>
            <a:ext cx="0" cy="635004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6" name="Connecteur droit avec flèche 180"/>
          <p:cNvCxnSpPr>
            <a:cxnSpLocks noChangeShapeType="1"/>
          </p:cNvCxnSpPr>
          <p:nvPr/>
        </p:nvCxnSpPr>
        <p:spPr bwMode="auto">
          <a:xfrm flipV="1">
            <a:off x="2071336" y="5831693"/>
            <a:ext cx="937561" cy="2850"/>
          </a:xfrm>
          <a:prstGeom prst="straightConnector1">
            <a:avLst/>
          </a:prstGeom>
          <a:noFill/>
          <a:ln w="44450" algn="ctr">
            <a:solidFill>
              <a:schemeClr val="accent6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847" name="Connecteur droit avec flèche 180"/>
          <p:cNvCxnSpPr>
            <a:cxnSpLocks noChangeShapeType="1"/>
          </p:cNvCxnSpPr>
          <p:nvPr/>
        </p:nvCxnSpPr>
        <p:spPr bwMode="auto">
          <a:xfrm flipH="1" flipV="1">
            <a:off x="2221245" y="6984014"/>
            <a:ext cx="838847" cy="4562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none"/>
            <a:tailEnd type="none" w="med" len="med"/>
          </a:ln>
        </p:spPr>
      </p:cxnSp>
      <p:cxnSp>
        <p:nvCxnSpPr>
          <p:cNvPr id="853" name="Connecteur droit 852"/>
          <p:cNvCxnSpPr/>
          <p:nvPr/>
        </p:nvCxnSpPr>
        <p:spPr bwMode="auto">
          <a:xfrm>
            <a:off x="8460692" y="1584042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55" name="Connecteur droit 195"/>
          <p:cNvCxnSpPr>
            <a:cxnSpLocks noChangeShapeType="1"/>
          </p:cNvCxnSpPr>
          <p:nvPr/>
        </p:nvCxnSpPr>
        <p:spPr bwMode="auto">
          <a:xfrm>
            <a:off x="8906617" y="4646998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6" name="Connecteur droit 195"/>
          <p:cNvCxnSpPr>
            <a:cxnSpLocks noChangeShapeType="1"/>
          </p:cNvCxnSpPr>
          <p:nvPr/>
        </p:nvCxnSpPr>
        <p:spPr bwMode="auto">
          <a:xfrm>
            <a:off x="8906617" y="4329496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7" name="Connecteur droit 195"/>
          <p:cNvCxnSpPr>
            <a:cxnSpLocks noChangeShapeType="1"/>
          </p:cNvCxnSpPr>
          <p:nvPr/>
        </p:nvCxnSpPr>
        <p:spPr bwMode="auto">
          <a:xfrm>
            <a:off x="8907947" y="3376991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8" name="Connecteur droit 195"/>
          <p:cNvCxnSpPr>
            <a:cxnSpLocks noChangeShapeType="1"/>
          </p:cNvCxnSpPr>
          <p:nvPr/>
        </p:nvCxnSpPr>
        <p:spPr bwMode="auto">
          <a:xfrm>
            <a:off x="8907947" y="2980113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59" name="Connecteur droit 195"/>
          <p:cNvCxnSpPr>
            <a:cxnSpLocks noChangeShapeType="1"/>
          </p:cNvCxnSpPr>
          <p:nvPr/>
        </p:nvCxnSpPr>
        <p:spPr bwMode="auto">
          <a:xfrm>
            <a:off x="8907947" y="2027607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0" name="Connecteur droit 195"/>
          <p:cNvCxnSpPr>
            <a:cxnSpLocks noChangeShapeType="1"/>
          </p:cNvCxnSpPr>
          <p:nvPr/>
        </p:nvCxnSpPr>
        <p:spPr bwMode="auto">
          <a:xfrm>
            <a:off x="8907947" y="1710105"/>
            <a:ext cx="238151" cy="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/>
            <a:tailEnd type="stealth" w="med" len="med"/>
          </a:ln>
        </p:spPr>
      </p:cxnSp>
      <p:cxnSp>
        <p:nvCxnSpPr>
          <p:cNvPr id="861" name="Connecteur droit 860"/>
          <p:cNvCxnSpPr/>
          <p:nvPr/>
        </p:nvCxnSpPr>
        <p:spPr bwMode="auto">
          <a:xfrm>
            <a:off x="9153619" y="1483599"/>
            <a:ext cx="0" cy="3361838"/>
          </a:xfrm>
          <a:prstGeom prst="lin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62" name="ZoneTexte 861"/>
          <p:cNvSpPr txBox="1"/>
          <p:nvPr/>
        </p:nvSpPr>
        <p:spPr>
          <a:xfrm>
            <a:off x="9121450" y="2702300"/>
            <a:ext cx="1031430" cy="655776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900" i="1" kern="0" dirty="0" smtClean="0">
                <a:solidFill>
                  <a:srgbClr val="0000CC"/>
                </a:solidFill>
                <a:ea typeface="+mn-ea"/>
                <a:cs typeface="Arial" pitchFamily="34" charset="0"/>
              </a:rPr>
              <a:t>Slow Control distribution to FEB through 6U_backplane</a:t>
            </a:r>
            <a:endParaRPr lang="en-US" sz="900" i="1" kern="0" dirty="0">
              <a:solidFill>
                <a:srgbClr val="0000CC"/>
              </a:solidFill>
              <a:ea typeface="+mn-ea"/>
              <a:cs typeface="Arial" pitchFamily="34" charset="0"/>
            </a:endParaRPr>
          </a:p>
        </p:txBody>
      </p:sp>
      <p:cxnSp>
        <p:nvCxnSpPr>
          <p:cNvPr id="887" name="Connecteur droit 886"/>
          <p:cNvCxnSpPr/>
          <p:nvPr/>
        </p:nvCxnSpPr>
        <p:spPr bwMode="auto">
          <a:xfrm>
            <a:off x="974107" y="6155134"/>
            <a:ext cx="0" cy="476253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6" name="Connecteur droit 198"/>
          <p:cNvCxnSpPr>
            <a:cxnSpLocks noChangeShapeType="1"/>
          </p:cNvCxnSpPr>
          <p:nvPr/>
        </p:nvCxnSpPr>
        <p:spPr bwMode="auto">
          <a:xfrm>
            <a:off x="8902940" y="6750449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cxnSp>
        <p:nvCxnSpPr>
          <p:cNvPr id="897" name="Connecteur droit 198"/>
          <p:cNvCxnSpPr>
            <a:cxnSpLocks noChangeShapeType="1"/>
          </p:cNvCxnSpPr>
          <p:nvPr/>
        </p:nvCxnSpPr>
        <p:spPr bwMode="auto">
          <a:xfrm>
            <a:off x="8903352" y="6909200"/>
            <a:ext cx="198884" cy="0"/>
          </a:xfrm>
          <a:prstGeom prst="line">
            <a:avLst/>
          </a:prstGeom>
          <a:noFill/>
          <a:ln w="44450" algn="ctr">
            <a:solidFill>
              <a:srgbClr val="5F2987"/>
            </a:solidFill>
            <a:round/>
            <a:headEnd type="stealth"/>
            <a:tailEnd type="none" w="med" len="med"/>
          </a:ln>
        </p:spPr>
      </p:cxnSp>
      <p:sp>
        <p:nvSpPr>
          <p:cNvPr id="898" name="ZoneTexte 897"/>
          <p:cNvSpPr txBox="1"/>
          <p:nvPr/>
        </p:nvSpPr>
        <p:spPr>
          <a:xfrm>
            <a:off x="1219562" y="1201071"/>
            <a:ext cx="565858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Front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99" name="ZoneTexte 898"/>
          <p:cNvSpPr txBox="1"/>
          <p:nvPr/>
        </p:nvSpPr>
        <p:spPr>
          <a:xfrm>
            <a:off x="8327052" y="1154480"/>
            <a:ext cx="516376" cy="271413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1100" b="1" i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Rear</a:t>
            </a:r>
            <a:endParaRPr lang="en-US" sz="1100" b="1" i="1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03" name="Connecteur droit 902"/>
          <p:cNvCxnSpPr/>
          <p:nvPr/>
        </p:nvCxnSpPr>
        <p:spPr bwMode="auto">
          <a:xfrm>
            <a:off x="4074703" y="4091370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04" name="Connecteur droit 903"/>
          <p:cNvCxnSpPr/>
          <p:nvPr/>
        </p:nvCxnSpPr>
        <p:spPr bwMode="auto">
          <a:xfrm>
            <a:off x="4074703" y="4500615"/>
            <a:ext cx="0" cy="357190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34" name="Connecteur droit 185"/>
          <p:cNvCxnSpPr>
            <a:cxnSpLocks noChangeShapeType="1"/>
          </p:cNvCxnSpPr>
          <p:nvPr/>
        </p:nvCxnSpPr>
        <p:spPr bwMode="auto">
          <a:xfrm flipV="1">
            <a:off x="9081198" y="5956695"/>
            <a:ext cx="0" cy="476253"/>
          </a:xfrm>
          <a:prstGeom prst="line">
            <a:avLst/>
          </a:prstGeom>
          <a:noFill/>
          <a:ln w="25400" algn="ctr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936" name="ZoneTexte 632"/>
          <p:cNvSpPr txBox="1">
            <a:spLocks noChangeArrowheads="1"/>
          </p:cNvSpPr>
          <p:nvPr/>
        </p:nvSpPr>
        <p:spPr bwMode="auto">
          <a:xfrm>
            <a:off x="5474488" y="6242650"/>
            <a:ext cx="342861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I2C</a:t>
            </a:r>
          </a:p>
        </p:txBody>
      </p:sp>
      <p:sp>
        <p:nvSpPr>
          <p:cNvPr id="937" name="ZoneTexte 632"/>
          <p:cNvSpPr txBox="1">
            <a:spLocks noChangeArrowheads="1"/>
          </p:cNvSpPr>
          <p:nvPr/>
        </p:nvSpPr>
        <p:spPr bwMode="auto">
          <a:xfrm>
            <a:off x="5473225" y="6529967"/>
            <a:ext cx="429423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GPIO</a:t>
            </a:r>
          </a:p>
        </p:txBody>
      </p:sp>
      <p:sp>
        <p:nvSpPr>
          <p:cNvPr id="938" name="ZoneTexte 632"/>
          <p:cNvSpPr txBox="1">
            <a:spLocks noChangeArrowheads="1"/>
          </p:cNvSpPr>
          <p:nvPr/>
        </p:nvSpPr>
        <p:spPr bwMode="auto">
          <a:xfrm>
            <a:off x="5473225" y="6391594"/>
            <a:ext cx="347669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SPI</a:t>
            </a:r>
          </a:p>
        </p:txBody>
      </p:sp>
      <p:sp>
        <p:nvSpPr>
          <p:cNvPr id="939" name="Rectangle à coins arrondis 938"/>
          <p:cNvSpPr/>
          <p:nvPr/>
        </p:nvSpPr>
        <p:spPr bwMode="auto">
          <a:xfrm>
            <a:off x="3129270" y="3409695"/>
            <a:ext cx="616122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0" name="Rectangle à coins arrondis 939"/>
          <p:cNvSpPr/>
          <p:nvPr/>
        </p:nvSpPr>
        <p:spPr bwMode="auto">
          <a:xfrm>
            <a:off x="2492789" y="3410391"/>
            <a:ext cx="634106" cy="169384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1" name="Rectangle à coins arrondis 940"/>
          <p:cNvSpPr/>
          <p:nvPr/>
        </p:nvSpPr>
        <p:spPr bwMode="auto">
          <a:xfrm>
            <a:off x="2492789" y="3574026"/>
            <a:ext cx="1252604" cy="167380"/>
          </a:xfrm>
          <a:prstGeom prst="roundRect">
            <a:avLst/>
          </a:prstGeom>
          <a:solidFill>
            <a:srgbClr val="00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42" name="ZoneTexte 941"/>
          <p:cNvSpPr txBox="1"/>
          <p:nvPr/>
        </p:nvSpPr>
        <p:spPr>
          <a:xfrm>
            <a:off x="2419892" y="3387534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Ref / PLL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3" name="ZoneTexte 942"/>
          <p:cNvSpPr txBox="1"/>
          <p:nvPr/>
        </p:nvSpPr>
        <p:spPr>
          <a:xfrm>
            <a:off x="3083309" y="338490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Phase Shift.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44" name="ZoneTexte 943"/>
          <p:cNvSpPr txBox="1"/>
          <p:nvPr/>
        </p:nvSpPr>
        <p:spPr>
          <a:xfrm>
            <a:off x="2779022" y="3539167"/>
            <a:ext cx="992298" cy="220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800" i="1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Clk</a:t>
            </a:r>
            <a:r>
              <a:rPr lang="en-US" sz="800" i="1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 Manager</a:t>
            </a:r>
            <a:endParaRPr lang="en-US" sz="800" i="1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945" name="Connecteur droit 944"/>
          <p:cNvCxnSpPr/>
          <p:nvPr/>
        </p:nvCxnSpPr>
        <p:spPr bwMode="auto">
          <a:xfrm>
            <a:off x="3824783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946" name="Connecteur droit 945"/>
          <p:cNvCxnSpPr/>
          <p:nvPr/>
        </p:nvCxnSpPr>
        <p:spPr bwMode="auto">
          <a:xfrm>
            <a:off x="3716269" y="4655629"/>
            <a:ext cx="0" cy="14733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947" name="Double flèche horizontale 946"/>
          <p:cNvSpPr/>
          <p:nvPr/>
        </p:nvSpPr>
        <p:spPr bwMode="auto">
          <a:xfrm>
            <a:off x="4466278" y="4632229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48" name="ZoneTexte 632"/>
          <p:cNvSpPr txBox="1">
            <a:spLocks noChangeArrowheads="1"/>
          </p:cNvSpPr>
          <p:nvPr/>
        </p:nvSpPr>
        <p:spPr bwMode="auto">
          <a:xfrm>
            <a:off x="5514450" y="6684861"/>
            <a:ext cx="293167" cy="20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16" tIns="50361" rIns="100716" bIns="50361">
            <a:spAutoFit/>
          </a:bodyPr>
          <a:lstStyle/>
          <a:p>
            <a:pPr defTabSz="111024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fr-FR" sz="700" i="1" kern="0" dirty="0" smtClean="0">
                <a:solidFill>
                  <a:srgbClr val="C00000"/>
                </a:solidFill>
                <a:latin typeface="Arial"/>
                <a:ea typeface="+mn-ea"/>
                <a:cs typeface="Arial" pitchFamily="34" charset="0"/>
              </a:rPr>
              <a:t>…</a:t>
            </a:r>
          </a:p>
        </p:txBody>
      </p:sp>
      <p:grpSp>
        <p:nvGrpSpPr>
          <p:cNvPr id="954" name="Groupe 953"/>
          <p:cNvGrpSpPr/>
          <p:nvPr/>
        </p:nvGrpSpPr>
        <p:grpSpPr>
          <a:xfrm>
            <a:off x="7873645" y="3889858"/>
            <a:ext cx="557657" cy="790612"/>
            <a:chOff x="6746075" y="7413517"/>
            <a:chExt cx="557657" cy="790612"/>
          </a:xfrm>
        </p:grpSpPr>
        <p:sp>
          <p:nvSpPr>
            <p:cNvPr id="955" name="Rectangle à coins arrondis 954"/>
            <p:cNvSpPr/>
            <p:nvPr/>
          </p:nvSpPr>
          <p:spPr bwMode="auto">
            <a:xfrm>
              <a:off x="6807494" y="7456298"/>
              <a:ext cx="393058" cy="716028"/>
            </a:xfrm>
            <a:prstGeom prst="roundRect">
              <a:avLst/>
            </a:prstGeom>
            <a:solidFill>
              <a:srgbClr val="B7C6F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56" name="Triangle isocèle 955"/>
            <p:cNvSpPr/>
            <p:nvPr/>
          </p:nvSpPr>
          <p:spPr bwMode="auto">
            <a:xfrm rot="5400000">
              <a:off x="6921430" y="7604204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7" name="Connecteur droit 956"/>
            <p:cNvCxnSpPr/>
            <p:nvPr/>
          </p:nvCxnSpPr>
          <p:spPr bwMode="auto">
            <a:xfrm>
              <a:off x="7035174" y="7757150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58" name="ZoneTexte 957"/>
            <p:cNvSpPr txBox="1"/>
            <p:nvPr/>
          </p:nvSpPr>
          <p:spPr>
            <a:xfrm>
              <a:off x="6752443" y="7413517"/>
              <a:ext cx="491942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Buffer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59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6857178" y="7641715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  <p:sp>
          <p:nvSpPr>
            <p:cNvPr id="960" name="ZoneTexte 959"/>
            <p:cNvSpPr txBox="1"/>
            <p:nvPr/>
          </p:nvSpPr>
          <p:spPr>
            <a:xfrm>
              <a:off x="6746075" y="8019473"/>
              <a:ext cx="557657" cy="184656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600" b="1" i="1" u="sng" kern="0" dirty="0" smtClean="0">
                  <a:solidFill>
                    <a:srgbClr val="7030A0"/>
                  </a:solidFill>
                  <a:latin typeface="Arial"/>
                  <a:ea typeface="+mn-ea"/>
                  <a:cs typeface="Arial" pitchFamily="34" charset="0"/>
                </a:rPr>
                <a:t>PS: 2V5</a:t>
              </a:r>
              <a:endParaRPr lang="fr-FR" sz="600" kern="0" dirty="0">
                <a:solidFill>
                  <a:srgbClr val="0000FF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961" name="Triangle isocèle 960"/>
            <p:cNvSpPr/>
            <p:nvPr/>
          </p:nvSpPr>
          <p:spPr bwMode="auto">
            <a:xfrm rot="16200000">
              <a:off x="6903573" y="7868526"/>
              <a:ext cx="186255" cy="152929"/>
            </a:xfrm>
            <a:prstGeom prst="triangle">
              <a:avLst/>
            </a:prstGeom>
            <a:solidFill>
              <a:srgbClr val="000000">
                <a:lumMod val="65000"/>
                <a:lumOff val="35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defTabSz="1110249" eaLnBrk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endParaRPr lang="en-US" sz="1200" kern="0" dirty="0" smtClean="0">
                <a:solidFill>
                  <a:srgbClr val="919191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  <p:cxnSp>
          <p:nvCxnSpPr>
            <p:cNvPr id="962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71278" y="7934781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3" name="Connecteur droit 962"/>
            <p:cNvCxnSpPr/>
            <p:nvPr/>
          </p:nvCxnSpPr>
          <p:spPr bwMode="auto">
            <a:xfrm>
              <a:off x="6984206" y="7788002"/>
              <a:ext cx="2016" cy="69530"/>
            </a:xfrm>
            <a:prstGeom prst="line">
              <a:avLst/>
            </a:pr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4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57041" y="7946872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stealth" w="sm" len="sm"/>
              <a:tailEnd type="none" w="lg" len="lg"/>
            </a:ln>
          </p:spPr>
        </p:cxnSp>
        <p:cxnSp>
          <p:nvCxnSpPr>
            <p:cNvPr id="965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6865052" y="7683335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6" name="Connecteur droit avec flèche 180"/>
            <p:cNvCxnSpPr>
              <a:cxnSpLocks noChangeShapeType="1"/>
            </p:cNvCxnSpPr>
            <p:nvPr/>
          </p:nvCxnSpPr>
          <p:spPr bwMode="auto">
            <a:xfrm flipV="1">
              <a:off x="7084340" y="7679244"/>
              <a:ext cx="70643" cy="1424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 w="sm" len="sm"/>
              <a:tailEnd type="stealth" w="sm" len="sm"/>
            </a:ln>
          </p:spPr>
        </p:cxnSp>
        <p:cxnSp>
          <p:nvCxnSpPr>
            <p:cNvPr id="967" name="Connecteur droit avec flèche 180"/>
            <p:cNvCxnSpPr>
              <a:cxnSpLocks noChangeShapeType="1"/>
            </p:cNvCxnSpPr>
            <p:nvPr/>
          </p:nvCxnSpPr>
          <p:spPr bwMode="auto">
            <a:xfrm flipH="1" flipV="1">
              <a:off x="7156103" y="7637634"/>
              <a:ext cx="1" cy="357190"/>
            </a:xfrm>
            <a:prstGeom prst="straightConnector1">
              <a:avLst/>
            </a:prstGeom>
            <a:noFill/>
            <a:ln w="15875" algn="ctr">
              <a:solidFill>
                <a:srgbClr val="618FFD">
                  <a:lumMod val="50000"/>
                </a:srgbClr>
              </a:solidFill>
              <a:round/>
              <a:headEnd type="none"/>
              <a:tailEnd type="none" w="med" len="med"/>
            </a:ln>
          </p:spPr>
        </p:cxnSp>
      </p:grpSp>
      <p:sp>
        <p:nvSpPr>
          <p:cNvPr id="973" name="Double flèche horizontale 972"/>
          <p:cNvSpPr/>
          <p:nvPr/>
        </p:nvSpPr>
        <p:spPr bwMode="auto">
          <a:xfrm>
            <a:off x="7510136" y="4230406"/>
            <a:ext cx="420646" cy="145956"/>
          </a:xfrm>
          <a:prstGeom prst="leftRightArrow">
            <a:avLst/>
          </a:prstGeom>
          <a:noFill/>
          <a:ln w="15875" cap="flat" cmpd="sng" algn="ctr">
            <a:solidFill>
              <a:srgbClr val="0000CC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none" lIns="101472" tIns="50738" rIns="101472" bIns="50738" numCol="1" rtlCol="0" anchor="ctr" anchorCtr="0" compatLnSpc="1">
            <a:prstTxWarp prst="textNoShape">
              <a:avLst/>
            </a:prstTxWarp>
          </a:bodyPr>
          <a:lstStyle/>
          <a:p>
            <a:pPr defTabSz="1007734" eaLnBrk="0">
              <a:lnSpc>
                <a:spcPct val="100000"/>
              </a:lnSpc>
              <a:buClrTx/>
              <a:buSzTx/>
            </a:pPr>
            <a:endParaRPr lang="fr-FR" sz="1100">
              <a:solidFill>
                <a:srgbClr val="919191"/>
              </a:solidFill>
              <a:ea typeface="+mn-ea"/>
              <a:cs typeface="Arial" pitchFamily="34" charset="0"/>
            </a:endParaRPr>
          </a:p>
        </p:txBody>
      </p:sp>
      <p:sp>
        <p:nvSpPr>
          <p:cNvPr id="975" name="ZoneTexte 974"/>
          <p:cNvSpPr txBox="1"/>
          <p:nvPr/>
        </p:nvSpPr>
        <p:spPr>
          <a:xfrm>
            <a:off x="4445460" y="4824075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6" name="ZoneTexte 975"/>
          <p:cNvSpPr txBox="1"/>
          <p:nvPr/>
        </p:nvSpPr>
        <p:spPr>
          <a:xfrm rot="16200000">
            <a:off x="8846592" y="3956123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8" name="ZoneTexte 977"/>
          <p:cNvSpPr txBox="1"/>
          <p:nvPr/>
        </p:nvSpPr>
        <p:spPr>
          <a:xfrm>
            <a:off x="7451142" y="4482867"/>
            <a:ext cx="45839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(SLVS)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79" name="ZoneTexte 978"/>
          <p:cNvSpPr txBox="1"/>
          <p:nvPr/>
        </p:nvSpPr>
        <p:spPr>
          <a:xfrm rot="16200000">
            <a:off x="8720024" y="5409867"/>
            <a:ext cx="474420" cy="224869"/>
          </a:xfrm>
          <a:prstGeom prst="rect">
            <a:avLst/>
          </a:prstGeom>
          <a:noFill/>
        </p:spPr>
        <p:txBody>
          <a:bodyPr wrap="none" lIns="100772" tIns="50387" rIns="100772" bIns="50387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fr-FR" sz="800" i="1" kern="0" dirty="0" smtClean="0">
                <a:solidFill>
                  <a:srgbClr val="CC00FF"/>
                </a:solidFill>
                <a:latin typeface="Calibri"/>
                <a:ea typeface="+mn-ea"/>
                <a:cs typeface="Arial" pitchFamily="34" charset="0"/>
              </a:rPr>
              <a:t>(LVDS)</a:t>
            </a:r>
            <a:endParaRPr lang="en-US" sz="800" i="1" dirty="0">
              <a:solidFill>
                <a:srgbClr val="CC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3" name="ZoneTexte 982"/>
          <p:cNvSpPr txBox="1"/>
          <p:nvPr/>
        </p:nvSpPr>
        <p:spPr>
          <a:xfrm>
            <a:off x="3397725" y="3826534"/>
            <a:ext cx="5768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07838" hangingPunct="1">
              <a:lnSpc>
                <a:spcPct val="100000"/>
              </a:lnSpc>
              <a:buClrTx/>
              <a:buSzTx/>
            </a:pP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(TFC </a:t>
            </a:r>
            <a:r>
              <a:rPr lang="en-US" sz="600" dirty="0" err="1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cmd</a:t>
            </a:r>
            <a:r>
              <a:rPr lang="en-US" sz="6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sz="6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7" name="ZoneTexte 986"/>
          <p:cNvSpPr txBox="1"/>
          <p:nvPr/>
        </p:nvSpPr>
        <p:spPr>
          <a:xfrm>
            <a:off x="2181087" y="3957348"/>
            <a:ext cx="917096" cy="255646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10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1V5</a:t>
            </a:r>
            <a:endParaRPr lang="en-US" sz="10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88" name="ZoneTexte 987"/>
          <p:cNvSpPr txBox="1"/>
          <p:nvPr/>
        </p:nvSpPr>
        <p:spPr>
          <a:xfrm>
            <a:off x="1374212" y="6708607"/>
            <a:ext cx="917096" cy="209480"/>
          </a:xfrm>
          <a:prstGeom prst="rect">
            <a:avLst/>
          </a:prstGeom>
          <a:noFill/>
        </p:spPr>
        <p:txBody>
          <a:bodyPr wrap="square" lIns="100772" tIns="50387" rIns="100772" bIns="50387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fr-FR" sz="700" b="1" i="1" kern="0" dirty="0" smtClean="0">
                <a:solidFill>
                  <a:srgbClr val="FF0000"/>
                </a:solidFill>
                <a:latin typeface="Calibri"/>
                <a:ea typeface="+mn-ea"/>
                <a:cs typeface="Arial" pitchFamily="34" charset="0"/>
              </a:rPr>
              <a:t>PS : 2V5, 1V5</a:t>
            </a:r>
            <a:endParaRPr lang="en-US" sz="700" b="1" i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04" name="Connecteur droit 195"/>
          <p:cNvCxnSpPr>
            <a:cxnSpLocks noChangeShapeType="1"/>
          </p:cNvCxnSpPr>
          <p:nvPr/>
        </p:nvCxnSpPr>
        <p:spPr bwMode="auto">
          <a:xfrm>
            <a:off x="8461634" y="4362573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5" name="Connecteur droit 195"/>
          <p:cNvCxnSpPr>
            <a:cxnSpLocks noChangeShapeType="1"/>
          </p:cNvCxnSpPr>
          <p:nvPr/>
        </p:nvCxnSpPr>
        <p:spPr bwMode="auto">
          <a:xfrm>
            <a:off x="8277660" y="4270821"/>
            <a:ext cx="172784" cy="3500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6" name="Connecteur droit 195"/>
          <p:cNvCxnSpPr>
            <a:cxnSpLocks noChangeShapeType="1"/>
          </p:cNvCxnSpPr>
          <p:nvPr/>
        </p:nvCxnSpPr>
        <p:spPr bwMode="auto">
          <a:xfrm>
            <a:off x="8457807" y="3459158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cxnSp>
        <p:nvCxnSpPr>
          <p:cNvPr id="1007" name="Connecteur droit 195"/>
          <p:cNvCxnSpPr>
            <a:cxnSpLocks noChangeShapeType="1"/>
          </p:cNvCxnSpPr>
          <p:nvPr/>
        </p:nvCxnSpPr>
        <p:spPr bwMode="auto">
          <a:xfrm>
            <a:off x="8462868" y="1990074"/>
            <a:ext cx="191084" cy="419"/>
          </a:xfrm>
          <a:prstGeom prst="line">
            <a:avLst/>
          </a:prstGeom>
          <a:noFill/>
          <a:ln w="31750" algn="ctr">
            <a:solidFill>
              <a:srgbClr val="0000CC"/>
            </a:solidFill>
            <a:round/>
            <a:headEnd type="stealth" w="sm" len="sm"/>
            <a:tailEnd type="stealth" w="sm" len="sm"/>
          </a:ln>
        </p:spPr>
      </p:cxnSp>
      <p:grpSp>
        <p:nvGrpSpPr>
          <p:cNvPr id="1032" name="Groupe 1031"/>
          <p:cNvGrpSpPr/>
          <p:nvPr/>
        </p:nvGrpSpPr>
        <p:grpSpPr>
          <a:xfrm>
            <a:off x="3080096" y="5801445"/>
            <a:ext cx="556060" cy="289070"/>
            <a:chOff x="130942" y="4071648"/>
            <a:chExt cx="556060" cy="289070"/>
          </a:xfrm>
        </p:grpSpPr>
        <p:sp>
          <p:nvSpPr>
            <p:cNvPr id="1033" name="Rectangle à coins arrondis 1032"/>
            <p:cNvSpPr/>
            <p:nvPr/>
          </p:nvSpPr>
          <p:spPr bwMode="auto">
            <a:xfrm rot="5400000">
              <a:off x="308783" y="3952909"/>
              <a:ext cx="228017" cy="51958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none" lIns="101472" tIns="50738" rIns="101472" bIns="50738" numCol="1" rtlCol="0" anchor="ctr" anchorCtr="0" compatLnSpc="1">
              <a:prstTxWarp prst="textNoShape">
                <a:avLst/>
              </a:prstTxWarp>
            </a:bodyPr>
            <a:lstStyle/>
            <a:p>
              <a:pPr defTabSz="1007734" eaLnBrk="0">
                <a:lnSpc>
                  <a:spcPct val="100000"/>
                </a:lnSpc>
                <a:buClrTx/>
                <a:buSzTx/>
              </a:pPr>
              <a:endParaRPr lang="en-US" sz="1100" dirty="0" smtClean="0">
                <a:solidFill>
                  <a:srgbClr val="919191"/>
                </a:solidFill>
                <a:ea typeface="+mn-ea"/>
                <a:cs typeface="Arial" pitchFamily="34" charset="0"/>
              </a:endParaRPr>
            </a:p>
          </p:txBody>
        </p:sp>
        <p:sp>
          <p:nvSpPr>
            <p:cNvPr id="1034" name="ZoneTexte 632"/>
            <p:cNvSpPr txBox="1">
              <a:spLocks noChangeArrowheads="1"/>
            </p:cNvSpPr>
            <p:nvPr/>
          </p:nvSpPr>
          <p:spPr bwMode="auto">
            <a:xfrm>
              <a:off x="130942" y="4071648"/>
              <a:ext cx="556060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USB-I2C</a:t>
              </a:r>
            </a:p>
          </p:txBody>
        </p:sp>
        <p:sp>
          <p:nvSpPr>
            <p:cNvPr id="1035" name="ZoneTexte 632"/>
            <p:cNvSpPr txBox="1">
              <a:spLocks noChangeArrowheads="1"/>
            </p:cNvSpPr>
            <p:nvPr/>
          </p:nvSpPr>
          <p:spPr bwMode="auto">
            <a:xfrm>
              <a:off x="177657" y="4151291"/>
              <a:ext cx="471101" cy="20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16" tIns="50361" rIns="100716" bIns="50361">
              <a:spAutoFit/>
            </a:bodyPr>
            <a:lstStyle/>
            <a:p>
              <a:pPr defTabSz="111024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fr-FR" sz="700" kern="0" dirty="0" err="1" smtClean="0">
                  <a:solidFill>
                    <a:srgbClr val="FFFF00"/>
                  </a:solidFill>
                  <a:latin typeface="Arial"/>
                  <a:ea typeface="+mn-ea"/>
                  <a:cs typeface="Arial" pitchFamily="34" charset="0"/>
                </a:rPr>
                <a:t>dongle</a:t>
              </a:r>
              <a:endParaRPr lang="fr-FR" sz="700" kern="0" dirty="0" smtClean="0">
                <a:solidFill>
                  <a:srgbClr val="FFFF00"/>
                </a:solidFill>
                <a:latin typeface="Arial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1036" name="Connecteur droit avec flèche 180"/>
          <p:cNvCxnSpPr>
            <a:cxnSpLocks noChangeShapeType="1"/>
          </p:cNvCxnSpPr>
          <p:nvPr/>
        </p:nvCxnSpPr>
        <p:spPr bwMode="auto">
          <a:xfrm flipV="1">
            <a:off x="3312120" y="5400017"/>
            <a:ext cx="487" cy="430009"/>
          </a:xfrm>
          <a:prstGeom prst="straightConnector1">
            <a:avLst/>
          </a:prstGeom>
          <a:noFill/>
          <a:ln w="19050" algn="ctr">
            <a:solidFill>
              <a:srgbClr val="663300"/>
            </a:solidFill>
            <a:round/>
            <a:headEnd type="stealth"/>
            <a:tailEnd type="stealth" w="med" len="med"/>
          </a:ln>
        </p:spPr>
      </p:cxnSp>
      <p:sp>
        <p:nvSpPr>
          <p:cNvPr id="1037" name="ZoneTexte 1036"/>
          <p:cNvSpPr txBox="1"/>
          <p:nvPr/>
        </p:nvSpPr>
        <p:spPr>
          <a:xfrm>
            <a:off x="2970676" y="5209010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Slave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38" name="ZoneTexte 1037"/>
          <p:cNvSpPr txBox="1"/>
          <p:nvPr/>
        </p:nvSpPr>
        <p:spPr>
          <a:xfrm>
            <a:off x="2779022" y="5081308"/>
            <a:ext cx="610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007838" hangingPunct="1">
              <a:lnSpc>
                <a:spcPct val="100000"/>
              </a:lnSpc>
              <a:buClrTx/>
              <a:buSzTx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  <a:ea typeface="+mn-ea"/>
                <a:cs typeface="Arial" pitchFamily="34" charset="0"/>
              </a:rPr>
              <a:t>I2C</a:t>
            </a:r>
            <a:endParaRPr lang="en-US" sz="800" dirty="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039" name="Connecteur droit 1038"/>
          <p:cNvCxnSpPr/>
          <p:nvPr/>
        </p:nvCxnSpPr>
        <p:spPr bwMode="auto">
          <a:xfrm>
            <a:off x="3097138" y="5251728"/>
            <a:ext cx="0" cy="152533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6" name="ZoneTexte 385"/>
          <p:cNvSpPr txBox="1"/>
          <p:nvPr/>
        </p:nvSpPr>
        <p:spPr>
          <a:xfrm>
            <a:off x="39950" y="4984791"/>
            <a:ext cx="992298" cy="963532"/>
          </a:xfrm>
          <a:prstGeom prst="rect">
            <a:avLst/>
          </a:prstGeom>
          <a:noFill/>
        </p:spPr>
        <p:txBody>
          <a:bodyPr wrap="square" lIns="100772" tIns="50387" rIns="100772" bIns="50387">
            <a:spAutoFit/>
          </a:bodyPr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Data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TTC </a:t>
            </a:r>
            <a:r>
              <a:rPr lang="en-US" sz="1400" i="1" kern="0" dirty="0" err="1" smtClean="0">
                <a:solidFill>
                  <a:srgbClr val="FF0000"/>
                </a:solidFill>
                <a:ea typeface="+mn-ea"/>
                <a:cs typeface="Arial" pitchFamily="34" charset="0"/>
              </a:rPr>
              <a:t>cmd</a:t>
            </a:r>
            <a:endParaRPr lang="en-US" sz="1400" i="1" kern="0" dirty="0" smtClean="0">
              <a:solidFill>
                <a:srgbClr val="FF0000"/>
              </a:solidFill>
              <a:ea typeface="+mn-ea"/>
              <a:cs typeface="Arial" pitchFamily="34" charset="0"/>
            </a:endParaRP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Clock</a:t>
            </a:r>
          </a:p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i="1" kern="0" dirty="0" smtClean="0">
                <a:solidFill>
                  <a:srgbClr val="FF0000"/>
                </a:solidFill>
                <a:ea typeface="+mn-ea"/>
                <a:cs typeface="Arial" pitchFamily="34" charset="0"/>
              </a:rPr>
              <a:t>SC</a:t>
            </a:r>
            <a:endParaRPr lang="en-US" sz="1400" i="1" kern="0" dirty="0">
              <a:solidFill>
                <a:srgbClr val="FF0000"/>
              </a:solidFill>
              <a:ea typeface="+mn-ea"/>
              <a:cs typeface="Arial" pitchFamily="34" charset="0"/>
            </a:endParaRPr>
          </a:p>
        </p:txBody>
      </p:sp>
      <p:sp>
        <p:nvSpPr>
          <p:cNvPr id="193" name="ZoneTexte 192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6</a:t>
            </a:r>
            <a:endParaRPr lang="fr-FR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59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IEEE_Orlando_Page">
  <a:themeElements>
    <a:clrScheme name="IEEE_Orlando_P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EEE_Orlando_P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51876</TotalTime>
  <Words>3244</Words>
  <Application>Microsoft Office PowerPoint</Application>
  <PresentationFormat>Personnalisé</PresentationFormat>
  <Paragraphs>1092</Paragraphs>
  <Slides>33</Slides>
  <Notes>10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8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9" baseType="lpstr">
      <vt:lpstr>Arial Unicode MS</vt:lpstr>
      <vt:lpstr>Arial</vt:lpstr>
      <vt:lpstr>Calibri</vt:lpstr>
      <vt:lpstr>Comic Sans MS</vt:lpstr>
      <vt:lpstr>Times New Roman</vt:lpstr>
      <vt:lpstr>Wingdings</vt:lpstr>
      <vt:lpstr>Wingdings 2</vt:lpstr>
      <vt:lpstr>IEEE_Orlando_Titre</vt:lpstr>
      <vt:lpstr>1_IEEE_Orlando_Titre</vt:lpstr>
      <vt:lpstr>2_IEEE_Orlando_Titre</vt:lpstr>
      <vt:lpstr>3_IEEE_Orlando_Titre</vt:lpstr>
      <vt:lpstr>4_IEEE_Orlando_Titre</vt:lpstr>
      <vt:lpstr>5_IEEE_Orlando_Titre</vt:lpstr>
      <vt:lpstr>6_IEEE_Orlando_Titre</vt:lpstr>
      <vt:lpstr>IEEE_Orlando_Page</vt:lpstr>
      <vt:lpstr>SmartDraw</vt:lpstr>
      <vt:lpstr>Présentation PowerPoint</vt:lpstr>
      <vt:lpstr>PRR 3CU board</vt:lpstr>
      <vt:lpstr>Présentation PowerPoint</vt:lpstr>
      <vt:lpstr>Présentation PowerPoint</vt:lpstr>
      <vt:lpstr>PRR 3CU board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PRR 3CU board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PRR 3CU board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SPARES</vt:lpstr>
      <vt:lpstr>Présentation PowerPoint</vt:lpstr>
      <vt:lpstr>Présentation PowerPoint</vt:lpstr>
      <vt:lpstr>Présentation PowerPoint</vt:lpstr>
      <vt:lpstr>SLVS standard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Daniel Charlet</dc:creator>
  <cp:lastModifiedBy>Olivier Duarte</cp:lastModifiedBy>
  <cp:revision>578</cp:revision>
  <cp:lastPrinted>2018-02-08T17:18:55Z</cp:lastPrinted>
  <dcterms:created xsi:type="dcterms:W3CDTF">2009-09-17T15:48:56Z</dcterms:created>
  <dcterms:modified xsi:type="dcterms:W3CDTF">2018-02-12T18:26:46Z</dcterms:modified>
</cp:coreProperties>
</file>