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9" r:id="rId3"/>
    <p:sldId id="270" r:id="rId4"/>
    <p:sldId id="272" r:id="rId5"/>
    <p:sldId id="273" r:id="rId6"/>
    <p:sldId id="276" r:id="rId7"/>
    <p:sldId id="278" r:id="rId8"/>
    <p:sldId id="277" r:id="rId9"/>
    <p:sldId id="279" r:id="rId10"/>
    <p:sldId id="259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5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736521"/>
            <a:ext cx="8265984" cy="1967851"/>
          </a:xfrm>
        </p:spPr>
        <p:txBody>
          <a:bodyPr/>
          <a:lstStyle/>
          <a:p>
            <a:r>
              <a:rPr lang="en-US" dirty="0" smtClean="0"/>
              <a:t>YETS 2017-18 AD RING</a:t>
            </a:r>
            <a:br>
              <a:rPr lang="en-US" dirty="0" smtClean="0"/>
            </a:br>
            <a:r>
              <a:rPr lang="en-US" sz="1600" dirty="0" smtClean="0"/>
              <a:t>AD Technical Coordination Meeting #5</a:t>
            </a:r>
            <a:br>
              <a:rPr lang="en-US" sz="1600" dirty="0" smtClean="0"/>
            </a:br>
            <a:r>
              <a:rPr lang="en-US" sz="1600" dirty="0" smtClean="0"/>
              <a:t>2018-02-08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Aymeric BOUVARD</a:t>
            </a:r>
          </a:p>
          <a:p>
            <a:r>
              <a:rPr lang="en-US" sz="1600" dirty="0" smtClean="0"/>
              <a:t>EN-EA-EC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440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YETS 2017-2018</a:t>
            </a:r>
            <a:br>
              <a:rPr lang="fr-FR" dirty="0" smtClean="0"/>
            </a:b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5492" y="1260000"/>
            <a:ext cx="8616462" cy="50160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dirty="0" err="1"/>
              <a:t>From</a:t>
            </a:r>
            <a:r>
              <a:rPr lang="fr-FR" dirty="0"/>
              <a:t> 18 </a:t>
            </a:r>
            <a:r>
              <a:rPr lang="fr-FR" dirty="0" err="1"/>
              <a:t>dec</a:t>
            </a:r>
            <a:r>
              <a:rPr lang="fr-FR" dirty="0"/>
              <a:t> 2017 to 23 </a:t>
            </a:r>
            <a:r>
              <a:rPr lang="fr-FR" dirty="0" err="1"/>
              <a:t>march</a:t>
            </a:r>
            <a:r>
              <a:rPr lang="fr-FR" dirty="0"/>
              <a:t> </a:t>
            </a:r>
            <a:r>
              <a:rPr lang="fr-FR" dirty="0" smtClean="0"/>
              <a:t>2018</a:t>
            </a:r>
          </a:p>
          <a:p>
            <a:pPr marL="0" indent="0" algn="ctr">
              <a:buNone/>
            </a:pPr>
            <a:r>
              <a:rPr lang="en-US" sz="2800" b="1" u="sng" dirty="0" smtClean="0"/>
              <a:t>Beginning of the Hardware Tests </a:t>
            </a:r>
            <a:r>
              <a:rPr lang="en-US" sz="2800" b="1" dirty="0" smtClean="0"/>
              <a:t>: 12 March 2018</a:t>
            </a:r>
          </a:p>
          <a:p>
            <a:pPr marL="0" indent="0" algn="ctr">
              <a:buNone/>
            </a:pPr>
            <a:endParaRPr lang="fr-FR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The access point will be in "general" mode during the entire shutdown with free access by the emergency exits.</a:t>
            </a:r>
            <a:b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An exception will be made at dangerous interventions requiring limited access to persons qualified for this work. During these periods, access control through impact will be awarded based.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All material out of the Ring will be stored in Buffer Zone and a TREC Request will be done for control, by the owner.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Each owner of equipment will be in charge of performing the EDH transport and handling referring to their equipment.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The visits will be subject to restrictions under the current work.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05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7610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YETS AD Ring</a:t>
            </a:r>
            <a:br>
              <a:rPr lang="en-US" dirty="0" smtClean="0"/>
            </a:br>
            <a:r>
              <a:rPr lang="en-US" sz="2200" dirty="0" smtClean="0"/>
              <a:t>Work Request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91946"/>
            <a:ext cx="8226425" cy="5184122"/>
          </a:xfrm>
        </p:spPr>
        <p:txBody>
          <a:bodyPr>
            <a:normAutofit lnSpcReduction="10000"/>
          </a:bodyPr>
          <a:lstStyle/>
          <a:p>
            <a:r>
              <a:rPr lang="en-GB" sz="2000" u="sng" dirty="0"/>
              <a:t>MSC</a:t>
            </a:r>
          </a:p>
          <a:p>
            <a:pPr lvl="1"/>
            <a:r>
              <a:rPr lang="en-GB" sz="1400" dirty="0"/>
              <a:t>Refurbishment of 3</a:t>
            </a:r>
            <a:r>
              <a:rPr lang="en-GB" sz="1400" dirty="0" smtClean="0"/>
              <a:t> Magnets: BHS52, QDN55, QFN56.</a:t>
            </a:r>
            <a:endParaRPr lang="en-GB" sz="1400" dirty="0"/>
          </a:p>
          <a:p>
            <a:pPr lvl="1"/>
            <a:r>
              <a:rPr lang="en-GB" sz="1400" dirty="0"/>
              <a:t>Storage </a:t>
            </a:r>
            <a:r>
              <a:rPr lang="en-GB" sz="1400" dirty="0" smtClean="0"/>
              <a:t>of the </a:t>
            </a:r>
            <a:r>
              <a:rPr lang="en-GB" sz="1400" dirty="0"/>
              <a:t>shielding blocs in </a:t>
            </a:r>
            <a:r>
              <a:rPr lang="en-GB" sz="1400" dirty="0" smtClean="0"/>
              <a:t>AD Hall.</a:t>
            </a:r>
          </a:p>
          <a:p>
            <a:pPr lvl="2"/>
            <a:r>
              <a:rPr lang="fr-FR" sz="1400" u="sng" dirty="0" smtClean="0"/>
              <a:t>BHS52: </a:t>
            </a:r>
          </a:p>
          <a:p>
            <a:pPr lvl="3"/>
            <a:r>
              <a:rPr lang="fr-FR" sz="1400" dirty="0" smtClean="0"/>
              <a:t>18 blocks 24168 </a:t>
            </a:r>
          </a:p>
          <a:p>
            <a:pPr lvl="3"/>
            <a:r>
              <a:rPr lang="en-US" sz="1400" dirty="0" smtClean="0"/>
              <a:t>2 ventilation modules</a:t>
            </a:r>
          </a:p>
          <a:p>
            <a:pPr lvl="3">
              <a:lnSpc>
                <a:spcPct val="110000"/>
              </a:lnSpc>
            </a:pPr>
            <a:r>
              <a:rPr lang="en-US" sz="1400" strike="sngStrike" dirty="0"/>
              <a:t>Cutting of the vacuum chamber in AD Hall before transfer to the b.867. This intervention will be supervised by RP and EN-EA.</a:t>
            </a:r>
            <a:endParaRPr lang="fr-FR" sz="1400" strike="sngStrike" dirty="0"/>
          </a:p>
          <a:p>
            <a:pPr lvl="2"/>
            <a:r>
              <a:rPr lang="en-US" sz="1400" u="sng" dirty="0" smtClean="0"/>
              <a:t>QDN55</a:t>
            </a:r>
          </a:p>
          <a:p>
            <a:pPr lvl="3"/>
            <a:r>
              <a:rPr lang="en-US" sz="1400" dirty="0" smtClean="0"/>
              <a:t>4 shielding blocks 24168</a:t>
            </a:r>
            <a:endParaRPr lang="fr-FR" sz="1400" dirty="0" smtClean="0"/>
          </a:p>
          <a:p>
            <a:pPr lvl="2"/>
            <a:r>
              <a:rPr lang="en-US" sz="1400" u="sng" dirty="0" smtClean="0"/>
              <a:t>QFN56</a:t>
            </a:r>
          </a:p>
          <a:p>
            <a:pPr lvl="3"/>
            <a:r>
              <a:rPr lang="en-US" sz="1400" dirty="0" smtClean="0"/>
              <a:t>6 concrete beams</a:t>
            </a:r>
            <a:endParaRPr lang="fr-FR" sz="1400" dirty="0" smtClean="0"/>
          </a:p>
          <a:p>
            <a:pPr lvl="2"/>
            <a:r>
              <a:rPr lang="fr-FR" sz="1400" dirty="0" smtClean="0"/>
              <a:t>The exhibition </a:t>
            </a:r>
            <a:r>
              <a:rPr lang="fr-FR" sz="1400" dirty="0" err="1"/>
              <a:t>m</a:t>
            </a:r>
            <a:r>
              <a:rPr lang="fr-FR" sz="1400" dirty="0" err="1" smtClean="0"/>
              <a:t>agnets</a:t>
            </a:r>
            <a:r>
              <a:rPr lang="fr-FR" sz="1400" dirty="0" smtClean="0"/>
              <a:t>, </a:t>
            </a:r>
            <a:r>
              <a:rPr lang="fr-FR" sz="1400" dirty="0" err="1" smtClean="0"/>
              <a:t>near</a:t>
            </a:r>
            <a:r>
              <a:rPr lang="fr-FR" sz="1400" dirty="0" smtClean="0"/>
              <a:t> ELENA </a:t>
            </a:r>
            <a:r>
              <a:rPr lang="fr-FR" sz="1400" dirty="0" err="1" smtClean="0"/>
              <a:t>should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removed</a:t>
            </a:r>
            <a:r>
              <a:rPr lang="fr-FR" sz="1400" dirty="0" smtClean="0"/>
              <a:t> in </a:t>
            </a:r>
            <a:r>
              <a:rPr lang="fr-FR" sz="1400" dirty="0" err="1" smtClean="0"/>
              <a:t>another</a:t>
            </a:r>
            <a:r>
              <a:rPr lang="fr-FR" sz="1400" dirty="0" smtClean="0"/>
              <a:t> place in the AD Hall. </a:t>
            </a:r>
            <a:r>
              <a:rPr lang="fr-FR" sz="1400" dirty="0" err="1" smtClean="0"/>
              <a:t>Probably</a:t>
            </a:r>
            <a:r>
              <a:rPr lang="fr-FR" sz="1400" dirty="0" smtClean="0"/>
              <a:t> on the </a:t>
            </a:r>
            <a:r>
              <a:rPr lang="fr-FR" sz="1400" dirty="0" err="1" smtClean="0"/>
              <a:t>shielding</a:t>
            </a:r>
            <a:r>
              <a:rPr lang="fr-FR" sz="1400" dirty="0" smtClean="0"/>
              <a:t> in front of ASCUSA and ALPHA </a:t>
            </a:r>
            <a:r>
              <a:rPr lang="fr-FR" sz="1400" dirty="0" err="1" smtClean="0"/>
              <a:t>experimental</a:t>
            </a:r>
            <a:r>
              <a:rPr lang="fr-FR" sz="1400" dirty="0" smtClean="0"/>
              <a:t> areas.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 smtClean="0">
                <a:solidFill>
                  <a:schemeClr val="accent1"/>
                </a:solidFill>
              </a:rPr>
              <a:t>BCCC</a:t>
            </a:r>
            <a:endParaRPr lang="en-US" sz="2000" u="sng" dirty="0">
              <a:solidFill>
                <a:schemeClr val="accent1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GB" sz="1400" dirty="0">
                <a:solidFill>
                  <a:schemeClr val="accent1"/>
                </a:solidFill>
              </a:rPr>
              <a:t>Installation of new controlled flow valve and insulation vacuum </a:t>
            </a:r>
            <a:r>
              <a:rPr lang="en-GB" sz="1400" dirty="0" smtClean="0">
                <a:solidFill>
                  <a:schemeClr val="accent1"/>
                </a:solidFill>
              </a:rPr>
              <a:t>valve </a:t>
            </a:r>
          </a:p>
          <a:p>
            <a:pPr lvl="1">
              <a:lnSpc>
                <a:spcPct val="110000"/>
              </a:lnSpc>
            </a:pPr>
            <a:endParaRPr lang="en-GB" sz="1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0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7610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YETS AD Ring</a:t>
            </a:r>
            <a:br>
              <a:rPr lang="en-US" dirty="0" smtClean="0"/>
            </a:br>
            <a:r>
              <a:rPr lang="en-US" sz="2200" dirty="0" smtClean="0"/>
              <a:t>Work Request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660" y="1260543"/>
            <a:ext cx="3684393" cy="5016068"/>
          </a:xfrm>
        </p:spPr>
        <p:txBody>
          <a:bodyPr>
            <a:normAutofit fontScale="92500" lnSpcReduction="10000"/>
          </a:bodyPr>
          <a:lstStyle/>
          <a:p>
            <a:r>
              <a:rPr lang="en-US" sz="1700" u="sng" dirty="0" smtClean="0"/>
              <a:t>BI</a:t>
            </a:r>
          </a:p>
          <a:p>
            <a:pPr lvl="1"/>
            <a:r>
              <a:rPr lang="en-US" sz="1300" dirty="0" smtClean="0"/>
              <a:t>General maintenance of the </a:t>
            </a:r>
            <a:r>
              <a:rPr lang="en-US" sz="1300" dirty="0" err="1" smtClean="0"/>
              <a:t>E.Cooler</a:t>
            </a:r>
            <a:r>
              <a:rPr lang="en-US" sz="1300" dirty="0" smtClean="0"/>
              <a:t>.</a:t>
            </a:r>
          </a:p>
          <a:p>
            <a:pPr lvl="1"/>
            <a:r>
              <a:rPr lang="en-US" sz="1300" dirty="0"/>
              <a:t>General maintenance BTV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 smtClean="0"/>
              <a:t>Kickers:</a:t>
            </a:r>
          </a:p>
          <a:p>
            <a:pPr lvl="1"/>
            <a:r>
              <a:rPr lang="en-US" sz="1300" dirty="0" smtClean="0"/>
              <a:t>General maintenance </a:t>
            </a:r>
            <a:r>
              <a:rPr lang="en-US" sz="1300" dirty="0"/>
              <a:t>+ </a:t>
            </a:r>
            <a:r>
              <a:rPr lang="en-US" sz="1300" dirty="0" smtClean="0"/>
              <a:t>Test</a:t>
            </a:r>
            <a:endParaRPr lang="en-US" sz="1300" dirty="0"/>
          </a:p>
          <a:p>
            <a:r>
              <a:rPr lang="en-US" sz="1700" u="sng" dirty="0"/>
              <a:t>CV:</a:t>
            </a:r>
          </a:p>
          <a:p>
            <a:pPr lvl="1"/>
            <a:r>
              <a:rPr lang="en-US" sz="1300" strike="sngStrike" dirty="0" smtClean="0"/>
              <a:t>Removal of ventilation modules (BHS52)</a:t>
            </a:r>
          </a:p>
          <a:p>
            <a:pPr lvl="1"/>
            <a:r>
              <a:rPr lang="en-US" sz="1300" dirty="0"/>
              <a:t>Maintenance of demineralized </a:t>
            </a:r>
            <a:r>
              <a:rPr lang="en-US" sz="1300" dirty="0" smtClean="0"/>
              <a:t>water.</a:t>
            </a:r>
            <a:endParaRPr lang="en-US" sz="1300" dirty="0"/>
          </a:p>
          <a:p>
            <a:pPr lvl="1"/>
            <a:r>
              <a:rPr lang="en-US" sz="1300" dirty="0" smtClean="0"/>
              <a:t>Water maintenance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/>
              <a:t>RP:</a:t>
            </a:r>
          </a:p>
          <a:p>
            <a:pPr lvl="1"/>
            <a:r>
              <a:rPr lang="en-US" sz="1300" dirty="0"/>
              <a:t>Source </a:t>
            </a:r>
            <a:r>
              <a:rPr lang="en-US" sz="1300" dirty="0" smtClean="0"/>
              <a:t>Test: </a:t>
            </a:r>
          </a:p>
          <a:p>
            <a:pPr lvl="2"/>
            <a:r>
              <a:rPr lang="en-US" sz="1300" dirty="0" smtClean="0"/>
              <a:t>PMIA604</a:t>
            </a:r>
          </a:p>
          <a:p>
            <a:pPr lvl="2"/>
            <a:r>
              <a:rPr lang="en-US" sz="1300" dirty="0" smtClean="0"/>
              <a:t>PAXA604</a:t>
            </a:r>
          </a:p>
          <a:p>
            <a:pPr lvl="2"/>
            <a:r>
              <a:rPr lang="en-US" sz="1300" dirty="0" smtClean="0"/>
              <a:t>PAXT113</a:t>
            </a:r>
            <a:endParaRPr lang="en-US" sz="1300" dirty="0"/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/>
              <a:t>EL:</a:t>
            </a:r>
          </a:p>
          <a:p>
            <a:pPr lvl="1"/>
            <a:r>
              <a:rPr lang="en-US" sz="1300" dirty="0" smtClean="0"/>
              <a:t>AUG Test</a:t>
            </a:r>
            <a:endParaRPr lang="en-US" sz="1300" dirty="0"/>
          </a:p>
          <a:p>
            <a:pPr marL="231775" lvl="1" indent="0">
              <a:buNone/>
            </a:pPr>
            <a:endParaRPr lang="en-US" sz="1000" dirty="0"/>
          </a:p>
          <a:p>
            <a:pPr marL="231775" lvl="1" indent="0">
              <a:buNone/>
            </a:pPr>
            <a:endParaRPr lang="fr-FR" sz="1000" dirty="0" smtClean="0"/>
          </a:p>
          <a:p>
            <a:pPr marL="460375" lvl="2" indent="0">
              <a:buNone/>
            </a:pPr>
            <a:endParaRPr lang="fr-FR" sz="1000" dirty="0" smtClean="0"/>
          </a:p>
          <a:p>
            <a:pPr marL="457200" lvl="1" indent="0">
              <a:buNone/>
            </a:pPr>
            <a:endParaRPr lang="en-GB" sz="1600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00053" y="1260000"/>
            <a:ext cx="4783571" cy="501606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u="sng" dirty="0" smtClean="0"/>
              <a:t>VSC</a:t>
            </a:r>
          </a:p>
          <a:p>
            <a:pPr lvl="1"/>
            <a:r>
              <a:rPr lang="en-US" sz="1400" strike="sngStrike" dirty="0" smtClean="0"/>
              <a:t>Disconnection</a:t>
            </a:r>
            <a:r>
              <a:rPr lang="en-US" sz="1400" dirty="0" smtClean="0"/>
              <a:t> and reconnection: BHS52</a:t>
            </a:r>
            <a:r>
              <a:rPr lang="en-US" sz="1400" dirty="0"/>
              <a:t>, QDN55, </a:t>
            </a:r>
            <a:r>
              <a:rPr lang="en-US" sz="1400" dirty="0" smtClean="0"/>
              <a:t>QFN56</a:t>
            </a:r>
            <a:endParaRPr lang="en-US" sz="1400" b="1" strike="sngStrike" dirty="0" smtClean="0">
              <a:solidFill>
                <a:srgbClr val="00B050"/>
              </a:solidFill>
            </a:endParaRPr>
          </a:p>
          <a:p>
            <a:pPr lvl="1"/>
            <a:r>
              <a:rPr lang="en-US" sz="1400" dirty="0" smtClean="0"/>
              <a:t>Works and Maintenance:</a:t>
            </a:r>
          </a:p>
          <a:p>
            <a:pPr lvl="2"/>
            <a:r>
              <a:rPr lang="en-US" sz="1400" dirty="0" smtClean="0"/>
              <a:t>Sector 1A</a:t>
            </a:r>
          </a:p>
          <a:p>
            <a:pPr lvl="2"/>
            <a:r>
              <a:rPr lang="en-US" sz="1400" dirty="0" smtClean="0"/>
              <a:t>Sector 1B</a:t>
            </a:r>
          </a:p>
          <a:p>
            <a:pPr lvl="2"/>
            <a:r>
              <a:rPr lang="en-US" sz="1400" dirty="0" smtClean="0"/>
              <a:t>Sector 2A</a:t>
            </a:r>
          </a:p>
          <a:p>
            <a:pPr lvl="2"/>
            <a:r>
              <a:rPr lang="en-US" sz="1400" dirty="0" smtClean="0"/>
              <a:t>Sector 2B</a:t>
            </a:r>
          </a:p>
          <a:p>
            <a:pPr lvl="2"/>
            <a:r>
              <a:rPr lang="en-US" sz="1400" dirty="0" smtClean="0"/>
              <a:t>Sector 3</a:t>
            </a:r>
          </a:p>
          <a:p>
            <a:pPr lvl="2"/>
            <a:r>
              <a:rPr lang="en-US" sz="1400" dirty="0" smtClean="0"/>
              <a:t>Sector 4</a:t>
            </a:r>
          </a:p>
          <a:p>
            <a:pPr lvl="2"/>
            <a:r>
              <a:rPr lang="en-US" sz="1400" dirty="0" smtClean="0"/>
              <a:t>DE Experimental Lines</a:t>
            </a:r>
          </a:p>
          <a:p>
            <a:pPr lvl="1"/>
            <a:r>
              <a:rPr lang="en-US" sz="1400" dirty="0" err="1" smtClean="0"/>
              <a:t>Bakeout</a:t>
            </a:r>
            <a:r>
              <a:rPr lang="en-US" sz="1400" dirty="0" smtClean="0"/>
              <a:t> Sector 1 (</a:t>
            </a:r>
            <a:r>
              <a:rPr lang="en-US" sz="1400" dirty="0"/>
              <a:t>BHS52, QDN55, </a:t>
            </a:r>
            <a:r>
              <a:rPr lang="en-US" sz="1400" dirty="0" smtClean="0"/>
              <a:t>QFN56)</a:t>
            </a:r>
          </a:p>
          <a:p>
            <a:pPr lvl="1"/>
            <a:r>
              <a:rPr lang="en-US" sz="1400" dirty="0" err="1" smtClean="0"/>
              <a:t>Bakeout</a:t>
            </a:r>
            <a:r>
              <a:rPr lang="en-US" sz="1400" dirty="0" smtClean="0"/>
              <a:t> Sector 2A (SHV1305)</a:t>
            </a:r>
            <a:endParaRPr lang="en-US" sz="1400" dirty="0"/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/>
              <a:t>SU</a:t>
            </a:r>
          </a:p>
          <a:p>
            <a:pPr lvl="1"/>
            <a:r>
              <a:rPr lang="en-US" sz="1400" dirty="0"/>
              <a:t>Alignment: BHS52, QDN55, </a:t>
            </a:r>
            <a:r>
              <a:rPr lang="en-US" sz="1400" dirty="0" smtClean="0"/>
              <a:t>QFN56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 smtClean="0"/>
              <a:t>STI</a:t>
            </a:r>
          </a:p>
          <a:p>
            <a:pPr lvl="1"/>
            <a:r>
              <a:rPr lang="en-US" sz="1400" strike="sngStrike" dirty="0" smtClean="0"/>
              <a:t>Replacement </a:t>
            </a:r>
            <a:r>
              <a:rPr lang="en-US" sz="1400" strike="sngStrike" dirty="0"/>
              <a:t>of the </a:t>
            </a:r>
            <a:r>
              <a:rPr lang="en-US" sz="1400" strike="sngStrike" dirty="0" smtClean="0"/>
              <a:t>scraper </a:t>
            </a:r>
            <a:r>
              <a:rPr lang="en-US" sz="1400" strike="sngStrike" dirty="0"/>
              <a:t>SHV1305 (sector2</a:t>
            </a:r>
            <a:r>
              <a:rPr lang="en-US" sz="1400" strike="sngStrike" dirty="0" smtClean="0"/>
              <a:t>)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 smtClean="0">
                <a:solidFill>
                  <a:schemeClr val="accent1"/>
                </a:solidFill>
              </a:rPr>
              <a:t>RF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Maintenance + Test ADC02 and ADC10</a:t>
            </a:r>
          </a:p>
          <a:p>
            <a:pPr marL="231775" lvl="1" indent="0">
              <a:buFont typeface="Arial"/>
              <a:buNone/>
            </a:pPr>
            <a:endParaRPr lang="fr-FR" sz="1000" dirty="0" smtClean="0"/>
          </a:p>
          <a:p>
            <a:pPr marL="460375" lvl="2" indent="0">
              <a:buFont typeface="Arial"/>
              <a:buNone/>
            </a:pPr>
            <a:endParaRPr lang="fr-FR" sz="1000" dirty="0" smtClean="0"/>
          </a:p>
          <a:p>
            <a:pPr marL="457200" lvl="1" indent="0">
              <a:buFont typeface="Arial"/>
              <a:buNone/>
            </a:pPr>
            <a:endParaRPr lang="en-GB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45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from W03 to W06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949333"/>
            <a:ext cx="4135901" cy="5326735"/>
          </a:xfrm>
        </p:spPr>
        <p:txBody>
          <a:bodyPr>
            <a:normAutofit fontScale="92500" lnSpcReduction="20000"/>
          </a:bodyPr>
          <a:lstStyle/>
          <a:p>
            <a:r>
              <a:rPr lang="en-US" sz="1600" u="sng" dirty="0" smtClean="0"/>
              <a:t>MSC:</a:t>
            </a:r>
          </a:p>
          <a:p>
            <a:pPr lvl="1"/>
            <a:r>
              <a:rPr lang="en-US" sz="1600" dirty="0" smtClean="0">
                <a:solidFill>
                  <a:srgbClr val="00B050"/>
                </a:solidFill>
              </a:rPr>
              <a:t>Refurbishment </a:t>
            </a:r>
            <a:r>
              <a:rPr lang="en-US" sz="1600" strike="sngStrike" dirty="0" smtClean="0">
                <a:solidFill>
                  <a:schemeClr val="bg1">
                    <a:lumMod val="65000"/>
                  </a:schemeClr>
                </a:solidFill>
              </a:rPr>
              <a:t>BHS52</a:t>
            </a:r>
            <a:r>
              <a:rPr lang="en-US" sz="1600" dirty="0" smtClean="0">
                <a:solidFill>
                  <a:srgbClr val="00B050"/>
                </a:solidFill>
              </a:rPr>
              <a:t>, QDN55 and QFN56. In progress</a:t>
            </a:r>
          </a:p>
          <a:p>
            <a:pPr lvl="1"/>
            <a:r>
              <a:rPr lang="en-US" sz="1600" dirty="0" smtClean="0">
                <a:solidFill>
                  <a:srgbClr val="FF9933"/>
                </a:solidFill>
              </a:rPr>
              <a:t>Return of QDN55 and QFN56 in AD Ring (W06) Postponed W07-</a:t>
            </a:r>
            <a:r>
              <a:rPr lang="en-US" sz="1600" dirty="0" smtClean="0"/>
              <a:t>&gt; </a:t>
            </a:r>
            <a:r>
              <a:rPr lang="en-US" sz="1600" u="sng" strike="sngStrike" dirty="0" smtClean="0">
                <a:solidFill>
                  <a:schemeClr val="bg1">
                    <a:lumMod val="65000"/>
                  </a:schemeClr>
                </a:solidFill>
              </a:rPr>
              <a:t>Preparation area + opening of shielding, end of W05 (EA+HE) Finished</a:t>
            </a:r>
          </a:p>
          <a:p>
            <a:pPr>
              <a:lnSpc>
                <a:spcPct val="120000"/>
              </a:lnSpc>
            </a:pPr>
            <a:r>
              <a:rPr lang="en-US" sz="1700" u="sng" dirty="0"/>
              <a:t>BCCC</a:t>
            </a:r>
          </a:p>
          <a:p>
            <a:pPr lvl="1"/>
            <a:r>
              <a:rPr lang="en-US" sz="1600" dirty="0" smtClean="0">
                <a:solidFill>
                  <a:srgbClr val="00B050"/>
                </a:solidFill>
              </a:rPr>
              <a:t>Pump Insulation Vacuum. In Progress</a:t>
            </a:r>
            <a:endParaRPr lang="fr-FR" sz="1600" dirty="0" smtClean="0">
              <a:solidFill>
                <a:srgbClr val="00B050"/>
              </a:solidFill>
            </a:endParaRPr>
          </a:p>
          <a:p>
            <a:r>
              <a:rPr lang="en-US" sz="1600" u="sng" strike="sngStrike" dirty="0" smtClean="0">
                <a:solidFill>
                  <a:schemeClr val="bg1">
                    <a:lumMod val="65000"/>
                  </a:schemeClr>
                </a:solidFill>
              </a:rPr>
              <a:t>STI:</a:t>
            </a:r>
          </a:p>
          <a:p>
            <a:pPr lvl="1"/>
            <a:r>
              <a:rPr lang="en-US" sz="1600" strike="sngStrike" dirty="0" smtClean="0">
                <a:solidFill>
                  <a:schemeClr val="bg1">
                    <a:lumMod val="65000"/>
                  </a:schemeClr>
                </a:solidFill>
              </a:rPr>
              <a:t>Maintenance BTV</a:t>
            </a:r>
          </a:p>
          <a:p>
            <a:pPr>
              <a:lnSpc>
                <a:spcPct val="120000"/>
              </a:lnSpc>
            </a:pPr>
            <a:r>
              <a:rPr lang="en-US" sz="1700" u="sng" dirty="0"/>
              <a:t>RP:</a:t>
            </a:r>
          </a:p>
          <a:p>
            <a:pPr lvl="1"/>
            <a:r>
              <a:rPr lang="en-US" sz="1600" dirty="0">
                <a:solidFill>
                  <a:srgbClr val="FF9933"/>
                </a:solidFill>
              </a:rPr>
              <a:t>Source </a:t>
            </a:r>
            <a:r>
              <a:rPr lang="en-US" sz="1600" dirty="0" smtClean="0">
                <a:solidFill>
                  <a:srgbClr val="FF9933"/>
                </a:solidFill>
              </a:rPr>
              <a:t>test. Postponed W08</a:t>
            </a:r>
            <a:endParaRPr lang="en-US" sz="1600" dirty="0">
              <a:solidFill>
                <a:srgbClr val="FF9933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700" u="sng" dirty="0"/>
              <a:t>SU:</a:t>
            </a:r>
          </a:p>
          <a:p>
            <a:pPr lvl="1"/>
            <a:r>
              <a:rPr lang="en-US" sz="1600" dirty="0">
                <a:solidFill>
                  <a:srgbClr val="FF9933"/>
                </a:solidFill>
              </a:rPr>
              <a:t>Alignment QDN55 and </a:t>
            </a:r>
            <a:r>
              <a:rPr lang="en-US" sz="1600" dirty="0" smtClean="0">
                <a:solidFill>
                  <a:srgbClr val="FF9933"/>
                </a:solidFill>
              </a:rPr>
              <a:t>QFN56. Postponed W07</a:t>
            </a:r>
            <a:endParaRPr lang="en-US" sz="1600" dirty="0">
              <a:solidFill>
                <a:srgbClr val="FF9933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700" u="sng" dirty="0"/>
              <a:t>EA:</a:t>
            </a:r>
          </a:p>
          <a:p>
            <a:pPr lvl="1"/>
            <a:r>
              <a:rPr lang="en-US" sz="1600" dirty="0">
                <a:solidFill>
                  <a:srgbClr val="FF9933"/>
                </a:solidFill>
              </a:rPr>
              <a:t>Cleaning </a:t>
            </a:r>
            <a:r>
              <a:rPr lang="en-US" sz="1600" dirty="0" smtClean="0">
                <a:solidFill>
                  <a:srgbClr val="FF9933"/>
                </a:solidFill>
              </a:rPr>
              <a:t>of cables </a:t>
            </a:r>
            <a:r>
              <a:rPr lang="en-US" sz="1600" dirty="0">
                <a:solidFill>
                  <a:srgbClr val="FF9933"/>
                </a:solidFill>
              </a:rPr>
              <a:t>line </a:t>
            </a:r>
            <a:r>
              <a:rPr lang="en-US" sz="1600" dirty="0" smtClean="0">
                <a:solidFill>
                  <a:srgbClr val="FF9933"/>
                </a:solidFill>
              </a:rPr>
              <a:t>8000. Postponed W08</a:t>
            </a:r>
            <a:endParaRPr lang="en-US" sz="1600" dirty="0">
              <a:solidFill>
                <a:srgbClr val="FF9933"/>
              </a:solidFill>
            </a:endParaRPr>
          </a:p>
          <a:p>
            <a:pPr marL="231775" lvl="1" indent="0">
              <a:buNone/>
            </a:pPr>
            <a:endParaRPr lang="en-US" sz="1600" dirty="0" smtClean="0"/>
          </a:p>
          <a:p>
            <a:pPr lvl="1"/>
            <a:endParaRPr lang="en-US" sz="2100" dirty="0" smtClean="0"/>
          </a:p>
          <a:p>
            <a:pPr lvl="1"/>
            <a:endParaRPr lang="en-US" dirty="0" smtClean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766603" y="949333"/>
            <a:ext cx="4138245" cy="532673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/>
              <a:t>VSC:</a:t>
            </a:r>
          </a:p>
          <a:p>
            <a:pPr lvl="1"/>
            <a:r>
              <a:rPr lang="en-US" sz="1600" u="sng" dirty="0"/>
              <a:t>AD </a:t>
            </a:r>
            <a:r>
              <a:rPr lang="en-US" sz="1600" u="sng" dirty="0" smtClean="0"/>
              <a:t>Ring:</a:t>
            </a:r>
          </a:p>
          <a:p>
            <a:pPr lvl="2"/>
            <a:r>
              <a:rPr lang="en-US" sz="1600" dirty="0" smtClean="0">
                <a:solidFill>
                  <a:srgbClr val="00B050"/>
                </a:solidFill>
              </a:rPr>
              <a:t>Sector 2A and 2B. In progress</a:t>
            </a:r>
            <a:endParaRPr lang="en-US" sz="1600" dirty="0">
              <a:solidFill>
                <a:srgbClr val="00B050"/>
              </a:solidFill>
            </a:endParaRPr>
          </a:p>
          <a:p>
            <a:pPr lvl="2"/>
            <a:r>
              <a:rPr lang="en-US" sz="1600" dirty="0">
                <a:solidFill>
                  <a:srgbClr val="00B050"/>
                </a:solidFill>
              </a:rPr>
              <a:t>Magnets group sector </a:t>
            </a:r>
            <a:r>
              <a:rPr lang="en-US" sz="1600" dirty="0" smtClean="0">
                <a:solidFill>
                  <a:srgbClr val="00B050"/>
                </a:solidFill>
              </a:rPr>
              <a:t>1A. In progress</a:t>
            </a:r>
            <a:endParaRPr lang="en-US" sz="1600" dirty="0">
              <a:solidFill>
                <a:srgbClr val="00B050"/>
              </a:solidFill>
            </a:endParaRPr>
          </a:p>
          <a:p>
            <a:pPr lvl="2"/>
            <a:r>
              <a:rPr lang="en-US" sz="1600" dirty="0">
                <a:solidFill>
                  <a:srgbClr val="FF9933"/>
                </a:solidFill>
              </a:rPr>
              <a:t>Sector </a:t>
            </a:r>
            <a:r>
              <a:rPr lang="en-US" sz="1600" dirty="0" smtClean="0">
                <a:solidFill>
                  <a:srgbClr val="FF9933"/>
                </a:solidFill>
              </a:rPr>
              <a:t>1B. Postponed</a:t>
            </a:r>
            <a:endParaRPr lang="en-US" sz="1600" dirty="0">
              <a:solidFill>
                <a:srgbClr val="FF9933"/>
              </a:solidFill>
            </a:endParaRPr>
          </a:p>
          <a:p>
            <a:pPr lvl="2"/>
            <a:r>
              <a:rPr lang="en-US" sz="1600" dirty="0">
                <a:solidFill>
                  <a:srgbClr val="FF9933"/>
                </a:solidFill>
              </a:rPr>
              <a:t>Sector </a:t>
            </a:r>
            <a:r>
              <a:rPr lang="en-US" sz="1600" dirty="0" smtClean="0">
                <a:solidFill>
                  <a:srgbClr val="FF9933"/>
                </a:solidFill>
              </a:rPr>
              <a:t>3. Postponed</a:t>
            </a:r>
            <a:endParaRPr lang="en-US" sz="1600" dirty="0">
              <a:solidFill>
                <a:srgbClr val="FF9933"/>
              </a:solidFill>
            </a:endParaRPr>
          </a:p>
          <a:p>
            <a:pPr lvl="2"/>
            <a:r>
              <a:rPr lang="en-US" sz="1600" dirty="0">
                <a:solidFill>
                  <a:srgbClr val="00B050"/>
                </a:solidFill>
              </a:rPr>
              <a:t>Sector </a:t>
            </a:r>
            <a:r>
              <a:rPr lang="en-US" sz="1600" dirty="0" smtClean="0">
                <a:solidFill>
                  <a:srgbClr val="00B050"/>
                </a:solidFill>
              </a:rPr>
              <a:t>4. In </a:t>
            </a:r>
            <a:r>
              <a:rPr lang="en-US" sz="1600" dirty="0" err="1" smtClean="0">
                <a:solidFill>
                  <a:srgbClr val="00B050"/>
                </a:solidFill>
              </a:rPr>
              <a:t>Porgress</a:t>
            </a:r>
            <a:endParaRPr lang="en-US" sz="1600" dirty="0" smtClean="0">
              <a:solidFill>
                <a:srgbClr val="00B050"/>
              </a:solidFill>
            </a:endParaRPr>
          </a:p>
          <a:p>
            <a:pPr lvl="1"/>
            <a:r>
              <a:rPr lang="en-US" sz="1600" u="sng" dirty="0"/>
              <a:t>ELENA:</a:t>
            </a:r>
          </a:p>
          <a:p>
            <a:pPr lvl="2"/>
            <a:r>
              <a:rPr lang="en-US" sz="1600" dirty="0" smtClean="0">
                <a:solidFill>
                  <a:srgbClr val="00B050"/>
                </a:solidFill>
              </a:rPr>
              <a:t>LNR30-40-50: </a:t>
            </a:r>
            <a:r>
              <a:rPr lang="en-US" sz="1600" dirty="0" err="1" smtClean="0">
                <a:solidFill>
                  <a:srgbClr val="00B050"/>
                </a:solidFill>
              </a:rPr>
              <a:t>Bakeout</a:t>
            </a:r>
            <a:r>
              <a:rPr lang="en-US" sz="1600" dirty="0" smtClean="0">
                <a:solidFill>
                  <a:srgbClr val="00B050"/>
                </a:solidFill>
              </a:rPr>
              <a:t>. In progress</a:t>
            </a:r>
          </a:p>
          <a:p>
            <a:pPr lvl="2"/>
            <a:r>
              <a:rPr lang="en-US" sz="1600" dirty="0" smtClean="0">
                <a:solidFill>
                  <a:srgbClr val="00B050"/>
                </a:solidFill>
              </a:rPr>
              <a:t>LNE50: In progress</a:t>
            </a:r>
          </a:p>
          <a:p>
            <a:pPr lvl="2"/>
            <a:r>
              <a:rPr lang="en-US" sz="1600" dirty="0" smtClean="0">
                <a:solidFill>
                  <a:srgbClr val="00B050"/>
                </a:solidFill>
              </a:rPr>
              <a:t>LNI-LNE: In progress</a:t>
            </a:r>
          </a:p>
          <a:p>
            <a:r>
              <a:rPr lang="en-US" sz="1600" u="sng" strike="sngStrike" dirty="0" smtClean="0">
                <a:solidFill>
                  <a:schemeClr val="bg1">
                    <a:lumMod val="65000"/>
                  </a:schemeClr>
                </a:solidFill>
              </a:rPr>
              <a:t>EL:</a:t>
            </a:r>
          </a:p>
          <a:p>
            <a:pPr lvl="1"/>
            <a:r>
              <a:rPr lang="en-US" sz="1600" strike="sngStrike" dirty="0" smtClean="0">
                <a:solidFill>
                  <a:schemeClr val="bg1">
                    <a:lumMod val="65000"/>
                  </a:schemeClr>
                </a:solidFill>
              </a:rPr>
              <a:t>Installation of cables for Scraper Done</a:t>
            </a:r>
          </a:p>
          <a:p>
            <a:r>
              <a:rPr lang="en-US" sz="1600" b="1" u="sng" dirty="0" smtClean="0"/>
              <a:t>RF:</a:t>
            </a:r>
          </a:p>
          <a:p>
            <a:pPr lvl="1"/>
            <a:r>
              <a:rPr lang="en-US" sz="1600" b="1" dirty="0" smtClean="0"/>
              <a:t>Maintenance ADC02/ADC10</a:t>
            </a:r>
          </a:p>
          <a:p>
            <a:pPr lvl="1"/>
            <a:endParaRPr lang="en-US" sz="2100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109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Magnets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38596" y="949333"/>
            <a:ext cx="8464062" cy="5326735"/>
          </a:xfrm>
        </p:spPr>
        <p:txBody>
          <a:bodyPr/>
          <a:lstStyle/>
          <a:p>
            <a:pPr marL="0" indent="0">
              <a:buNone/>
            </a:pPr>
            <a:r>
              <a:rPr lang="en-GB" sz="1400" dirty="0"/>
              <a:t>The return of the magnets are scheduled from end week 06 to week 07.</a:t>
            </a:r>
          </a:p>
          <a:p>
            <a:pPr marL="0" indent="0">
              <a:buNone/>
            </a:pPr>
            <a:r>
              <a:rPr lang="en-GB" sz="1400" dirty="0"/>
              <a:t>The opening of the shielding was finished on Tuesday 06 February.</a:t>
            </a:r>
          </a:p>
          <a:p>
            <a:pPr marL="0" indent="0">
              <a:buNone/>
            </a:pPr>
            <a:r>
              <a:rPr lang="en-GB" sz="1400" u="sng" dirty="0"/>
              <a:t>BHS52:</a:t>
            </a:r>
            <a:r>
              <a:rPr lang="en-GB" sz="1400" dirty="0"/>
              <a:t> Arrival Friday 09 </a:t>
            </a:r>
            <a:r>
              <a:rPr lang="en-GB" sz="1400" dirty="0" smtClean="0"/>
              <a:t>February </a:t>
            </a:r>
            <a:r>
              <a:rPr lang="en-GB" sz="1400" dirty="0"/>
              <a:t>-&gt; reassembling of the Y vacuum chamber -&gt; Installation in the Ring</a:t>
            </a:r>
          </a:p>
          <a:p>
            <a:pPr marL="0" indent="0">
              <a:buNone/>
            </a:pPr>
            <a:r>
              <a:rPr lang="en-GB" sz="1400" u="sng" dirty="0"/>
              <a:t>QDN55 and QFN56: </a:t>
            </a:r>
            <a:r>
              <a:rPr lang="en-GB" sz="1400" dirty="0"/>
              <a:t>Arrival during w06 with installation directly in the ring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4066320" y="247394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BHS52</a:t>
            </a:r>
            <a:endParaRPr lang="fr-FR" dirty="0"/>
          </a:p>
        </p:txBody>
      </p:sp>
      <p:pic>
        <p:nvPicPr>
          <p:cNvPr id="1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538" y="2960114"/>
            <a:ext cx="4118657" cy="308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0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from W07 to W10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949333"/>
            <a:ext cx="4214446" cy="5326735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sz="2000" u="sng" dirty="0" smtClean="0"/>
              <a:t>MSC:</a:t>
            </a:r>
          </a:p>
          <a:p>
            <a:pPr lvl="2"/>
            <a:r>
              <a:rPr lang="en-US" sz="2000" u="sng" dirty="0" smtClean="0"/>
              <a:t>Installation BHS52 + QDN55 + QFN56</a:t>
            </a:r>
          </a:p>
          <a:p>
            <a:pPr lvl="1"/>
            <a:r>
              <a:rPr lang="en-US" sz="2000" u="sng" dirty="0" smtClean="0"/>
              <a:t>SU:</a:t>
            </a:r>
          </a:p>
          <a:p>
            <a:pPr lvl="2"/>
            <a:r>
              <a:rPr lang="en-US" sz="2000" u="sng" dirty="0" smtClean="0"/>
              <a:t>Alignment of magnets</a:t>
            </a:r>
          </a:p>
          <a:p>
            <a:pPr lvl="1"/>
            <a:r>
              <a:rPr lang="en-US" sz="2000" u="sng" dirty="0" smtClean="0"/>
              <a:t>CV:</a:t>
            </a:r>
          </a:p>
          <a:p>
            <a:pPr lvl="2"/>
            <a:r>
              <a:rPr lang="en-US" sz="2000" u="sng" dirty="0"/>
              <a:t>M</a:t>
            </a:r>
            <a:r>
              <a:rPr lang="en-US" sz="2000" u="sng" dirty="0" smtClean="0"/>
              <a:t>aintenance of </a:t>
            </a:r>
            <a:r>
              <a:rPr lang="fr-FR" sz="2000" u="sng" dirty="0" err="1"/>
              <a:t>d</a:t>
            </a:r>
            <a:r>
              <a:rPr lang="fr-FR" sz="2000" u="sng" dirty="0" err="1" smtClean="0"/>
              <a:t>emineralized</a:t>
            </a:r>
            <a:r>
              <a:rPr lang="en-US" sz="2000" u="sng" dirty="0" smtClean="0"/>
              <a:t> water</a:t>
            </a:r>
          </a:p>
          <a:p>
            <a:pPr lvl="1"/>
            <a:r>
              <a:rPr lang="en-US" sz="2000" u="sng" dirty="0" smtClean="0"/>
              <a:t>RF: </a:t>
            </a:r>
          </a:p>
          <a:p>
            <a:pPr lvl="2"/>
            <a:r>
              <a:rPr lang="en-US" sz="2000" dirty="0" smtClean="0"/>
              <a:t>Power Test ADC02 and ADC1</a:t>
            </a:r>
          </a:p>
          <a:p>
            <a:pPr lvl="1"/>
            <a:r>
              <a:rPr lang="en-US" sz="2000" u="sng" dirty="0" smtClean="0"/>
              <a:t>BI:</a:t>
            </a:r>
          </a:p>
          <a:p>
            <a:pPr lvl="2"/>
            <a:r>
              <a:rPr lang="en-US" sz="2000" dirty="0" smtClean="0"/>
              <a:t>Checking E-cooler + BIPM</a:t>
            </a:r>
          </a:p>
          <a:p>
            <a:pPr lvl="1"/>
            <a:r>
              <a:rPr lang="en-US" sz="2000" u="sng" dirty="0"/>
              <a:t>ICS:</a:t>
            </a:r>
          </a:p>
          <a:p>
            <a:pPr lvl="2"/>
            <a:r>
              <a:rPr lang="en-US" sz="2000" dirty="0"/>
              <a:t>Maintenance of </a:t>
            </a:r>
            <a:r>
              <a:rPr lang="en-US" sz="2000" dirty="0" err="1"/>
              <a:t>Acces</a:t>
            </a:r>
            <a:r>
              <a:rPr lang="en-US" sz="2000" dirty="0"/>
              <a:t> </a:t>
            </a:r>
            <a:r>
              <a:rPr lang="en-US" sz="2000" dirty="0" smtClean="0"/>
              <a:t>point</a:t>
            </a:r>
          </a:p>
          <a:p>
            <a:pPr lvl="1"/>
            <a:r>
              <a:rPr lang="en-US" sz="2000" u="sng" dirty="0"/>
              <a:t>RP: </a:t>
            </a:r>
          </a:p>
          <a:p>
            <a:pPr lvl="2"/>
            <a:r>
              <a:rPr lang="en-US" sz="2000" dirty="0"/>
              <a:t>Source </a:t>
            </a:r>
            <a:r>
              <a:rPr lang="en-US" sz="2000" dirty="0" smtClean="0"/>
              <a:t>Test</a:t>
            </a:r>
          </a:p>
          <a:p>
            <a:pPr lvl="1"/>
            <a:r>
              <a:rPr lang="en-US" sz="2100" u="sng" dirty="0"/>
              <a:t>EA:</a:t>
            </a:r>
          </a:p>
          <a:p>
            <a:pPr lvl="2"/>
            <a:r>
              <a:rPr lang="en-US" sz="2100" dirty="0"/>
              <a:t>Cleaning of cables line 8000</a:t>
            </a:r>
            <a:r>
              <a:rPr lang="en-US" sz="2100" dirty="0" smtClean="0"/>
              <a:t>.</a:t>
            </a:r>
            <a:endParaRPr lang="en-US" sz="2000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766603" y="949333"/>
            <a:ext cx="4138245" cy="532673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u="sng" dirty="0" smtClean="0"/>
              <a:t>BCCC:</a:t>
            </a:r>
          </a:p>
          <a:p>
            <a:pPr lvl="2"/>
            <a:r>
              <a:rPr lang="en-US" sz="2000" dirty="0" smtClean="0"/>
              <a:t>Pump Insulation vacuum</a:t>
            </a:r>
          </a:p>
          <a:p>
            <a:pPr lvl="2"/>
            <a:r>
              <a:rPr lang="en-US" sz="2000" dirty="0" smtClean="0"/>
              <a:t>Cool-down and refill</a:t>
            </a:r>
          </a:p>
          <a:p>
            <a:pPr lvl="1"/>
            <a:r>
              <a:rPr lang="en-US" sz="2000" u="sng" dirty="0" smtClean="0"/>
              <a:t>VSC:</a:t>
            </a:r>
          </a:p>
          <a:p>
            <a:pPr lvl="2"/>
            <a:r>
              <a:rPr lang="en-US" sz="2000" u="sng" dirty="0"/>
              <a:t>AD Ring:</a:t>
            </a:r>
          </a:p>
          <a:p>
            <a:pPr lvl="3"/>
            <a:r>
              <a:rPr lang="en-US" sz="2000" u="sng" dirty="0" smtClean="0"/>
              <a:t>Connection of Magnets</a:t>
            </a:r>
            <a:endParaRPr lang="en-US" sz="2000" u="sng" dirty="0"/>
          </a:p>
          <a:p>
            <a:pPr lvl="3"/>
            <a:r>
              <a:rPr lang="en-US" sz="2000" dirty="0" smtClean="0"/>
              <a:t>Line 6000</a:t>
            </a:r>
            <a:endParaRPr lang="en-US" sz="2000" dirty="0" smtClean="0"/>
          </a:p>
          <a:p>
            <a:pPr lvl="3"/>
            <a:r>
              <a:rPr lang="en-US" sz="2000" dirty="0" smtClean="0"/>
              <a:t>Magnets group sector </a:t>
            </a:r>
            <a:r>
              <a:rPr lang="en-US" sz="2000" dirty="0"/>
              <a:t>1A</a:t>
            </a:r>
            <a:r>
              <a:rPr lang="en-US" sz="2000" dirty="0" smtClean="0"/>
              <a:t>.</a:t>
            </a:r>
            <a:endParaRPr lang="en-US" sz="2000" dirty="0"/>
          </a:p>
          <a:p>
            <a:pPr lvl="3"/>
            <a:r>
              <a:rPr lang="en-US" sz="2000" dirty="0"/>
              <a:t>Sector </a:t>
            </a:r>
            <a:r>
              <a:rPr lang="en-US" sz="2000" dirty="0" smtClean="0"/>
              <a:t>1A. </a:t>
            </a:r>
            <a:endParaRPr lang="en-US" sz="2000" dirty="0"/>
          </a:p>
          <a:p>
            <a:pPr lvl="3"/>
            <a:r>
              <a:rPr lang="en-US" sz="2000" dirty="0"/>
              <a:t>Sector </a:t>
            </a:r>
            <a:r>
              <a:rPr lang="en-US" sz="2000" dirty="0" smtClean="0"/>
              <a:t>1B.</a:t>
            </a:r>
            <a:endParaRPr lang="en-US" sz="2000" dirty="0"/>
          </a:p>
          <a:p>
            <a:pPr lvl="3"/>
            <a:r>
              <a:rPr lang="en-US" sz="2000" dirty="0"/>
              <a:t>Sector </a:t>
            </a:r>
            <a:r>
              <a:rPr lang="en-US" sz="2000" dirty="0" smtClean="0"/>
              <a:t>2B</a:t>
            </a:r>
          </a:p>
          <a:p>
            <a:pPr lvl="3"/>
            <a:r>
              <a:rPr lang="en-US" sz="2000" dirty="0" smtClean="0"/>
              <a:t>Sector 3</a:t>
            </a:r>
          </a:p>
          <a:p>
            <a:pPr lvl="3"/>
            <a:r>
              <a:rPr lang="en-US" sz="2000" dirty="0" smtClean="0"/>
              <a:t>Sector 4</a:t>
            </a:r>
            <a:endParaRPr lang="en-US" sz="2000" dirty="0"/>
          </a:p>
          <a:p>
            <a:pPr lvl="2"/>
            <a:r>
              <a:rPr lang="en-US" sz="2000" u="sng" dirty="0"/>
              <a:t>ELENA:</a:t>
            </a:r>
          </a:p>
          <a:p>
            <a:pPr lvl="3"/>
            <a:r>
              <a:rPr lang="en-US" sz="2000" dirty="0" smtClean="0"/>
              <a:t>LNR30-40-50</a:t>
            </a:r>
          </a:p>
          <a:p>
            <a:pPr lvl="3"/>
            <a:r>
              <a:rPr lang="en-US" sz="2000" dirty="0" smtClean="0"/>
              <a:t>LNE50</a:t>
            </a:r>
            <a:endParaRPr lang="en-US" sz="2000" dirty="0"/>
          </a:p>
          <a:p>
            <a:pPr lvl="3"/>
            <a:r>
              <a:rPr lang="en-US" sz="2000" dirty="0" smtClean="0"/>
              <a:t>LNI-LNE</a:t>
            </a:r>
          </a:p>
          <a:p>
            <a:pPr lvl="1"/>
            <a:endParaRPr lang="en-US" sz="2000" dirty="0" smtClean="0"/>
          </a:p>
          <a:p>
            <a:pPr lvl="2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224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Planning</a:t>
            </a:r>
            <a:endParaRPr lang="fr-FR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783" t="15066" r="52475" b="45688"/>
          <a:stretch/>
        </p:blipFill>
        <p:spPr>
          <a:xfrm>
            <a:off x="330758" y="1518137"/>
            <a:ext cx="8479738" cy="390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3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Planning</a:t>
            </a:r>
            <a:endParaRPr lang="fr-F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784" t="15195" r="49553" b="47897"/>
          <a:stretch/>
        </p:blipFill>
        <p:spPr>
          <a:xfrm>
            <a:off x="457200" y="1729153"/>
            <a:ext cx="8257294" cy="336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6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32198</TotalTime>
  <Words>570</Words>
  <Application>Microsoft Office PowerPoint</Application>
  <PresentationFormat>On-screen Show (4:3)</PresentationFormat>
  <Paragraphs>139</Paragraphs>
  <Slides>10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Ubuntu</vt:lpstr>
      <vt:lpstr>Ubuntu Light</vt:lpstr>
      <vt:lpstr>Ubuntu Medium</vt:lpstr>
      <vt:lpstr>CERN_ENdept_Presentation_ArialFont copy</vt:lpstr>
      <vt:lpstr>YETS 2017-18 AD RING AD Technical Coordination Meeting #5 2018-02-08</vt:lpstr>
      <vt:lpstr>YETS 2017-2018 </vt:lpstr>
      <vt:lpstr>YETS AD Ring Work Request </vt:lpstr>
      <vt:lpstr>YETS AD Ring Work Request </vt:lpstr>
      <vt:lpstr>Works from W03 to W06</vt:lpstr>
      <vt:lpstr>Magnets</vt:lpstr>
      <vt:lpstr>Works from W07 to W10</vt:lpstr>
      <vt:lpstr>Planning</vt:lpstr>
      <vt:lpstr>Planning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EYETS AD RING WORKS Extension ASACUSA/ALPHA meeting 2016-08-19</dc:title>
  <dc:creator>Aymeric Bouvard</dc:creator>
  <cp:lastModifiedBy>Aymeric Bouvard</cp:lastModifiedBy>
  <cp:revision>307</cp:revision>
  <cp:lastPrinted>2017-03-17T12:15:21Z</cp:lastPrinted>
  <dcterms:created xsi:type="dcterms:W3CDTF">2016-08-10T14:06:18Z</dcterms:created>
  <dcterms:modified xsi:type="dcterms:W3CDTF">2018-02-08T10:38:34Z</dcterms:modified>
</cp:coreProperties>
</file>