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3" r:id="rId1"/>
  </p:sldMasterIdLst>
  <p:notesMasterIdLst>
    <p:notesMasterId r:id="rId15"/>
  </p:notesMasterIdLst>
  <p:handoutMasterIdLst>
    <p:handoutMasterId r:id="rId16"/>
  </p:handoutMasterIdLst>
  <p:sldIdLst>
    <p:sldId id="576" r:id="rId2"/>
    <p:sldId id="598" r:id="rId3"/>
    <p:sldId id="635" r:id="rId4"/>
    <p:sldId id="629" r:id="rId5"/>
    <p:sldId id="645" r:id="rId6"/>
    <p:sldId id="664" r:id="rId7"/>
    <p:sldId id="654" r:id="rId8"/>
    <p:sldId id="669" r:id="rId9"/>
    <p:sldId id="665" r:id="rId10"/>
    <p:sldId id="666" r:id="rId11"/>
    <p:sldId id="667" r:id="rId12"/>
    <p:sldId id="668" r:id="rId13"/>
    <p:sldId id="670" r:id="rId14"/>
  </p:sldIdLst>
  <p:sldSz cx="9144000" cy="6858000" type="screen4x3"/>
  <p:notesSz cx="6731000" cy="9856788"/>
  <p:custDataLst>
    <p:tags r:id="rId17"/>
  </p:custDataLst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3">
          <p15:clr>
            <a:srgbClr val="A4A3A4"/>
          </p15:clr>
        </p15:guide>
        <p15:guide id="2" pos="211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66FF33"/>
    <a:srgbClr val="00CCFF"/>
    <a:srgbClr val="D7D1FF"/>
    <a:srgbClr val="FF3399"/>
    <a:srgbClr val="FFD711"/>
    <a:srgbClr val="000099"/>
    <a:srgbClr val="FF3300"/>
    <a:srgbClr val="FF9933"/>
    <a:srgbClr val="008000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79" autoAdjust="0"/>
    <p:restoredTop sz="98326" autoAdjust="0"/>
  </p:normalViewPr>
  <p:slideViewPr>
    <p:cSldViewPr snapToGrid="0">
      <p:cViewPr varScale="1">
        <p:scale>
          <a:sx n="125" d="100"/>
          <a:sy n="125" d="100"/>
        </p:scale>
        <p:origin x="90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5" d="100"/>
          <a:sy n="95" d="100"/>
        </p:scale>
        <p:origin x="-2784" y="-112"/>
      </p:cViewPr>
      <p:guideLst>
        <p:guide orient="horz" pos="3103"/>
        <p:guide pos="211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42" tIns="46422" rIns="92842" bIns="46422" numCol="1" anchor="t" anchorCtr="0" compatLnSpc="1">
            <a:prstTxWarp prst="textNoShape">
              <a:avLst/>
            </a:prstTxWarp>
          </a:bodyPr>
          <a:lstStyle>
            <a:lvl1pPr algn="l" defTabSz="925513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4763" y="0"/>
            <a:ext cx="2916237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42" tIns="46422" rIns="92842" bIns="46422" numCol="1" anchor="t" anchorCtr="0" compatLnSpc="1">
            <a:prstTxWarp prst="textNoShape">
              <a:avLst/>
            </a:prstTxWarp>
          </a:bodyPr>
          <a:lstStyle>
            <a:lvl1pPr algn="r" defTabSz="925513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4663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42" tIns="46422" rIns="92842" bIns="46422" numCol="1" anchor="b" anchorCtr="0" compatLnSpc="1">
            <a:prstTxWarp prst="textNoShape">
              <a:avLst/>
            </a:prstTxWarp>
          </a:bodyPr>
          <a:lstStyle>
            <a:lvl1pPr algn="l" defTabSz="925513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4763" y="9364663"/>
            <a:ext cx="2916237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42" tIns="46422" rIns="92842" bIns="46422" numCol="1" anchor="b" anchorCtr="0" compatLnSpc="1">
            <a:prstTxWarp prst="textNoShape">
              <a:avLst/>
            </a:prstTxWarp>
          </a:bodyPr>
          <a:lstStyle>
            <a:lvl1pPr algn="r" defTabSz="925513" eaLnBrk="1" hangingPunct="1">
              <a:defRPr sz="1200">
                <a:latin typeface="Helvetica" pitchFamily="19" charset="0"/>
              </a:defRPr>
            </a:lvl1pPr>
          </a:lstStyle>
          <a:p>
            <a:fld id="{690E67A0-C371-4388-8D36-F3782D5BC27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5234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37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t" anchorCtr="0" compatLnSpc="1">
            <a:prstTxWarp prst="textNoShape">
              <a:avLst/>
            </a:prstTxWarp>
          </a:bodyPr>
          <a:lstStyle>
            <a:lvl1pPr algn="l" defTabSz="91122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3175" y="0"/>
            <a:ext cx="29337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t" anchorCtr="0" compatLnSpc="1">
            <a:prstTxWarp prst="textNoShape">
              <a:avLst/>
            </a:prstTxWarp>
          </a:bodyPr>
          <a:lstStyle>
            <a:lvl1pPr algn="r" defTabSz="91122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2175" y="725488"/>
            <a:ext cx="4967288" cy="37258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79475" y="4694238"/>
            <a:ext cx="4987925" cy="445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90063"/>
            <a:ext cx="29337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b" anchorCtr="0" compatLnSpc="1">
            <a:prstTxWarp prst="textNoShape">
              <a:avLst/>
            </a:prstTxWarp>
          </a:bodyPr>
          <a:lstStyle>
            <a:lvl1pPr algn="l" defTabSz="91122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3175" y="9390063"/>
            <a:ext cx="29337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b" anchorCtr="0" compatLnSpc="1">
            <a:prstTxWarp prst="textNoShape">
              <a:avLst/>
            </a:prstTxWarp>
          </a:bodyPr>
          <a:lstStyle>
            <a:lvl1pPr algn="r" defTabSz="911225" eaLnBrk="1" hangingPunct="1">
              <a:defRPr sz="1200">
                <a:latin typeface="Helvetica" pitchFamily="19" charset="0"/>
              </a:defRPr>
            </a:lvl1pPr>
          </a:lstStyle>
          <a:p>
            <a:fld id="{33C9C627-29B3-4770-BE83-44C76624D4A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28449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ＭＳ Ｐゴシック" pitchFamily="-65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C96112-4F51-4539-B7AE-EC9A8E4542F7}" type="slidenum">
              <a:rPr lang="en-GB"/>
              <a:pPr/>
              <a:t>1</a:t>
            </a:fld>
            <a:endParaRPr lang="en-GB"/>
          </a:p>
        </p:txBody>
      </p:sp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8525" y="738188"/>
            <a:ext cx="4930775" cy="3698875"/>
          </a:xfrm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BDC13C86-BB0B-4C6C-BB77-DDED848E5539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12 June 2013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88913"/>
            <a:ext cx="2057400" cy="61198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88913"/>
            <a:ext cx="6019800" cy="61198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DB769FE4-7DA1-4436-8E36-8D8E82EE7F18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12 June 2013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7858" y="188913"/>
            <a:ext cx="7082355" cy="73977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pic>
        <p:nvPicPr>
          <p:cNvPr id="5" name="Picture 2" descr="https://edms.cern.ch/file/1182956/1/ELENA_logo_25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65"/>
            <a:ext cx="967858" cy="967858"/>
          </a:xfrm>
          <a:prstGeom prst="rect">
            <a:avLst/>
          </a:prstGeom>
          <a:solidFill>
            <a:schemeClr val="bg1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112BFE92-17FC-499C-B230-771077A29995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12 June 2013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47BB038C-9019-475B-84B5-4897B0373272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12 June 2013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26543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12 June 2013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E913CFCF-4BE0-4F7C-945D-5242B311ED75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12 June 2013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210EAFA8-1BC0-452A-B2FC-61A37BEA8ECF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12 June 2013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1D2FC0AD-A4F4-41C5-8B5E-E34E602980ED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12 June 2013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3207" name="Rectangle 23"/>
          <p:cNvSpPr>
            <a:spLocks noChangeArrowheads="1"/>
          </p:cNvSpPr>
          <p:nvPr userDrawn="1"/>
        </p:nvSpPr>
        <p:spPr bwMode="auto">
          <a:xfrm>
            <a:off x="0" y="6577013"/>
            <a:ext cx="9144000" cy="2730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accent1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73318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9500" y="6570663"/>
            <a:ext cx="4762500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solidFill>
                  <a:srgbClr val="FFFF00"/>
                </a:solidFill>
                <a:ea typeface="+mn-ea"/>
              </a:defRPr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sp>
        <p:nvSpPr>
          <p:cNvPr id="733190" name="Rectangle 6"/>
          <p:cNvSpPr>
            <a:spLocks noChangeArrowheads="1"/>
          </p:cNvSpPr>
          <p:nvPr userDrawn="1"/>
        </p:nvSpPr>
        <p:spPr bwMode="auto">
          <a:xfrm>
            <a:off x="0" y="0"/>
            <a:ext cx="8382000" cy="976313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accent1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103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967858" y="188913"/>
            <a:ext cx="7082355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en-US" dirty="0" smtClean="0"/>
          </a:p>
        </p:txBody>
      </p:sp>
      <p:sp>
        <p:nvSpPr>
          <p:cNvPr id="103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6975"/>
            <a:ext cx="8229600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</a:p>
        </p:txBody>
      </p:sp>
      <p:sp>
        <p:nvSpPr>
          <p:cNvPr id="733201" name="Rectangle 17"/>
          <p:cNvSpPr>
            <a:spLocks noChangeArrowheads="1"/>
          </p:cNvSpPr>
          <p:nvPr/>
        </p:nvSpPr>
        <p:spPr bwMode="auto">
          <a:xfrm>
            <a:off x="4060825" y="2971800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733202" name="Rectangle 18"/>
          <p:cNvSpPr>
            <a:spLocks noChangeArrowheads="1"/>
          </p:cNvSpPr>
          <p:nvPr/>
        </p:nvSpPr>
        <p:spPr bwMode="auto">
          <a:xfrm>
            <a:off x="3678238" y="2584450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+mn-ea"/>
            </a:endParaRPr>
          </a:p>
        </p:txBody>
      </p:sp>
      <p:pic>
        <p:nvPicPr>
          <p:cNvPr id="1035" name="Picture 22" descr="THECERNlogoWhite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8175625" y="0"/>
            <a:ext cx="968375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67832" y="651908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12 June 2013</a:t>
            </a:r>
            <a:endParaRPr lang="en-US" dirty="0"/>
          </a:p>
        </p:txBody>
      </p:sp>
      <p:pic>
        <p:nvPicPr>
          <p:cNvPr id="11" name="Picture 2" descr="https://edms.cern.ch/file/1182956/1/ELENA_logo_25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65"/>
            <a:ext cx="967858" cy="967858"/>
          </a:xfrm>
          <a:prstGeom prst="rect">
            <a:avLst/>
          </a:prstGeom>
          <a:solidFill>
            <a:schemeClr val="bg1"/>
          </a:solidFill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08" r:id="rId2"/>
    <p:sldLayoutId id="2147483909" r:id="rId3"/>
    <p:sldLayoutId id="2147483910" r:id="rId4"/>
    <p:sldLayoutId id="2147483911" r:id="rId5"/>
    <p:sldLayoutId id="2147483912" r:id="rId6"/>
    <p:sldLayoutId id="2147483913" r:id="rId7"/>
    <p:sldLayoutId id="2147483914" r:id="rId8"/>
    <p:sldLayoutId id="2147483915" r:id="rId9"/>
    <p:sldLayoutId id="2147483916" r:id="rId10"/>
    <p:sldLayoutId id="2147483917" r:id="rId11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19" charset="2"/>
        <a:buChar char="n"/>
        <a:defRPr sz="3200">
          <a:solidFill>
            <a:schemeClr val="bg2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19" charset="2"/>
        <a:buChar char="¨"/>
        <a:defRPr sz="2800">
          <a:solidFill>
            <a:schemeClr val="bg2"/>
          </a:solidFill>
          <a:latin typeface="+mn-lt"/>
          <a:ea typeface="ＭＳ Ｐゴシック" pitchFamily="-65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19" charset="2"/>
        <a:buChar char="n"/>
        <a:defRPr sz="2400">
          <a:solidFill>
            <a:schemeClr val="bg2"/>
          </a:solidFill>
          <a:latin typeface="+mn-lt"/>
          <a:ea typeface="ＭＳ Ｐゴシック" pitchFamily="-65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19" charset="2"/>
        <a:buChar char="¨"/>
        <a:defRPr sz="2000">
          <a:solidFill>
            <a:schemeClr val="bg2"/>
          </a:solidFill>
          <a:latin typeface="+mn-lt"/>
          <a:ea typeface="ＭＳ Ｐゴシック" pitchFamily="-65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19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3678" y="-61415"/>
            <a:ext cx="8729329" cy="1669235"/>
          </a:xfrm>
        </p:spPr>
        <p:txBody>
          <a:bodyPr/>
          <a:lstStyle/>
          <a:p>
            <a:pPr algn="ctr"/>
            <a:r>
              <a:rPr lang="en-US" sz="4800" dirty="0" smtClean="0"/>
              <a:t>ELENA Project</a:t>
            </a:r>
            <a:r>
              <a:rPr lang="en-US" sz="48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/>
            </a:r>
            <a:br>
              <a:rPr lang="en-US" sz="48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en-US" sz="48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endParaRPr lang="en-GB" sz="4800" dirty="0">
              <a:solidFill>
                <a:srgbClr val="FF0000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 </a:t>
            </a:r>
            <a:endParaRPr lang="en-GB" dirty="0" smtClean="0"/>
          </a:p>
          <a:p>
            <a:endParaRPr lang="en-GB" dirty="0" smtClean="0"/>
          </a:p>
          <a:p>
            <a:r>
              <a:rPr lang="en-US" dirty="0" smtClean="0"/>
              <a:t> 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46082" name="Picture 2" descr="https://edms.cern.ch/file/1182956/1/ELENA_logo_2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65"/>
            <a:ext cx="967858" cy="96785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F. Butin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7" t="38466" r="2504" b="33065"/>
          <a:stretch/>
        </p:blipFill>
        <p:spPr bwMode="auto">
          <a:xfrm>
            <a:off x="21946" y="4774940"/>
            <a:ext cx="9092794" cy="1715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203677" y="2040364"/>
            <a:ext cx="8729329" cy="1669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+mj-lt"/>
                <a:ea typeface="ＭＳ Ｐゴシック" pitchFamily="-65" charset="-128"/>
                <a:cs typeface="ＭＳ Ｐゴシック" pitchFamily="-65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9pPr>
          </a:lstStyle>
          <a:p>
            <a:pPr algn="ctr"/>
            <a:r>
              <a:rPr lang="en-US" sz="4800" kern="0" dirty="0" smtClean="0">
                <a:solidFill>
                  <a:srgbClr val="0070C0"/>
                </a:solidFill>
              </a:rPr>
              <a:t>TRANFER LINES INSTALLATION LS2</a:t>
            </a:r>
            <a:endParaRPr lang="en-GB" sz="4800" kern="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4000" dirty="0" smtClean="0"/>
              <a:t>2</a:t>
            </a:r>
            <a:r>
              <a:rPr lang="fr-CH" sz="4000" baseline="30000" dirty="0" smtClean="0"/>
              <a:t>nd</a:t>
            </a:r>
            <a:r>
              <a:rPr lang="fr-CH" sz="4000" dirty="0" smtClean="0"/>
              <a:t> stage: Infrastructure </a:t>
            </a:r>
            <a:r>
              <a:rPr lang="fr-CH" sz="4000" dirty="0" err="1" smtClean="0"/>
              <a:t>modifs</a:t>
            </a:r>
            <a:endParaRPr lang="fr-CH" sz="4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F. Butin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3415" t="28807" r="36537" b="48380"/>
          <a:stretch/>
        </p:blipFill>
        <p:spPr>
          <a:xfrm>
            <a:off x="0" y="1363980"/>
            <a:ext cx="9137694" cy="2103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5386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3rd stage: </a:t>
            </a:r>
            <a:r>
              <a:rPr lang="fr-CH" dirty="0" err="1" smtClean="0"/>
              <a:t>TL’s</a:t>
            </a:r>
            <a:r>
              <a:rPr lang="fr-CH" dirty="0" smtClean="0"/>
              <a:t> installation</a:t>
            </a:r>
            <a:endParaRPr lang="fr-C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F. Butin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3375" t="30534" r="34703" b="41465"/>
          <a:stretch/>
        </p:blipFill>
        <p:spPr>
          <a:xfrm>
            <a:off x="0" y="1524000"/>
            <a:ext cx="9123444" cy="2499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50891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4th Stage: vacuum </a:t>
            </a:r>
            <a:r>
              <a:rPr lang="fr-CH" dirty="0" err="1" smtClean="0"/>
              <a:t>work</a:t>
            </a:r>
            <a:endParaRPr lang="fr-C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F. Butin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3594" t="32360" r="38009" b="6838"/>
          <a:stretch/>
        </p:blipFill>
        <p:spPr>
          <a:xfrm>
            <a:off x="38100" y="960120"/>
            <a:ext cx="9024124" cy="5692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6454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Conclusion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smtClean="0"/>
              <a:t>About </a:t>
            </a:r>
            <a:r>
              <a:rPr lang="fr-CH" dirty="0" smtClean="0"/>
              <a:t>18 </a:t>
            </a:r>
            <a:r>
              <a:rPr lang="fr-CH" dirty="0" err="1" smtClean="0"/>
              <a:t>months</a:t>
            </a:r>
            <a:r>
              <a:rPr lang="fr-CH" dirty="0" smtClean="0"/>
              <a:t> of intense </a:t>
            </a:r>
            <a:r>
              <a:rPr lang="fr-CH" dirty="0" err="1" smtClean="0"/>
              <a:t>activity</a:t>
            </a:r>
            <a:r>
              <a:rPr lang="fr-CH" dirty="0" smtClean="0"/>
              <a:t> for ELENA</a:t>
            </a:r>
          </a:p>
          <a:p>
            <a:r>
              <a:rPr lang="fr-CH" dirty="0" smtClean="0"/>
              <a:t>To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done</a:t>
            </a:r>
            <a:r>
              <a:rPr lang="fr-CH" dirty="0" smtClean="0"/>
              <a:t> in </a:t>
            </a:r>
            <a:r>
              <a:rPr lang="fr-CH" dirty="0" err="1" smtClean="0"/>
              <a:t>parallel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AD machine consolidation / AD hall infrastructure </a:t>
            </a:r>
            <a:r>
              <a:rPr lang="fr-CH" dirty="0" err="1" smtClean="0"/>
              <a:t>works</a:t>
            </a:r>
            <a:r>
              <a:rPr lang="fr-CH" dirty="0" smtClean="0"/>
              <a:t> / BASE </a:t>
            </a:r>
            <a:r>
              <a:rPr lang="fr-CH" dirty="0" err="1" smtClean="0"/>
              <a:t>exp</a:t>
            </a:r>
            <a:r>
              <a:rPr lang="fr-CH" dirty="0" smtClean="0"/>
              <a:t> area extension / AD </a:t>
            </a:r>
            <a:r>
              <a:rPr lang="fr-CH" dirty="0" err="1" smtClean="0"/>
              <a:t>target</a:t>
            </a:r>
            <a:r>
              <a:rPr lang="fr-CH" dirty="0" smtClean="0"/>
              <a:t> </a:t>
            </a:r>
            <a:r>
              <a:rPr lang="fr-CH" dirty="0" err="1" smtClean="0"/>
              <a:t>renovation</a:t>
            </a:r>
            <a:r>
              <a:rPr lang="fr-CH" dirty="0" smtClean="0"/>
              <a:t> / </a:t>
            </a:r>
            <a:r>
              <a:rPr lang="fr-CH" dirty="0" err="1" smtClean="0"/>
              <a:t>potentially</a:t>
            </a:r>
            <a:r>
              <a:rPr lang="fr-CH" dirty="0" smtClean="0"/>
              <a:t> AEGIS relocation</a:t>
            </a:r>
            <a:r>
              <a:rPr lang="fr-CH" dirty="0" smtClean="0"/>
              <a:t>…</a:t>
            </a:r>
          </a:p>
          <a:p>
            <a:r>
              <a:rPr lang="fr-CH" dirty="0" smtClean="0"/>
              <a:t>Will </a:t>
            </a:r>
            <a:r>
              <a:rPr lang="fr-CH" dirty="0" err="1" smtClean="0"/>
              <a:t>organize</a:t>
            </a:r>
            <a:r>
              <a:rPr lang="fr-CH" dirty="0" smtClean="0"/>
              <a:t> discussions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individual</a:t>
            </a:r>
            <a:r>
              <a:rPr lang="fr-CH" dirty="0" smtClean="0"/>
              <a:t> groups to check </a:t>
            </a:r>
            <a:r>
              <a:rPr lang="fr-CH" dirty="0" err="1" smtClean="0"/>
              <a:t>details</a:t>
            </a:r>
            <a:r>
              <a:rPr lang="fr-CH" dirty="0" smtClean="0"/>
              <a:t>, planning etc.</a:t>
            </a:r>
            <a:endParaRPr lang="fr-CH" dirty="0" smtClean="0"/>
          </a:p>
          <a:p>
            <a:endParaRPr lang="fr-C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F. Butin</a:t>
            </a:r>
            <a:endParaRPr lang="en-US" dirty="0"/>
          </a:p>
        </p:txBody>
      </p:sp>
      <p:pic>
        <p:nvPicPr>
          <p:cNvPr id="5" name="Picture 4" descr="C:\Documents and Settings\butin\Local Settings\Temporary Internet Files\Content.IE5\URMITB25\MC90010522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80968" y="4865813"/>
            <a:ext cx="1814512" cy="14525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34649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25153" t="16430" r="25395" b="21350"/>
          <a:stretch/>
        </p:blipFill>
        <p:spPr>
          <a:xfrm>
            <a:off x="731638" y="1005840"/>
            <a:ext cx="7327579" cy="557022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ELENA in AD hall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F. Butin</a:t>
            </a:r>
            <a:endParaRPr lang="en-US" dirty="0"/>
          </a:p>
        </p:txBody>
      </p:sp>
      <p:sp>
        <p:nvSpPr>
          <p:cNvPr id="5" name="Rounded Rectangular Callout 4"/>
          <p:cNvSpPr/>
          <p:nvPr/>
        </p:nvSpPr>
        <p:spPr bwMode="auto">
          <a:xfrm>
            <a:off x="7520026" y="4798771"/>
            <a:ext cx="1212494" cy="367589"/>
          </a:xfrm>
          <a:prstGeom prst="wedgeRoundRectCallout">
            <a:avLst>
              <a:gd name="adj1" fmla="val -68475"/>
              <a:gd name="adj2" fmla="val -12500"/>
              <a:gd name="adj3" fmla="val 16667"/>
            </a:avLst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AD machine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9" name="Rounded Rectangle 8"/>
          <p:cNvSpPr/>
          <p:nvPr/>
        </p:nvSpPr>
        <p:spPr bwMode="auto">
          <a:xfrm>
            <a:off x="3467405" y="2582266"/>
            <a:ext cx="629107" cy="197510"/>
          </a:xfrm>
          <a:prstGeom prst="roundRect">
            <a:avLst/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ELENA</a:t>
            </a:r>
            <a:endParaRPr kumimoji="0" lang="en-GB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3" name="Rounded Rectangle 2"/>
          <p:cNvSpPr/>
          <p:nvPr/>
        </p:nvSpPr>
        <p:spPr bwMode="auto">
          <a:xfrm rot="16200000">
            <a:off x="4920953" y="3422180"/>
            <a:ext cx="1258214" cy="234086"/>
          </a:xfrm>
          <a:prstGeom prst="round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ASACUSA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8" name="Rounded Rectangle 7"/>
          <p:cNvSpPr/>
          <p:nvPr/>
        </p:nvSpPr>
        <p:spPr bwMode="auto">
          <a:xfrm rot="16200000">
            <a:off x="5877761" y="3550196"/>
            <a:ext cx="1002182" cy="234086"/>
          </a:xfrm>
          <a:prstGeom prst="round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ALPHA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0" name="Rounded Rectangle 9"/>
          <p:cNvSpPr/>
          <p:nvPr/>
        </p:nvSpPr>
        <p:spPr bwMode="auto">
          <a:xfrm rot="2242438">
            <a:off x="5518229" y="2520085"/>
            <a:ext cx="1002182" cy="234086"/>
          </a:xfrm>
          <a:prstGeom prst="round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ATRAP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1" name="Rounded Rectangle 10"/>
          <p:cNvSpPr/>
          <p:nvPr/>
        </p:nvSpPr>
        <p:spPr bwMode="auto">
          <a:xfrm rot="2385929">
            <a:off x="5870447" y="2252243"/>
            <a:ext cx="1002182" cy="234086"/>
          </a:xfrm>
          <a:prstGeom prst="round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AEGIS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2" name="Rounded Rectangle 11"/>
          <p:cNvSpPr/>
          <p:nvPr/>
        </p:nvSpPr>
        <p:spPr bwMode="auto">
          <a:xfrm rot="16200000">
            <a:off x="4635301" y="2807915"/>
            <a:ext cx="648811" cy="234086"/>
          </a:xfrm>
          <a:prstGeom prst="round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BASE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3" name="Rounded Rectangle 12"/>
          <p:cNvSpPr/>
          <p:nvPr/>
        </p:nvSpPr>
        <p:spPr bwMode="auto">
          <a:xfrm>
            <a:off x="2111558" y="3747918"/>
            <a:ext cx="648811" cy="234086"/>
          </a:xfrm>
          <a:prstGeom prst="round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dirty="0" smtClean="0">
                <a:latin typeface="Garamond" pitchFamily="-65" charset="0"/>
              </a:rPr>
              <a:t>GBAR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4" name="Rounded Rectangle 13"/>
          <p:cNvSpPr/>
          <p:nvPr/>
        </p:nvSpPr>
        <p:spPr bwMode="auto">
          <a:xfrm>
            <a:off x="2891746" y="4168330"/>
            <a:ext cx="977995" cy="234086"/>
          </a:xfrm>
          <a:prstGeom prst="roundRect">
            <a:avLst/>
          </a:prstGeom>
          <a:solidFill>
            <a:srgbClr val="FF9933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dirty="0" smtClean="0">
                <a:latin typeface="Garamond" pitchFamily="-65" charset="0"/>
              </a:rPr>
              <a:t>AEGIS 2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49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4000" dirty="0" smtClean="0"/>
              <a:t>LS2 :  12 </a:t>
            </a:r>
            <a:r>
              <a:rPr lang="fr-CH" sz="4000" dirty="0" err="1" smtClean="0"/>
              <a:t>Nov</a:t>
            </a:r>
            <a:r>
              <a:rPr lang="fr-CH" sz="4000" dirty="0" smtClean="0"/>
              <a:t> 2018 – Jan 2021</a:t>
            </a:r>
            <a:endParaRPr lang="en-GB" sz="4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F. Butin</a:t>
            </a:r>
            <a:endParaRPr lang="en-US" dirty="0"/>
          </a:p>
        </p:txBody>
      </p:sp>
      <p:pic>
        <p:nvPicPr>
          <p:cNvPr id="5" name="Picture 3" descr="\\cernhomee.cern.ch\e\eharrouc\Documents\CERN\AD\Planning installation ELENA\Transfer lines\Photos\BAS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43220"/>
            <a:ext cx="3202254" cy="1921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\\cernhomee.cern.ch\e\eharrouc\Documents\CERN\AD\Planning installation ELENA\Transfer lines\Photos\Partie centrale ATRAp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4362" y="1138317"/>
            <a:ext cx="3119638" cy="5199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\\cernhomee.cern.ch\e\eharrouc\Documents\CERN\AD\Planning installation ELENA\Transfer lines\Photos\Aegis Beam lin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66715"/>
            <a:ext cx="2910360" cy="1746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\\cernhomee.cern.ch\e\eharrouc\Documents\CERN\AD\Planning installation ELENA\Transfer lines\Photos\ASACUSA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987829"/>
            <a:ext cx="2664296" cy="1598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/>
          <p:cNvSpPr txBox="1">
            <a:spLocks/>
          </p:cNvSpPr>
          <p:nvPr/>
        </p:nvSpPr>
        <p:spPr bwMode="auto">
          <a:xfrm>
            <a:off x="3075752" y="1043527"/>
            <a:ext cx="3095570" cy="2962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+mj-lt"/>
                <a:ea typeface="ＭＳ Ｐゴシック" pitchFamily="-65" charset="-128"/>
                <a:cs typeface="ＭＳ Ｐゴシック" pitchFamily="-65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9pPr>
          </a:lstStyle>
          <a:p>
            <a:pPr algn="ctr"/>
            <a:r>
              <a:rPr lang="fr-CH" sz="4000" kern="0" dirty="0" err="1" smtClean="0">
                <a:solidFill>
                  <a:srgbClr val="000099"/>
                </a:solidFill>
              </a:rPr>
              <a:t>Beam</a:t>
            </a:r>
            <a:r>
              <a:rPr lang="fr-CH" sz="4000" kern="0" dirty="0" smtClean="0">
                <a:solidFill>
                  <a:srgbClr val="000099"/>
                </a:solidFill>
              </a:rPr>
              <a:t> </a:t>
            </a:r>
            <a:r>
              <a:rPr lang="fr-CH" sz="4000" kern="0" dirty="0" err="1" smtClean="0">
                <a:solidFill>
                  <a:srgbClr val="000099"/>
                </a:solidFill>
              </a:rPr>
              <a:t>lines</a:t>
            </a:r>
            <a:r>
              <a:rPr lang="fr-CH" sz="4000" kern="0" dirty="0" smtClean="0">
                <a:solidFill>
                  <a:srgbClr val="000099"/>
                </a:solidFill>
              </a:rPr>
              <a:t> to </a:t>
            </a:r>
            <a:r>
              <a:rPr lang="fr-CH" sz="4000" kern="0" dirty="0" err="1" smtClean="0">
                <a:solidFill>
                  <a:srgbClr val="000099"/>
                </a:solidFill>
              </a:rPr>
              <a:t>be</a:t>
            </a:r>
            <a:r>
              <a:rPr lang="fr-CH" sz="4000" kern="0" dirty="0" smtClean="0">
                <a:solidFill>
                  <a:srgbClr val="000099"/>
                </a:solidFill>
              </a:rPr>
              <a:t> </a:t>
            </a:r>
            <a:r>
              <a:rPr lang="fr-CH" sz="4000" kern="0" dirty="0" err="1" smtClean="0">
                <a:solidFill>
                  <a:srgbClr val="000099"/>
                </a:solidFill>
              </a:rPr>
              <a:t>replaced</a:t>
            </a:r>
            <a:r>
              <a:rPr lang="fr-CH" sz="4000" kern="0" dirty="0" smtClean="0">
                <a:solidFill>
                  <a:srgbClr val="000099"/>
                </a:solidFill>
              </a:rPr>
              <a:t> by </a:t>
            </a:r>
            <a:r>
              <a:rPr lang="fr-CH" sz="4000" kern="0" dirty="0" err="1" smtClean="0">
                <a:solidFill>
                  <a:srgbClr val="000099"/>
                </a:solidFill>
              </a:rPr>
              <a:t>electrostatic</a:t>
            </a:r>
            <a:r>
              <a:rPr lang="fr-CH" sz="4000" kern="0" dirty="0" smtClean="0">
                <a:solidFill>
                  <a:srgbClr val="000099"/>
                </a:solidFill>
              </a:rPr>
              <a:t> TL</a:t>
            </a:r>
            <a:endParaRPr lang="en-GB" sz="4000" kern="0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422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4000" dirty="0" smtClean="0"/>
              <a:t>Transfer </a:t>
            </a:r>
            <a:r>
              <a:rPr lang="fr-CH" sz="4000" dirty="0" err="1" smtClean="0"/>
              <a:t>lines</a:t>
            </a:r>
            <a:r>
              <a:rPr lang="fr-CH" sz="4000" dirty="0" smtClean="0"/>
              <a:t> </a:t>
            </a:r>
            <a:r>
              <a:rPr lang="fr-CH" sz="4000" dirty="0" err="1" smtClean="0"/>
              <a:t>works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884" y="1094562"/>
            <a:ext cx="8313725" cy="5111750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fr-CH" b="1" dirty="0" err="1" smtClean="0">
                <a:solidFill>
                  <a:srgbClr val="000099"/>
                </a:solidFill>
              </a:rPr>
              <a:t>Remove</a:t>
            </a:r>
            <a:r>
              <a:rPr lang="fr-CH" b="1" dirty="0" smtClean="0">
                <a:solidFill>
                  <a:srgbClr val="000099"/>
                </a:solidFill>
              </a:rPr>
              <a:t> all </a:t>
            </a:r>
            <a:r>
              <a:rPr lang="fr-CH" b="1" dirty="0" err="1" smtClean="0">
                <a:solidFill>
                  <a:srgbClr val="000099"/>
                </a:solidFill>
              </a:rPr>
              <a:t>magnetic</a:t>
            </a:r>
            <a:r>
              <a:rPr lang="fr-CH" b="1" dirty="0" smtClean="0">
                <a:solidFill>
                  <a:srgbClr val="000099"/>
                </a:solidFill>
              </a:rPr>
              <a:t> </a:t>
            </a:r>
            <a:r>
              <a:rPr lang="fr-CH" b="1" dirty="0" err="1" smtClean="0">
                <a:solidFill>
                  <a:srgbClr val="000099"/>
                </a:solidFill>
              </a:rPr>
              <a:t>transfer</a:t>
            </a:r>
            <a:r>
              <a:rPr lang="fr-CH" b="1" dirty="0" smtClean="0">
                <a:solidFill>
                  <a:srgbClr val="000099"/>
                </a:solidFill>
              </a:rPr>
              <a:t> </a:t>
            </a:r>
            <a:r>
              <a:rPr lang="fr-CH" b="1" dirty="0" err="1" smtClean="0">
                <a:solidFill>
                  <a:srgbClr val="000099"/>
                </a:solidFill>
              </a:rPr>
              <a:t>lines</a:t>
            </a:r>
            <a:r>
              <a:rPr lang="fr-CH" b="1" dirty="0" smtClean="0">
                <a:solidFill>
                  <a:srgbClr val="000099"/>
                </a:solidFill>
              </a:rPr>
              <a:t> plus </a:t>
            </a:r>
            <a:r>
              <a:rPr lang="fr-CH" b="1" dirty="0" err="1" smtClean="0">
                <a:solidFill>
                  <a:srgbClr val="000099"/>
                </a:solidFill>
              </a:rPr>
              <a:t>corresponding</a:t>
            </a:r>
            <a:r>
              <a:rPr lang="fr-CH" b="1" dirty="0" smtClean="0">
                <a:solidFill>
                  <a:srgbClr val="000099"/>
                </a:solidFill>
              </a:rPr>
              <a:t> supports and services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CH" b="1" dirty="0" err="1" smtClean="0">
                <a:solidFill>
                  <a:srgbClr val="000099"/>
                </a:solidFill>
              </a:rPr>
              <a:t>Re-organize</a:t>
            </a:r>
            <a:r>
              <a:rPr lang="fr-CH" b="1" dirty="0" smtClean="0">
                <a:solidFill>
                  <a:srgbClr val="000099"/>
                </a:solidFill>
              </a:rPr>
              <a:t> part of the </a:t>
            </a:r>
            <a:r>
              <a:rPr lang="fr-CH" b="1" dirty="0" err="1" smtClean="0">
                <a:solidFill>
                  <a:srgbClr val="000099"/>
                </a:solidFill>
              </a:rPr>
              <a:t>shielding</a:t>
            </a:r>
            <a:r>
              <a:rPr lang="fr-CH" b="1" dirty="0" smtClean="0">
                <a:solidFill>
                  <a:srgbClr val="000099"/>
                </a:solidFill>
              </a:rPr>
              <a:t> </a:t>
            </a:r>
            <a:r>
              <a:rPr lang="fr-CH" b="1" dirty="0" err="1" smtClean="0">
                <a:solidFill>
                  <a:srgbClr val="000099"/>
                </a:solidFill>
              </a:rPr>
              <a:t>walls</a:t>
            </a:r>
            <a:endParaRPr lang="fr-CH" b="1" dirty="0">
              <a:solidFill>
                <a:srgbClr val="000099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fr-CH" b="1" dirty="0" err="1" smtClean="0">
                <a:solidFill>
                  <a:srgbClr val="000099"/>
                </a:solidFill>
              </a:rPr>
              <a:t>Re-route</a:t>
            </a:r>
            <a:r>
              <a:rPr lang="fr-CH" b="1" dirty="0" smtClean="0">
                <a:solidFill>
                  <a:srgbClr val="000099"/>
                </a:solidFill>
              </a:rPr>
              <a:t> </a:t>
            </a:r>
            <a:r>
              <a:rPr lang="fr-CH" b="1" dirty="0" err="1" smtClean="0">
                <a:solidFill>
                  <a:srgbClr val="000099"/>
                </a:solidFill>
              </a:rPr>
              <a:t>cable</a:t>
            </a:r>
            <a:r>
              <a:rPr lang="fr-CH" b="1" dirty="0" smtClean="0">
                <a:solidFill>
                  <a:srgbClr val="000099"/>
                </a:solidFill>
              </a:rPr>
              <a:t> </a:t>
            </a:r>
            <a:r>
              <a:rPr lang="fr-CH" b="1" dirty="0" err="1" smtClean="0">
                <a:solidFill>
                  <a:srgbClr val="000099"/>
                </a:solidFill>
              </a:rPr>
              <a:t>trays</a:t>
            </a:r>
            <a:r>
              <a:rPr lang="fr-CH" b="1" dirty="0" smtClean="0">
                <a:solidFill>
                  <a:srgbClr val="000099"/>
                </a:solidFill>
              </a:rPr>
              <a:t> and water pipes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CH" b="1" dirty="0" smtClean="0">
                <a:solidFill>
                  <a:srgbClr val="000099"/>
                </a:solidFill>
              </a:rPr>
              <a:t>Install </a:t>
            </a:r>
            <a:r>
              <a:rPr lang="fr-CH" b="1" dirty="0" err="1" smtClean="0">
                <a:solidFill>
                  <a:srgbClr val="000099"/>
                </a:solidFill>
              </a:rPr>
              <a:t>electrostatic</a:t>
            </a:r>
            <a:r>
              <a:rPr lang="fr-CH" b="1" dirty="0" smtClean="0">
                <a:solidFill>
                  <a:srgbClr val="000099"/>
                </a:solidFill>
              </a:rPr>
              <a:t> </a:t>
            </a:r>
            <a:r>
              <a:rPr lang="fr-CH" b="1" dirty="0" err="1" smtClean="0">
                <a:solidFill>
                  <a:srgbClr val="000099"/>
                </a:solidFill>
              </a:rPr>
              <a:t>transfer</a:t>
            </a:r>
            <a:r>
              <a:rPr lang="fr-CH" b="1" dirty="0" smtClean="0">
                <a:solidFill>
                  <a:srgbClr val="000099"/>
                </a:solidFill>
              </a:rPr>
              <a:t> </a:t>
            </a:r>
            <a:r>
              <a:rPr lang="fr-CH" b="1" dirty="0" err="1" smtClean="0">
                <a:solidFill>
                  <a:srgbClr val="000099"/>
                </a:solidFill>
              </a:rPr>
              <a:t>lines</a:t>
            </a:r>
            <a:r>
              <a:rPr lang="fr-CH" b="1" dirty="0" smtClean="0">
                <a:solidFill>
                  <a:srgbClr val="000099"/>
                </a:solidFill>
              </a:rPr>
              <a:t> and services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CH" b="1" dirty="0" smtClean="0">
                <a:solidFill>
                  <a:srgbClr val="000099"/>
                </a:solidFill>
              </a:rPr>
              <a:t>Commission new </a:t>
            </a:r>
            <a:r>
              <a:rPr lang="fr-CH" b="1" dirty="0" err="1" smtClean="0">
                <a:solidFill>
                  <a:srgbClr val="000099"/>
                </a:solidFill>
              </a:rPr>
              <a:t>transfer</a:t>
            </a:r>
            <a:r>
              <a:rPr lang="fr-CH" b="1" dirty="0" smtClean="0">
                <a:solidFill>
                  <a:srgbClr val="000099"/>
                </a:solidFill>
              </a:rPr>
              <a:t> </a:t>
            </a:r>
            <a:r>
              <a:rPr lang="fr-CH" b="1" dirty="0" err="1" smtClean="0">
                <a:solidFill>
                  <a:srgbClr val="000099"/>
                </a:solidFill>
              </a:rPr>
              <a:t>lines</a:t>
            </a:r>
            <a:endParaRPr lang="fr-CH" b="1" dirty="0" smtClean="0">
              <a:solidFill>
                <a:srgbClr val="000099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F. Butin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1730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600" dirty="0" err="1" smtClean="0"/>
              <a:t>Electrostatic</a:t>
            </a:r>
            <a:r>
              <a:rPr lang="fr-CH" sz="3600" dirty="0" smtClean="0"/>
              <a:t> </a:t>
            </a:r>
            <a:r>
              <a:rPr lang="fr-CH" sz="3600" dirty="0" err="1" smtClean="0"/>
              <a:t>lines</a:t>
            </a:r>
            <a:r>
              <a:rPr lang="fr-CH" sz="3600" dirty="0" smtClean="0"/>
              <a:t> to </a:t>
            </a:r>
            <a:r>
              <a:rPr lang="fr-CH" sz="3600" dirty="0" err="1" smtClean="0"/>
              <a:t>be</a:t>
            </a:r>
            <a:r>
              <a:rPr lang="fr-CH" sz="3600" dirty="0" smtClean="0"/>
              <a:t> </a:t>
            </a:r>
            <a:r>
              <a:rPr lang="fr-CH" sz="3600" dirty="0" err="1" smtClean="0"/>
              <a:t>installed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F. Butin</a:t>
            </a:r>
            <a:endParaRPr lang="en-US" dirty="0"/>
          </a:p>
        </p:txBody>
      </p:sp>
      <p:pic>
        <p:nvPicPr>
          <p:cNvPr id="7170" name="Picture 1" descr="image0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76" y="1111873"/>
            <a:ext cx="8889947" cy="5354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 bwMode="auto">
          <a:xfrm>
            <a:off x="2999233" y="2304289"/>
            <a:ext cx="870508" cy="292608"/>
          </a:xfrm>
          <a:prstGeom prst="roundRect">
            <a:avLst/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LNE00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4231843" y="2223822"/>
            <a:ext cx="870508" cy="292608"/>
          </a:xfrm>
          <a:prstGeom prst="roundRect">
            <a:avLst/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LNE01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9" name="Rounded Rectangle 8"/>
          <p:cNvSpPr/>
          <p:nvPr/>
        </p:nvSpPr>
        <p:spPr bwMode="auto">
          <a:xfrm>
            <a:off x="5577840" y="2011681"/>
            <a:ext cx="870508" cy="292608"/>
          </a:xfrm>
          <a:prstGeom prst="roundRect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LNE02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0" name="Rounded Rectangle 9"/>
          <p:cNvSpPr/>
          <p:nvPr/>
        </p:nvSpPr>
        <p:spPr bwMode="auto">
          <a:xfrm>
            <a:off x="6448348" y="2911450"/>
            <a:ext cx="870508" cy="292608"/>
          </a:xfrm>
          <a:prstGeom prst="roundRect">
            <a:avLst/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LNE03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1" name="Rounded Rectangle 10"/>
          <p:cNvSpPr/>
          <p:nvPr/>
        </p:nvSpPr>
        <p:spPr bwMode="auto">
          <a:xfrm>
            <a:off x="7604150" y="3891687"/>
            <a:ext cx="870508" cy="292608"/>
          </a:xfrm>
          <a:prstGeom prst="roundRect">
            <a:avLst/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LNE04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2" name="Rounded Rectangle 11"/>
          <p:cNvSpPr/>
          <p:nvPr/>
        </p:nvSpPr>
        <p:spPr bwMode="auto">
          <a:xfrm>
            <a:off x="5307177" y="4813402"/>
            <a:ext cx="870508" cy="292608"/>
          </a:xfrm>
          <a:prstGeom prst="roundRect">
            <a:avLst/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LNE05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3" name="Rounded Rectangle 12"/>
          <p:cNvSpPr/>
          <p:nvPr/>
        </p:nvSpPr>
        <p:spPr bwMode="auto">
          <a:xfrm>
            <a:off x="4707332" y="3745383"/>
            <a:ext cx="870508" cy="292608"/>
          </a:xfrm>
          <a:prstGeom prst="roundRect">
            <a:avLst/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LNE06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4" name="Rounded Rectangle 13"/>
          <p:cNvSpPr/>
          <p:nvPr/>
        </p:nvSpPr>
        <p:spPr bwMode="auto">
          <a:xfrm>
            <a:off x="3434487" y="3189428"/>
            <a:ext cx="870508" cy="292608"/>
          </a:xfrm>
          <a:prstGeom prst="roundRect">
            <a:avLst/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LNE07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5" name="Rounded Rectangle 14"/>
          <p:cNvSpPr/>
          <p:nvPr/>
        </p:nvSpPr>
        <p:spPr bwMode="auto">
          <a:xfrm>
            <a:off x="157278" y="4813402"/>
            <a:ext cx="870508" cy="292608"/>
          </a:xfrm>
          <a:prstGeom prst="roundRect">
            <a:avLst/>
          </a:prstGeom>
          <a:solidFill>
            <a:srgbClr val="66FF33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LNE50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6" name="Rounded Rectangle 15"/>
          <p:cNvSpPr/>
          <p:nvPr/>
        </p:nvSpPr>
        <p:spPr bwMode="auto">
          <a:xfrm>
            <a:off x="281637" y="5669280"/>
            <a:ext cx="870508" cy="292608"/>
          </a:xfrm>
          <a:prstGeom prst="roundRect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LNE51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8341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600" dirty="0" err="1" smtClean="0"/>
              <a:t>Existing</a:t>
            </a:r>
            <a:r>
              <a:rPr lang="fr-CH" sz="3600" dirty="0" smtClean="0"/>
              <a:t> </a:t>
            </a:r>
            <a:r>
              <a:rPr lang="fr-CH" sz="3600" dirty="0" err="1" smtClean="0"/>
              <a:t>lines</a:t>
            </a:r>
            <a:r>
              <a:rPr lang="fr-CH" sz="3600" dirty="0" smtClean="0"/>
              <a:t> </a:t>
            </a:r>
            <a:r>
              <a:rPr lang="fr-CH" sz="3600" dirty="0" err="1" smtClean="0"/>
              <a:t>dismantling</a:t>
            </a:r>
            <a:r>
              <a:rPr lang="fr-CH" sz="3600" dirty="0" smtClean="0"/>
              <a:t> </a:t>
            </a:r>
            <a:r>
              <a:rPr lang="fr-CH" sz="3600" dirty="0" err="1" smtClean="0"/>
              <a:t>strategy</a:t>
            </a:r>
            <a:endParaRPr lang="en-GB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F. Butin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 bwMode="auto">
          <a:xfrm>
            <a:off x="3061406" y="2950882"/>
            <a:ext cx="3723442" cy="502248"/>
          </a:xfrm>
          <a:prstGeom prst="roundRect">
            <a:avLst/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Remove</a:t>
            </a: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Supports</a:t>
            </a:r>
            <a:r>
              <a:rPr kumimoji="0" lang="fr-CH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</a:t>
            </a: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accessible </a:t>
            </a:r>
            <a:r>
              <a:rPr kumimoji="0" lang="fr-CH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with</a:t>
            </a: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crane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3061405" y="2336653"/>
            <a:ext cx="5770175" cy="502248"/>
          </a:xfrm>
          <a:prstGeom prst="roundRect">
            <a:avLst/>
          </a:prstGeom>
          <a:solidFill>
            <a:srgbClr val="66FF33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Remove</a:t>
            </a: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Equipment accessible </a:t>
            </a:r>
            <a:r>
              <a:rPr kumimoji="0" lang="fr-CH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with</a:t>
            </a: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crane</a:t>
            </a:r>
            <a:r>
              <a:rPr kumimoji="0" lang="fr-CH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(</a:t>
            </a:r>
            <a:r>
              <a:rPr kumimoji="0" lang="fr-CH" sz="18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Vac</a:t>
            </a:r>
            <a:r>
              <a:rPr kumimoji="0" lang="fr-CH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, GEM, </a:t>
            </a:r>
            <a:r>
              <a:rPr kumimoji="0" lang="fr-CH" sz="18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Magnets</a:t>
            </a:r>
            <a:r>
              <a:rPr kumimoji="0" lang="fr-CH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)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9" name="Rounded Rectangle 8"/>
          <p:cNvSpPr/>
          <p:nvPr/>
        </p:nvSpPr>
        <p:spPr bwMode="auto">
          <a:xfrm>
            <a:off x="3061405" y="3580827"/>
            <a:ext cx="3723443" cy="532731"/>
          </a:xfrm>
          <a:prstGeom prst="roundRect">
            <a:avLst/>
          </a:prstGeom>
          <a:solidFill>
            <a:srgbClr val="D7D1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Remove</a:t>
            </a: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</a:t>
            </a:r>
            <a:r>
              <a:rPr kumimoji="0" lang="fr-CH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Cables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0" name="Right Arrow 9"/>
          <p:cNvSpPr/>
          <p:nvPr/>
        </p:nvSpPr>
        <p:spPr bwMode="auto">
          <a:xfrm rot="5400000">
            <a:off x="-801552" y="3677064"/>
            <a:ext cx="5655228" cy="435981"/>
          </a:xfrm>
          <a:prstGeom prst="rightArrow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TIME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1" name="Rounded Rectangle 10"/>
          <p:cNvSpPr/>
          <p:nvPr/>
        </p:nvSpPr>
        <p:spPr bwMode="auto">
          <a:xfrm>
            <a:off x="3061405" y="4253236"/>
            <a:ext cx="5770175" cy="502248"/>
          </a:xfrm>
          <a:prstGeom prst="roundRect">
            <a:avLst/>
          </a:prstGeom>
          <a:solidFill>
            <a:srgbClr val="66FF33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Remove</a:t>
            </a: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</a:t>
            </a:r>
            <a:r>
              <a:rPr kumimoji="0" lang="fr-CH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remaining</a:t>
            </a: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</a:t>
            </a:r>
            <a:r>
              <a:rPr kumimoji="0" lang="fr-CH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equipment</a:t>
            </a: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(</a:t>
            </a:r>
            <a:r>
              <a:rPr kumimoji="0" lang="fr-CH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Vac</a:t>
            </a: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, GEM, </a:t>
            </a:r>
            <a:r>
              <a:rPr kumimoji="0" lang="fr-CH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Magnets</a:t>
            </a: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)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2" name="Rounded Rectangle 11"/>
          <p:cNvSpPr/>
          <p:nvPr/>
        </p:nvSpPr>
        <p:spPr bwMode="auto">
          <a:xfrm>
            <a:off x="3061406" y="4838204"/>
            <a:ext cx="3723442" cy="502248"/>
          </a:xfrm>
          <a:prstGeom prst="roundRect">
            <a:avLst/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Remove</a:t>
            </a: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</a:t>
            </a:r>
            <a:r>
              <a:rPr kumimoji="0" lang="fr-CH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remaining</a:t>
            </a: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supports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5" name="Rounded Rectangle 14"/>
          <p:cNvSpPr/>
          <p:nvPr/>
        </p:nvSpPr>
        <p:spPr bwMode="auto">
          <a:xfrm>
            <a:off x="3061405" y="1740170"/>
            <a:ext cx="3723443" cy="50224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Disconnect</a:t>
            </a: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</a:t>
            </a:r>
            <a:r>
              <a:rPr kumimoji="0" lang="fr-CH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cables</a:t>
            </a: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/pipes </a:t>
            </a:r>
            <a:r>
              <a:rPr kumimoji="0" lang="fr-CH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from</a:t>
            </a: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</a:t>
            </a:r>
            <a:r>
              <a:rPr kumimoji="0" lang="fr-CH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equipment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8" name="Rounded Rectangle 17"/>
          <p:cNvSpPr/>
          <p:nvPr/>
        </p:nvSpPr>
        <p:spPr bwMode="auto">
          <a:xfrm>
            <a:off x="3061406" y="5453309"/>
            <a:ext cx="3723442" cy="502248"/>
          </a:xfrm>
          <a:prstGeom prst="roundRect">
            <a:avLst/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Infrastructure </a:t>
            </a:r>
            <a:r>
              <a:rPr kumimoji="0" lang="fr-CH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works</a:t>
            </a: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(</a:t>
            </a:r>
            <a:r>
              <a:rPr kumimoji="0" lang="fr-CH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shielding</a:t>
            </a: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, </a:t>
            </a:r>
            <a:r>
              <a:rPr kumimoji="0" lang="fr-CH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piping</a:t>
            </a: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)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8525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5865103" y="1652641"/>
            <a:ext cx="3161083" cy="2568162"/>
            <a:chOff x="323528" y="1422045"/>
            <a:chExt cx="3888432" cy="3159083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4211960" y="1628800"/>
              <a:ext cx="0" cy="295232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528" y="1628800"/>
              <a:ext cx="3724275" cy="2838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7" name="Group 16"/>
            <p:cNvGrpSpPr/>
            <p:nvPr/>
          </p:nvGrpSpPr>
          <p:grpSpPr>
            <a:xfrm>
              <a:off x="1682668" y="2498130"/>
              <a:ext cx="2088232" cy="1778843"/>
              <a:chOff x="1835696" y="1938189"/>
              <a:chExt cx="2088232" cy="1778843"/>
            </a:xfrm>
          </p:grpSpPr>
          <p:cxnSp>
            <p:nvCxnSpPr>
              <p:cNvPr id="18" name="Straight Connector 17"/>
              <p:cNvCxnSpPr/>
              <p:nvPr/>
            </p:nvCxnSpPr>
            <p:spPr>
              <a:xfrm flipV="1">
                <a:off x="1835696" y="1938189"/>
                <a:ext cx="1368152" cy="144016"/>
              </a:xfrm>
              <a:prstGeom prst="line">
                <a:avLst/>
              </a:prstGeom>
              <a:ln w="2540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>
                <a:off x="3203848" y="1938189"/>
                <a:ext cx="216024" cy="152400"/>
              </a:xfrm>
              <a:prstGeom prst="line">
                <a:avLst/>
              </a:prstGeom>
              <a:ln w="2540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>
                <a:off x="2843808" y="2006005"/>
                <a:ext cx="1080120" cy="918939"/>
              </a:xfrm>
              <a:prstGeom prst="line">
                <a:avLst/>
              </a:prstGeom>
              <a:ln w="2540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>
                <a:off x="2331228" y="2014389"/>
                <a:ext cx="791112" cy="702915"/>
              </a:xfrm>
              <a:prstGeom prst="line">
                <a:avLst/>
              </a:prstGeom>
              <a:ln w="2540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>
                <a:off x="3094556" y="2717304"/>
                <a:ext cx="27783" cy="999728"/>
              </a:xfrm>
              <a:prstGeom prst="line">
                <a:avLst/>
              </a:prstGeom>
              <a:ln w="2540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>
                <a:off x="3895076" y="2920480"/>
                <a:ext cx="28852" cy="364504"/>
              </a:xfrm>
              <a:prstGeom prst="line">
                <a:avLst/>
              </a:prstGeom>
              <a:ln w="2540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>
                <a:off x="2843808" y="2473325"/>
                <a:ext cx="14426" cy="243979"/>
              </a:xfrm>
              <a:prstGeom prst="line">
                <a:avLst/>
              </a:prstGeom>
              <a:ln w="2540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>
                <a:off x="2274957" y="2204864"/>
                <a:ext cx="7213" cy="499578"/>
              </a:xfrm>
              <a:prstGeom prst="line">
                <a:avLst/>
              </a:prstGeom>
              <a:ln w="2540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>
                <a:off x="2195736" y="2082205"/>
                <a:ext cx="86434" cy="122659"/>
              </a:xfrm>
              <a:prstGeom prst="line">
                <a:avLst/>
              </a:prstGeom>
              <a:ln w="2540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Group 26"/>
            <p:cNvGrpSpPr/>
            <p:nvPr/>
          </p:nvGrpSpPr>
          <p:grpSpPr>
            <a:xfrm>
              <a:off x="2736881" y="2279884"/>
              <a:ext cx="288032" cy="257441"/>
              <a:chOff x="3059832" y="2380657"/>
              <a:chExt cx="288032" cy="257441"/>
            </a:xfrm>
          </p:grpSpPr>
          <p:cxnSp>
            <p:nvCxnSpPr>
              <p:cNvPr id="28" name="Straight Connector 27"/>
              <p:cNvCxnSpPr/>
              <p:nvPr/>
            </p:nvCxnSpPr>
            <p:spPr>
              <a:xfrm>
                <a:off x="3059832" y="2380657"/>
                <a:ext cx="288032" cy="257441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 flipH="1">
                <a:off x="3059832" y="2380657"/>
                <a:ext cx="288032" cy="257441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1" name="Group 40"/>
            <p:cNvGrpSpPr/>
            <p:nvPr/>
          </p:nvGrpSpPr>
          <p:grpSpPr>
            <a:xfrm>
              <a:off x="1518055" y="1422045"/>
              <a:ext cx="2616149" cy="2359243"/>
              <a:chOff x="1518055" y="1422045"/>
              <a:chExt cx="2616149" cy="2359243"/>
            </a:xfrm>
          </p:grpSpPr>
          <p:cxnSp>
            <p:nvCxnSpPr>
              <p:cNvPr id="4" name="Straight Arrow Connector 3"/>
              <p:cNvCxnSpPr>
                <a:stCxn id="13" idx="2"/>
              </p:cNvCxnSpPr>
              <p:nvPr/>
            </p:nvCxnSpPr>
            <p:spPr>
              <a:xfrm flipH="1">
                <a:off x="2888065" y="1729822"/>
                <a:ext cx="306771" cy="1021882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0" name="Group 39"/>
              <p:cNvGrpSpPr/>
              <p:nvPr/>
            </p:nvGrpSpPr>
            <p:grpSpPr>
              <a:xfrm>
                <a:off x="1518055" y="1422045"/>
                <a:ext cx="2616149" cy="2359243"/>
                <a:chOff x="1518055" y="1422045"/>
                <a:chExt cx="2616149" cy="2359243"/>
              </a:xfrm>
            </p:grpSpPr>
            <p:sp>
              <p:nvSpPr>
                <p:cNvPr id="2" name="TextBox 1"/>
                <p:cNvSpPr txBox="1"/>
                <p:nvPr/>
              </p:nvSpPr>
              <p:spPr>
                <a:xfrm rot="21200878">
                  <a:off x="1518055" y="2427531"/>
                  <a:ext cx="516488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000" b="1" dirty="0" smtClean="0">
                      <a:solidFill>
                        <a:srgbClr val="FF0000"/>
                      </a:solidFill>
                    </a:rPr>
                    <a:t>LNE00</a:t>
                  </a:r>
                  <a:endParaRPr lang="fr-FR" sz="1000" b="1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30" name="TextBox 29"/>
                <p:cNvSpPr txBox="1"/>
                <p:nvPr/>
              </p:nvSpPr>
              <p:spPr>
                <a:xfrm rot="21200878">
                  <a:off x="2036785" y="2375224"/>
                  <a:ext cx="516488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000" b="1" dirty="0" smtClean="0">
                      <a:solidFill>
                        <a:srgbClr val="FF0000"/>
                      </a:solidFill>
                    </a:rPr>
                    <a:t>LNE01</a:t>
                  </a:r>
                  <a:endParaRPr lang="fr-FR" sz="1000" b="1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31" name="TextBox 30"/>
                <p:cNvSpPr txBox="1"/>
                <p:nvPr/>
              </p:nvSpPr>
              <p:spPr>
                <a:xfrm rot="21200878">
                  <a:off x="2629821" y="2306490"/>
                  <a:ext cx="516488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000" b="1" dirty="0" smtClean="0">
                      <a:solidFill>
                        <a:srgbClr val="FF0000"/>
                      </a:solidFill>
                    </a:rPr>
                    <a:t>LNE02</a:t>
                  </a:r>
                  <a:endParaRPr lang="fr-FR" sz="1000" b="1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32" name="TextBox 31"/>
                <p:cNvSpPr txBox="1"/>
                <p:nvPr/>
              </p:nvSpPr>
              <p:spPr>
                <a:xfrm rot="2779387">
                  <a:off x="2171568" y="2851522"/>
                  <a:ext cx="518091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000" b="1" dirty="0" smtClean="0">
                      <a:solidFill>
                        <a:srgbClr val="FF0000"/>
                      </a:solidFill>
                    </a:rPr>
                    <a:t>LNE06</a:t>
                  </a:r>
                  <a:endParaRPr lang="fr-FR" sz="1000" b="1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33" name="TextBox 32"/>
                <p:cNvSpPr txBox="1"/>
                <p:nvPr/>
              </p:nvSpPr>
              <p:spPr>
                <a:xfrm rot="5400000">
                  <a:off x="1733045" y="2865652"/>
                  <a:ext cx="518091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000" b="1" dirty="0" smtClean="0">
                      <a:solidFill>
                        <a:srgbClr val="FF0000"/>
                      </a:solidFill>
                    </a:rPr>
                    <a:t>LNE07</a:t>
                  </a:r>
                  <a:endParaRPr lang="fr-FR" sz="1000" b="1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34" name="TextBox 33"/>
                <p:cNvSpPr txBox="1"/>
                <p:nvPr/>
              </p:nvSpPr>
              <p:spPr>
                <a:xfrm rot="5400000">
                  <a:off x="2802125" y="3399132"/>
                  <a:ext cx="518091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000" b="1" dirty="0" smtClean="0">
                      <a:solidFill>
                        <a:srgbClr val="FF0000"/>
                      </a:solidFill>
                    </a:rPr>
                    <a:t>LNE05</a:t>
                  </a:r>
                  <a:endParaRPr lang="fr-FR" sz="1000" b="1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35" name="TextBox 34"/>
                <p:cNvSpPr txBox="1"/>
                <p:nvPr/>
              </p:nvSpPr>
              <p:spPr>
                <a:xfrm rot="2646785">
                  <a:off x="3338991" y="3076778"/>
                  <a:ext cx="518091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000" b="1" dirty="0" smtClean="0">
                      <a:solidFill>
                        <a:srgbClr val="FF0000"/>
                      </a:solidFill>
                    </a:rPr>
                    <a:t>LNE04</a:t>
                  </a:r>
                  <a:endParaRPr lang="fr-FR" sz="1000" b="1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36" name="TextBox 35"/>
                <p:cNvSpPr txBox="1"/>
                <p:nvPr/>
              </p:nvSpPr>
              <p:spPr>
                <a:xfrm rot="2282179">
                  <a:off x="2935791" y="2725275"/>
                  <a:ext cx="518091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000" b="1" dirty="0" smtClean="0">
                      <a:solidFill>
                        <a:srgbClr val="FF0000"/>
                      </a:solidFill>
                    </a:rPr>
                    <a:t>LNE03</a:t>
                  </a:r>
                  <a:endParaRPr lang="fr-FR" sz="1000" b="1" dirty="0">
                    <a:solidFill>
                      <a:srgbClr val="FF0000"/>
                    </a:solidFill>
                  </a:endParaRPr>
                </a:p>
              </p:txBody>
            </p:sp>
            <p:cxnSp>
              <p:nvCxnSpPr>
                <p:cNvPr id="9" name="Straight Arrow Connector 8"/>
                <p:cNvCxnSpPr>
                  <a:stCxn id="38" idx="2"/>
                </p:cNvCxnSpPr>
                <p:nvPr/>
              </p:nvCxnSpPr>
              <p:spPr>
                <a:xfrm flipH="1">
                  <a:off x="3266846" y="2394716"/>
                  <a:ext cx="504054" cy="710248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" name="TextBox 12"/>
                <p:cNvSpPr txBox="1"/>
                <p:nvPr/>
              </p:nvSpPr>
              <p:spPr>
                <a:xfrm>
                  <a:off x="2831531" y="1422045"/>
                  <a:ext cx="726609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400" b="1" dirty="0" err="1" smtClean="0">
                      <a:solidFill>
                        <a:srgbClr val="FF0000"/>
                      </a:solidFill>
                    </a:rPr>
                    <a:t>Atrap</a:t>
                  </a:r>
                  <a:r>
                    <a:rPr lang="fr-FR" sz="1400" b="1" dirty="0" smtClean="0">
                      <a:solidFill>
                        <a:srgbClr val="FF0000"/>
                      </a:solidFill>
                    </a:rPr>
                    <a:t> 1</a:t>
                  </a:r>
                  <a:endParaRPr lang="fr-FR" sz="1400" b="1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38" name="TextBox 37"/>
                <p:cNvSpPr txBox="1"/>
                <p:nvPr/>
              </p:nvSpPr>
              <p:spPr>
                <a:xfrm>
                  <a:off x="3407595" y="2086939"/>
                  <a:ext cx="726609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400" b="1" dirty="0" err="1" smtClean="0">
                      <a:solidFill>
                        <a:srgbClr val="FF0000"/>
                      </a:solidFill>
                    </a:rPr>
                    <a:t>Atrap</a:t>
                  </a:r>
                  <a:r>
                    <a:rPr lang="fr-FR" sz="1400" b="1" dirty="0" smtClean="0">
                      <a:solidFill>
                        <a:srgbClr val="FF0000"/>
                      </a:solidFill>
                    </a:rPr>
                    <a:t> 2</a:t>
                  </a:r>
                  <a:endParaRPr lang="fr-FR" sz="1400" b="1" dirty="0">
                    <a:solidFill>
                      <a:srgbClr val="FF0000"/>
                    </a:solidFill>
                  </a:endParaRPr>
                </a:p>
              </p:txBody>
            </p:sp>
          </p:grpSp>
        </p:grpSp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Installation of the new </a:t>
            </a:r>
            <a:r>
              <a:rPr lang="fr-CH" dirty="0" err="1" smtClean="0"/>
              <a:t>lines</a:t>
            </a:r>
            <a:endParaRPr lang="en-GB" dirty="0"/>
          </a:p>
        </p:txBody>
      </p:sp>
      <p:sp>
        <p:nvSpPr>
          <p:cNvPr id="47" name="Rounded Rectangle 46"/>
          <p:cNvSpPr/>
          <p:nvPr/>
        </p:nvSpPr>
        <p:spPr bwMode="auto">
          <a:xfrm>
            <a:off x="704518" y="3433470"/>
            <a:ext cx="4812362" cy="502248"/>
          </a:xfrm>
          <a:prstGeom prst="roundRect">
            <a:avLst/>
          </a:prstGeom>
          <a:solidFill>
            <a:srgbClr val="66FF33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Install Equipment (</a:t>
            </a:r>
            <a:r>
              <a:rPr kumimoji="0" lang="fr-CH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Electrostatic</a:t>
            </a:r>
            <a:r>
              <a:rPr kumimoji="0" lang="fr-CH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+ vacuum + SEM)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52" name="Rounded Rectangle 51"/>
          <p:cNvSpPr/>
          <p:nvPr/>
        </p:nvSpPr>
        <p:spPr bwMode="auto">
          <a:xfrm>
            <a:off x="660060" y="5193115"/>
            <a:ext cx="2490481" cy="502248"/>
          </a:xfrm>
          <a:prstGeom prst="roundRect">
            <a:avLst/>
          </a:prstGeom>
          <a:solidFill>
            <a:srgbClr val="FF3399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Vacuum connections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55" name="Rounded Rectangle 54"/>
          <p:cNvSpPr/>
          <p:nvPr/>
        </p:nvSpPr>
        <p:spPr bwMode="auto">
          <a:xfrm>
            <a:off x="660061" y="5810199"/>
            <a:ext cx="2890860" cy="546382"/>
          </a:xfrm>
          <a:prstGeom prst="roundRect">
            <a:avLst/>
          </a:prstGeom>
          <a:solidFill>
            <a:srgbClr val="FF3399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Pump</a:t>
            </a: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and </a:t>
            </a:r>
            <a:r>
              <a:rPr kumimoji="0" lang="fr-CH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bake</a:t>
            </a: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-out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56" name="Right Arrow 55"/>
          <p:cNvSpPr/>
          <p:nvPr/>
        </p:nvSpPr>
        <p:spPr bwMode="auto">
          <a:xfrm rot="5400000">
            <a:off x="-2609624" y="3677064"/>
            <a:ext cx="5655228" cy="435981"/>
          </a:xfrm>
          <a:prstGeom prst="rightArrow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TIME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57" name="Rounded Rectangle 56"/>
          <p:cNvSpPr/>
          <p:nvPr/>
        </p:nvSpPr>
        <p:spPr bwMode="auto">
          <a:xfrm>
            <a:off x="665762" y="4619383"/>
            <a:ext cx="3600782" cy="502248"/>
          </a:xfrm>
          <a:prstGeom prst="roundRect">
            <a:avLst/>
          </a:prstGeom>
          <a:solidFill>
            <a:srgbClr val="00CC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Connect</a:t>
            </a: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</a:t>
            </a:r>
            <a:r>
              <a:rPr kumimoji="0" lang="fr-CH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equipment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54" name="Rounded Rectangle 53"/>
          <p:cNvSpPr/>
          <p:nvPr/>
        </p:nvSpPr>
        <p:spPr bwMode="auto">
          <a:xfrm>
            <a:off x="677858" y="2825603"/>
            <a:ext cx="4111322" cy="532731"/>
          </a:xfrm>
          <a:prstGeom prst="roundRect">
            <a:avLst/>
          </a:prstGeom>
          <a:solidFill>
            <a:srgbClr val="D7D1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Install new </a:t>
            </a:r>
            <a:r>
              <a:rPr kumimoji="0" lang="fr-CH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cables</a:t>
            </a: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(signal, AC, </a:t>
            </a:r>
            <a:r>
              <a:rPr kumimoji="0" lang="fr-CH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optical</a:t>
            </a: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fibres)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62" name="Rounded Rectangle 61"/>
          <p:cNvSpPr/>
          <p:nvPr/>
        </p:nvSpPr>
        <p:spPr bwMode="auto">
          <a:xfrm>
            <a:off x="704518" y="1041522"/>
            <a:ext cx="3713870" cy="502248"/>
          </a:xfrm>
          <a:prstGeom prst="round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dirty="0" smtClean="0">
                <a:latin typeface="Garamond" pitchFamily="-65" charset="0"/>
              </a:rPr>
              <a:t>Survey </a:t>
            </a:r>
            <a:r>
              <a:rPr lang="fr-CH" dirty="0" err="1" smtClean="0">
                <a:latin typeface="Garamond" pitchFamily="-65" charset="0"/>
              </a:rPr>
              <a:t>Marking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63" name="Rounded Rectangle 62"/>
          <p:cNvSpPr/>
          <p:nvPr/>
        </p:nvSpPr>
        <p:spPr bwMode="auto">
          <a:xfrm>
            <a:off x="704518" y="1652919"/>
            <a:ext cx="3713870" cy="502248"/>
          </a:xfrm>
          <a:prstGeom prst="roundRect">
            <a:avLst/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Floor</a:t>
            </a:r>
            <a:r>
              <a:rPr kumimoji="0" lang="fr-CH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</a:t>
            </a:r>
            <a:r>
              <a:rPr kumimoji="0" lang="fr-CH" sz="18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drilling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64" name="Rounded Rectangle 63"/>
          <p:cNvSpPr/>
          <p:nvPr/>
        </p:nvSpPr>
        <p:spPr bwMode="auto">
          <a:xfrm>
            <a:off x="704518" y="2264316"/>
            <a:ext cx="3713870" cy="502248"/>
          </a:xfrm>
          <a:prstGeom prst="roundRect">
            <a:avLst/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Install </a:t>
            </a:r>
            <a:r>
              <a:rPr kumimoji="0" lang="fr-CH" sz="18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mechanical</a:t>
            </a:r>
            <a:r>
              <a:rPr kumimoji="0" lang="fr-CH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supports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65" name="Rounded Rectangle 64"/>
          <p:cNvSpPr/>
          <p:nvPr/>
        </p:nvSpPr>
        <p:spPr bwMode="auto">
          <a:xfrm>
            <a:off x="665762" y="4029648"/>
            <a:ext cx="3713870" cy="502248"/>
          </a:xfrm>
          <a:prstGeom prst="round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dirty="0" smtClean="0">
                <a:latin typeface="Garamond" pitchFamily="-65" charset="0"/>
              </a:rPr>
              <a:t>Survey /</a:t>
            </a:r>
            <a:r>
              <a:rPr lang="fr-CH" dirty="0" err="1" smtClean="0">
                <a:latin typeface="Garamond" pitchFamily="-65" charset="0"/>
              </a:rPr>
              <a:t>Align</a:t>
            </a:r>
            <a:r>
              <a:rPr lang="fr-CH" dirty="0" smtClean="0">
                <a:latin typeface="Garamond" pitchFamily="-65" charset="0"/>
              </a:rPr>
              <a:t> Equipment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7033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Master </a:t>
            </a:r>
            <a:r>
              <a:rPr lang="fr-CH" dirty="0" err="1" smtClean="0"/>
              <a:t>schedule</a:t>
            </a:r>
            <a:endParaRPr lang="fr-C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F. Butin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3484" t="21718" r="59696" b="61866"/>
          <a:stretch/>
        </p:blipFill>
        <p:spPr>
          <a:xfrm>
            <a:off x="236219" y="1395095"/>
            <a:ext cx="8717281" cy="2354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81413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1st stage: </a:t>
            </a:r>
            <a:r>
              <a:rPr lang="fr-CH" dirty="0" err="1" smtClean="0"/>
              <a:t>Dismantling</a:t>
            </a:r>
            <a:r>
              <a:rPr lang="fr-CH" dirty="0" smtClean="0"/>
              <a:t> </a:t>
            </a:r>
            <a:endParaRPr lang="fr-C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F. Butin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4287" t="25336" r="32889" b="26352"/>
          <a:stretch/>
        </p:blipFill>
        <p:spPr>
          <a:xfrm>
            <a:off x="0" y="1173480"/>
            <a:ext cx="9126680" cy="4251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180045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INIT" val=""/>
  <p:tag name="USEAMSFONTS" val="True"/>
  <p:tag name="EMBEDFONTS" val="True"/>
  <p:tag name="USEBOLDAMS" val="True"/>
  <p:tag name="DEFAULTDISPLAYSOURCE" val="\documentclass{slides}\pagestyle{empty}&#10;\begin{document}&#10;\end{document}&#10;"/>
  <p:tag name="TEX2PS" val="latex $(base).tex; dvips -D $(res) -E -o $(base).ps $(base).dvi"/>
  <p:tag name="TEX2PSBATCH" val="latex --interaction=nonstopmode $(base).tex; dvips -D $(res) -E -o $(base).ps $(base).dvi"/>
  <p:tag name="DEFAULTBITMAP" val="bmpmono"/>
  <p:tag name="DEFAULTBLEND" val="False"/>
  <p:tag name="DEFAULTTRANSPARENT" val="False"/>
  <p:tag name="DEFAULTRESOLUTION" val="300"/>
  <p:tag name="DEFAULTMAGNIFICATION" val="2"/>
  <p:tag name="DEFAULTFONTSIZE" val="12"/>
  <p:tag name="DEFAULTWIDTH" val="579"/>
  <p:tag name="DEFAULTHEIGHT" val="493"/>
</p:tagLst>
</file>

<file path=ppt/theme/theme1.xml><?xml version="1.0" encoding="utf-8"?>
<a:theme xmlns:a="http://schemas.openxmlformats.org/drawingml/2006/main" name="1_Pixel">
  <a:themeElements>
    <a:clrScheme name="1_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1_Pixel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aramond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aramond" pitchFamily="-65" charset="0"/>
          </a:defRPr>
        </a:defPPr>
      </a:lstStyle>
    </a:lnDef>
  </a:objectDefaults>
  <a:extraClrSchemeLst>
    <a:extraClrScheme>
      <a:clrScheme name="1_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HD:Applications:Microsoft Office 2004:Modèles:Présentations:Contenu:Présentation du projet</Template>
  <TotalTime>115118</TotalTime>
  <Words>299</Words>
  <Application>Microsoft Office PowerPoint</Application>
  <PresentationFormat>On-screen Show (4:3)</PresentationFormat>
  <Paragraphs>89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ＭＳ Ｐゴシック</vt:lpstr>
      <vt:lpstr>Garamond</vt:lpstr>
      <vt:lpstr>Helvetica</vt:lpstr>
      <vt:lpstr>Times New Roman</vt:lpstr>
      <vt:lpstr>Wingdings</vt:lpstr>
      <vt:lpstr>1_Pixel</vt:lpstr>
      <vt:lpstr>ELENA Project  </vt:lpstr>
      <vt:lpstr>ELENA in AD hall</vt:lpstr>
      <vt:lpstr>LS2 :  12 Nov 2018 – Jan 2021</vt:lpstr>
      <vt:lpstr>Transfer lines works</vt:lpstr>
      <vt:lpstr>Electrostatic lines to be installed</vt:lpstr>
      <vt:lpstr>Existing lines dismantling strategy</vt:lpstr>
      <vt:lpstr>Installation of the new lines</vt:lpstr>
      <vt:lpstr>Master schedule</vt:lpstr>
      <vt:lpstr>1st stage: Dismantling </vt:lpstr>
      <vt:lpstr>2nd stage: Infrastructure modifs</vt:lpstr>
      <vt:lpstr>3rd stage: TL’s installation</vt:lpstr>
      <vt:lpstr>4th Stage: vacuum work</vt:lpstr>
      <vt:lpstr>Conclusion</vt:lpstr>
    </vt:vector>
  </TitlesOfParts>
  <Manager>Francois.Butin@cern.ch</Manager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ELENA</dc:title>
  <dc:creator>S. Maury</dc:creator>
  <cp:lastModifiedBy>Francois Butin</cp:lastModifiedBy>
  <cp:revision>2809</cp:revision>
  <cp:lastPrinted>2009-06-08T07:51:28Z</cp:lastPrinted>
  <dcterms:created xsi:type="dcterms:W3CDTF">2009-08-04T11:38:51Z</dcterms:created>
  <dcterms:modified xsi:type="dcterms:W3CDTF">2018-02-07T09:08:19Z</dcterms:modified>
</cp:coreProperties>
</file>