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3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14.xml" ContentType="application/vnd.openxmlformats-officedocument.presentationml.notesSlide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notesSlides/notesSlide15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6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2" r:id="rId1"/>
  </p:sldMasterIdLst>
  <p:notesMasterIdLst>
    <p:notesMasterId r:id="rId51"/>
  </p:notesMasterIdLst>
  <p:handoutMasterIdLst>
    <p:handoutMasterId r:id="rId52"/>
  </p:handoutMasterIdLst>
  <p:sldIdLst>
    <p:sldId id="256" r:id="rId2"/>
    <p:sldId id="257" r:id="rId3"/>
    <p:sldId id="340" r:id="rId4"/>
    <p:sldId id="262" r:id="rId5"/>
    <p:sldId id="369" r:id="rId6"/>
    <p:sldId id="373" r:id="rId7"/>
    <p:sldId id="384" r:id="rId8"/>
    <p:sldId id="381" r:id="rId9"/>
    <p:sldId id="379" r:id="rId10"/>
    <p:sldId id="399" r:id="rId11"/>
    <p:sldId id="388" r:id="rId12"/>
    <p:sldId id="400" r:id="rId13"/>
    <p:sldId id="365" r:id="rId14"/>
    <p:sldId id="386" r:id="rId15"/>
    <p:sldId id="387" r:id="rId16"/>
    <p:sldId id="345" r:id="rId17"/>
    <p:sldId id="383" r:id="rId18"/>
    <p:sldId id="385" r:id="rId19"/>
    <p:sldId id="285" r:id="rId20"/>
    <p:sldId id="284" r:id="rId21"/>
    <p:sldId id="307" r:id="rId22"/>
    <p:sldId id="361" r:id="rId23"/>
    <p:sldId id="362" r:id="rId24"/>
    <p:sldId id="270" r:id="rId25"/>
    <p:sldId id="389" r:id="rId26"/>
    <p:sldId id="390" r:id="rId27"/>
    <p:sldId id="391" r:id="rId28"/>
    <p:sldId id="392" r:id="rId29"/>
    <p:sldId id="393" r:id="rId30"/>
    <p:sldId id="394" r:id="rId31"/>
    <p:sldId id="395" r:id="rId32"/>
    <p:sldId id="396" r:id="rId33"/>
    <p:sldId id="397" r:id="rId34"/>
    <p:sldId id="398" r:id="rId35"/>
    <p:sldId id="342" r:id="rId36"/>
    <p:sldId id="363" r:id="rId37"/>
    <p:sldId id="278" r:id="rId38"/>
    <p:sldId id="291" r:id="rId39"/>
    <p:sldId id="300" r:id="rId40"/>
    <p:sldId id="301" r:id="rId41"/>
    <p:sldId id="337" r:id="rId42"/>
    <p:sldId id="316" r:id="rId43"/>
    <p:sldId id="356" r:id="rId44"/>
    <p:sldId id="357" r:id="rId45"/>
    <p:sldId id="354" r:id="rId46"/>
    <p:sldId id="358" r:id="rId47"/>
    <p:sldId id="359" r:id="rId48"/>
    <p:sldId id="360" r:id="rId49"/>
    <p:sldId id="319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B58DE-ABD3-934A-B00B-544D04E6528D}">
          <p14:sldIdLst>
            <p14:sldId id="256"/>
            <p14:sldId id="257"/>
            <p14:sldId id="340"/>
            <p14:sldId id="262"/>
            <p14:sldId id="369"/>
            <p14:sldId id="373"/>
            <p14:sldId id="384"/>
            <p14:sldId id="381"/>
            <p14:sldId id="379"/>
            <p14:sldId id="399"/>
            <p14:sldId id="388"/>
            <p14:sldId id="400"/>
            <p14:sldId id="365"/>
            <p14:sldId id="386"/>
            <p14:sldId id="387"/>
            <p14:sldId id="345"/>
            <p14:sldId id="383"/>
            <p14:sldId id="385"/>
            <p14:sldId id="285"/>
            <p14:sldId id="284"/>
            <p14:sldId id="307"/>
            <p14:sldId id="361"/>
            <p14:sldId id="362"/>
            <p14:sldId id="270"/>
            <p14:sldId id="389"/>
            <p14:sldId id="390"/>
            <p14:sldId id="391"/>
            <p14:sldId id="392"/>
            <p14:sldId id="393"/>
            <p14:sldId id="394"/>
            <p14:sldId id="395"/>
            <p14:sldId id="396"/>
            <p14:sldId id="397"/>
            <p14:sldId id="398"/>
            <p14:sldId id="342"/>
            <p14:sldId id="363"/>
            <p14:sldId id="278"/>
            <p14:sldId id="291"/>
            <p14:sldId id="300"/>
            <p14:sldId id="301"/>
            <p14:sldId id="337"/>
            <p14:sldId id="316"/>
            <p14:sldId id="356"/>
            <p14:sldId id="357"/>
            <p14:sldId id="354"/>
            <p14:sldId id="358"/>
            <p14:sldId id="359"/>
            <p14:sldId id="360"/>
            <p14:sldId id="3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ia Martin" initials="VM" lastIdx="45" clrIdx="0">
    <p:extLst/>
  </p:cmAuthor>
  <p:cmAuthor id="2" name="ZHANG Yixuan" initials="ZY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E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0"/>
    <p:restoredTop sz="94273"/>
  </p:normalViewPr>
  <p:slideViewPr>
    <p:cSldViewPr snapToGrid="0" snapToObjects="1">
      <p:cViewPr varScale="1">
        <p:scale>
          <a:sx n="143" d="100"/>
          <a:sy n="143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commentAuthors" Target="commentAuthors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Chart%20in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Chart%20in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'[Chart in Microsoft Office PowerPoint]Sheet1'!$A$2:$A$6</c:f>
              <c:strCache>
                <c:ptCount val="5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other ttH</c:v>
                </c:pt>
                <c:pt idx="4">
                  <c:v>signal</c:v>
                </c:pt>
              </c:strCache>
            </c:strRef>
          </c:cat>
          <c:val>
            <c:numRef>
              <c:f>'[Chart in Microsoft Office PowerPoint]Sheet1'!$B$2:$B$6</c:f>
              <c:numCache>
                <c:formatCode>General</c:formatCode>
                <c:ptCount val="5"/>
                <c:pt idx="0">
                  <c:v>203700.0</c:v>
                </c:pt>
                <c:pt idx="1">
                  <c:v>6240.0</c:v>
                </c:pt>
                <c:pt idx="2">
                  <c:v>1809.0</c:v>
                </c:pt>
                <c:pt idx="3">
                  <c:v>1835.0</c:v>
                </c:pt>
                <c:pt idx="4">
                  <c:v>623.0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ttH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742.0</c:v>
                </c:pt>
                <c:pt idx="1">
                  <c:v>267.0</c:v>
                </c:pt>
                <c:pt idx="2">
                  <c:v>270.0</c:v>
                </c:pt>
                <c:pt idx="3">
                  <c:v>365.0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Events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noFill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noFill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'[Chart in Microsoft Office PowerPoint]Sheet1'!$A$2:$A$6</c:f>
              <c:strCache>
                <c:ptCount val="5"/>
                <c:pt idx="0">
                  <c:v>tt</c:v>
                </c:pt>
                <c:pt idx="1">
                  <c:v>ttZ</c:v>
                </c:pt>
                <c:pt idx="2">
                  <c:v>ttbb</c:v>
                </c:pt>
                <c:pt idx="3">
                  <c:v>other ttH</c:v>
                </c:pt>
                <c:pt idx="4">
                  <c:v>signal</c:v>
                </c:pt>
              </c:strCache>
            </c:strRef>
          </c:cat>
          <c:val>
            <c:numRef>
              <c:f>'[Chart in Microsoft Office PowerPoint]Sheet1'!$B$2:$B$6</c:f>
              <c:numCache>
                <c:formatCode>General</c:formatCode>
                <c:ptCount val="5"/>
                <c:pt idx="0">
                  <c:v>203700.0</c:v>
                </c:pt>
                <c:pt idx="1">
                  <c:v>6240.0</c:v>
                </c:pt>
                <c:pt idx="2">
                  <c:v>1809.0</c:v>
                </c:pt>
                <c:pt idx="3">
                  <c:v>1835.0</c:v>
                </c:pt>
                <c:pt idx="4">
                  <c:v>623.0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18:51.902" idx="41">
    <p:pos x="10" y="10"/>
    <p:text>This has to say "Work in Progress"</p:text>
    <p:extLst>
      <p:ext uri="{C676402C-5697-4E1C-873F-D02D1690AC5C}">
        <p15:threadingInfo xmlns:p15="http://schemas.microsoft.com/office/powerpoint/2012/main" timeZoneBias="-60"/>
      </p:ext>
    </p:extLst>
  </p:cm>
  <p:cm authorId="1" dt="2018-05-02T13:26:15.174" idx="42">
    <p:pos x="10" y="146"/>
    <p:text>I would remove the details, and say this is an estimate of how well  you can measure the cross section for these different values of sin^2(phi).  And then say, if you assume that this reduction on the cross section is only due to this CP mixing, then this is the extrapolated uncertaintty on  sin^2(phi).</p:text>
    <p:extLst>
      <p:ext uri="{C676402C-5697-4E1C-873F-D02D1690AC5C}">
        <p15:threadingInfo xmlns:p15="http://schemas.microsoft.com/office/powerpoint/2012/main" timeZoneBias="-60">
          <p15:parentCm authorId="1" idx="41"/>
        </p15:threadingInfo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9:00:05.790" idx="17">
    <p:pos x="3352" y="1736"/>
    <p:text>put a space after 1.5 and before TeV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26:25.626" idx="43">
    <p:pos x="10" y="10"/>
    <p:text>Too much detail: move to the backup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18:05.313" idx="40">
    <p:pos x="2709" y="763"/>
    <p:text>"The up-down asymmetry" --&gt; "up-down asymmetry"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26:25.626" idx="43">
    <p:pos x="10" y="10"/>
    <p:text>Too much detail: move to the backup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9:23:34.553" idx="25">
    <p:pos x="10" y="10"/>
    <p:text>Add in a something about the CLIC project here.  Write your conclusions in the context of CLIC.</p:text>
    <p:extLst mod="1">
      <p:ext uri="{C676402C-5697-4E1C-873F-D02D1690AC5C}">
        <p15:threadingInfo xmlns:p15="http://schemas.microsoft.com/office/powerpoint/2012/main" timeZoneBias="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8:47:26.779" idx="6">
    <p:pos x="146" y="146"/>
    <p:text>There's too much detail on this slide.  I would put the detail of the cuts in a backup slide.   If you need to skip a slide, this might be a good one to skip.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03:27.842" idx="32">
    <p:pos x="10" y="10"/>
    <p:text>This is too much detail for this talk.  I would add it to the backup.  But you do need to have a slide here on the single and background and the cross sections.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05:17.632" idx="34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02T13:09:42.096" idx="39">
    <p:pos x="146" y="146"/>
    <p:text>"Chi-square method" --&gt; Two chi-squared variables are defined ...    You should say (out loud) how the denominators are defined.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22T18:59:09.353" idx="16">
    <p:pos x="10" y="10"/>
    <p:text>Can you add in a plot somewhere from the hadronic analysis?  Here would be good.  You'd also have to show the cut on the BDT for the hadronic analysis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454F5-BB0D-3649-8A2F-1989AFE3193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7CB44-01E9-FE40-8A99-E77389503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1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A4164-E2A1-B94B-845A-07D6637AAA98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3933B-301C-6C45-A7C5-83DFE6C15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27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94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48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None/>
            </a:pPr>
            <a:r>
              <a:rPr lang="en-US" sz="1200" dirty="0" err="1">
                <a:solidFill>
                  <a:schemeClr val="tx1"/>
                </a:solidFill>
              </a:rPr>
              <a:t>Isolep</a:t>
            </a:r>
            <a:r>
              <a:rPr lang="en-US" sz="1200" dirty="0">
                <a:solidFill>
                  <a:schemeClr val="tx1"/>
                </a:solidFill>
              </a:rPr>
              <a:t>: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Retains 96.5% of reconstructed, truth-match electrons and muons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Impact parameter: Electrons and muons typically originate from primary vertex (PV), whilst b quarks and </a:t>
            </a:r>
            <a:r>
              <a:rPr lang="en-US" sz="800" dirty="0" err="1"/>
              <a:t>taus</a:t>
            </a:r>
            <a:r>
              <a:rPr lang="en-US" sz="800" dirty="0"/>
              <a:t> originate from displace vertex due to longer lifetime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To remove particles do not behave as electrons and muons in calorimeter </a:t>
            </a:r>
            <a:endParaRPr lang="en-GB" sz="800" dirty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ea typeface="Cambria Math" charset="0"/>
                <a:cs typeface="Cambria Math" charset="0"/>
              </a:rPr>
              <a:t>To remove non-leptons whilst keeping the high-energy leptons which radiate a photon</a:t>
            </a:r>
          </a:p>
          <a:p>
            <a:pPr marL="0"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en-US" sz="1200" dirty="0">
                <a:solidFill>
                  <a:schemeClr val="tx1"/>
                </a:solidFill>
              </a:rPr>
              <a:t>We use </a:t>
            </a:r>
            <a:r>
              <a:rPr lang="en-US" sz="1200" dirty="0">
                <a:solidFill>
                  <a:srgbClr val="00B050"/>
                </a:solidFill>
              </a:rPr>
              <a:t>Truth-matching</a:t>
            </a:r>
            <a:r>
              <a:rPr lang="en-US" sz="1200" dirty="0"/>
              <a:t> method to match the reconstructed particles to the generated particles. </a:t>
            </a:r>
          </a:p>
          <a:p>
            <a:pPr marL="0">
              <a:buNone/>
            </a:pPr>
            <a:r>
              <a:rPr lang="en-US" sz="1200" dirty="0"/>
              <a:t>So the properties of the leptons decay from W can be determined; </a:t>
            </a:r>
          </a:p>
          <a:p>
            <a:pPr marL="0">
              <a:buNone/>
            </a:pPr>
            <a:r>
              <a:rPr lang="en-US" sz="1200" dirty="0"/>
              <a:t>And the above two searches can be tuned and be able to distinguish between reconstructed leptons and other reconstructed particles.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7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 at the block in </a:t>
            </a:r>
            <a:r>
              <a:rPr lang="en-US" dirty="0" err="1"/>
              <a:t>nLep</a:t>
            </a:r>
            <a:r>
              <a:rPr lang="en-US" dirty="0"/>
              <a:t>=1,</a:t>
            </a:r>
            <a:r>
              <a:rPr lang="en-US" baseline="0" dirty="0"/>
              <a:t> it cuts down lots of </a:t>
            </a:r>
            <a:r>
              <a:rPr lang="en-US" baseline="0" dirty="0" err="1"/>
              <a:t>bgs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00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4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9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.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latin typeface="Cambria Math" charset="0"/>
                          </a:rPr>
                          <m:t>𝑡𝑡𝐻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But it contributes a non-negligible fraction to the total cross section.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+</a:t>
                </a:r>
                <a:r>
                  <a:rPr lang="en-US" b="0" i="0" smtClean="0">
                    <a:latin typeface="Cambria Math" charset="0"/>
                  </a:rPr>
                  <a:t> </a:t>
                </a: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−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𝑍^∗ 𝐻</a:t>
                </a:r>
                <a:r>
                  <a:rPr lang="en-US" dirty="0" smtClean="0"/>
                  <a:t> where </a:t>
                </a:r>
                <a:r>
                  <a:rPr lang="en-GB" i="0">
                    <a:latin typeface="Cambria Math" charset="0"/>
                    <a:ea typeface="Cambria Math" charset="0"/>
                    <a:cs typeface="Cambria Math" charset="0"/>
                  </a:rPr>
                  <a:t>𝑍^∗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𝑡𝑡 ̅</a:t>
                </a:r>
                <a:r>
                  <a:rPr lang="en-US" dirty="0" smtClean="0"/>
                  <a:t>. </a:t>
                </a:r>
                <a:r>
                  <a:rPr lang="en-US" dirty="0" smtClean="0"/>
                  <a:t>is independent of </a:t>
                </a:r>
                <a:r>
                  <a:rPr lang="en-GB" b="0" i="0" smtClean="0">
                    <a:latin typeface="Cambria Math" charset="0"/>
                  </a:rPr>
                  <a:t>𝑔</a:t>
                </a:r>
                <a:r>
                  <a:rPr lang="en-US" b="0" i="0" smtClean="0">
                    <a:latin typeface="Cambria Math" charset="0"/>
                  </a:rPr>
                  <a:t>_</a:t>
                </a:r>
                <a:r>
                  <a:rPr lang="en-GB" b="0" i="0" smtClean="0">
                    <a:latin typeface="Cambria Math" charset="0"/>
                  </a:rPr>
                  <a:t>𝑡𝑡𝐻</a:t>
                </a:r>
                <a:r>
                  <a:rPr lang="en-US" dirty="0" smtClean="0"/>
                  <a:t>. </a:t>
                </a:r>
                <a:endParaRPr lang="en-US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But it </a:t>
                </a:r>
                <a:r>
                  <a:rPr lang="en-US" dirty="0" smtClean="0"/>
                  <a:t>contributes a </a:t>
                </a:r>
                <a:r>
                  <a:rPr lang="en-US" dirty="0"/>
                  <a:t>non-negligible fraction to the total cross </a:t>
                </a:r>
                <a:r>
                  <a:rPr lang="en-US" dirty="0" smtClean="0"/>
                  <a:t>section.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91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262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27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91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29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47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top has a large decay width (~1.5 GeV), it decays much before </a:t>
            </a:r>
            <a:r>
              <a:rPr lang="en-US" dirty="0" err="1"/>
              <a:t>hadronisation</a:t>
            </a:r>
            <a:r>
              <a:rPr lang="en-US" dirty="0"/>
              <a:t>. Thus its spin information is translated to the decay products and not contaminated by the strong interaction effects.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17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You are focusing on the H--&gt;bb final state, since it's the largest BR of the Higgs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That the main backgrounds are from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ttbb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production.  (I know you say that on the next slide, but this slide is about strategy!)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 that this talk will focus on the semi-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leptonic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channel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6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𝑍</m:t>
                        </m:r>
                      </m:e>
                      <m:sup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. is independent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b="0" i="1" smtClean="0">
                            <a:latin typeface="Cambria Math" charset="0"/>
                          </a:rPr>
                          <m:t>𝑡𝑡𝐻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But it contributes a non-negligible fraction to the total cross section.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+</a:t>
                </a:r>
                <a:r>
                  <a:rPr lang="en-US" b="0" i="0" smtClean="0">
                    <a:latin typeface="Cambria Math" charset="0"/>
                  </a:rPr>
                  <a:t> </a:t>
                </a:r>
                <a:r>
                  <a:rPr lang="en-GB" b="0" i="0" smtClean="0">
                    <a:latin typeface="Cambria Math" charset="0"/>
                  </a:rPr>
                  <a:t>𝑒</a:t>
                </a:r>
                <a:r>
                  <a:rPr lang="en-US" b="0" i="0" smtClean="0">
                    <a:latin typeface="Cambria Math" charset="0"/>
                  </a:rPr>
                  <a:t>^</a:t>
                </a:r>
                <a:r>
                  <a:rPr lang="en-GB" b="0" i="0" smtClean="0">
                    <a:latin typeface="Cambria Math" charset="0"/>
                  </a:rPr>
                  <a:t>−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𝑍^∗ 𝐻</a:t>
                </a:r>
                <a:r>
                  <a:rPr lang="en-US" dirty="0" smtClean="0"/>
                  <a:t> where </a:t>
                </a:r>
                <a:r>
                  <a:rPr lang="en-GB" i="0">
                    <a:latin typeface="Cambria Math" charset="0"/>
                    <a:ea typeface="Cambria Math" charset="0"/>
                    <a:cs typeface="Cambria Math" charset="0"/>
                  </a:rPr>
                  <a:t>𝑍^∗</a:t>
                </a:r>
                <a:r>
                  <a:rPr lang="is-IS" i="0" smtClean="0">
                    <a:latin typeface="Cambria Math" charset="0"/>
                    <a:ea typeface="Cambria Math" charset="0"/>
                    <a:cs typeface="Cambria Math" charset="0"/>
                  </a:rPr>
                  <a:t>→</a:t>
                </a:r>
                <a:r>
                  <a:rPr lang="en-GB" b="0" i="0" smtClean="0">
                    <a:latin typeface="Cambria Math" charset="0"/>
                    <a:ea typeface="Cambria Math" charset="0"/>
                    <a:cs typeface="Cambria Math" charset="0"/>
                  </a:rPr>
                  <a:t>𝑡𝑡 ̅</a:t>
                </a:r>
                <a:r>
                  <a:rPr lang="en-US" dirty="0" smtClean="0"/>
                  <a:t>. </a:t>
                </a:r>
                <a:r>
                  <a:rPr lang="en-US" dirty="0" smtClean="0"/>
                  <a:t>is independent of </a:t>
                </a:r>
                <a:r>
                  <a:rPr lang="en-GB" b="0" i="0" smtClean="0">
                    <a:latin typeface="Cambria Math" charset="0"/>
                  </a:rPr>
                  <a:t>𝑔</a:t>
                </a:r>
                <a:r>
                  <a:rPr lang="en-US" b="0" i="0" smtClean="0">
                    <a:latin typeface="Cambria Math" charset="0"/>
                  </a:rPr>
                  <a:t>_</a:t>
                </a:r>
                <a:r>
                  <a:rPr lang="en-GB" b="0" i="0" smtClean="0">
                    <a:latin typeface="Cambria Math" charset="0"/>
                  </a:rPr>
                  <a:t>𝑡𝑡𝐻</a:t>
                </a:r>
                <a:r>
                  <a:rPr lang="en-US" dirty="0" smtClean="0"/>
                  <a:t>. </a:t>
                </a:r>
                <a:endParaRPr lang="en-US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But it </a:t>
                </a:r>
                <a:r>
                  <a:rPr lang="en-US" dirty="0" smtClean="0"/>
                  <a:t>contributes a </a:t>
                </a:r>
                <a:r>
                  <a:rPr lang="en-US" dirty="0"/>
                  <a:t>non-negligible fraction to the total cross </a:t>
                </a:r>
                <a:r>
                  <a:rPr lang="en-US" dirty="0" smtClean="0"/>
                  <a:t>section.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4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0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20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3933B-301C-6C45-A7C5-83DFE6C15AC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21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D7580-474D-CF49-A793-A184B8754CA2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FD3E8-91CD-5D40-98BB-825903D55BDD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5987-DBD0-7F4E-B6C6-89845B29DDDD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FAAF-4589-0340-A3AD-B8D519D1C696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1ADE-916D-1944-86A4-EA087D1CCA75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0B2BD-22C0-B043-8F36-826AD02D71A9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E38D-9EE8-384F-8148-0FB86129A44F}" type="datetime1">
              <a:rPr lang="en-GB" smtClean="0"/>
              <a:t>22/08/2018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4D4D-C631-1647-9B37-55534BE78B45}" type="datetime1">
              <a:rPr lang="en-GB" smtClean="0"/>
              <a:t>22/08/2018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D5A7-424C-FE40-B889-35F8B4C3F5C6}" type="datetime1">
              <a:rPr lang="en-GB" smtClean="0"/>
              <a:t>22/08/2018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78D0D74-93E0-DD4D-99C4-3346FCF9AC56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9355-4303-454A-8349-6C093F85DC7A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C1DF329-0EA7-EB41-9EF1-2187D34BF9BD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5A00D48-2CB9-EE40-973D-F6D0DD5DD9A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5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4" Type="http://schemas.openxmlformats.org/officeDocument/2006/relationships/image" Target="../media/image49.emf"/><Relationship Id="rId15" Type="http://schemas.openxmlformats.org/officeDocument/2006/relationships/image" Target="../media/image50.emf"/><Relationship Id="rId16" Type="http://schemas.openxmlformats.org/officeDocument/2006/relationships/comments" Target="../comments/commen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5" Type="http://schemas.openxmlformats.org/officeDocument/2006/relationships/image" Target="../media/image560.png"/><Relationship Id="rId6" Type="http://schemas.openxmlformats.org/officeDocument/2006/relationships/image" Target="../media/image570.png"/><Relationship Id="rId7" Type="http://schemas.openxmlformats.org/officeDocument/2006/relationships/image" Target="../media/image580.png"/><Relationship Id="rId8" Type="http://schemas.openxmlformats.org/officeDocument/2006/relationships/image" Target="../media/image590.png"/><Relationship Id="rId9" Type="http://schemas.openxmlformats.org/officeDocument/2006/relationships/image" Target="../media/image600.png"/><Relationship Id="rId10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comments" Target="../comments/commen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8.png"/><Relationship Id="rId1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Relationship Id="rId3" Type="http://schemas.openxmlformats.org/officeDocument/2006/relationships/image" Target="../media/image62.png"/><Relationship Id="rId4" Type="http://schemas.openxmlformats.org/officeDocument/2006/relationships/image" Target="../media/image63.emf"/><Relationship Id="rId5" Type="http://schemas.openxmlformats.org/officeDocument/2006/relationships/image" Target="../media/image64.emf"/><Relationship Id="rId6" Type="http://schemas.openxmlformats.org/officeDocument/2006/relationships/image" Target="../media/image65.emf"/><Relationship Id="rId7" Type="http://schemas.openxmlformats.org/officeDocument/2006/relationships/image" Target="../media/image66.png"/><Relationship Id="rId8" Type="http://schemas.openxmlformats.org/officeDocument/2006/relationships/image" Target="../media/image67.png"/><Relationship Id="rId9" Type="http://schemas.openxmlformats.org/officeDocument/2006/relationships/image" Target="../media/image2.tiff"/><Relationship Id="rId10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2.png"/><Relationship Id="rId12" Type="http://schemas.openxmlformats.org/officeDocument/2006/relationships/image" Target="../media/image571.png"/><Relationship Id="rId13" Type="http://schemas.openxmlformats.org/officeDocument/2006/relationships/image" Target="../media/image73.emf"/><Relationship Id="rId14" Type="http://schemas.openxmlformats.org/officeDocument/2006/relationships/image" Target="../media/image5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Relationship Id="rId3" Type="http://schemas.openxmlformats.org/officeDocument/2006/relationships/image" Target="../media/image7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image" Target="../media/image71.emf"/><Relationship Id="rId7" Type="http://schemas.openxmlformats.org/officeDocument/2006/relationships/image" Target="../media/image520.png"/><Relationship Id="rId8" Type="http://schemas.openxmlformats.org/officeDocument/2006/relationships/image" Target="../media/image530.png"/><Relationship Id="rId9" Type="http://schemas.openxmlformats.org/officeDocument/2006/relationships/image" Target="../media/image67.png"/><Relationship Id="rId10" Type="http://schemas.openxmlformats.org/officeDocument/2006/relationships/image" Target="../media/image72.em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50.png"/><Relationship Id="rId12" Type="http://schemas.openxmlformats.org/officeDocument/2006/relationships/image" Target="../media/image660.png"/><Relationship Id="rId13" Type="http://schemas.openxmlformats.org/officeDocument/2006/relationships/image" Target="../media/image2.tif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4.emf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6" Type="http://schemas.openxmlformats.org/officeDocument/2006/relationships/image" Target="../media/image561.png"/><Relationship Id="rId7" Type="http://schemas.openxmlformats.org/officeDocument/2006/relationships/image" Target="../media/image610.png"/><Relationship Id="rId8" Type="http://schemas.openxmlformats.org/officeDocument/2006/relationships/image" Target="../media/image620.png"/><Relationship Id="rId9" Type="http://schemas.openxmlformats.org/officeDocument/2006/relationships/image" Target="../media/image630.png"/><Relationship Id="rId10" Type="http://schemas.openxmlformats.org/officeDocument/2006/relationships/image" Target="../media/image6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77.emf"/><Relationship Id="rId5" Type="http://schemas.openxmlformats.org/officeDocument/2006/relationships/image" Target="../media/image78.emf"/><Relationship Id="rId6" Type="http://schemas.openxmlformats.org/officeDocument/2006/relationships/image" Target="../media/image2.tiff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4" Type="http://schemas.openxmlformats.org/officeDocument/2006/relationships/image" Target="../media/image78.emf"/><Relationship Id="rId5" Type="http://schemas.openxmlformats.org/officeDocument/2006/relationships/image" Target="../media/image61.emf"/><Relationship Id="rId6" Type="http://schemas.openxmlformats.org/officeDocument/2006/relationships/image" Target="../media/image81.emf"/><Relationship Id="rId7" Type="http://schemas.openxmlformats.org/officeDocument/2006/relationships/image" Target="../media/image8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comments" Target="../comments/comment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2.tiff"/><Relationship Id="rId7" Type="http://schemas.openxmlformats.org/officeDocument/2006/relationships/image" Target="../media/image120.png"/><Relationship Id="rId8" Type="http://schemas.openxmlformats.org/officeDocument/2006/relationships/image" Target="../media/image3.png"/><Relationship Id="rId9" Type="http://schemas.openxmlformats.org/officeDocument/2006/relationships/comments" Target="../comments/comment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2.tiff"/><Relationship Id="rId6" Type="http://schemas.openxmlformats.org/officeDocument/2006/relationships/image" Target="../media/image150.png"/><Relationship Id="rId7" Type="http://schemas.openxmlformats.org/officeDocument/2006/relationships/image" Target="../media/image3.png"/><Relationship Id="rId8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0.png"/><Relationship Id="rId3" Type="http://schemas.openxmlformats.org/officeDocument/2006/relationships/image" Target="../media/image4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comments" Target="../comments/comment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21.png"/><Relationship Id="rId6" Type="http://schemas.openxmlformats.org/officeDocument/2006/relationships/comments" Target="../comments/comment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Relationship Id="rId3" Type="http://schemas.openxmlformats.org/officeDocument/2006/relationships/image" Target="../media/image4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90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4" Type="http://schemas.openxmlformats.org/officeDocument/2006/relationships/image" Target="../media/image90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4" Type="http://schemas.openxmlformats.org/officeDocument/2006/relationships/image" Target="../media/image2.tiff"/><Relationship Id="rId5" Type="http://schemas.openxmlformats.org/officeDocument/2006/relationships/image" Target="../media/image4.emf"/><Relationship Id="rId7" Type="http://schemas.openxmlformats.org/officeDocument/2006/relationships/image" Target="../media/image11.png"/><Relationship Id="rId8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50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comments" Target="../comments/comment8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Relationship Id="rId3" Type="http://schemas.openxmlformats.org/officeDocument/2006/relationships/image" Target="../media/image91.png"/><Relationship Id="rId4" Type="http://schemas.openxmlformats.org/officeDocument/2006/relationships/image" Target="../media/image2.tiff"/><Relationship Id="rId5" Type="http://schemas.openxmlformats.org/officeDocument/2006/relationships/image" Target="../media/image39.png"/><Relationship Id="rId6" Type="http://schemas.openxmlformats.org/officeDocument/2006/relationships/image" Target="../media/image3.png"/><Relationship Id="rId7" Type="http://schemas.openxmlformats.org/officeDocument/2006/relationships/image" Target="../media/image510.png"/><Relationship Id="rId8" Type="http://schemas.openxmlformats.org/officeDocument/2006/relationships/image" Target="../media/image521.png"/><Relationship Id="rId9" Type="http://schemas.openxmlformats.org/officeDocument/2006/relationships/image" Target="../media/image531.png"/><Relationship Id="rId10" Type="http://schemas.openxmlformats.org/officeDocument/2006/relationships/image" Target="../media/image541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1.png"/><Relationship Id="rId20" Type="http://schemas.openxmlformats.org/officeDocument/2006/relationships/image" Target="../media/image64.png"/><Relationship Id="rId21" Type="http://schemas.openxmlformats.org/officeDocument/2006/relationships/image" Target="../media/image65.png"/><Relationship Id="rId22" Type="http://schemas.openxmlformats.org/officeDocument/2006/relationships/image" Target="../media/image661.png"/><Relationship Id="rId10" Type="http://schemas.openxmlformats.org/officeDocument/2006/relationships/image" Target="../media/image541.png"/><Relationship Id="rId11" Type="http://schemas.openxmlformats.org/officeDocument/2006/relationships/image" Target="../media/image550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2.png"/><Relationship Id="rId16" Type="http://schemas.openxmlformats.org/officeDocument/2006/relationships/image" Target="../media/image601.png"/><Relationship Id="rId17" Type="http://schemas.openxmlformats.org/officeDocument/2006/relationships/image" Target="../media/image61.png"/><Relationship Id="rId18" Type="http://schemas.openxmlformats.org/officeDocument/2006/relationships/image" Target="../media/image621.png"/><Relationship Id="rId19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Relationship Id="rId3" Type="http://schemas.openxmlformats.org/officeDocument/2006/relationships/image" Target="../media/image91.png"/><Relationship Id="rId4" Type="http://schemas.openxmlformats.org/officeDocument/2006/relationships/image" Target="../media/image2.tiff"/><Relationship Id="rId5" Type="http://schemas.openxmlformats.org/officeDocument/2006/relationships/image" Target="../media/image380.png"/><Relationship Id="rId6" Type="http://schemas.openxmlformats.org/officeDocument/2006/relationships/image" Target="../media/image3.png"/><Relationship Id="rId7" Type="http://schemas.openxmlformats.org/officeDocument/2006/relationships/image" Target="../media/image510.png"/><Relationship Id="rId8" Type="http://schemas.openxmlformats.org/officeDocument/2006/relationships/image" Target="../media/image521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1.png"/><Relationship Id="rId20" Type="http://schemas.openxmlformats.org/officeDocument/2006/relationships/image" Target="../media/image64.png"/><Relationship Id="rId21" Type="http://schemas.openxmlformats.org/officeDocument/2006/relationships/image" Target="../media/image65.png"/><Relationship Id="rId22" Type="http://schemas.openxmlformats.org/officeDocument/2006/relationships/image" Target="../media/image661.png"/><Relationship Id="rId23" Type="http://schemas.openxmlformats.org/officeDocument/2006/relationships/image" Target="../media/image670.png"/><Relationship Id="rId24" Type="http://schemas.openxmlformats.org/officeDocument/2006/relationships/image" Target="../media/image680.png"/><Relationship Id="rId10" Type="http://schemas.openxmlformats.org/officeDocument/2006/relationships/image" Target="../media/image541.png"/><Relationship Id="rId11" Type="http://schemas.openxmlformats.org/officeDocument/2006/relationships/image" Target="../media/image550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2.png"/><Relationship Id="rId16" Type="http://schemas.openxmlformats.org/officeDocument/2006/relationships/image" Target="../media/image601.png"/><Relationship Id="rId17" Type="http://schemas.openxmlformats.org/officeDocument/2006/relationships/image" Target="../media/image61.png"/><Relationship Id="rId18" Type="http://schemas.openxmlformats.org/officeDocument/2006/relationships/image" Target="../media/image621.png"/><Relationship Id="rId19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Relationship Id="rId3" Type="http://schemas.openxmlformats.org/officeDocument/2006/relationships/image" Target="../media/image91.png"/><Relationship Id="rId4" Type="http://schemas.openxmlformats.org/officeDocument/2006/relationships/image" Target="../media/image2.tiff"/><Relationship Id="rId5" Type="http://schemas.openxmlformats.org/officeDocument/2006/relationships/image" Target="../media/image380.png"/><Relationship Id="rId6" Type="http://schemas.openxmlformats.org/officeDocument/2006/relationships/image" Target="../media/image3.png"/><Relationship Id="rId7" Type="http://schemas.openxmlformats.org/officeDocument/2006/relationships/image" Target="../media/image510.png"/><Relationship Id="rId8" Type="http://schemas.openxmlformats.org/officeDocument/2006/relationships/image" Target="../media/image5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88.emf"/><Relationship Id="rId6" Type="http://schemas.openxmlformats.org/officeDocument/2006/relationships/image" Target="../media/image92.png"/><Relationship Id="rId7" Type="http://schemas.openxmlformats.org/officeDocument/2006/relationships/image" Target="../media/image87.pn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5" Type="http://schemas.openxmlformats.org/officeDocument/2006/relationships/image" Target="../media/image240.png"/><Relationship Id="rId6" Type="http://schemas.openxmlformats.org/officeDocument/2006/relationships/image" Target="../media/image3.png"/><Relationship Id="rId7" Type="http://schemas.openxmlformats.org/officeDocument/2006/relationships/image" Target="../media/image96.emf"/><Relationship Id="rId8" Type="http://schemas.openxmlformats.org/officeDocument/2006/relationships/comments" Target="../comments/comment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691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comments" Target="../comments/comment1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7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94.png"/><Relationship Id="rId6" Type="http://schemas.openxmlformats.org/officeDocument/2006/relationships/image" Target="../media/image106.png"/><Relationship Id="rId7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92.png"/><Relationship Id="rId7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image" Target="../media/image5.emf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8" Type="http://schemas.openxmlformats.org/officeDocument/2006/relationships/image" Target="../media/image3.png"/><Relationship Id="rId6" Type="http://schemas.openxmlformats.org/officeDocument/2006/relationships/image" Target="../media/image160.png"/><Relationship Id="rId7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22.emf"/><Relationship Id="rId5" Type="http://schemas.openxmlformats.org/officeDocument/2006/relationships/image" Target="../media/image270.png"/><Relationship Id="rId6" Type="http://schemas.openxmlformats.org/officeDocument/2006/relationships/image" Target="../media/image280.png"/><Relationship Id="rId7" Type="http://schemas.openxmlformats.org/officeDocument/2006/relationships/image" Target="../media/image290.png"/><Relationship Id="rId8" Type="http://schemas.openxmlformats.org/officeDocument/2006/relationships/image" Target="../media/image10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23.png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8" Type="http://schemas.openxmlformats.org/officeDocument/2006/relationships/image" Target="../media/image124.png"/><Relationship Id="rId9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0.png"/><Relationship Id="rId4" Type="http://schemas.openxmlformats.org/officeDocument/2006/relationships/image" Target="../media/image440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7" Type="http://schemas.openxmlformats.org/officeDocument/2006/relationships/comments" Target="../comments/comment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2.png"/><Relationship Id="rId12" Type="http://schemas.openxmlformats.org/officeDocument/2006/relationships/image" Target="../media/image571.png"/><Relationship Id="rId13" Type="http://schemas.openxmlformats.org/officeDocument/2006/relationships/image" Target="../media/image73.emf"/><Relationship Id="rId14" Type="http://schemas.openxmlformats.org/officeDocument/2006/relationships/image" Target="../media/image591.png"/><Relationship Id="rId15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0.png"/><Relationship Id="rId3" Type="http://schemas.openxmlformats.org/officeDocument/2006/relationships/image" Target="../media/image500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image" Target="../media/image71.emf"/><Relationship Id="rId7" Type="http://schemas.openxmlformats.org/officeDocument/2006/relationships/image" Target="../media/image520.png"/><Relationship Id="rId8" Type="http://schemas.openxmlformats.org/officeDocument/2006/relationships/image" Target="../media/image530.png"/><Relationship Id="rId9" Type="http://schemas.openxmlformats.org/officeDocument/2006/relationships/image" Target="../media/image540.png"/><Relationship Id="rId10" Type="http://schemas.openxmlformats.org/officeDocument/2006/relationships/image" Target="../media/image72.emf"/></Relationships>
</file>

<file path=ppt/slides/_rels/slide4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50.png"/><Relationship Id="rId12" Type="http://schemas.openxmlformats.org/officeDocument/2006/relationships/image" Target="../media/image660.png"/><Relationship Id="rId13" Type="http://schemas.openxmlformats.org/officeDocument/2006/relationships/image" Target="../media/image2.tif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4.emf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6" Type="http://schemas.openxmlformats.org/officeDocument/2006/relationships/image" Target="../media/image561.png"/><Relationship Id="rId7" Type="http://schemas.openxmlformats.org/officeDocument/2006/relationships/image" Target="../media/image610.png"/><Relationship Id="rId8" Type="http://schemas.openxmlformats.org/officeDocument/2006/relationships/image" Target="../media/image620.png"/><Relationship Id="rId9" Type="http://schemas.openxmlformats.org/officeDocument/2006/relationships/image" Target="../media/image630.png"/><Relationship Id="rId10" Type="http://schemas.openxmlformats.org/officeDocument/2006/relationships/image" Target="../media/image6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4" Type="http://schemas.openxmlformats.org/officeDocument/2006/relationships/image" Target="../media/image127.png"/><Relationship Id="rId5" Type="http://schemas.openxmlformats.org/officeDocument/2006/relationships/image" Target="../media/image2.tif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3.png"/><Relationship Id="rId21" Type="http://schemas.openxmlformats.org/officeDocument/2006/relationships/image" Target="../media/image14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8.png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image" Target="../media/image12.png"/><Relationship Id="rId17" Type="http://schemas.openxmlformats.org/officeDocument/2006/relationships/chart" Target="../charts/chart1.xml"/><Relationship Id="rId18" Type="http://schemas.openxmlformats.org/officeDocument/2006/relationships/image" Target="../media/image41.png"/><Relationship Id="rId19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chart" Target="../charts/chart2.xml"/><Relationship Id="rId7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4" Type="http://schemas.openxmlformats.org/officeDocument/2006/relationships/image" Target="../media/image33.png"/><Relationship Id="rId5" Type="http://schemas.openxmlformats.org/officeDocument/2006/relationships/image" Target="../media/image2.tiff"/><Relationship Id="rId6" Type="http://schemas.openxmlformats.org/officeDocument/2006/relationships/image" Target="../media/image34.emf"/><Relationship Id="rId7" Type="http://schemas.openxmlformats.org/officeDocument/2006/relationships/image" Target="../media/image76.pn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2.tiff"/><Relationship Id="rId7" Type="http://schemas.openxmlformats.org/officeDocument/2006/relationships/image" Target="../media/image3.png"/><Relationship Id="rId8" Type="http://schemas.openxmlformats.org/officeDocument/2006/relationships/image" Target="../media/image39.emf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emf"/><Relationship Id="rId7" Type="http://schemas.openxmlformats.org/officeDocument/2006/relationships/image" Target="../media/image45.emf"/><Relationship Id="rId8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822957" y="390364"/>
                <a:ext cx="7543800" cy="3839681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4900" b="1" dirty="0">
                    <a:solidFill>
                      <a:schemeClr val="tx1"/>
                    </a:solidFill>
                  </a:rPr>
                  <a:t/>
                </a:r>
                <a:br>
                  <a:rPr lang="en-US" sz="4900" b="1" dirty="0">
                    <a:solidFill>
                      <a:schemeClr val="tx1"/>
                    </a:solidFill>
                  </a:rPr>
                </a:br>
                <a:r>
                  <a:rPr lang="en-US" sz="4900" b="1" dirty="0">
                    <a:solidFill>
                      <a:schemeClr val="tx1"/>
                    </a:solidFill>
                  </a:rPr>
                  <a:t/>
                </a:r>
                <a:br>
                  <a:rPr lang="en-US" sz="4900" b="1" dirty="0">
                    <a:solidFill>
                      <a:schemeClr val="tx1"/>
                    </a:solidFill>
                  </a:rPr>
                </a:br>
                <a:r>
                  <a:rPr lang="en-US" sz="4900" b="1" dirty="0">
                    <a:solidFill>
                      <a:schemeClr val="tx1"/>
                    </a:solidFill>
                  </a:rPr>
                  <a:t/>
                </a:r>
                <a:br>
                  <a:rPr lang="en-US" sz="4900" b="1" dirty="0">
                    <a:solidFill>
                      <a:schemeClr val="tx1"/>
                    </a:solidFill>
                  </a:rPr>
                </a:br>
                <a:r>
                  <a:rPr lang="en-US" sz="4900" b="1" dirty="0" smtClean="0">
                    <a:solidFill>
                      <a:schemeClr val="tx1"/>
                    </a:solidFill>
                  </a:rPr>
                  <a:t>Update on 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the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53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53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sz="53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  <m:r>
                      <a:rPr lang="en-GB" sz="53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sz="49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studies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4900" b="1" dirty="0">
                    <a:solidFill>
                      <a:schemeClr val="tx1"/>
                    </a:solidFill>
                  </a:rPr>
                  <a:t/>
                </a:r>
                <a:br>
                  <a:rPr lang="en-US" sz="4900" b="1" dirty="0">
                    <a:solidFill>
                      <a:schemeClr val="tx1"/>
                    </a:solidFill>
                  </a:rPr>
                </a:br>
                <a:r>
                  <a:rPr lang="en-US" sz="4900" b="1" dirty="0">
                    <a:solidFill>
                      <a:schemeClr val="tx1"/>
                    </a:solidFill>
                  </a:rPr>
                  <a:t>at 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1.4 </a:t>
                </a:r>
                <a:r>
                  <a:rPr lang="en-US" sz="4900" b="1" dirty="0" err="1" smtClean="0">
                    <a:solidFill>
                      <a:schemeClr val="tx1"/>
                    </a:solidFill>
                  </a:rPr>
                  <a:t>TeV</a:t>
                </a:r>
                <a:r>
                  <a:rPr lang="en-US" sz="4900" b="1" dirty="0" smtClean="0">
                    <a:solidFill>
                      <a:schemeClr val="tx1"/>
                    </a:solidFill>
                  </a:rPr>
                  <a:t> at CLIC</a:t>
                </a:r>
                <a:r>
                  <a:rPr lang="en-US" sz="4900" b="1" dirty="0">
                    <a:solidFill>
                      <a:schemeClr val="tx1"/>
                    </a:solidFill>
                  </a:rPr>
                  <a:t/>
                </a:r>
                <a:br>
                  <a:rPr lang="en-US" sz="4900" b="1" dirty="0">
                    <a:solidFill>
                      <a:schemeClr val="tx1"/>
                    </a:solidFill>
                  </a:rPr>
                </a:br>
                <a:r>
                  <a:rPr lang="en-US" sz="4000" b="1" dirty="0">
                    <a:solidFill>
                      <a:schemeClr val="tx1"/>
                    </a:solidFill>
                  </a:rPr>
                  <a:t/>
                </a:r>
                <a:br>
                  <a:rPr lang="en-US" sz="4000" b="1" dirty="0">
                    <a:solidFill>
                      <a:schemeClr val="tx1"/>
                    </a:solidFill>
                  </a:rPr>
                </a:br>
                <a:endParaRPr lang="en-US" sz="36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822957" y="390364"/>
                <a:ext cx="7543800" cy="3839681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2859" y="4234723"/>
            <a:ext cx="7543800" cy="195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74224" y="4167076"/>
            <a:ext cx="7241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Yixuan </a:t>
            </a:r>
            <a:r>
              <a:rPr lang="en-US" dirty="0" smtClean="0"/>
              <a:t>Zhang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0205" y="5259599"/>
            <a:ext cx="4969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600" dirty="0" smtClean="0"/>
              <a:t>28-29 </a:t>
            </a:r>
            <a:r>
              <a:rPr lang="is-IS" sz="1600" dirty="0"/>
              <a:t>August 2018</a:t>
            </a:r>
          </a:p>
          <a:p>
            <a:pPr algn="ctr"/>
            <a:r>
              <a:rPr lang="en-US" sz="1600" dirty="0" err="1"/>
              <a:t>CLICdp</a:t>
            </a:r>
            <a:r>
              <a:rPr lang="en-US" sz="1600" dirty="0"/>
              <a:t> Collaboration Meeting, </a:t>
            </a:r>
            <a:r>
              <a:rPr lang="en-US" sz="1600" dirty="0" smtClean="0"/>
              <a:t>CERN</a:t>
            </a:r>
            <a:r>
              <a:rPr lang="is-IS" sz="1600" dirty="0"/>
              <a:t/>
            </a:r>
            <a:br>
              <a:rPr lang="is-IS" sz="1600" dirty="0"/>
            </a:br>
            <a:endParaRPr lang="en-US" sz="16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yixuan.zhang@cern.ch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A9DC9-686C-4D4E-B0DA-F3A8AB8D7078}" type="datetime1">
              <a:rPr lang="en-GB" smtClean="0"/>
              <a:t>28/08/2018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U</a:t>
            </a:r>
            <a:r>
              <a:rPr lang="en-US" sz="3600" dirty="0" smtClean="0">
                <a:solidFill>
                  <a:schemeClr val="tx1"/>
                </a:solidFill>
              </a:rPr>
              <a:t>p-down </a:t>
            </a:r>
            <a:r>
              <a:rPr lang="en-US" sz="3600" dirty="0">
                <a:solidFill>
                  <a:schemeClr val="tx1"/>
                </a:solidFill>
              </a:rPr>
              <a:t>asymmetry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5181155" y="1940991"/>
            <a:ext cx="3764623" cy="2567353"/>
            <a:chOff x="4873339" y="1910647"/>
            <a:chExt cx="3764623" cy="2567353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4873339" y="1910647"/>
              <a:ext cx="3764623" cy="2567353"/>
              <a:chOff x="1793631" y="2155783"/>
              <a:chExt cx="4870938" cy="3321824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H="1">
                <a:off x="1793631" y="3833445"/>
                <a:ext cx="4870938" cy="0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arallelogram 11"/>
              <p:cNvSpPr/>
              <p:nvPr/>
            </p:nvSpPr>
            <p:spPr>
              <a:xfrm>
                <a:off x="1855177" y="2875755"/>
                <a:ext cx="3272960" cy="1822986"/>
              </a:xfrm>
              <a:prstGeom prst="parallelogram">
                <a:avLst>
                  <a:gd name="adj" fmla="val 100924"/>
                </a:avLst>
              </a:prstGeom>
              <a:pattFill prst="wdUpDiag">
                <a:fgClr>
                  <a:schemeClr val="accent3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1960685" y="3833445"/>
                <a:ext cx="2189284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4149970" y="3833445"/>
                <a:ext cx="223177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4149969" y="2716823"/>
                <a:ext cx="1134208" cy="11166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2839915" y="3833446"/>
                <a:ext cx="1310059" cy="6154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4149969" y="2189284"/>
                <a:ext cx="0" cy="3288323"/>
              </a:xfrm>
              <a:prstGeom prst="line">
                <a:avLst/>
              </a:prstGeom>
              <a:ln>
                <a:solidFill>
                  <a:schemeClr val="accent6"/>
                </a:solidFill>
                <a:prstDash val="dash"/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3310940" y="3842633"/>
                <a:ext cx="839030" cy="85610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Arc 18"/>
              <p:cNvSpPr/>
              <p:nvPr/>
            </p:nvSpPr>
            <p:spPr>
              <a:xfrm flipV="1">
                <a:off x="3675182" y="3499896"/>
                <a:ext cx="773723" cy="960921"/>
              </a:xfrm>
              <a:prstGeom prst="arc">
                <a:avLst>
                  <a:gd name="adj1" fmla="val 11448376"/>
                  <a:gd name="adj2" fmla="val 13214179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473405" y="4046421"/>
                    <a:ext cx="312669" cy="35840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ζ</m:t>
                          </m:r>
                        </m:oMath>
                      </m:oMathPara>
                    </a14:m>
                    <a:endParaRPr lang="en-US" sz="1200" i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73405" y="4046421"/>
                    <a:ext cx="312669" cy="358401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b="-21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4933870" y="2512712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33870" y="2512712"/>
                    <a:ext cx="312669" cy="338554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1904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2796799" y="4043066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</m:acc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96799" y="4043066"/>
                    <a:ext cx="312669" cy="338554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r="-10256" b="-1904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3154388" y="3469122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54388" y="3469122"/>
                    <a:ext cx="312669" cy="338554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r="-35000" b="-93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5060512" y="3481081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512" y="3481081"/>
                    <a:ext cx="312669" cy="338554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46154" b="-930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TextBox 24"/>
              <p:cNvSpPr txBox="1"/>
              <p:nvPr/>
            </p:nvSpPr>
            <p:spPr>
              <a:xfrm>
                <a:off x="3916009" y="2155783"/>
                <a:ext cx="3058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x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25857" y="4856887"/>
                <a:ext cx="3058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y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313265" y="3504078"/>
                <a:ext cx="3058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z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H="1">
                <a:off x="4642342" y="3124773"/>
                <a:ext cx="1041886" cy="221025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5645931" y="2880131"/>
                    <a:ext cx="31266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𝛷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45931" y="2880131"/>
                    <a:ext cx="312669" cy="338554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r="-25000" b="-16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3" name="Straight Connector 32"/>
            <p:cNvCxnSpPr/>
            <p:nvPr/>
          </p:nvCxnSpPr>
          <p:spPr>
            <a:xfrm flipV="1">
              <a:off x="5863537" y="2127692"/>
              <a:ext cx="1689627" cy="2123985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822960" y="6003858"/>
            <a:ext cx="17876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400" dirty="0"/>
              <a:t>[1] arXiv:1103.5404v1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Content Placeholder 2"/>
              <p:cNvSpPr txBox="1">
                <a:spLocks/>
              </p:cNvSpPr>
              <p:nvPr/>
            </p:nvSpPr>
            <p:spPr>
              <a:xfrm>
                <a:off x="822960" y="1956779"/>
                <a:ext cx="5226148" cy="4365233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solidFill>
                      <a:schemeClr val="tx1"/>
                    </a:solidFill>
                  </a:rPr>
                  <a:t>The up-down asymmetry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of an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antitop</a:t>
                </a:r>
                <a:r>
                  <a:rPr lang="en-US" sz="1600" dirty="0">
                    <a:solidFill>
                      <a:schemeClr val="tx1"/>
                    </a:solidFill>
                  </a:rPr>
                  <a:t> with respect to the top-electron plane is an observable that is sensitive to CP violation. 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angle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ζ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between </a:t>
                </a:r>
                <a:r>
                  <a:rPr lang="en-US" sz="1600" dirty="0">
                    <a:solidFill>
                      <a:schemeClr val="tx1"/>
                    </a:solidFill>
                  </a:rPr>
                  <a:t>the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antitop</a:t>
                </a:r>
                <a:r>
                  <a:rPr lang="en-US" sz="1600" dirty="0">
                    <a:solidFill>
                      <a:schemeClr val="tx1"/>
                    </a:solidFill>
                  </a:rPr>
                  <a:t> and the </a:t>
                </a:r>
                <a:r>
                  <a:rPr lang="en-US" sz="1600" dirty="0">
                    <a:solidFill>
                      <a:srgbClr val="0070C0"/>
                    </a:solidFill>
                  </a:rPr>
                  <a:t>top-electron plane </a:t>
                </a:r>
                <a:r>
                  <a:rPr lang="en-US" sz="1600" dirty="0">
                    <a:solidFill>
                      <a:schemeClr val="tx1"/>
                    </a:solidFill>
                  </a:rPr>
                  <a:t>is given by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d>
                        </m:e>
                      </m:func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|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||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up-down asymmetry of the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cross section </a:t>
                </a:r>
                <a14:m>
                  <m:oMath xmlns:m="http://schemas.openxmlformats.org/officeDocument/2006/math">
                    <m:r>
                      <a:rPr lang="mr-IN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defined as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ζ</m:t>
                                  </m:r>
                                </m:e>
                              </m:func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func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ζ</m:t>
                                  </m:r>
                                </m:e>
                              </m:func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ζ</m:t>
                              </m:r>
                            </m:e>
                          </m:func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mr-IN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mr-IN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d>
                      <m:d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𝑢𝑝</m:t>
                        </m:r>
                      </m:e>
                    </m:d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𝑑𝑜𝑤𝑛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where ‘up’ (‘down’) denotes the cross section integrated over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ζ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∈[0, 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70C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ζ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∈[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).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956779"/>
                <a:ext cx="5226148" cy="4365233"/>
              </a:xfrm>
              <a:prstGeom prst="rect">
                <a:avLst/>
              </a:prstGeom>
              <a:blipFill rotWithShape="0">
                <a:blip r:embed="rId12"/>
                <a:stretch>
                  <a:fillRect l="-2334" t="-838" r="-2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6599-E408-AB46-A65A-F468AF9B87FF}" type="datetime1">
              <a:rPr lang="en-GB" smtClean="0"/>
              <a:t>27/08/2018</a:t>
            </a:fld>
            <a:endParaRPr lang="en-US"/>
          </a:p>
        </p:txBody>
      </p:sp>
      <p:sp>
        <p:nvSpPr>
          <p:cNvPr id="4" name="7-Point Star 3"/>
          <p:cNvSpPr>
            <a:spLocks noChangeAspect="1"/>
          </p:cNvSpPr>
          <p:nvPr/>
        </p:nvSpPr>
        <p:spPr>
          <a:xfrm>
            <a:off x="6390534" y="3302910"/>
            <a:ext cx="432000" cy="432000"/>
          </a:xfrm>
          <a:prstGeom prst="star7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6568321" y="5419083"/>
                <a:ext cx="23035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Interference between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𝑍𝑍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!</a:t>
                </a: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321" y="5419083"/>
                <a:ext cx="2303585" cy="584775"/>
              </a:xfrm>
              <a:prstGeom prst="rect">
                <a:avLst/>
              </a:prstGeom>
              <a:blipFill rotWithShape="0">
                <a:blip r:embed="rId13"/>
                <a:stretch>
                  <a:fillRect l="-1323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r="66235"/>
          <a:stretch/>
        </p:blipFill>
        <p:spPr>
          <a:xfrm>
            <a:off x="6147409" y="4681308"/>
            <a:ext cx="1440000" cy="83760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7"/>
          <a:stretch/>
        </p:blipFill>
        <p:spPr>
          <a:xfrm>
            <a:off x="7504588" y="4671429"/>
            <a:ext cx="1440000" cy="84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9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𝜁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calculation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134208" y="2023964"/>
                <a:ext cx="7376746" cy="378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Top/anti-top identification (semi-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):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Find the charge of the identified lepton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),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If charge&lt;0, the 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 reconstructed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latin typeface="Cambria Math" charset="0"/>
                      </a:rPr>
                      <m:t>𝑏𝑙</m:t>
                    </m:r>
                    <m:r>
                      <a:rPr lang="en-GB" sz="16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𝜐</m:t>
                    </m:r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1600" dirty="0"/>
                  <a:t> is a top and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</a:rPr>
                      <m:t>(</m:t>
                    </m:r>
                    <m:r>
                      <a:rPr lang="en-GB" sz="1600" i="1">
                        <a:latin typeface="Cambria Math" charset="0"/>
                      </a:rPr>
                      <m:t>𝑏𝑞</m:t>
                    </m:r>
                    <m:acc>
                      <m:accPr>
                        <m:chr m:val="̅"/>
                        <m:ctrlPr>
                          <a:rPr lang="en-GB" sz="16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𝑞</m:t>
                        </m:r>
                      </m:e>
                    </m:acc>
                    <m:r>
                      <a:rPr lang="en-GB" sz="16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1600" dirty="0"/>
                  <a:t> is </a:t>
                </a:r>
                <a:r>
                  <a:rPr lang="en-US" sz="1600" dirty="0" err="1"/>
                  <a:t>antitop</a:t>
                </a:r>
                <a:r>
                  <a:rPr lang="en-US" sz="1600" dirty="0"/>
                  <a:t>, vice versa.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Calculation procedure: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Obtain the 4-momentum of the reconstructed top and </a:t>
                </a:r>
                <a:r>
                  <a:rPr lang="en-US" sz="1600" dirty="0" err="1"/>
                  <a:t>antitop</a:t>
                </a:r>
                <a:r>
                  <a:rPr lang="en-US" sz="1600" dirty="0"/>
                  <a:t> in their rest frames,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Assume electron 4-momentum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sSup>
                          <m:sSupPr>
                            <m:ctrlPr>
                              <a:rPr lang="en-US" sz="160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600" b="0" i="1" smtClean="0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GB" sz="1600" b="0" i="1" smtClean="0">
                        <a:latin typeface="Cambria Math" charset="0"/>
                      </a:rPr>
                      <m:t>=</m:t>
                    </m:r>
                    <m:d>
                      <m:dPr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0,0,7000,7000</m:t>
                        </m:r>
                      </m:e>
                    </m:d>
                    <m:r>
                      <a:rPr lang="en-GB" sz="1600" b="0" i="1" smtClean="0">
                        <a:latin typeface="Cambria Math" charset="0"/>
                      </a:rPr>
                      <m:t>,</m:t>
                    </m:r>
                  </m:oMath>
                </a14:m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Boost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GB" sz="1600" b="0" i="1" smtClean="0">
                        <a:latin typeface="Cambria Math" charset="0"/>
                      </a:rPr>
                      <m:t>, </m:t>
                    </m:r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600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1600" dirty="0"/>
                  <a:t> to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rest frame,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Calculate the vector of electron-top plane,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latin typeface="Cambria Math" charset="0"/>
                      </a:rPr>
                      <m:t>sin</m:t>
                    </m:r>
                    <m:r>
                      <a:rPr lang="en-GB" sz="1600" b="0" i="1" smtClean="0">
                        <a:latin typeface="Cambria Math" charset="0"/>
                      </a:rPr>
                      <m:t>⁡</m:t>
                    </m:r>
                    <m:r>
                      <a:rPr lang="en-GB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𝜁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r>
                  <a:rPr lang="en-US" sz="1600" dirty="0"/>
                  <a:t>MC: Follows same calculation procedure as above, but use top, anti-top and electron 4-momentum from generator level. 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208" y="2023964"/>
                <a:ext cx="7376746" cy="3788729"/>
              </a:xfrm>
              <a:prstGeom prst="rect">
                <a:avLst/>
              </a:prstGeom>
              <a:blipFill rotWithShape="0">
                <a:blip r:embed="rId4"/>
                <a:stretch>
                  <a:fillRect l="-413" t="-482" b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FEC1E-C5EC-1E45-92E4-A53424497413}" type="datetime1">
              <a:rPr lang="en-GB" smtClean="0"/>
              <a:t>27/08/2018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5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600" dirty="0" smtClean="0">
                <a:solidFill>
                  <a:schemeClr val="tx1"/>
                </a:solidFill>
              </a:rPr>
              <a:t>Cuts investigation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16374" r="14620" b="15204"/>
          <a:stretch/>
        </p:blipFill>
        <p:spPr>
          <a:xfrm>
            <a:off x="8312453" y="0"/>
            <a:ext cx="831547" cy="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493" y="0"/>
            <a:ext cx="804462" cy="81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822960" y="5264771"/>
                <a:ext cx="5344758" cy="1123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US" sz="1600" b="1" i="1" dirty="0" smtClean="0">
                    <a:latin typeface="Cambria Math" charset="0"/>
                  </a:rPr>
                  <a:t>Tight cuts: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s-I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𝑞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&lt;100</m:t>
                      </m:r>
                    </m:oMath>
                  </m:oMathPara>
                </a14:m>
                <a:endParaRPr lang="en-US" sz="1600" dirty="0"/>
              </a:p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s-IS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jetmatch</m:t>
                        </m:r>
                        <m:r>
                          <a:rPr lang="en-GB" sz="16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16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b="0" i="1">
                        <a:latin typeface="Cambria Math" charset="0"/>
                      </a:rPr>
                      <m:t>&lt;10</m:t>
                    </m:r>
                  </m:oMath>
                </a14:m>
                <a:r>
                  <a:rPr lang="en-US" sz="1600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used to match jets into </a:t>
                </a:r>
                <a:r>
                  <a:rPr lang="en-US" sz="1600" i="1" dirty="0" smtClean="0"/>
                  <a:t>t</a:t>
                </a:r>
                <a:r>
                  <a:rPr lang="en-US" sz="1600" dirty="0" smtClean="0"/>
                  <a:t>, </a:t>
                </a:r>
                <a:r>
                  <a:rPr lang="en-US" sz="1600" i="1" dirty="0" smtClean="0"/>
                  <a:t>W</a:t>
                </a:r>
                <a:r>
                  <a:rPr lang="en-US" sz="1600" dirty="0" smtClean="0"/>
                  <a:t> and </a:t>
                </a:r>
                <a:r>
                  <a:rPr lang="en-US" sz="1600" i="1" dirty="0" smtClean="0"/>
                  <a:t>H</a:t>
                </a:r>
                <a:r>
                  <a:rPr lang="en-US" sz="1600" dirty="0" smtClean="0"/>
                  <a:t> )</a:t>
                </a:r>
                <a:endParaRPr lang="en-US" sz="1600" dirty="0"/>
              </a:p>
              <a:p>
                <a:pPr/>
                <a14:m>
                  <m:oMath xmlns:m="http://schemas.openxmlformats.org/officeDocument/2006/math">
                    <m:r>
                      <a:rPr lang="is-IS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1600" dirty="0" smtClean="0"/>
                  <a:t> remove hadronic </a:t>
                </a:r>
                <a:r>
                  <a:rPr lang="en-US" sz="1600" dirty="0" err="1" smtClean="0"/>
                  <a:t>taus</a:t>
                </a:r>
                <a:endParaRPr lang="en-US" sz="16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264771"/>
                <a:ext cx="5344758" cy="1123962"/>
              </a:xfrm>
              <a:prstGeom prst="rect">
                <a:avLst/>
              </a:prstGeom>
              <a:blipFill rotWithShape="0">
                <a:blip r:embed="rId4"/>
                <a:stretch>
                  <a:fillRect l="-570" t="-2174" b="-11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3269380"/>
            <a:ext cx="2520000" cy="2075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860" y="3269380"/>
            <a:ext cx="2520000" cy="2075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453" y="3269380"/>
            <a:ext cx="2520000" cy="20755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77267" y="2975710"/>
                <a:ext cx="3771545" cy="2936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u="sng" dirty="0" smtClean="0"/>
                  <a:t>Example</a:t>
                </a:r>
                <a:r>
                  <a:rPr lang="en-US" sz="16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16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charset="0"/>
                              </a:rPr>
                              <m:t>𝑙𝑒𝑝</m:t>
                            </m:r>
                          </m:sub>
                        </m:sSub>
                      </m:sub>
                    </m:sSub>
                    <m:r>
                      <a:rPr lang="en-GB" sz="1600" b="0" i="1" smtClean="0">
                        <a:latin typeface="Cambria Math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sz="16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charset="0"/>
                              </a:rPr>
                              <m:t>h𝑎𝑑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600" dirty="0"/>
                  <a:t> from reconstruction:</a:t>
                </a: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267" y="2975710"/>
                <a:ext cx="3771545" cy="293670"/>
              </a:xfrm>
              <a:prstGeom prst="rect">
                <a:avLst/>
              </a:prstGeom>
              <a:blipFill rotWithShape="0">
                <a:blip r:embed="rId8"/>
                <a:stretch>
                  <a:fillRect l="-3393" t="-18750" r="-1939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064C-565D-F243-B28B-0B5CA5DEA874}" type="datetime1">
              <a:rPr lang="en-GB" smtClean="0"/>
              <a:t>27/08/2018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822960" y="1853786"/>
                <a:ext cx="4572000" cy="107721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buSzPct val="60000"/>
                </a:pPr>
                <a:r>
                  <a:rPr lang="en-US" sz="1600" dirty="0">
                    <a:sym typeface="Wingdings"/>
                  </a:rPr>
                  <a:t>How to cut away </a:t>
                </a:r>
                <a:r>
                  <a:rPr lang="en-US" sz="1600" dirty="0" err="1">
                    <a:sym typeface="Wingdings"/>
                  </a:rPr>
                  <a:t>mis</a:t>
                </a:r>
                <a:r>
                  <a:rPr lang="en-US" sz="1600" dirty="0">
                    <a:sym typeface="Wingdings"/>
                  </a:rPr>
                  <a:t>-identified top?</a:t>
                </a:r>
              </a:p>
              <a:p>
                <a:pPr marL="285750" indent="-285750">
                  <a:buSzPct val="60000"/>
                  <a:buFont typeface="Wingdings" charset="2"/>
                  <a:buChar char="Ø"/>
                </a:pPr>
                <a:r>
                  <a:rPr lang="en-US" sz="1600" dirty="0"/>
                  <a:t>Choose suitable cuts by looking at events passing or </a:t>
                </a:r>
                <a:r>
                  <a:rPr lang="en-US" sz="1600" dirty="0" smtClean="0"/>
                  <a:t>failing (sin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𝜁</m:t>
                    </m:r>
                  </m:oMath>
                </a14:m>
                <a:r>
                  <a:rPr lang="en-US" sz="1600" dirty="0" smtClean="0"/>
                  <a:t> in range -1 to 1):</a:t>
                </a:r>
                <a:endParaRPr lang="en-US" sz="1600" dirty="0"/>
              </a:p>
              <a:p>
                <a:pPr algn="ctr">
                  <a:buSzPct val="60000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𝑟𝑒𝑐</m:t>
                            </m:r>
                          </m:sub>
                        </m:sSub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𝑚𝑐</m:t>
                            </m:r>
                          </m:sub>
                        </m:sSub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d>
                    <m:r>
                      <a:rPr lang="en-GB" sz="1600" i="1">
                        <a:latin typeface="Cambria Math" charset="0"/>
                      </a:rPr>
                      <m:t>&lt;0.05</m:t>
                    </m:r>
                  </m:oMath>
                </a14:m>
                <a:r>
                  <a:rPr lang="en-US" sz="1600" dirty="0"/>
                  <a:t>: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853786"/>
                <a:ext cx="4572000" cy="1077218"/>
              </a:xfrm>
              <a:prstGeom prst="rect">
                <a:avLst/>
              </a:prstGeom>
              <a:blipFill rotWithShape="0">
                <a:blip r:embed="rId9"/>
                <a:stretch>
                  <a:fillRect l="-667" t="-1695" r="-267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632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160" y="4233631"/>
            <a:ext cx="2523600" cy="20785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⁡</m:t>
                    </m:r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𝜁</m:t>
                    </m:r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𝐴</m:t>
                        </m:r>
                      </m:e>
                      <m:sub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with tight cuts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3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86" y="1921717"/>
            <a:ext cx="2523600" cy="2452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598" y="1921717"/>
            <a:ext cx="2523600" cy="2452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990" y="1921717"/>
            <a:ext cx="2523600" cy="24523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602582" y="4135269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2582" y="4135269"/>
                <a:ext cx="589026" cy="261610"/>
              </a:xfrm>
              <a:prstGeom prst="rect">
                <a:avLst/>
              </a:prstGeom>
              <a:blipFill rotWithShape="0">
                <a:blip r:embed="rId7"/>
                <a:stretch>
                  <a:fillRect t="-74419" b="-10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5104512" y="4103912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4512" y="4103912"/>
                <a:ext cx="589026" cy="261610"/>
              </a:xfrm>
              <a:prstGeom prst="rect">
                <a:avLst/>
              </a:prstGeom>
              <a:blipFill rotWithShape="0">
                <a:blip r:embed="rId8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7658574" y="4103912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574" y="4103912"/>
                <a:ext cx="589026" cy="261610"/>
              </a:xfrm>
              <a:prstGeom prst="rect">
                <a:avLst/>
              </a:prstGeom>
              <a:blipFill rotWithShape="0">
                <a:blip r:embed="rId8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860709" y="4503081"/>
                <a:ext cx="2294987" cy="6217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600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𝜁</m:t>
                              </m:r>
                            </m:e>
                          </m:d>
                        </m:e>
                      </m:func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charset="0"/>
                                </a:rPr>
                                <m:t>|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</m:sub>
                          </m:sSub>
                          <m:r>
                            <a:rPr lang="en-US" sz="1600" i="1">
                              <a:latin typeface="Cambria Math" charset="0"/>
                            </a:rPr>
                            <m:t>||(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1600" i="1">
                              <a:latin typeface="Cambria Math" charset="0"/>
                            </a:rPr>
                            <m:t>)|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09" y="4503081"/>
                <a:ext cx="2294987" cy="62177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856832" y="5272489"/>
                <a:ext cx="3152914" cy="613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70C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60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𝜁</m:t>
                                  </m:r>
                                </m:e>
                              </m:fun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16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𝜁</m:t>
                              </m:r>
                            </m:e>
                          </m:fun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mr-IN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160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𝜁</m:t>
                                  </m:r>
                                </m:e>
                              </m:fun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&gt;0</m:t>
                              </m:r>
                            </m:e>
                          </m:d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func>
                            <m:funcPr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16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𝜁</m:t>
                              </m:r>
                            </m:e>
                          </m:fun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&lt;0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832" y="5272489"/>
                <a:ext cx="3152914" cy="613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4457700" y="5647492"/>
            <a:ext cx="1235838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flipV="1">
            <a:off x="3447408" y="4390534"/>
            <a:ext cx="1247684" cy="444665"/>
          </a:xfrm>
          <a:prstGeom prst="bentConnector3">
            <a:avLst>
              <a:gd name="adj1" fmla="val 100033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487222" y="1734856"/>
            <a:ext cx="1859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Pure CP-even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04941" y="1729371"/>
            <a:ext cx="1859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Pure CP-odd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53439" y="1729371"/>
            <a:ext cx="2172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50</a:t>
            </a:r>
            <a:r>
              <a:rPr lang="en-US" sz="1600" smtClean="0">
                <a:solidFill>
                  <a:srgbClr val="0070C0"/>
                </a:solidFill>
              </a:rPr>
              <a:t>% CP-even &amp; CP-odd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0BF89-E121-304B-8111-53F70609A6E8}" type="datetime1">
              <a:rPr lang="en-GB" smtClean="0"/>
              <a:t>27/08/2018</a:t>
            </a:fld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7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template fitting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sz="1600" u="sng" dirty="0">
                    <a:solidFill>
                      <a:schemeClr val="tx1"/>
                    </a:solidFill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for a specific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 u="sng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value (</a:t>
                </a:r>
                <a:r>
                  <a:rPr lang="en-US" sz="1600" u="sng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 =0.5)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16" t="-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3" y="3140211"/>
            <a:ext cx="2681862" cy="2606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6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𝑛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GB" sz="1600" i="1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lang="en-GB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i="1">
                          <a:latin typeface="Cambria Math" charset="0"/>
                        </a:rPr>
                        <m:t>=0.5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is-IS" sz="16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𝑛𝑏𝑖𝑛𝑠</m:t>
                          </m:r>
                        </m:sup>
                        <m:e>
                          <m:sSup>
                            <m:sSupPr>
                              <m:ctrlPr>
                                <a:rPr lang="is-IS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1600">
                                                  <a:latin typeface="Cambria Math" charset="0"/>
                                                </a:rPr>
                                                <m:t>sin</m:t>
                                              </m:r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⁡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𝜙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=0.5)</m:t>
                                          </m:r>
                                        </m:sub>
                                      </m:sSub>
                                      <m:r>
                                        <a:rPr lang="en-GB" sz="1600" i="1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𝑀𝐶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3463908" y="2587902"/>
            <a:ext cx="514992" cy="14800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48263" y="2587902"/>
            <a:ext cx="897701" cy="153223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 rot="10800000" flipH="1">
            <a:off x="4010804" y="3758470"/>
            <a:ext cx="236408" cy="683211"/>
          </a:xfrm>
          <a:prstGeom prst="rightBrace">
            <a:avLst>
              <a:gd name="adj1" fmla="val 38654"/>
              <a:gd name="adj2" fmla="val 4893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4245981" y="2955367"/>
            <a:ext cx="1231" cy="11519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charset="0"/>
                        </a:rPr>
                        <m:t>𝑁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4854781" y="5469717"/>
                <a:ext cx="58902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r>
                        <a:rPr lang="en-GB" sz="11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𝜁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781" y="5469717"/>
                <a:ext cx="589026" cy="261610"/>
              </a:xfrm>
              <a:prstGeom prst="rect">
                <a:avLst/>
              </a:prstGeom>
              <a:blipFill rotWithShape="0">
                <a:blip r:embed="rId9"/>
                <a:stretch>
                  <a:fillRect t="-74419" b="-97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6088248" y="1819100"/>
            <a:ext cx="2349306" cy="2154038"/>
            <a:chOff x="2880049" y="3254434"/>
            <a:chExt cx="2984420" cy="273636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025" y="3254434"/>
              <a:ext cx="2817444" cy="2723033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2880049" y="3400148"/>
              <a:ext cx="2762480" cy="2590648"/>
              <a:chOff x="2880049" y="3400148"/>
              <a:chExt cx="2762480" cy="25906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charset="0"/>
                            </a:rPr>
                            <m:t>⁡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charset="0"/>
                                </a:rPr>
                                <m:t>sin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⁡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t="-76087" r="-18750" b="-10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2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2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7" name="Text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49" name="Straight Arrow Connector 48"/>
          <p:cNvCxnSpPr/>
          <p:nvPr/>
        </p:nvCxnSpPr>
        <p:spPr>
          <a:xfrm flipV="1">
            <a:off x="5443807" y="3407456"/>
            <a:ext cx="989397" cy="6901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42" y="4285133"/>
            <a:ext cx="2123165" cy="20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dirty="0"/>
                  <a:t>n is the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 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charset="0"/>
                          </a:rPr>
                          <m:t>𝑂</m:t>
                        </m:r>
                      </m:e>
                      <m:sub>
                        <m:r>
                          <a:rPr lang="en-GB" sz="1400" i="1">
                            <a:latin typeface="Cambria Math" charset="0"/>
                          </a:rPr>
                          <m:t>𝑀𝐶</m:t>
                        </m:r>
                        <m:r>
                          <a:rPr lang="en-GB" sz="1400" i="1">
                            <a:latin typeface="Cambria Math" charset="0"/>
                          </a:rPr>
                          <m:t>(</m:t>
                        </m:r>
                        <m:r>
                          <a:rPr lang="en-GB" sz="1400" i="1">
                            <a:latin typeface="Cambria Math" charset="0"/>
                          </a:rPr>
                          <m:t>𝑛</m:t>
                        </m:r>
                        <m:r>
                          <a:rPr lang="en-GB" sz="1400" i="1">
                            <a:latin typeface="Cambria Math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400" dirty="0"/>
                  <a:t> is the number of events in the same bin of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blipFill rotWithShape="0">
                <a:blip r:embed="rId14"/>
                <a:stretch>
                  <a:fillRect l="-775" t="-20918" b="-27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/>
          <p:cNvGrpSpPr/>
          <p:nvPr/>
        </p:nvGrpSpPr>
        <p:grpSpPr>
          <a:xfrm>
            <a:off x="4793869" y="3502603"/>
            <a:ext cx="1545581" cy="1047944"/>
            <a:chOff x="4793869" y="3502603"/>
            <a:chExt cx="1545581" cy="1047944"/>
          </a:xfrm>
        </p:grpSpPr>
        <p:sp>
          <p:nvSpPr>
            <p:cNvPr id="30" name="Right Brace 29"/>
            <p:cNvSpPr/>
            <p:nvPr/>
          </p:nvSpPr>
          <p:spPr>
            <a:xfrm>
              <a:off x="4802821" y="3899937"/>
              <a:ext cx="174419" cy="650610"/>
            </a:xfrm>
            <a:prstGeom prst="rightBrace">
              <a:avLst>
                <a:gd name="adj1" fmla="val 54142"/>
                <a:gd name="adj2" fmla="val 5000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793869" y="3502603"/>
              <a:ext cx="1545581" cy="722639"/>
              <a:chOff x="4793869" y="3502603"/>
              <a:chExt cx="1545581" cy="722639"/>
            </a:xfrm>
          </p:grpSpPr>
          <p:cxnSp>
            <p:nvCxnSpPr>
              <p:cNvPr id="31" name="Straight Arrow Connector 30"/>
              <p:cNvCxnSpPr>
                <a:stCxn id="30" idx="1"/>
              </p:cNvCxnSpPr>
              <p:nvPr/>
            </p:nvCxnSpPr>
            <p:spPr>
              <a:xfrm flipV="1">
                <a:off x="4977240" y="3593029"/>
                <a:ext cx="889948" cy="63221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 rot="19401114">
                <a:off x="4793869" y="3502603"/>
                <a:ext cx="15455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Smear </a:t>
                </a:r>
                <a:r>
                  <a:rPr lang="en-US" sz="1400" smtClean="0"/>
                  <a:t>as Poisson</a:t>
                </a:r>
                <a:endParaRPr lang="en-US" sz="1400" dirty="0"/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7423172" y="3593029"/>
            <a:ext cx="2172" cy="8986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465943" y="3905604"/>
            <a:ext cx="1481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Find minimum and fill Histogram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262845" y="2672151"/>
            <a:ext cx="899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 times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616B-E5EF-2C46-A9A6-9F228D684DBD}" type="datetime1">
              <a:rPr lang="en-GB" smtClean="0"/>
              <a:t>27/08/2018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7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9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Error estimation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26" y="4415028"/>
            <a:ext cx="1862409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163" y="4415028"/>
            <a:ext cx="1862409" cy="180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701" y="4415028"/>
            <a:ext cx="1862409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−0.1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:0.9−1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87500" b="-1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:0.2−0.8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  <a:blipFill rotWithShape="0">
                <a:blip r:embed="rId8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charset="0"/>
                        </a:rPr>
                        <m:t>𝑓</m:t>
                      </m:r>
                      <m:r>
                        <a:rPr lang="en-GB" sz="1600" b="0" i="1" smtClean="0">
                          <a:latin typeface="Cambria Math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charset="0"/>
                        </a:rPr>
                        <m:t>exp</m:t>
                      </m:r>
                      <m:r>
                        <a:rPr lang="en-GB" sz="1600" i="1">
                          <a:latin typeface="Cambria Math" charset="0"/>
                        </a:rPr>
                        <m:t>⁡(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600" i="1">
                              <a:latin typeface="Cambria Math" charset="0"/>
                            </a:rPr>
                            <m:t>𝑔</m:t>
                          </m:r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)</m:t>
                      </m:r>
                      <m:d>
                        <m:dPr>
                          <m:begChr m:val="{"/>
                          <m:endChr m:val=""/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&lt;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&gt;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03220" y="2107329"/>
            <a:ext cx="117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Fitting function: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𝐹𝑊𝐻𝑀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ln</m:t>
                              </m:r>
                              <m: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⁡2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blipFill rotWithShape="0">
                <a:blip r:embed="rId11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blipFill rotWithShape="0">
                <a:blip r:embed="rId12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 flipV="1">
            <a:off x="1125415" y="3490546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3674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6915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125415" y="4302369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B559-922C-3741-9D95-292EB3E81C03}" type="datetime1">
              <a:rPr lang="en-GB" smtClean="0"/>
              <a:t>27/08/2018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Preliminary </a:t>
            </a:r>
            <a:r>
              <a:rPr lang="en-GB" sz="3600" dirty="0" smtClean="0">
                <a:solidFill>
                  <a:schemeClr val="tx1"/>
                </a:solidFill>
              </a:rPr>
              <a:t>results (tight cuts)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366735" y="5238899"/>
                <a:ext cx="601419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- Determine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 using up-down asymmetry via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template fit.</a:t>
                </a:r>
                <a:endParaRPr lang="en-US" sz="1600" dirty="0"/>
              </a:p>
              <a:p>
                <a:r>
                  <a:rPr lang="en-GB" sz="1600" dirty="0" smtClean="0"/>
                  <a:t>- Then the errors can be extracted to measure sensitivity of CP mixing</a:t>
                </a:r>
                <a:r>
                  <a:rPr lang="en-US" sz="1600" dirty="0" smtClean="0"/>
                  <a:t>.</a:t>
                </a:r>
              </a:p>
              <a:p>
                <a:r>
                  <a:rPr lang="en-US" sz="1600" dirty="0" smtClean="0"/>
                  <a:t>- CP </a:t>
                </a:r>
                <a:r>
                  <a:rPr lang="en-US" sz="1600" dirty="0"/>
                  <a:t>mixing sensitivity improved using up-down asymmetry compared with cross-section </a:t>
                </a:r>
                <a:r>
                  <a:rPr lang="en-US" sz="1600" dirty="0" smtClean="0"/>
                  <a:t>alone (in semi-</a:t>
                </a:r>
                <a:r>
                  <a:rPr lang="en-US" sz="1600" dirty="0" err="1" smtClean="0"/>
                  <a:t>leptonic</a:t>
                </a:r>
                <a:r>
                  <a:rPr lang="en-US" sz="1600" dirty="0" smtClean="0"/>
                  <a:t> channel).</a:t>
                </a:r>
                <a:endParaRPr lang="en-US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735" y="5238899"/>
                <a:ext cx="6014195" cy="1323439"/>
              </a:xfrm>
              <a:prstGeom prst="rect">
                <a:avLst/>
              </a:prstGeom>
              <a:blipFill rotWithShape="0">
                <a:blip r:embed="rId3"/>
                <a:stretch>
                  <a:fillRect l="-507" t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2023965"/>
            <a:ext cx="3865927" cy="32727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362" y="2022555"/>
            <a:ext cx="3867593" cy="32741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16411" y="4367812"/>
            <a:ext cx="1098168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Semi-</a:t>
            </a:r>
            <a:r>
              <a:rPr lang="en-US" sz="1200" dirty="0" err="1"/>
              <a:t>leptonic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5A3D-2F67-324E-9180-50A6810443E1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915350" y="2023672"/>
            <a:ext cx="1113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 =1.5 ab</a:t>
            </a:r>
            <a:r>
              <a:rPr lang="en-US" sz="1400" baseline="30000" dirty="0" smtClean="0"/>
              <a:t>-1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0139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Comparison of </a:t>
            </a:r>
            <a:r>
              <a:rPr lang="en-US" sz="3600" dirty="0" smtClean="0">
                <a:solidFill>
                  <a:schemeClr val="tx1"/>
                </a:solidFill>
              </a:rPr>
              <a:t>results by loosing cuts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118" y="1197260"/>
            <a:ext cx="3056963" cy="258790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FAAF-4589-0340-A3AD-B8D519D1C696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039" y="1221890"/>
            <a:ext cx="3056964" cy="25879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" y="1266715"/>
            <a:ext cx="2990000" cy="25312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" y="3608332"/>
            <a:ext cx="3076217" cy="25336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4544" y="5971306"/>
            <a:ext cx="142769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 </a:t>
            </a:r>
            <a:r>
              <a:rPr lang="en-US" sz="1600" smtClean="0"/>
              <a:t>tight</a:t>
            </a:r>
            <a:r>
              <a:rPr lang="en-US" sz="1600" smtClean="0"/>
              <a:t> cuts</a:t>
            </a:r>
            <a:endParaRPr lang="en-US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85" y="3583247"/>
            <a:ext cx="3095641" cy="25496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93085" y="5971306"/>
            <a:ext cx="1373675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MVA cuts </a:t>
            </a:r>
            <a:r>
              <a:rPr lang="en-US" sz="1600" smtClean="0"/>
              <a:t>only </a:t>
            </a:r>
            <a:endParaRPr lang="en-US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56" y="3608332"/>
            <a:ext cx="3047147" cy="25097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71350" y="5971306"/>
            <a:ext cx="182262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MVA + </a:t>
            </a:r>
            <a:r>
              <a:rPr lang="en-US" sz="1600" dirty="0" smtClean="0"/>
              <a:t>remove</a:t>
            </a:r>
            <a:r>
              <a:rPr lang="en-US" sz="1600" dirty="0" smtClean="0"/>
              <a:t> </a:t>
            </a:r>
            <a:r>
              <a:rPr lang="en-US" sz="1600" dirty="0" err="1" smtClean="0"/>
              <a:t>taus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878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Preliminary results </a:t>
            </a:r>
            <a:r>
              <a:rPr lang="en-GB" sz="3600" dirty="0" smtClean="0">
                <a:solidFill>
                  <a:schemeClr val="tx1"/>
                </a:solidFill>
              </a:rPr>
              <a:t>(MVA cuts only)</a:t>
            </a:r>
            <a:endParaRPr lang="en-US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327" y="2087211"/>
            <a:ext cx="4751843" cy="40227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FAAF-4589-0340-A3AD-B8D519D1C696}" type="datetime1">
              <a:rPr lang="en-GB" smtClean="0"/>
              <a:t>27/08/2018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16619" y="2115669"/>
            <a:ext cx="1113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 =1.5 ab</a:t>
            </a:r>
            <a:r>
              <a:rPr lang="en-US" sz="1400" baseline="30000" dirty="0" smtClean="0"/>
              <a:t>-1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82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65563" y="1900876"/>
                <a:ext cx="7501197" cy="4666982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This analysis has found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b="0" i="1" smtClean="0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=3.8%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</a:rPr>
                  <a:t> (</a:t>
                </a:r>
                <a:r>
                  <a:rPr lang="en-US" sz="1600" dirty="0" err="1" smtClean="0">
                    <a:solidFill>
                      <a:srgbClr val="00B050"/>
                    </a:solidFill>
                  </a:rPr>
                  <a:t>unpolarise</a:t>
                </a:r>
                <a:r>
                  <a:rPr lang="en-US" sz="1600" dirty="0" err="1" smtClean="0">
                    <a:solidFill>
                      <a:srgbClr val="00B050"/>
                    </a:solidFill>
                  </a:rPr>
                  <a:t>d</a:t>
                </a:r>
                <a:r>
                  <a:rPr lang="en-US" sz="1600" dirty="0" smtClean="0">
                    <a:solidFill>
                      <a:srgbClr val="00B050"/>
                    </a:solidFill>
                  </a:rPr>
                  <a:t>), 3.3% (</a:t>
                </a:r>
                <a:r>
                  <a:rPr lang="en-US" sz="1600" dirty="0" err="1" smtClean="0">
                    <a:solidFill>
                      <a:srgbClr val="00B050"/>
                    </a:solidFill>
                  </a:rPr>
                  <a:t>polarised</a:t>
                </a:r>
                <a:r>
                  <a:rPr lang="en-US" sz="1600" dirty="0" smtClean="0">
                    <a:solidFill>
                      <a:srgbClr val="00B050"/>
                    </a:solidFill>
                  </a:rPr>
                  <a:t>)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sz="1600" dirty="0">
                    <a:solidFill>
                      <a:schemeClr val="tx1"/>
                    </a:solidFill>
                  </a:rPr>
                  <a:t>integrated luminosity of 1.5 ab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1600" dirty="0">
                    <a:solidFill>
                      <a:schemeClr val="tx1"/>
                    </a:solidFill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1.4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sz="1600" dirty="0">
                    <a:solidFill>
                      <a:schemeClr val="tx1"/>
                    </a:solidFill>
                  </a:rPr>
                  <a:t> at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CLIC,</a:t>
                </a:r>
              </a:p>
              <a:p>
                <a:pPr lvl="1"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Previous CLIC analysis found 4.3%, CLICdp-Note-2014-001 </a:t>
                </a:r>
              </a:p>
              <a:p>
                <a:pPr lvl="1"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ILC </a:t>
                </a:r>
                <a:r>
                  <a:rPr lang="en-US" sz="1400" dirty="0">
                    <a:solidFill>
                      <a:schemeClr val="tx1"/>
                    </a:solidFill>
                  </a:rPr>
                  <a:t>at 1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sz="1400" dirty="0">
                    <a:solidFill>
                      <a:schemeClr val="tx1"/>
                    </a:solidFill>
                  </a:rPr>
                  <a:t> found 4.5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%, </a:t>
                </a:r>
                <a:r>
                  <a:rPr lang="is-IS" sz="1400" dirty="0" smtClean="0">
                    <a:solidFill>
                      <a:schemeClr val="tx1"/>
                    </a:solidFill>
                  </a:rPr>
                  <a:t>arXiv:1409.7157</a:t>
                </a:r>
              </a:p>
              <a:p>
                <a:pPr lvl="1"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With luminosity of 2.5ab</a:t>
                </a:r>
                <a:r>
                  <a:rPr lang="en-US" sz="1400" baseline="30000" dirty="0" smtClean="0">
                    <a:solidFill>
                      <a:schemeClr val="tx1"/>
                    </a:solidFill>
                  </a:rPr>
                  <a:t>-1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and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polarised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beam,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acc>
                              <m:accPr>
                                <m:chr m:val="̅"/>
                                <m:ctrlP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GB" sz="1400" i="1">
                                <a:solidFill>
                                  <a:srgbClr val="00B05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  <m:r>
                      <a:rPr lang="en-GB" sz="14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GB" sz="1400" b="0" i="1" smtClean="0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2.7</m:t>
                    </m:r>
                    <m:r>
                      <a:rPr lang="en-GB" sz="14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%</m:t>
                    </m:r>
                  </m:oMath>
                </a14:m>
                <a:r>
                  <a:rPr lang="en-US" sz="1400" dirty="0">
                    <a:solidFill>
                      <a:srgbClr val="00B050"/>
                    </a:solidFill>
                  </a:rPr>
                  <a:t> </a:t>
                </a:r>
                <a:endParaRPr lang="en-US" sz="14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Updated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NLO QCD prediction for translating from cross section to top-Yukawa coupling. 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Sensitivity </a:t>
                </a:r>
                <a:r>
                  <a:rPr lang="en-US" sz="1600" dirty="0">
                    <a:solidFill>
                      <a:schemeClr val="tx1"/>
                    </a:solidFill>
                  </a:rPr>
                  <a:t>to CP violation is determined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)≃0.1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with cross section measurement.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An </a:t>
                </a:r>
                <a:r>
                  <a:rPr lang="en-US" sz="1600" dirty="0">
                    <a:solidFill>
                      <a:schemeClr val="tx1"/>
                    </a:solidFill>
                  </a:rPr>
                  <a:t>angular distribution using up-down asymmetry has shown an improvement to CP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sensitivity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p>
                      <m:sSupPr>
                        <m:ctrlPr>
                          <a:rPr lang="el-GR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)≈0.02~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0.</m:t>
                    </m:r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05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sz="1600" dirty="0">
                    <a:solidFill>
                      <a:schemeClr val="tx1"/>
                    </a:solidFill>
                  </a:rPr>
                  <a:t>but the method needs to be consolidated.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F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urther </a:t>
                </a:r>
                <a:r>
                  <a:rPr lang="en-US" sz="1600" dirty="0">
                    <a:solidFill>
                      <a:schemeClr val="tx1"/>
                    </a:solidFill>
                  </a:rPr>
                  <a:t>observables to increase the CP violation sensitivity will be investigated in the future.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5563" y="1900876"/>
                <a:ext cx="7501197" cy="4666982"/>
              </a:xfrm>
              <a:blipFill rotWithShape="0">
                <a:blip r:embed="rId2"/>
                <a:stretch>
                  <a:fillRect l="-1543" r="-1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5C9-1BED-D544-BF13-CC31D02846CB}" type="datetime1">
              <a:rPr lang="en-GB" smtClean="0"/>
              <a:t>23/08/2018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Outline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46641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chemeClr val="tx1"/>
                </a:solidFill>
              </a:rPr>
              <a:t>top-Yukawa </a:t>
            </a:r>
            <a:r>
              <a:rPr lang="en-US" sz="1800" dirty="0">
                <a:solidFill>
                  <a:schemeClr val="tx1"/>
                </a:solidFill>
              </a:rPr>
              <a:t>analysis at 1.4 </a:t>
            </a:r>
            <a:r>
              <a:rPr lang="en-US" sz="1800" dirty="0" err="1">
                <a:solidFill>
                  <a:schemeClr val="tx1"/>
                </a:solidFill>
              </a:rPr>
              <a:t>TeV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Backgrounds reduction 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 smtClean="0">
                <a:solidFill>
                  <a:schemeClr val="tx1"/>
                </a:solidFill>
              </a:rPr>
              <a:t>Results with </a:t>
            </a:r>
            <a:r>
              <a:rPr lang="en-US" sz="1650" dirty="0" err="1" smtClean="0">
                <a:solidFill>
                  <a:schemeClr val="tx1"/>
                </a:solidFill>
              </a:rPr>
              <a:t>polarised</a:t>
            </a:r>
            <a:r>
              <a:rPr lang="en-US" sz="1650" dirty="0" smtClean="0">
                <a:solidFill>
                  <a:schemeClr val="tx1"/>
                </a:solidFill>
              </a:rPr>
              <a:t> beam and new luminosity scheme</a:t>
            </a:r>
          </a:p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CP </a:t>
            </a:r>
            <a:r>
              <a:rPr lang="en-US" sz="1800" dirty="0" smtClean="0">
                <a:solidFill>
                  <a:schemeClr val="tx1"/>
                </a:solidFill>
              </a:rPr>
              <a:t>properties </a:t>
            </a:r>
            <a:r>
              <a:rPr lang="en-US" sz="1800" dirty="0">
                <a:solidFill>
                  <a:schemeClr val="tx1"/>
                </a:solidFill>
              </a:rPr>
              <a:t>of Higgs boson 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GB" sz="1650" dirty="0">
                <a:solidFill>
                  <a:schemeClr val="tx1"/>
                </a:solidFill>
              </a:rPr>
              <a:t>Sample production and cross-section calculation </a:t>
            </a:r>
            <a:endParaRPr lang="en-US" sz="1650" dirty="0">
              <a:solidFill>
                <a:schemeClr val="tx1"/>
              </a:solidFill>
            </a:endParaRP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>
                <a:solidFill>
                  <a:schemeClr val="tx1"/>
                </a:solidFill>
              </a:rPr>
              <a:t>Preliminary sensitivity to CP mixing (cross-section)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>
                <a:solidFill>
                  <a:schemeClr val="tx1"/>
                </a:solidFill>
              </a:rPr>
              <a:t>Up-down asymmetry</a:t>
            </a:r>
          </a:p>
          <a:p>
            <a:pPr lvl="1">
              <a:buClr>
                <a:srgbClr val="0070C0"/>
              </a:buClr>
              <a:buFont typeface="Arial" charset="0"/>
              <a:buChar char="•"/>
            </a:pPr>
            <a:r>
              <a:rPr lang="en-US" sz="1650" dirty="0">
                <a:solidFill>
                  <a:schemeClr val="tx1"/>
                </a:solidFill>
              </a:rPr>
              <a:t>Preliminary sensitivity to CP mixing (cross-section + up-down asymmetry)</a:t>
            </a:r>
          </a:p>
          <a:p>
            <a:pPr>
              <a:buClr>
                <a:srgbClr val="0070C0"/>
              </a:buClr>
              <a:buFont typeface="Wingdings" charset="2"/>
              <a:buChar char="q"/>
            </a:pPr>
            <a:r>
              <a:rPr lang="en-US" sz="1800" dirty="0">
                <a:solidFill>
                  <a:schemeClr val="tx1"/>
                </a:solidFill>
              </a:rPr>
              <a:t> Summary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526198" y="6463939"/>
            <a:ext cx="4102153" cy="365125"/>
          </a:xfrm>
        </p:spPr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CC96-3B29-B348-A424-CA67C20E4D62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14B83-B06C-634A-B368-D7E8BD2DB601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9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Leptons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60" y="1737361"/>
                <a:ext cx="7543800" cy="451045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The leptons are searched in two ways: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- 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Isolated leptons (electron, muon):</a:t>
                </a:r>
                <a:r>
                  <a:rPr lang="en-US" sz="1600" dirty="0">
                    <a:solidFill>
                      <a:schemeClr val="tx1"/>
                    </a:solidFill>
                  </a:rPr>
                  <a:t> using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IsolatedLeptonFinder</a:t>
                </a:r>
                <a:endParaRPr lang="en-US" sz="1600" u="sng" dirty="0">
                  <a:solidFill>
                    <a:schemeClr val="tx1"/>
                  </a:solidFill>
                </a:endParaRP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Track energy &gt; 15 GeV</a:t>
                </a:r>
              </a:p>
              <a:p>
                <a:pPr lvl="1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𝑑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𝑍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&lt;0.05 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𝑚𝑚</m:t>
                    </m:r>
                  </m:oMath>
                </a14:m>
                <a:endParaRPr lang="en-GB" sz="1600" i="1" dirty="0">
                  <a:solidFill>
                    <a:schemeClr val="tx1"/>
                  </a:solidFill>
                  <a:latin typeface="Cambria Math" charset="0"/>
                </a:endParaRPr>
              </a:p>
              <a:p>
                <a:pPr lvl="1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𝐶𝐴𝐿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𝐸𝐶𝐴𝐿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𝐸𝐶𝐴𝐿</m:t>
                            </m:r>
                          </m:sub>
                        </m:s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𝐻𝐶𝐴𝐿</m:t>
                            </m:r>
                          </m:sub>
                        </m:sSub>
                      </m:den>
                    </m:f>
                    <m: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&gt;0.9, 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or</m:t>
                    </m:r>
                    <m:r>
                      <a:rPr lang="en-GB" sz="1600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0.05&lt;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𝐶𝐴𝐿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&lt;0.3</m:t>
                    </m:r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Particle energy (GeV) &gt; 100, 		         if cone energy </a:t>
                </a:r>
                <a14:m>
                  <m:oMath xmlns:m="http://schemas.openxmlformats.org/officeDocument/2006/math">
                    <m:r>
                      <a:rPr lang="mr-IN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&gt;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10 GeV                                         		        &gt; 10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cone energy,       if cone energy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10 GeV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- 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Tau leptons</a:t>
                </a:r>
                <a:r>
                  <a:rPr lang="en-US" sz="1600" dirty="0">
                    <a:solidFill>
                      <a:schemeClr val="tx1"/>
                    </a:solidFill>
                  </a:rPr>
                  <a:t>: using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TauFinder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&gt; 2 GeV/c</a:t>
                </a: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Cone angle &gt; 0.04 rad</a:t>
                </a: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Seed track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&gt; 10 GeV/c</a:t>
                </a: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0.01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𝑚𝑚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&lt;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&lt;0.5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𝑚𝑚</m:t>
                    </m:r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𝑡𝑎𝑢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&lt; 1.5 GeV/c</a:t>
                </a:r>
                <a:r>
                  <a:rPr lang="en-US" sz="1600" baseline="30000" dirty="0">
                    <a:solidFill>
                      <a:schemeClr val="tx1"/>
                    </a:solidFill>
                  </a:rPr>
                  <a:t>2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0.04 &lt; Isolation ring &lt; 0.25 rad</a:t>
                </a:r>
              </a:p>
              <a:p>
                <a:pPr lvl="1">
                  <a:buFont typeface="Arial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 Less than 5 particles in the isolation ring, with total energy &lt; 5 GeV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60" y="1737361"/>
                <a:ext cx="7543800" cy="4510457"/>
              </a:xfrm>
              <a:blipFill rotWithShape="0">
                <a:blip r:embed="rId3"/>
                <a:stretch>
                  <a:fillRect l="-1616" t="-946" r="-6624" b="-5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16B-7680-2C49-9E16-A30D1883F205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42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Lepton identification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730" y="2804727"/>
            <a:ext cx="3387170" cy="31818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22960" y="2023965"/>
            <a:ext cx="81276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The leptons are searched in two ways: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- Isolated leptons (electron, muon): </a:t>
            </a:r>
            <a:r>
              <a:rPr lang="en-US" sz="1600" dirty="0">
                <a:solidFill>
                  <a:schemeClr val="tx1"/>
                </a:solidFill>
              </a:rPr>
              <a:t>using </a:t>
            </a:r>
            <a:r>
              <a:rPr lang="en-US" sz="1600" dirty="0" err="1">
                <a:solidFill>
                  <a:schemeClr val="tx1"/>
                </a:solidFill>
              </a:rPr>
              <a:t>IsolatedLeptonFinder</a:t>
            </a:r>
            <a:endParaRPr lang="en-US" sz="1600" u="sng" dirty="0"/>
          </a:p>
          <a:p>
            <a:pPr marL="285750" indent="-285750">
              <a:buFontTx/>
              <a:buChar char="-"/>
            </a:pPr>
            <a:endParaRPr lang="en-US" sz="1600" u="sng" dirty="0">
              <a:solidFill>
                <a:schemeClr val="tx1"/>
              </a:solidFill>
            </a:endParaRPr>
          </a:p>
          <a:p>
            <a:r>
              <a:rPr lang="en-US" sz="1600" b="1" dirty="0"/>
              <a:t>- </a:t>
            </a:r>
            <a:r>
              <a:rPr lang="en-US" sz="1600" b="1" dirty="0">
                <a:solidFill>
                  <a:schemeClr val="tx1"/>
                </a:solidFill>
              </a:rPr>
              <a:t>Tau leptons</a:t>
            </a:r>
            <a:r>
              <a:rPr lang="en-US" sz="1600" dirty="0">
                <a:solidFill>
                  <a:schemeClr val="tx1"/>
                </a:solidFill>
              </a:rPr>
              <a:t>: using </a:t>
            </a:r>
            <a:r>
              <a:rPr lang="en-US" sz="1600" dirty="0" err="1">
                <a:solidFill>
                  <a:schemeClr val="tx1"/>
                </a:solidFill>
              </a:rPr>
              <a:t>TauFinder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/>
              <a:t>(detailed selection criteria are in backup slide)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t="9377" r="22718" b="8014"/>
          <a:stretch/>
        </p:blipFill>
        <p:spPr>
          <a:xfrm>
            <a:off x="7265203" y="3316399"/>
            <a:ext cx="982856" cy="1166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22960" y="4190671"/>
                <a:ext cx="4572000" cy="8340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Wingdings" charset="2"/>
                  <a:buChar char="Ø"/>
                </a:pPr>
                <a:r>
                  <a:rPr lang="en-US" sz="1600" dirty="0"/>
                  <a:t>retains 87% of truth-matched electrons and muons, 85% of </a:t>
                </a:r>
                <a:r>
                  <a:rPr lang="en-US" sz="1600" dirty="0" err="1"/>
                  <a:t>taus</a:t>
                </a:r>
                <a:r>
                  <a:rPr lang="en-US" sz="1600" dirty="0"/>
                  <a:t> that decay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1600" b="0" dirty="0">
                    <a:ea typeface="Cambria Math" charset="0"/>
                    <a:cs typeface="Cambria Math" charset="0"/>
                  </a:rPr>
                  <a:t>;        0.4% of other reconstructed particles.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4190671"/>
                <a:ext cx="4572000" cy="834074"/>
              </a:xfrm>
              <a:prstGeom prst="rect">
                <a:avLst/>
              </a:prstGeom>
              <a:blipFill rotWithShape="0">
                <a:blip r:embed="rId7"/>
                <a:stretch>
                  <a:fillRect l="-533" t="-2190" b="-8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822960" y="523179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/>
              <a:t>Pre-selection: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/>
              <a:t>Selects Hadronic - </a:t>
            </a:r>
            <a:r>
              <a:rPr lang="en-US" sz="1600" dirty="0">
                <a:solidFill>
                  <a:srgbClr val="00B050"/>
                </a:solidFill>
              </a:rPr>
              <a:t>86%</a:t>
            </a:r>
            <a:r>
              <a:rPr lang="en-US" sz="1600" dirty="0"/>
              <a:t>,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Semi-</a:t>
            </a:r>
            <a:r>
              <a:rPr lang="en-US" sz="1600" dirty="0" err="1"/>
              <a:t>leptonic</a:t>
            </a:r>
            <a:r>
              <a:rPr lang="en-US" sz="1600" dirty="0"/>
              <a:t> - </a:t>
            </a:r>
            <a:r>
              <a:rPr lang="en-US" sz="1600" dirty="0">
                <a:solidFill>
                  <a:srgbClr val="00B050"/>
                </a:solidFill>
              </a:rPr>
              <a:t>69%</a:t>
            </a:r>
            <a:r>
              <a:rPr lang="en-US" sz="1600" dirty="0"/>
              <a:t>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311D-A3E5-1A41-99C4-FCC4A2EA3483}" type="datetime1">
              <a:rPr lang="en-GB" smtClean="0"/>
              <a:t>22/08/2018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chemeClr val="tx1"/>
                </a:solidFill>
              </a:rPr>
              <a:t>Flavour</a:t>
            </a:r>
            <a:r>
              <a:rPr lang="en-US" sz="3600" dirty="0">
                <a:solidFill>
                  <a:schemeClr val="tx1"/>
                </a:solidFill>
              </a:rPr>
              <a:t>-tagging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2023965"/>
                <a:ext cx="7586403" cy="1062135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1600" dirty="0" err="1">
                    <a:solidFill>
                      <a:schemeClr val="tx1"/>
                    </a:solidFill>
                  </a:rPr>
                  <a:t>LCFIPlus</a:t>
                </a:r>
                <a:r>
                  <a:rPr lang="en-US" sz="1600" dirty="0">
                    <a:solidFill>
                      <a:schemeClr val="tx1"/>
                    </a:solidFill>
                  </a:rPr>
                  <a:t> is tuned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𝑞𝑞𝑞𝑞𝑞𝑞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samples with the same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flavour</a:t>
                </a:r>
                <a:r>
                  <a:rPr lang="en-US" sz="1600" dirty="0">
                    <a:solidFill>
                      <a:schemeClr val="tx1"/>
                    </a:solidFill>
                  </a:rPr>
                  <a:t> for all the quarks.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2023965"/>
                <a:ext cx="7586403" cy="1062135"/>
              </a:xfrm>
              <a:blipFill rotWithShape="0">
                <a:blip r:embed="rId2"/>
                <a:stretch>
                  <a:fillRect l="-402" t="-4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607" y="2555032"/>
            <a:ext cx="3008619" cy="28282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28743" y="2754839"/>
                <a:ext cx="4572000" cy="109703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lvl="1"/>
                <a:r>
                  <a:rPr lang="en-US" sz="1600" dirty="0"/>
                  <a:t>From the </a:t>
                </a:r>
                <a:r>
                  <a:rPr lang="en-US" sz="1600" dirty="0" err="1"/>
                  <a:t>LCFIPlus</a:t>
                </a:r>
                <a:r>
                  <a:rPr lang="en-US" sz="1600" dirty="0"/>
                  <a:t>, we use:</a:t>
                </a:r>
              </a:p>
              <a:p>
                <a:pPr marL="0" lvl="1"/>
                <a:endParaRPr lang="en-US" sz="1600" dirty="0"/>
              </a:p>
              <a:p>
                <a:pPr marL="285750" lvl="1" indent="-285750">
                  <a:buFont typeface="Arial" charset="0"/>
                  <a:buChar char="•"/>
                </a:pPr>
                <a:r>
                  <a:rPr lang="en-US" sz="1600" dirty="0"/>
                  <a:t>b-tag and c-tag probability; </a:t>
                </a:r>
              </a:p>
              <a:p>
                <a:pPr marL="285750" lvl="1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GB" sz="1600" i="1">
                            <a:latin typeface="Cambria Math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/>
                  <a:t> the distance between two closest jets.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743" y="2754839"/>
                <a:ext cx="4572000" cy="1097032"/>
              </a:xfrm>
              <a:prstGeom prst="rect">
                <a:avLst/>
              </a:prstGeom>
              <a:blipFill rotWithShape="0">
                <a:blip r:embed="rId6"/>
                <a:stretch>
                  <a:fillRect l="-800" t="-1667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611271" y="459149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9456" lvl="1">
              <a:buClr>
                <a:schemeClr val="tx1"/>
              </a:buClr>
            </a:pPr>
            <a:r>
              <a:rPr lang="en-US" sz="1600" dirty="0"/>
              <a:t>* A bug which influences the performance of the </a:t>
            </a:r>
            <a:r>
              <a:rPr lang="en-US" sz="1600" dirty="0" err="1"/>
              <a:t>flavour</a:t>
            </a:r>
            <a:r>
              <a:rPr lang="en-US" sz="1600" dirty="0"/>
              <a:t>-tagging has been fixed. Retuning the </a:t>
            </a:r>
            <a:r>
              <a:rPr lang="en-US" sz="1600" dirty="0" err="1"/>
              <a:t>LCFIPlus</a:t>
            </a:r>
            <a:r>
              <a:rPr lang="en-US" sz="1600" dirty="0"/>
              <a:t> improves the b-tagging performance.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t="9377" r="22718" b="8014"/>
          <a:stretch/>
        </p:blipFill>
        <p:spPr>
          <a:xfrm>
            <a:off x="4736751" y="2840874"/>
            <a:ext cx="982856" cy="116666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080-6D41-F645-8C30-35BAEAEB789E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3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Parameters determined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9504701"/>
                  </p:ext>
                </p:extLst>
              </p:nvPr>
            </p:nvGraphicFramePr>
            <p:xfrm>
              <a:off x="865562" y="3716322"/>
              <a:ext cx="7543800" cy="113512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5950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885950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1885950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885950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278940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Mass (GeV/c</a:t>
                          </a:r>
                          <a:r>
                            <a:rPr lang="en-US" sz="1400" baseline="30000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sz="1400" baseline="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𝑳</m:t>
                                    </m:r>
                                  </m:sub>
                                </m:sSub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  (</m:t>
                                </m:r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𝑮𝒆𝑽</m:t>
                                </m:r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𝑹</m:t>
                                    </m:r>
                                  </m:sub>
                                </m:sSub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  (</m:t>
                                </m:r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𝑮𝒆𝑽</m:t>
                                </m:r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en-GB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GB" sz="14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 )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79.1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5.81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6.69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Top</a:t>
                          </a: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169.3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12.5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12.2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Higgs</a:t>
                          </a: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121.7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13.4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8.00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9504701"/>
                  </p:ext>
                </p:extLst>
              </p:nvPr>
            </p:nvGraphicFramePr>
            <p:xfrm>
              <a:off x="865562" y="3716322"/>
              <a:ext cx="7543800" cy="113512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5950"/>
                    <a:gridCol w="1885950"/>
                    <a:gridCol w="1885950"/>
                    <a:gridCol w="1885950"/>
                  </a:tblGrid>
                  <a:tr h="286703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Mass (GeV/c</a:t>
                          </a:r>
                          <a:r>
                            <a:rPr lang="en-US" sz="1400" baseline="30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sz="1400" baseline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00971" t="-91489" r="-100971" b="-3234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00000" t="-91489" r="-645" b="-323404"/>
                          </a:stretch>
                        </a:blipFill>
                      </a:tcPr>
                    </a:tc>
                  </a:tr>
                  <a:tr h="28454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2"/>
                          <a:stretch>
                            <a:fillRect l="-323" t="-191489" r="-300323" b="-2234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79.1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5.81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6.69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Top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169.3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12.5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12.2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</a:tr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Higgs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121.7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13.4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8.00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38938" y="4919622"/>
            <a:ext cx="71970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Table 2: Parameters for the invariant mass distribution of the W, top and Higgs candidates, fitted    </a:t>
            </a:r>
          </a:p>
          <a:p>
            <a:r>
              <a:rPr lang="en-US" sz="1350" dirty="0"/>
              <a:t>               using modified Gaussian, using default background suppression and  jet radius 1.0.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15427" y="2299999"/>
                <a:ext cx="7358865" cy="1224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chemeClr val="tx1"/>
                    </a:solidFill>
                    <a:latin typeface="Cambria Math" charset="0"/>
                  </a:rPr>
                  <a:t>Using the modified Gaussian, the parameters in the Chi-square function can be determined: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𝑓</m:t>
                      </m:r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600">
                          <a:solidFill>
                            <a:schemeClr val="tx1"/>
                          </a:solidFill>
                          <a:latin typeface="Cambria Math" charset="0"/>
                        </a:rPr>
                        <m:t>exp</m:t>
                      </m:r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⁡(</m:t>
                      </m:r>
                      <m:f>
                        <m:fPr>
                          <m:ctrlP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𝑔</m:t>
                          </m:r>
                        </m:den>
                      </m:f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)</m:t>
                      </m:r>
                      <m:d>
                        <m:dPr>
                          <m:begChr m:val="{"/>
                          <m:endChr m:val=""/>
                          <m:ctrlPr>
                            <a:rPr lang="mr-IN" sz="16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mr-IN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&lt;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&gt;</m:t>
                              </m:r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427" y="2299999"/>
                <a:ext cx="7358865" cy="1224310"/>
              </a:xfrm>
              <a:prstGeom prst="rect">
                <a:avLst/>
              </a:prstGeom>
              <a:blipFill rotWithShape="0">
                <a:blip r:embed="rId3"/>
                <a:stretch>
                  <a:fillRect l="-414" t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D2E2-14A1-2743-B3AC-A07118E61418}" type="datetime1">
              <a:rPr lang="en-GB" smtClean="0"/>
              <a:t>22/08/2018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81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021203" y="1984870"/>
              <a:ext cx="7103973" cy="3947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038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501604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1775993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775993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Process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Cross-section (fb)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Generator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Expected no. events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6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𝑏𝑏</m:t>
                                </m:r>
                              </m:oMath>
                            </m:oMathPara>
                          </a14:m>
                          <a:endParaRPr lang="sv-SE" sz="1400" dirty="0"/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0.431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647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is-IS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→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𝑗𝑒𝑡𝑠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 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  <m:r>
                                <a:rPr lang="is-IS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→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𝑏𝑏</m:t>
                              </m:r>
                            </m:oMath>
                          </a14:m>
                          <a:r>
                            <a:rPr lang="sv-SE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sv-SE" sz="1400" dirty="0"/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0.415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623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6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,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↛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𝑏𝑏</m:t>
                                </m:r>
                              </m:oMath>
                            </m:oMathPara>
                          </a14:m>
                          <a:endParaRPr lang="en-US" sz="1400" strike="noStrike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0.315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473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28120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4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,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↛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0.303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455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,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0.100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150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, 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↛</m:t>
                                </m:r>
                                <m:r>
                                  <a:rPr lang="en-GB" sz="1400" b="0" i="1" strike="noStrike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𝑏𝑏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0.073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110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is-IS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→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6</m:t>
                              </m:r>
                              <m:r>
                                <a:rPr lang="en-GB" sz="14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𝑗𝑒𝑡𝑠</m:t>
                              </m:r>
                            </m:oMath>
                          </a14:m>
                          <a:r>
                            <a:rPr lang="sv-SE" sz="14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sv-SE" sz="1400" dirty="0"/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1.895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2843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𝑍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4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1.825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2738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𝑍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0.439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659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𝑏𝑏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6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0.549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824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1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𝑏𝑏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4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0.529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794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1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𝑏𝑏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0.127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191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1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135.8</a:t>
                          </a: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PYTHIA</a:t>
                          </a: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203700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021203" y="1984870"/>
              <a:ext cx="7103973" cy="3947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038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1501604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177599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177599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</a:tblGrid>
                  <a:tr h="2819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Process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Cross-section (fb)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Generator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Expected no. events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97" t="-104255" r="-246588" b="-12063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0.431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647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97" t="-208696" r="-246588" b="-11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0.415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623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3"/>
                          <a:stretch>
                            <a:fillRect l="-297" t="-308696" r="-246588" b="-10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0.315</a:t>
                          </a: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473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400000" r="-246588" b="-9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0.303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455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510870" r="-246588" b="-83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0.100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150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5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597872" r="-246588" b="-7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0.073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110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6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713043" r="-246588" b="-62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1.895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2843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7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813043" r="-246588" b="-52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1.825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2738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8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893617" r="-246588" b="-4170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0.439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659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9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1015217" r="-246588" b="-3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0.549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824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10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1115217" r="-246588" b="-2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0.529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794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11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297" t="-1189362" r="-246588" b="-1212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0.127</a:t>
                          </a: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>
                              <a:solidFill>
                                <a:schemeClr val="tx1"/>
                              </a:solidFill>
                            </a:rPr>
                            <a:t>Physsim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191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12"/>
                      </a:ext>
                    </a:extLst>
                  </a:tr>
                  <a:tr h="2819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97" t="-1317391" r="-246588" b="-2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135.8</a:t>
                          </a: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PYTHIA</a:t>
                          </a: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solidFill>
                                <a:schemeClr val="tx1"/>
                              </a:solidFill>
                            </a:rPr>
                            <a:t>203700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34290" marB="3429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7253" y="1083269"/>
            <a:ext cx="6291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+mj-lt"/>
              </a:rPr>
              <a:t>Signal and Background samples</a:t>
            </a:r>
            <a:endParaRPr lang="en-US" sz="1400" b="1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1203" y="5982671"/>
            <a:ext cx="4879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*Detector: </a:t>
            </a:r>
            <a:r>
              <a:rPr lang="en-US" sz="1600" dirty="0" err="1"/>
              <a:t>SiD</a:t>
            </a:r>
            <a:r>
              <a:rPr lang="en-US" sz="1600" dirty="0"/>
              <a:t>; </a:t>
            </a:r>
            <a:r>
              <a:rPr lang="en-US" sz="1600" dirty="0" err="1"/>
              <a:t>Polarisation</a:t>
            </a:r>
            <a:r>
              <a:rPr lang="en-US" sz="1600" dirty="0"/>
              <a:t>: (0,0)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717323" y="5609492"/>
            <a:ext cx="1001802" cy="373179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10120" y="5626804"/>
            <a:ext cx="1344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Largest </a:t>
            </a:r>
            <a:r>
              <a:rPr lang="en-US" sz="1600" dirty="0" err="1" smtClean="0"/>
              <a:t>bkg</a:t>
            </a:r>
            <a:endParaRPr lang="en-US" sz="1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BBDD-E031-8342-9A17-E80FEA7A69BE}" type="datetime1">
              <a:rPr lang="en-GB" smtClean="0"/>
              <a:t>27/08/2018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78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Event reconstruction </a:t>
            </a:r>
            <a:r>
              <a:rPr lang="en-US" sz="3600" dirty="0" smtClean="0">
                <a:solidFill>
                  <a:schemeClr val="tx1"/>
                </a:solidFill>
              </a:rPr>
              <a:t>strategy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416395" y="1769346"/>
            <a:ext cx="8549067" cy="4095115"/>
            <a:chOff x="416395" y="1531962"/>
            <a:chExt cx="8549067" cy="4095115"/>
          </a:xfrm>
        </p:grpSpPr>
        <p:sp>
          <p:nvSpPr>
            <p:cNvPr id="4" name="Rectangle 3"/>
            <p:cNvSpPr/>
            <p:nvPr/>
          </p:nvSpPr>
          <p:spPr>
            <a:xfrm>
              <a:off x="1046286" y="2505807"/>
              <a:ext cx="931984" cy="52753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Start</a:t>
              </a:r>
            </a:p>
          </p:txBody>
        </p:sp>
        <p:cxnSp>
          <p:nvCxnSpPr>
            <p:cNvPr id="10" name="Straight Arrow Connector 9"/>
            <p:cNvCxnSpPr>
              <a:stCxn id="4" idx="3"/>
              <a:endCxn id="19" idx="1"/>
            </p:cNvCxnSpPr>
            <p:nvPr/>
          </p:nvCxnSpPr>
          <p:spPr>
            <a:xfrm flipV="1">
              <a:off x="1978270" y="2764105"/>
              <a:ext cx="1380390" cy="54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911642" y="1531962"/>
              <a:ext cx="17335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</a:t>
              </a:r>
              <a:r>
                <a:rPr lang="en-US" baseline="-25000" dirty="0" err="1"/>
                <a:t>T</a:t>
              </a:r>
              <a:r>
                <a:rPr lang="en-US" dirty="0"/>
                <a:t> algorithm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58661" y="2114140"/>
              <a:ext cx="457200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0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358660" y="2602522"/>
              <a:ext cx="457201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1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358659" y="3129415"/>
              <a:ext cx="457202" cy="32316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&gt;1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810923" y="2275722"/>
              <a:ext cx="391799" cy="14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967654" y="2764105"/>
              <a:ext cx="76493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3803513" y="3282037"/>
              <a:ext cx="391800" cy="34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4202722" y="3129415"/>
              <a:ext cx="606669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stop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97783" y="2109376"/>
              <a:ext cx="606669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stop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95484" y="2505807"/>
              <a:ext cx="11573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All particles</a:t>
              </a:r>
            </a:p>
          </p:txBody>
        </p:sp>
        <p:sp>
          <p:nvSpPr>
            <p:cNvPr id="35" name="Cloud 34"/>
            <p:cNvSpPr/>
            <p:nvPr/>
          </p:nvSpPr>
          <p:spPr>
            <a:xfrm>
              <a:off x="5732585" y="1890346"/>
              <a:ext cx="1717908" cy="170570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Cluster into 6 jets + 2 beam jets</a:t>
              </a:r>
            </a:p>
          </p:txBody>
        </p:sp>
        <p:cxnSp>
          <p:nvCxnSpPr>
            <p:cNvPr id="37" name="Elbow Connector 36"/>
            <p:cNvCxnSpPr>
              <a:stCxn id="35" idx="0"/>
            </p:cNvCxnSpPr>
            <p:nvPr/>
          </p:nvCxnSpPr>
          <p:spPr>
            <a:xfrm>
              <a:off x="7449061" y="2743200"/>
              <a:ext cx="657447" cy="1178169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loud 38"/>
            <p:cNvSpPr/>
            <p:nvPr/>
          </p:nvSpPr>
          <p:spPr>
            <a:xfrm>
              <a:off x="7247554" y="3921369"/>
              <a:ext cx="1717908" cy="170570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Recluster</a:t>
              </a:r>
              <a:r>
                <a:rPr lang="en-US" dirty="0">
                  <a:solidFill>
                    <a:sysClr val="windowText" lastClr="000000"/>
                  </a:solidFill>
                </a:rPr>
                <a:t> into 6 jets</a:t>
              </a:r>
            </a:p>
          </p:txBody>
        </p:sp>
        <p:cxnSp>
          <p:nvCxnSpPr>
            <p:cNvPr id="41" name="Straight Arrow Connector 40"/>
            <p:cNvCxnSpPr>
              <a:stCxn id="39" idx="2"/>
            </p:cNvCxnSpPr>
            <p:nvPr/>
          </p:nvCxnSpPr>
          <p:spPr>
            <a:xfrm flipH="1">
              <a:off x="6013938" y="4774223"/>
              <a:ext cx="1238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4771754" y="4224704"/>
              <a:ext cx="1242184" cy="10990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F</a:t>
              </a:r>
              <a:r>
                <a:rPr lang="en-US" dirty="0" err="1" smtClean="0">
                  <a:solidFill>
                    <a:sysClr val="windowText" lastClr="000000"/>
                  </a:solidFill>
                </a:rPr>
                <a:t>lavour</a:t>
              </a:r>
              <a:r>
                <a:rPr lang="en-US" dirty="0" smtClean="0">
                  <a:solidFill>
                    <a:sysClr val="windowText" lastClr="000000"/>
                  </a:solidFill>
                </a:rPr>
                <a:t> </a:t>
              </a:r>
              <a:r>
                <a:rPr lang="en-US" dirty="0">
                  <a:solidFill>
                    <a:sysClr val="windowText" lastClr="000000"/>
                  </a:solidFill>
                </a:rPr>
                <a:t>tagging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4006822" y="4790342"/>
              <a:ext cx="7649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2157224" y="4157280"/>
              <a:ext cx="1867651" cy="124653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F</a:t>
              </a:r>
              <a:r>
                <a:rPr lang="en-US" dirty="0" smtClean="0">
                  <a:solidFill>
                    <a:sysClr val="windowText" lastClr="000000"/>
                  </a:solidFill>
                </a:rPr>
                <a:t>orm </a:t>
              </a:r>
              <a:r>
                <a:rPr lang="en-US" dirty="0">
                  <a:solidFill>
                    <a:sysClr val="windowText" lastClr="000000"/>
                  </a:solidFill>
                </a:rPr>
                <a:t>t, W</a:t>
              </a:r>
              <a:r>
                <a:rPr lang="en-US" baseline="30000" dirty="0">
                  <a:solidFill>
                    <a:sysClr val="windowText" lastClr="000000"/>
                  </a:solidFill>
                </a:rPr>
                <a:t>±</a:t>
              </a:r>
              <a:r>
                <a:rPr lang="en-US" dirty="0">
                  <a:solidFill>
                    <a:sysClr val="windowText" lastClr="000000"/>
                  </a:solidFill>
                </a:rPr>
                <a:t> and </a:t>
              </a:r>
              <a:r>
                <a:rPr lang="en-US" dirty="0" smtClean="0">
                  <a:solidFill>
                    <a:sysClr val="windowText" lastClr="000000"/>
                  </a:solidFill>
                </a:rPr>
                <a:t>H candidates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 flipV="1">
              <a:off x="1776047" y="4786354"/>
              <a:ext cx="3747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416395" y="4111630"/>
              <a:ext cx="1345222" cy="132518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All particle information and variables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869628" y="5596382"/>
            <a:ext cx="126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LCFIPlus</a:t>
            </a:r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52211" y="1726497"/>
                <a:ext cx="2185903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Lepton identification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charset="0"/>
                      </a:rPr>
                      <m:t>, </m:t>
                    </m:r>
                    <m:sSup>
                      <m:sSupPr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e>
                      <m:sup>
                        <m:r>
                          <a:rPr lang="en-GB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211" y="1726497"/>
                <a:ext cx="2185903" cy="669992"/>
              </a:xfrm>
              <a:prstGeom prst="rect">
                <a:avLst/>
              </a:prstGeom>
              <a:blipFill rotWithShape="0">
                <a:blip r:embed="rId5"/>
                <a:stretch>
                  <a:fillRect l="-1114" t="-4545" r="-2507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4966653" y="2313184"/>
            <a:ext cx="1000" cy="13767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1D45C-96FA-BA48-A63F-5F23EF2939E0}" type="datetime1">
              <a:rPr lang="en-GB" smtClean="0"/>
              <a:t>27/08/2018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26</a:t>
            </a:fld>
            <a:endParaRPr lang="en-US"/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562950" y="2080744"/>
            <a:ext cx="1898655" cy="302609"/>
          </a:xfrm>
          <a:ln>
            <a:solidFill>
              <a:srgbClr val="FF0000"/>
            </a:solidFill>
            <a:prstDash val="dash"/>
          </a:ln>
        </p:spPr>
        <p:txBody>
          <a:bodyPr>
            <a:normAutofit fontScale="92500"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Software: </a:t>
            </a:r>
            <a:r>
              <a:rPr lang="en-US" sz="1400" dirty="0" err="1" smtClean="0">
                <a:solidFill>
                  <a:schemeClr val="tx1"/>
                </a:solidFill>
              </a:rPr>
              <a:t>iLCSoft</a:t>
            </a:r>
            <a:r>
              <a:rPr lang="en-US" sz="1400" dirty="0" smtClean="0">
                <a:solidFill>
                  <a:schemeClr val="tx1"/>
                </a:solidFill>
              </a:rPr>
              <a:t>(Marlin)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6" t="11984" r="12596" b="7839"/>
          <a:stretch/>
        </p:blipFill>
        <p:spPr>
          <a:xfrm>
            <a:off x="0" y="8838"/>
            <a:ext cx="9144000" cy="684037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659923" y="4552335"/>
            <a:ext cx="4422531" cy="2296873"/>
            <a:chOff x="4659923" y="4528038"/>
            <a:chExt cx="4422531" cy="2296873"/>
          </a:xfrm>
        </p:grpSpPr>
        <p:sp>
          <p:nvSpPr>
            <p:cNvPr id="11" name="Rectangle 10"/>
            <p:cNvSpPr/>
            <p:nvPr/>
          </p:nvSpPr>
          <p:spPr>
            <a:xfrm>
              <a:off x="4659923" y="4528038"/>
              <a:ext cx="4422531" cy="2296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075479" y="4893748"/>
                  <a:ext cx="3591418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1"/>
                      </a:solidFill>
                    </a:rPr>
                    <a:t>Event display of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en-GB" i="1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r>
                        <a:rPr lang="is-IS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acc>
                      <m:r>
                        <a:rPr lang="en-GB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𝐻</m:t>
                      </m:r>
                    </m:oMath>
                  </a14:m>
                  <a:endParaRPr lang="en-US" dirty="0" smtClean="0">
                    <a:solidFill>
                      <a:schemeClr val="tx1"/>
                    </a:solidFill>
                  </a:endParaRPr>
                </a:p>
                <a:p>
                  <a:r>
                    <a:rPr lang="en-US" dirty="0" smtClean="0">
                      <a:solidFill>
                        <a:schemeClr val="tx1"/>
                      </a:solidFill>
                    </a:rPr>
                    <a:t>Need to apply timing cut and momentum cut to suppress the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𝛾𝛾</m:t>
                      </m:r>
                      <m:r>
                        <a:rPr lang="is-IS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h𝑎𝑑𝑟𝑜𝑛𝑠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</a:rPr>
                    <a:t>backgrounds.  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5479" y="4893748"/>
                  <a:ext cx="3591418" cy="120032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528" t="-3046" b="-71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>
                <a:solidFill>
                  <a:schemeClr val="tx1"/>
                </a:solidFill>
              </a:r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1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𝛾𝛾</m:t>
                    </m:r>
                    <m:r>
                      <a:rPr lang="is-IS" sz="4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4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h𝑎𝑑𝑟𝑜𝑛𝑠</m:t>
                    </m:r>
                  </m:oMath>
                </a14:m>
                <a:r>
                  <a:rPr lang="en-US" sz="4000" dirty="0" smtClean="0">
                    <a:solidFill>
                      <a:schemeClr val="tx1"/>
                    </a:solidFill>
                  </a:rPr>
                  <a:t> backgrounds</a:t>
                </a:r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8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90698" y="3170414"/>
                <a:ext cx="4382087" cy="9263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GB" i="1">
                        <a:latin typeface="Cambria Math" charset="0"/>
                      </a:rPr>
                      <m:t>=1.4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,  ~ 1.3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𝛾𝛾</m:t>
                    </m:r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i="1">
                        <a:latin typeface="Cambria Math" charset="0"/>
                        <a:ea typeface="Cambria Math" charset="0"/>
                        <a:cs typeface="Cambria Math" charset="0"/>
                      </a:rPr>
                      <m:t>h𝑎𝑑𝑟𝑜𝑛𝑠</m:t>
                    </m:r>
                  </m:oMath>
                </a14:m>
                <a:r>
                  <a:rPr lang="en-US" dirty="0"/>
                  <a:t> per bunch-crossing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8" y="3170414"/>
                <a:ext cx="4382087" cy="926344"/>
              </a:xfrm>
              <a:prstGeom prst="rect">
                <a:avLst/>
              </a:prstGeom>
              <a:blipFill rotWithShape="0">
                <a:blip r:embed="rId3"/>
                <a:stretch>
                  <a:fillRect l="-1113" t="-22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5" t="23647" r="32500" b="16355"/>
          <a:stretch/>
        </p:blipFill>
        <p:spPr>
          <a:xfrm>
            <a:off x="822960" y="2411422"/>
            <a:ext cx="3204317" cy="2998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B19E-3B7D-C24A-8312-6D360ACBAC92}" type="datetime1">
              <a:rPr lang="en-GB" smtClean="0"/>
              <a:t>27/08/2018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𝛾𝛾</m:t>
                    </m:r>
                    <m:r>
                      <a:rPr lang="is-IS" sz="4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40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h𝑎𝑑𝑟𝑜𝑛𝑠</m:t>
                    </m:r>
                  </m:oMath>
                </a14:m>
                <a:r>
                  <a:rPr lang="en-US" sz="4000" dirty="0" smtClean="0">
                    <a:solidFill>
                      <a:schemeClr val="tx1"/>
                    </a:solidFill>
                  </a:rPr>
                  <a:t> backgrounds</a:t>
                </a:r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8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90698" y="3170414"/>
                <a:ext cx="4382087" cy="14803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GB" i="1">
                        <a:latin typeface="Cambria Math" charset="0"/>
                      </a:rPr>
                      <m:t>=1.4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TeV</a:t>
                </a:r>
                <a:r>
                  <a:rPr lang="en-US" dirty="0"/>
                  <a:t>,  ~ 1.3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𝛾𝛾</m:t>
                    </m:r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i="1">
                        <a:latin typeface="Cambria Math" charset="0"/>
                        <a:ea typeface="Cambria Math" charset="0"/>
                        <a:cs typeface="Cambria Math" charset="0"/>
                      </a:rPr>
                      <m:t>h𝑎𝑑𝑟𝑜𝑛𝑠</m:t>
                    </m:r>
                  </m:oMath>
                </a14:m>
                <a:r>
                  <a:rPr lang="en-US" dirty="0"/>
                  <a:t> per bunch-crossing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Tighter background </a:t>
                </a:r>
                <a:r>
                  <a:rPr lang="en-US" dirty="0"/>
                  <a:t>suppression level </a:t>
                </a:r>
                <a:endParaRPr lang="en-US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err="1" smtClean="0"/>
                  <a:t>Optimised</a:t>
                </a:r>
                <a:r>
                  <a:rPr lang="en-US" dirty="0" smtClean="0"/>
                  <a:t> jet </a:t>
                </a:r>
                <a:r>
                  <a:rPr lang="en-US" dirty="0"/>
                  <a:t>clustering </a:t>
                </a:r>
                <a:r>
                  <a:rPr lang="en-US" dirty="0" smtClean="0"/>
                  <a:t>radius</a:t>
                </a:r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8" y="3170414"/>
                <a:ext cx="4382087" cy="1480342"/>
              </a:xfrm>
              <a:prstGeom prst="rect">
                <a:avLst/>
              </a:prstGeom>
              <a:blipFill rotWithShape="0">
                <a:blip r:embed="rId3"/>
                <a:stretch>
                  <a:fillRect l="-1113" t="-13992" b="-5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5" t="23647" r="32500" b="16355"/>
          <a:stretch/>
        </p:blipFill>
        <p:spPr>
          <a:xfrm>
            <a:off x="822960" y="2411422"/>
            <a:ext cx="3204317" cy="2998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082582" y="4650756"/>
            <a:ext cx="545123" cy="32295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1888289" y="3910585"/>
            <a:ext cx="271101" cy="1514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B19E-3B7D-C24A-8312-6D360ACBAC92}" type="datetime1">
              <a:rPr lang="en-GB" smtClean="0"/>
              <a:t>27/08/2018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lang="en-GB" sz="3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sz="3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3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  <m:r>
                      <a:rPr lang="en-GB" sz="3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</a:rPr>
                  <a:t> production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7" y="1927504"/>
            <a:ext cx="4147538" cy="3511144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2015231" y="3868987"/>
            <a:ext cx="585926" cy="39229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7447" y="3734915"/>
            <a:ext cx="43565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Advantages</a:t>
            </a:r>
            <a:r>
              <a:rPr lang="en-US" sz="1600" dirty="0" smtClean="0"/>
              <a:t>: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Top quark (heaviest fermion) ⇒ strongest </a:t>
            </a:r>
            <a:r>
              <a:rPr lang="en-US" sz="1600" dirty="0"/>
              <a:t>Yukawa coupling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The </a:t>
            </a:r>
            <a:r>
              <a:rPr lang="en-US" sz="1600" dirty="0" err="1"/>
              <a:t>ttH</a:t>
            </a:r>
            <a:r>
              <a:rPr lang="en-US" sz="1600" dirty="0"/>
              <a:t> process is accessible in electron-positron collisions with at least 500 GeV </a:t>
            </a:r>
            <a:r>
              <a:rPr lang="en-US" sz="1600" dirty="0" err="1"/>
              <a:t>centre</a:t>
            </a:r>
            <a:r>
              <a:rPr lang="en-US" sz="1600" dirty="0"/>
              <a:t>-of-mass energy. </a:t>
            </a:r>
            <a:endParaRPr lang="en-US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Probe of the CP properties in the </a:t>
            </a:r>
            <a:r>
              <a:rPr lang="en-US" sz="1600" dirty="0" err="1"/>
              <a:t>ttH</a:t>
            </a:r>
            <a:r>
              <a:rPr lang="en-US" sz="1600" dirty="0"/>
              <a:t> process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87447" y="5470040"/>
                <a:ext cx="356215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u="sng" dirty="0" smtClean="0"/>
                  <a:t>Disadvantages:</a:t>
                </a:r>
                <a:endParaRPr lang="en-US" sz="1600" u="sng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 smtClean="0"/>
                  <a:t>Complex final </a:t>
                </a:r>
                <a:r>
                  <a:rPr lang="en-US" sz="1600" dirty="0"/>
                  <a:t>states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Large backgrounds, e.g. 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447" y="5470040"/>
                <a:ext cx="3562155" cy="830997"/>
              </a:xfrm>
              <a:prstGeom prst="rect">
                <a:avLst/>
              </a:prstGeom>
              <a:blipFill rotWithShape="0">
                <a:blip r:embed="rId7"/>
                <a:stretch>
                  <a:fillRect l="-855"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96"/>
          <a:stretch/>
        </p:blipFill>
        <p:spPr>
          <a:xfrm>
            <a:off x="4910325" y="1996773"/>
            <a:ext cx="3273796" cy="189121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E6E4-7CFF-814B-B55E-AA60F6386368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1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Top,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and Higgs Reconstruction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423" b="-16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143" y="2023965"/>
            <a:ext cx="2385576" cy="2240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/>
                  <a:t>Two </a:t>
                </a:r>
                <a:r>
                  <a:rPr lang="en-US" sz="1600" u="sng" dirty="0" smtClean="0">
                    <a:solidFill>
                      <a:srgbClr val="0070C0"/>
                    </a:solidFill>
                  </a:rPr>
                  <a:t>chi-squared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600" dirty="0" smtClean="0"/>
                  <a:t>variables are defined </a:t>
                </a:r>
                <a:r>
                  <a:rPr lang="en-US" sz="1600" dirty="0"/>
                  <a:t>to reconstruct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top and Higgs candidates by combining the jets.</a:t>
                </a:r>
              </a:p>
              <a:p>
                <a:r>
                  <a:rPr lang="en-US" sz="1600" b="1" dirty="0"/>
                  <a:t>Semi-</a:t>
                </a:r>
                <a:r>
                  <a:rPr lang="en-US" sz="1600" b="1" dirty="0" err="1"/>
                  <a:t>leptonic</a:t>
                </a:r>
                <a:r>
                  <a:rPr lang="en-US" sz="1600" b="1" dirty="0"/>
                  <a:t>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6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dirty="0"/>
                  <a:t>+</a:t>
                </a:r>
                <a:r>
                  <a:rPr lang="mr-IN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  <a:p>
                <a:r>
                  <a:rPr lang="en-US" sz="1600" b="1" dirty="0"/>
                  <a:t>Hadronic: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8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456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78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  <a:blipFill rotWithShape="0">
                <a:blip r:embed="rId5"/>
                <a:stretch>
                  <a:fillRect l="-566" t="-590" r="-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21" name="Right Brace 20"/>
          <p:cNvSpPr/>
          <p:nvPr/>
        </p:nvSpPr>
        <p:spPr>
          <a:xfrm>
            <a:off x="1811306" y="4804208"/>
            <a:ext cx="108324" cy="375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>
            <a:grpSpLocks noChangeAspect="1"/>
          </p:cNvGrpSpPr>
          <p:nvPr/>
        </p:nvGrpSpPr>
        <p:grpSpPr>
          <a:xfrm>
            <a:off x="1045877" y="4613937"/>
            <a:ext cx="283735" cy="1332000"/>
            <a:chOff x="1063870" y="4383481"/>
            <a:chExt cx="395653" cy="1857419"/>
          </a:xfrm>
        </p:grpSpPr>
        <p:sp>
          <p:nvSpPr>
            <p:cNvPr id="6" name="Oval 5"/>
            <p:cNvSpPr>
              <a:spLocks/>
            </p:cNvSpPr>
            <p:nvPr/>
          </p:nvSpPr>
          <p:spPr>
            <a:xfrm>
              <a:off x="1063870" y="4383481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4" name="Oval 13"/>
            <p:cNvSpPr>
              <a:spLocks/>
            </p:cNvSpPr>
            <p:nvPr/>
          </p:nvSpPr>
          <p:spPr>
            <a:xfrm>
              <a:off x="1063870" y="4707713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1063870" y="503194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1063870" y="535093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1063870" y="566991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1063870" y="598890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0" name="Right Brace 9"/>
            <p:cNvSpPr>
              <a:spLocks/>
            </p:cNvSpPr>
            <p:nvPr/>
          </p:nvSpPr>
          <p:spPr>
            <a:xfrm>
              <a:off x="1342246" y="4509481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Brace 22"/>
            <p:cNvSpPr>
              <a:spLocks/>
            </p:cNvSpPr>
            <p:nvPr/>
          </p:nvSpPr>
          <p:spPr>
            <a:xfrm>
              <a:off x="1342245" y="5504796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822960" y="4665846"/>
            <a:ext cx="0" cy="1282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2669" y="5897023"/>
            <a:ext cx="1664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6! permutations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45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123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>
            <a:off x="2677164" y="5283943"/>
            <a:ext cx="1469038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232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arallelogram 49"/>
              <p:cNvSpPr/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?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50" name="Parallelogram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Elbow Connector 51"/>
          <p:cNvCxnSpPr/>
          <p:nvPr/>
        </p:nvCxnSpPr>
        <p:spPr>
          <a:xfrm rot="10800000" flipV="1">
            <a:off x="2657016" y="5396794"/>
            <a:ext cx="2654666" cy="575762"/>
          </a:xfrm>
          <a:prstGeom prst="bentConnector3">
            <a:avLst>
              <a:gd name="adj1" fmla="val -251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32742" y="5432621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Yes</a:t>
            </a:r>
            <a:endParaRPr lang="en-US" sz="1600" dirty="0"/>
          </a:p>
        </p:txBody>
      </p:sp>
      <p:cxnSp>
        <p:nvCxnSpPr>
          <p:cNvPr id="61" name="Elbow Connector 60"/>
          <p:cNvCxnSpPr>
            <a:stCxn id="50" idx="2"/>
            <a:endCxn id="63" idx="3"/>
          </p:cNvCxnSpPr>
          <p:nvPr/>
        </p:nvCxnSpPr>
        <p:spPr>
          <a:xfrm flipH="1" flipV="1">
            <a:off x="5223955" y="4581570"/>
            <a:ext cx="87727" cy="702375"/>
          </a:xfrm>
          <a:prstGeom prst="bentConnector3">
            <a:avLst>
              <a:gd name="adj1" fmla="val -75766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H="1" flipV="1">
            <a:off x="2677164" y="4581570"/>
            <a:ext cx="7437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55508" y="4934580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</a:t>
            </a:r>
            <a:endParaRPr lang="en-US" sz="1600" dirty="0"/>
          </a:p>
        </p:txBody>
      </p:sp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759-118D-5447-9400-ADF17A8ADD61}" type="datetime1">
              <a:rPr lang="en-GB" smtClean="0"/>
              <a:t>27/08/2018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/>
          <p:cNvSpPr txBox="1"/>
          <p:nvPr/>
        </p:nvSpPr>
        <p:spPr>
          <a:xfrm>
            <a:off x="725881" y="4239896"/>
            <a:ext cx="128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Reorder jets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334108" y="4176346"/>
            <a:ext cx="2201792" cy="2113632"/>
          </a:xfrm>
          <a:prstGeom prst="round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7" grpId="0"/>
      <p:bldP spid="28" grpId="0"/>
      <p:bldP spid="30" grpId="0"/>
      <p:bldP spid="33" grpId="0"/>
      <p:bldP spid="50" grpId="0" animBg="1"/>
      <p:bldP spid="58" grpId="0"/>
      <p:bldP spid="63" grpId="0" animBg="1"/>
      <p:bldP spid="67" grpId="0"/>
      <p:bldP spid="73" grpId="0" animBg="1"/>
      <p:bldP spid="105" grpId="0"/>
      <p:bldP spid="10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Top,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and Higgs Reconstruction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423" b="-16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143" y="2023965"/>
            <a:ext cx="2385576" cy="2240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Two </a:t>
                </a:r>
                <a:r>
                  <a:rPr lang="en-US" sz="1600" u="sng" dirty="0">
                    <a:solidFill>
                      <a:srgbClr val="0070C0"/>
                    </a:solidFill>
                  </a:rPr>
                  <a:t>chi-squared</a:t>
                </a:r>
                <a:r>
                  <a:rPr lang="en-US" sz="1600" dirty="0">
                    <a:solidFill>
                      <a:srgbClr val="0070C0"/>
                    </a:solidFill>
                  </a:rPr>
                  <a:t> </a:t>
                </a:r>
                <a:r>
                  <a:rPr lang="en-US" sz="1600" dirty="0"/>
                  <a:t>variables are defined to reconstruct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top and Higgs candidates by combining the jets.</a:t>
                </a:r>
              </a:p>
              <a:p>
                <a:r>
                  <a:rPr lang="en-US" sz="1600" b="1" dirty="0"/>
                  <a:t>Semi-</a:t>
                </a:r>
                <a:r>
                  <a:rPr lang="en-US" sz="1600" b="1" dirty="0" err="1"/>
                  <a:t>leptonic</a:t>
                </a:r>
                <a:r>
                  <a:rPr lang="en-US" sz="1600" b="1" dirty="0"/>
                  <a:t>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6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dirty="0"/>
                  <a:t>+</a:t>
                </a:r>
                <a:r>
                  <a:rPr lang="mr-IN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  <a:p>
                <a:r>
                  <a:rPr lang="en-US" sz="1600" b="1" dirty="0"/>
                  <a:t>Hadronic: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8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456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78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  <a:blipFill rotWithShape="0">
                <a:blip r:embed="rId5"/>
                <a:stretch>
                  <a:fillRect l="-566" t="-590" r="-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21" name="Right Brace 20"/>
          <p:cNvSpPr/>
          <p:nvPr/>
        </p:nvSpPr>
        <p:spPr>
          <a:xfrm>
            <a:off x="1811306" y="4804208"/>
            <a:ext cx="108324" cy="375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>
            <a:grpSpLocks noChangeAspect="1"/>
          </p:cNvGrpSpPr>
          <p:nvPr/>
        </p:nvGrpSpPr>
        <p:grpSpPr>
          <a:xfrm>
            <a:off x="1045877" y="4613937"/>
            <a:ext cx="283735" cy="1332000"/>
            <a:chOff x="1063870" y="4383481"/>
            <a:chExt cx="395653" cy="1857419"/>
          </a:xfrm>
        </p:grpSpPr>
        <p:sp>
          <p:nvSpPr>
            <p:cNvPr id="6" name="Oval 5"/>
            <p:cNvSpPr>
              <a:spLocks/>
            </p:cNvSpPr>
            <p:nvPr/>
          </p:nvSpPr>
          <p:spPr>
            <a:xfrm>
              <a:off x="1063870" y="4383481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4" name="Oval 13"/>
            <p:cNvSpPr>
              <a:spLocks/>
            </p:cNvSpPr>
            <p:nvPr/>
          </p:nvSpPr>
          <p:spPr>
            <a:xfrm>
              <a:off x="1063870" y="4707713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1063870" y="503194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1063870" y="535093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1063870" y="566991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1063870" y="598890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0" name="Right Brace 9"/>
            <p:cNvSpPr>
              <a:spLocks/>
            </p:cNvSpPr>
            <p:nvPr/>
          </p:nvSpPr>
          <p:spPr>
            <a:xfrm>
              <a:off x="1342246" y="4509481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Brace 22"/>
            <p:cNvSpPr>
              <a:spLocks/>
            </p:cNvSpPr>
            <p:nvPr/>
          </p:nvSpPr>
          <p:spPr>
            <a:xfrm>
              <a:off x="1342245" y="5504796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822960" y="4665846"/>
            <a:ext cx="0" cy="1282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2669" y="5897023"/>
            <a:ext cx="1664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6! permutations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45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123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>
            <a:off x="2677164" y="5283943"/>
            <a:ext cx="1469038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232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arallelogram 49"/>
              <p:cNvSpPr/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?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50" name="Parallelogram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Elbow Connector 51"/>
          <p:cNvCxnSpPr/>
          <p:nvPr/>
        </p:nvCxnSpPr>
        <p:spPr>
          <a:xfrm rot="10800000" flipV="1">
            <a:off x="2657016" y="5396794"/>
            <a:ext cx="2654666" cy="575762"/>
          </a:xfrm>
          <a:prstGeom prst="bentConnector3">
            <a:avLst>
              <a:gd name="adj1" fmla="val -251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32742" y="5432621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Yes</a:t>
            </a:r>
            <a:endParaRPr lang="en-US" sz="1600" dirty="0"/>
          </a:p>
        </p:txBody>
      </p:sp>
      <p:cxnSp>
        <p:nvCxnSpPr>
          <p:cNvPr id="61" name="Elbow Connector 60"/>
          <p:cNvCxnSpPr>
            <a:stCxn id="50" idx="2"/>
            <a:endCxn id="63" idx="3"/>
          </p:cNvCxnSpPr>
          <p:nvPr/>
        </p:nvCxnSpPr>
        <p:spPr>
          <a:xfrm flipH="1" flipV="1">
            <a:off x="5223955" y="4581570"/>
            <a:ext cx="87727" cy="702375"/>
          </a:xfrm>
          <a:prstGeom prst="bentConnector3">
            <a:avLst>
              <a:gd name="adj1" fmla="val -75766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H="1" flipV="1">
            <a:off x="2677164" y="4581570"/>
            <a:ext cx="7437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55508" y="4934580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</a:t>
            </a:r>
            <a:endParaRPr lang="en-US" sz="1600" dirty="0"/>
          </a:p>
        </p:txBody>
      </p:sp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759-118D-5447-9400-ADF17A8ADD61}" type="datetime1">
              <a:rPr lang="en-GB" smtClean="0"/>
              <a:t>27/08/2018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/>
          <p:cNvSpPr txBox="1"/>
          <p:nvPr/>
        </p:nvSpPr>
        <p:spPr>
          <a:xfrm>
            <a:off x="725881" y="4239896"/>
            <a:ext cx="128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Reorder jets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334108" y="4176346"/>
            <a:ext cx="2201792" cy="2113632"/>
          </a:xfrm>
          <a:prstGeom prst="round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129564" y="4176346"/>
            <a:ext cx="0" cy="2059231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ectangle 112"/>
              <p:cNvSpPr/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0" smtClean="0">
                    <a:solidFill>
                      <a:sysClr val="windowText" lastClr="000000"/>
                    </a:solidFill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solidFill>
                          <a:sysClr val="windowText" lastClr="000000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13" name="Rectangle 1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Oval 114"/>
          <p:cNvSpPr>
            <a:spLocks/>
          </p:cNvSpPr>
          <p:nvPr/>
        </p:nvSpPr>
        <p:spPr>
          <a:xfrm>
            <a:off x="6666801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6" name="Oval 115"/>
          <p:cNvSpPr>
            <a:spLocks/>
          </p:cNvSpPr>
          <p:nvPr/>
        </p:nvSpPr>
        <p:spPr>
          <a:xfrm>
            <a:off x="6983210" y="5009177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17" name="Oval 116"/>
          <p:cNvSpPr>
            <a:spLocks/>
          </p:cNvSpPr>
          <p:nvPr/>
        </p:nvSpPr>
        <p:spPr>
          <a:xfrm>
            <a:off x="7299619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8" name="Oval 117"/>
          <p:cNvSpPr>
            <a:spLocks/>
          </p:cNvSpPr>
          <p:nvPr/>
        </p:nvSpPr>
        <p:spPr>
          <a:xfrm>
            <a:off x="761602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9" name="Oval 118"/>
          <p:cNvSpPr>
            <a:spLocks/>
          </p:cNvSpPr>
          <p:nvPr/>
        </p:nvSpPr>
        <p:spPr>
          <a:xfrm>
            <a:off x="7927213" y="500187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20" name="Oval 119"/>
          <p:cNvSpPr>
            <a:spLocks/>
          </p:cNvSpPr>
          <p:nvPr/>
        </p:nvSpPr>
        <p:spPr>
          <a:xfrm>
            <a:off x="823839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6449645" y="5188800"/>
            <a:ext cx="298724" cy="3476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blipFill rotWithShape="0">
                <a:blip r:embed="rId15"/>
                <a:stretch>
                  <a:fillRect r="-79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/>
              <p:cNvSpPr txBox="1"/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8" name="TextBox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blipFill rotWithShape="0">
                <a:blip r:embed="rId16"/>
                <a:stretch>
                  <a:fillRect r="-77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9" name="Straight Arrow Connector 128"/>
          <p:cNvCxnSpPr/>
          <p:nvPr/>
        </p:nvCxnSpPr>
        <p:spPr>
          <a:xfrm flipH="1">
            <a:off x="6921984" y="5188800"/>
            <a:ext cx="146465" cy="362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blipFill rotWithShape="0">
                <a:blip r:embed="rId17"/>
                <a:stretch>
                  <a:fillRect r="-5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𝑙𝑒𝑝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blipFill rotWithShape="0">
                <a:blip r:embed="rId20"/>
                <a:stretch>
                  <a:fillRect r="-46552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6" name="Straight Arrow Connector 135"/>
          <p:cNvCxnSpPr/>
          <p:nvPr/>
        </p:nvCxnSpPr>
        <p:spPr>
          <a:xfrm>
            <a:off x="7388530" y="5174134"/>
            <a:ext cx="29994" cy="3770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7706759" y="5205961"/>
            <a:ext cx="106705" cy="328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8017571" y="5182588"/>
            <a:ext cx="48964" cy="368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endCxn id="135" idx="0"/>
          </p:cNvCxnSpPr>
          <p:nvPr/>
        </p:nvCxnSpPr>
        <p:spPr>
          <a:xfrm>
            <a:off x="8329810" y="5198187"/>
            <a:ext cx="75432" cy="298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ight Brace 142"/>
          <p:cNvSpPr/>
          <p:nvPr/>
        </p:nvSpPr>
        <p:spPr>
          <a:xfrm rot="5400000">
            <a:off x="6949785" y="5279918"/>
            <a:ext cx="90861" cy="11932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h𝑎𝑑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blipFill rotWithShape="0">
                <a:blip r:embed="rId21"/>
                <a:stretch>
                  <a:fillRect r="-39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Right Brace 144"/>
          <p:cNvSpPr/>
          <p:nvPr/>
        </p:nvSpPr>
        <p:spPr>
          <a:xfrm rot="5400000">
            <a:off x="7967161" y="5670700"/>
            <a:ext cx="100903" cy="4415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5"/>
              <p:cNvSpPr txBox="1"/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charset="0"/>
                        </a:rPr>
                        <m:t>𝐻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6" name="TextBox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Slide Number Placeholder 1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4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7" grpId="0"/>
      <p:bldP spid="28" grpId="0"/>
      <p:bldP spid="30" grpId="0"/>
      <p:bldP spid="33" grpId="0"/>
      <p:bldP spid="50" grpId="0" animBg="1"/>
      <p:bldP spid="58" grpId="0"/>
      <p:bldP spid="63" grpId="0" animBg="1"/>
      <p:bldP spid="67" grpId="0"/>
      <p:bldP spid="73" grpId="0" animBg="1"/>
      <p:bldP spid="105" grpId="0"/>
      <p:bldP spid="106" grpId="0" animBg="1"/>
      <p:bldP spid="113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5" grpId="0"/>
      <p:bldP spid="128" grpId="0"/>
      <p:bldP spid="132" grpId="0"/>
      <p:bldP spid="133" grpId="0"/>
      <p:bldP spid="134" grpId="0"/>
      <p:bldP spid="135" grpId="0"/>
      <p:bldP spid="143" grpId="0" animBg="1"/>
      <p:bldP spid="144" grpId="0"/>
      <p:bldP spid="145" grpId="0" animBg="1"/>
      <p:bldP spid="1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Top,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and Higgs Reconstruction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423" b="-16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143" y="2023965"/>
            <a:ext cx="2385576" cy="2240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Two </a:t>
                </a:r>
                <a:r>
                  <a:rPr lang="en-US" sz="1600" u="sng" dirty="0">
                    <a:solidFill>
                      <a:srgbClr val="0070C0"/>
                    </a:solidFill>
                  </a:rPr>
                  <a:t>chi-squared</a:t>
                </a:r>
                <a:r>
                  <a:rPr lang="en-US" sz="1600" dirty="0">
                    <a:solidFill>
                      <a:srgbClr val="0070C0"/>
                    </a:solidFill>
                  </a:rPr>
                  <a:t> </a:t>
                </a:r>
                <a:r>
                  <a:rPr lang="en-US" sz="1600" dirty="0"/>
                  <a:t>variables are defined to reconstruct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top and Higgs candidates by combining the jets.</a:t>
                </a:r>
              </a:p>
              <a:p>
                <a:r>
                  <a:rPr lang="en-US" sz="1600" b="1" dirty="0"/>
                  <a:t>Semi-</a:t>
                </a:r>
                <a:r>
                  <a:rPr lang="en-US" sz="1600" b="1" dirty="0" err="1"/>
                  <a:t>leptonic</a:t>
                </a:r>
                <a:r>
                  <a:rPr lang="en-US" sz="1600" b="1" dirty="0"/>
                  <a:t>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6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dirty="0"/>
                  <a:t>+</a:t>
                </a:r>
                <a:r>
                  <a:rPr lang="mr-IN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  <a:p>
                <a:r>
                  <a:rPr lang="en-US" sz="1600" b="1" dirty="0"/>
                  <a:t>Hadronic: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8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123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16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i="1">
                                        <a:latin typeface="Cambria Math" charset="0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±</m:t>
                                    </m:r>
                                  </m:sup>
                                </m:sSup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±</m:t>
                                </m:r>
                              </m:sup>
                            </m:sSup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456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sz="1600" i="1"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lang="mr-IN" sz="16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mr-IN" sz="1600" i="1">
                                <a:latin typeface="Cambria Math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(</m:t>
                                </m:r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78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latin typeface="Cambria Math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GB" sz="1600" i="1"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en-GB" sz="1600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73" y="1895418"/>
                <a:ext cx="6465863" cy="2065822"/>
              </a:xfrm>
              <a:prstGeom prst="rect">
                <a:avLst/>
              </a:prstGeom>
              <a:blipFill rotWithShape="0">
                <a:blip r:embed="rId5"/>
                <a:stretch>
                  <a:fillRect l="-566" t="-590" r="-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21" name="Right Brace 20"/>
          <p:cNvSpPr/>
          <p:nvPr/>
        </p:nvSpPr>
        <p:spPr>
          <a:xfrm>
            <a:off x="1811306" y="4804208"/>
            <a:ext cx="108324" cy="375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>
            <a:grpSpLocks noChangeAspect="1"/>
          </p:cNvGrpSpPr>
          <p:nvPr/>
        </p:nvGrpSpPr>
        <p:grpSpPr>
          <a:xfrm>
            <a:off x="1045877" y="4613937"/>
            <a:ext cx="283735" cy="1332000"/>
            <a:chOff x="1063870" y="4383481"/>
            <a:chExt cx="395653" cy="1857419"/>
          </a:xfrm>
        </p:grpSpPr>
        <p:sp>
          <p:nvSpPr>
            <p:cNvPr id="6" name="Oval 5"/>
            <p:cNvSpPr>
              <a:spLocks/>
            </p:cNvSpPr>
            <p:nvPr/>
          </p:nvSpPr>
          <p:spPr>
            <a:xfrm>
              <a:off x="1063870" y="4383481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4" name="Oval 13"/>
            <p:cNvSpPr>
              <a:spLocks/>
            </p:cNvSpPr>
            <p:nvPr/>
          </p:nvSpPr>
          <p:spPr>
            <a:xfrm>
              <a:off x="1063870" y="4707713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1063870" y="503194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1063870" y="535093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1063870" y="5669915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1063870" y="5988900"/>
              <a:ext cx="252000" cy="252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0" name="Right Brace 9"/>
            <p:cNvSpPr>
              <a:spLocks/>
            </p:cNvSpPr>
            <p:nvPr/>
          </p:nvSpPr>
          <p:spPr>
            <a:xfrm>
              <a:off x="1342246" y="4509481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Brace 22"/>
            <p:cNvSpPr>
              <a:spLocks/>
            </p:cNvSpPr>
            <p:nvPr/>
          </p:nvSpPr>
          <p:spPr>
            <a:xfrm>
              <a:off x="1342245" y="5504796"/>
              <a:ext cx="117277" cy="29111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822960" y="4665846"/>
            <a:ext cx="0" cy="1282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2669" y="5897023"/>
            <a:ext cx="1664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6! permutations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706" y="4626487"/>
                <a:ext cx="67700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45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166" y="5344492"/>
                <a:ext cx="677008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123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9130" y="4818274"/>
                <a:ext cx="677008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/>
          <p:cNvCxnSpPr/>
          <p:nvPr/>
        </p:nvCxnSpPr>
        <p:spPr>
          <a:xfrm>
            <a:off x="2677164" y="5283943"/>
            <a:ext cx="1469038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861" y="4945391"/>
                <a:ext cx="1310054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2326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Parallelogram 49"/>
              <p:cNvSpPr/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ysClr val="windowText" lastClr="000000"/>
                    </a:solidFill>
                  </a:rPr>
                  <a:t>?</a:t>
                </a:r>
                <a:endParaRPr lang="en-US" sz="16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50" name="Parallelogram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202" y="5016753"/>
                <a:ext cx="1232278" cy="534383"/>
              </a:xfrm>
              <a:prstGeom prst="parallelogram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Elbow Connector 51"/>
          <p:cNvCxnSpPr/>
          <p:nvPr/>
        </p:nvCxnSpPr>
        <p:spPr>
          <a:xfrm rot="10800000" flipV="1">
            <a:off x="2657016" y="5396794"/>
            <a:ext cx="2654666" cy="575762"/>
          </a:xfrm>
          <a:prstGeom prst="bentConnector3">
            <a:avLst>
              <a:gd name="adj1" fmla="val -251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32742" y="5432621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Yes</a:t>
            </a:r>
            <a:endParaRPr lang="en-US" sz="1600" dirty="0"/>
          </a:p>
        </p:txBody>
      </p:sp>
      <p:cxnSp>
        <p:nvCxnSpPr>
          <p:cNvPr id="61" name="Elbow Connector 60"/>
          <p:cNvCxnSpPr>
            <a:stCxn id="50" idx="2"/>
            <a:endCxn id="63" idx="3"/>
          </p:cNvCxnSpPr>
          <p:nvPr/>
        </p:nvCxnSpPr>
        <p:spPr>
          <a:xfrm flipH="1" flipV="1">
            <a:off x="5223955" y="4581570"/>
            <a:ext cx="87727" cy="702375"/>
          </a:xfrm>
          <a:prstGeom prst="bentConnector3">
            <a:avLst>
              <a:gd name="adj1" fmla="val -75766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932" y="4341525"/>
                <a:ext cx="1803023" cy="48009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H="1" flipV="1">
            <a:off x="2677164" y="4581570"/>
            <a:ext cx="7437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455508" y="4934580"/>
            <a:ext cx="67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</a:t>
            </a:r>
            <a:endParaRPr lang="en-US" sz="1600" dirty="0"/>
          </a:p>
        </p:txBody>
      </p:sp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759-118D-5447-9400-ADF17A8ADD61}" type="datetime1">
              <a:rPr lang="en-GB" smtClean="0"/>
              <a:t>27/08/2018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ysClr val="windowText" lastClr="000000"/>
                                  </a:solidFill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ysClr val="windowText" lastClr="000000"/>
                          </a:solidFill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ysClr val="windowText" lastClr="000000"/>
                              </a:solidFill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888" y="5730265"/>
                <a:ext cx="1369817" cy="506593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/>
          <p:cNvSpPr txBox="1"/>
          <p:nvPr/>
        </p:nvSpPr>
        <p:spPr>
          <a:xfrm>
            <a:off x="725881" y="4239896"/>
            <a:ext cx="128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Reorder jets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334108" y="4176346"/>
            <a:ext cx="2201792" cy="2113632"/>
          </a:xfrm>
          <a:prstGeom prst="round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129564" y="4176346"/>
            <a:ext cx="0" cy="2059231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ectangle 112"/>
              <p:cNvSpPr/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0" smtClean="0">
                    <a:solidFill>
                      <a:sysClr val="windowText" lastClr="000000"/>
                    </a:solidFill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solidFill>
                          <a:sysClr val="windowText" lastClr="000000"/>
                        </a:solidFill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GB" sz="1600" i="1">
                                <a:solidFill>
                                  <a:sysClr val="windowText" lastClr="000000"/>
                                </a:solidFill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GB" sz="1600" i="1">
                            <a:solidFill>
                              <a:sysClr val="windowText" lastClr="000000"/>
                            </a:solidFill>
                            <a:latin typeface="Cambria Math" charset="0"/>
                          </a:rPr>
                          <m:t>𝑚𝑖𝑛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13" name="Rectangle 1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592" y="4266965"/>
                <a:ext cx="1803023" cy="480090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Oval 114"/>
          <p:cNvSpPr>
            <a:spLocks/>
          </p:cNvSpPr>
          <p:nvPr/>
        </p:nvSpPr>
        <p:spPr>
          <a:xfrm>
            <a:off x="6666801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6" name="Oval 115"/>
          <p:cNvSpPr>
            <a:spLocks/>
          </p:cNvSpPr>
          <p:nvPr/>
        </p:nvSpPr>
        <p:spPr>
          <a:xfrm>
            <a:off x="6983210" y="5009177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17" name="Oval 116"/>
          <p:cNvSpPr>
            <a:spLocks/>
          </p:cNvSpPr>
          <p:nvPr/>
        </p:nvSpPr>
        <p:spPr>
          <a:xfrm>
            <a:off x="7299619" y="499929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8" name="Oval 117"/>
          <p:cNvSpPr>
            <a:spLocks/>
          </p:cNvSpPr>
          <p:nvPr/>
        </p:nvSpPr>
        <p:spPr>
          <a:xfrm>
            <a:off x="761602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9" name="Oval 118"/>
          <p:cNvSpPr>
            <a:spLocks/>
          </p:cNvSpPr>
          <p:nvPr/>
        </p:nvSpPr>
        <p:spPr>
          <a:xfrm>
            <a:off x="7927213" y="5001873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20" name="Oval 119"/>
          <p:cNvSpPr>
            <a:spLocks/>
          </p:cNvSpPr>
          <p:nvPr/>
        </p:nvSpPr>
        <p:spPr>
          <a:xfrm>
            <a:off x="8238398" y="5009176"/>
            <a:ext cx="180717" cy="1807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6449645" y="5188800"/>
            <a:ext cx="298724" cy="3476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986" y="5434178"/>
                <a:ext cx="354893" cy="361702"/>
              </a:xfrm>
              <a:prstGeom prst="rect">
                <a:avLst/>
              </a:prstGeom>
              <a:blipFill rotWithShape="0">
                <a:blip r:embed="rId15"/>
                <a:stretch>
                  <a:fillRect r="-79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/>
              <p:cNvSpPr txBox="1"/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8" name="TextBox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556" y="5442130"/>
                <a:ext cx="354893" cy="361702"/>
              </a:xfrm>
              <a:prstGeom prst="rect">
                <a:avLst/>
              </a:prstGeom>
              <a:blipFill rotWithShape="0">
                <a:blip r:embed="rId16"/>
                <a:stretch>
                  <a:fillRect r="-77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9" name="Straight Arrow Connector 128"/>
          <p:cNvCxnSpPr/>
          <p:nvPr/>
        </p:nvCxnSpPr>
        <p:spPr>
          <a:xfrm flipH="1">
            <a:off x="6921984" y="5188800"/>
            <a:ext cx="146465" cy="362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h𝑎𝑑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48" y="5448743"/>
                <a:ext cx="354893" cy="369460"/>
              </a:xfrm>
              <a:prstGeom prst="rect">
                <a:avLst/>
              </a:prstGeom>
              <a:blipFill rotWithShape="0">
                <a:blip r:embed="rId17"/>
                <a:stretch>
                  <a:fillRect r="-5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530" y="5462790"/>
                <a:ext cx="354893" cy="338554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531" y="5467110"/>
                <a:ext cx="354893" cy="33855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𝑏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𝑙𝑒𝑝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795" y="5496421"/>
                <a:ext cx="354893" cy="386003"/>
              </a:xfrm>
              <a:prstGeom prst="rect">
                <a:avLst/>
              </a:prstGeom>
              <a:blipFill rotWithShape="0">
                <a:blip r:embed="rId20"/>
                <a:stretch>
                  <a:fillRect r="-46552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6" name="Straight Arrow Connector 135"/>
          <p:cNvCxnSpPr/>
          <p:nvPr/>
        </p:nvCxnSpPr>
        <p:spPr>
          <a:xfrm>
            <a:off x="7388530" y="5174134"/>
            <a:ext cx="29994" cy="3770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7706759" y="5205961"/>
            <a:ext cx="106705" cy="328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8017571" y="5182588"/>
            <a:ext cx="48964" cy="368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endCxn id="135" idx="0"/>
          </p:cNvCxnSpPr>
          <p:nvPr/>
        </p:nvCxnSpPr>
        <p:spPr>
          <a:xfrm>
            <a:off x="8329810" y="5198187"/>
            <a:ext cx="75432" cy="298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ight Brace 142"/>
          <p:cNvSpPr/>
          <p:nvPr/>
        </p:nvSpPr>
        <p:spPr>
          <a:xfrm rot="5400000">
            <a:off x="6949785" y="5279918"/>
            <a:ext cx="90861" cy="11932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h𝑎𝑑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157" y="5927304"/>
                <a:ext cx="354893" cy="338554"/>
              </a:xfrm>
              <a:prstGeom prst="rect">
                <a:avLst/>
              </a:prstGeom>
              <a:blipFill rotWithShape="0">
                <a:blip r:embed="rId21"/>
                <a:stretch>
                  <a:fillRect r="-39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Right Brace 144"/>
          <p:cNvSpPr/>
          <p:nvPr/>
        </p:nvSpPr>
        <p:spPr>
          <a:xfrm rot="5400000">
            <a:off x="7967161" y="5670700"/>
            <a:ext cx="100903" cy="4415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5"/>
              <p:cNvSpPr txBox="1"/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charset="0"/>
                        </a:rPr>
                        <m:t>𝐻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6" name="TextBox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0124" y="5951424"/>
                <a:ext cx="354893" cy="33855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7" name="Right Brace 146"/>
          <p:cNvSpPr/>
          <p:nvPr/>
        </p:nvSpPr>
        <p:spPr>
          <a:xfrm rot="5400000">
            <a:off x="8662552" y="5504834"/>
            <a:ext cx="101683" cy="76716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>
              <a:xfrm>
                <a:off x="8564014" y="5941934"/>
                <a:ext cx="354893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𝑙𝑒𝑝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4014" y="5941934"/>
                <a:ext cx="354893" cy="357534"/>
              </a:xfrm>
              <a:prstGeom prst="rect">
                <a:avLst/>
              </a:prstGeom>
              <a:blipFill rotWithShape="0">
                <a:blip r:embed="rId23"/>
                <a:stretch>
                  <a:fillRect r="-29310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Oval 148"/>
              <p:cNvSpPr/>
              <p:nvPr/>
            </p:nvSpPr>
            <p:spPr>
              <a:xfrm>
                <a:off x="8548361" y="5252348"/>
                <a:ext cx="641181" cy="4721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𝑙</m:t>
                      </m:r>
                      <m:r>
                        <a:rPr lang="en-GB" sz="12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GB" sz="12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𝒑</m:t>
                          </m:r>
                        </m:e>
                        <m:sub/>
                        <m:sup>
                          <m:r>
                            <a:rPr lang="en-GB" sz="12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𝑚𝑖𝑠𝑠</m:t>
                          </m:r>
                        </m:sup>
                      </m:sSubSup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9" name="Oval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361" y="5252348"/>
                <a:ext cx="641181" cy="472170"/>
              </a:xfrm>
              <a:prstGeom prst="ellipse">
                <a:avLst/>
              </a:prstGeom>
              <a:blipFill rotWithShape="0">
                <a:blip r:embed="rId24"/>
                <a:stretch>
                  <a:fillRect/>
                </a:stretch>
              </a:blipFill>
              <a:ln>
                <a:solidFill>
                  <a:srgbClr val="FF0000"/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Slide Number Placeholder 1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9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7" grpId="0"/>
      <p:bldP spid="28" grpId="0"/>
      <p:bldP spid="30" grpId="0"/>
      <p:bldP spid="33" grpId="0"/>
      <p:bldP spid="50" grpId="0" animBg="1"/>
      <p:bldP spid="58" grpId="0"/>
      <p:bldP spid="63" grpId="0" animBg="1"/>
      <p:bldP spid="67" grpId="0"/>
      <p:bldP spid="73" grpId="0" animBg="1"/>
      <p:bldP spid="105" grpId="0"/>
      <p:bldP spid="106" grpId="0" animBg="1"/>
      <p:bldP spid="113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5" grpId="0"/>
      <p:bldP spid="128" grpId="0"/>
      <p:bldP spid="132" grpId="0"/>
      <p:bldP spid="133" grpId="0"/>
      <p:bldP spid="134" grpId="0"/>
      <p:bldP spid="135" grpId="0"/>
      <p:bldP spid="143" grpId="0" animBg="1"/>
      <p:bldP spid="144" grpId="0"/>
      <p:bldP spid="145" grpId="0" animBg="1"/>
      <p:bldP spid="146" grpId="0"/>
      <p:bldP spid="147" grpId="0" animBg="1"/>
      <p:bldP spid="148" grpId="0"/>
      <p:bldP spid="14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Event selection using TMVA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6404" y="1929062"/>
            <a:ext cx="30349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Kinematic variables and tagging information are </a:t>
            </a:r>
            <a:r>
              <a:rPr lang="en-US" sz="1600" dirty="0"/>
              <a:t>used as input to the </a:t>
            </a:r>
            <a:r>
              <a:rPr lang="en-US" sz="1600" dirty="0">
                <a:solidFill>
                  <a:srgbClr val="00B050"/>
                </a:solidFill>
              </a:rPr>
              <a:t>TMVA(BDTG)</a:t>
            </a:r>
            <a:r>
              <a:rPr lang="en-US" sz="1600" dirty="0"/>
              <a:t> separately for the </a:t>
            </a:r>
            <a:r>
              <a:rPr lang="en-US" sz="1600" dirty="0" smtClean="0">
                <a:solidFill>
                  <a:srgbClr val="0070C0"/>
                </a:solidFill>
              </a:rPr>
              <a:t>fully-hadronic</a:t>
            </a:r>
            <a:r>
              <a:rPr lang="en-US" sz="1600" dirty="0" smtClean="0"/>
              <a:t> (27 variables) and </a:t>
            </a:r>
            <a:r>
              <a:rPr lang="en-US" sz="1600" dirty="0" smtClean="0">
                <a:solidFill>
                  <a:srgbClr val="0070C0"/>
                </a:solidFill>
              </a:rPr>
              <a:t>semi-</a:t>
            </a:r>
            <a:r>
              <a:rPr lang="en-US" sz="1600" dirty="0" err="1" smtClean="0">
                <a:solidFill>
                  <a:srgbClr val="0070C0"/>
                </a:solidFill>
              </a:rPr>
              <a:t>leptonic</a:t>
            </a:r>
            <a:r>
              <a:rPr lang="en-US" sz="1600" dirty="0" smtClean="0"/>
              <a:t> (23 variables) </a:t>
            </a:r>
            <a:r>
              <a:rPr lang="en-US" sz="1600" dirty="0"/>
              <a:t>channels (examples plots see backup slides):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27" y="1847692"/>
            <a:ext cx="2144836" cy="20162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341" y="1845794"/>
            <a:ext cx="2109521" cy="19816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t="9377" r="22718" b="8014"/>
          <a:stretch/>
        </p:blipFill>
        <p:spPr>
          <a:xfrm>
            <a:off x="981553" y="3977023"/>
            <a:ext cx="1537018" cy="1824456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4D67-B32D-B74E-B9AC-5693DA07F476}" type="datetime1">
              <a:rPr lang="en-GB" smtClean="0"/>
              <a:t>27/08/2018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33</a:t>
            </a:fld>
            <a:endParaRPr lang="en-US"/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148" y="3855347"/>
            <a:ext cx="2201215" cy="20678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340" y="3846555"/>
            <a:ext cx="2201215" cy="206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000226" y="2496087"/>
            <a:ext cx="984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Apply</a:t>
            </a:r>
          </a:p>
          <a:p>
            <a:pPr algn="ctr"/>
            <a:r>
              <a:rPr lang="en-US" dirty="0"/>
              <a:t>BDTG weight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BDTG(gradient) response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33" y="1910895"/>
            <a:ext cx="3193573" cy="3017044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4" idx="3"/>
          </p:cNvCxnSpPr>
          <p:nvPr/>
        </p:nvCxnSpPr>
        <p:spPr>
          <a:xfrm>
            <a:off x="4017706" y="3419417"/>
            <a:ext cx="98409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22960" y="4927934"/>
            <a:ext cx="76240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CMR12" charset="0"/>
              </a:rPr>
              <a:t>The BDTG response for signal and background samples. </a:t>
            </a:r>
          </a:p>
          <a:p>
            <a:pPr algn="just"/>
            <a:r>
              <a:rPr lang="en-US" sz="1600" dirty="0">
                <a:latin typeface="CMR12" charset="0"/>
              </a:rPr>
              <a:t>(Left): </a:t>
            </a:r>
            <a:r>
              <a:rPr lang="en-US" sz="1600" dirty="0" err="1">
                <a:latin typeface="CMR12" charset="0"/>
              </a:rPr>
              <a:t>Normalised</a:t>
            </a:r>
            <a:r>
              <a:rPr lang="en-US" sz="1600" dirty="0">
                <a:latin typeface="CMR12" charset="0"/>
              </a:rPr>
              <a:t> BDTG response.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930284" y="4927934"/>
                <a:ext cx="2142472" cy="605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0" dirty="0"/>
                  <a:t>Optimise significance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𝑆</m:t>
                    </m:r>
                    <m:r>
                      <a:rPr lang="en-GB" sz="1600" b="0" i="1" smtClean="0">
                        <a:latin typeface="Cambria Math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𝑆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+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𝐵</m:t>
                        </m:r>
                      </m:e>
                    </m:rad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284" y="4927934"/>
                <a:ext cx="2142472" cy="605935"/>
              </a:xfrm>
              <a:prstGeom prst="rect">
                <a:avLst/>
              </a:prstGeom>
              <a:blipFill rotWithShape="0">
                <a:blip r:embed="rId5"/>
                <a:stretch>
                  <a:fillRect t="-3000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22960" y="5558881"/>
            <a:ext cx="53470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CMR12" charset="0"/>
              </a:rPr>
              <a:t>(Right): Scaled BDTG to number of events expected in 1.5 ab</a:t>
            </a:r>
            <a:r>
              <a:rPr lang="en-US" sz="1600" baseline="30000" dirty="0">
                <a:latin typeface="CMR12" charset="0"/>
              </a:rPr>
              <a:t>-1</a:t>
            </a:r>
            <a:r>
              <a:rPr lang="en-US" sz="1600" dirty="0">
                <a:latin typeface="CMR8" charset="0"/>
              </a:rPr>
              <a:t> </a:t>
            </a:r>
            <a:r>
              <a:rPr lang="en-US" sz="1600" dirty="0">
                <a:latin typeface="CMR12" charset="0"/>
              </a:rPr>
              <a:t>with new set of samples by using the result from (Left). </a:t>
            </a:r>
            <a:endParaRPr lang="en-US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E16B2-00E8-7B47-9E9E-2F600114DBA8}" type="datetime1">
              <a:rPr lang="en-GB" smtClean="0"/>
              <a:t>27/08/2018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57012" y="4771428"/>
            <a:ext cx="1296000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aseline="30000" dirty="0" smtClean="0"/>
              <a:t>BDTG response</a:t>
            </a:r>
            <a:endParaRPr lang="en-US" sz="2000" baseline="30000" dirty="0"/>
          </a:p>
        </p:txBody>
      </p:sp>
      <p:grpSp>
        <p:nvGrpSpPr>
          <p:cNvPr id="8" name="Group 7"/>
          <p:cNvGrpSpPr/>
          <p:nvPr/>
        </p:nvGrpSpPr>
        <p:grpSpPr>
          <a:xfrm>
            <a:off x="4984318" y="1910895"/>
            <a:ext cx="3224613" cy="3017039"/>
            <a:chOff x="4984318" y="1910895"/>
            <a:chExt cx="3224613" cy="30170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4318" y="1910895"/>
              <a:ext cx="3191532" cy="301703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912931" y="4771428"/>
              <a:ext cx="1296000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/>
                <a:t>BDTG response</a:t>
              </a:r>
              <a:endParaRPr lang="en-US" sz="20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607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Result on top-Yukawa coupling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44" y="2023964"/>
            <a:ext cx="3577701" cy="340528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691683" y="2219646"/>
                <a:ext cx="3620770" cy="1844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translate the </a:t>
                </a:r>
                <a:r>
                  <a:rPr lang="en-US" sz="1600" u="sng" dirty="0"/>
                  <a:t>cross-section </a:t>
                </a:r>
                <a:r>
                  <a:rPr lang="en-US" sz="1600" dirty="0"/>
                  <a:t>measurement into </a:t>
                </a:r>
                <a:r>
                  <a:rPr lang="en-US" sz="1600" u="sng" dirty="0"/>
                  <a:t>top Yukawa coupling </a:t>
                </a:r>
                <a:r>
                  <a:rPr lang="en-US" sz="1600" dirty="0"/>
                  <a:t>at 1.4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, a linear approximation is used (old, using quadratic fit):</a:t>
                </a:r>
              </a:p>
              <a:p>
                <a:endParaRPr lang="en-US" sz="16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=</m:t>
                      </m:r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0.53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683" y="2219646"/>
                <a:ext cx="3620770" cy="1844672"/>
              </a:xfrm>
              <a:prstGeom prst="rect">
                <a:avLst/>
              </a:prstGeom>
              <a:blipFill rotWithShape="0">
                <a:blip r:embed="rId4"/>
                <a:stretch>
                  <a:fillRect l="-1010" t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8D3A-FBD6-774C-AE64-72106E07DFF9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62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Event selection using </a:t>
            </a:r>
            <a:r>
              <a:rPr lang="en-US" sz="3600" dirty="0" smtClean="0">
                <a:solidFill>
                  <a:schemeClr val="tx1"/>
                </a:solidFill>
              </a:rPr>
              <a:t>TMVA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75180" y="2418670"/>
                <a:ext cx="4457958" cy="402336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b="1" dirty="0">
                    <a:solidFill>
                      <a:schemeClr val="tx1"/>
                    </a:solidFill>
                  </a:rPr>
                  <a:t>For both channel: 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reconstructed Higgs mass,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M</a:t>
                </a:r>
                <a:r>
                  <a:rPr lang="en-US" baseline="-25000" dirty="0" err="1" smtClean="0">
                    <a:solidFill>
                      <a:schemeClr val="tx1"/>
                    </a:solidFill>
                  </a:rPr>
                  <a:t>ij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number of reconstructed particles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visible energy in jets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chi-squared value of </a:t>
                </a:r>
                <a:r>
                  <a:rPr lang="en-US" dirty="0">
                    <a:solidFill>
                      <a:schemeClr val="tx1"/>
                    </a:solidFill>
                  </a:rPr>
                  <a:t>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reconstructed jets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event </a:t>
                </a:r>
                <a:r>
                  <a:rPr lang="en-US" dirty="0">
                    <a:solidFill>
                      <a:schemeClr val="tx1"/>
                    </a:solidFill>
                  </a:rPr>
                  <a:t>shape variables thrust, </a:t>
                </a:r>
                <a:r>
                  <a:rPr lang="en-US" dirty="0" err="1">
                    <a:solidFill>
                      <a:schemeClr val="tx1"/>
                    </a:solidFill>
                  </a:rPr>
                  <a:t>sphericity</a:t>
                </a:r>
                <a:r>
                  <a:rPr lang="en-US" dirty="0">
                    <a:solidFill>
                      <a:schemeClr val="tx1"/>
                    </a:solidFill>
                  </a:rPr>
                  <a:t> and </a:t>
                </a:r>
                <a:r>
                  <a:rPr lang="en-US" dirty="0" err="1">
                    <a:solidFill>
                      <a:schemeClr val="tx1"/>
                    </a:solidFill>
                  </a:rPr>
                  <a:t>aplanarity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4 highest b-tag probabilities and the corresponding </a:t>
                </a:r>
                <a:r>
                  <a:rPr lang="en-US" dirty="0" err="1">
                    <a:solidFill>
                      <a:schemeClr val="tx1"/>
                    </a:solidFill>
                  </a:rPr>
                  <a:t>ctag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cosine of decay angle of the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  <m:r>
                      <a:rPr lang="is-I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decay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cosine of the angles between Higgs and top</a:t>
                </a:r>
              </a:p>
              <a:p>
                <a:pPr>
                  <a:buClr>
                    <a:schemeClr val="tx1"/>
                  </a:buClr>
                  <a:buFont typeface="Arial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the 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45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67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5180" y="2418670"/>
                <a:ext cx="4457958" cy="4023360"/>
              </a:xfrm>
              <a:blipFill rotWithShape="0">
                <a:blip r:embed="rId3"/>
                <a:stretch>
                  <a:fillRect l="-2462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6404" y="1779592"/>
            <a:ext cx="76527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These variables are used as input to the </a:t>
            </a:r>
            <a:r>
              <a:rPr lang="en-US" sz="1600" dirty="0" smtClean="0"/>
              <a:t>TMVA(BDTG) </a:t>
            </a:r>
            <a:r>
              <a:rPr lang="en-US" sz="1600" dirty="0"/>
              <a:t>separately for the full-hadronic and semi-</a:t>
            </a:r>
            <a:r>
              <a:rPr lang="en-US" sz="1600" dirty="0" err="1"/>
              <a:t>leptonic</a:t>
            </a:r>
            <a:r>
              <a:rPr lang="en-US" sz="1600" dirty="0"/>
              <a:t> channels (examples plots see backup slides):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44362" y="2361386"/>
            <a:ext cx="3183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For </a:t>
            </a:r>
            <a:r>
              <a:rPr lang="en-US" sz="1400" b="1" dirty="0" smtClean="0"/>
              <a:t>semi-</a:t>
            </a:r>
            <a:r>
              <a:rPr lang="en-US" sz="1400" b="1" dirty="0" err="1" smtClean="0"/>
              <a:t>leptonic</a:t>
            </a:r>
            <a:r>
              <a:rPr lang="en-US" sz="1400" b="1" dirty="0" smtClean="0">
                <a:sym typeface="Wingdings"/>
              </a:rPr>
              <a:t>:</a:t>
            </a:r>
            <a:endParaRPr lang="en-US" sz="1400" b="1" dirty="0"/>
          </a:p>
          <a:p>
            <a:pPr marL="214313" indent="-214313">
              <a:buFont typeface="Arial" charset="0"/>
              <a:buChar char="•"/>
            </a:pPr>
            <a:r>
              <a:rPr lang="en-US" sz="1400" dirty="0"/>
              <a:t>Cone energy of the isolated lepton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400" dirty="0"/>
              <a:t>Ratio of energy deposits in the calorimeter of the isolated </a:t>
            </a:r>
            <a:r>
              <a:rPr lang="en-US" sz="1400" dirty="0" smtClean="0"/>
              <a:t>lepton</a:t>
            </a:r>
          </a:p>
          <a:p>
            <a:pPr marL="214313" indent="-214313">
              <a:buFont typeface="Arial" charset="0"/>
              <a:buChar char="•"/>
            </a:pPr>
            <a:endParaRPr lang="en-US" sz="1400" dirty="0"/>
          </a:p>
          <a:p>
            <a:r>
              <a:rPr lang="en-US" sz="1400" dirty="0" smtClean="0"/>
              <a:t>-&gt; 23 variables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344362" y="4133015"/>
            <a:ext cx="30650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For hadronic: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400" dirty="0"/>
              <a:t>Energy of the 4 lowest-energy jets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400" dirty="0"/>
              <a:t>Cosine of the angle of two closest jets to the </a:t>
            </a:r>
            <a:r>
              <a:rPr lang="en-US" sz="1400" dirty="0" smtClean="0"/>
              <a:t>beam-axis</a:t>
            </a:r>
          </a:p>
          <a:p>
            <a:pPr marL="214313" indent="-214313">
              <a:buFont typeface="Arial" charset="0"/>
              <a:buChar char="•"/>
            </a:pPr>
            <a:endParaRPr lang="en-US" sz="1400" dirty="0"/>
          </a:p>
          <a:p>
            <a:r>
              <a:rPr lang="en-US" sz="1400" dirty="0" smtClean="0"/>
              <a:t>-&gt; 27 variables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623AE-A246-1C4C-B97F-3934E703FF93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0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625" y="3263611"/>
            <a:ext cx="2419575" cy="2272934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2" cy="2250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7" cy="2256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6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6" cy="2256928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8" cy="2266362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524" y="2750900"/>
            <a:ext cx="1436959" cy="2365629"/>
          </a:xfrm>
          <a:prstGeom prst="rect">
            <a:avLst/>
          </a:prstGeom>
        </p:spPr>
        <p:txBody>
          <a:bodyPr vert="horz" lIns="0" tIns="34290" rIns="0" bIns="3429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/>
              <a:t>N.B The results presented here are all for the semi-</a:t>
            </a:r>
            <a:r>
              <a:rPr lang="en-US" sz="1500" dirty="0" err="1"/>
              <a:t>leptonic</a:t>
            </a:r>
            <a:r>
              <a:rPr lang="en-US" sz="1500" dirty="0"/>
              <a:t> signal channel.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9344-45D0-A041-AE72-FD522A6FAD4E}" type="datetime1">
              <a:rPr lang="en-GB" smtClean="0"/>
              <a:t>22/08/2018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3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92" y="3259744"/>
            <a:ext cx="2410216" cy="226414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1" cy="2250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6" cy="22569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6" cy="2256927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8" cy="226636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F21EA-9412-3A42-8685-DBECC6C95084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87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92" y="3256974"/>
            <a:ext cx="2475732" cy="232568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1" cy="2250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6" cy="22569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5" cy="2256927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8" y="3256976"/>
            <a:ext cx="2412577" cy="226636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438B-8106-A545-AE78-103D235E50AA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0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Analysis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82723" y="1944183"/>
                <a:ext cx="3492911" cy="302609"/>
              </a:xfrm>
              <a:ln>
                <a:solidFill>
                  <a:srgbClr val="FF0000"/>
                </a:solidFill>
                <a:prstDash val="dash"/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is-IS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sz="14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𝐻</m:t>
                    </m:r>
                    <m:r>
                      <a:rPr lang="en-GB" sz="1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  <m:r>
                      <a:rPr lang="is-IS" sz="14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𝑏</m:t>
                        </m:r>
                      </m:e>
                    </m:acc>
                    <m:r>
                      <a:rPr lang="en-GB" sz="14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(≈56%)</m:t>
                    </m:r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at 1.4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TeV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2723" y="1944183"/>
                <a:ext cx="3492911" cy="302609"/>
              </a:xfrm>
              <a:blipFill rotWithShape="0">
                <a:blip r:embed="rId3"/>
                <a:stretch>
                  <a:fillRect t="-84615" b="-100000"/>
                </a:stretch>
              </a:blipFill>
              <a:ln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14790485"/>
                  </p:ext>
                </p:extLst>
              </p:nvPr>
            </p:nvGraphicFramePr>
            <p:xfrm>
              <a:off x="957793" y="4583091"/>
              <a:ext cx="7230794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7392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2055196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993976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1807699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oMath>
                          </a14:m>
                          <a:r>
                            <a:rPr lang="en-US" sz="1200" dirty="0"/>
                            <a:t> decay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b="0" i="1" smtClean="0">
                                  <a:latin typeface="Cambria Math" charset="0"/>
                                </a:rPr>
                                <m:t>𝐵𝑅</m:t>
                              </m:r>
                            </m:oMath>
                          </a14:m>
                          <a:r>
                            <a:rPr lang="en-US" sz="1200" dirty="0" smtClean="0"/>
                            <a:t> </a:t>
                          </a:r>
                          <a:r>
                            <a:rPr lang="en-US" sz="1200" dirty="0"/>
                            <a:t>of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charset="0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2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oMath>
                          </a14:m>
                          <a:r>
                            <a:rPr lang="en-US" sz="1200" dirty="0" smtClean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0" i="1" dirty="0" smtClean="0">
                                  <a:latin typeface="Cambria Math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200" b="0" i="1" dirty="0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200" b="0" i="1" dirty="0" smtClean="0">
                                      <a:latin typeface="Cambria Math" charset="0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200" dirty="0" smtClean="0"/>
                            <a:t>)</a:t>
                          </a:r>
                          <a:endParaRPr lang="en-US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No. Leptons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Channel classification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6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46%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Hadronic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4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+1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𝑙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+1</m:t>
                                </m:r>
                                <m:sSub>
                                  <m:sSubPr>
                                    <m:ctrlPr>
                                      <a:rPr lang="en-US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2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𝜐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45%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Semi-</a:t>
                          </a:r>
                          <a:r>
                            <a:rPr lang="en-US" sz="1200" b="1" dirty="0" err="1"/>
                            <a:t>leptonic</a:t>
                          </a:r>
                          <a:endParaRPr lang="en-US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is-IS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𝑗𝑒𝑡𝑠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+2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𝑙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1200" b="0" i="1" kern="1200" smtClean="0">
                                            <a:solidFill>
                                              <a:schemeClr val="bg1">
                                                <a:lumMod val="75000"/>
                                              </a:schemeClr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0" i="1" kern="1200" smtClean="0">
                                            <a:solidFill>
                                              <a:schemeClr val="bg1">
                                                <a:lumMod val="75000"/>
                                              </a:schemeClr>
                                            </a:solidFill>
                                            <a:effectLst/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𝜐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𝐻</m:t>
                                </m:r>
                                <m:r>
                                  <a:rPr lang="is-IS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→</m:t>
                                </m:r>
                                <m:r>
                                  <a:rPr lang="en-GB" sz="1200" b="0" i="1" kern="1200" smtClean="0">
                                    <a:solidFill>
                                      <a:schemeClr val="bg1">
                                        <a:lumMod val="75000"/>
                                      </a:schemeClr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𝑏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200" b="0" i="1" kern="1200" smtClean="0">
                                        <a:solidFill>
                                          <a:schemeClr val="bg1">
                                            <a:lumMod val="75000"/>
                                          </a:schemeClr>
                                        </a:solidFill>
                                        <a:effectLst/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sv-SE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9%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&gt;1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Not </a:t>
                          </a:r>
                          <a:r>
                            <a:rPr lang="en-US" sz="1200" dirty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included</a:t>
                          </a:r>
                          <a:endParaRPr lang="en-US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14790485"/>
                  </p:ext>
                </p:extLst>
              </p:nvPr>
            </p:nvGraphicFramePr>
            <p:xfrm>
              <a:off x="957793" y="4583091"/>
              <a:ext cx="7230794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37392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205519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99397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180769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r="-20461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16024" r="-13679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No. Leptons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Channel classification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98387" r="-204615" b="-1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46%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Hadronic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201639" r="-204615" b="-1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45%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Semi-</a:t>
                          </a:r>
                          <a:r>
                            <a:rPr lang="en-US" sz="1200" b="1" dirty="0" err="1"/>
                            <a:t>leptonic</a:t>
                          </a:r>
                          <a:endParaRPr lang="en-US" sz="1200" b="1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56" t="-301639" r="-204615" b="-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9%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&gt;1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Not </a:t>
                          </a:r>
                          <a:r>
                            <a:rPr lang="en-US" sz="1200" dirty="0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included</a:t>
                          </a:r>
                          <a:endParaRPr lang="en-US" sz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822960" y="2293414"/>
            <a:ext cx="3780000" cy="1843083"/>
            <a:chOff x="822960" y="2179114"/>
            <a:chExt cx="3780000" cy="1843083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822960" y="2179114"/>
              <a:ext cx="3780000" cy="1843083"/>
              <a:chOff x="1127741" y="2158651"/>
              <a:chExt cx="3978609" cy="193992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127741" y="2158651"/>
                <a:ext cx="3273796" cy="1939922"/>
                <a:chOff x="4745577" y="1861385"/>
                <a:chExt cx="3273796" cy="1939922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4745577" y="1910095"/>
                  <a:ext cx="3273796" cy="1891212"/>
                </a:xfrm>
                <a:prstGeom prst="rect">
                  <a:avLst/>
                </a:prstGeom>
              </p:spPr>
            </p:pic>
            <p:sp>
              <p:nvSpPr>
                <p:cNvPr id="7" name="Oval 6"/>
                <p:cNvSpPr>
                  <a:spLocks noChangeAspect="1"/>
                </p:cNvSpPr>
                <p:nvPr/>
              </p:nvSpPr>
              <p:spPr>
                <a:xfrm>
                  <a:off x="6488274" y="2647212"/>
                  <a:ext cx="73966" cy="720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6346229" y="2165682"/>
                  <a:ext cx="143516" cy="43547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TextBox 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 r="-65217" b="-6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8" name="Straight Connector 7"/>
              <p:cNvCxnSpPr/>
              <p:nvPr/>
            </p:nvCxnSpPr>
            <p:spPr>
              <a:xfrm flipV="1">
                <a:off x="4308231" y="254097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4305024" y="344808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298373" y="269044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4298372" y="359755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cxnSpLocks noChangeAspect="1"/>
              </p:cNvCxnSpPr>
              <p:nvPr/>
            </p:nvCxnSpPr>
            <p:spPr>
              <a:xfrm>
                <a:off x="4508601" y="3656888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752273" y="2694211"/>
                    <a:ext cx="325315" cy="3563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2273" y="2694211"/>
                    <a:ext cx="325315" cy="35634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4781035" y="2315902"/>
                    <a:ext cx="325315" cy="3563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1035" y="2315902"/>
                    <a:ext cx="325315" cy="35634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7" name="Straight Connector 26"/>
              <p:cNvCxnSpPr>
                <a:cxnSpLocks noChangeAspect="1"/>
              </p:cNvCxnSpPr>
              <p:nvPr/>
            </p:nvCxnSpPr>
            <p:spPr>
              <a:xfrm flipV="1">
                <a:off x="4460631" y="2587874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cxnSpLocks noChangeAspect="1"/>
              </p:cNvCxnSpPr>
              <p:nvPr/>
            </p:nvCxnSpPr>
            <p:spPr>
              <a:xfrm flipV="1">
                <a:off x="4465058" y="3492567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cxnSpLocks noChangeAspect="1"/>
              </p:cNvCxnSpPr>
              <p:nvPr/>
            </p:nvCxnSpPr>
            <p:spPr>
              <a:xfrm>
                <a:off x="4502638" y="2755974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30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b="-75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0" name="Straight Connector 69"/>
            <p:cNvCxnSpPr/>
            <p:nvPr/>
          </p:nvCxnSpPr>
          <p:spPr>
            <a:xfrm flipV="1">
              <a:off x="3196982" y="2958525"/>
              <a:ext cx="509558" cy="142009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187617" y="3100533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cxnSpLocks noChangeAspect="1"/>
            </p:cNvCxnSpPr>
            <p:nvPr/>
          </p:nvCxnSpPr>
          <p:spPr>
            <a:xfrm flipV="1">
              <a:off x="3341775" y="3003081"/>
              <a:ext cx="205217" cy="57191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 noChangeAspect="1"/>
            </p:cNvCxnSpPr>
            <p:nvPr/>
          </p:nvCxnSpPr>
          <p:spPr>
            <a:xfrm>
              <a:off x="3381685" y="3162789"/>
              <a:ext cx="122728" cy="34203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3672587" y="2752418"/>
                  <a:ext cx="309076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2587" y="2752418"/>
                  <a:ext cx="309076" cy="34400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/>
                <p:cNvSpPr txBox="1"/>
                <p:nvPr/>
              </p:nvSpPr>
              <p:spPr>
                <a:xfrm>
                  <a:off x="3672587" y="3061159"/>
                  <a:ext cx="30907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charset="0"/>
                          </a:rPr>
                          <m:t>𝑏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75" name="TextBox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2587" y="3061159"/>
                  <a:ext cx="309076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3" name="Group 82"/>
          <p:cNvGrpSpPr/>
          <p:nvPr/>
        </p:nvGrpSpPr>
        <p:grpSpPr>
          <a:xfrm>
            <a:off x="4629363" y="2263282"/>
            <a:ext cx="3780000" cy="1843083"/>
            <a:chOff x="4629363" y="2148982"/>
            <a:chExt cx="3780000" cy="1843083"/>
          </a:xfrm>
        </p:grpSpPr>
        <p:grpSp>
          <p:nvGrpSpPr>
            <p:cNvPr id="51" name="Group 50"/>
            <p:cNvGrpSpPr>
              <a:grpSpLocks noChangeAspect="1"/>
            </p:cNvGrpSpPr>
            <p:nvPr/>
          </p:nvGrpSpPr>
          <p:grpSpPr>
            <a:xfrm>
              <a:off x="4629363" y="2148982"/>
              <a:ext cx="3780000" cy="1843083"/>
              <a:chOff x="1127741" y="2158651"/>
              <a:chExt cx="3978609" cy="1939922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127741" y="2158651"/>
                <a:ext cx="3273796" cy="1939922"/>
                <a:chOff x="4745577" y="1861385"/>
                <a:chExt cx="3273796" cy="1939922"/>
              </a:xfrm>
            </p:grpSpPr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4745577" y="1910095"/>
                  <a:ext cx="3273796" cy="1891212"/>
                </a:xfrm>
                <a:prstGeom prst="rect">
                  <a:avLst/>
                </a:prstGeom>
              </p:spPr>
            </p:pic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6488274" y="2647212"/>
                  <a:ext cx="73966" cy="720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6346229" y="2165682"/>
                  <a:ext cx="143516" cy="43547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8" name="TextBox 67"/>
                    <p:cNvSpPr txBox="1"/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GB" sz="14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𝐻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68" name="TextBox 6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81205" y="1861385"/>
                      <a:ext cx="292963" cy="307777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 r="-68889" b="-6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53" name="Straight Connector 52"/>
              <p:cNvCxnSpPr/>
              <p:nvPr/>
            </p:nvCxnSpPr>
            <p:spPr>
              <a:xfrm flipV="1">
                <a:off x="4308231" y="254097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4305024" y="344808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4298373" y="2690447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298372" y="3597555"/>
                <a:ext cx="536331" cy="14947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>
                <a:cxnSpLocks noChangeAspect="1"/>
              </p:cNvCxnSpPr>
              <p:nvPr/>
            </p:nvCxnSpPr>
            <p:spPr>
              <a:xfrm>
                <a:off x="4508601" y="3656888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4752273" y="2694211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𝑙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8" name="TextBox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2273" y="2694211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4781035" y="2362861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1600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𝜐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59" name="TextBox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1035" y="2362861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6"/>
                    <a:stretch>
                      <a:fillRect r="-12000" b="-188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0" name="Straight Connector 59"/>
              <p:cNvCxnSpPr>
                <a:cxnSpLocks noChangeAspect="1"/>
              </p:cNvCxnSpPr>
              <p:nvPr/>
            </p:nvCxnSpPr>
            <p:spPr>
              <a:xfrm flipV="1">
                <a:off x="4460631" y="2587874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cxnSpLocks noChangeAspect="1"/>
              </p:cNvCxnSpPr>
              <p:nvPr/>
            </p:nvCxnSpPr>
            <p:spPr>
              <a:xfrm flipV="1">
                <a:off x="4465058" y="3492567"/>
                <a:ext cx="216000" cy="6019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cxnSpLocks noChangeAspect="1"/>
              </p:cNvCxnSpPr>
              <p:nvPr/>
            </p:nvCxnSpPr>
            <p:spPr>
              <a:xfrm>
                <a:off x="4502638" y="2755974"/>
                <a:ext cx="129176" cy="3600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63" name="TextBox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5090" y="3235204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7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600" b="0" i="1" smtClean="0">
                              <a:latin typeface="Cambria Math" charset="0"/>
                            </a:rPr>
                            <m:t>𝑞</m:t>
                          </m:r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64" name="TextBox 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63704" y="3571602"/>
                    <a:ext cx="325315" cy="338554"/>
                  </a:xfrm>
                  <a:prstGeom prst="rect">
                    <a:avLst/>
                  </a:prstGeom>
                  <a:blipFill rotWithShape="0">
                    <a:blip r:embed="rId18"/>
                    <a:stretch>
                      <a:fillRect b="-94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7" name="Straight Connector 76"/>
            <p:cNvCxnSpPr/>
            <p:nvPr/>
          </p:nvCxnSpPr>
          <p:spPr>
            <a:xfrm flipV="1">
              <a:off x="7006979" y="2943873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997614" y="3085881"/>
              <a:ext cx="509558" cy="142009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 noChangeAspect="1"/>
            </p:cNvCxnSpPr>
            <p:nvPr/>
          </p:nvCxnSpPr>
          <p:spPr>
            <a:xfrm flipV="1">
              <a:off x="7151772" y="2988429"/>
              <a:ext cx="205217" cy="57191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cxnSpLocks noChangeAspect="1"/>
            </p:cNvCxnSpPr>
            <p:nvPr/>
          </p:nvCxnSpPr>
          <p:spPr>
            <a:xfrm>
              <a:off x="7191682" y="3148137"/>
              <a:ext cx="122728" cy="34203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7482584" y="2737766"/>
                  <a:ext cx="309076" cy="3440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16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584" y="2737766"/>
                  <a:ext cx="309076" cy="344005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7482584" y="3046507"/>
                  <a:ext cx="30907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charset="0"/>
                          </a:rPr>
                          <m:t>𝑏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584" y="3046507"/>
                  <a:ext cx="309076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5" name="TextBox 84"/>
          <p:cNvSpPr txBox="1"/>
          <p:nvPr/>
        </p:nvSpPr>
        <p:spPr>
          <a:xfrm>
            <a:off x="1493216" y="4173870"/>
            <a:ext cx="2490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Hadronic channel: 6 jets</a:t>
            </a:r>
            <a:endParaRPr lang="en-US" sz="1600" u="sng" dirty="0"/>
          </a:p>
        </p:txBody>
      </p:sp>
      <p:sp>
        <p:nvSpPr>
          <p:cNvPr id="86" name="TextBox 85"/>
          <p:cNvSpPr txBox="1"/>
          <p:nvPr/>
        </p:nvSpPr>
        <p:spPr>
          <a:xfrm>
            <a:off x="5259955" y="4171782"/>
            <a:ext cx="2741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Semi-</a:t>
            </a:r>
            <a:r>
              <a:rPr lang="en-US" sz="1600" u="sng" dirty="0" err="1" smtClean="0"/>
              <a:t>leptonic</a:t>
            </a:r>
            <a:r>
              <a:rPr lang="en-US" sz="1600" u="sng" dirty="0" smtClean="0"/>
              <a:t> channel: 4 jets</a:t>
            </a:r>
            <a:endParaRPr lang="en-US" sz="1600" u="sng" dirty="0"/>
          </a:p>
        </p:txBody>
      </p:sp>
      <p:sp>
        <p:nvSpPr>
          <p:cNvPr id="87" name="Date Placeholder 8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9E77-1519-C948-AB38-4A8D4F8D93A2}" type="datetime1">
              <a:rPr lang="en-GB" smtClean="0"/>
              <a:t>22/08/2018</a:t>
            </a:fld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4259129" y="2362966"/>
            <a:ext cx="362805" cy="172896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8052223" y="2362965"/>
            <a:ext cx="362805" cy="172896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</a:t>
            </a:fld>
            <a:endParaRPr lang="en-US"/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5541735" y="1944182"/>
            <a:ext cx="2095387" cy="302609"/>
          </a:xfrm>
          <a:prstGeom prst="rect">
            <a:avLst/>
          </a:prstGeom>
          <a:ln>
            <a:solidFill>
              <a:srgbClr val="FF0000"/>
            </a:solidFill>
            <a:prstDash val="dash"/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Detector model: </a:t>
            </a:r>
            <a:r>
              <a:rPr lang="en-US" sz="1400" dirty="0" err="1" smtClean="0">
                <a:solidFill>
                  <a:schemeClr val="tx1"/>
                </a:solidFill>
              </a:rPr>
              <a:t>CLIC_SiD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2960" y="6015657"/>
            <a:ext cx="4145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*Previous </a:t>
            </a:r>
            <a:r>
              <a:rPr lang="en-US" sz="1400" dirty="0"/>
              <a:t>analysis described in </a:t>
            </a:r>
            <a:r>
              <a:rPr lang="mr-IN" sz="1400" dirty="0" smtClean="0"/>
              <a:t>CLICdp-Note-2014-001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643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1006684"/>
            <a:ext cx="2395470" cy="2250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80" y="1003365"/>
            <a:ext cx="2402535" cy="22569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21" y="3256975"/>
            <a:ext cx="2402004" cy="22564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80" y="1000047"/>
            <a:ext cx="2402535" cy="225692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C27C4-D020-D64E-90E8-5C7447633A7D}" type="datetime1">
              <a:rPr lang="en-GB" smtClean="0"/>
              <a:t>22/08/2018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77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BDTG cut efficiency &amp;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optimal significance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664698" y="1881519"/>
            <a:ext cx="7860323" cy="2467013"/>
            <a:chOff x="0" y="1993900"/>
            <a:chExt cx="9144000" cy="286990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93900"/>
              <a:ext cx="9144000" cy="2869903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7719646" y="2497018"/>
              <a:ext cx="1" cy="205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727146" y="4434080"/>
            <a:ext cx="89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13315" y="4434080"/>
            <a:ext cx="134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background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8808" y="4434080"/>
            <a:ext cx="140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significance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271627" y="4803412"/>
                <a:ext cx="1801401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charset="0"/>
                        </a:rPr>
                        <m:t>=</m:t>
                      </m:r>
                      <m:r>
                        <a:rPr lang="en-GB" b="0" i="1" smtClean="0">
                          <a:latin typeface="Cambria Math" charset="0"/>
                        </a:rPr>
                        <m:t>𝑆</m:t>
                      </m:r>
                      <m:r>
                        <a:rPr lang="en-GB" b="0" i="1" smtClean="0">
                          <a:latin typeface="Cambria Math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smtClean="0">
                              <a:latin typeface="Cambria Math" charset="0"/>
                            </a:rPr>
                            <m:t>𝑆</m:t>
                          </m:r>
                          <m:r>
                            <a:rPr lang="en-GB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 charset="0"/>
                            </a:rPr>
                            <m:t>𝐵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627" y="4803412"/>
                <a:ext cx="1801401" cy="401970"/>
              </a:xfrm>
              <a:prstGeom prst="rect">
                <a:avLst/>
              </a:prstGeom>
              <a:blipFill rotWithShape="0">
                <a:blip r:embed="rId6"/>
                <a:stretch>
                  <a:fillRect t="-50000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1602211" y="5290930"/>
            <a:ext cx="6163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Optimal significance obtained for the semi-</a:t>
            </a:r>
            <a:r>
              <a:rPr lang="en-US" dirty="0" err="1"/>
              <a:t>leptonic</a:t>
            </a:r>
            <a:r>
              <a:rPr lang="en-US" dirty="0"/>
              <a:t> channel.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F90D-DF5B-1346-81D6-6D3CBA26F87C}" type="datetime1">
              <a:rPr lang="en-GB" smtClean="0"/>
              <a:t>22/08/2018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018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CP observables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An observable sensitive to CP violation must be odd under CP transformation. There are couple of variables that we can measure to investigate the CP violation [1]: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Up-down asymmetry                                            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/>
              </a:rPr>
              <a:t></a:t>
            </a:r>
            <a:r>
              <a:rPr lang="en-US" dirty="0">
                <a:solidFill>
                  <a:schemeClr val="tx1"/>
                </a:solidFill>
              </a:rPr>
              <a:t> directly test CP violation</a:t>
            </a: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The </a:t>
            </a:r>
            <a:r>
              <a:rPr lang="en-US" dirty="0" err="1">
                <a:solidFill>
                  <a:schemeClr val="tx1"/>
                </a:solidFill>
              </a:rPr>
              <a:t>polarisation</a:t>
            </a:r>
            <a:r>
              <a:rPr lang="en-US" dirty="0">
                <a:solidFill>
                  <a:schemeClr val="tx1"/>
                </a:solidFill>
              </a:rPr>
              <a:t> asymmetry of the top quark 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  <a:sym typeface="Wingdings"/>
              </a:rPr>
              <a:t> distinguish between CP even and CP odd Higgs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0" t="52433" r="5054" b="31235"/>
          <a:stretch/>
        </p:blipFill>
        <p:spPr>
          <a:xfrm>
            <a:off x="1490941" y="4379847"/>
            <a:ext cx="6164495" cy="8400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2063" y="5337686"/>
            <a:ext cx="33855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Figure: Feynman diagrams of </a:t>
            </a:r>
            <a:r>
              <a:rPr lang="en-US" sz="1350" dirty="0" err="1"/>
              <a:t>ttH</a:t>
            </a:r>
            <a:r>
              <a:rPr lang="en-US" sz="1350" dirty="0"/>
              <a:t> production.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814" y="5873302"/>
            <a:ext cx="89847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[1] Reference: R.M. </a:t>
            </a:r>
            <a:r>
              <a:rPr lang="en-US" sz="1050" dirty="0" err="1"/>
              <a:t>Godbole</a:t>
            </a:r>
            <a:r>
              <a:rPr lang="en-US" sz="1050" dirty="0"/>
              <a:t>, C. </a:t>
            </a:r>
            <a:r>
              <a:rPr lang="en-US" sz="1050" dirty="0" err="1"/>
              <a:t>Hangst</a:t>
            </a:r>
            <a:r>
              <a:rPr lang="en-US" sz="1050" dirty="0"/>
              <a:t>, M. Mu ̈</a:t>
            </a:r>
            <a:r>
              <a:rPr lang="en-US" sz="1050" dirty="0" err="1"/>
              <a:t>hlleitner</a:t>
            </a:r>
            <a:r>
              <a:rPr lang="en-US" sz="1050" dirty="0"/>
              <a:t>, S.D. </a:t>
            </a:r>
            <a:r>
              <a:rPr lang="en-US" sz="1050" dirty="0" err="1"/>
              <a:t>Rindani</a:t>
            </a:r>
            <a:r>
              <a:rPr lang="en-US" sz="1050" dirty="0"/>
              <a:t> and P. Sharma, “Model-independent analysis of Higgs spin and CP properties in the process </a:t>
            </a:r>
            <a:r>
              <a:rPr lang="en-US" sz="1050" dirty="0" err="1"/>
              <a:t>e</a:t>
            </a:r>
            <a:r>
              <a:rPr lang="en-US" sz="1050" baseline="30000" dirty="0" err="1"/>
              <a:t>+</a:t>
            </a:r>
            <a:r>
              <a:rPr lang="en-US" sz="1050" dirty="0" err="1"/>
              <a:t>e</a:t>
            </a:r>
            <a:r>
              <a:rPr lang="en-US" sz="1050" baseline="30000" dirty="0"/>
              <a:t>-</a:t>
            </a:r>
            <a:r>
              <a:rPr lang="en-US" sz="1050" dirty="0"/>
              <a:t> → </a:t>
            </a:r>
            <a:r>
              <a:rPr lang="en-US" sz="1050" dirty="0" err="1"/>
              <a:t>ttΦ</a:t>
            </a:r>
            <a:r>
              <a:rPr lang="en-US" sz="1050" dirty="0"/>
              <a:t>”, </a:t>
            </a:r>
            <a:r>
              <a:rPr lang="is-IS" sz="1050" dirty="0"/>
              <a:t>arXiv:1103.5404v1 [hep-ph] 28 Mar 2011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ABCE-C69B-7043-9776-3F384793CF67}" type="datetime1">
              <a:rPr lang="en-GB" smtClean="0"/>
              <a:t>22/08/2018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572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MC vs Rec (investigation)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16374" r="14620" b="15204"/>
          <a:stretch/>
        </p:blipFill>
        <p:spPr>
          <a:xfrm>
            <a:off x="8312453" y="0"/>
            <a:ext cx="831547" cy="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493" y="0"/>
            <a:ext cx="804462" cy="81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744" y="1746153"/>
            <a:ext cx="2790678" cy="45502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9700" y="2361728"/>
                <a:ext cx="12660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4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00" y="2361728"/>
                <a:ext cx="1266093" cy="307777"/>
              </a:xfrm>
              <a:prstGeom prst="rect">
                <a:avLst/>
              </a:prstGeom>
              <a:blipFill rotWithShape="0">
                <a:blip r:embed="rId5"/>
                <a:stretch>
                  <a:fillRect t="-80392" b="-10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49699" y="3878719"/>
                <a:ext cx="12660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4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=0.5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99" y="3878719"/>
                <a:ext cx="1266093" cy="307777"/>
              </a:xfrm>
              <a:prstGeom prst="rect">
                <a:avLst/>
              </a:prstGeom>
              <a:blipFill rotWithShape="0">
                <a:blip r:embed="rId6"/>
                <a:stretch>
                  <a:fillRect t="-82353" b="-10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49699" y="5395711"/>
                <a:ext cx="12660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4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99" y="5395711"/>
                <a:ext cx="1266093" cy="307777"/>
              </a:xfrm>
              <a:prstGeom prst="rect">
                <a:avLst/>
              </a:prstGeom>
              <a:blipFill rotWithShape="0">
                <a:blip r:embed="rId7"/>
                <a:stretch>
                  <a:fillRect t="-82353" b="-10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31323" y="1978269"/>
                <a:ext cx="3823632" cy="3435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Correlation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latin typeface="Cambria Math" charset="0"/>
                      </a:rPr>
                      <m:t>sin</m:t>
                    </m:r>
                    <m:r>
                      <a:rPr lang="en-GB" sz="1600" i="1">
                        <a:latin typeface="Cambria Math" charset="0"/>
                      </a:rPr>
                      <m:t>⁡</m:t>
                    </m:r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600" dirty="0"/>
                  <a:t> between MC and Rec: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/>
                  <a:t>A lot of background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/>
                  <a:t>Opposite diagonal line</a:t>
                </a:r>
                <a:endParaRPr lang="en-US" sz="1600" dirty="0">
                  <a:sym typeface="Wingdings"/>
                </a:endParaRPr>
              </a:p>
              <a:p>
                <a:pPr marL="742950" lvl="1" indent="-285750">
                  <a:buSzPct val="60000"/>
                  <a:buFont typeface="Wingdings" charset="2"/>
                  <a:buChar char="Ø"/>
                </a:pPr>
                <a:r>
                  <a:rPr lang="en-US" sz="1600" dirty="0" err="1">
                    <a:sym typeface="Wingdings"/>
                  </a:rPr>
                  <a:t>Mis</a:t>
                </a:r>
                <a:r>
                  <a:rPr lang="en-US" sz="1600" dirty="0">
                    <a:sym typeface="Wingdings"/>
                  </a:rPr>
                  <a:t>-identification of top</a:t>
                </a:r>
              </a:p>
              <a:p>
                <a:pPr marL="742950" lvl="1" indent="-285750">
                  <a:buSzPct val="60000"/>
                  <a:buFont typeface="Wingdings" charset="2"/>
                  <a:buChar char="Ø"/>
                </a:pPr>
                <a:endParaRPr lang="en-US" sz="1600" dirty="0">
                  <a:sym typeface="Wingdings"/>
                </a:endParaRPr>
              </a:p>
              <a:p>
                <a:pPr marL="742950" lvl="1" indent="-285750">
                  <a:buSzPct val="60000"/>
                  <a:buFont typeface="Wingdings" charset="2"/>
                  <a:buChar char="Ø"/>
                </a:pPr>
                <a:endParaRPr lang="en-US" sz="1600" dirty="0">
                  <a:sym typeface="Wingdings"/>
                </a:endParaRPr>
              </a:p>
              <a:p>
                <a:pPr marL="742950" lvl="1" indent="-285750">
                  <a:buSzPct val="60000"/>
                  <a:buFont typeface="Wingdings" charset="2"/>
                  <a:buChar char="Ø"/>
                </a:pPr>
                <a:endParaRPr lang="en-US" sz="1600" dirty="0">
                  <a:sym typeface="Wingdings"/>
                </a:endParaRPr>
              </a:p>
              <a:p>
                <a:pPr>
                  <a:buSzPct val="60000"/>
                </a:pPr>
                <a:r>
                  <a:rPr lang="en-US" sz="1600" dirty="0">
                    <a:sym typeface="Wingdings"/>
                  </a:rPr>
                  <a:t>How to cut away </a:t>
                </a:r>
                <a:r>
                  <a:rPr lang="en-US" sz="1600" dirty="0" err="1">
                    <a:sym typeface="Wingdings"/>
                  </a:rPr>
                  <a:t>mis</a:t>
                </a:r>
                <a:r>
                  <a:rPr lang="en-US" sz="1600" dirty="0">
                    <a:sym typeface="Wingdings"/>
                  </a:rPr>
                  <a:t>-identified top?</a:t>
                </a:r>
              </a:p>
              <a:p>
                <a:pPr marL="285750" indent="-285750">
                  <a:buSzPct val="60000"/>
                  <a:buFont typeface="Wingdings" charset="2"/>
                  <a:buChar char="Ø"/>
                </a:pPr>
                <a:r>
                  <a:rPr lang="en-US" sz="1600" dirty="0"/>
                  <a:t>Choose suitable cuts by looking at events passing or failing:</a:t>
                </a:r>
              </a:p>
              <a:p>
                <a:pPr>
                  <a:buSzPct val="60000"/>
                </a:pPr>
                <a:endParaRPr lang="en-US" sz="1600" dirty="0"/>
              </a:p>
              <a:p>
                <a:pPr algn="ctr">
                  <a:buSzPct val="60000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  <m:sub>
                            <m:r>
                              <a:rPr lang="en-GB" sz="16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𝑟𝑒𝑐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16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  <m:sub>
                            <m:r>
                              <a:rPr lang="en-GB" sz="16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𝑚𝑐</m:t>
                            </m:r>
                          </m:sub>
                        </m:sSub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d>
                    <m:r>
                      <a:rPr lang="en-GB" sz="1600" i="1">
                        <a:latin typeface="Cambria Math" charset="0"/>
                      </a:rPr>
                      <m:t>&lt;0.05</m:t>
                    </m:r>
                  </m:oMath>
                </a14:m>
                <a:r>
                  <a:rPr lang="en-US" sz="1600" dirty="0"/>
                  <a:t>:</a:t>
                </a:r>
              </a:p>
              <a:p>
                <a:pPr>
                  <a:buSzPct val="60000"/>
                </a:pPr>
                <a:endParaRPr lang="en-US" sz="1600" dirty="0">
                  <a:sym typeface="Wingdings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323" y="1978269"/>
                <a:ext cx="3823632" cy="3435621"/>
              </a:xfrm>
              <a:prstGeom prst="rect">
                <a:avLst/>
              </a:prstGeom>
              <a:blipFill rotWithShape="0">
                <a:blip r:embed="rId8"/>
                <a:stretch>
                  <a:fillRect l="-957" t="-8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2B13E-89FA-7B41-925B-1A5ADD83BB1A}" type="datetime1">
              <a:rPr lang="en-GB" smtClean="0"/>
              <a:t>22/08/2018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6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3600" dirty="0" smtClean="0">
                <a:solidFill>
                  <a:schemeClr val="tx1"/>
                </a:solidFill>
              </a:rPr>
              <a:t>Cuts investigation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8" t="16374" r="14620" b="15204"/>
          <a:stretch/>
        </p:blipFill>
        <p:spPr>
          <a:xfrm>
            <a:off x="8312453" y="0"/>
            <a:ext cx="831547" cy="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493" y="0"/>
            <a:ext cx="804462" cy="81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822960" y="5689109"/>
                <a:ext cx="2599007" cy="88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s-I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charset="0"/>
                            </a:rPr>
                            <m:t>𝑚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charset="0"/>
                                </a:rPr>
                                <m:t>𝑞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charset="0"/>
                        </a:rPr>
                        <m:t>&lt;100</m:t>
                      </m:r>
                    </m:oMath>
                  </m:oMathPara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is-I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jetmatch</m:t>
                          </m:r>
                          <m:r>
                            <a:rPr lang="en-GB" sz="1600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r>
                            <a:rPr lang="en-US" sz="16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GB" sz="1600" b="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600" b="0" i="1">
                          <a:latin typeface="Cambria Math" charset="0"/>
                        </a:rPr>
                        <m:t>&lt;10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689109"/>
                <a:ext cx="2599007" cy="883319"/>
              </a:xfrm>
              <a:prstGeom prst="rect">
                <a:avLst/>
              </a:prstGeom>
              <a:blipFill rotWithShape="0">
                <a:blip r:embed="rId4"/>
                <a:stretch>
                  <a:fillRect t="-690" b="-14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3663834"/>
            <a:ext cx="2520000" cy="2075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860" y="3663834"/>
            <a:ext cx="2520000" cy="2075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453" y="3663834"/>
            <a:ext cx="2520000" cy="20755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248508" y="3274496"/>
                <a:ext cx="3343351" cy="330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charset="0"/>
                              </a:rPr>
                              <m:t>𝑙𝑒𝑝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charset="0"/>
                              </a:rPr>
                              <m:t>h𝑎𝑑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 from reconstruction:</a:t>
                </a: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508" y="3274496"/>
                <a:ext cx="3343351" cy="330411"/>
              </a:xfrm>
              <a:prstGeom prst="rect">
                <a:avLst/>
              </a:prstGeom>
              <a:blipFill rotWithShape="0">
                <a:blip r:embed="rId8"/>
                <a:stretch>
                  <a:fillRect l="-1825" t="-22222" r="-3832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064C-565D-F243-B28B-0B5CA5DEA874}" type="datetime1">
              <a:rPr lang="en-GB" smtClean="0"/>
              <a:t>22/08/2018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822960" y="1747693"/>
                <a:ext cx="4572000" cy="16128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buSzPct val="60000"/>
                </a:pPr>
                <a:r>
                  <a:rPr lang="en-US" dirty="0">
                    <a:sym typeface="Wingdings"/>
                  </a:rPr>
                  <a:t>How to cut away </a:t>
                </a:r>
                <a:r>
                  <a:rPr lang="en-US" dirty="0" err="1">
                    <a:sym typeface="Wingdings"/>
                  </a:rPr>
                  <a:t>mis</a:t>
                </a:r>
                <a:r>
                  <a:rPr lang="en-US" dirty="0">
                    <a:sym typeface="Wingdings"/>
                  </a:rPr>
                  <a:t>-identified top?</a:t>
                </a:r>
              </a:p>
              <a:p>
                <a:pPr marL="285750" indent="-285750">
                  <a:buSzPct val="60000"/>
                  <a:buFont typeface="Wingdings" charset="2"/>
                  <a:buChar char="Ø"/>
                </a:pPr>
                <a:r>
                  <a:rPr lang="en-US" dirty="0"/>
                  <a:t>Choose suitable cuts by looking at events passing or failing:</a:t>
                </a:r>
              </a:p>
              <a:p>
                <a:pPr>
                  <a:buSzPct val="60000"/>
                </a:pPr>
                <a:endParaRPr lang="en-US" dirty="0"/>
              </a:p>
              <a:p>
                <a:pPr algn="ctr">
                  <a:buSzPct val="60000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i="1">
                            <a:latin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  <m:sub>
                            <m:r>
                              <a:rPr lang="en-GB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𝑟𝑒𝑐</m:t>
                            </m:r>
                          </m:sub>
                        </m:sSub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  <m:sub>
                            <m:r>
                              <a:rPr lang="en-GB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𝑚𝑐</m:t>
                            </m:r>
                          </m:sub>
                        </m:sSub>
                        <m:r>
                          <a:rPr lang="en-GB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d>
                    <m:r>
                      <a:rPr lang="en-GB" i="1">
                        <a:latin typeface="Cambria Math" charset="0"/>
                      </a:rPr>
                      <m:t>&lt;0.05</m:t>
                    </m:r>
                  </m:oMath>
                </a14:m>
                <a:r>
                  <a:rPr lang="en-US" dirty="0"/>
                  <a:t>: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1747693"/>
                <a:ext cx="4572000" cy="1612814"/>
              </a:xfrm>
              <a:prstGeom prst="rect">
                <a:avLst/>
              </a:prstGeom>
              <a:blipFill rotWithShape="0">
                <a:blip r:embed="rId9"/>
                <a:stretch>
                  <a:fillRect l="-1067" t="-2273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384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template fitting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4"/>
                <a:ext cx="7652826" cy="4023360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Errors in each bin are calculated as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𝑁</m:t>
                        </m:r>
                      </m:e>
                    </m:rad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for a specific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value (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sz="1600" dirty="0">
                    <a:solidFill>
                      <a:schemeClr val="tx1"/>
                    </a:solidFill>
                  </a:rPr>
                  <a:t> =0.5),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for all other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values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=0.5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as data, and fit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curve using 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𝑦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𝑏𝑥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𝑐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𝑥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. Obtain the minimum point as the measurement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Smear data point by assuming Gaussian distribution and draw/fit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curve,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Obtain the minimum point from fitted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curve and fill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histogram. Fit the histogram to obtain mean and standard deviation.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US" sz="1600" dirty="0">
                    <a:solidFill>
                      <a:schemeClr val="tx1"/>
                    </a:solidFill>
                  </a:rPr>
                  <a:t>Repeat procedure 1-5 for other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values. 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4"/>
                <a:ext cx="7652826" cy="4023360"/>
              </a:xfrm>
              <a:blipFill rotWithShape="0">
                <a:blip r:embed="rId3"/>
                <a:stretch>
                  <a:fillRect l="-1594" t="-4848" r="-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143B-DEB9-7C49-906C-2DC22FEDC604}" type="datetime1">
              <a:rPr lang="en-GB" smtClean="0"/>
              <a:t>22/08/2018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540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360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𝜙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calculation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34208" y="2023964"/>
                <a:ext cx="7376746" cy="3788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Top/anti-top identification (semi-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):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Find the charge of the identified lepton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𝜏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),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If charge&lt;0, the 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 reconstructed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acc>
                      <m:accPr>
                        <m:chr m:val="̅"/>
                        <m:ctrlP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GB" sz="1600" i="1">
                        <a:latin typeface="Cambria Math" charset="0"/>
                      </a:rPr>
                      <m:t>𝑏𝑙𝑛𝑢</m:t>
                    </m:r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1600" dirty="0"/>
                  <a:t> is a top and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acc>
                      <m:accPr>
                        <m:chr m:val="̅"/>
                        <m:ctrlP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latin typeface="Cambria Math" charset="0"/>
                      </a:rPr>
                      <m:t>(</m:t>
                    </m:r>
                    <m:r>
                      <a:rPr lang="en-GB" sz="1600" i="1">
                        <a:latin typeface="Cambria Math" charset="0"/>
                      </a:rPr>
                      <m:t>𝑏𝑞𝑞</m:t>
                    </m:r>
                    <m:r>
                      <a:rPr lang="en-GB" sz="16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1600" dirty="0"/>
                  <a:t> is </a:t>
                </a:r>
                <a:r>
                  <a:rPr lang="en-US" sz="1600" dirty="0" err="1"/>
                  <a:t>antitop</a:t>
                </a:r>
                <a:r>
                  <a:rPr lang="en-US" sz="1600" dirty="0"/>
                  <a:t>, vice versa.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Calculation procedure: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Obtain the 4-momentum of the reconstructed top and </a:t>
                </a:r>
                <a:r>
                  <a:rPr lang="en-US" sz="1600" dirty="0" err="1"/>
                  <a:t>antitop</a:t>
                </a:r>
                <a:r>
                  <a:rPr lang="en-US" sz="1600" dirty="0"/>
                  <a:t> in their rest frames,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Assume electron 4-momentum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sSup>
                          <m:sSupPr>
                            <m:ctrlPr>
                              <a:rPr lang="en-US" sz="160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600" b="0" i="1" smtClean="0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GB" sz="1600" b="0" i="1" smtClean="0">
                        <a:latin typeface="Cambria Math" charset="0"/>
                      </a:rPr>
                      <m:t>=</m:t>
                    </m:r>
                    <m:d>
                      <m:dPr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0,0,7000,7000</m:t>
                        </m:r>
                      </m:e>
                    </m:d>
                    <m:r>
                      <a:rPr lang="en-GB" sz="1600" b="0" i="1" smtClean="0">
                        <a:latin typeface="Cambria Math" charset="0"/>
                      </a:rPr>
                      <m:t>,</m:t>
                    </m:r>
                  </m:oMath>
                </a14:m>
                <a:endParaRPr lang="en-US" sz="16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Boost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GB" sz="1600" b="0" i="1" smtClean="0">
                        <a:latin typeface="Cambria Math" charset="0"/>
                      </a:rPr>
                      <m:t>, </m:t>
                    </m:r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600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1600" dirty="0"/>
                  <a:t> to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m:rPr>
                        <m:sty m:val="p"/>
                      </m:rPr>
                      <a:rPr lang="el-GR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Φ</m:t>
                    </m:r>
                  </m:oMath>
                </a14:m>
                <a:r>
                  <a:rPr lang="en-US" sz="1600" dirty="0"/>
                  <a:t> rest frame,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Calculate the vector of electron-top plane,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latin typeface="Cambria Math" charset="0"/>
                      </a:rPr>
                      <m:t>sin</m:t>
                    </m:r>
                    <m:r>
                      <a:rPr lang="en-GB" sz="1600" b="0" i="1" smtClean="0">
                        <a:latin typeface="Cambria Math" charset="0"/>
                      </a:rPr>
                      <m:t>⁡</m:t>
                    </m:r>
                    <m:sSub>
                      <m:sSubPr>
                        <m:ctrlPr>
                          <a:rPr lang="en-US" sz="16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1600" dirty="0"/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600" dirty="0"/>
              </a:p>
              <a:p>
                <a:r>
                  <a:rPr lang="en-US" sz="1600" dirty="0"/>
                  <a:t>MC: Follows same calculation procedure as above, but use top, anti-top and electron 4-momentum from generator level.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208" y="2023964"/>
                <a:ext cx="7376746" cy="3788729"/>
              </a:xfrm>
              <a:prstGeom prst="rect">
                <a:avLst/>
              </a:prstGeom>
              <a:blipFill rotWithShape="0">
                <a:blip r:embed="rId4"/>
                <a:stretch>
                  <a:fillRect l="-413" t="-482" r="-413" b="-1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FEC1E-C5EC-1E45-92E4-A53424497413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1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3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template fitting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sz="1600" u="sng" dirty="0">
                    <a:solidFill>
                      <a:schemeClr val="tx1"/>
                    </a:solidFill>
                  </a:rPr>
                  <a:t>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 u="sng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for a specific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u="sng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 u="sng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 value (</a:t>
                </a:r>
                <a:r>
                  <a:rPr lang="en-US" sz="1600" u="sng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 =0.5)</a:t>
                </a:r>
              </a:p>
              <a:p>
                <a:pPr marL="457200" indent="-457200">
                  <a:buClr>
                    <a:schemeClr val="tx1"/>
                  </a:buClr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16" t="-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3" y="3140211"/>
            <a:ext cx="2681862" cy="2606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6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</a:rPr>
                            <m:t>𝑛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GB" sz="1600" i="1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lang="en-GB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i="1">
                          <a:latin typeface="Cambria Math" charset="0"/>
                        </a:rPr>
                        <m:t>=0.5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is-IS" sz="16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GB" sz="1600" b="0" i="1" smtClean="0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charset="0"/>
                            </a:rPr>
                            <m:t>𝑛𝑏𝑖𝑛𝑠</m:t>
                          </m:r>
                        </m:sup>
                        <m:e>
                          <m:sSup>
                            <m:sSupPr>
                              <m:ctrlPr>
                                <a:rPr lang="is-IS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1600">
                                                  <a:latin typeface="Cambria Math" charset="0"/>
                                                </a:rPr>
                                                <m:t>sin</m:t>
                                              </m:r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⁡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 sz="1600" i="1">
                                                  <a:latin typeface="Cambria Math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GB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𝜙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=0.5)</m:t>
                                          </m:r>
                                        </m:sub>
                                      </m:sSub>
                                      <m:r>
                                        <a:rPr lang="en-GB" sz="1600" i="1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𝑀𝐶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latin typeface="Cambria Math" charset="0"/>
                                            </a:rPr>
                                            <m:t>𝑑𝑎𝑡𝑎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25" y="2262476"/>
                <a:ext cx="4779443" cy="7008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3463908" y="2587902"/>
            <a:ext cx="514992" cy="14800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48263" y="2587902"/>
            <a:ext cx="897701" cy="153223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 rot="10800000" flipH="1">
            <a:off x="4010804" y="3758470"/>
            <a:ext cx="236408" cy="683211"/>
          </a:xfrm>
          <a:prstGeom prst="rightBrace">
            <a:avLst>
              <a:gd name="adj1" fmla="val 38654"/>
              <a:gd name="adj2" fmla="val 4893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4245981" y="2955367"/>
            <a:ext cx="1231" cy="11519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charset="0"/>
                        </a:rPr>
                        <m:t>𝑁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278" y="3217238"/>
                <a:ext cx="381740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854781" y="5469717"/>
                <a:ext cx="589026" cy="276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latin typeface="Cambria Math" charset="0"/>
                        </a:rPr>
                        <m:t>sin</m:t>
                      </m:r>
                      <m:r>
                        <a:rPr lang="en-GB" sz="1100" i="1">
                          <a:latin typeface="Cambria Math" charset="0"/>
                        </a:rPr>
                        <m:t>⁡</m:t>
                      </m:r>
                      <m:sSub>
                        <m:sSubPr>
                          <m:ctrlPr>
                            <a:rPr lang="en-US" sz="11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</m:e>
                        <m:sub>
                          <m:r>
                            <a:rPr lang="en-US" sz="11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sub>
                      </m:sSub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781" y="5469717"/>
                <a:ext cx="589026" cy="276679"/>
              </a:xfrm>
              <a:prstGeom prst="rect">
                <a:avLst/>
              </a:prstGeom>
              <a:blipFill rotWithShape="0">
                <a:blip r:embed="rId9"/>
                <a:stretch>
                  <a:fillRect t="-69565" b="-8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6088248" y="1819100"/>
            <a:ext cx="2349306" cy="2154038"/>
            <a:chOff x="2880049" y="3254434"/>
            <a:chExt cx="2984420" cy="273636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025" y="3254434"/>
              <a:ext cx="2817444" cy="2723033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2880049" y="3400148"/>
              <a:ext cx="2762480" cy="2590648"/>
              <a:chOff x="2880049" y="3400148"/>
              <a:chExt cx="2762480" cy="25906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charset="0"/>
                            </a:rPr>
                            <m:t>⁡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charset="0"/>
                                </a:rPr>
                                <m:t>sin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⁡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5885" y="5638913"/>
                    <a:ext cx="626644" cy="351883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t="-76087" r="-18750" b="-10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2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2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47" name="TextBox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0049" y="3400148"/>
                    <a:ext cx="528976" cy="35188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49" name="Straight Arrow Connector 48"/>
          <p:cNvCxnSpPr/>
          <p:nvPr/>
        </p:nvCxnSpPr>
        <p:spPr>
          <a:xfrm flipV="1">
            <a:off x="5443807" y="3407456"/>
            <a:ext cx="989397" cy="6901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42" y="4285133"/>
            <a:ext cx="2123165" cy="20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400" dirty="0"/>
                  <a:t>n is the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 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charset="0"/>
                          </a:rPr>
                          <m:t>𝑂</m:t>
                        </m:r>
                      </m:e>
                      <m:sub>
                        <m:r>
                          <a:rPr lang="en-GB" sz="1400" i="1">
                            <a:latin typeface="Cambria Math" charset="0"/>
                          </a:rPr>
                          <m:t>𝑀𝐶</m:t>
                        </m:r>
                        <m:r>
                          <a:rPr lang="en-GB" sz="1400" i="1">
                            <a:latin typeface="Cambria Math" charset="0"/>
                          </a:rPr>
                          <m:t>(</m:t>
                        </m:r>
                        <m:r>
                          <a:rPr lang="en-GB" sz="1400" i="1">
                            <a:latin typeface="Cambria Math" charset="0"/>
                          </a:rPr>
                          <m:t>𝑛</m:t>
                        </m:r>
                        <m:r>
                          <a:rPr lang="en-GB" sz="1400" i="1">
                            <a:latin typeface="Cambria Math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400" dirty="0"/>
                  <a:t> is the number of events in the same bin of different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>
                            <a:latin typeface="Cambria Math" charset="0"/>
                          </a:rPr>
                          <m:t>sin</m:t>
                        </m:r>
                        <m:r>
                          <a:rPr lang="en-GB" sz="1400" i="1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400" i="1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400" i="1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1400" dirty="0"/>
                  <a:t> samples.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8" y="3410646"/>
                <a:ext cx="2357525" cy="1190262"/>
              </a:xfrm>
              <a:prstGeom prst="rect">
                <a:avLst/>
              </a:prstGeom>
              <a:blipFill rotWithShape="0">
                <a:blip r:embed="rId14"/>
                <a:stretch>
                  <a:fillRect l="-775" t="-20918" b="-27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/>
          <p:cNvGrpSpPr/>
          <p:nvPr/>
        </p:nvGrpSpPr>
        <p:grpSpPr>
          <a:xfrm>
            <a:off x="4802821" y="3112980"/>
            <a:ext cx="1517392" cy="1437567"/>
            <a:chOff x="4802821" y="3112980"/>
            <a:chExt cx="1517392" cy="1437567"/>
          </a:xfrm>
        </p:grpSpPr>
        <p:sp>
          <p:nvSpPr>
            <p:cNvPr id="30" name="Right Brace 29"/>
            <p:cNvSpPr/>
            <p:nvPr/>
          </p:nvSpPr>
          <p:spPr>
            <a:xfrm>
              <a:off x="4802821" y="3899937"/>
              <a:ext cx="174419" cy="650610"/>
            </a:xfrm>
            <a:prstGeom prst="rightBrace">
              <a:avLst>
                <a:gd name="adj1" fmla="val 54142"/>
                <a:gd name="adj2" fmla="val 5000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4977240" y="3112980"/>
              <a:ext cx="1342973" cy="1112262"/>
              <a:chOff x="4977240" y="3112980"/>
              <a:chExt cx="1342973" cy="1112262"/>
            </a:xfrm>
          </p:grpSpPr>
          <p:cxnSp>
            <p:nvCxnSpPr>
              <p:cNvPr id="31" name="Straight Arrow Connector 30"/>
              <p:cNvCxnSpPr>
                <a:stCxn id="30" idx="1"/>
              </p:cNvCxnSpPr>
              <p:nvPr/>
            </p:nvCxnSpPr>
            <p:spPr>
              <a:xfrm flipV="1">
                <a:off x="4977240" y="3576512"/>
                <a:ext cx="540916" cy="64873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92592">
                <a:off x="5159036" y="3112980"/>
                <a:ext cx="1161177" cy="638221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 rot="18573029">
                <a:off x="4802684" y="3565924"/>
                <a:ext cx="8689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Smear</a:t>
                </a:r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7423172" y="3593029"/>
            <a:ext cx="2172" cy="8986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465943" y="3905604"/>
            <a:ext cx="1481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Find minimum and fill Histogram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262845" y="2672151"/>
            <a:ext cx="899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 times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616B-E5EF-2C46-A9A6-9F228D684DBD}" type="datetime1">
              <a:rPr lang="en-GB" smtClean="0"/>
              <a:t>22/08/2018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2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9" grpId="0"/>
      <p:bldP spid="7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Error estimation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26" y="4415028"/>
            <a:ext cx="1862409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163" y="4415028"/>
            <a:ext cx="1862409" cy="180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701" y="4415028"/>
            <a:ext cx="1862409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−0.1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094" y="3083954"/>
                <a:ext cx="1480855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:0.9−1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597" y="3092683"/>
                <a:ext cx="1480855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87500" b="-1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sin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:0.2−0.8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015" y="3083954"/>
                <a:ext cx="1636345" cy="338554"/>
              </a:xfrm>
              <a:prstGeom prst="rect">
                <a:avLst/>
              </a:prstGeom>
              <a:blipFill rotWithShape="0">
                <a:blip r:embed="rId8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charset="0"/>
                        </a:rPr>
                        <m:t>𝑓</m:t>
                      </m:r>
                      <m:r>
                        <a:rPr lang="en-GB" sz="1600" b="0" i="1" smtClean="0">
                          <a:latin typeface="Cambria Math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charset="0"/>
                        </a:rPr>
                        <m:t>exp</m:t>
                      </m:r>
                      <m:r>
                        <a:rPr lang="en-GB" sz="1600" i="1">
                          <a:latin typeface="Cambria Math" charset="0"/>
                        </a:rPr>
                        <m:t>⁡(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1600" i="1">
                              <a:latin typeface="Cambria Math" charset="0"/>
                            </a:rPr>
                            <m:t>𝑔</m:t>
                          </m:r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)</m:t>
                      </m:r>
                      <m:d>
                        <m:dPr>
                          <m:begChr m:val="{"/>
                          <m:endChr m:val=""/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mr-I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&lt;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=2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1600" i="1"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𝜇</m:t>
                                  </m:r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charset="0"/>
                                </a:rPr>
                                <m:t>&gt;</m:t>
                              </m:r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389" y="2107329"/>
                <a:ext cx="4983599" cy="73186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03220" y="2107329"/>
            <a:ext cx="117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Fitting function: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𝐹𝑊𝐻𝑀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ln</m:t>
                              </m:r>
                              <m:r>
                                <a:rPr lang="en-GB" sz="16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⁡2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053" y="3618206"/>
                <a:ext cx="1940404" cy="59939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551" y="3746180"/>
                <a:ext cx="1690557" cy="338554"/>
              </a:xfrm>
              <a:prstGeom prst="rect">
                <a:avLst/>
              </a:prstGeom>
              <a:blipFill rotWithShape="0">
                <a:blip r:embed="rId11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600">
                              <a:latin typeface="Cambria Math" charset="0"/>
                            </a:rPr>
                            <m:t>sin</m:t>
                          </m:r>
                          <m:r>
                            <a:rPr lang="en-GB" sz="1600" i="1">
                              <a:latin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6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6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747" y="3746180"/>
                <a:ext cx="1690557" cy="338554"/>
              </a:xfrm>
              <a:prstGeom prst="rect">
                <a:avLst/>
              </a:prstGeom>
              <a:blipFill rotWithShape="0">
                <a:blip r:embed="rId12"/>
                <a:stretch>
                  <a:fillRect t="-90909" b="-1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 flipV="1">
            <a:off x="1125415" y="3490546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3674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691553" y="3112554"/>
            <a:ext cx="0" cy="29377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125415" y="4302369"/>
            <a:ext cx="6608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B559-922C-3741-9D95-292EB3E81C03}" type="datetime1">
              <a:rPr lang="en-GB" smtClean="0"/>
              <a:t>22/08/2018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The top </a:t>
            </a:r>
            <a:r>
              <a:rPr lang="en-US" sz="3600" dirty="0" err="1">
                <a:solidFill>
                  <a:schemeClr val="tx1"/>
                </a:solidFill>
              </a:rPr>
              <a:t>polarisation</a:t>
            </a:r>
            <a:r>
              <a:rPr lang="en-US" sz="3600" dirty="0">
                <a:solidFill>
                  <a:schemeClr val="tx1"/>
                </a:solidFill>
              </a:rPr>
              <a:t> asymmetry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60" y="1999802"/>
                <a:ext cx="3990813" cy="402336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>
                    <a:solidFill>
                      <a:schemeClr val="tx1"/>
                    </a:solidFill>
                  </a:rPr>
                  <a:t>The angular distribution in the decay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r>
                      <a:rPr lang="is-I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𝑏𝑊</m:t>
                    </m:r>
                    <m:r>
                      <a:rPr lang="is-I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𝑏𝑙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𝜐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not affected by any non-standard effects in the decay vertex, so it is a another observable in probing the Higgs CP properties. 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The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polarisation</a:t>
                </a:r>
                <a:r>
                  <a:rPr lang="en-US" sz="1600" dirty="0">
                    <a:solidFill>
                      <a:schemeClr val="tx1"/>
                    </a:solidFill>
                  </a:rPr>
                  <a:t> asymmetry is given by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𝑁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𝑁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𝐿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denotes a left/right-handed top.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60" y="1999802"/>
                <a:ext cx="3990813" cy="4023360"/>
              </a:xfrm>
              <a:blipFill rotWithShape="0">
                <a:blip r:embed="rId3"/>
                <a:stretch>
                  <a:fillRect l="-763" t="-1061" r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0" t="31819" r="27787" b="19216"/>
          <a:stretch/>
        </p:blipFill>
        <p:spPr>
          <a:xfrm>
            <a:off x="4813773" y="1845734"/>
            <a:ext cx="3914453" cy="27389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13773" y="4693028"/>
            <a:ext cx="39144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Figure : The top </a:t>
            </a:r>
            <a:r>
              <a:rPr lang="en-US" sz="1350" dirty="0" err="1"/>
              <a:t>polarisation</a:t>
            </a:r>
            <a:r>
              <a:rPr lang="en-US" sz="1350" dirty="0"/>
              <a:t> asymmetry for various Higgs models with </a:t>
            </a:r>
            <a:r>
              <a:rPr lang="en-US" sz="1350" dirty="0" err="1"/>
              <a:t>unpolarised</a:t>
            </a:r>
            <a:r>
              <a:rPr lang="en-US" sz="1350" dirty="0"/>
              <a:t> e</a:t>
            </a:r>
            <a:r>
              <a:rPr lang="en-US" sz="1350" baseline="30000" dirty="0"/>
              <a:t>±</a:t>
            </a:r>
            <a:r>
              <a:rPr lang="en-US" sz="1350" dirty="0"/>
              <a:t> beams [1].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191911" y="1845734"/>
            <a:ext cx="0" cy="262894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08335-72B7-C743-B708-23388203BE89}" type="datetime1">
              <a:rPr lang="en-GB" smtClean="0"/>
              <a:t>22/08/2018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Backgrounds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965482" y="3923507"/>
            <a:ext cx="2594745" cy="1476000"/>
            <a:chOff x="822960" y="2339693"/>
            <a:chExt cx="3158703" cy="1796805"/>
          </a:xfrm>
        </p:grpSpPr>
        <p:grpSp>
          <p:nvGrpSpPr>
            <p:cNvPr id="6" name="Group 5"/>
            <p:cNvGrpSpPr/>
            <p:nvPr/>
          </p:nvGrpSpPr>
          <p:grpSpPr>
            <a:xfrm>
              <a:off x="822960" y="2339693"/>
              <a:ext cx="3158703" cy="1796805"/>
              <a:chOff x="822960" y="2225393"/>
              <a:chExt cx="3158703" cy="179680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296"/>
              <a:stretch/>
            </p:blipFill>
            <p:spPr>
              <a:xfrm>
                <a:off x="822960" y="2225393"/>
                <a:ext cx="3110371" cy="1796805"/>
              </a:xfrm>
              <a:prstGeom prst="rect">
                <a:avLst/>
              </a:prstGeom>
            </p:spPr>
          </p:pic>
          <p:cxnSp>
            <p:nvCxnSpPr>
              <p:cNvPr id="8" name="Straight Connector 7"/>
              <p:cNvCxnSpPr/>
              <p:nvPr/>
            </p:nvCxnSpPr>
            <p:spPr>
              <a:xfrm flipV="1">
                <a:off x="3196982" y="2958525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187617" y="3100533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cxnSpLocks noChangeAspect="1"/>
              </p:cNvCxnSpPr>
              <p:nvPr/>
            </p:nvCxnSpPr>
            <p:spPr>
              <a:xfrm flipV="1">
                <a:off x="3341775" y="3003081"/>
                <a:ext cx="205217" cy="5719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cxnSpLocks noChangeAspect="1"/>
              </p:cNvCxnSpPr>
              <p:nvPr/>
            </p:nvCxnSpPr>
            <p:spPr>
              <a:xfrm>
                <a:off x="3381685" y="3162789"/>
                <a:ext cx="122728" cy="34203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r="-14286" b="-1176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𝑓</m:t>
                          </m:r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r="-7143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2939023" y="3041446"/>
                  <a:ext cx="220353" cy="37467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latin typeface="Cambria Math" charset="0"/>
                          </a:rPr>
                          <m:t>𝑍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023" y="3041446"/>
                  <a:ext cx="220353" cy="37467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413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8" name="Group 57"/>
          <p:cNvGrpSpPr>
            <a:grpSpLocks noChangeAspect="1"/>
          </p:cNvGrpSpPr>
          <p:nvPr/>
        </p:nvGrpSpPr>
        <p:grpSpPr>
          <a:xfrm>
            <a:off x="3603954" y="1969427"/>
            <a:ext cx="2594745" cy="1476000"/>
            <a:chOff x="4731433" y="2434430"/>
            <a:chExt cx="3158703" cy="1796805"/>
          </a:xfrm>
        </p:grpSpPr>
        <p:grpSp>
          <p:nvGrpSpPr>
            <p:cNvPr id="33" name="Group 32"/>
            <p:cNvGrpSpPr/>
            <p:nvPr/>
          </p:nvGrpSpPr>
          <p:grpSpPr>
            <a:xfrm>
              <a:off x="4731433" y="2434430"/>
              <a:ext cx="3158703" cy="1796805"/>
              <a:chOff x="822960" y="2339693"/>
              <a:chExt cx="3158703" cy="1796805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822960" y="2339693"/>
                <a:ext cx="3158703" cy="1796805"/>
                <a:chOff x="822960" y="2225393"/>
                <a:chExt cx="3158703" cy="1796805"/>
              </a:xfrm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296"/>
                <a:stretch/>
              </p:blipFill>
              <p:spPr>
                <a:xfrm>
                  <a:off x="822960" y="2225393"/>
                  <a:ext cx="3110371" cy="1796805"/>
                </a:xfrm>
                <a:prstGeom prst="rect">
                  <a:avLst/>
                </a:prstGeom>
              </p:spPr>
            </p:pic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196982" y="2958525"/>
                  <a:ext cx="509558" cy="142009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3187617" y="3100533"/>
                  <a:ext cx="509558" cy="142009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cxnSpLocks noChangeAspect="1"/>
                </p:cNvCxnSpPr>
                <p:nvPr/>
              </p:nvCxnSpPr>
              <p:spPr>
                <a:xfrm flipV="1">
                  <a:off x="3341775" y="3003081"/>
                  <a:ext cx="205217" cy="57191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>
                  <a:cxnSpLocks noChangeAspect="1"/>
                </p:cNvCxnSpPr>
                <p:nvPr/>
              </p:nvCxnSpPr>
              <p:spPr>
                <a:xfrm>
                  <a:off x="3381685" y="3162789"/>
                  <a:ext cx="122728" cy="34203"/>
                </a:xfrm>
                <a:prstGeom prst="line">
                  <a:avLst/>
                </a:prstGeom>
                <a:ln w="1905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3672587" y="2752418"/>
                      <a:ext cx="309076" cy="3804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lang="en-GB" sz="1400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b="0" i="1" smtClean="0">
                                    <a:latin typeface="Cambria Math" charset="0"/>
                                  </a:rPr>
                                  <m:t>𝑏</m:t>
                                </m:r>
                              </m:e>
                            </m:acc>
                          </m:oMath>
                        </m:oMathPara>
                      </a14:m>
                      <a:endParaRPr lang="en-US" sz="1400" i="1" dirty="0"/>
                    </a:p>
                  </p:txBody>
                </p:sp>
              </mc:Choice>
              <mc:Fallback xmlns="">
                <p:sp>
                  <p:nvSpPr>
                    <p:cNvPr id="41" name="TextBox 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72587" y="2752418"/>
                      <a:ext cx="309076" cy="380447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3672587" y="3061159"/>
                      <a:ext cx="309076" cy="3746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sz="1400" b="0" i="1" smtClean="0">
                                <a:latin typeface="Cambria Math" charset="0"/>
                              </a:rPr>
                              <m:t>𝑏</m:t>
                            </m:r>
                          </m:oMath>
                        </m:oMathPara>
                      </a14:m>
                      <a:endParaRPr lang="en-US" sz="1400" i="1" dirty="0"/>
                    </a:p>
                  </p:txBody>
                </p:sp>
              </mc:Choice>
              <mc:Fallback xmlns="">
                <p:sp>
                  <p:nvSpPr>
                    <p:cNvPr id="42" name="TextBox 4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72587" y="3061159"/>
                      <a:ext cx="309076" cy="37467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2939023" y="3041446"/>
                    <a:ext cx="220353" cy="37467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𝑔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5" name="TextBox 3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39023" y="3041446"/>
                    <a:ext cx="220353" cy="37467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r="-46667" b="-2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39" t="50592" r="53788" b="37126"/>
            <a:stretch/>
          </p:blipFill>
          <p:spPr>
            <a:xfrm rot="1107566">
              <a:off x="6422962" y="3214392"/>
              <a:ext cx="509073" cy="198857"/>
            </a:xfrm>
            <a:prstGeom prst="rect">
              <a:avLst/>
            </a:prstGeom>
          </p:spPr>
        </p:pic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979668" y="1992505"/>
            <a:ext cx="2594745" cy="1476000"/>
            <a:chOff x="822960" y="2339693"/>
            <a:chExt cx="3158703" cy="1796805"/>
          </a:xfrm>
        </p:grpSpPr>
        <p:grpSp>
          <p:nvGrpSpPr>
            <p:cNvPr id="60" name="Group 59"/>
            <p:cNvGrpSpPr/>
            <p:nvPr/>
          </p:nvGrpSpPr>
          <p:grpSpPr>
            <a:xfrm>
              <a:off x="822960" y="2339693"/>
              <a:ext cx="3158703" cy="1796805"/>
              <a:chOff x="822960" y="2225393"/>
              <a:chExt cx="3158703" cy="1796805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296"/>
              <a:stretch/>
            </p:blipFill>
            <p:spPr>
              <a:xfrm>
                <a:off x="822960" y="2225393"/>
                <a:ext cx="3110371" cy="1796805"/>
              </a:xfrm>
              <a:prstGeom prst="rect">
                <a:avLst/>
              </a:prstGeom>
            </p:spPr>
          </p:pic>
          <p:cxnSp>
            <p:nvCxnSpPr>
              <p:cNvPr id="63" name="Straight Connector 62"/>
              <p:cNvCxnSpPr/>
              <p:nvPr/>
            </p:nvCxnSpPr>
            <p:spPr>
              <a:xfrm flipV="1">
                <a:off x="3196982" y="2958525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187617" y="3100533"/>
                <a:ext cx="509558" cy="142009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cxnSpLocks noChangeAspect="1"/>
              </p:cNvCxnSpPr>
              <p:nvPr/>
            </p:nvCxnSpPr>
            <p:spPr>
              <a:xfrm flipV="1">
                <a:off x="3341775" y="3003081"/>
                <a:ext cx="205217" cy="57191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cxnSpLocks noChangeAspect="1"/>
              </p:cNvCxnSpPr>
              <p:nvPr/>
            </p:nvCxnSpPr>
            <p:spPr>
              <a:xfrm>
                <a:off x="3381685" y="3162789"/>
                <a:ext cx="122728" cy="34203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latin typeface="Cambria Math" charset="0"/>
                                </a:rPr>
                                <m:t>𝑓</m:t>
                              </m:r>
                            </m:e>
                          </m:acc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67" name="TextBox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2752418"/>
                    <a:ext cx="309076" cy="381071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r="-14634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charset="0"/>
                            </a:rPr>
                            <m:t>𝑓</m:t>
                          </m:r>
                        </m:oMath>
                      </m:oMathPara>
                    </a14:m>
                    <a:endParaRPr lang="en-US" sz="1400" i="1" dirty="0"/>
                  </a:p>
                </p:txBody>
              </p:sp>
            </mc:Choice>
            <mc:Fallback xmlns="">
              <p:sp>
                <p:nvSpPr>
                  <p:cNvPr id="68" name="TextBox 6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2587" y="3061159"/>
                    <a:ext cx="309076" cy="37467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r="-9756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/>
                <p:cNvSpPr txBox="1"/>
                <p:nvPr/>
              </p:nvSpPr>
              <p:spPr>
                <a:xfrm>
                  <a:off x="2917617" y="3041446"/>
                  <a:ext cx="285191" cy="37467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latin typeface="Cambria Math" charset="0"/>
                          </a:rPr>
                          <m:t>𝐻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7617" y="3041446"/>
                  <a:ext cx="285191" cy="37467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r="-210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396208" y="3468111"/>
                <a:ext cx="19950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Other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sz="1600" dirty="0" smtClean="0"/>
                  <a:t> decays</a:t>
                </a:r>
                <a:endParaRPr lang="en-US" sz="1600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208" y="3468111"/>
                <a:ext cx="1995099" cy="338554"/>
              </a:xfrm>
              <a:prstGeom prst="rect">
                <a:avLst/>
              </a:prstGeom>
              <a:blipFill rotWithShape="0">
                <a:blip r:embed="rId13"/>
                <a:stretch>
                  <a:fillRect l="-1529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4441985" y="3468268"/>
                <a:ext cx="697993" cy="344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b="0" i="1" smtClean="0">
                        <a:solidFill>
                          <a:schemeClr val="dk1"/>
                        </a:solidFill>
                        <a:latin typeface="Cambria Math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GB" sz="1600" b="0" i="1" smtClean="0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b="0" i="1" smtClean="0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985" y="3468268"/>
                <a:ext cx="697993" cy="344005"/>
              </a:xfrm>
              <a:prstGeom prst="rect">
                <a:avLst/>
              </a:prstGeom>
              <a:blipFill rotWithShape="0">
                <a:blip r:embed="rId14"/>
                <a:stretch>
                  <a:fillRect r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6" name="Group 85"/>
          <p:cNvGrpSpPr>
            <a:grpSpLocks noChangeAspect="1"/>
          </p:cNvGrpSpPr>
          <p:nvPr/>
        </p:nvGrpSpPr>
        <p:grpSpPr>
          <a:xfrm>
            <a:off x="3632242" y="3927360"/>
            <a:ext cx="2555040" cy="1476000"/>
            <a:chOff x="4731433" y="4234356"/>
            <a:chExt cx="3110371" cy="1796805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296"/>
            <a:stretch/>
          </p:blipFill>
          <p:spPr>
            <a:xfrm>
              <a:off x="4731433" y="4234356"/>
              <a:ext cx="3110371" cy="1796805"/>
            </a:xfrm>
            <a:prstGeom prst="rect">
              <a:avLst/>
            </a:prstGeom>
          </p:spPr>
        </p:pic>
        <p:sp>
          <p:nvSpPr>
            <p:cNvPr id="84" name="Parallelogram 83"/>
            <p:cNvSpPr/>
            <p:nvPr/>
          </p:nvSpPr>
          <p:spPr>
            <a:xfrm rot="1912433">
              <a:off x="6396356" y="5091537"/>
              <a:ext cx="885582" cy="171682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Parallelogram 84"/>
            <p:cNvSpPr/>
            <p:nvPr/>
          </p:nvSpPr>
          <p:spPr>
            <a:xfrm rot="1912433">
              <a:off x="6625058" y="5043796"/>
              <a:ext cx="885582" cy="171682"/>
            </a:xfrm>
            <a:prstGeom prst="parallelogra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1797942" y="5330627"/>
                <a:ext cx="6979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b="0" i="1" smtClean="0">
                        <a:solidFill>
                          <a:schemeClr val="dk1"/>
                        </a:solidFill>
                        <a:latin typeface="Cambria Math" charset="0"/>
                      </a:rPr>
                      <m:t>𝑍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942" y="5330627"/>
                <a:ext cx="697993" cy="33855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4560765" y="5330627"/>
                <a:ext cx="6979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765" y="5330627"/>
                <a:ext cx="697993" cy="33855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0" name="Char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402623"/>
              </p:ext>
            </p:extLst>
          </p:nvPr>
        </p:nvGraphicFramePr>
        <p:xfrm>
          <a:off x="6061439" y="3182683"/>
          <a:ext cx="3023351" cy="221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7290156" y="4456961"/>
                <a:ext cx="69007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100" b="0" i="1" smtClean="0"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1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100" b="0" i="1" smtClean="0"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100" dirty="0" smtClean="0"/>
                  <a:t> 95%</a:t>
                </a:r>
                <a:endParaRPr lang="en-US" sz="1100" dirty="0"/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0156" y="4456961"/>
                <a:ext cx="690076" cy="261610"/>
              </a:xfrm>
              <a:prstGeom prst="rect">
                <a:avLst/>
              </a:prstGeom>
              <a:blipFill rotWithShape="0">
                <a:blip r:embed="rId18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Arrow Connector 92"/>
          <p:cNvCxnSpPr/>
          <p:nvPr/>
        </p:nvCxnSpPr>
        <p:spPr>
          <a:xfrm>
            <a:off x="7564322" y="2902467"/>
            <a:ext cx="0" cy="4298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7137659" y="2640930"/>
            <a:ext cx="97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</a:t>
            </a:r>
            <a:r>
              <a:rPr lang="en-US" sz="1400" smtClean="0"/>
              <a:t>ignal&lt;1</a:t>
            </a:r>
            <a:r>
              <a:rPr lang="en-US" sz="1400" dirty="0" smtClean="0"/>
              <a:t>%</a:t>
            </a:r>
            <a:endParaRPr lang="en-US" sz="1400" dirty="0"/>
          </a:p>
        </p:txBody>
      </p:sp>
      <p:pic>
        <p:nvPicPr>
          <p:cNvPr id="95" name="Picture 9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97" name="Date Placeholder 9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8F51-8029-924C-92A3-E326C6765BD2}" type="datetime1">
              <a:rPr lang="en-GB" smtClean="0"/>
              <a:t>22/08/2018</a:t>
            </a:fld>
            <a:endParaRPr lang="en-US"/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5</a:t>
            </a:fld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>
            <a:off x="6515100" y="1973417"/>
            <a:ext cx="0" cy="418119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68696" y="5864171"/>
                <a:ext cx="51903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Generator: 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dk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dk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 smtClean="0"/>
                  <a:t> (Pythia), others (</a:t>
                </a:r>
                <a:r>
                  <a:rPr lang="en-US" sz="1600" dirty="0" err="1" smtClean="0"/>
                  <a:t>Physsim</a:t>
                </a:r>
                <a:r>
                  <a:rPr lang="en-US" sz="1600" dirty="0" smtClean="0"/>
                  <a:t>)	all </a:t>
                </a:r>
                <a:r>
                  <a:rPr lang="en-US" sz="1600" dirty="0" err="1" smtClean="0"/>
                  <a:t>unpolarised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96" y="5864171"/>
                <a:ext cx="5190300" cy="338554"/>
              </a:xfrm>
              <a:prstGeom prst="rect">
                <a:avLst/>
              </a:prstGeom>
              <a:blipFill rotWithShape="0">
                <a:blip r:embed="rId21"/>
                <a:stretch>
                  <a:fillRect l="-705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72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10817" r="5095" b="6061"/>
          <a:stretch/>
        </p:blipFill>
        <p:spPr>
          <a:xfrm>
            <a:off x="800466" y="1719777"/>
            <a:ext cx="7694291" cy="4423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Selection efficiency after </a:t>
            </a:r>
            <a:r>
              <a:rPr lang="en-US" sz="3600" dirty="0" smtClean="0">
                <a:solidFill>
                  <a:schemeClr val="tx1"/>
                </a:solidFill>
              </a:rPr>
              <a:t>BDTG cut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075483" y="2215665"/>
            <a:ext cx="1137261" cy="360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279551" y="2444589"/>
            <a:ext cx="1137261" cy="3513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127589" y="5301761"/>
            <a:ext cx="22033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5537-089E-2B48-93EA-856F8FD38C8E}" type="datetime1">
              <a:rPr lang="en-GB" smtClean="0"/>
              <a:t>22/08/2018</a:t>
            </a:fld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5891459" y="2769603"/>
          <a:ext cx="2776183" cy="247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1160608" y="2795954"/>
          <a:ext cx="3557345" cy="2417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Right Arrow 15"/>
          <p:cNvSpPr/>
          <p:nvPr/>
        </p:nvSpPr>
        <p:spPr>
          <a:xfrm>
            <a:off x="4423144" y="3776322"/>
            <a:ext cx="1468315" cy="465993"/>
          </a:xfrm>
          <a:prstGeom prst="rightArrow">
            <a:avLst/>
          </a:prstGeom>
          <a:solidFill>
            <a:srgbClr val="FF000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Graphic spid="4" grpId="0">
        <p:bldAsOne/>
      </p:bldGraphic>
      <p:bldGraphic spid="15" grpId="0">
        <p:bldAsOne/>
      </p:bldGraphic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Result on top-Yukawa coupling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568792" y="2223353"/>
                <a:ext cx="3804247" cy="20908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translate the </a:t>
                </a:r>
                <a:r>
                  <a:rPr lang="en-US" sz="1600" u="sng" dirty="0"/>
                  <a:t>cross-section </a:t>
                </a:r>
                <a:r>
                  <a:rPr lang="en-US" sz="1600" dirty="0"/>
                  <a:t>measurement into </a:t>
                </a:r>
                <a:r>
                  <a:rPr lang="en-US" sz="1600" u="sng" dirty="0"/>
                  <a:t>top-Yukawa coupling </a:t>
                </a:r>
                <a:r>
                  <a:rPr lang="en-US" sz="1600" dirty="0"/>
                  <a:t>at 1.4 </a:t>
                </a:r>
                <a:r>
                  <a:rPr lang="en-US" sz="1600" dirty="0" err="1"/>
                  <a:t>TeV</a:t>
                </a:r>
                <a:r>
                  <a:rPr lang="en-US" sz="1600" dirty="0"/>
                  <a:t>, a linear approximation with NLO QCD prediction is used (thanks to </a:t>
                </a:r>
                <a:r>
                  <a:rPr lang="en-US" sz="1600" dirty="0" err="1"/>
                  <a:t>Juergen</a:t>
                </a:r>
                <a:r>
                  <a:rPr lang="en-US" sz="1600" dirty="0"/>
                  <a:t> Reuter and Vincent </a:t>
                </a:r>
                <a:r>
                  <a:rPr lang="en-US" sz="1600" dirty="0" err="1"/>
                  <a:t>Rothe</a:t>
                </a:r>
                <a:r>
                  <a:rPr lang="en-US" sz="1600" dirty="0"/>
                  <a:t> from DESY</a:t>
                </a:r>
                <a:r>
                  <a:rPr lang="en-US" sz="1600" baseline="30000" dirty="0"/>
                  <a:t>[1]</a:t>
                </a:r>
                <a:r>
                  <a:rPr lang="en-US" sz="1600" dirty="0"/>
                  <a:t>):</a:t>
                </a:r>
              </a:p>
              <a:p>
                <a:endParaRPr lang="en-US" sz="16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e>
                              </m:acc>
                              <m:r>
                                <a:rPr lang="en-GB" sz="1600" i="1">
                                  <a:latin typeface="Cambria Math" charset="0"/>
                                </a:rPr>
                                <m:t>𝐻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latin typeface="Cambria Math" charset="0"/>
                        </a:rPr>
                        <m:t>=</m:t>
                      </m:r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0.5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03</m:t>
                      </m:r>
                      <m:f>
                        <m:fPr>
                          <m:ctrlPr>
                            <a:rPr lang="mr-I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l-GR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  <m:r>
                            <a:rPr lang="en-GB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792" y="2223353"/>
                <a:ext cx="3804247" cy="2090893"/>
              </a:xfrm>
              <a:prstGeom prst="rect">
                <a:avLst/>
              </a:prstGeom>
              <a:blipFill rotWithShape="0">
                <a:blip r:embed="rId3"/>
                <a:stretch>
                  <a:fillRect l="-800" t="-875" r="-1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911845"/>
                  </p:ext>
                </p:extLst>
              </p:nvPr>
            </p:nvGraphicFramePr>
            <p:xfrm>
              <a:off x="526396" y="4398678"/>
              <a:ext cx="8136928" cy="1656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85116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299882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824753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842683"/>
                    <a:gridCol w="1326776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  <a:gridCol w="1057835"/>
                    <a:gridCol w="129988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LO 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charset="0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 charset="0"/>
                                  </a:rPr>
                                  <m:t>𝝈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/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NLO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mtClean="0">
                                    <a:latin typeface="Cambria Math" charset="0"/>
                                  </a:rPr>
                                  <m:t>∆</m:t>
                                </m:r>
                                <m:r>
                                  <a:rPr lang="en-US" smtClean="0">
                                    <a:latin typeface="Cambria Math" charset="0"/>
                                  </a:rPr>
                                  <m:t>𝝈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/</m:t>
                                </m:r>
                                <m:r>
                                  <a:rPr lang="en-GB" smtClean="0">
                                    <a:latin typeface="Cambria Math" charset="0"/>
                                  </a:rPr>
                                  <m:t>𝝈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NLO </a:t>
                          </a:r>
                          <a14:m>
                            <m:oMath xmlns:m="http://schemas.openxmlformats.org/officeDocument/2006/math">
                              <m:r>
                                <a:rPr lang="en-US" smtClean="0">
                                  <a:latin typeface="Cambria Math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mtClean="0">
                                      <a:latin typeface="Cambria Math" charset="0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en-GB" smtClean="0">
                                      <a:latin typeface="Cambria Math" charset="0"/>
                                    </a:rPr>
                                    <m:t>𝒕𝒕𝑯</m:t>
                                  </m:r>
                                </m:sub>
                              </m:sSub>
                              <m:r>
                                <a:rPr lang="en-GB" smtClean="0">
                                  <a:latin typeface="Cambria Math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mtClean="0">
                                      <a:latin typeface="Cambria Math" charset="0"/>
                                    </a:rPr>
                                    <m:t>𝒈</m:t>
                                  </m:r>
                                </m:e>
                                <m:sub>
                                  <m:r>
                                    <a:rPr lang="en-GB" smtClean="0">
                                      <a:latin typeface="Cambria Math" charset="0"/>
                                    </a:rPr>
                                    <m:t>𝒕𝒕𝑯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err="1" smtClean="0"/>
                            <a:t>Polarised</a:t>
                          </a:r>
                          <a:r>
                            <a:rPr lang="en-US" dirty="0" smtClean="0"/>
                            <a:t> beam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(-80,0)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*L = 2.5ab</a:t>
                          </a:r>
                          <a:r>
                            <a:rPr lang="en-US" baseline="30000" dirty="0" smtClean="0"/>
                            <a:t>-1 </a:t>
                          </a:r>
                          <a:r>
                            <a:rPr lang="en-US" baseline="0" dirty="0" smtClean="0"/>
                            <a:t>+</a:t>
                          </a:r>
                          <a:endParaRPr lang="en-US" baseline="300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baseline="0" dirty="0" err="1" smtClean="0"/>
                            <a:t>Polarisation</a:t>
                          </a:r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Hadronic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10.44σ</a:t>
                          </a:r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/>
                            <a:t>7.3%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7.5%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3.8%</a:t>
                          </a:r>
                          <a:endParaRPr lang="en-US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3.3%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2.7%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Semi-</a:t>
                          </a:r>
                          <a:r>
                            <a:rPr lang="en-US" dirty="0" err="1"/>
                            <a:t>leptonic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9.00σ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911845"/>
                  </p:ext>
                </p:extLst>
              </p:nvPr>
            </p:nvGraphicFramePr>
            <p:xfrm>
              <a:off x="526396" y="4398678"/>
              <a:ext cx="8136928" cy="16560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8511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129988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82475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842683"/>
                    <a:gridCol w="132677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  <a:gridCol w="1057835"/>
                    <a:gridCol w="1299883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en-US" dirty="0"/>
                            <a:t>Significance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36765" t="-3311" r="-547794" b="-90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30435" t="-3311" r="-439855" b="-90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35780" t="-3311" r="-178440" b="-90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err="1" smtClean="0"/>
                            <a:t>Polarised</a:t>
                          </a:r>
                          <a:r>
                            <a:rPr lang="en-US" dirty="0" smtClean="0"/>
                            <a:t> beam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(-80,0)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dirty="0" smtClean="0"/>
                            <a:t>*L = 2.5ab</a:t>
                          </a:r>
                          <a:r>
                            <a:rPr lang="en-US" baseline="30000" dirty="0" smtClean="0"/>
                            <a:t>-1 </a:t>
                          </a:r>
                          <a:r>
                            <a:rPr lang="en-US" baseline="0" dirty="0" smtClean="0"/>
                            <a:t>+</a:t>
                          </a:r>
                          <a:endParaRPr lang="en-US" baseline="300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baseline="0" dirty="0" err="1" smtClean="0"/>
                            <a:t>Polarisation</a:t>
                          </a:r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Hadronic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10.44σ</a:t>
                          </a:r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/>
                            <a:t>7.3%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7.5%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b="1" dirty="0" smtClean="0">
                              <a:solidFill>
                                <a:srgbClr val="00B050"/>
                              </a:solidFill>
                            </a:rPr>
                            <a:t>3.8%</a:t>
                          </a:r>
                          <a:endParaRPr lang="en-US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3.3%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2.7%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Semi-</a:t>
                          </a:r>
                          <a:r>
                            <a:rPr lang="en-US" dirty="0" err="1"/>
                            <a:t>leptonic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9.00σ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Right Brace 11"/>
          <p:cNvSpPr/>
          <p:nvPr/>
        </p:nvSpPr>
        <p:spPr>
          <a:xfrm>
            <a:off x="3303940" y="5446956"/>
            <a:ext cx="167140" cy="41644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22960" y="2216455"/>
            <a:ext cx="3477577" cy="2101953"/>
            <a:chOff x="822960" y="2283082"/>
            <a:chExt cx="3477577" cy="210195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60"/>
            <a:stretch/>
          </p:blipFill>
          <p:spPr>
            <a:xfrm>
              <a:off x="822960" y="2283082"/>
              <a:ext cx="3477577" cy="1964019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1979715" y="3310137"/>
              <a:ext cx="248575" cy="5319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420422" y="3861815"/>
                  <a:ext cx="136716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No contribution </a:t>
                  </a:r>
                  <a:r>
                    <a:rPr lang="en-US" sz="1400" dirty="0" smtClean="0"/>
                    <a:t>from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𝑡</m:t>
                              </m:r>
                            </m:e>
                          </m:acc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𝐻</m:t>
                          </m:r>
                        </m:sub>
                      </m:sSub>
                    </m:oMath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0422" y="3861815"/>
                  <a:ext cx="1367160" cy="52322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339" t="-2353" r="-1786" b="-117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9040" y="6088500"/>
            <a:ext cx="2542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[1] </a:t>
            </a:r>
            <a:r>
              <a:rPr lang="hr-HR" sz="1400" dirty="0"/>
              <a:t>JHEP 1612 (2016) 075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F64D1-9798-B042-A93A-D154847D2ED5}" type="datetime1">
              <a:rPr lang="en-GB" smtClean="0"/>
              <a:t>22/08/2018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11614" y="6038293"/>
            <a:ext cx="160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New scheme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074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>
                    <a:solidFill>
                      <a:schemeClr val="tx1"/>
                    </a:solidFill>
                  </a:rPr>
                  <a:t>CP violation in </a:t>
                </a:r>
                <a14:m>
                  <m:oMath xmlns:m="http://schemas.openxmlformats.org/officeDocument/2006/math">
                    <m:r>
                      <a:rPr lang="en-GB" sz="3600" b="0" i="1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3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3600" b="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3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 production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423" b="-15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13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 smtClean="0">
                    <a:solidFill>
                      <a:schemeClr val="tx1"/>
                    </a:solidFill>
                  </a:rPr>
                  <a:t>Parametrisation </a:t>
                </a:r>
                <a:r>
                  <a:rPr lang="en-GB" sz="1600" dirty="0">
                    <a:solidFill>
                      <a:schemeClr val="tx1"/>
                    </a:solidFill>
                  </a:rPr>
                  <a:t>of CP mixing in the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ttH</a:t>
                </a:r>
                <a:r>
                  <a:rPr lang="en-GB" sz="1600" dirty="0">
                    <a:solidFill>
                      <a:schemeClr val="tx1"/>
                    </a:solidFill>
                  </a:rPr>
                  <a:t>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coupling: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𝛷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=−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𝑔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  <m:acc>
                          <m:accPr>
                            <m:chr m:val="̅"/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𝑡</m:t>
                            </m:r>
                          </m:e>
                        </m:acc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𝐻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𝑖𝑏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5</m:t>
                        </m:r>
                      </m:sub>
                    </m:sSub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1600" dirty="0">
                    <a:solidFill>
                      <a:schemeClr val="tx1"/>
                    </a:solidFill>
                  </a:rPr>
                  <a:t>SM: a = 1, b = 0 ; pure CP-odd: a = 0, b ≠ 0.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assume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𝑎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+</m:t>
                    </m:r>
                    <m:sSup>
                      <m:sSup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𝑏</m:t>
                        </m:r>
                      </m:e>
                      <m:sup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rgbClr val="00B050"/>
                        </a:solidFill>
                        <a:latin typeface="Cambria Math" charset="0"/>
                      </a:rPr>
                      <m:t>𝑎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cos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⁡(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:r>
                  <a:rPr lang="en-US" sz="1600" dirty="0">
                    <a:solidFill>
                      <a:srgbClr val="00B050"/>
                    </a:solidFill>
                  </a:rPr>
                  <a:t>b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sin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where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𝝓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is the mixing angle.</a:t>
                </a: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Content Placehold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4"/>
                <a:ext cx="7543801" cy="1923758"/>
              </a:xfrm>
              <a:blipFill rotWithShape="0">
                <a:blip r:embed="rId4"/>
                <a:stretch>
                  <a:fillRect l="-404" t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11"/>
              <p:cNvSpPr txBox="1">
                <a:spLocks/>
              </p:cNvSpPr>
              <p:nvPr/>
            </p:nvSpPr>
            <p:spPr>
              <a:xfrm>
                <a:off x="822959" y="3444368"/>
                <a:ext cx="4109526" cy="402336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sz="1600" i="1" u="sng" smtClean="0">
                        <a:solidFill>
                          <a:schemeClr val="tx1"/>
                        </a:solidFill>
                        <a:latin typeface="Cambria Math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sz="1600" i="1" u="sng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𝑡</m:t>
                        </m:r>
                      </m:e>
                    </m:acc>
                    <m:r>
                      <a:rPr lang="en-GB" sz="1600" b="0" i="1" u="sng" smtClean="0">
                        <a:solidFill>
                          <a:schemeClr val="tx1"/>
                        </a:solidFill>
                        <a:latin typeface="Cambria Math" charset="0"/>
                      </a:rPr>
                      <m:t>𝐻</m:t>
                    </m:r>
                    <m:r>
                      <a:rPr lang="el-GR" sz="1600" i="1" u="sng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u="sng" dirty="0">
                    <a:solidFill>
                      <a:schemeClr val="tx1"/>
                    </a:solidFill>
                  </a:rPr>
                  <a:t>cross section </a:t>
                </a:r>
                <a:r>
                  <a:rPr lang="en-US" sz="1600" dirty="0">
                    <a:solidFill>
                      <a:schemeClr val="tx1"/>
                    </a:solidFill>
                  </a:rPr>
                  <a:t> (thanks for Philipp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Roloff</a:t>
                </a:r>
                <a:r>
                  <a:rPr lang="en-US" sz="1600" dirty="0">
                    <a:solidFill>
                      <a:schemeClr val="tx1"/>
                    </a:solidFill>
                  </a:rPr>
                  <a:t> for generating the samples):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dirty="0">
                    <a:solidFill>
                      <a:schemeClr val="tx1"/>
                    </a:solidFill>
                  </a:rPr>
                  <a:t>• Generator: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Physsim</a:t>
                </a:r>
                <a:r>
                  <a:rPr lang="en-US" sz="1600" dirty="0">
                    <a:solidFill>
                      <a:schemeClr val="tx1"/>
                    </a:solidFill>
                  </a:rPr>
                  <a:t/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•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dirty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GB" sz="1600" i="1" dirty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= 1.4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TeV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•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Polarisation</a:t>
                </a:r>
                <a:r>
                  <a:rPr lang="en-US" sz="1600" dirty="0">
                    <a:solidFill>
                      <a:schemeClr val="tx1"/>
                    </a:solidFill>
                  </a:rPr>
                  <a:t> = (0,0)</a:t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• ISR included</a:t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• CLIC luminosity spectrum</a:t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• 12 samples produced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600" dirty="0" smtClean="0">
                    <a:solidFill>
                      <a:schemeClr val="tx1"/>
                    </a:solidFill>
                  </a:rPr>
                  <a:t>* Cross section generally decreases as more CP odd Higgs boson presented (with linear fit).</a:t>
                </a: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Content Placehol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3444368"/>
                <a:ext cx="4109526" cy="4023360"/>
              </a:xfrm>
              <a:prstGeom prst="rect">
                <a:avLst/>
              </a:prstGeom>
              <a:blipFill rotWithShape="0">
                <a:blip r:embed="rId5"/>
                <a:stretch>
                  <a:fillRect l="-2967" t="-8030" r="-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029200" y="3455467"/>
            <a:ext cx="3337560" cy="2825447"/>
            <a:chOff x="5029200" y="3500293"/>
            <a:chExt cx="3337560" cy="282544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3500293"/>
              <a:ext cx="3337560" cy="282544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Rectangle 2"/>
                <p:cNvSpPr/>
                <p:nvPr/>
              </p:nvSpPr>
              <p:spPr>
                <a:xfrm>
                  <a:off x="5942292" y="5116274"/>
                  <a:ext cx="1701107" cy="3292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:r>
                    <a:rPr lang="en-US" sz="1400" dirty="0" smtClean="0">
                      <a:ea typeface="Cambria Math" charset="0"/>
                      <a:cs typeface="Cambria Math" charset="0"/>
                    </a:rPr>
                    <a:t>*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𝑓𝑖𝑡</m:t>
                          </m:r>
                        </m:sub>
                      </m:sSub>
                      <m:r>
                        <a:rPr lang="en-GB" sz="1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𝑘</m:t>
                      </m:r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𝑐</m:t>
                      </m:r>
                    </m:oMath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2292" y="5116274"/>
                  <a:ext cx="1701107" cy="32925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075" t="-77778" b="-962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5592922" y="409509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5709810" y="415871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5825224" y="421198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6073799" y="432739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6331246" y="446056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6570946" y="456709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837278" y="470026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76974" y="482454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7334429" y="493996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7574124" y="505536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7831577" y="517965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8080152" y="532169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27D9-E1E3-0041-A848-729785B8169E}" type="datetime1">
              <a:rPr lang="en-GB" smtClean="0"/>
              <a:t>22/08/2018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0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Cross section to CP-mixing sensitivity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yukawa coupling and CP violation in 𝑡𝑡𝐻 –  Y.Zhang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D96FBCA-C4E8-5C42-9F3A-050B5BD4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931" y="0"/>
            <a:ext cx="828000" cy="82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190" y="-176365"/>
            <a:ext cx="1152000" cy="115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113229" y="4948818"/>
                <a:ext cx="2931187" cy="6460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𝑓𝑖𝑡</m:t>
                          </m:r>
                        </m:sub>
                      </m:sSub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𝐶</m:t>
                      </m:r>
                      <m:r>
                        <a:rPr lang="is-IS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→∆</m:t>
                      </m:r>
                      <m:r>
                        <a:rPr lang="is-IS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</m:oMath>
                  </m:oMathPara>
                </a14:m>
                <a:endParaRPr lang="en-GB" sz="140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dirty="0" smtClean="0">
                          <a:latin typeface="Cambria Math" charset="0"/>
                        </a:rPr>
                        <m:t>⇒</m:t>
                      </m:r>
                      <m:r>
                        <a:rPr lang="en-US" sz="140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∆</m:t>
                      </m:r>
                      <m:sSup>
                        <m:sSupPr>
                          <m:ctrlP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4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⁡</m:t>
                          </m:r>
                        </m:e>
                        <m:sup>
                          <m:r>
                            <a:rPr lang="en-GB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en-GB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den>
                      </m:f>
                      <m:f>
                        <m:fPr>
                          <m:ctrlP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num>
                        <m:den>
                          <m:r>
                            <a:rPr lang="mr-IN" sz="1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den>
                      </m:f>
                      <m:r>
                        <a:rPr lang="mr-IN" sz="1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</m:oMath>
                  </m:oMathPara>
                </a14:m>
                <a:endParaRPr lang="en-GB" sz="1400" dirty="0"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229" y="4948818"/>
                <a:ext cx="2931187" cy="646011"/>
              </a:xfrm>
              <a:prstGeom prst="rect">
                <a:avLst/>
              </a:prstGeom>
              <a:blipFill rotWithShape="0">
                <a:blip r:embed="rId4"/>
                <a:stretch>
                  <a:fillRect t="-47170" r="-416" b="-46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A333-E30B-3649-B26E-103A12F2C2DF}" type="datetime1">
              <a:rPr lang="en-GB" smtClean="0"/>
              <a:t>27/08/2018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0D48-2CB9-EE40-973D-F6D0DD5DD9A6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822960" y="5164578"/>
                <a:ext cx="63475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/>
                  <a:t>Apply the top-Yukawa analysis procedure to all samples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1600" dirty="0">
                    <a:ea typeface="Cambria Math" charset="0"/>
                    <a:cs typeface="Cambria Math" charset="0"/>
                  </a:rPr>
                  <a:t>Measure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m:rPr>
                        <m:sty m:val="p"/>
                      </m:rPr>
                      <a:rPr lang="el-GR" sz="160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σ</m:t>
                    </m:r>
                    <m:r>
                      <a:rPr lang="en-GB" sz="16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lang="en-GB" sz="16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sz="1600" dirty="0"/>
                  <a:t> for 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charset="0"/>
                          </a:rPr>
                          <m:t>sin</m:t>
                        </m:r>
                        <m:r>
                          <a:rPr lang="en-GB" sz="1600" b="0" i="1" smtClean="0">
                            <a:latin typeface="Cambria Math" charset="0"/>
                          </a:rPr>
                          <m:t>⁡</m:t>
                        </m:r>
                      </m:e>
                      <m:sup>
                        <m:r>
                          <a:rPr lang="en-GB" sz="16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</m:d>
                    <m:r>
                      <a:rPr lang="en-GB" sz="16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600" dirty="0"/>
                  <a:t>values in the semi-</a:t>
                </a:r>
                <a:r>
                  <a:rPr lang="en-US" sz="1600" dirty="0" err="1"/>
                  <a:t>leptonic</a:t>
                </a:r>
                <a:r>
                  <a:rPr lang="en-US" sz="1600" dirty="0"/>
                  <a:t> channel</a:t>
                </a: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164578"/>
                <a:ext cx="6347534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384" t="-9375" b="-6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822960" y="5731597"/>
            <a:ext cx="38402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xtrapolate </a:t>
            </a:r>
            <a:r>
              <a:rPr lang="en-US" sz="1600" dirty="0"/>
              <a:t>to result from both channels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39" y="1924578"/>
            <a:ext cx="3827249" cy="32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78" y="1924577"/>
            <a:ext cx="3494863" cy="302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19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  <p:bldP spid="17" grpId="0"/>
    </p:bldLst>
  </p:timing>
</p:sld>
</file>

<file path=ppt/theme/theme1.xml><?xml version="1.0" encoding="utf-8"?>
<a:theme xmlns:a="http://schemas.openxmlformats.org/drawingml/2006/main" name="Retrospec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58241</TotalTime>
  <Words>5936</Words>
  <Application>Microsoft Macintosh PowerPoint</Application>
  <PresentationFormat>On-screen Show (4:3)</PresentationFormat>
  <Paragraphs>766</Paragraphs>
  <Slides>49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Calibri</vt:lpstr>
      <vt:lpstr>Calibri Light</vt:lpstr>
      <vt:lpstr>Cambria Math</vt:lpstr>
      <vt:lpstr>CMR12</vt:lpstr>
      <vt:lpstr>CMR8</vt:lpstr>
      <vt:lpstr>Mangal</vt:lpstr>
      <vt:lpstr>Wingdings</vt:lpstr>
      <vt:lpstr>Arial</vt:lpstr>
      <vt:lpstr>Retrospect</vt:lpstr>
      <vt:lpstr>   Update on the tt ̅H studies  at 1.4 TeV at CLIC  </vt:lpstr>
      <vt:lpstr>Outline</vt:lpstr>
      <vt:lpstr>e^++e^-→tt ̅H production</vt:lpstr>
      <vt:lpstr>Analysis Strategy</vt:lpstr>
      <vt:lpstr>Backgrounds</vt:lpstr>
      <vt:lpstr>Selection efficiency after BDTG cut</vt:lpstr>
      <vt:lpstr>Result on top-Yukawa coupling</vt:lpstr>
      <vt:lpstr>CP violation in tt ̅H production</vt:lpstr>
      <vt:lpstr>Cross section to CP-mixing sensitivity</vt:lpstr>
      <vt:lpstr>Up-down asymmetry</vt:lpstr>
      <vt:lpstr>﷐sin﷮﷐𝜁﷯﷯ calculation</vt:lpstr>
      <vt:lpstr>Cuts investigation</vt:lpstr>
      <vt:lpstr>sin⁡ζ and A_ϕ with tight cuts</vt:lpstr>
      <vt:lpstr>χ^2 template fitting</vt:lpstr>
      <vt:lpstr>Error estimation</vt:lpstr>
      <vt:lpstr>Preliminary results (tight cuts)</vt:lpstr>
      <vt:lpstr>Comparison of results by loosing cuts </vt:lpstr>
      <vt:lpstr>Preliminary results (MVA cuts only)</vt:lpstr>
      <vt:lpstr>Summary</vt:lpstr>
      <vt:lpstr>Backup Slides</vt:lpstr>
      <vt:lpstr>Leptons</vt:lpstr>
      <vt:lpstr>Lepton identification</vt:lpstr>
      <vt:lpstr>Flavour-tagging</vt:lpstr>
      <vt:lpstr>Parameters determined</vt:lpstr>
      <vt:lpstr>PowerPoint Presentation</vt:lpstr>
      <vt:lpstr>Event reconstruction strategy </vt:lpstr>
      <vt:lpstr>PowerPoint Presentation</vt:lpstr>
      <vt:lpstr>γγ→hadrons backgrounds</vt:lpstr>
      <vt:lpstr>γγ→hadrons backgrounds</vt:lpstr>
      <vt:lpstr>Top, W^±and Higgs Reconstruction</vt:lpstr>
      <vt:lpstr>Top, W^±and Higgs Reconstruction</vt:lpstr>
      <vt:lpstr>Top, W^±and Higgs Reconstruction</vt:lpstr>
      <vt:lpstr>Event selection using TMVA</vt:lpstr>
      <vt:lpstr>BDTG(gradient) response</vt:lpstr>
      <vt:lpstr>Result on top-Yukawa coupling</vt:lpstr>
      <vt:lpstr>Event selection using TMVA</vt:lpstr>
      <vt:lpstr>PowerPoint Presentation</vt:lpstr>
      <vt:lpstr>PowerPoint Presentation</vt:lpstr>
      <vt:lpstr>PowerPoint Presentation</vt:lpstr>
      <vt:lpstr>PowerPoint Presentation</vt:lpstr>
      <vt:lpstr>BDTG cut efficiency &amp; optimal significance</vt:lpstr>
      <vt:lpstr>CP observables</vt:lpstr>
      <vt:lpstr>MC vs Rec (investigation)</vt:lpstr>
      <vt:lpstr>Cuts investigation</vt:lpstr>
      <vt:lpstr>χ^2 template fitting</vt:lpstr>
      <vt:lpstr>sin⁡(θ_ϕ ) calculation</vt:lpstr>
      <vt:lpstr>χ^2 template fitting</vt:lpstr>
      <vt:lpstr>Error estimation</vt:lpstr>
      <vt:lpstr>The top polarisation asymmetry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on the analysis of Yukawa coupling and CP violation  in the ttH channel at 1.4TeV</dc:title>
  <dc:creator>ZHANG Yixuan</dc:creator>
  <cp:lastModifiedBy>ZHANG Yixuan</cp:lastModifiedBy>
  <cp:revision>804</cp:revision>
  <cp:lastPrinted>2018-06-05T00:40:02Z</cp:lastPrinted>
  <dcterms:created xsi:type="dcterms:W3CDTF">2017-03-27T08:25:35Z</dcterms:created>
  <dcterms:modified xsi:type="dcterms:W3CDTF">2018-08-28T07:30:03Z</dcterms:modified>
</cp:coreProperties>
</file>