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22" r:id="rId1"/>
    <p:sldMasterId id="2147483747" r:id="rId2"/>
  </p:sldMasterIdLst>
  <p:notesMasterIdLst>
    <p:notesMasterId r:id="rId30"/>
  </p:notesMasterIdLst>
  <p:sldIdLst>
    <p:sldId id="257" r:id="rId3"/>
    <p:sldId id="347" r:id="rId4"/>
    <p:sldId id="346" r:id="rId5"/>
    <p:sldId id="348" r:id="rId6"/>
    <p:sldId id="372" r:id="rId7"/>
    <p:sldId id="352" r:id="rId8"/>
    <p:sldId id="353" r:id="rId9"/>
    <p:sldId id="384" r:id="rId10"/>
    <p:sldId id="380" r:id="rId11"/>
    <p:sldId id="381" r:id="rId12"/>
    <p:sldId id="382" r:id="rId13"/>
    <p:sldId id="383" r:id="rId14"/>
    <p:sldId id="358" r:id="rId15"/>
    <p:sldId id="355" r:id="rId16"/>
    <p:sldId id="370" r:id="rId17"/>
    <p:sldId id="371" r:id="rId18"/>
    <p:sldId id="316" r:id="rId19"/>
    <p:sldId id="326" r:id="rId20"/>
    <p:sldId id="379" r:id="rId21"/>
    <p:sldId id="357" r:id="rId22"/>
    <p:sldId id="377" r:id="rId23"/>
    <p:sldId id="376" r:id="rId24"/>
    <p:sldId id="367" r:id="rId25"/>
    <p:sldId id="369" r:id="rId26"/>
    <p:sldId id="373" r:id="rId27"/>
    <p:sldId id="385" r:id="rId28"/>
    <p:sldId id="386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902"/>
    <p:restoredTop sz="94643"/>
  </p:normalViewPr>
  <p:slideViewPr>
    <p:cSldViewPr snapToGrid="0" snapToObjects="1">
      <p:cViewPr>
        <p:scale>
          <a:sx n="90" d="100"/>
          <a:sy n="90" d="100"/>
        </p:scale>
        <p:origin x="106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2" d="100"/>
          <a:sy n="72" d="100"/>
        </p:scale>
        <p:origin x="359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145F2-C7F0-4DFC-BA6B-134DE41F8223}" type="datetimeFigureOut">
              <a:rPr lang="en-GB" smtClean="0"/>
              <a:t>21/08/2018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10CD9-BFED-43A1-BA42-DB719630BCB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297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Pattern=gel packet for transport can be seen</a:t>
            </a:r>
          </a:p>
          <a:p>
            <a:r>
              <a:rPr lang="en-US" dirty="0"/>
              <a:t>Black regions 16= unknown substance / issue in imaging</a:t>
            </a:r>
          </a:p>
          <a:p>
            <a:r>
              <a:rPr lang="en-US" dirty="0"/>
              <a:t>14= looks like mechanical impact -&gt; see if this is the case with further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10CD9-BFED-43A1-BA42-DB719630BCBA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3096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Pattern=gel packet for transport can be seen</a:t>
            </a:r>
          </a:p>
          <a:p>
            <a:r>
              <a:rPr lang="en-US" dirty="0"/>
              <a:t>Black regions 16= unknown substance / issue in imaging</a:t>
            </a:r>
          </a:p>
          <a:p>
            <a:r>
              <a:rPr lang="en-US" dirty="0"/>
              <a:t>14= looks like mechanical impact -&gt; see if this is the case with further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10CD9-BFED-43A1-BA42-DB719630BCBA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5831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610CD9-BFED-43A1-BA42-DB719630BCBA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1121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10CD9-BFED-43A1-BA42-DB719630BCBA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9724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3460" y="2441845"/>
            <a:ext cx="8226854" cy="940443"/>
          </a:xfrm>
        </p:spPr>
        <p:txBody>
          <a:bodyPr/>
          <a:lstStyle>
            <a:lvl1pPr algn="l">
              <a:defRPr b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813459" y="3557379"/>
            <a:ext cx="6026727" cy="1406507"/>
          </a:xfrm>
        </p:spPr>
        <p:txBody>
          <a:bodyPr lIns="45720" tIns="0" rIns="45720" bIns="0" anchor="t" anchorCtr="0">
            <a:normAutofit/>
          </a:bodyPr>
          <a:lstStyle>
            <a:lvl1pPr marL="0" indent="0" algn="l">
              <a:buNone/>
              <a:defRPr sz="2800">
                <a:solidFill>
                  <a:srgbClr val="0055A0"/>
                </a:solidFill>
                <a:latin typeface="+mn-lt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19" y="6059715"/>
            <a:ext cx="916466" cy="9164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595" y="5222005"/>
            <a:ext cx="1773047" cy="70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115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2158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3621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459397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104282"/>
                </a:solidFill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19" y="6059715"/>
            <a:ext cx="916466" cy="91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406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0428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1201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6086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269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0061235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1845"/>
            <a:ext cx="8226854" cy="940443"/>
          </a:xfrm>
        </p:spPr>
        <p:txBody>
          <a:bodyPr/>
          <a:lstStyle>
            <a:lvl1pPr algn="l">
              <a:defRPr b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199" y="3557379"/>
            <a:ext cx="6026727" cy="1406507"/>
          </a:xfrm>
        </p:spPr>
        <p:txBody>
          <a:bodyPr lIns="45720" tIns="0" rIns="45720" bIns="0" anchor="t" anchorCtr="0">
            <a:normAutofit/>
          </a:bodyPr>
          <a:lstStyle>
            <a:lvl1pPr marL="0" indent="0" algn="l">
              <a:buNone/>
              <a:defRPr sz="2800">
                <a:solidFill>
                  <a:srgbClr val="0055A0"/>
                </a:solidFill>
                <a:latin typeface="+mn-lt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19" y="6059715"/>
            <a:ext cx="916466" cy="9164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595" y="5222005"/>
            <a:ext cx="1773047" cy="70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9061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d with clic and Glasgow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824616"/>
            <a:ext cx="2520000" cy="2520000"/>
          </a:xfrm>
          <a:prstGeom prst="rect">
            <a:avLst/>
          </a:prstGeom>
        </p:spPr>
      </p:pic>
      <p:grpSp>
        <p:nvGrpSpPr>
          <p:cNvPr id="3" name="Group 2"/>
          <p:cNvGrpSpPr/>
          <p:nvPr userDrawn="1"/>
        </p:nvGrpSpPr>
        <p:grpSpPr>
          <a:xfrm>
            <a:off x="657348" y="4372726"/>
            <a:ext cx="6353065" cy="1028701"/>
            <a:chOff x="657348" y="4372726"/>
            <a:chExt cx="6353065" cy="1028701"/>
          </a:xfrm>
        </p:grpSpPr>
        <p:sp>
          <p:nvSpPr>
            <p:cNvPr id="4" name="Rectangle 3"/>
            <p:cNvSpPr/>
            <p:nvPr userDrawn="1"/>
          </p:nvSpPr>
          <p:spPr>
            <a:xfrm>
              <a:off x="5142016" y="4788270"/>
              <a:ext cx="186839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000" dirty="0">
                  <a:solidFill>
                    <a:schemeClr val="accent6">
                      <a:lumMod val="75000"/>
                    </a:schemeClr>
                  </a:solidFill>
                </a:rPr>
                <a:t>http://clic.cern</a:t>
              </a:r>
              <a:r>
                <a:rPr lang="en-GB" sz="2000" baseline="0" dirty="0">
                  <a:solidFill>
                    <a:schemeClr val="accent6">
                      <a:lumMod val="75000"/>
                    </a:schemeClr>
                  </a:solidFill>
                </a:rPr>
                <a:t> </a:t>
              </a:r>
              <a:endParaRPr lang="en-GB" sz="20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1026" name="Picture 2" descr="http://clic-study.web.cern.ch/sites/clic-study.web.cern.ch/files/clic-logo_2.png"/>
            <p:cNvPicPr>
              <a:picLocks noChangeAspect="1" noChangeArrowheads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09"/>
            <a:stretch/>
          </p:blipFill>
          <p:spPr bwMode="auto">
            <a:xfrm>
              <a:off x="657348" y="4372726"/>
              <a:ext cx="4484668" cy="1028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oup 6"/>
          <p:cNvGrpSpPr/>
          <p:nvPr userDrawn="1"/>
        </p:nvGrpSpPr>
        <p:grpSpPr>
          <a:xfrm>
            <a:off x="798636" y="5649517"/>
            <a:ext cx="6437494" cy="701620"/>
            <a:chOff x="740475" y="5649517"/>
            <a:chExt cx="6437494" cy="701620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475" y="5649517"/>
              <a:ext cx="1773047" cy="70162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 userDrawn="1"/>
          </p:nvSpPr>
          <p:spPr>
            <a:xfrm>
              <a:off x="2899682" y="5815661"/>
              <a:ext cx="42782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000" dirty="0">
                  <a:solidFill>
                    <a:srgbClr val="002060"/>
                  </a:solidFill>
                </a:rPr>
                <a:t>https://www.gla.ac.uk/schools/physics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50634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0428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4154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2512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9550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BBFA-786C-5C47-B9BB-B82D547D7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15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BBFA-786C-5C47-B9BB-B82D547D7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8111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BBFA-786C-5C47-B9BB-B82D547D7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2681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BBFA-786C-5C47-B9BB-B82D547D7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365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BBFA-786C-5C47-B9BB-B82D547D7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6006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BBFA-786C-5C47-B9BB-B82D547D7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448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BBFA-786C-5C47-B9BB-B82D547D7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456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11787" cy="1143000"/>
          </a:xfrm>
        </p:spPr>
        <p:txBody>
          <a:bodyPr/>
          <a:lstStyle>
            <a:lvl1pPr>
              <a:defRPr>
                <a:solidFill>
                  <a:srgbClr val="104282"/>
                </a:solidFill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19" y="6059715"/>
            <a:ext cx="916466" cy="91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8720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BBFA-786C-5C47-B9BB-B82D547D7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348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BBFA-786C-5C47-B9BB-B82D547D7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2653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BBFA-786C-5C47-B9BB-B82D547D7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2226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FBBFA-786C-5C47-B9BB-B82D547D7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737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>
                <a:solidFill>
                  <a:srgbClr val="104282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19" y="6059715"/>
            <a:ext cx="916466" cy="91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452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19" y="6059715"/>
            <a:ext cx="916466" cy="91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921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19" y="6059715"/>
            <a:ext cx="916466" cy="91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227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19" y="6059715"/>
            <a:ext cx="916466" cy="91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914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with clic and Glasgow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824616"/>
            <a:ext cx="2520000" cy="2520000"/>
          </a:xfrm>
          <a:prstGeom prst="rect">
            <a:avLst/>
          </a:prstGeom>
        </p:spPr>
      </p:pic>
      <p:grpSp>
        <p:nvGrpSpPr>
          <p:cNvPr id="3" name="Group 2"/>
          <p:cNvGrpSpPr/>
          <p:nvPr userDrawn="1"/>
        </p:nvGrpSpPr>
        <p:grpSpPr>
          <a:xfrm>
            <a:off x="657348" y="4372726"/>
            <a:ext cx="6430329" cy="1028701"/>
            <a:chOff x="657348" y="4372726"/>
            <a:chExt cx="6430329" cy="1028701"/>
          </a:xfrm>
        </p:grpSpPr>
        <p:sp>
          <p:nvSpPr>
            <p:cNvPr id="4" name="Rectangle 3"/>
            <p:cNvSpPr/>
            <p:nvPr userDrawn="1"/>
          </p:nvSpPr>
          <p:spPr>
            <a:xfrm>
              <a:off x="5142016" y="4788270"/>
              <a:ext cx="194566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000" dirty="0">
                  <a:solidFill>
                    <a:schemeClr val="accent6">
                      <a:lumMod val="75000"/>
                    </a:schemeClr>
                  </a:solidFill>
                </a:rPr>
                <a:t>https://</a:t>
              </a:r>
              <a:r>
                <a:rPr lang="en-GB" sz="2000" dirty="0" err="1">
                  <a:solidFill>
                    <a:schemeClr val="accent6">
                      <a:lumMod val="75000"/>
                    </a:schemeClr>
                  </a:solidFill>
                </a:rPr>
                <a:t>clic.cern</a:t>
              </a:r>
              <a:r>
                <a:rPr lang="en-GB" sz="2000" dirty="0">
                  <a:solidFill>
                    <a:schemeClr val="accent6">
                      <a:lumMod val="75000"/>
                    </a:schemeClr>
                  </a:solidFill>
                </a:rPr>
                <a:t>/</a:t>
              </a:r>
            </a:p>
          </p:txBody>
        </p:sp>
        <p:pic>
          <p:nvPicPr>
            <p:cNvPr id="1026" name="Picture 2" descr="http://clic-study.web.cern.ch/sites/clic-study.web.cern.ch/files/clic-logo_2.png"/>
            <p:cNvPicPr>
              <a:picLocks noChangeAspect="1" noChangeArrowheads="1"/>
            </p:cNvPicPr>
            <p:nvPr userDrawn="1"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09"/>
            <a:stretch/>
          </p:blipFill>
          <p:spPr bwMode="auto">
            <a:xfrm>
              <a:off x="657348" y="4372726"/>
              <a:ext cx="4484668" cy="1028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oup 6"/>
          <p:cNvGrpSpPr/>
          <p:nvPr userDrawn="1"/>
        </p:nvGrpSpPr>
        <p:grpSpPr>
          <a:xfrm>
            <a:off x="798636" y="5649517"/>
            <a:ext cx="6437494" cy="701620"/>
            <a:chOff x="740475" y="5649517"/>
            <a:chExt cx="6437494" cy="701620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475" y="5649517"/>
              <a:ext cx="1773047" cy="70162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 userDrawn="1"/>
          </p:nvSpPr>
          <p:spPr>
            <a:xfrm>
              <a:off x="2899682" y="5815661"/>
              <a:ext cx="42782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000" dirty="0">
                  <a:solidFill>
                    <a:srgbClr val="002060"/>
                  </a:solidFill>
                </a:rPr>
                <a:t>https://www.gla.ac.uk/schools/physics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06814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9299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dirty="0"/>
              <a:t>Click to edit Master title style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dirty="0"/>
              <a:t>Click to edit Master text styles</a:t>
            </a:r>
          </a:p>
          <a:p>
            <a:pPr lvl="1" eaLnBrk="1" latinLnBrk="0" hangingPunct="1"/>
            <a:r>
              <a:rPr kumimoji="0" lang="en-GB" dirty="0"/>
              <a:t>Second level</a:t>
            </a:r>
          </a:p>
          <a:p>
            <a:pPr lvl="2" eaLnBrk="1" latinLnBrk="0" hangingPunct="1"/>
            <a:r>
              <a:rPr kumimoji="0" lang="en-GB" dirty="0"/>
              <a:t>Third level</a:t>
            </a:r>
          </a:p>
          <a:p>
            <a:pPr lvl="3" eaLnBrk="1" latinLnBrk="0" hangingPunct="1"/>
            <a:r>
              <a:rPr kumimoji="0" lang="en-GB" dirty="0"/>
              <a:t>Fourth level</a:t>
            </a:r>
          </a:p>
          <a:p>
            <a:pPr lvl="4" eaLnBrk="1" latinLnBrk="0" hangingPunct="1"/>
            <a:r>
              <a:rPr kumimoji="0" lang="en-GB" dirty="0"/>
              <a:t>Fifth level</a:t>
            </a:r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19" y="6059715"/>
            <a:ext cx="916466" cy="91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536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40" r:id="rId18"/>
    <p:sldLayoutId id="2147483741" r:id="rId19"/>
    <p:sldLayoutId id="2147483742" r:id="rId20"/>
    <p:sldLayoutId id="2147483743" r:id="rId21"/>
    <p:sldLayoutId id="2147483744" r:id="rId22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FBBFA-786C-5C47-B9BB-B82D547D7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964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u="sng" dirty="0"/>
            </a:br>
            <a:r>
              <a:rPr lang="en-GB" u="sng" dirty="0"/>
              <a:t>Qualification of CLICpix2 assemblies with planar sensors</a:t>
            </a:r>
            <a:br>
              <a:rPr lang="en-GB" u="sng" dirty="0"/>
            </a:b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3557379"/>
            <a:ext cx="7343776" cy="21546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/>
              <a:t>Morag Williams, CERN and University of Glasgow</a:t>
            </a:r>
          </a:p>
          <a:p>
            <a:endParaRPr lang="en-GB" dirty="0"/>
          </a:p>
          <a:p>
            <a:r>
              <a:rPr lang="en-GB" dirty="0"/>
              <a:t>CLIC Detector and Physics Collaboration Meeting</a:t>
            </a:r>
            <a:endParaRPr lang="en-GB" sz="2800" dirty="0"/>
          </a:p>
          <a:p>
            <a:r>
              <a:rPr lang="en-GB" sz="2800" dirty="0"/>
              <a:t>28-29</a:t>
            </a:r>
            <a:r>
              <a:rPr lang="en-GB" sz="2800" baseline="30000" dirty="0"/>
              <a:t>th</a:t>
            </a:r>
            <a:r>
              <a:rPr lang="en-GB" sz="2800" dirty="0"/>
              <a:t> August 2018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1D214A-8641-0D4B-A36B-D49299EA2D9A}"/>
              </a:ext>
            </a:extLst>
          </p:cNvPr>
          <p:cNvSpPr txBox="1"/>
          <p:nvPr/>
        </p:nvSpPr>
        <p:spPr>
          <a:xfrm>
            <a:off x="8431427" y="6311900"/>
            <a:ext cx="50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9BE04D-9306-9D49-93F7-376F9FF00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83" y="0"/>
            <a:ext cx="1572434" cy="157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069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E1FFB-631D-1349-86AC-E68EFCEBA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Test pulsing: All pixel hits, 16 files combined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539BD1-B216-6041-B57C-073D4E484C90}"/>
              </a:ext>
            </a:extLst>
          </p:cNvPr>
          <p:cNvSpPr txBox="1"/>
          <p:nvPr/>
        </p:nvSpPr>
        <p:spPr>
          <a:xfrm>
            <a:off x="580210" y="1597188"/>
            <a:ext cx="777797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Combined pixel hits from all 16 steps gives the test pulse performance of every pixel. Shows which pixels never fire and which fire at a lower/higher rate.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228FD9-12D7-1C45-9796-A15A31B1C7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73638" y="1989565"/>
            <a:ext cx="3175000" cy="3594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9A81BE-80FB-CC41-984F-93B11A1404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3410" y="1983215"/>
            <a:ext cx="3187700" cy="35941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C92FC9D-4C20-234A-B0B0-CC05D93C1107}"/>
              </a:ext>
            </a:extLst>
          </p:cNvPr>
          <p:cNvSpPr txBox="1"/>
          <p:nvPr/>
        </p:nvSpPr>
        <p:spPr>
          <a:xfrm>
            <a:off x="8431427" y="6311900"/>
            <a:ext cx="50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AD3A7E-FE40-EE4E-929F-0DB03C2C40F6}"/>
              </a:ext>
            </a:extLst>
          </p:cNvPr>
          <p:cNvSpPr txBox="1"/>
          <p:nvPr/>
        </p:nvSpPr>
        <p:spPr>
          <a:xfrm>
            <a:off x="1009010" y="5296597"/>
            <a:ext cx="272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Assembly 14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# dead/masked pixels = 62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# masked pixels = 59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35E5EF-4C7D-DF45-84FE-BFD95215289C}"/>
              </a:ext>
            </a:extLst>
          </p:cNvPr>
          <p:cNvSpPr txBox="1"/>
          <p:nvPr/>
        </p:nvSpPr>
        <p:spPr>
          <a:xfrm>
            <a:off x="5196682" y="5296596"/>
            <a:ext cx="272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Assembly 16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# dead/masked pixels = 19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# masked pixels = 18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33A8BE-BB6A-7142-A475-3648FC5D163F}"/>
              </a:ext>
            </a:extLst>
          </p:cNvPr>
          <p:cNvSpPr/>
          <p:nvPr/>
        </p:nvSpPr>
        <p:spPr>
          <a:xfrm>
            <a:off x="580210" y="2217009"/>
            <a:ext cx="7941490" cy="25674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B7D0F4-4E38-2D44-A4C7-E45797DD6C8E}"/>
              </a:ext>
            </a:extLst>
          </p:cNvPr>
          <p:cNvSpPr txBox="1"/>
          <p:nvPr/>
        </p:nvSpPr>
        <p:spPr>
          <a:xfrm>
            <a:off x="4127830" y="3213600"/>
            <a:ext cx="105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0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3425A2-E6D5-794F-8A84-F835D7FCD62A}"/>
              </a:ext>
            </a:extLst>
          </p:cNvPr>
          <p:cNvSpPr txBox="1"/>
          <p:nvPr/>
        </p:nvSpPr>
        <p:spPr>
          <a:xfrm>
            <a:off x="4127830" y="3639785"/>
            <a:ext cx="105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0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2CF46B-647C-724F-B1DB-9F8EE8746CC1}"/>
              </a:ext>
            </a:extLst>
          </p:cNvPr>
          <p:cNvSpPr txBox="1"/>
          <p:nvPr/>
        </p:nvSpPr>
        <p:spPr>
          <a:xfrm>
            <a:off x="4127830" y="2779605"/>
            <a:ext cx="105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8399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6635E5EF-4C7D-DF45-84FE-BFD95215289C}"/>
              </a:ext>
            </a:extLst>
          </p:cNvPr>
          <p:cNvSpPr txBox="1"/>
          <p:nvPr/>
        </p:nvSpPr>
        <p:spPr>
          <a:xfrm>
            <a:off x="5202345" y="5388409"/>
            <a:ext cx="272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Assembly 16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# unexpected pixels = 22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AD3A7E-FE40-EE4E-929F-0DB03C2C40F6}"/>
              </a:ext>
            </a:extLst>
          </p:cNvPr>
          <p:cNvSpPr txBox="1"/>
          <p:nvPr/>
        </p:nvSpPr>
        <p:spPr>
          <a:xfrm>
            <a:off x="1014882" y="5386842"/>
            <a:ext cx="272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Assembly 14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# unexpected pixels = 29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EE1FFB-631D-1349-86AC-E68EFCEBA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74638"/>
            <a:ext cx="8211787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Test pulsing: Unexpected hits, 16 files combined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E09F4D-C75E-BE43-8DA5-839A583A3835}"/>
              </a:ext>
            </a:extLst>
          </p:cNvPr>
          <p:cNvSpPr txBox="1"/>
          <p:nvPr/>
        </p:nvSpPr>
        <p:spPr>
          <a:xfrm>
            <a:off x="628737" y="1520934"/>
            <a:ext cx="777797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Combined unexpected pixel hits from all 16 steps; unexpected = pixel hits recorded from </a:t>
            </a:r>
            <a:r>
              <a:rPr lang="en-US" dirty="0" err="1"/>
              <a:t>unpulsed</a:t>
            </a:r>
            <a:r>
              <a:rPr lang="en-US" dirty="0"/>
              <a:t> pixels.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F213E7-0C68-AC47-8154-51B2C0ABFD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73638" y="2002292"/>
            <a:ext cx="3175000" cy="3594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0C2137-2D8E-874E-AD73-CFACFBE566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3410" y="2054654"/>
            <a:ext cx="3187700" cy="35941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C004B7D-DF85-2A4B-A56A-E3ABBABAC46A}"/>
              </a:ext>
            </a:extLst>
          </p:cNvPr>
          <p:cNvSpPr txBox="1"/>
          <p:nvPr/>
        </p:nvSpPr>
        <p:spPr>
          <a:xfrm>
            <a:off x="8431427" y="6311900"/>
            <a:ext cx="50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B07D3B-58B8-314D-82A9-B441BDFDBE5D}"/>
              </a:ext>
            </a:extLst>
          </p:cNvPr>
          <p:cNvSpPr txBox="1"/>
          <p:nvPr/>
        </p:nvSpPr>
        <p:spPr>
          <a:xfrm>
            <a:off x="4130371" y="3291839"/>
            <a:ext cx="105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0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E11D0E-441F-4343-8862-9142622172A5}"/>
              </a:ext>
            </a:extLst>
          </p:cNvPr>
          <p:cNvSpPr txBox="1"/>
          <p:nvPr/>
        </p:nvSpPr>
        <p:spPr>
          <a:xfrm>
            <a:off x="4133458" y="3007217"/>
            <a:ext cx="105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0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8B0C0-794D-3C41-A4D7-BA552FF8B856}"/>
              </a:ext>
            </a:extLst>
          </p:cNvPr>
          <p:cNvSpPr txBox="1"/>
          <p:nvPr/>
        </p:nvSpPr>
        <p:spPr>
          <a:xfrm>
            <a:off x="4129972" y="3576126"/>
            <a:ext cx="105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0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FBF014-6200-CF41-A12B-DE8079C1D8E8}"/>
              </a:ext>
            </a:extLst>
          </p:cNvPr>
          <p:cNvSpPr txBox="1"/>
          <p:nvPr/>
        </p:nvSpPr>
        <p:spPr>
          <a:xfrm>
            <a:off x="4129972" y="2715702"/>
            <a:ext cx="105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0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ECA120-68EC-F544-8254-05096ABE2930}"/>
              </a:ext>
            </a:extLst>
          </p:cNvPr>
          <p:cNvSpPr/>
          <p:nvPr/>
        </p:nvSpPr>
        <p:spPr>
          <a:xfrm>
            <a:off x="580210" y="2217009"/>
            <a:ext cx="7941490" cy="25674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034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6635E5EF-4C7D-DF45-84FE-BFD95215289C}"/>
              </a:ext>
            </a:extLst>
          </p:cNvPr>
          <p:cNvSpPr txBox="1"/>
          <p:nvPr/>
        </p:nvSpPr>
        <p:spPr>
          <a:xfrm>
            <a:off x="4926936" y="5388409"/>
            <a:ext cx="3277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Assembly 16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No shorts observed, all noise hits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AD3A7E-FE40-EE4E-929F-0DB03C2C40F6}"/>
              </a:ext>
            </a:extLst>
          </p:cNvPr>
          <p:cNvSpPr txBox="1"/>
          <p:nvPr/>
        </p:nvSpPr>
        <p:spPr>
          <a:xfrm>
            <a:off x="431799" y="5386842"/>
            <a:ext cx="3879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Assembly 14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Small amount of shorts in defect region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EE1FFB-631D-1349-86AC-E68EFCEBA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74638"/>
            <a:ext cx="8211787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Test pulsing: Unexpected hits, 16 files combined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E09F4D-C75E-BE43-8DA5-839A583A3835}"/>
              </a:ext>
            </a:extLst>
          </p:cNvPr>
          <p:cNvSpPr txBox="1"/>
          <p:nvPr/>
        </p:nvSpPr>
        <p:spPr>
          <a:xfrm>
            <a:off x="457200" y="1520934"/>
            <a:ext cx="83439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Other pixels are not masked during test pulsing, hence this measurement shows areas with electrical shorts. Have to distinguish noise from shorts -&gt; look at individual files.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F213E7-0C68-AC47-8154-51B2C0ABFD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73638" y="2002292"/>
            <a:ext cx="3175000" cy="3594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0C2137-2D8E-874E-AD73-CFACFBE566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3410" y="2054654"/>
            <a:ext cx="3187700" cy="35941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ABF33A-A8E5-2540-B8DD-7BFE01D7CBDE}"/>
              </a:ext>
            </a:extLst>
          </p:cNvPr>
          <p:cNvSpPr txBox="1"/>
          <p:nvPr/>
        </p:nvSpPr>
        <p:spPr>
          <a:xfrm>
            <a:off x="8431427" y="6311900"/>
            <a:ext cx="50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694EF8-2343-134C-8DE8-3D87EE665D69}"/>
              </a:ext>
            </a:extLst>
          </p:cNvPr>
          <p:cNvSpPr txBox="1"/>
          <p:nvPr/>
        </p:nvSpPr>
        <p:spPr>
          <a:xfrm>
            <a:off x="4130371" y="3291839"/>
            <a:ext cx="105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0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FB63CD-F13C-B94B-85D4-9DBCBC8B30E4}"/>
              </a:ext>
            </a:extLst>
          </p:cNvPr>
          <p:cNvSpPr txBox="1"/>
          <p:nvPr/>
        </p:nvSpPr>
        <p:spPr>
          <a:xfrm>
            <a:off x="4133458" y="3007217"/>
            <a:ext cx="105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0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FBA16B-4678-FA41-A91F-8B8AFAA859B7}"/>
              </a:ext>
            </a:extLst>
          </p:cNvPr>
          <p:cNvSpPr txBox="1"/>
          <p:nvPr/>
        </p:nvSpPr>
        <p:spPr>
          <a:xfrm>
            <a:off x="4129972" y="3576126"/>
            <a:ext cx="105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0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EE8466-27A8-6A47-A447-E424F1FCFC25}"/>
              </a:ext>
            </a:extLst>
          </p:cNvPr>
          <p:cNvSpPr txBox="1"/>
          <p:nvPr/>
        </p:nvSpPr>
        <p:spPr>
          <a:xfrm>
            <a:off x="4129972" y="2715702"/>
            <a:ext cx="105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0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286846-07AF-F14E-A37D-39473AFE80B3}"/>
              </a:ext>
            </a:extLst>
          </p:cNvPr>
          <p:cNvSpPr/>
          <p:nvPr/>
        </p:nvSpPr>
        <p:spPr>
          <a:xfrm>
            <a:off x="580210" y="2217009"/>
            <a:ext cx="7941490" cy="25674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505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9BD0B-2B52-0D47-9A29-10E2D0C15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3) Sr90 source measurements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F3F751-3BAF-5444-9933-1BA1423F02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786688" cy="435038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Shows number unresponsive pixels: particle passes through the sensor layer but there is no signal recorded.</a:t>
            </a:r>
          </a:p>
          <a:p>
            <a:endParaRPr lang="en-US" dirty="0"/>
          </a:p>
          <a:p>
            <a:r>
              <a:rPr lang="en-US" dirty="0"/>
              <a:t>Either ‘dead’ on the readout ASIC, have been masked, or have bonding problems.</a:t>
            </a:r>
          </a:p>
          <a:p>
            <a:pPr marL="36576" indent="0">
              <a:buNone/>
            </a:pPr>
            <a:endParaRPr lang="en-US" dirty="0"/>
          </a:p>
          <a:p>
            <a:r>
              <a:rPr lang="en-US" dirty="0"/>
              <a:t>Combined with the test pulse measurements, you can determine which pixels have bonding issues.</a:t>
            </a:r>
          </a:p>
          <a:p>
            <a:endParaRPr lang="en-US" dirty="0"/>
          </a:p>
          <a:p>
            <a:r>
              <a:rPr lang="en-US" dirty="0"/>
              <a:t>Sr90 source (beta minus), 20us shutters, -60V bias voltage.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2FDF05-3814-D846-A674-84A8F6AF4EE2}"/>
              </a:ext>
            </a:extLst>
          </p:cNvPr>
          <p:cNvSpPr txBox="1"/>
          <p:nvPr/>
        </p:nvSpPr>
        <p:spPr>
          <a:xfrm>
            <a:off x="8431427" y="6311900"/>
            <a:ext cx="50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9677828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5">
            <a:extLst>
              <a:ext uri="{FF2B5EF4-FFF2-40B4-BE49-F238E27FC236}">
                <a16:creationId xmlns:a16="http://schemas.microsoft.com/office/drawing/2014/main" id="{85C64AA6-632A-5845-8873-16A36D9C2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74638"/>
            <a:ext cx="8211787" cy="1143000"/>
          </a:xfrm>
        </p:spPr>
        <p:txBody>
          <a:bodyPr/>
          <a:lstStyle/>
          <a:p>
            <a:r>
              <a:rPr lang="en-US" dirty="0"/>
              <a:t>Source measurements: </a:t>
            </a:r>
            <a:r>
              <a:rPr lang="en-US" dirty="0" err="1"/>
              <a:t>Hitmaps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5005F10-2FD5-6347-9236-9A22D754BD00}"/>
              </a:ext>
            </a:extLst>
          </p:cNvPr>
          <p:cNvSpPr txBox="1"/>
          <p:nvPr/>
        </p:nvSpPr>
        <p:spPr>
          <a:xfrm>
            <a:off x="757238" y="4232088"/>
            <a:ext cx="3131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Assembly 14: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THL = 1250 ADC -&gt; ~700e-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# unresponsive pixels = 10,141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# dead/masked pixels = 62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CE9C2ED-5391-2A46-A19D-A731D3B511FF}"/>
              </a:ext>
            </a:extLst>
          </p:cNvPr>
          <p:cNvSpPr txBox="1"/>
          <p:nvPr/>
        </p:nvSpPr>
        <p:spPr>
          <a:xfrm>
            <a:off x="5504529" y="4232089"/>
            <a:ext cx="272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Assembly 16: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THL = 1189 ADC -&gt; ~540e-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# unresponsive pixels = 62</a:t>
            </a:r>
          </a:p>
          <a:p>
            <a:pPr algn="ctr"/>
            <a:r>
              <a:rPr lang="en-US" dirty="0">
                <a:solidFill>
                  <a:schemeClr val="accent2"/>
                </a:solidFill>
              </a:rPr>
              <a:t># dead/masked pixels = 19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D2E23AF-8649-3E40-A088-5234B0E7A6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9372" y="966769"/>
            <a:ext cx="3048000" cy="35941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3AD8990-639F-CB4E-B19C-FAF1EE5B14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02135" y="960419"/>
            <a:ext cx="2933700" cy="359410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6070318-4253-9649-AC68-2CE80C4DBF23}"/>
              </a:ext>
            </a:extLst>
          </p:cNvPr>
          <p:cNvSpPr txBox="1"/>
          <p:nvPr/>
        </p:nvSpPr>
        <p:spPr>
          <a:xfrm>
            <a:off x="8431427" y="6311900"/>
            <a:ext cx="50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97C775C-0DC1-F643-9A14-C252E47A819E}"/>
              </a:ext>
            </a:extLst>
          </p:cNvPr>
          <p:cNvSpPr txBox="1"/>
          <p:nvPr/>
        </p:nvSpPr>
        <p:spPr>
          <a:xfrm>
            <a:off x="586322" y="5492734"/>
            <a:ext cx="8208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Possible cause for assembly 14: a) contamination causing gap between layers, b) bow in sensor, c) combination of the previous and too low a bonding force.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81AA12A-572D-C248-A9A8-195FA39376E6}"/>
              </a:ext>
            </a:extLst>
          </p:cNvPr>
          <p:cNvSpPr/>
          <p:nvPr/>
        </p:nvSpPr>
        <p:spPr>
          <a:xfrm>
            <a:off x="457199" y="1221209"/>
            <a:ext cx="7941490" cy="25674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8708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56D11-A6C4-8A42-BFE1-F25A84D18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BD0695-7E39-4040-82B6-B34E5346F7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chemeClr val="accent5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dirty="0"/>
              <a:t>Short term:</a:t>
            </a:r>
          </a:p>
          <a:p>
            <a:pPr marL="36576" indent="0">
              <a:buNone/>
            </a:pPr>
            <a:endParaRPr lang="en-US" dirty="0"/>
          </a:p>
          <a:p>
            <a:r>
              <a:rPr lang="en-US" dirty="0"/>
              <a:t>Analyse test beam data taken for these assemblies.</a:t>
            </a:r>
          </a:p>
          <a:p>
            <a:endParaRPr lang="en-US" dirty="0"/>
          </a:p>
          <a:p>
            <a:r>
              <a:rPr lang="en-GB" dirty="0"/>
              <a:t>Calibration</a:t>
            </a:r>
            <a:r>
              <a:rPr lang="en-US" dirty="0"/>
              <a:t> measurements.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6F1C0C-B36B-E94F-9AD8-78955C8AC8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ln>
            <a:solidFill>
              <a:schemeClr val="accent5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dirty="0"/>
              <a:t>Longer term:</a:t>
            </a:r>
          </a:p>
          <a:p>
            <a:endParaRPr lang="en-US" dirty="0"/>
          </a:p>
          <a:p>
            <a:r>
              <a:rPr lang="en-US" dirty="0"/>
              <a:t>Obtain new assemblies using improved processing.</a:t>
            </a:r>
          </a:p>
          <a:p>
            <a:endParaRPr lang="en-US" dirty="0"/>
          </a:p>
          <a:p>
            <a:r>
              <a:rPr lang="en-US" dirty="0"/>
              <a:t>Test these new assemblies in the lab and in a test beam to  see improvements.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DF060A-0EE0-7145-A6BC-B0E593C6B7EF}"/>
              </a:ext>
            </a:extLst>
          </p:cNvPr>
          <p:cNvSpPr txBox="1"/>
          <p:nvPr/>
        </p:nvSpPr>
        <p:spPr>
          <a:xfrm>
            <a:off x="8431427" y="6311900"/>
            <a:ext cx="50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1757622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B00FE-9F53-354F-A835-DAC76A315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CD84F7-8D4B-DE47-A402-815369B8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810000" cy="4350384"/>
          </a:xfrm>
          <a:ln>
            <a:solidFill>
              <a:schemeClr val="accent5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/>
              <a:t>Presented laboratory measurements of two CLICpix2 + planar sensor assemblies.</a:t>
            </a:r>
          </a:p>
          <a:p>
            <a:endParaRPr lang="en-US" dirty="0"/>
          </a:p>
          <a:p>
            <a:r>
              <a:rPr lang="en-US" dirty="0"/>
              <a:t>Discussed possible problems that can arise while bump-bonding.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436DD-61E8-824F-8CDD-68B4790B6C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83100" y="1600200"/>
            <a:ext cx="3746500" cy="4350385"/>
          </a:xfrm>
          <a:ln>
            <a:solidFill>
              <a:schemeClr val="accent5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en-US" dirty="0"/>
              <a:t>Showed results of X-ray, test pulsing, and source measurements.</a:t>
            </a:r>
          </a:p>
          <a:p>
            <a:endParaRPr lang="en-US" dirty="0"/>
          </a:p>
          <a:p>
            <a:r>
              <a:rPr lang="en-US" dirty="0"/>
              <a:t>Assemblies show promising results so far.</a:t>
            </a:r>
          </a:p>
          <a:p>
            <a:endParaRPr lang="en-US" dirty="0"/>
          </a:p>
          <a:p>
            <a:r>
              <a:rPr lang="en-US" dirty="0"/>
              <a:t>Feedback has been given to IZM.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F46141-BD27-4944-A1F5-C7850F0EC568}"/>
              </a:ext>
            </a:extLst>
          </p:cNvPr>
          <p:cNvSpPr txBox="1"/>
          <p:nvPr/>
        </p:nvSpPr>
        <p:spPr>
          <a:xfrm>
            <a:off x="8431427" y="6311900"/>
            <a:ext cx="50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4365064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00644" y="1990271"/>
            <a:ext cx="8226425" cy="939800"/>
          </a:xfrm>
        </p:spPr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4294967295"/>
          </p:nvPr>
        </p:nvSpPr>
        <p:spPr>
          <a:xfrm>
            <a:off x="700644" y="3253921"/>
            <a:ext cx="5878285" cy="2003710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2000" dirty="0"/>
              <a:t>Morag Williams, University of Glasgow and CERN</a:t>
            </a:r>
          </a:p>
          <a:p>
            <a:pPr marL="36576" indent="0">
              <a:buNone/>
            </a:pPr>
            <a:r>
              <a:rPr lang="en-GB" sz="2000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morag.williams@cern.ch</a:t>
            </a:r>
          </a:p>
          <a:p>
            <a:pPr marL="36576" indent="0">
              <a:buNone/>
            </a:pPr>
            <a:endParaRPr lang="en-GB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073" y="5257631"/>
            <a:ext cx="1773047" cy="7016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B3E483-ADE8-3646-862A-F1EA9A379344}"/>
              </a:ext>
            </a:extLst>
          </p:cNvPr>
          <p:cNvSpPr txBox="1"/>
          <p:nvPr/>
        </p:nvSpPr>
        <p:spPr>
          <a:xfrm>
            <a:off x="8431427" y="6311900"/>
            <a:ext cx="50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18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C9A135-F75C-8B44-BFB4-35C9C0F8AA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83" y="0"/>
            <a:ext cx="1572434" cy="157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1901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7316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9855B2EB-8F8C-1340-B3B2-793DE72085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06885" y="1430317"/>
            <a:ext cx="3124200" cy="35941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7CD9FAE-722C-F84B-8058-1228070282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9371" y="1449369"/>
            <a:ext cx="3048000" cy="35941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27AF28-F419-5E4B-95D0-97568CF81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Source measurements: </a:t>
            </a:r>
            <a:r>
              <a:rPr lang="en-US" dirty="0" err="1"/>
              <a:t>ToT</a:t>
            </a:r>
            <a:r>
              <a:rPr lang="en-US" dirty="0"/>
              <a:t> pixel 10,10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7DB9AB-6D07-E749-A337-79908C80A1FD}"/>
              </a:ext>
            </a:extLst>
          </p:cNvPr>
          <p:cNvSpPr txBox="1"/>
          <p:nvPr/>
        </p:nvSpPr>
        <p:spPr>
          <a:xfrm>
            <a:off x="878382" y="4836168"/>
            <a:ext cx="3009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Assembly 14: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ED43CE-3E68-1F45-A947-6D15DEBDA240}"/>
              </a:ext>
            </a:extLst>
          </p:cNvPr>
          <p:cNvSpPr txBox="1"/>
          <p:nvPr/>
        </p:nvSpPr>
        <p:spPr>
          <a:xfrm>
            <a:off x="5504529" y="4836169"/>
            <a:ext cx="272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Assembly 16: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55F44E-052C-A54E-98A0-A7034E56775E}"/>
              </a:ext>
            </a:extLst>
          </p:cNvPr>
          <p:cNvSpPr txBox="1"/>
          <p:nvPr/>
        </p:nvSpPr>
        <p:spPr>
          <a:xfrm>
            <a:off x="8431427" y="6311900"/>
            <a:ext cx="50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C435F0-BAD8-D04B-8E8F-EA8D3DD01136}"/>
              </a:ext>
            </a:extLst>
          </p:cNvPr>
          <p:cNvSpPr txBox="1"/>
          <p:nvPr/>
        </p:nvSpPr>
        <p:spPr>
          <a:xfrm>
            <a:off x="586321" y="5205500"/>
            <a:ext cx="82088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show that </a:t>
            </a:r>
            <a:r>
              <a:rPr lang="en-GB" dirty="0" err="1"/>
              <a:t>ToT</a:t>
            </a:r>
            <a:r>
              <a:rPr lang="en-GB" dirty="0"/>
              <a:t> circuit works correctly (previous plots were counts only). Calibration can/will be carried out to have a conversion to electrons taking into account the pixel-by-pixel variations.</a:t>
            </a:r>
          </a:p>
        </p:txBody>
      </p:sp>
    </p:spTree>
    <p:extLst>
      <p:ext uri="{BB962C8B-B14F-4D97-AF65-F5344CB8AC3E}">
        <p14:creationId xmlns:p14="http://schemas.microsoft.com/office/powerpoint/2010/main" val="3810133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5A759-6B7F-1B4A-9B8C-D3F86C6B5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74638"/>
            <a:ext cx="8211787" cy="1143000"/>
          </a:xfrm>
        </p:spPr>
        <p:txBody>
          <a:bodyPr>
            <a:normAutofit/>
          </a:bodyPr>
          <a:lstStyle/>
          <a:p>
            <a:r>
              <a:rPr lang="en-US" dirty="0"/>
              <a:t>Contents: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B9B59-70AA-6A46-B196-7A04883F40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486650" cy="445621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Bump-bonding in hybrid pixel detectors</a:t>
            </a:r>
          </a:p>
          <a:p>
            <a:endParaRPr lang="en-US" dirty="0"/>
          </a:p>
          <a:p>
            <a:r>
              <a:rPr lang="en-US" dirty="0"/>
              <a:t>CLICpix2 + planar sensor assemblies</a:t>
            </a:r>
          </a:p>
          <a:p>
            <a:endParaRPr lang="en-US" dirty="0"/>
          </a:p>
          <a:p>
            <a:r>
              <a:rPr lang="en-US" dirty="0"/>
              <a:t>Results of lab measurements of CLICpix2 assemblies:</a:t>
            </a:r>
          </a:p>
          <a:p>
            <a:endParaRPr lang="en-US" dirty="0"/>
          </a:p>
          <a:p>
            <a:pPr marL="36576" indent="0">
              <a:buNone/>
            </a:pPr>
            <a:r>
              <a:rPr lang="en-US" dirty="0"/>
              <a:t>     		1) X-ray images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/>
              <a:t>     		2) Test pulse measurements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/>
              <a:t>		3) Sr90 source measurements</a:t>
            </a:r>
          </a:p>
          <a:p>
            <a:pPr marL="36576" indent="0">
              <a:buNone/>
            </a:pPr>
            <a:r>
              <a:rPr lang="en-US" dirty="0"/>
              <a:t>	 </a:t>
            </a:r>
            <a:endParaRPr lang="en-US" dirty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US" dirty="0"/>
          </a:p>
          <a:p>
            <a:r>
              <a:rPr lang="en-US" dirty="0"/>
              <a:t>Outlook – new assemblies, and test beam results</a:t>
            </a:r>
          </a:p>
          <a:p>
            <a:endParaRPr lang="en-US" dirty="0"/>
          </a:p>
          <a:p>
            <a:r>
              <a:rPr lang="en-US" dirty="0"/>
              <a:t>Summary</a:t>
            </a:r>
          </a:p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5439E12-0A9A-0244-BC94-885A599724D6}"/>
              </a:ext>
            </a:extLst>
          </p:cNvPr>
          <p:cNvSpPr/>
          <p:nvPr/>
        </p:nvSpPr>
        <p:spPr>
          <a:xfrm>
            <a:off x="2128838" y="3187968"/>
            <a:ext cx="3300416" cy="1498332"/>
          </a:xfrm>
          <a:prstGeom prst="rect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48649D-27B9-1841-AA91-E50465486463}"/>
              </a:ext>
            </a:extLst>
          </p:cNvPr>
          <p:cNvSpPr txBox="1"/>
          <p:nvPr/>
        </p:nvSpPr>
        <p:spPr>
          <a:xfrm>
            <a:off x="8431427" y="6311900"/>
            <a:ext cx="50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217915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5FCA43A1-C903-F54A-A610-F798E269EB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44985" y="1449369"/>
            <a:ext cx="3048000" cy="35941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3322FC0-22E4-CE4C-9DBC-0CAF2C5605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9371" y="1449369"/>
            <a:ext cx="3048000" cy="35941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27AF28-F419-5E4B-95D0-97568CF81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Source measurements: </a:t>
            </a:r>
            <a:r>
              <a:rPr lang="en-US" dirty="0" err="1"/>
              <a:t>ToT</a:t>
            </a:r>
            <a:r>
              <a:rPr lang="en-US" dirty="0"/>
              <a:t> pixel 76,10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7DB9AB-6D07-E749-A337-79908C80A1FD}"/>
              </a:ext>
            </a:extLst>
          </p:cNvPr>
          <p:cNvSpPr txBox="1"/>
          <p:nvPr/>
        </p:nvSpPr>
        <p:spPr>
          <a:xfrm>
            <a:off x="878382" y="4836168"/>
            <a:ext cx="3009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Assembly 14: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ED43CE-3E68-1F45-A947-6D15DEBDA240}"/>
              </a:ext>
            </a:extLst>
          </p:cNvPr>
          <p:cNvSpPr txBox="1"/>
          <p:nvPr/>
        </p:nvSpPr>
        <p:spPr>
          <a:xfrm>
            <a:off x="5504529" y="4836169"/>
            <a:ext cx="272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Assembly 16: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647BDF2-CB53-134B-A5A7-7D916BB08012}"/>
              </a:ext>
            </a:extLst>
          </p:cNvPr>
          <p:cNvSpPr txBox="1"/>
          <p:nvPr/>
        </p:nvSpPr>
        <p:spPr>
          <a:xfrm>
            <a:off x="8431427" y="6311900"/>
            <a:ext cx="50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32B4228-D3EB-8943-8664-29F7C755B33E}"/>
              </a:ext>
            </a:extLst>
          </p:cNvPr>
          <p:cNvSpPr txBox="1"/>
          <p:nvPr/>
        </p:nvSpPr>
        <p:spPr>
          <a:xfrm>
            <a:off x="586321" y="5205500"/>
            <a:ext cx="82088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show that </a:t>
            </a:r>
            <a:r>
              <a:rPr lang="en-GB" dirty="0" err="1"/>
              <a:t>ToT</a:t>
            </a:r>
            <a:r>
              <a:rPr lang="en-GB" dirty="0"/>
              <a:t> circuit works correctly (previous plots were counts only). Calibration can/will be carried out to have a conversion to electrons taking into account the pixel-by-pixel variations.</a:t>
            </a:r>
          </a:p>
        </p:txBody>
      </p:sp>
    </p:spTree>
    <p:extLst>
      <p:ext uri="{BB962C8B-B14F-4D97-AF65-F5344CB8AC3E}">
        <p14:creationId xmlns:p14="http://schemas.microsoft.com/office/powerpoint/2010/main" val="19175033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7AF28-F419-5E4B-95D0-97568CF81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Source measurements: </a:t>
            </a:r>
            <a:r>
              <a:rPr lang="en-US" dirty="0" err="1"/>
              <a:t>Hitrates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1A48EC-3044-C342-BF2D-BE3E9F7347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9372" y="1449369"/>
            <a:ext cx="3048000" cy="3594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BE1027-BF14-1544-B7D4-D490FE1087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51335" y="1443019"/>
            <a:ext cx="3035300" cy="35941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81D15B9-F961-5D4E-843D-D0818417335B}"/>
              </a:ext>
            </a:extLst>
          </p:cNvPr>
          <p:cNvSpPr txBox="1"/>
          <p:nvPr/>
        </p:nvSpPr>
        <p:spPr>
          <a:xfrm>
            <a:off x="878382" y="4968688"/>
            <a:ext cx="3009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Assembly 14: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A84CED-A583-5D49-BD02-89A0D582BAC2}"/>
              </a:ext>
            </a:extLst>
          </p:cNvPr>
          <p:cNvSpPr txBox="1"/>
          <p:nvPr/>
        </p:nvSpPr>
        <p:spPr>
          <a:xfrm>
            <a:off x="5504529" y="4968689"/>
            <a:ext cx="272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Assembly 16:</a:t>
            </a:r>
          </a:p>
        </p:txBody>
      </p:sp>
    </p:spTree>
    <p:extLst>
      <p:ext uri="{BB962C8B-B14F-4D97-AF65-F5344CB8AC3E}">
        <p14:creationId xmlns:p14="http://schemas.microsoft.com/office/powerpoint/2010/main" val="37388099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01F903A-1D07-0B4F-8B27-FF69C99183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51335" y="1456015"/>
            <a:ext cx="3035300" cy="3594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8B10E62-F46F-5A45-8D82-2A4F7C6E7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9372" y="1462365"/>
            <a:ext cx="3048000" cy="35941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27AF28-F419-5E4B-95D0-97568CF81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Source measurements: </a:t>
            </a:r>
            <a:r>
              <a:rPr lang="en-US" dirty="0" err="1"/>
              <a:t>ToT</a:t>
            </a:r>
            <a:r>
              <a:rPr lang="en-US" dirty="0"/>
              <a:t> 2D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47A3BA-6C75-3645-8988-C6B583D99B12}"/>
              </a:ext>
            </a:extLst>
          </p:cNvPr>
          <p:cNvSpPr txBox="1"/>
          <p:nvPr/>
        </p:nvSpPr>
        <p:spPr>
          <a:xfrm>
            <a:off x="878382" y="4968688"/>
            <a:ext cx="3009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Assembly 14: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C0DABF-C565-9D4D-9197-F380FB1C2557}"/>
              </a:ext>
            </a:extLst>
          </p:cNvPr>
          <p:cNvSpPr txBox="1"/>
          <p:nvPr/>
        </p:nvSpPr>
        <p:spPr>
          <a:xfrm>
            <a:off x="5504529" y="4968689"/>
            <a:ext cx="272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Assembly 16:</a:t>
            </a:r>
          </a:p>
        </p:txBody>
      </p:sp>
    </p:spTree>
    <p:extLst>
      <p:ext uri="{BB962C8B-B14F-4D97-AF65-F5344CB8AC3E}">
        <p14:creationId xmlns:p14="http://schemas.microsoft.com/office/powerpoint/2010/main" val="23148993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524A6-2A0C-9C4A-92BF-8DEAEA5DA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Test pulsing: file 0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6DC75445-8282-DB4E-8729-41D674646B3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37502" y="3682254"/>
            <a:ext cx="2103350" cy="2380992"/>
          </a:xfr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79EF6893-4153-8F49-857B-52BCB77AB3E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47602" y="1278817"/>
            <a:ext cx="2103350" cy="2380992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A34163-2FD8-B849-8D26-A26DC24FFDA6}"/>
              </a:ext>
            </a:extLst>
          </p:cNvPr>
          <p:cNvSpPr txBox="1"/>
          <p:nvPr/>
        </p:nvSpPr>
        <p:spPr>
          <a:xfrm rot="5400000">
            <a:off x="2295676" y="4202548"/>
            <a:ext cx="272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Assembly 14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24B824-2D63-D34D-B06D-A6081869B692}"/>
              </a:ext>
            </a:extLst>
          </p:cNvPr>
          <p:cNvSpPr txBox="1"/>
          <p:nvPr/>
        </p:nvSpPr>
        <p:spPr>
          <a:xfrm rot="16200000">
            <a:off x="3949778" y="2838092"/>
            <a:ext cx="272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Assembly 16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2CBDD1C-78B9-7849-8D02-A8C72CDB23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6673" y="3706941"/>
            <a:ext cx="2111764" cy="238099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98E42E5-98F3-E44D-A37E-60661BC9F1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6673" y="1388556"/>
            <a:ext cx="2111764" cy="2380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7337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6D073-E69C-0A4D-92BD-EFAF4D2E7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do: Calibration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946076-4F53-A94A-89BF-0101B1EA56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3487993"/>
          </a:xfrm>
          <a:ln>
            <a:solidFill>
              <a:schemeClr val="accent5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en-US" dirty="0"/>
              <a:t>Part 1:</a:t>
            </a:r>
          </a:p>
          <a:p>
            <a:endParaRPr lang="en-US" dirty="0"/>
          </a:p>
          <a:p>
            <a:r>
              <a:rPr lang="en-US" dirty="0"/>
              <a:t>Test pulse measurements with varying pulse strength.</a:t>
            </a:r>
          </a:p>
          <a:p>
            <a:endParaRPr lang="en-US" dirty="0"/>
          </a:p>
          <a:p>
            <a:r>
              <a:rPr lang="en-US" dirty="0"/>
              <a:t>Measure counts and </a:t>
            </a:r>
            <a:r>
              <a:rPr lang="en-US" dirty="0" err="1"/>
              <a:t>ToT</a:t>
            </a:r>
            <a:r>
              <a:rPr lang="en-US" dirty="0"/>
              <a:t> per pixel.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C39711-7C88-6649-BDC8-A55595F3F6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3487994"/>
          </a:xfrm>
          <a:ln>
            <a:solidFill>
              <a:schemeClr val="accent5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en-US" dirty="0"/>
              <a:t>Part 2:</a:t>
            </a:r>
          </a:p>
          <a:p>
            <a:endParaRPr lang="en-US" dirty="0"/>
          </a:p>
          <a:p>
            <a:r>
              <a:rPr lang="en-US" dirty="0"/>
              <a:t>Source measurement with an iron source to measure spectrum peaks.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1FEF80-66E6-474C-BFF9-501249C98834}"/>
              </a:ext>
            </a:extLst>
          </p:cNvPr>
          <p:cNvSpPr txBox="1"/>
          <p:nvPr/>
        </p:nvSpPr>
        <p:spPr>
          <a:xfrm>
            <a:off x="457199" y="5270757"/>
            <a:ext cx="74676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Combine results to create a plot for each pixel of </a:t>
            </a:r>
            <a:r>
              <a:rPr lang="en-US" sz="2400" dirty="0" err="1"/>
              <a:t>ToT</a:t>
            </a:r>
            <a:r>
              <a:rPr lang="en-US" sz="2400" dirty="0"/>
              <a:t> vs. test pulse strength.</a:t>
            </a:r>
          </a:p>
        </p:txBody>
      </p:sp>
    </p:spTree>
    <p:extLst>
      <p:ext uri="{BB962C8B-B14F-4D97-AF65-F5344CB8AC3E}">
        <p14:creationId xmlns:p14="http://schemas.microsoft.com/office/powerpoint/2010/main" val="1893459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F6541-85D1-2B40-BAEF-FCF60DB3A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Bump-bonding options</a:t>
            </a:r>
          </a:p>
        </p:txBody>
      </p:sp>
      <p:pic>
        <p:nvPicPr>
          <p:cNvPr id="1025" name="Picture 1" descr="page51image1806080">
            <a:extLst>
              <a:ext uri="{FF2B5EF4-FFF2-40B4-BE49-F238E27FC236}">
                <a16:creationId xmlns:a16="http://schemas.microsoft.com/office/drawing/2014/main" id="{CC139087-DDE0-0D4C-A1A1-80FDC7C5C871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502" y="2171700"/>
            <a:ext cx="7488396" cy="245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9813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C8C5A-BD57-F546-BE30-A5424952B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IZM processing for assemblies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88BD2-4AD0-D348-ACB3-2F4C7A8317A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Bump-bonding project with IZM that targets to deliver 10 assemblies with planar active-edge sensors, 4 of which we have received and tested (in the lab and/or in test beam).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C4625C-52DF-204A-89FC-A9976F784FC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1) Preparation of carrier wafers with mask alignment marks and bonding layer</a:t>
            </a:r>
          </a:p>
          <a:p>
            <a:r>
              <a:rPr lang="en-GB" dirty="0"/>
              <a:t>2) die-bonding of single chips on carrier wafer</a:t>
            </a:r>
          </a:p>
          <a:p>
            <a:r>
              <a:rPr lang="en-GB" dirty="0"/>
              <a:t>3) bumping: sputtering of plating base, resist lithography, </a:t>
            </a:r>
            <a:r>
              <a:rPr lang="en-GB" dirty="0" err="1"/>
              <a:t>Cu+SnAg</a:t>
            </a:r>
            <a:r>
              <a:rPr lang="en-GB" dirty="0"/>
              <a:t> galvanic, resist removal, etching of plating base outside the bumps, reflow of bumps</a:t>
            </a:r>
          </a:p>
          <a:p>
            <a:r>
              <a:rPr lang="en-GB" dirty="0"/>
              <a:t>4) removal of chips from carrier wafers</a:t>
            </a:r>
          </a:p>
          <a:p>
            <a:r>
              <a:rPr lang="en-GB" dirty="0"/>
              <a:t>5) flip-chip assembly on sensors</a:t>
            </a:r>
          </a:p>
          <a:p>
            <a:r>
              <a:rPr lang="en-GB" dirty="0"/>
              <a:t>6) x-ray inspection</a:t>
            </a:r>
          </a:p>
        </p:txBody>
      </p:sp>
    </p:spTree>
    <p:extLst>
      <p:ext uri="{BB962C8B-B14F-4D97-AF65-F5344CB8AC3E}">
        <p14:creationId xmlns:p14="http://schemas.microsoft.com/office/powerpoint/2010/main" val="35771472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E533707-C6F7-BB45-9E90-49BA83548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373" y="623821"/>
            <a:ext cx="7394714" cy="55573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3DD3D9-A45D-2542-B70F-83B6B81898FF}"/>
              </a:ext>
            </a:extLst>
          </p:cNvPr>
          <p:cNvSpPr txBox="1"/>
          <p:nvPr/>
        </p:nvSpPr>
        <p:spPr>
          <a:xfrm>
            <a:off x="278296" y="92765"/>
            <a:ext cx="8693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Talk slide from Barcelona Techno Week 2018: </a:t>
            </a:r>
            <a:r>
              <a:rPr lang="en-GB" i="1" dirty="0"/>
              <a:t>Sensors and Interconnects (</a:t>
            </a:r>
            <a:r>
              <a:rPr lang="en-GB" dirty="0"/>
              <a:t>Sami VAHANEN)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3862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Content Placeholder 24">
            <a:extLst>
              <a:ext uri="{FF2B5EF4-FFF2-40B4-BE49-F238E27FC236}">
                <a16:creationId xmlns:a16="http://schemas.microsoft.com/office/drawing/2014/main" id="{E8A59BFF-5E61-5A4C-93F5-F80911B40EE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93772" y="1600201"/>
            <a:ext cx="3255516" cy="37981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4ABE37-8B4E-1B47-A5A3-BCC2A06F8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Bump-bonding in hybrid pixel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4DD739-7512-4545-8F00-E28524EB73B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Hybrid pixel detectors consist of a sensor layer and readout chip.</a:t>
            </a:r>
          </a:p>
          <a:p>
            <a:endParaRPr lang="en-GB" dirty="0"/>
          </a:p>
          <a:p>
            <a:r>
              <a:rPr lang="en-GB" dirty="0"/>
              <a:t>Solder can be used to connect the chips both electrically and mechanically. </a:t>
            </a:r>
          </a:p>
          <a:p>
            <a:endParaRPr lang="en-GB" dirty="0"/>
          </a:p>
          <a:p>
            <a:r>
              <a:rPr lang="en-GB" dirty="0"/>
              <a:t>Advantage: Sensor and readout can be optimised separately.</a:t>
            </a:r>
          </a:p>
          <a:p>
            <a:endParaRPr lang="en-GB" dirty="0"/>
          </a:p>
          <a:p>
            <a:r>
              <a:rPr lang="en-GB" dirty="0"/>
              <a:t>Disadvantage: Connecting the layers is complicated.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794DF1-D52B-7E45-9D94-7865C508C0CB}"/>
              </a:ext>
            </a:extLst>
          </p:cNvPr>
          <p:cNvSpPr txBox="1"/>
          <p:nvPr/>
        </p:nvSpPr>
        <p:spPr>
          <a:xfrm>
            <a:off x="7713142" y="2556597"/>
            <a:ext cx="1230236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Bumps: typically  tin or copper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5F15853-359D-E249-B307-43E2089B1112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7099300" y="3341427"/>
            <a:ext cx="613842" cy="31617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FEB1F5D-615A-D84E-9BE9-9BC74B5C8854}"/>
              </a:ext>
            </a:extLst>
          </p:cNvPr>
          <p:cNvSpPr txBox="1"/>
          <p:nvPr/>
        </p:nvSpPr>
        <p:spPr>
          <a:xfrm>
            <a:off x="8431427" y="6311900"/>
            <a:ext cx="50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01462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40B2DEFC-62C4-694F-A961-897B97132C1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78500" y="885825"/>
            <a:ext cx="2438400" cy="25273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0B4AAAA-78DE-4B4A-87F0-A9EDB478E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050" y="3463925"/>
            <a:ext cx="2527300" cy="2527300"/>
          </a:xfrm>
          <a:prstGeom prst="rect">
            <a:avLst/>
          </a:prstGeom>
        </p:spPr>
      </p:pic>
      <p:sp>
        <p:nvSpPr>
          <p:cNvPr id="20" name="Title 19">
            <a:extLst>
              <a:ext uri="{FF2B5EF4-FFF2-40B4-BE49-F238E27FC236}">
                <a16:creationId xmlns:a16="http://schemas.microsoft.com/office/drawing/2014/main" id="{F8FE6A1A-850A-4A43-9504-4336A1182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that can arise: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89BAFFC1-55F6-514F-8BFA-4B59D8C23FDE}"/>
              </a:ext>
            </a:extLst>
          </p:cNvPr>
          <p:cNvSpPr txBox="1">
            <a:spLocks/>
          </p:cNvSpPr>
          <p:nvPr/>
        </p:nvSpPr>
        <p:spPr>
          <a:xfrm>
            <a:off x="457200" y="1600201"/>
            <a:ext cx="4686300" cy="4350384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Solder placement: misalignment or missing bumps</a:t>
            </a:r>
          </a:p>
          <a:p>
            <a:r>
              <a:rPr lang="en-US" dirty="0"/>
              <a:t>Solder size: bump=~pitch/2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Levelling problems: uneven pressure</a:t>
            </a:r>
          </a:p>
          <a:p>
            <a:r>
              <a:rPr lang="en-US" dirty="0"/>
              <a:t>Thin chips: temperature dependent bending</a:t>
            </a:r>
          </a:p>
          <a:p>
            <a:r>
              <a:rPr lang="en-US" dirty="0"/>
              <a:t>Contamination/defects/splinters</a:t>
            </a:r>
          </a:p>
          <a:p>
            <a:r>
              <a:rPr lang="en-US" dirty="0"/>
              <a:t>Testing only one chip on a large support wafer: pixel misalignment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A5689A-E6CC-1842-958E-68E0312C2D1B}"/>
              </a:ext>
            </a:extLst>
          </p:cNvPr>
          <p:cNvSpPr txBox="1"/>
          <p:nvPr/>
        </p:nvSpPr>
        <p:spPr>
          <a:xfrm>
            <a:off x="8431427" y="6311900"/>
            <a:ext cx="50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30724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A2B38-D2F5-4245-8ABF-FEDBB1BEB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CLICpix2 + planar sensor assemblies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DB25A4-D57A-FF47-8A3D-B583828748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CLICpix2: pixelated readout chip, 128x128 pixels of pitch 25μm</a:t>
            </a:r>
          </a:p>
          <a:p>
            <a:endParaRPr lang="en-US" dirty="0"/>
          </a:p>
          <a:p>
            <a:r>
              <a:rPr lang="en-US" dirty="0"/>
              <a:t>8 bit </a:t>
            </a:r>
            <a:r>
              <a:rPr lang="en-US" dirty="0" err="1"/>
              <a:t>ToT</a:t>
            </a:r>
            <a:r>
              <a:rPr lang="en-US" dirty="0"/>
              <a:t> and 5 bit </a:t>
            </a:r>
            <a:r>
              <a:rPr lang="en-US" dirty="0" err="1"/>
              <a:t>ToA</a:t>
            </a:r>
            <a:r>
              <a:rPr lang="en-US" dirty="0"/>
              <a:t> precision </a:t>
            </a:r>
          </a:p>
          <a:p>
            <a:endParaRPr lang="en-US" dirty="0"/>
          </a:p>
          <a:p>
            <a:r>
              <a:rPr lang="en-US" dirty="0"/>
              <a:t>65nm feature size of the CMOS process</a:t>
            </a:r>
          </a:p>
          <a:p>
            <a:pPr marL="36576" indent="0">
              <a:buNone/>
            </a:pPr>
            <a:endParaRPr lang="en-US" dirty="0"/>
          </a:p>
          <a:p>
            <a:r>
              <a:rPr lang="en-US" dirty="0"/>
              <a:t>Two CLICpix2 devices tested in our lab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FBK produced sensor of 130μm, active-edge, UBM (under-bump metallization) processing and bonding at IZM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8F6DD7C-01AC-F34F-B446-A9FA19827160}"/>
              </a:ext>
            </a:extLst>
          </p:cNvPr>
          <p:cNvSpPr/>
          <p:nvPr/>
        </p:nvSpPr>
        <p:spPr>
          <a:xfrm>
            <a:off x="4468084" y="4008402"/>
            <a:ext cx="365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chemeClr val="accent2"/>
                </a:solidFill>
              </a:rPr>
              <a:t>Image of a bumped CLICpix2 ASIC from IZM.</a:t>
            </a:r>
            <a:endParaRPr lang="en-US" i="1" dirty="0">
              <a:solidFill>
                <a:schemeClr val="accent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0B0E07-2801-0B45-96D4-E23A5DCF5E43}"/>
              </a:ext>
            </a:extLst>
          </p:cNvPr>
          <p:cNvSpPr txBox="1"/>
          <p:nvPr/>
        </p:nvSpPr>
        <p:spPr>
          <a:xfrm>
            <a:off x="8431427" y="6311900"/>
            <a:ext cx="50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1EB14A9-BC53-1545-9E5E-2CDB1E95BFDA}"/>
              </a:ext>
            </a:extLst>
          </p:cNvPr>
          <p:cNvSpPr txBox="1">
            <a:spLocks/>
          </p:cNvSpPr>
          <p:nvPr/>
        </p:nvSpPr>
        <p:spPr>
          <a:xfrm>
            <a:off x="4468084" y="4806220"/>
            <a:ext cx="3657600" cy="114436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4361FB-8DF1-0C42-AF59-4868732E2ADD}"/>
              </a:ext>
            </a:extLst>
          </p:cNvPr>
          <p:cNvSpPr txBox="1"/>
          <p:nvPr/>
        </p:nvSpPr>
        <p:spPr>
          <a:xfrm>
            <a:off x="4318000" y="4770439"/>
            <a:ext cx="4350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IZM project aims to deliver 10 assemblies bump-bonded to planar sensors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 have been received so far</a:t>
            </a:r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48A21030-4199-3942-8EEC-B6603A16BAE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4" b="5482"/>
          <a:stretch/>
        </p:blipFill>
        <p:spPr>
          <a:xfrm>
            <a:off x="4468084" y="1453419"/>
            <a:ext cx="3657600" cy="2554983"/>
          </a:xfrm>
        </p:spPr>
      </p:pic>
    </p:spTree>
    <p:extLst>
      <p:ext uri="{BB962C8B-B14F-4D97-AF65-F5344CB8AC3E}">
        <p14:creationId xmlns:p14="http://schemas.microsoft.com/office/powerpoint/2010/main" val="3591117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7C33F-EFF5-B842-BD12-FC8A65B78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Results of lab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A9390-64FF-4341-B087-1F10829C8B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6326" y="1221152"/>
            <a:ext cx="4614863" cy="628649"/>
          </a:xfrm>
        </p:spPr>
        <p:txBody>
          <a:bodyPr/>
          <a:lstStyle/>
          <a:p>
            <a:pPr marL="36576" indent="0">
              <a:buNone/>
            </a:pPr>
            <a:r>
              <a:rPr lang="en-US" dirty="0"/>
              <a:t>Aims of laboratory testing: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A3FA82-0B8F-E046-8186-7B61D5B84F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69935" y="2228850"/>
            <a:ext cx="2299051" cy="1363528"/>
          </a:xfrm>
          <a:ln w="38100">
            <a:solidFill>
              <a:schemeClr val="accent1"/>
            </a:solidFill>
          </a:ln>
        </p:spPr>
        <p:txBody>
          <a:bodyPr/>
          <a:lstStyle/>
          <a:p>
            <a:pPr marL="36576" indent="0">
              <a:buNone/>
            </a:pPr>
            <a:r>
              <a:rPr lang="en-US" sz="2400" dirty="0"/>
              <a:t>Feedback:</a:t>
            </a:r>
          </a:p>
          <a:p>
            <a:pPr marL="36576" indent="0">
              <a:buNone/>
            </a:pPr>
            <a:r>
              <a:rPr lang="en-US" sz="2400" dirty="0"/>
              <a:t>for optimization of processing</a:t>
            </a:r>
          </a:p>
          <a:p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86DBF00-2ADB-824B-8426-7CFE2D36D54F}"/>
              </a:ext>
            </a:extLst>
          </p:cNvPr>
          <p:cNvCxnSpPr>
            <a:cxnSpLocks/>
            <a:stCxn id="25" idx="0"/>
            <a:endCxn id="4" idx="1"/>
          </p:cNvCxnSpPr>
          <p:nvPr/>
        </p:nvCxnSpPr>
        <p:spPr>
          <a:xfrm flipV="1">
            <a:off x="5276488" y="2910614"/>
            <a:ext cx="1093447" cy="111575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805F561-ACFB-9647-85C2-46797B883C0C}"/>
              </a:ext>
            </a:extLst>
          </p:cNvPr>
          <p:cNvCxnSpPr>
            <a:cxnSpLocks/>
            <a:stCxn id="26" idx="2"/>
            <a:endCxn id="25" idx="1"/>
          </p:cNvCxnSpPr>
          <p:nvPr/>
        </p:nvCxnSpPr>
        <p:spPr>
          <a:xfrm>
            <a:off x="2039390" y="4178004"/>
            <a:ext cx="1893500" cy="8178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BF43310-782E-D246-A2D8-4968920FF160}"/>
              </a:ext>
            </a:extLst>
          </p:cNvPr>
          <p:cNvSpPr txBox="1"/>
          <p:nvPr/>
        </p:nvSpPr>
        <p:spPr>
          <a:xfrm>
            <a:off x="3932890" y="4026366"/>
            <a:ext cx="2687195" cy="193899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Interpret:</a:t>
            </a:r>
          </a:p>
          <a:p>
            <a:endParaRPr lang="en-US" sz="2400" dirty="0"/>
          </a:p>
          <a:p>
            <a:r>
              <a:rPr lang="en-US" sz="2400" dirty="0"/>
              <a:t>Contamination</a:t>
            </a:r>
          </a:p>
          <a:p>
            <a:r>
              <a:rPr lang="en-US" sz="2400" dirty="0"/>
              <a:t>Mechanical stresses</a:t>
            </a:r>
          </a:p>
          <a:p>
            <a:r>
              <a:rPr lang="en-US" sz="2400" dirty="0"/>
              <a:t>Chemical effects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5C0BD04-3D35-4E46-B7F4-F1CEE61B7BE7}"/>
              </a:ext>
            </a:extLst>
          </p:cNvPr>
          <p:cNvSpPr txBox="1"/>
          <p:nvPr/>
        </p:nvSpPr>
        <p:spPr>
          <a:xfrm>
            <a:off x="396326" y="1869680"/>
            <a:ext cx="3286127" cy="230832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Identify:</a:t>
            </a:r>
          </a:p>
          <a:p>
            <a:endParaRPr lang="en-US" sz="2400" dirty="0"/>
          </a:p>
          <a:p>
            <a:r>
              <a:rPr lang="en-US" sz="2400" dirty="0"/>
              <a:t>Missing bumps</a:t>
            </a:r>
          </a:p>
          <a:p>
            <a:r>
              <a:rPr lang="en-US" sz="2400" dirty="0"/>
              <a:t>Unconnected pixels</a:t>
            </a:r>
          </a:p>
          <a:p>
            <a:r>
              <a:rPr lang="en-US" sz="2400" dirty="0"/>
              <a:t>‘Dead’ pixels on the ASIC</a:t>
            </a:r>
          </a:p>
          <a:p>
            <a:r>
              <a:rPr lang="en-US" sz="2400" dirty="0"/>
              <a:t>Shorts between pixels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EAB3C23-C881-E047-BB43-A6FDBF7CB6CF}"/>
              </a:ext>
            </a:extLst>
          </p:cNvPr>
          <p:cNvSpPr txBox="1"/>
          <p:nvPr/>
        </p:nvSpPr>
        <p:spPr>
          <a:xfrm>
            <a:off x="8431427" y="6311900"/>
            <a:ext cx="50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94192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12578-ADC2-9D4D-AFB0-2F9ECAA30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1) X-ray images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33B3632-8F9F-8D41-9A46-19B428343E5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8" y="1980171"/>
            <a:ext cx="3657600" cy="3657600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2DD876B-DE5E-A24E-9247-2C47CC287C1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386" y="1980171"/>
            <a:ext cx="3657600" cy="3657600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A14F0F7-539E-F94C-8B00-7791DC34686D}"/>
              </a:ext>
            </a:extLst>
          </p:cNvPr>
          <p:cNvSpPr txBox="1"/>
          <p:nvPr/>
        </p:nvSpPr>
        <p:spPr>
          <a:xfrm>
            <a:off x="1614489" y="5637771"/>
            <a:ext cx="272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Assembly 14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CE54AA-C7D9-074B-95CC-1E4B6650980B}"/>
              </a:ext>
            </a:extLst>
          </p:cNvPr>
          <p:cNvSpPr txBox="1"/>
          <p:nvPr/>
        </p:nvSpPr>
        <p:spPr>
          <a:xfrm>
            <a:off x="6211838" y="5604271"/>
            <a:ext cx="272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Assembly 16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391A24-159A-2949-90CD-A2A9A70CBDCF}"/>
              </a:ext>
            </a:extLst>
          </p:cNvPr>
          <p:cNvSpPr txBox="1"/>
          <p:nvPr/>
        </p:nvSpPr>
        <p:spPr>
          <a:xfrm>
            <a:off x="457199" y="1459673"/>
            <a:ext cx="8037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X-ray images show any missing bumps, mechanical defects, and/or contamination.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9C0CC8-70AF-594C-8B14-9056D4CE234A}"/>
              </a:ext>
            </a:extLst>
          </p:cNvPr>
          <p:cNvSpPr txBox="1"/>
          <p:nvPr/>
        </p:nvSpPr>
        <p:spPr>
          <a:xfrm>
            <a:off x="8431427" y="6311900"/>
            <a:ext cx="50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371889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12578-ADC2-9D4D-AFB0-2F9ECAA30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1) X-ray images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33B3632-8F9F-8D41-9A46-19B428343E5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8" y="1980171"/>
            <a:ext cx="3657600" cy="3657600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2DD876B-DE5E-A24E-9247-2C47CC287C1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386" y="1980171"/>
            <a:ext cx="3657600" cy="3657600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A14F0F7-539E-F94C-8B00-7791DC34686D}"/>
              </a:ext>
            </a:extLst>
          </p:cNvPr>
          <p:cNvSpPr txBox="1"/>
          <p:nvPr/>
        </p:nvSpPr>
        <p:spPr>
          <a:xfrm>
            <a:off x="1614489" y="5637771"/>
            <a:ext cx="272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Assembly 14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CE54AA-C7D9-074B-95CC-1E4B6650980B}"/>
              </a:ext>
            </a:extLst>
          </p:cNvPr>
          <p:cNvSpPr txBox="1"/>
          <p:nvPr/>
        </p:nvSpPr>
        <p:spPr>
          <a:xfrm>
            <a:off x="6211838" y="5604271"/>
            <a:ext cx="272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Assembly 16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391A24-159A-2949-90CD-A2A9A70CBDCF}"/>
              </a:ext>
            </a:extLst>
          </p:cNvPr>
          <p:cNvSpPr txBox="1"/>
          <p:nvPr/>
        </p:nvSpPr>
        <p:spPr>
          <a:xfrm>
            <a:off x="642938" y="1338346"/>
            <a:ext cx="372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Pattern from gel packet for transport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9C0CC8-70AF-594C-8B14-9056D4CE234A}"/>
              </a:ext>
            </a:extLst>
          </p:cNvPr>
          <p:cNvSpPr txBox="1"/>
          <p:nvPr/>
        </p:nvSpPr>
        <p:spPr>
          <a:xfrm>
            <a:off x="8431427" y="6311900"/>
            <a:ext cx="50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15B699-639D-3649-BD30-5971D3B530FA}"/>
              </a:ext>
            </a:extLst>
          </p:cNvPr>
          <p:cNvSpPr txBox="1"/>
          <p:nvPr/>
        </p:nvSpPr>
        <p:spPr>
          <a:xfrm>
            <a:off x="1095684" y="1596316"/>
            <a:ext cx="2815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Possible mechanical defect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A4753D-9896-024B-BDE1-68D135F57E0C}"/>
              </a:ext>
            </a:extLst>
          </p:cNvPr>
          <p:cNvSpPr txBox="1"/>
          <p:nvPr/>
        </p:nvSpPr>
        <p:spPr>
          <a:xfrm>
            <a:off x="4975204" y="1610839"/>
            <a:ext cx="372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Missing bumps due to handling issue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0BDA93-BD16-FE4B-A808-A02695685113}"/>
              </a:ext>
            </a:extLst>
          </p:cNvPr>
          <p:cNvSpPr txBox="1"/>
          <p:nvPr/>
        </p:nvSpPr>
        <p:spPr>
          <a:xfrm>
            <a:off x="4816785" y="1046246"/>
            <a:ext cx="4037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Black regions due to unknown substance or issue in imaging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6FB836-5464-F84B-B519-6323C066CF3B}"/>
              </a:ext>
            </a:extLst>
          </p:cNvPr>
          <p:cNvSpPr txBox="1"/>
          <p:nvPr/>
        </p:nvSpPr>
        <p:spPr>
          <a:xfrm>
            <a:off x="4947885" y="737288"/>
            <a:ext cx="372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Pattern from gel packet for transport</a:t>
            </a:r>
          </a:p>
        </p:txBody>
      </p:sp>
    </p:spTree>
    <p:extLst>
      <p:ext uri="{BB962C8B-B14F-4D97-AF65-F5344CB8AC3E}">
        <p14:creationId xmlns:p14="http://schemas.microsoft.com/office/powerpoint/2010/main" val="926512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2B5DD-2DC5-0F40-B500-0E641751A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74638"/>
            <a:ext cx="8211787" cy="1143000"/>
          </a:xfrm>
        </p:spPr>
        <p:txBody>
          <a:bodyPr/>
          <a:lstStyle/>
          <a:p>
            <a:r>
              <a:rPr lang="en-US" dirty="0"/>
              <a:t>2) Test pulse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829747-033A-654E-AC22-C94D0313C0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1600201"/>
            <a:ext cx="4789490" cy="435038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Shows the number of ‘dead’ or masked pixels on the ASIC and shows possible shorts. </a:t>
            </a:r>
            <a:endParaRPr lang="en-GB" dirty="0"/>
          </a:p>
          <a:p>
            <a:endParaRPr lang="en-GB" dirty="0"/>
          </a:p>
          <a:p>
            <a:r>
              <a:rPr lang="en-GB" dirty="0"/>
              <a:t>CLICpix2 ASIC can generate an automatic series of test pulses -&gt; independent of bonding</a:t>
            </a:r>
          </a:p>
          <a:p>
            <a:endParaRPr lang="en-GB" dirty="0"/>
          </a:p>
          <a:p>
            <a:r>
              <a:rPr lang="en-GB" dirty="0"/>
              <a:t>Pulse strength = difference in value between two capacitors.</a:t>
            </a:r>
          </a:p>
          <a:p>
            <a:endParaRPr lang="en-GB" dirty="0"/>
          </a:p>
          <a:p>
            <a:r>
              <a:rPr lang="en-US" dirty="0"/>
              <a:t>Test pulses are performed in 16 steps: one pixel in each super pixel is pulsed at a time (1024 pixels pulsed per step).</a:t>
            </a:r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878891F-CE0F-2B4B-9B06-58C58BF5E7E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774256" y="1498790"/>
          <a:ext cx="1080000" cy="432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224039742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4133969864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22136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14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6652434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73183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479521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7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520255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203016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6058377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5255077"/>
                  </a:ext>
                </a:extLst>
              </a:tr>
            </a:tbl>
          </a:graphicData>
        </a:graphic>
      </p:graphicFrame>
      <p:grpSp>
        <p:nvGrpSpPr>
          <p:cNvPr id="47" name="Group 46">
            <a:extLst>
              <a:ext uri="{FF2B5EF4-FFF2-40B4-BE49-F238E27FC236}">
                <a16:creationId xmlns:a16="http://schemas.microsoft.com/office/drawing/2014/main" id="{5B7906DF-AD0C-9449-92A5-4E4CEB2AC427}"/>
              </a:ext>
            </a:extLst>
          </p:cNvPr>
          <p:cNvGrpSpPr/>
          <p:nvPr/>
        </p:nvGrpSpPr>
        <p:grpSpPr>
          <a:xfrm>
            <a:off x="6177318" y="1770089"/>
            <a:ext cx="273050" cy="3780559"/>
            <a:chOff x="6534150" y="1625126"/>
            <a:chExt cx="273050" cy="3780559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CD03375B-9221-5448-9583-5437D9786906}"/>
                </a:ext>
              </a:extLst>
            </p:cNvPr>
            <p:cNvCxnSpPr>
              <a:cxnSpLocks/>
            </p:cNvCxnSpPr>
            <p:nvPr/>
          </p:nvCxnSpPr>
          <p:spPr>
            <a:xfrm>
              <a:off x="6592889" y="5405685"/>
              <a:ext cx="214311" cy="0"/>
            </a:xfrm>
            <a:prstGeom prst="straightConnector1">
              <a:avLst/>
            </a:prstGeom>
            <a:ln>
              <a:prstDash val="sysDash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E9EE700-9BCE-CC45-A2A7-5D331DA45846}"/>
                </a:ext>
              </a:extLst>
            </p:cNvPr>
            <p:cNvCxnSpPr/>
            <p:nvPr/>
          </p:nvCxnSpPr>
          <p:spPr>
            <a:xfrm flipV="1">
              <a:off x="6768310" y="4958327"/>
              <a:ext cx="0" cy="364808"/>
            </a:xfrm>
            <a:prstGeom prst="straightConnector1">
              <a:avLst/>
            </a:prstGeom>
            <a:ln>
              <a:prstDash val="sysDash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8F677AD-D80B-D64B-BDF7-25E1E9F28C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34150" y="4869427"/>
              <a:ext cx="234160" cy="0"/>
            </a:xfrm>
            <a:prstGeom prst="straightConnector1">
              <a:avLst/>
            </a:prstGeom>
            <a:ln>
              <a:prstDash val="sysDash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3F8A815-073E-9947-A9E7-5510CCCA9CAA}"/>
                </a:ext>
              </a:extLst>
            </p:cNvPr>
            <p:cNvCxnSpPr/>
            <p:nvPr/>
          </p:nvCxnSpPr>
          <p:spPr>
            <a:xfrm flipV="1">
              <a:off x="6586539" y="4396035"/>
              <a:ext cx="0" cy="371792"/>
            </a:xfrm>
            <a:prstGeom prst="straightConnector1">
              <a:avLst/>
            </a:prstGeom>
            <a:ln>
              <a:prstDash val="sysDash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709DB75-0867-5A45-A158-B842CD987AFD}"/>
                </a:ext>
              </a:extLst>
            </p:cNvPr>
            <p:cNvCxnSpPr>
              <a:cxnSpLocks/>
            </p:cNvCxnSpPr>
            <p:nvPr/>
          </p:nvCxnSpPr>
          <p:spPr>
            <a:xfrm>
              <a:off x="6592888" y="4319835"/>
              <a:ext cx="214312" cy="0"/>
            </a:xfrm>
            <a:prstGeom prst="straightConnector1">
              <a:avLst/>
            </a:prstGeom>
            <a:ln>
              <a:prstDash val="sysDash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BE58517-7AD4-C44C-BD0D-72294CD1E705}"/>
                </a:ext>
              </a:extLst>
            </p:cNvPr>
            <p:cNvCxnSpPr/>
            <p:nvPr/>
          </p:nvCxnSpPr>
          <p:spPr>
            <a:xfrm flipV="1">
              <a:off x="6768310" y="3859777"/>
              <a:ext cx="0" cy="364808"/>
            </a:xfrm>
            <a:prstGeom prst="straightConnector1">
              <a:avLst/>
            </a:prstGeom>
            <a:ln>
              <a:prstDash val="sysDash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CB0C7C66-D4C6-5C4E-8425-27EFCC79D8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34150" y="3775393"/>
              <a:ext cx="234160" cy="0"/>
            </a:xfrm>
            <a:prstGeom prst="straightConnector1">
              <a:avLst/>
            </a:prstGeom>
            <a:ln>
              <a:prstDash val="sysDash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81F68008-9B1D-8443-AA91-A6A46ECEA22E}"/>
                </a:ext>
              </a:extLst>
            </p:cNvPr>
            <p:cNvCxnSpPr/>
            <p:nvPr/>
          </p:nvCxnSpPr>
          <p:spPr>
            <a:xfrm flipV="1">
              <a:off x="6580188" y="3317047"/>
              <a:ext cx="0" cy="371792"/>
            </a:xfrm>
            <a:prstGeom prst="straightConnector1">
              <a:avLst/>
            </a:prstGeom>
            <a:ln>
              <a:prstDash val="sysDash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66BFBBC-A35C-3C47-BEA6-CB664C897D64}"/>
                </a:ext>
              </a:extLst>
            </p:cNvPr>
            <p:cNvCxnSpPr>
              <a:cxnSpLocks/>
            </p:cNvCxnSpPr>
            <p:nvPr/>
          </p:nvCxnSpPr>
          <p:spPr>
            <a:xfrm>
              <a:off x="6580188" y="3246685"/>
              <a:ext cx="227012" cy="0"/>
            </a:xfrm>
            <a:prstGeom prst="straightConnector1">
              <a:avLst/>
            </a:prstGeom>
            <a:ln>
              <a:prstDash val="sysDash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5769495-9BF7-1D49-9B25-0A300ED7BB30}"/>
                </a:ext>
              </a:extLst>
            </p:cNvPr>
            <p:cNvCxnSpPr/>
            <p:nvPr/>
          </p:nvCxnSpPr>
          <p:spPr>
            <a:xfrm flipV="1">
              <a:off x="6768310" y="2779301"/>
              <a:ext cx="0" cy="364808"/>
            </a:xfrm>
            <a:prstGeom prst="straightConnector1">
              <a:avLst/>
            </a:prstGeom>
            <a:ln>
              <a:prstDash val="sysDash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3ABE80BA-8073-ED4D-81E6-C091E07DDC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34150" y="2714825"/>
              <a:ext cx="219872" cy="0"/>
            </a:xfrm>
            <a:prstGeom prst="straightConnector1">
              <a:avLst/>
            </a:prstGeom>
            <a:ln>
              <a:prstDash val="sysDash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F022E8C2-C66D-B840-9D97-EA26806C7CAD}"/>
                </a:ext>
              </a:extLst>
            </p:cNvPr>
            <p:cNvCxnSpPr/>
            <p:nvPr/>
          </p:nvCxnSpPr>
          <p:spPr>
            <a:xfrm flipV="1">
              <a:off x="6580188" y="2243385"/>
              <a:ext cx="0" cy="371792"/>
            </a:xfrm>
            <a:prstGeom prst="straightConnector1">
              <a:avLst/>
            </a:prstGeom>
            <a:ln>
              <a:prstDash val="sysDash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1A240B4-0F0F-AB4A-BBBC-55B33AD8C407}"/>
                </a:ext>
              </a:extLst>
            </p:cNvPr>
            <p:cNvCxnSpPr>
              <a:cxnSpLocks/>
            </p:cNvCxnSpPr>
            <p:nvPr/>
          </p:nvCxnSpPr>
          <p:spPr>
            <a:xfrm>
              <a:off x="6580188" y="2169549"/>
              <a:ext cx="227012" cy="0"/>
            </a:xfrm>
            <a:prstGeom prst="straightConnector1">
              <a:avLst/>
            </a:prstGeom>
            <a:ln>
              <a:prstDash val="sysDash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B04D838-B440-9E45-8B85-95C38D1A49DA}"/>
                </a:ext>
              </a:extLst>
            </p:cNvPr>
            <p:cNvCxnSpPr/>
            <p:nvPr/>
          </p:nvCxnSpPr>
          <p:spPr>
            <a:xfrm flipV="1">
              <a:off x="6768310" y="1715841"/>
              <a:ext cx="0" cy="364808"/>
            </a:xfrm>
            <a:prstGeom prst="straightConnector1">
              <a:avLst/>
            </a:prstGeom>
            <a:ln>
              <a:prstDash val="sysDash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8F4E70E-D416-C640-B301-D9D68FDB29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34150" y="1625126"/>
              <a:ext cx="234160" cy="0"/>
            </a:xfrm>
            <a:prstGeom prst="straightConnector1">
              <a:avLst/>
            </a:prstGeom>
            <a:ln>
              <a:prstDash val="sysDash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0260B10C-6841-2546-B3E7-58FF56EA53B7}"/>
              </a:ext>
            </a:extLst>
          </p:cNvPr>
          <p:cNvSpPr txBox="1"/>
          <p:nvPr/>
        </p:nvSpPr>
        <p:spPr>
          <a:xfrm>
            <a:off x="7034412" y="4064464"/>
            <a:ext cx="16345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Test pulsing order of a CLICpix2 superpixel (2 columns and 8 rows of pixels).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7A107C-3518-FE4F-B621-935A34246B75}"/>
              </a:ext>
            </a:extLst>
          </p:cNvPr>
          <p:cNvSpPr txBox="1"/>
          <p:nvPr/>
        </p:nvSpPr>
        <p:spPr>
          <a:xfrm>
            <a:off x="8431427" y="6311900"/>
            <a:ext cx="505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865508301"/>
      </p:ext>
    </p:extLst>
  </p:cSld>
  <p:clrMapOvr>
    <a:masterClrMapping/>
  </p:clrMapOvr>
</p:sld>
</file>

<file path=ppt/theme/theme1.xml><?xml version="1.0" encoding="utf-8"?>
<a:theme xmlns:a="http://schemas.openxmlformats.org/drawingml/2006/main" name="1_CERNCorporate4-3">
  <a:themeElements>
    <a:clrScheme name="Custom Morag1">
      <a:dk1>
        <a:srgbClr val="000000"/>
      </a:dk1>
      <a:lt1>
        <a:srgbClr val="FFFFFF"/>
      </a:lt1>
      <a:dk2>
        <a:srgbClr val="002060"/>
      </a:dk2>
      <a:lt2>
        <a:srgbClr val="BFBFBF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46998</TotalTime>
  <Words>1260</Words>
  <Application>Microsoft Macintosh PowerPoint</Application>
  <PresentationFormat>On-screen Show (4:3)</PresentationFormat>
  <Paragraphs>249</Paragraphs>
  <Slides>27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Optima</vt:lpstr>
      <vt:lpstr>1_CERNCorporate4-3</vt:lpstr>
      <vt:lpstr>Custom Design</vt:lpstr>
      <vt:lpstr> Qualification of CLICpix2 assemblies with planar sensors </vt:lpstr>
      <vt:lpstr>Contents:</vt:lpstr>
      <vt:lpstr>Bump-bonding in hybrid pixel detectors</vt:lpstr>
      <vt:lpstr>Issues that can arise:</vt:lpstr>
      <vt:lpstr>CLICpix2 + planar sensor assemblies</vt:lpstr>
      <vt:lpstr>Results of lab measurements</vt:lpstr>
      <vt:lpstr>1) X-ray images</vt:lpstr>
      <vt:lpstr>1) X-ray images</vt:lpstr>
      <vt:lpstr>2) Test pulse measurements</vt:lpstr>
      <vt:lpstr>Test pulsing: All pixel hits, 16 files combined</vt:lpstr>
      <vt:lpstr>Test pulsing: Unexpected hits, 16 files combined</vt:lpstr>
      <vt:lpstr>Test pulsing: Unexpected hits, 16 files combined</vt:lpstr>
      <vt:lpstr>3) Sr90 source measurements </vt:lpstr>
      <vt:lpstr>Source measurements: Hitmaps</vt:lpstr>
      <vt:lpstr>Outlook</vt:lpstr>
      <vt:lpstr>Summary</vt:lpstr>
      <vt:lpstr>Thank you for your attention</vt:lpstr>
      <vt:lpstr>PowerPoint Presentation</vt:lpstr>
      <vt:lpstr>Source measurements: ToT pixel 10,10</vt:lpstr>
      <vt:lpstr>Source measurements: ToT pixel 76,10</vt:lpstr>
      <vt:lpstr>Source measurements: Hitrates</vt:lpstr>
      <vt:lpstr>Source measurements: ToT 2D</vt:lpstr>
      <vt:lpstr>Test pulsing: file 0</vt:lpstr>
      <vt:lpstr>To do: Calibration</vt:lpstr>
      <vt:lpstr>Bump-bonding options</vt:lpstr>
      <vt:lpstr>IZM processing for assemblies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 Morag</dc:creator>
  <cp:lastModifiedBy>Morag Williams</cp:lastModifiedBy>
  <cp:revision>462</cp:revision>
  <cp:lastPrinted>2018-08-28T12:48:10Z</cp:lastPrinted>
  <dcterms:created xsi:type="dcterms:W3CDTF">2012-11-30T11:04:26Z</dcterms:created>
  <dcterms:modified xsi:type="dcterms:W3CDTF">2018-08-28T13:54:50Z</dcterms:modified>
</cp:coreProperties>
</file>