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55" r:id="rId5"/>
  </p:sldMasterIdLst>
  <p:notesMasterIdLst>
    <p:notesMasterId r:id="rId36"/>
  </p:notesMasterIdLst>
  <p:handoutMasterIdLst>
    <p:handoutMasterId r:id="rId37"/>
  </p:handoutMasterIdLst>
  <p:sldIdLst>
    <p:sldId id="316" r:id="rId6"/>
    <p:sldId id="256" r:id="rId7"/>
    <p:sldId id="286" r:id="rId8"/>
    <p:sldId id="260" r:id="rId9"/>
    <p:sldId id="287" r:id="rId10"/>
    <p:sldId id="288" r:id="rId11"/>
    <p:sldId id="289" r:id="rId12"/>
    <p:sldId id="300" r:id="rId13"/>
    <p:sldId id="290" r:id="rId14"/>
    <p:sldId id="292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282" r:id="rId28"/>
    <p:sldId id="262" r:id="rId29"/>
    <p:sldId id="263" r:id="rId30"/>
    <p:sldId id="264" r:id="rId31"/>
    <p:sldId id="314" r:id="rId32"/>
    <p:sldId id="283" r:id="rId33"/>
    <p:sldId id="317" r:id="rId34"/>
    <p:sldId id="315" r:id="rId35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E80"/>
    <a:srgbClr val="FFFF66"/>
    <a:srgbClr val="50AAE6"/>
    <a:srgbClr val="32A189"/>
    <a:srgbClr val="646464"/>
    <a:srgbClr val="009682"/>
    <a:srgbClr val="5A6EB4"/>
    <a:srgbClr val="A00078"/>
    <a:srgbClr val="A01E28"/>
    <a:srgbClr val="A08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2" autoAdjust="0"/>
    <p:restoredTop sz="91212" autoAdjust="0"/>
  </p:normalViewPr>
  <p:slideViewPr>
    <p:cSldViewPr>
      <p:cViewPr>
        <p:scale>
          <a:sx n="75" d="100"/>
          <a:sy n="75" d="100"/>
        </p:scale>
        <p:origin x="16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284"/>
    </p:cViewPr>
  </p:sorterViewPr>
  <p:notesViewPr>
    <p:cSldViewPr>
      <p:cViewPr>
        <p:scale>
          <a:sx n="100" d="100"/>
          <a:sy n="100" d="100"/>
        </p:scale>
        <p:origin x="-1650" y="72"/>
      </p:cViewPr>
      <p:guideLst>
        <p:guide orient="horz" pos="3126"/>
        <p:guide pos="2141"/>
      </p:guideLst>
    </p:cSldViewPr>
  </p:notesViewPr>
  <p:gridSpacing cx="76330" cy="7633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6" descr="KITlogo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444" y="117208"/>
            <a:ext cx="1071578" cy="70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8998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1D630CB-DB41-4475-AE04-E9463A4441C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02969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2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543898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14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9112021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15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755289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24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173528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25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269757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26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2794365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30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619199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3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481654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6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759434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7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028810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9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386101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0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3AB5746-B2DE-4EF7-892D-916E834AF605}" type="slidenum">
              <a:rPr lang="de-DE" altLang="de-DE" smtClean="0"/>
              <a:pPr/>
              <a:t>10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039077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11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146297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12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696913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D57253-BE79-4DED-86D6-5DF56B3C5726}" type="slidenum">
              <a:rPr lang="de-DE" altLang="de-DE" smtClean="0"/>
              <a:pPr>
                <a:spcBef>
                  <a:spcPct val="0"/>
                </a:spcBef>
              </a:pPr>
              <a:t>13</a:t>
            </a:fld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128095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K:\Dokumentation\KIT Bilder\Bilderwelten\rgb_nr01.jpg"/>
          <p:cNvPicPr>
            <a:picLocks noChangeAspect="1" noChangeArrowheads="1"/>
          </p:cNvPicPr>
          <p:nvPr userDrawn="1"/>
        </p:nvPicPr>
        <p:blipFill>
          <a:blip r:embed="rId2" cstate="print"/>
          <a:srcRect l="18918" r="1267" b="31250"/>
          <a:stretch>
            <a:fillRect/>
          </a:stretch>
        </p:blipFill>
        <p:spPr bwMode="auto">
          <a:xfrm>
            <a:off x="71412" y="1043030"/>
            <a:ext cx="9001188" cy="5814970"/>
          </a:xfrm>
          <a:prstGeom prst="rect">
            <a:avLst/>
          </a:prstGeom>
          <a:noFill/>
        </p:spPr>
      </p:pic>
      <p:pic>
        <p:nvPicPr>
          <p:cNvPr id="5" name="Picture 9" descr="II_rahmen_neu_tite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700"/>
            <a:ext cx="9144000" cy="6870700"/>
          </a:xfrm>
          <a:prstGeom prst="rect">
            <a:avLst/>
          </a:prstGeom>
          <a:noFill/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38748" y="6475434"/>
            <a:ext cx="367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sz="800" dirty="0"/>
              <a:t>KIT – Universität des Landes Baden-Württemberg und</a:t>
            </a:r>
          </a:p>
          <a:p>
            <a:r>
              <a:rPr lang="de-DE" sz="800" dirty="0"/>
              <a:t>nationales </a:t>
            </a:r>
            <a:r>
              <a:rPr lang="de-DE" sz="800" dirty="0" smtClean="0"/>
              <a:t>Forschungszentrum </a:t>
            </a:r>
            <a:r>
              <a:rPr lang="de-DE" sz="800" dirty="0"/>
              <a:t>in der Helmholtz-Gemeinschaft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277738" y="6487500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/>
            <a:r>
              <a:rPr lang="de-DE" sz="1600" b="1" dirty="0">
                <a:solidFill>
                  <a:schemeClr val="bg1"/>
                </a:solidFill>
              </a:rPr>
              <a:t>www.kit.edu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5288" y="1268435"/>
            <a:ext cx="8389937" cy="649287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26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6875" y="2232047"/>
            <a:ext cx="8370888" cy="620713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ct val="0"/>
              </a:spcBef>
              <a:buFontTx/>
              <a:buNone/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10" name="Picture 11" descr="KIT-Logo-rgb_de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467823" cy="216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8953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945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454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941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95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3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109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8805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endParaRPr lang="de-DE" alt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endParaRPr lang="de-DE" alt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endParaRPr lang="de-DE" alt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16913" y="6453188"/>
            <a:ext cx="792162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D9343-E757-473A-B365-895B83CA8D9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88951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9042038-3427-45FB-9620-FC9E7BA9CE07}" type="datetimeFigureOut">
              <a:rPr lang="de-DE" smtClean="0"/>
              <a:t>28.08.2018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98C852B0-DFE8-4EA8-81FE-33D8E89E20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01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vonboth\Pictures\Bilderwelten\rgb_nr21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7" t="24524" r="2021" b="36329"/>
          <a:stretch/>
        </p:blipFill>
        <p:spPr bwMode="auto">
          <a:xfrm>
            <a:off x="0" y="3356992"/>
            <a:ext cx="9144000" cy="326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II_rahmen_neu_tite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4" y="-12700"/>
            <a:ext cx="9144000" cy="6870700"/>
          </a:xfrm>
          <a:prstGeom prst="rect">
            <a:avLst/>
          </a:prstGeom>
          <a:noFill/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44096" y="6475414"/>
            <a:ext cx="36703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smtClean="0">
                <a:solidFill>
                  <a:srgbClr val="000000"/>
                </a:solidFill>
              </a:rPr>
              <a:t>KIT – Die Forschungsuniversität in der Helmholtz-Gemeinschaft</a:t>
            </a:r>
          </a:p>
          <a:p>
            <a:endParaRPr lang="de-DE" sz="800" dirty="0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067183" y="6497639"/>
            <a:ext cx="1727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/>
            <a:r>
              <a:rPr lang="de-DE" sz="1600" b="1">
                <a:solidFill>
                  <a:schemeClr val="bg1"/>
                </a:solidFill>
              </a:rPr>
              <a:t>www.kit.edu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097" y="1268414"/>
            <a:ext cx="8389937" cy="649287"/>
          </a:xfrm>
          <a:prstGeom prst="rect">
            <a:avLst/>
          </a:prstGeom>
        </p:spPr>
        <p:txBody>
          <a:bodyPr/>
          <a:lstStyle>
            <a:lvl1pPr algn="ctr">
              <a:lnSpc>
                <a:spcPct val="90000"/>
              </a:lnSpc>
              <a:defRPr sz="26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5683" y="2232026"/>
            <a:ext cx="8370888" cy="620713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ct val="0"/>
              </a:spcBef>
              <a:buFontTx/>
              <a:buNone/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6835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  <a:lvl2pPr>
              <a:defRPr sz="1200"/>
            </a:lvl2pPr>
          </a:lstStyle>
          <a:p>
            <a:pPr lvl="0"/>
            <a:r>
              <a:rPr lang="de-DE" altLang="de-DE" dirty="0" smtClean="0"/>
              <a:t>Textmasterformate durch Klicken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28175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673609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5258970" y="6558530"/>
            <a:ext cx="3489749" cy="25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50000"/>
              </a:spcBef>
            </a:pPr>
            <a:r>
              <a:rPr lang="en-US" sz="900" b="0" dirty="0" smtClean="0"/>
              <a:t>CLIC Workshop, August 2018</a:t>
            </a:r>
            <a:endParaRPr lang="en-US" sz="900" b="0" noProof="0" dirty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53188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fld id="{712F7C11-687B-4130-A395-20A4F279E4E6}" type="slidenum">
              <a:rPr lang="de-DE" sz="900" b="1"/>
              <a:pPr>
                <a:spcBef>
                  <a:spcPct val="50000"/>
                </a:spcBef>
              </a:pPr>
              <a:t>‹Nr.›</a:t>
            </a:fld>
            <a:endParaRPr lang="de-DE" sz="900" b="1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692150"/>
            <a:ext cx="8229600" cy="554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Textmasterformate durch Klicken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endParaRPr lang="de-DE" altLang="de-DE" dirty="0" smtClean="0"/>
          </a:p>
        </p:txBody>
      </p:sp>
      <p:sp>
        <p:nvSpPr>
          <p:cNvPr id="2" name="Rechteck 1"/>
          <p:cNvSpPr/>
          <p:nvPr userDrawn="1"/>
        </p:nvSpPr>
        <p:spPr>
          <a:xfrm>
            <a:off x="0" y="0"/>
            <a:ext cx="9144000" cy="452130"/>
          </a:xfrm>
          <a:prstGeom prst="rect">
            <a:avLst/>
          </a:prstGeom>
          <a:solidFill>
            <a:srgbClr val="64646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9170" y="70480"/>
            <a:ext cx="765201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</a:p>
        </p:txBody>
      </p:sp>
      <p:pic>
        <p:nvPicPr>
          <p:cNvPr id="8195" name="Picture 3" descr="C:\Users\ivan\Desktop\ADLDesigns\KITLogoGrey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0" y="146033"/>
            <a:ext cx="491287" cy="22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ivan\Desktop\ADLDesigns\ADL_Logo3v0_100216_white_grey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170" y="99638"/>
            <a:ext cx="722935" cy="27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Gerade Verbindung 14"/>
          <p:cNvCxnSpPr/>
          <p:nvPr userDrawn="1"/>
        </p:nvCxnSpPr>
        <p:spPr bwMode="auto">
          <a:xfrm flipH="1">
            <a:off x="686970" y="375800"/>
            <a:ext cx="7625200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5" r:id="rId3"/>
    <p:sldLayoutId id="2147483666" r:id="rId4"/>
    <p:sldLayoutId id="2147483767" r:id="rId5"/>
    <p:sldLayoutId id="2147483768" r:id="rId6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18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70000"/>
        <a:buBlip>
          <a:blip r:embed="rId10"/>
        </a:buBlip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0"/>
        </a:buBlip>
        <a:defRPr sz="1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0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0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0"/>
        </a:buBlip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0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0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0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0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4" y="6453189"/>
            <a:ext cx="32543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fld id="{712F7C11-687B-4130-A395-20A4F279E4E6}" type="slidenum">
              <a:rPr lang="de-DE" sz="900" b="1"/>
              <a:pPr>
                <a:spcBef>
                  <a:spcPct val="50000"/>
                </a:spcBef>
              </a:pPr>
              <a:t>‹Nr.›</a:t>
            </a:fld>
            <a:endParaRPr lang="de-DE" sz="900" b="1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Textmasterformate durch Klicken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64090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70000"/>
        <a:buBlip>
          <a:blip r:embed="rId13"/>
        </a:buBlip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ATLASpix</a:t>
            </a:r>
            <a:r>
              <a:rPr lang="en-US" dirty="0" smtClean="0"/>
              <a:t> status and development of a version for CLIC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Ivan Peric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509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RO-</a:t>
            </a:r>
            <a:r>
              <a:rPr lang="de-DE" altLang="de-DE" dirty="0" err="1" smtClean="0"/>
              <a:t>Cell</a:t>
            </a:r>
            <a:endParaRPr lang="de-DE" altLang="de-DE" dirty="0" smtClean="0"/>
          </a:p>
        </p:txBody>
      </p:sp>
      <p:cxnSp>
        <p:nvCxnSpPr>
          <p:cNvPr id="57" name="Gerader Verbinder 56"/>
          <p:cNvCxnSpPr/>
          <p:nvPr/>
        </p:nvCxnSpPr>
        <p:spPr>
          <a:xfrm>
            <a:off x="1671460" y="3963310"/>
            <a:ext cx="3053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Gleichschenkliges Dreieck 2"/>
          <p:cNvSpPr>
            <a:spLocks noChangeArrowheads="1"/>
          </p:cNvSpPr>
          <p:nvPr/>
        </p:nvSpPr>
        <p:spPr bwMode="auto">
          <a:xfrm rot="5400000">
            <a:off x="1976780" y="3505330"/>
            <a:ext cx="914400" cy="914400"/>
          </a:xfrm>
          <a:prstGeom prst="triangle">
            <a:avLst>
              <a:gd name="adj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200"/>
          </a:p>
        </p:txBody>
      </p:sp>
      <p:cxnSp>
        <p:nvCxnSpPr>
          <p:cNvPr id="60" name="Gerader Verbinder 59"/>
          <p:cNvCxnSpPr/>
          <p:nvPr/>
        </p:nvCxnSpPr>
        <p:spPr>
          <a:xfrm>
            <a:off x="2892740" y="3963310"/>
            <a:ext cx="38165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 19"/>
          <p:cNvSpPr>
            <a:spLocks noChangeArrowheads="1"/>
          </p:cNvSpPr>
          <p:nvPr/>
        </p:nvSpPr>
        <p:spPr bwMode="auto">
          <a:xfrm>
            <a:off x="3274390" y="3810650"/>
            <a:ext cx="457200" cy="457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 smtClean="0"/>
              <a:t>Hit</a:t>
            </a:r>
            <a:endParaRPr lang="en-US" altLang="de-DE" sz="1200" dirty="0"/>
          </a:p>
        </p:txBody>
      </p:sp>
      <p:sp>
        <p:nvSpPr>
          <p:cNvPr id="62" name="Rechteck 19"/>
          <p:cNvSpPr>
            <a:spLocks noChangeArrowheads="1"/>
          </p:cNvSpPr>
          <p:nvPr/>
        </p:nvSpPr>
        <p:spPr bwMode="auto">
          <a:xfrm>
            <a:off x="4190350" y="3810650"/>
            <a:ext cx="457200" cy="457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 smtClean="0"/>
              <a:t>Hit</a:t>
            </a:r>
            <a:endParaRPr lang="en-US" altLang="de-DE" sz="1200" dirty="0"/>
          </a:p>
        </p:txBody>
      </p:sp>
      <p:cxnSp>
        <p:nvCxnSpPr>
          <p:cNvPr id="15" name="Gerade Verbindung mit Pfeil 14"/>
          <p:cNvCxnSpPr/>
          <p:nvPr/>
        </p:nvCxnSpPr>
        <p:spPr>
          <a:xfrm flipV="1">
            <a:off x="3961360" y="3200010"/>
            <a:ext cx="0" cy="1831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732370" y="3963310"/>
            <a:ext cx="4587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hteck 19"/>
          <p:cNvSpPr>
            <a:spLocks noChangeArrowheads="1"/>
          </p:cNvSpPr>
          <p:nvPr/>
        </p:nvSpPr>
        <p:spPr bwMode="auto">
          <a:xfrm>
            <a:off x="5106310" y="3810650"/>
            <a:ext cx="457200" cy="457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900" dirty="0" err="1" smtClean="0"/>
              <a:t>RdScan</a:t>
            </a:r>
            <a:endParaRPr lang="en-US" altLang="de-DE" sz="900" dirty="0"/>
          </a:p>
        </p:txBody>
      </p:sp>
      <p:cxnSp>
        <p:nvCxnSpPr>
          <p:cNvPr id="73" name="Gerade Verbindung mit Pfeil 72"/>
          <p:cNvCxnSpPr/>
          <p:nvPr/>
        </p:nvCxnSpPr>
        <p:spPr>
          <a:xfrm>
            <a:off x="4648330" y="3963310"/>
            <a:ext cx="4587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endCxn id="72" idx="0"/>
          </p:cNvCxnSpPr>
          <p:nvPr/>
        </p:nvCxnSpPr>
        <p:spPr>
          <a:xfrm flipH="1">
            <a:off x="5334910" y="3200010"/>
            <a:ext cx="390" cy="610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/>
          <p:nvPr/>
        </p:nvCxnSpPr>
        <p:spPr>
          <a:xfrm flipH="1">
            <a:off x="5335300" y="4268630"/>
            <a:ext cx="390" cy="610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/>
          <p:nvPr/>
        </p:nvCxnSpPr>
        <p:spPr>
          <a:xfrm>
            <a:off x="5564290" y="396331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mit Pfeil 77"/>
          <p:cNvCxnSpPr/>
          <p:nvPr/>
        </p:nvCxnSpPr>
        <p:spPr>
          <a:xfrm flipV="1">
            <a:off x="5793280" y="3200010"/>
            <a:ext cx="0" cy="1831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/>
          <p:cNvSpPr/>
          <p:nvPr/>
        </p:nvSpPr>
        <p:spPr>
          <a:xfrm>
            <a:off x="6327590" y="3429000"/>
            <a:ext cx="1068620" cy="30532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10 bit TS</a:t>
            </a:r>
          </a:p>
        </p:txBody>
      </p:sp>
      <p:sp>
        <p:nvSpPr>
          <p:cNvPr id="81" name="Rechteck 80"/>
          <p:cNvSpPr/>
          <p:nvPr/>
        </p:nvSpPr>
        <p:spPr>
          <a:xfrm>
            <a:off x="6327590" y="3810650"/>
            <a:ext cx="1068620" cy="30532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6 bit TS</a:t>
            </a:r>
          </a:p>
        </p:txBody>
      </p:sp>
      <p:sp>
        <p:nvSpPr>
          <p:cNvPr id="82" name="Rechteck 81"/>
          <p:cNvSpPr/>
          <p:nvPr/>
        </p:nvSpPr>
        <p:spPr>
          <a:xfrm>
            <a:off x="6327590" y="4192300"/>
            <a:ext cx="1068620" cy="30532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Address</a:t>
            </a:r>
          </a:p>
        </p:txBody>
      </p:sp>
      <p:cxnSp>
        <p:nvCxnSpPr>
          <p:cNvPr id="83" name="Gerade Verbindung mit Pfeil 82"/>
          <p:cNvCxnSpPr/>
          <p:nvPr/>
        </p:nvCxnSpPr>
        <p:spPr>
          <a:xfrm>
            <a:off x="7701530" y="3200010"/>
            <a:ext cx="0" cy="1831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Geschweifte Klammer rechts 21"/>
          <p:cNvSpPr/>
          <p:nvPr/>
        </p:nvSpPr>
        <p:spPr>
          <a:xfrm flipH="1">
            <a:off x="6022270" y="3581660"/>
            <a:ext cx="305320" cy="763300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24" name="Gerade Verbindung mit Pfeil 23"/>
          <p:cNvCxnSpPr>
            <a:stCxn id="21" idx="3"/>
          </p:cNvCxnSpPr>
          <p:nvPr/>
        </p:nvCxnSpPr>
        <p:spPr>
          <a:xfrm>
            <a:off x="7396210" y="3581660"/>
            <a:ext cx="3053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/>
          <p:cNvCxnSpPr/>
          <p:nvPr/>
        </p:nvCxnSpPr>
        <p:spPr>
          <a:xfrm>
            <a:off x="7396210" y="3963310"/>
            <a:ext cx="3053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/>
          <p:cNvCxnSpPr/>
          <p:nvPr/>
        </p:nvCxnSpPr>
        <p:spPr>
          <a:xfrm>
            <a:off x="7396210" y="4344960"/>
            <a:ext cx="3053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/>
          <p:nvPr/>
        </p:nvCxnSpPr>
        <p:spPr>
          <a:xfrm>
            <a:off x="6709240" y="31236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47" name="Gerader Verbinder 46146"/>
          <p:cNvCxnSpPr/>
          <p:nvPr/>
        </p:nvCxnSpPr>
        <p:spPr>
          <a:xfrm flipV="1">
            <a:off x="3808700" y="3123680"/>
            <a:ext cx="0" cy="83963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49" name="Gerader Verbinder 46148"/>
          <p:cNvCxnSpPr/>
          <p:nvPr/>
        </p:nvCxnSpPr>
        <p:spPr>
          <a:xfrm>
            <a:off x="3808700" y="3123680"/>
            <a:ext cx="29005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51" name="Ellipse 46150"/>
          <p:cNvSpPr/>
          <p:nvPr/>
        </p:nvSpPr>
        <p:spPr>
          <a:xfrm>
            <a:off x="3885030" y="3886980"/>
            <a:ext cx="152660" cy="152660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4" name="Ellipse 103"/>
          <p:cNvSpPr/>
          <p:nvPr/>
        </p:nvSpPr>
        <p:spPr>
          <a:xfrm>
            <a:off x="5716950" y="3886980"/>
            <a:ext cx="152660" cy="152660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7" name="Textfeld 116"/>
          <p:cNvSpPr txBox="1"/>
          <p:nvPr/>
        </p:nvSpPr>
        <p:spPr>
          <a:xfrm>
            <a:off x="3427050" y="4650280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LdPix</a:t>
            </a:r>
            <a:endParaRPr lang="en-US" sz="1200" dirty="0" smtClean="0"/>
          </a:p>
        </p:txBody>
      </p:sp>
      <p:sp>
        <p:nvSpPr>
          <p:cNvPr id="118" name="Textfeld 117"/>
          <p:cNvSpPr txBox="1"/>
          <p:nvPr/>
        </p:nvSpPr>
        <p:spPr>
          <a:xfrm>
            <a:off x="5564290" y="4650280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RdPix</a:t>
            </a:r>
            <a:endParaRPr lang="en-US" sz="1200" dirty="0" smtClean="0"/>
          </a:p>
        </p:txBody>
      </p:sp>
      <p:sp>
        <p:nvSpPr>
          <p:cNvPr id="119" name="Textfeld 118"/>
          <p:cNvSpPr txBox="1"/>
          <p:nvPr/>
        </p:nvSpPr>
        <p:spPr>
          <a:xfrm>
            <a:off x="7319880" y="4650280"/>
            <a:ext cx="56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Data</a:t>
            </a:r>
          </a:p>
        </p:txBody>
      </p:sp>
      <p:sp>
        <p:nvSpPr>
          <p:cNvPr id="120" name="Textfeld 119"/>
          <p:cNvSpPr txBox="1"/>
          <p:nvPr/>
        </p:nvSpPr>
        <p:spPr>
          <a:xfrm>
            <a:off x="4724660" y="3352670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ScanIn</a:t>
            </a:r>
            <a:endParaRPr lang="en-US" sz="1200" dirty="0" smtClean="0"/>
          </a:p>
        </p:txBody>
      </p:sp>
      <p:sp>
        <p:nvSpPr>
          <p:cNvPr id="121" name="Textfeld 120"/>
          <p:cNvSpPr txBox="1"/>
          <p:nvPr/>
        </p:nvSpPr>
        <p:spPr>
          <a:xfrm>
            <a:off x="4724660" y="4421290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ScanOut</a:t>
            </a:r>
            <a:endParaRPr lang="en-US" sz="1200" dirty="0" smtClean="0"/>
          </a:p>
        </p:txBody>
      </p:sp>
      <p:sp>
        <p:nvSpPr>
          <p:cNvPr id="124" name="Textfeld 138"/>
          <p:cNvSpPr txBox="1">
            <a:spLocks noChangeArrowheads="1"/>
          </p:cNvSpPr>
          <p:nvPr/>
        </p:nvSpPr>
        <p:spPr bwMode="auto">
          <a:xfrm>
            <a:off x="1941513" y="3810650"/>
            <a:ext cx="78899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200" dirty="0" smtClean="0"/>
              <a:t>Receiver</a:t>
            </a:r>
            <a:endParaRPr lang="en-US" altLang="de-DE" sz="1200" dirty="0"/>
          </a:p>
        </p:txBody>
      </p:sp>
      <p:sp>
        <p:nvSpPr>
          <p:cNvPr id="63" name="Textfeld 62"/>
          <p:cNvSpPr txBox="1"/>
          <p:nvPr/>
        </p:nvSpPr>
        <p:spPr>
          <a:xfrm>
            <a:off x="4037690" y="3505330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Sync</a:t>
            </a:r>
            <a:endParaRPr lang="en-US" sz="1200" dirty="0" err="1" smtClean="0"/>
          </a:p>
        </p:txBody>
      </p:sp>
      <p:cxnSp>
        <p:nvCxnSpPr>
          <p:cNvPr id="69" name="Gerader Verbinder 68"/>
          <p:cNvCxnSpPr/>
          <p:nvPr/>
        </p:nvCxnSpPr>
        <p:spPr>
          <a:xfrm flipV="1">
            <a:off x="3045400" y="2894690"/>
            <a:ext cx="0" cy="106862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Ellipse 73"/>
          <p:cNvSpPr/>
          <p:nvPr/>
        </p:nvSpPr>
        <p:spPr>
          <a:xfrm>
            <a:off x="6632910" y="3276340"/>
            <a:ext cx="152660" cy="152660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75" name="Gerade Verbindung mit Pfeil 74"/>
          <p:cNvCxnSpPr/>
          <p:nvPr/>
        </p:nvCxnSpPr>
        <p:spPr>
          <a:xfrm>
            <a:off x="7243550" y="2894690"/>
            <a:ext cx="0" cy="915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/>
          <p:cNvCxnSpPr/>
          <p:nvPr/>
        </p:nvCxnSpPr>
        <p:spPr>
          <a:xfrm>
            <a:off x="3045400" y="2894690"/>
            <a:ext cx="419815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/>
          <p:nvPr/>
        </p:nvCxnSpPr>
        <p:spPr>
          <a:xfrm flipV="1">
            <a:off x="7167220" y="4115970"/>
            <a:ext cx="0" cy="9922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/>
          <p:cNvCxnSpPr/>
          <p:nvPr/>
        </p:nvCxnSpPr>
        <p:spPr>
          <a:xfrm flipV="1">
            <a:off x="7167220" y="3734320"/>
            <a:ext cx="0" cy="9922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feld 84"/>
          <p:cNvSpPr txBox="1"/>
          <p:nvPr/>
        </p:nvSpPr>
        <p:spPr>
          <a:xfrm>
            <a:off x="6632910" y="4650280"/>
            <a:ext cx="562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TS</a:t>
            </a:r>
            <a:endParaRPr lang="en-US" sz="1200" dirty="0" smtClean="0"/>
          </a:p>
        </p:txBody>
      </p:sp>
      <p:sp>
        <p:nvSpPr>
          <p:cNvPr id="43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46950"/>
          </a:xfrm>
        </p:spPr>
        <p:txBody>
          <a:bodyPr/>
          <a:lstStyle/>
          <a:p>
            <a:r>
              <a:rPr lang="en-US" dirty="0" smtClean="0"/>
              <a:t>Every pixel has its RO cell at the periphery</a:t>
            </a:r>
          </a:p>
          <a:p>
            <a:r>
              <a:rPr lang="en-US" dirty="0" smtClean="0"/>
              <a:t>Readout cell contains hit flag latch, timestamp memory  (for leading edge time stamp and time over threshold), address generator, priority logic, bus driver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58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46950"/>
          </a:xfrm>
        </p:spPr>
        <p:txBody>
          <a:bodyPr/>
          <a:lstStyle/>
          <a:p>
            <a:r>
              <a:rPr lang="en-GB" dirty="0"/>
              <a:t>By issuing read, the hits are transferred to </a:t>
            </a:r>
            <a:r>
              <a:rPr lang="en-GB" dirty="0" err="1"/>
              <a:t>EoC</a:t>
            </a:r>
            <a:r>
              <a:rPr lang="en-GB" dirty="0"/>
              <a:t> buffers. These </a:t>
            </a:r>
            <a:r>
              <a:rPr lang="en-GB" dirty="0" err="1"/>
              <a:t>EoC</a:t>
            </a:r>
            <a:r>
              <a:rPr lang="en-GB" dirty="0"/>
              <a:t> buffers are forming an active bus, they don’t change the data received by triggered buffer they just add the column address to the hit data. The hits are transferred from </a:t>
            </a:r>
            <a:r>
              <a:rPr lang="en-GB" dirty="0" err="1"/>
              <a:t>EoC</a:t>
            </a:r>
            <a:r>
              <a:rPr lang="en-GB" dirty="0"/>
              <a:t> buffers by </a:t>
            </a:r>
            <a:r>
              <a:rPr lang="en-GB" dirty="0" err="1"/>
              <a:t>RdCol</a:t>
            </a:r>
            <a:r>
              <a:rPr lang="en-GB" dirty="0"/>
              <a:t> signal in a priority way – the same as used for hit </a:t>
            </a:r>
            <a:r>
              <a:rPr lang="en-GB" dirty="0" smtClean="0"/>
              <a:t>buffers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EoC</a:t>
            </a:r>
            <a:r>
              <a:rPr lang="en-US" dirty="0" smtClean="0"/>
              <a:t> cell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3121730" y="3123680"/>
            <a:ext cx="152660" cy="305320"/>
          </a:xfrm>
          <a:prstGeom prst="rect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1747790" y="327634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 flipV="1">
            <a:off x="2892740" y="3352670"/>
            <a:ext cx="0" cy="20609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2816410" y="3200010"/>
            <a:ext cx="152660" cy="152660"/>
          </a:xfrm>
          <a:prstGeom prst="ellips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3656040" y="3123680"/>
            <a:ext cx="152660" cy="30532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3274390" y="327634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>
            <a:endCxn id="14" idx="1"/>
          </p:cNvCxnSpPr>
          <p:nvPr/>
        </p:nvCxnSpPr>
        <p:spPr>
          <a:xfrm>
            <a:off x="3808700" y="3276340"/>
            <a:ext cx="4579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V="1">
            <a:off x="3961360" y="3352670"/>
            <a:ext cx="0" cy="20609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3732370" y="258937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4266680" y="3123680"/>
            <a:ext cx="45798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D-latch</a:t>
            </a:r>
          </a:p>
        </p:txBody>
      </p:sp>
      <p:sp>
        <p:nvSpPr>
          <p:cNvPr id="15" name="Ellipse 14"/>
          <p:cNvSpPr/>
          <p:nvPr/>
        </p:nvSpPr>
        <p:spPr>
          <a:xfrm>
            <a:off x="3885030" y="3200010"/>
            <a:ext cx="152660" cy="152660"/>
          </a:xfrm>
          <a:prstGeom prst="ellips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724660" y="3123680"/>
            <a:ext cx="45798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Col</a:t>
            </a:r>
          </a:p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Add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 flipV="1">
            <a:off x="4343010" y="3429000"/>
            <a:ext cx="0" cy="381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6" idx="3"/>
          </p:cNvCxnSpPr>
          <p:nvPr/>
        </p:nvCxnSpPr>
        <p:spPr>
          <a:xfrm>
            <a:off x="5182640" y="3276340"/>
            <a:ext cx="3053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feil nach unten 18"/>
          <p:cNvSpPr/>
          <p:nvPr/>
        </p:nvSpPr>
        <p:spPr>
          <a:xfrm>
            <a:off x="5411630" y="2971020"/>
            <a:ext cx="305320" cy="2518890"/>
          </a:xfrm>
          <a:prstGeom prst="downArrow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3732370" y="3429000"/>
            <a:ext cx="0" cy="915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/>
          <p:cNvCxnSpPr/>
          <p:nvPr/>
        </p:nvCxnSpPr>
        <p:spPr>
          <a:xfrm>
            <a:off x="4114020" y="3276340"/>
            <a:ext cx="0" cy="38165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198060" y="3657990"/>
            <a:ext cx="91596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V="1">
            <a:off x="3198060" y="3429000"/>
            <a:ext cx="0" cy="2289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1747790" y="3810650"/>
            <a:ext cx="25952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>
            <a:off x="4343010" y="2894690"/>
            <a:ext cx="0" cy="2289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427050" y="2894690"/>
            <a:ext cx="91596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3427050" y="2894690"/>
            <a:ext cx="0" cy="38165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2434760" y="4726610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LdCol</a:t>
            </a:r>
            <a:endParaRPr lang="en-US" sz="800" dirty="0" smtClean="0"/>
          </a:p>
        </p:txBody>
      </p:sp>
      <p:sp>
        <p:nvSpPr>
          <p:cNvPr id="29" name="Textfeld 28"/>
          <p:cNvSpPr txBox="1"/>
          <p:nvPr/>
        </p:nvSpPr>
        <p:spPr>
          <a:xfrm>
            <a:off x="3503380" y="4726610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RdCol</a:t>
            </a:r>
            <a:endParaRPr lang="en-US" sz="800" dirty="0" smtClean="0"/>
          </a:p>
        </p:txBody>
      </p:sp>
      <p:sp>
        <p:nvSpPr>
          <p:cNvPr id="30" name="Textfeld 29"/>
          <p:cNvSpPr txBox="1"/>
          <p:nvPr/>
        </p:nvSpPr>
        <p:spPr>
          <a:xfrm>
            <a:off x="1671460" y="3047350"/>
            <a:ext cx="11801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PrioOut</a:t>
            </a:r>
            <a:r>
              <a:rPr lang="en-US" sz="800" dirty="0" smtClean="0"/>
              <a:t> (from buffers)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671460" y="3581660"/>
            <a:ext cx="10486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Data (from buffers)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4343010" y="2894690"/>
            <a:ext cx="3145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Wr</a:t>
            </a:r>
            <a:endParaRPr lang="en-US" sz="800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4037690" y="304735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Rd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4343010" y="3429000"/>
            <a:ext cx="2712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In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5029980" y="4726610"/>
            <a:ext cx="402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Data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198060" y="342900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2892740" y="3276340"/>
            <a:ext cx="2584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2892740" y="4039640"/>
            <a:ext cx="10839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PrioOut</a:t>
            </a:r>
            <a:r>
              <a:rPr lang="en-US" sz="800" dirty="0" smtClean="0"/>
              <a:t> (not empty)</a:t>
            </a:r>
          </a:p>
        </p:txBody>
      </p:sp>
    </p:spTree>
    <p:extLst>
      <p:ext uri="{BB962C8B-B14F-4D97-AF65-F5344CB8AC3E}">
        <p14:creationId xmlns:p14="http://schemas.microsoft.com/office/powerpoint/2010/main" val="66571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DCU</a:t>
            </a:r>
            <a:endParaRPr lang="de-DE" altLang="de-DE" dirty="0" smtClean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46950"/>
          </a:xfrm>
        </p:spPr>
        <p:txBody>
          <a:bodyPr/>
          <a:lstStyle/>
          <a:p>
            <a:r>
              <a:rPr lang="en-GB" dirty="0"/>
              <a:t>Digital control unit generate the signals for the buffer readout: time stamps, </a:t>
            </a:r>
            <a:r>
              <a:rPr lang="en-GB" dirty="0" err="1"/>
              <a:t>Wr</a:t>
            </a:r>
            <a:r>
              <a:rPr lang="en-GB" dirty="0"/>
              <a:t>, trigger, </a:t>
            </a:r>
            <a:r>
              <a:rPr lang="en-GB" dirty="0" err="1"/>
              <a:t>RdBuf</a:t>
            </a:r>
            <a:r>
              <a:rPr lang="en-GB" dirty="0"/>
              <a:t>, </a:t>
            </a:r>
            <a:r>
              <a:rPr lang="en-GB" dirty="0" err="1"/>
              <a:t>LdBuf</a:t>
            </a:r>
            <a:r>
              <a:rPr lang="en-GB" dirty="0"/>
              <a:t> and </a:t>
            </a:r>
            <a:r>
              <a:rPr lang="en-GB" dirty="0" err="1"/>
              <a:t>RdCol</a:t>
            </a:r>
            <a:r>
              <a:rPr lang="en-GB" dirty="0"/>
              <a:t>. It receives and formats hit data and sends them using a fast link (1.6gbps).</a:t>
            </a:r>
            <a:endParaRPr lang="en-US" dirty="0"/>
          </a:p>
          <a:p>
            <a:r>
              <a:rPr lang="en-GB" dirty="0"/>
              <a:t>Digital control unit has the inputs: </a:t>
            </a:r>
            <a:r>
              <a:rPr lang="en-GB" dirty="0" err="1"/>
              <a:t>RefCk</a:t>
            </a:r>
            <a:r>
              <a:rPr lang="en-GB" dirty="0"/>
              <a:t> (160Mhz), for debug </a:t>
            </a:r>
            <a:r>
              <a:rPr lang="en-GB" dirty="0" err="1"/>
              <a:t>FastCk</a:t>
            </a:r>
            <a:r>
              <a:rPr lang="en-GB" dirty="0"/>
              <a:t> (800MHz), </a:t>
            </a:r>
            <a:r>
              <a:rPr lang="en-GB" dirty="0" err="1"/>
              <a:t>SyncReset</a:t>
            </a:r>
            <a:r>
              <a:rPr lang="en-GB" dirty="0"/>
              <a:t>, Trigger and fast output. There are many parameter bits (e.g. for changing of time stamp speed) that are stored in the configuration shift register.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Ellipse 2"/>
          <p:cNvSpPr/>
          <p:nvPr/>
        </p:nvSpPr>
        <p:spPr>
          <a:xfrm>
            <a:off x="1824120" y="274203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Ld</a:t>
            </a:r>
            <a:r>
              <a:rPr lang="en-US" sz="800" dirty="0" smtClean="0">
                <a:solidFill>
                  <a:schemeClr val="tx1"/>
                </a:solidFill>
              </a:rPr>
              <a:t> pix</a:t>
            </a:r>
          </a:p>
        </p:txBody>
      </p:sp>
      <p:sp>
        <p:nvSpPr>
          <p:cNvPr id="80" name="Ellipse 79"/>
          <p:cNvSpPr/>
          <p:nvPr/>
        </p:nvSpPr>
        <p:spPr>
          <a:xfrm>
            <a:off x="1824120" y="312368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Ld</a:t>
            </a:r>
            <a:r>
              <a:rPr lang="en-US" sz="800" dirty="0" smtClean="0">
                <a:solidFill>
                  <a:schemeClr val="tx1"/>
                </a:solidFill>
              </a:rPr>
              <a:t> col</a:t>
            </a:r>
          </a:p>
        </p:txBody>
      </p:sp>
      <p:sp>
        <p:nvSpPr>
          <p:cNvPr id="82" name="Ellipse 81"/>
          <p:cNvSpPr/>
          <p:nvPr/>
        </p:nvSpPr>
        <p:spPr>
          <a:xfrm>
            <a:off x="1824120" y="350533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Rd col</a:t>
            </a:r>
          </a:p>
        </p:txBody>
      </p:sp>
      <p:sp>
        <p:nvSpPr>
          <p:cNvPr id="4" name="Rechteck 3"/>
          <p:cNvSpPr/>
          <p:nvPr/>
        </p:nvSpPr>
        <p:spPr>
          <a:xfrm>
            <a:off x="205311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86" name="Rechteck 85"/>
          <p:cNvSpPr/>
          <p:nvPr/>
        </p:nvSpPr>
        <p:spPr>
          <a:xfrm>
            <a:off x="2282100" y="5108260"/>
            <a:ext cx="915960" cy="305320"/>
          </a:xfrm>
          <a:prstGeom prst="rect">
            <a:avLst/>
          </a:prstGeom>
          <a:solidFill>
            <a:srgbClr val="00206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8b10b encoder</a:t>
            </a:r>
          </a:p>
        </p:txBody>
      </p:sp>
      <p:sp>
        <p:nvSpPr>
          <p:cNvPr id="5" name="Gleichschenkliges Dreieck 4"/>
          <p:cNvSpPr/>
          <p:nvPr/>
        </p:nvSpPr>
        <p:spPr>
          <a:xfrm flipV="1">
            <a:off x="2511090" y="6176880"/>
            <a:ext cx="452108" cy="305320"/>
          </a:xfrm>
          <a:prstGeom prst="triangle">
            <a:avLst/>
          </a:prstGeom>
          <a:solidFill>
            <a:schemeClr val="tx2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6" name="Gleichschenkliges Dreieck 5"/>
          <p:cNvSpPr/>
          <p:nvPr/>
        </p:nvSpPr>
        <p:spPr>
          <a:xfrm flipV="1">
            <a:off x="1976780" y="4879270"/>
            <a:ext cx="1526600" cy="22899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1" name="Gerader Verbinder 10"/>
          <p:cNvCxnSpPr>
            <a:stCxn id="5" idx="0"/>
          </p:cNvCxnSpPr>
          <p:nvPr/>
        </p:nvCxnSpPr>
        <p:spPr>
          <a:xfrm>
            <a:off x="2737144" y="6482200"/>
            <a:ext cx="2935" cy="2289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hteck 94"/>
          <p:cNvSpPr/>
          <p:nvPr/>
        </p:nvSpPr>
        <p:spPr>
          <a:xfrm>
            <a:off x="2892740" y="2742030"/>
            <a:ext cx="915960" cy="30532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Time stamp </a:t>
            </a:r>
            <a:r>
              <a:rPr lang="en-US" sz="800" dirty="0" err="1" smtClean="0">
                <a:solidFill>
                  <a:schemeClr val="tx1"/>
                </a:solidFill>
              </a:rPr>
              <a:t>cnt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 flipH="1">
            <a:off x="3808700" y="28946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808700" y="2665700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40Mhz</a:t>
            </a:r>
          </a:p>
        </p:txBody>
      </p:sp>
      <p:sp>
        <p:nvSpPr>
          <p:cNvPr id="98" name="Rechteck 97"/>
          <p:cNvSpPr/>
          <p:nvPr/>
        </p:nvSpPr>
        <p:spPr>
          <a:xfrm>
            <a:off x="4800990" y="2742030"/>
            <a:ext cx="91596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Ck</a:t>
            </a:r>
            <a:r>
              <a:rPr lang="en-US" sz="800" dirty="0" smtClean="0">
                <a:solidFill>
                  <a:schemeClr val="tx1"/>
                </a:solidFill>
              </a:rPr>
              <a:t> gen</a:t>
            </a:r>
          </a:p>
        </p:txBody>
      </p:sp>
      <p:cxnSp>
        <p:nvCxnSpPr>
          <p:cNvPr id="99" name="Gerade Verbindung mit Pfeil 98"/>
          <p:cNvCxnSpPr/>
          <p:nvPr/>
        </p:nvCxnSpPr>
        <p:spPr>
          <a:xfrm flipH="1">
            <a:off x="5716950" y="28946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4190350" y="266570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160Mhz</a:t>
            </a:r>
          </a:p>
        </p:txBody>
      </p:sp>
      <p:cxnSp>
        <p:nvCxnSpPr>
          <p:cNvPr id="108" name="Gerade Verbindung mit Pfeil 107"/>
          <p:cNvCxnSpPr/>
          <p:nvPr/>
        </p:nvCxnSpPr>
        <p:spPr>
          <a:xfrm flipH="1">
            <a:off x="4419340" y="312368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feld 108"/>
          <p:cNvSpPr txBox="1"/>
          <p:nvPr/>
        </p:nvSpPr>
        <p:spPr>
          <a:xfrm>
            <a:off x="4266680" y="289469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200Mhz</a:t>
            </a:r>
          </a:p>
        </p:txBody>
      </p:sp>
      <p:sp>
        <p:nvSpPr>
          <p:cNvPr id="110" name="Textfeld 109"/>
          <p:cNvSpPr txBox="1"/>
          <p:nvPr/>
        </p:nvSpPr>
        <p:spPr>
          <a:xfrm>
            <a:off x="5793280" y="2665700"/>
            <a:ext cx="5677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800MHz</a:t>
            </a:r>
          </a:p>
        </p:txBody>
      </p:sp>
      <p:sp>
        <p:nvSpPr>
          <p:cNvPr id="112" name="Rechteck 111"/>
          <p:cNvSpPr/>
          <p:nvPr/>
        </p:nvSpPr>
        <p:spPr>
          <a:xfrm>
            <a:off x="197678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3" name="Rechteck 112"/>
          <p:cNvSpPr/>
          <p:nvPr/>
        </p:nvSpPr>
        <p:spPr>
          <a:xfrm>
            <a:off x="243476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4" name="Rechteck 113"/>
          <p:cNvSpPr/>
          <p:nvPr/>
        </p:nvSpPr>
        <p:spPr>
          <a:xfrm>
            <a:off x="235843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6" name="Rechteck 115"/>
          <p:cNvSpPr/>
          <p:nvPr/>
        </p:nvSpPr>
        <p:spPr>
          <a:xfrm>
            <a:off x="281641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274008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20" name="Rechteck 119"/>
          <p:cNvSpPr/>
          <p:nvPr/>
        </p:nvSpPr>
        <p:spPr>
          <a:xfrm>
            <a:off x="319806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21" name="Rechteck 120"/>
          <p:cNvSpPr/>
          <p:nvPr/>
        </p:nvSpPr>
        <p:spPr>
          <a:xfrm>
            <a:off x="312173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cxnSp>
        <p:nvCxnSpPr>
          <p:cNvPr id="122" name="Gerade Verbindung mit Pfeil 121"/>
          <p:cNvCxnSpPr/>
          <p:nvPr/>
        </p:nvCxnSpPr>
        <p:spPr>
          <a:xfrm flipH="1">
            <a:off x="3656040" y="3734320"/>
            <a:ext cx="4350810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feld 123"/>
          <p:cNvSpPr txBox="1"/>
          <p:nvPr/>
        </p:nvSpPr>
        <p:spPr>
          <a:xfrm>
            <a:off x="7625200" y="3505330"/>
            <a:ext cx="4876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SyRes</a:t>
            </a:r>
            <a:endParaRPr lang="en-US" sz="800" dirty="0" smtClean="0"/>
          </a:p>
        </p:txBody>
      </p:sp>
      <p:cxnSp>
        <p:nvCxnSpPr>
          <p:cNvPr id="24" name="Gerade Verbindung mit Pfeil 23"/>
          <p:cNvCxnSpPr/>
          <p:nvPr/>
        </p:nvCxnSpPr>
        <p:spPr>
          <a:xfrm flipV="1">
            <a:off x="2129440" y="205506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 Verbindung mit Pfeil 128"/>
          <p:cNvCxnSpPr/>
          <p:nvPr/>
        </p:nvCxnSpPr>
        <p:spPr>
          <a:xfrm flipV="1">
            <a:off x="3350720" y="220772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/>
          <p:cNvCxnSpPr/>
          <p:nvPr/>
        </p:nvCxnSpPr>
        <p:spPr>
          <a:xfrm>
            <a:off x="2282100" y="205506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 Verbindung mit Pfeil 130"/>
          <p:cNvCxnSpPr>
            <a:endCxn id="26" idx="0"/>
          </p:cNvCxnSpPr>
          <p:nvPr/>
        </p:nvCxnSpPr>
        <p:spPr>
          <a:xfrm>
            <a:off x="2740080" y="2055060"/>
            <a:ext cx="0" cy="21372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1976780" y="4192300"/>
            <a:ext cx="152660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Data Mux</a:t>
            </a:r>
          </a:p>
        </p:txBody>
      </p:sp>
      <p:cxnSp>
        <p:nvCxnSpPr>
          <p:cNvPr id="133" name="Gerader Verbinder 132"/>
          <p:cNvCxnSpPr>
            <a:endCxn id="5" idx="3"/>
          </p:cNvCxnSpPr>
          <p:nvPr/>
        </p:nvCxnSpPr>
        <p:spPr>
          <a:xfrm flipH="1">
            <a:off x="2737144" y="6024220"/>
            <a:ext cx="2936" cy="1526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 Verbindung mit Pfeil 133"/>
          <p:cNvCxnSpPr/>
          <p:nvPr/>
        </p:nvCxnSpPr>
        <p:spPr>
          <a:xfrm flipH="1">
            <a:off x="4419340" y="289469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V="1">
            <a:off x="4724660" y="243671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/>
          <p:cNvCxnSpPr/>
          <p:nvPr/>
        </p:nvCxnSpPr>
        <p:spPr>
          <a:xfrm>
            <a:off x="4724660" y="2436710"/>
            <a:ext cx="282421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>
            <a:off x="7548870" y="243671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/>
          <p:nvPr/>
        </p:nvCxnSpPr>
        <p:spPr>
          <a:xfrm flipH="1">
            <a:off x="7319880" y="2894690"/>
            <a:ext cx="22899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hteck 140"/>
          <p:cNvSpPr/>
          <p:nvPr/>
        </p:nvSpPr>
        <p:spPr>
          <a:xfrm>
            <a:off x="6938230" y="2742030"/>
            <a:ext cx="38165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PLL</a:t>
            </a:r>
          </a:p>
        </p:txBody>
      </p:sp>
      <p:cxnSp>
        <p:nvCxnSpPr>
          <p:cNvPr id="142" name="Gerader Verbinder 141"/>
          <p:cNvCxnSpPr/>
          <p:nvPr/>
        </p:nvCxnSpPr>
        <p:spPr>
          <a:xfrm flipH="1">
            <a:off x="6251260" y="2894690"/>
            <a:ext cx="305320" cy="1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hteck 142"/>
          <p:cNvSpPr/>
          <p:nvPr/>
        </p:nvSpPr>
        <p:spPr>
          <a:xfrm>
            <a:off x="6556580" y="2742030"/>
            <a:ext cx="38165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Osc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44" name="Gerade Verbindung mit Pfeil 143"/>
          <p:cNvCxnSpPr/>
          <p:nvPr/>
        </p:nvCxnSpPr>
        <p:spPr>
          <a:xfrm flipH="1">
            <a:off x="7319880" y="3123680"/>
            <a:ext cx="6869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hteck 144"/>
          <p:cNvSpPr/>
          <p:nvPr/>
        </p:nvSpPr>
        <p:spPr>
          <a:xfrm>
            <a:off x="1976780" y="5566240"/>
            <a:ext cx="152660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40</a:t>
            </a:r>
          </a:p>
        </p:txBody>
      </p:sp>
      <p:sp>
        <p:nvSpPr>
          <p:cNvPr id="148" name="Gleichschenkliges Dreieck 147"/>
          <p:cNvSpPr/>
          <p:nvPr/>
        </p:nvSpPr>
        <p:spPr>
          <a:xfrm>
            <a:off x="1976780" y="5413580"/>
            <a:ext cx="1526600" cy="15266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49" name="Gleichschenkliges Dreieck 148"/>
          <p:cNvSpPr/>
          <p:nvPr/>
        </p:nvSpPr>
        <p:spPr>
          <a:xfrm flipV="1">
            <a:off x="1976780" y="5871560"/>
            <a:ext cx="1526600" cy="15266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54" name="Rechteck 153"/>
          <p:cNvSpPr/>
          <p:nvPr/>
        </p:nvSpPr>
        <p:spPr>
          <a:xfrm>
            <a:off x="5945940" y="4497620"/>
            <a:ext cx="1373940" cy="305320"/>
          </a:xfrm>
          <a:prstGeom prst="rec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SR</a:t>
            </a:r>
          </a:p>
        </p:txBody>
      </p:sp>
      <p:cxnSp>
        <p:nvCxnSpPr>
          <p:cNvPr id="157" name="Gerade Verbindung mit Pfeil 156"/>
          <p:cNvCxnSpPr/>
          <p:nvPr/>
        </p:nvCxnSpPr>
        <p:spPr>
          <a:xfrm flipH="1">
            <a:off x="7319880" y="4650280"/>
            <a:ext cx="6869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/>
          <p:cNvCxnSpPr/>
          <p:nvPr/>
        </p:nvCxnSpPr>
        <p:spPr>
          <a:xfrm flipH="1">
            <a:off x="5564290" y="465028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Rechteck 161"/>
          <p:cNvSpPr/>
          <p:nvPr/>
        </p:nvSpPr>
        <p:spPr>
          <a:xfrm>
            <a:off x="5945940" y="4115970"/>
            <a:ext cx="1373940" cy="305320"/>
          </a:xfrm>
          <a:prstGeom prst="rec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Lat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70" name="Textfeld 169"/>
          <p:cNvSpPr txBox="1"/>
          <p:nvPr/>
        </p:nvSpPr>
        <p:spPr>
          <a:xfrm>
            <a:off x="7625200" y="3123680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RefCk</a:t>
            </a:r>
            <a:endParaRPr lang="en-US" sz="800" dirty="0" smtClean="0"/>
          </a:p>
        </p:txBody>
      </p:sp>
      <p:sp>
        <p:nvSpPr>
          <p:cNvPr id="171" name="Textfeld 170"/>
          <p:cNvSpPr txBox="1"/>
          <p:nvPr/>
        </p:nvSpPr>
        <p:spPr>
          <a:xfrm>
            <a:off x="7319880" y="4421290"/>
            <a:ext cx="10615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Sin,Ck1,Ck2,Ld,Rb</a:t>
            </a:r>
          </a:p>
        </p:txBody>
      </p:sp>
      <p:sp>
        <p:nvSpPr>
          <p:cNvPr id="172" name="Textfeld 171"/>
          <p:cNvSpPr txBox="1"/>
          <p:nvPr/>
        </p:nvSpPr>
        <p:spPr>
          <a:xfrm>
            <a:off x="5564290" y="4421290"/>
            <a:ext cx="4203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SOut</a:t>
            </a:r>
            <a:endParaRPr lang="en-US" sz="800" dirty="0" smtClean="0"/>
          </a:p>
        </p:txBody>
      </p:sp>
      <p:cxnSp>
        <p:nvCxnSpPr>
          <p:cNvPr id="57" name="Gerade Verbindung mit Pfeil 56"/>
          <p:cNvCxnSpPr/>
          <p:nvPr/>
        </p:nvCxnSpPr>
        <p:spPr>
          <a:xfrm flipV="1">
            <a:off x="3656040" y="3047350"/>
            <a:ext cx="0" cy="6869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feld 172"/>
          <p:cNvSpPr txBox="1"/>
          <p:nvPr/>
        </p:nvSpPr>
        <p:spPr>
          <a:xfrm>
            <a:off x="3350720" y="236038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TS</a:t>
            </a:r>
          </a:p>
        </p:txBody>
      </p:sp>
      <p:sp>
        <p:nvSpPr>
          <p:cNvPr id="174" name="Textfeld 173"/>
          <p:cNvSpPr txBox="1"/>
          <p:nvPr/>
        </p:nvSpPr>
        <p:spPr>
          <a:xfrm>
            <a:off x="984490" y="2207720"/>
            <a:ext cx="1143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LdBuf</a:t>
            </a:r>
            <a:r>
              <a:rPr lang="en-US" sz="800" dirty="0" smtClean="0"/>
              <a:t>, </a:t>
            </a:r>
            <a:r>
              <a:rPr lang="en-US" sz="800" dirty="0" err="1" smtClean="0"/>
              <a:t>RdBuf</a:t>
            </a:r>
            <a:r>
              <a:rPr lang="en-US" sz="800" dirty="0" smtClean="0"/>
              <a:t>, </a:t>
            </a:r>
            <a:r>
              <a:rPr lang="en-US" sz="800" dirty="0" err="1" smtClean="0"/>
              <a:t>RdCol</a:t>
            </a:r>
            <a:endParaRPr lang="en-US" sz="800" dirty="0" smtClean="0"/>
          </a:p>
        </p:txBody>
      </p:sp>
      <p:sp>
        <p:nvSpPr>
          <p:cNvPr id="175" name="Textfeld 174"/>
          <p:cNvSpPr txBox="1"/>
          <p:nvPr/>
        </p:nvSpPr>
        <p:spPr>
          <a:xfrm>
            <a:off x="2205770" y="2207720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PrioOut</a:t>
            </a:r>
            <a:endParaRPr lang="en-US" sz="800" dirty="0" smtClean="0"/>
          </a:p>
        </p:txBody>
      </p:sp>
      <p:sp>
        <p:nvSpPr>
          <p:cNvPr id="176" name="Textfeld 175"/>
          <p:cNvSpPr txBox="1"/>
          <p:nvPr/>
        </p:nvSpPr>
        <p:spPr>
          <a:xfrm>
            <a:off x="2740080" y="1992276"/>
            <a:ext cx="402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Data</a:t>
            </a:r>
          </a:p>
        </p:txBody>
      </p:sp>
      <p:cxnSp>
        <p:nvCxnSpPr>
          <p:cNvPr id="177" name="Gerade Verbindung mit Pfeil 176"/>
          <p:cNvCxnSpPr/>
          <p:nvPr/>
        </p:nvCxnSpPr>
        <p:spPr>
          <a:xfrm>
            <a:off x="296907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 Verbindung mit Pfeil 177"/>
          <p:cNvCxnSpPr/>
          <p:nvPr/>
        </p:nvCxnSpPr>
        <p:spPr>
          <a:xfrm>
            <a:off x="319806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feld 178"/>
          <p:cNvSpPr txBox="1"/>
          <p:nvPr/>
        </p:nvSpPr>
        <p:spPr>
          <a:xfrm>
            <a:off x="2740080" y="3657990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Debug</a:t>
            </a:r>
          </a:p>
        </p:txBody>
      </p:sp>
      <p:sp>
        <p:nvSpPr>
          <p:cNvPr id="180" name="Textfeld 179"/>
          <p:cNvSpPr txBox="1"/>
          <p:nvPr/>
        </p:nvSpPr>
        <p:spPr>
          <a:xfrm>
            <a:off x="3121730" y="3657990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Comma</a:t>
            </a:r>
          </a:p>
        </p:txBody>
      </p:sp>
      <p:cxnSp>
        <p:nvCxnSpPr>
          <p:cNvPr id="65" name="Gerade Verbindung mit Pfeil 64"/>
          <p:cNvCxnSpPr/>
          <p:nvPr/>
        </p:nvCxnSpPr>
        <p:spPr>
          <a:xfrm>
            <a:off x="220577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feld 180"/>
          <p:cNvSpPr txBox="1"/>
          <p:nvPr/>
        </p:nvSpPr>
        <p:spPr>
          <a:xfrm>
            <a:off x="2740080" y="6482200"/>
            <a:ext cx="5533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1.6gbps</a:t>
            </a:r>
          </a:p>
        </p:txBody>
      </p:sp>
      <p:cxnSp>
        <p:nvCxnSpPr>
          <p:cNvPr id="182" name="Gerade Verbindung mit Pfeil 181"/>
          <p:cNvCxnSpPr/>
          <p:nvPr/>
        </p:nvCxnSpPr>
        <p:spPr>
          <a:xfrm flipH="1">
            <a:off x="3579710" y="434496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feld 182"/>
          <p:cNvSpPr txBox="1"/>
          <p:nvPr/>
        </p:nvSpPr>
        <p:spPr>
          <a:xfrm>
            <a:off x="3732370" y="4115970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40Mhz</a:t>
            </a:r>
          </a:p>
        </p:txBody>
      </p:sp>
      <p:cxnSp>
        <p:nvCxnSpPr>
          <p:cNvPr id="184" name="Gerade Verbindung mit Pfeil 183"/>
          <p:cNvCxnSpPr/>
          <p:nvPr/>
        </p:nvCxnSpPr>
        <p:spPr>
          <a:xfrm flipH="1">
            <a:off x="3579710" y="526092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feld 184"/>
          <p:cNvSpPr txBox="1"/>
          <p:nvPr/>
        </p:nvSpPr>
        <p:spPr>
          <a:xfrm>
            <a:off x="3732370" y="503193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160Mhz</a:t>
            </a:r>
          </a:p>
        </p:txBody>
      </p:sp>
      <p:cxnSp>
        <p:nvCxnSpPr>
          <p:cNvPr id="186" name="Gerade Verbindung mit Pfeil 185"/>
          <p:cNvCxnSpPr/>
          <p:nvPr/>
        </p:nvCxnSpPr>
        <p:spPr>
          <a:xfrm flipH="1">
            <a:off x="3579710" y="625321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feld 186"/>
          <p:cNvSpPr txBox="1"/>
          <p:nvPr/>
        </p:nvSpPr>
        <p:spPr>
          <a:xfrm>
            <a:off x="3732370" y="602422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200Mhz</a:t>
            </a:r>
          </a:p>
        </p:txBody>
      </p:sp>
      <p:cxnSp>
        <p:nvCxnSpPr>
          <p:cNvPr id="188" name="Gerade Verbindung mit Pfeil 187"/>
          <p:cNvCxnSpPr/>
          <p:nvPr/>
        </p:nvCxnSpPr>
        <p:spPr>
          <a:xfrm flipH="1">
            <a:off x="3579710" y="648220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feld 188"/>
          <p:cNvSpPr txBox="1"/>
          <p:nvPr/>
        </p:nvSpPr>
        <p:spPr>
          <a:xfrm>
            <a:off x="3732370" y="625321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400Mhz</a:t>
            </a:r>
          </a:p>
        </p:txBody>
      </p:sp>
      <p:cxnSp>
        <p:nvCxnSpPr>
          <p:cNvPr id="190" name="Gerade Verbindung mit Pfeil 189"/>
          <p:cNvCxnSpPr/>
          <p:nvPr/>
        </p:nvCxnSpPr>
        <p:spPr>
          <a:xfrm flipH="1">
            <a:off x="3579710" y="67111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feld 190"/>
          <p:cNvSpPr txBox="1"/>
          <p:nvPr/>
        </p:nvSpPr>
        <p:spPr>
          <a:xfrm>
            <a:off x="3732370" y="648220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800Mhz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1366140" y="2665700"/>
            <a:ext cx="49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RoSM</a:t>
            </a:r>
            <a:r>
              <a:rPr lang="en-US" sz="800" dirty="0" smtClean="0"/>
              <a:t> 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5716950" y="3886980"/>
            <a:ext cx="2377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Global register (matrix, DACs and configuration)</a:t>
            </a:r>
          </a:p>
        </p:txBody>
      </p:sp>
    </p:spTree>
    <p:extLst>
      <p:ext uri="{BB962C8B-B14F-4D97-AF65-F5344CB8AC3E}">
        <p14:creationId xmlns:p14="http://schemas.microsoft.com/office/powerpoint/2010/main" val="295390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DCU</a:t>
            </a:r>
            <a:endParaRPr lang="de-DE" altLang="de-DE" dirty="0" smtClean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46950"/>
          </a:xfrm>
        </p:spPr>
        <p:txBody>
          <a:bodyPr/>
          <a:lstStyle/>
          <a:p>
            <a:r>
              <a:rPr lang="en-GB" dirty="0"/>
              <a:t>Digital control unit contains following blocks:</a:t>
            </a:r>
          </a:p>
          <a:p>
            <a:r>
              <a:rPr lang="en-GB" dirty="0"/>
              <a:t>Clock generator that includes PLL and oscillator</a:t>
            </a:r>
          </a:p>
          <a:p>
            <a:r>
              <a:rPr lang="en-GB" dirty="0"/>
              <a:t>Time stamp </a:t>
            </a:r>
            <a:r>
              <a:rPr lang="en-GB" dirty="0" smtClean="0"/>
              <a:t>counter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Ellipse 2"/>
          <p:cNvSpPr/>
          <p:nvPr/>
        </p:nvSpPr>
        <p:spPr>
          <a:xfrm>
            <a:off x="1824120" y="274203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Ld</a:t>
            </a:r>
            <a:r>
              <a:rPr lang="en-US" sz="800" dirty="0" smtClean="0">
                <a:solidFill>
                  <a:schemeClr val="tx1"/>
                </a:solidFill>
              </a:rPr>
              <a:t> pix</a:t>
            </a:r>
          </a:p>
        </p:txBody>
      </p:sp>
      <p:sp>
        <p:nvSpPr>
          <p:cNvPr id="80" name="Ellipse 79"/>
          <p:cNvSpPr/>
          <p:nvPr/>
        </p:nvSpPr>
        <p:spPr>
          <a:xfrm>
            <a:off x="1824120" y="312368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Ld</a:t>
            </a:r>
            <a:r>
              <a:rPr lang="en-US" sz="800" dirty="0" smtClean="0">
                <a:solidFill>
                  <a:schemeClr val="tx1"/>
                </a:solidFill>
              </a:rPr>
              <a:t> col</a:t>
            </a:r>
          </a:p>
        </p:txBody>
      </p:sp>
      <p:sp>
        <p:nvSpPr>
          <p:cNvPr id="82" name="Ellipse 81"/>
          <p:cNvSpPr/>
          <p:nvPr/>
        </p:nvSpPr>
        <p:spPr>
          <a:xfrm>
            <a:off x="1824120" y="350533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Rd col</a:t>
            </a:r>
          </a:p>
        </p:txBody>
      </p:sp>
      <p:sp>
        <p:nvSpPr>
          <p:cNvPr id="4" name="Rechteck 3"/>
          <p:cNvSpPr/>
          <p:nvPr/>
        </p:nvSpPr>
        <p:spPr>
          <a:xfrm>
            <a:off x="205311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86" name="Rechteck 85"/>
          <p:cNvSpPr/>
          <p:nvPr/>
        </p:nvSpPr>
        <p:spPr>
          <a:xfrm>
            <a:off x="2282100" y="5108260"/>
            <a:ext cx="915960" cy="305320"/>
          </a:xfrm>
          <a:prstGeom prst="rect">
            <a:avLst/>
          </a:prstGeom>
          <a:solidFill>
            <a:srgbClr val="00206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8b10b encoder</a:t>
            </a:r>
          </a:p>
        </p:txBody>
      </p:sp>
      <p:sp>
        <p:nvSpPr>
          <p:cNvPr id="5" name="Gleichschenkliges Dreieck 4"/>
          <p:cNvSpPr/>
          <p:nvPr/>
        </p:nvSpPr>
        <p:spPr>
          <a:xfrm flipV="1">
            <a:off x="2511090" y="6176880"/>
            <a:ext cx="452108" cy="305320"/>
          </a:xfrm>
          <a:prstGeom prst="triangle">
            <a:avLst/>
          </a:prstGeom>
          <a:solidFill>
            <a:schemeClr val="tx2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6" name="Gleichschenkliges Dreieck 5"/>
          <p:cNvSpPr/>
          <p:nvPr/>
        </p:nvSpPr>
        <p:spPr>
          <a:xfrm flipV="1">
            <a:off x="1976780" y="4879270"/>
            <a:ext cx="1526600" cy="22899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1" name="Gerader Verbinder 10"/>
          <p:cNvCxnSpPr>
            <a:stCxn id="5" idx="0"/>
          </p:cNvCxnSpPr>
          <p:nvPr/>
        </p:nvCxnSpPr>
        <p:spPr>
          <a:xfrm>
            <a:off x="2737144" y="6482200"/>
            <a:ext cx="2935" cy="2289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hteck 94"/>
          <p:cNvSpPr/>
          <p:nvPr/>
        </p:nvSpPr>
        <p:spPr>
          <a:xfrm>
            <a:off x="2892740" y="2742030"/>
            <a:ext cx="915960" cy="30532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Time stamp </a:t>
            </a:r>
            <a:r>
              <a:rPr lang="en-US" sz="800" dirty="0" err="1" smtClean="0">
                <a:solidFill>
                  <a:schemeClr val="tx1"/>
                </a:solidFill>
              </a:rPr>
              <a:t>cnt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 flipH="1">
            <a:off x="3808700" y="28946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808700" y="2665700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40Mhz</a:t>
            </a:r>
          </a:p>
        </p:txBody>
      </p:sp>
      <p:sp>
        <p:nvSpPr>
          <p:cNvPr id="98" name="Rechteck 97"/>
          <p:cNvSpPr/>
          <p:nvPr/>
        </p:nvSpPr>
        <p:spPr>
          <a:xfrm>
            <a:off x="4800990" y="2742030"/>
            <a:ext cx="91596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Ck</a:t>
            </a:r>
            <a:r>
              <a:rPr lang="en-US" sz="800" dirty="0" smtClean="0">
                <a:solidFill>
                  <a:schemeClr val="tx1"/>
                </a:solidFill>
              </a:rPr>
              <a:t> gen</a:t>
            </a:r>
          </a:p>
        </p:txBody>
      </p:sp>
      <p:cxnSp>
        <p:nvCxnSpPr>
          <p:cNvPr id="99" name="Gerade Verbindung mit Pfeil 98"/>
          <p:cNvCxnSpPr/>
          <p:nvPr/>
        </p:nvCxnSpPr>
        <p:spPr>
          <a:xfrm flipH="1">
            <a:off x="5716950" y="28946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4190350" y="266570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160Mhz</a:t>
            </a:r>
          </a:p>
        </p:txBody>
      </p:sp>
      <p:cxnSp>
        <p:nvCxnSpPr>
          <p:cNvPr id="108" name="Gerade Verbindung mit Pfeil 107"/>
          <p:cNvCxnSpPr/>
          <p:nvPr/>
        </p:nvCxnSpPr>
        <p:spPr>
          <a:xfrm flipH="1">
            <a:off x="4419340" y="312368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feld 108"/>
          <p:cNvSpPr txBox="1"/>
          <p:nvPr/>
        </p:nvSpPr>
        <p:spPr>
          <a:xfrm>
            <a:off x="4266680" y="289469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200Mhz</a:t>
            </a:r>
          </a:p>
        </p:txBody>
      </p:sp>
      <p:sp>
        <p:nvSpPr>
          <p:cNvPr id="110" name="Textfeld 109"/>
          <p:cNvSpPr txBox="1"/>
          <p:nvPr/>
        </p:nvSpPr>
        <p:spPr>
          <a:xfrm>
            <a:off x="5793280" y="2665700"/>
            <a:ext cx="5677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800MHz</a:t>
            </a:r>
          </a:p>
        </p:txBody>
      </p:sp>
      <p:sp>
        <p:nvSpPr>
          <p:cNvPr id="112" name="Rechteck 111"/>
          <p:cNvSpPr/>
          <p:nvPr/>
        </p:nvSpPr>
        <p:spPr>
          <a:xfrm>
            <a:off x="197678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3" name="Rechteck 112"/>
          <p:cNvSpPr/>
          <p:nvPr/>
        </p:nvSpPr>
        <p:spPr>
          <a:xfrm>
            <a:off x="243476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4" name="Rechteck 113"/>
          <p:cNvSpPr/>
          <p:nvPr/>
        </p:nvSpPr>
        <p:spPr>
          <a:xfrm>
            <a:off x="235843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6" name="Rechteck 115"/>
          <p:cNvSpPr/>
          <p:nvPr/>
        </p:nvSpPr>
        <p:spPr>
          <a:xfrm>
            <a:off x="281641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274008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20" name="Rechteck 119"/>
          <p:cNvSpPr/>
          <p:nvPr/>
        </p:nvSpPr>
        <p:spPr>
          <a:xfrm>
            <a:off x="319806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21" name="Rechteck 120"/>
          <p:cNvSpPr/>
          <p:nvPr/>
        </p:nvSpPr>
        <p:spPr>
          <a:xfrm>
            <a:off x="312173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cxnSp>
        <p:nvCxnSpPr>
          <p:cNvPr id="122" name="Gerade Verbindung mit Pfeil 121"/>
          <p:cNvCxnSpPr/>
          <p:nvPr/>
        </p:nvCxnSpPr>
        <p:spPr>
          <a:xfrm flipH="1">
            <a:off x="3656040" y="3734320"/>
            <a:ext cx="4350810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feld 123"/>
          <p:cNvSpPr txBox="1"/>
          <p:nvPr/>
        </p:nvSpPr>
        <p:spPr>
          <a:xfrm>
            <a:off x="7625200" y="3505330"/>
            <a:ext cx="4876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SyRes</a:t>
            </a:r>
            <a:endParaRPr lang="en-US" sz="800" dirty="0" smtClean="0"/>
          </a:p>
        </p:txBody>
      </p:sp>
      <p:cxnSp>
        <p:nvCxnSpPr>
          <p:cNvPr id="24" name="Gerade Verbindung mit Pfeil 23"/>
          <p:cNvCxnSpPr/>
          <p:nvPr/>
        </p:nvCxnSpPr>
        <p:spPr>
          <a:xfrm flipV="1">
            <a:off x="2129440" y="205506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 Verbindung mit Pfeil 128"/>
          <p:cNvCxnSpPr/>
          <p:nvPr/>
        </p:nvCxnSpPr>
        <p:spPr>
          <a:xfrm flipV="1">
            <a:off x="3350720" y="220772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/>
          <p:cNvCxnSpPr/>
          <p:nvPr/>
        </p:nvCxnSpPr>
        <p:spPr>
          <a:xfrm>
            <a:off x="2282100" y="205506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 Verbindung mit Pfeil 130"/>
          <p:cNvCxnSpPr>
            <a:endCxn id="26" idx="0"/>
          </p:cNvCxnSpPr>
          <p:nvPr/>
        </p:nvCxnSpPr>
        <p:spPr>
          <a:xfrm>
            <a:off x="2740080" y="1749740"/>
            <a:ext cx="0" cy="24425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1976780" y="4192300"/>
            <a:ext cx="152660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Data Mux</a:t>
            </a:r>
          </a:p>
        </p:txBody>
      </p:sp>
      <p:cxnSp>
        <p:nvCxnSpPr>
          <p:cNvPr id="133" name="Gerader Verbinder 132"/>
          <p:cNvCxnSpPr>
            <a:endCxn id="5" idx="3"/>
          </p:cNvCxnSpPr>
          <p:nvPr/>
        </p:nvCxnSpPr>
        <p:spPr>
          <a:xfrm flipH="1">
            <a:off x="2737144" y="6024220"/>
            <a:ext cx="2936" cy="1526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 Verbindung mit Pfeil 133"/>
          <p:cNvCxnSpPr/>
          <p:nvPr/>
        </p:nvCxnSpPr>
        <p:spPr>
          <a:xfrm flipH="1">
            <a:off x="4419340" y="289469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V="1">
            <a:off x="4724660" y="243671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/>
          <p:cNvCxnSpPr/>
          <p:nvPr/>
        </p:nvCxnSpPr>
        <p:spPr>
          <a:xfrm>
            <a:off x="4724660" y="2436710"/>
            <a:ext cx="282421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>
            <a:off x="7548870" y="243671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/>
          <p:nvPr/>
        </p:nvCxnSpPr>
        <p:spPr>
          <a:xfrm flipH="1">
            <a:off x="7319880" y="2894690"/>
            <a:ext cx="22899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hteck 140"/>
          <p:cNvSpPr/>
          <p:nvPr/>
        </p:nvSpPr>
        <p:spPr>
          <a:xfrm>
            <a:off x="6938230" y="2742030"/>
            <a:ext cx="38165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PLL</a:t>
            </a:r>
          </a:p>
        </p:txBody>
      </p:sp>
      <p:cxnSp>
        <p:nvCxnSpPr>
          <p:cNvPr id="142" name="Gerader Verbinder 141"/>
          <p:cNvCxnSpPr/>
          <p:nvPr/>
        </p:nvCxnSpPr>
        <p:spPr>
          <a:xfrm flipH="1">
            <a:off x="6251260" y="2894690"/>
            <a:ext cx="305320" cy="1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hteck 142"/>
          <p:cNvSpPr/>
          <p:nvPr/>
        </p:nvSpPr>
        <p:spPr>
          <a:xfrm>
            <a:off x="6556580" y="2742030"/>
            <a:ext cx="38165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Osc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44" name="Gerade Verbindung mit Pfeil 143"/>
          <p:cNvCxnSpPr/>
          <p:nvPr/>
        </p:nvCxnSpPr>
        <p:spPr>
          <a:xfrm flipH="1">
            <a:off x="7319880" y="3123680"/>
            <a:ext cx="6869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hteck 144"/>
          <p:cNvSpPr/>
          <p:nvPr/>
        </p:nvSpPr>
        <p:spPr>
          <a:xfrm>
            <a:off x="1976780" y="5566240"/>
            <a:ext cx="152660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40</a:t>
            </a:r>
          </a:p>
        </p:txBody>
      </p:sp>
      <p:sp>
        <p:nvSpPr>
          <p:cNvPr id="148" name="Gleichschenkliges Dreieck 147"/>
          <p:cNvSpPr/>
          <p:nvPr/>
        </p:nvSpPr>
        <p:spPr>
          <a:xfrm>
            <a:off x="1976780" y="5413580"/>
            <a:ext cx="1526600" cy="15266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49" name="Gleichschenkliges Dreieck 148"/>
          <p:cNvSpPr/>
          <p:nvPr/>
        </p:nvSpPr>
        <p:spPr>
          <a:xfrm flipV="1">
            <a:off x="1976780" y="5871560"/>
            <a:ext cx="1526600" cy="15266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54" name="Rechteck 153"/>
          <p:cNvSpPr/>
          <p:nvPr/>
        </p:nvSpPr>
        <p:spPr>
          <a:xfrm>
            <a:off x="5945940" y="4497620"/>
            <a:ext cx="1373940" cy="305320"/>
          </a:xfrm>
          <a:prstGeom prst="rec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SR</a:t>
            </a:r>
          </a:p>
        </p:txBody>
      </p:sp>
      <p:cxnSp>
        <p:nvCxnSpPr>
          <p:cNvPr id="157" name="Gerade Verbindung mit Pfeil 156"/>
          <p:cNvCxnSpPr/>
          <p:nvPr/>
        </p:nvCxnSpPr>
        <p:spPr>
          <a:xfrm flipH="1">
            <a:off x="7319880" y="4650280"/>
            <a:ext cx="6869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/>
          <p:cNvCxnSpPr/>
          <p:nvPr/>
        </p:nvCxnSpPr>
        <p:spPr>
          <a:xfrm flipH="1">
            <a:off x="5564290" y="465028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Rechteck 161"/>
          <p:cNvSpPr/>
          <p:nvPr/>
        </p:nvSpPr>
        <p:spPr>
          <a:xfrm>
            <a:off x="5945940" y="4115970"/>
            <a:ext cx="1373940" cy="305320"/>
          </a:xfrm>
          <a:prstGeom prst="rec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Lat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70" name="Textfeld 169"/>
          <p:cNvSpPr txBox="1"/>
          <p:nvPr/>
        </p:nvSpPr>
        <p:spPr>
          <a:xfrm>
            <a:off x="7625200" y="3123680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RefCk</a:t>
            </a:r>
            <a:endParaRPr lang="en-US" sz="800" dirty="0" smtClean="0"/>
          </a:p>
        </p:txBody>
      </p:sp>
      <p:sp>
        <p:nvSpPr>
          <p:cNvPr id="171" name="Textfeld 170"/>
          <p:cNvSpPr txBox="1"/>
          <p:nvPr/>
        </p:nvSpPr>
        <p:spPr>
          <a:xfrm>
            <a:off x="7319880" y="4421290"/>
            <a:ext cx="10615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Sin,Ck1,Ck2,Ld,Rb</a:t>
            </a:r>
          </a:p>
        </p:txBody>
      </p:sp>
      <p:sp>
        <p:nvSpPr>
          <p:cNvPr id="172" name="Textfeld 171"/>
          <p:cNvSpPr txBox="1"/>
          <p:nvPr/>
        </p:nvSpPr>
        <p:spPr>
          <a:xfrm>
            <a:off x="5564290" y="4421290"/>
            <a:ext cx="4203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SOut</a:t>
            </a:r>
            <a:endParaRPr lang="en-US" sz="800" dirty="0" smtClean="0"/>
          </a:p>
        </p:txBody>
      </p:sp>
      <p:cxnSp>
        <p:nvCxnSpPr>
          <p:cNvPr id="57" name="Gerade Verbindung mit Pfeil 56"/>
          <p:cNvCxnSpPr/>
          <p:nvPr/>
        </p:nvCxnSpPr>
        <p:spPr>
          <a:xfrm flipV="1">
            <a:off x="3656040" y="3047350"/>
            <a:ext cx="0" cy="6869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feld 172"/>
          <p:cNvSpPr txBox="1"/>
          <p:nvPr/>
        </p:nvSpPr>
        <p:spPr>
          <a:xfrm>
            <a:off x="3350720" y="236038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TS</a:t>
            </a:r>
          </a:p>
        </p:txBody>
      </p:sp>
      <p:sp>
        <p:nvSpPr>
          <p:cNvPr id="174" name="Textfeld 173"/>
          <p:cNvSpPr txBox="1"/>
          <p:nvPr/>
        </p:nvSpPr>
        <p:spPr>
          <a:xfrm>
            <a:off x="984490" y="2207720"/>
            <a:ext cx="1143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LdBuf</a:t>
            </a:r>
            <a:r>
              <a:rPr lang="en-US" sz="800" dirty="0" smtClean="0"/>
              <a:t>, </a:t>
            </a:r>
            <a:r>
              <a:rPr lang="en-US" sz="800" dirty="0" err="1" smtClean="0"/>
              <a:t>RdBuf</a:t>
            </a:r>
            <a:r>
              <a:rPr lang="en-US" sz="800" dirty="0" smtClean="0"/>
              <a:t>, </a:t>
            </a:r>
            <a:r>
              <a:rPr lang="en-US" sz="800" dirty="0" err="1" smtClean="0"/>
              <a:t>RdCol</a:t>
            </a:r>
            <a:endParaRPr lang="en-US" sz="800" dirty="0" smtClean="0"/>
          </a:p>
        </p:txBody>
      </p:sp>
      <p:sp>
        <p:nvSpPr>
          <p:cNvPr id="175" name="Textfeld 174"/>
          <p:cNvSpPr txBox="1"/>
          <p:nvPr/>
        </p:nvSpPr>
        <p:spPr>
          <a:xfrm>
            <a:off x="2205770" y="2207720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PrioOut</a:t>
            </a:r>
            <a:endParaRPr lang="en-US" sz="800" dirty="0" smtClean="0"/>
          </a:p>
        </p:txBody>
      </p:sp>
      <p:sp>
        <p:nvSpPr>
          <p:cNvPr id="176" name="Textfeld 175"/>
          <p:cNvSpPr txBox="1"/>
          <p:nvPr/>
        </p:nvSpPr>
        <p:spPr>
          <a:xfrm>
            <a:off x="2740080" y="1826070"/>
            <a:ext cx="402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Data</a:t>
            </a:r>
          </a:p>
        </p:txBody>
      </p:sp>
      <p:cxnSp>
        <p:nvCxnSpPr>
          <p:cNvPr id="177" name="Gerade Verbindung mit Pfeil 176"/>
          <p:cNvCxnSpPr/>
          <p:nvPr/>
        </p:nvCxnSpPr>
        <p:spPr>
          <a:xfrm>
            <a:off x="296907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 Verbindung mit Pfeil 177"/>
          <p:cNvCxnSpPr/>
          <p:nvPr/>
        </p:nvCxnSpPr>
        <p:spPr>
          <a:xfrm>
            <a:off x="319806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feld 178"/>
          <p:cNvSpPr txBox="1"/>
          <p:nvPr/>
        </p:nvSpPr>
        <p:spPr>
          <a:xfrm>
            <a:off x="2740080" y="3657990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Debug</a:t>
            </a:r>
          </a:p>
        </p:txBody>
      </p:sp>
      <p:sp>
        <p:nvSpPr>
          <p:cNvPr id="180" name="Textfeld 179"/>
          <p:cNvSpPr txBox="1"/>
          <p:nvPr/>
        </p:nvSpPr>
        <p:spPr>
          <a:xfrm>
            <a:off x="3121730" y="3657990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Comma</a:t>
            </a:r>
          </a:p>
        </p:txBody>
      </p:sp>
      <p:cxnSp>
        <p:nvCxnSpPr>
          <p:cNvPr id="65" name="Gerade Verbindung mit Pfeil 64"/>
          <p:cNvCxnSpPr/>
          <p:nvPr/>
        </p:nvCxnSpPr>
        <p:spPr>
          <a:xfrm>
            <a:off x="220577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feld 180"/>
          <p:cNvSpPr txBox="1"/>
          <p:nvPr/>
        </p:nvSpPr>
        <p:spPr>
          <a:xfrm>
            <a:off x="2740080" y="6482200"/>
            <a:ext cx="5533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1.6gbps</a:t>
            </a:r>
          </a:p>
        </p:txBody>
      </p:sp>
      <p:cxnSp>
        <p:nvCxnSpPr>
          <p:cNvPr id="182" name="Gerade Verbindung mit Pfeil 181"/>
          <p:cNvCxnSpPr/>
          <p:nvPr/>
        </p:nvCxnSpPr>
        <p:spPr>
          <a:xfrm flipH="1">
            <a:off x="3579710" y="434496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feld 182"/>
          <p:cNvSpPr txBox="1"/>
          <p:nvPr/>
        </p:nvSpPr>
        <p:spPr>
          <a:xfrm>
            <a:off x="3732370" y="4115970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40Mhz</a:t>
            </a:r>
          </a:p>
        </p:txBody>
      </p:sp>
      <p:cxnSp>
        <p:nvCxnSpPr>
          <p:cNvPr id="184" name="Gerade Verbindung mit Pfeil 183"/>
          <p:cNvCxnSpPr/>
          <p:nvPr/>
        </p:nvCxnSpPr>
        <p:spPr>
          <a:xfrm flipH="1">
            <a:off x="3579710" y="526092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feld 184"/>
          <p:cNvSpPr txBox="1"/>
          <p:nvPr/>
        </p:nvSpPr>
        <p:spPr>
          <a:xfrm>
            <a:off x="3732370" y="503193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160Mhz</a:t>
            </a:r>
          </a:p>
        </p:txBody>
      </p:sp>
      <p:cxnSp>
        <p:nvCxnSpPr>
          <p:cNvPr id="186" name="Gerade Verbindung mit Pfeil 185"/>
          <p:cNvCxnSpPr/>
          <p:nvPr/>
        </p:nvCxnSpPr>
        <p:spPr>
          <a:xfrm flipH="1">
            <a:off x="3579710" y="625321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feld 186"/>
          <p:cNvSpPr txBox="1"/>
          <p:nvPr/>
        </p:nvSpPr>
        <p:spPr>
          <a:xfrm>
            <a:off x="3732370" y="602422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200Mhz</a:t>
            </a:r>
          </a:p>
        </p:txBody>
      </p:sp>
      <p:cxnSp>
        <p:nvCxnSpPr>
          <p:cNvPr id="188" name="Gerade Verbindung mit Pfeil 187"/>
          <p:cNvCxnSpPr/>
          <p:nvPr/>
        </p:nvCxnSpPr>
        <p:spPr>
          <a:xfrm flipH="1">
            <a:off x="3579710" y="648220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feld 188"/>
          <p:cNvSpPr txBox="1"/>
          <p:nvPr/>
        </p:nvSpPr>
        <p:spPr>
          <a:xfrm>
            <a:off x="3732370" y="625321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400Mhz</a:t>
            </a:r>
          </a:p>
        </p:txBody>
      </p:sp>
      <p:cxnSp>
        <p:nvCxnSpPr>
          <p:cNvPr id="190" name="Gerade Verbindung mit Pfeil 189"/>
          <p:cNvCxnSpPr/>
          <p:nvPr/>
        </p:nvCxnSpPr>
        <p:spPr>
          <a:xfrm flipH="1">
            <a:off x="3579710" y="67111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feld 190"/>
          <p:cNvSpPr txBox="1"/>
          <p:nvPr/>
        </p:nvSpPr>
        <p:spPr>
          <a:xfrm>
            <a:off x="3732370" y="648220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800Mhz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1366140" y="2665700"/>
            <a:ext cx="49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RoSM</a:t>
            </a:r>
            <a:r>
              <a:rPr lang="en-US" sz="800" dirty="0" smtClean="0"/>
              <a:t> 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5716950" y="3886980"/>
            <a:ext cx="2377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Global register (matrix, DACs and configuration)</a:t>
            </a:r>
          </a:p>
        </p:txBody>
      </p:sp>
    </p:spTree>
    <p:extLst>
      <p:ext uri="{BB962C8B-B14F-4D97-AF65-F5344CB8AC3E}">
        <p14:creationId xmlns:p14="http://schemas.microsoft.com/office/powerpoint/2010/main" val="377240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DCU</a:t>
            </a:r>
            <a:endParaRPr lang="de-DE" altLang="de-DE" dirty="0" smtClean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46950"/>
          </a:xfrm>
        </p:spPr>
        <p:txBody>
          <a:bodyPr/>
          <a:lstStyle/>
          <a:p>
            <a:r>
              <a:rPr lang="en-GB" dirty="0"/>
              <a:t>Readout state machine. It receives the priority output from </a:t>
            </a:r>
            <a:r>
              <a:rPr lang="en-GB" dirty="0" err="1"/>
              <a:t>EoC</a:t>
            </a:r>
            <a:r>
              <a:rPr lang="en-GB" dirty="0"/>
              <a:t> cells (empty signal) and generate a sequence of </a:t>
            </a:r>
            <a:r>
              <a:rPr lang="en-GB" dirty="0" err="1"/>
              <a:t>LdBuf</a:t>
            </a:r>
            <a:r>
              <a:rPr lang="en-GB" dirty="0"/>
              <a:t>, </a:t>
            </a:r>
            <a:r>
              <a:rPr lang="en-GB" dirty="0" err="1"/>
              <a:t>RdBuf</a:t>
            </a:r>
            <a:r>
              <a:rPr lang="en-GB" dirty="0"/>
              <a:t> and then if </a:t>
            </a:r>
            <a:r>
              <a:rPr lang="en-GB" dirty="0" err="1"/>
              <a:t>EoCs</a:t>
            </a:r>
            <a:r>
              <a:rPr lang="en-GB" dirty="0"/>
              <a:t> are not empty, </a:t>
            </a:r>
            <a:r>
              <a:rPr lang="en-GB" dirty="0" err="1"/>
              <a:t>RdCol</a:t>
            </a:r>
            <a:r>
              <a:rPr lang="en-GB" dirty="0"/>
              <a:t>. The state machine also controls the data multiplexer and sends either the hit data, debug data or the comma words to the 8b10b encoder. The data are sent in </a:t>
            </a:r>
            <a:r>
              <a:rPr lang="en-GB" dirty="0" err="1"/>
              <a:t>RdCol</a:t>
            </a:r>
            <a:r>
              <a:rPr lang="en-GB" dirty="0"/>
              <a:t> states and in other states debug data or comma words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3" name="Ellipse 2"/>
          <p:cNvSpPr/>
          <p:nvPr/>
        </p:nvSpPr>
        <p:spPr>
          <a:xfrm>
            <a:off x="1824120" y="274203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Ld</a:t>
            </a:r>
            <a:r>
              <a:rPr lang="en-US" sz="800" dirty="0" smtClean="0">
                <a:solidFill>
                  <a:schemeClr val="tx1"/>
                </a:solidFill>
              </a:rPr>
              <a:t> pix</a:t>
            </a:r>
          </a:p>
        </p:txBody>
      </p:sp>
      <p:sp>
        <p:nvSpPr>
          <p:cNvPr id="80" name="Ellipse 79"/>
          <p:cNvSpPr/>
          <p:nvPr/>
        </p:nvSpPr>
        <p:spPr>
          <a:xfrm>
            <a:off x="1824120" y="312368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Ld</a:t>
            </a:r>
            <a:r>
              <a:rPr lang="en-US" sz="800" dirty="0" smtClean="0">
                <a:solidFill>
                  <a:schemeClr val="tx1"/>
                </a:solidFill>
              </a:rPr>
              <a:t> col</a:t>
            </a:r>
          </a:p>
        </p:txBody>
      </p:sp>
      <p:sp>
        <p:nvSpPr>
          <p:cNvPr id="82" name="Ellipse 81"/>
          <p:cNvSpPr/>
          <p:nvPr/>
        </p:nvSpPr>
        <p:spPr>
          <a:xfrm>
            <a:off x="1824120" y="350533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Rd col</a:t>
            </a:r>
          </a:p>
        </p:txBody>
      </p:sp>
      <p:sp>
        <p:nvSpPr>
          <p:cNvPr id="4" name="Rechteck 3"/>
          <p:cNvSpPr/>
          <p:nvPr/>
        </p:nvSpPr>
        <p:spPr>
          <a:xfrm>
            <a:off x="205311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86" name="Rechteck 85"/>
          <p:cNvSpPr/>
          <p:nvPr/>
        </p:nvSpPr>
        <p:spPr>
          <a:xfrm>
            <a:off x="2282100" y="5108260"/>
            <a:ext cx="915960" cy="305320"/>
          </a:xfrm>
          <a:prstGeom prst="rect">
            <a:avLst/>
          </a:prstGeom>
          <a:solidFill>
            <a:srgbClr val="00206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8b10b encoder</a:t>
            </a:r>
          </a:p>
        </p:txBody>
      </p:sp>
      <p:sp>
        <p:nvSpPr>
          <p:cNvPr id="5" name="Gleichschenkliges Dreieck 4"/>
          <p:cNvSpPr/>
          <p:nvPr/>
        </p:nvSpPr>
        <p:spPr>
          <a:xfrm flipV="1">
            <a:off x="2511090" y="6176880"/>
            <a:ext cx="452108" cy="305320"/>
          </a:xfrm>
          <a:prstGeom prst="triangle">
            <a:avLst/>
          </a:prstGeom>
          <a:solidFill>
            <a:schemeClr val="tx2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6" name="Gleichschenkliges Dreieck 5"/>
          <p:cNvSpPr/>
          <p:nvPr/>
        </p:nvSpPr>
        <p:spPr>
          <a:xfrm flipV="1">
            <a:off x="1976780" y="4879270"/>
            <a:ext cx="1526600" cy="22899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1" name="Gerader Verbinder 10"/>
          <p:cNvCxnSpPr>
            <a:stCxn id="5" idx="0"/>
          </p:cNvCxnSpPr>
          <p:nvPr/>
        </p:nvCxnSpPr>
        <p:spPr>
          <a:xfrm>
            <a:off x="2737144" y="6482200"/>
            <a:ext cx="2935" cy="2289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hteck 94"/>
          <p:cNvSpPr/>
          <p:nvPr/>
        </p:nvSpPr>
        <p:spPr>
          <a:xfrm>
            <a:off x="2892740" y="2742030"/>
            <a:ext cx="915960" cy="30532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Time stamp </a:t>
            </a:r>
            <a:r>
              <a:rPr lang="en-US" sz="800" dirty="0" err="1" smtClean="0">
                <a:solidFill>
                  <a:schemeClr val="tx1"/>
                </a:solidFill>
              </a:rPr>
              <a:t>cnt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 flipH="1">
            <a:off x="3808700" y="28946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808700" y="2665700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40Mhz</a:t>
            </a:r>
          </a:p>
        </p:txBody>
      </p:sp>
      <p:sp>
        <p:nvSpPr>
          <p:cNvPr id="98" name="Rechteck 97"/>
          <p:cNvSpPr/>
          <p:nvPr/>
        </p:nvSpPr>
        <p:spPr>
          <a:xfrm>
            <a:off x="4800990" y="2742030"/>
            <a:ext cx="91596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Ck</a:t>
            </a:r>
            <a:r>
              <a:rPr lang="en-US" sz="800" dirty="0" smtClean="0">
                <a:solidFill>
                  <a:schemeClr val="tx1"/>
                </a:solidFill>
              </a:rPr>
              <a:t> gen</a:t>
            </a:r>
          </a:p>
        </p:txBody>
      </p:sp>
      <p:cxnSp>
        <p:nvCxnSpPr>
          <p:cNvPr id="99" name="Gerade Verbindung mit Pfeil 98"/>
          <p:cNvCxnSpPr/>
          <p:nvPr/>
        </p:nvCxnSpPr>
        <p:spPr>
          <a:xfrm flipH="1">
            <a:off x="5716950" y="28946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4190350" y="266570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160Mhz</a:t>
            </a:r>
          </a:p>
        </p:txBody>
      </p:sp>
      <p:cxnSp>
        <p:nvCxnSpPr>
          <p:cNvPr id="108" name="Gerade Verbindung mit Pfeil 107"/>
          <p:cNvCxnSpPr/>
          <p:nvPr/>
        </p:nvCxnSpPr>
        <p:spPr>
          <a:xfrm flipH="1">
            <a:off x="4419340" y="312368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feld 108"/>
          <p:cNvSpPr txBox="1"/>
          <p:nvPr/>
        </p:nvSpPr>
        <p:spPr>
          <a:xfrm>
            <a:off x="4266680" y="289469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200Mhz</a:t>
            </a:r>
          </a:p>
        </p:txBody>
      </p:sp>
      <p:sp>
        <p:nvSpPr>
          <p:cNvPr id="110" name="Textfeld 109"/>
          <p:cNvSpPr txBox="1"/>
          <p:nvPr/>
        </p:nvSpPr>
        <p:spPr>
          <a:xfrm>
            <a:off x="5793280" y="2665700"/>
            <a:ext cx="5677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800MHz</a:t>
            </a:r>
          </a:p>
        </p:txBody>
      </p:sp>
      <p:sp>
        <p:nvSpPr>
          <p:cNvPr id="112" name="Rechteck 111"/>
          <p:cNvSpPr/>
          <p:nvPr/>
        </p:nvSpPr>
        <p:spPr>
          <a:xfrm>
            <a:off x="197678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3" name="Rechteck 112"/>
          <p:cNvSpPr/>
          <p:nvPr/>
        </p:nvSpPr>
        <p:spPr>
          <a:xfrm>
            <a:off x="243476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4" name="Rechteck 113"/>
          <p:cNvSpPr/>
          <p:nvPr/>
        </p:nvSpPr>
        <p:spPr>
          <a:xfrm>
            <a:off x="235843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6" name="Rechteck 115"/>
          <p:cNvSpPr/>
          <p:nvPr/>
        </p:nvSpPr>
        <p:spPr>
          <a:xfrm>
            <a:off x="281641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274008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20" name="Rechteck 119"/>
          <p:cNvSpPr/>
          <p:nvPr/>
        </p:nvSpPr>
        <p:spPr>
          <a:xfrm>
            <a:off x="319806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21" name="Rechteck 120"/>
          <p:cNvSpPr/>
          <p:nvPr/>
        </p:nvSpPr>
        <p:spPr>
          <a:xfrm>
            <a:off x="312173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cxnSp>
        <p:nvCxnSpPr>
          <p:cNvPr id="122" name="Gerade Verbindung mit Pfeil 121"/>
          <p:cNvCxnSpPr/>
          <p:nvPr/>
        </p:nvCxnSpPr>
        <p:spPr>
          <a:xfrm flipH="1">
            <a:off x="3656040" y="3734320"/>
            <a:ext cx="4350810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feld 123"/>
          <p:cNvSpPr txBox="1"/>
          <p:nvPr/>
        </p:nvSpPr>
        <p:spPr>
          <a:xfrm>
            <a:off x="7625200" y="3505330"/>
            <a:ext cx="4876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SyRes</a:t>
            </a:r>
            <a:endParaRPr lang="en-US" sz="800" dirty="0" smtClean="0"/>
          </a:p>
        </p:txBody>
      </p:sp>
      <p:cxnSp>
        <p:nvCxnSpPr>
          <p:cNvPr id="24" name="Gerade Verbindung mit Pfeil 23"/>
          <p:cNvCxnSpPr/>
          <p:nvPr/>
        </p:nvCxnSpPr>
        <p:spPr>
          <a:xfrm flipV="1">
            <a:off x="2129440" y="205506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 Verbindung mit Pfeil 128"/>
          <p:cNvCxnSpPr/>
          <p:nvPr/>
        </p:nvCxnSpPr>
        <p:spPr>
          <a:xfrm flipV="1">
            <a:off x="3350720" y="220772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/>
          <p:cNvCxnSpPr/>
          <p:nvPr/>
        </p:nvCxnSpPr>
        <p:spPr>
          <a:xfrm>
            <a:off x="2282100" y="205506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 Verbindung mit Pfeil 130"/>
          <p:cNvCxnSpPr>
            <a:endCxn id="26" idx="0"/>
          </p:cNvCxnSpPr>
          <p:nvPr/>
        </p:nvCxnSpPr>
        <p:spPr>
          <a:xfrm>
            <a:off x="2740080" y="1749740"/>
            <a:ext cx="0" cy="24425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1976780" y="4192300"/>
            <a:ext cx="152660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Data Mux</a:t>
            </a:r>
          </a:p>
        </p:txBody>
      </p:sp>
      <p:cxnSp>
        <p:nvCxnSpPr>
          <p:cNvPr id="133" name="Gerader Verbinder 132"/>
          <p:cNvCxnSpPr>
            <a:endCxn id="5" idx="3"/>
          </p:cNvCxnSpPr>
          <p:nvPr/>
        </p:nvCxnSpPr>
        <p:spPr>
          <a:xfrm flipH="1">
            <a:off x="2737144" y="6024220"/>
            <a:ext cx="2936" cy="1526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 Verbindung mit Pfeil 133"/>
          <p:cNvCxnSpPr/>
          <p:nvPr/>
        </p:nvCxnSpPr>
        <p:spPr>
          <a:xfrm flipH="1">
            <a:off x="4419340" y="289469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V="1">
            <a:off x="4724660" y="243671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/>
          <p:cNvCxnSpPr/>
          <p:nvPr/>
        </p:nvCxnSpPr>
        <p:spPr>
          <a:xfrm>
            <a:off x="4724660" y="2436710"/>
            <a:ext cx="282421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>
            <a:off x="7548870" y="243671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/>
          <p:nvPr/>
        </p:nvCxnSpPr>
        <p:spPr>
          <a:xfrm flipH="1">
            <a:off x="7319880" y="2894690"/>
            <a:ext cx="22899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hteck 140"/>
          <p:cNvSpPr/>
          <p:nvPr/>
        </p:nvSpPr>
        <p:spPr>
          <a:xfrm>
            <a:off x="6938230" y="2742030"/>
            <a:ext cx="38165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PLL</a:t>
            </a:r>
          </a:p>
        </p:txBody>
      </p:sp>
      <p:cxnSp>
        <p:nvCxnSpPr>
          <p:cNvPr id="142" name="Gerader Verbinder 141"/>
          <p:cNvCxnSpPr/>
          <p:nvPr/>
        </p:nvCxnSpPr>
        <p:spPr>
          <a:xfrm flipH="1">
            <a:off x="6251260" y="2894690"/>
            <a:ext cx="305320" cy="1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hteck 142"/>
          <p:cNvSpPr/>
          <p:nvPr/>
        </p:nvSpPr>
        <p:spPr>
          <a:xfrm>
            <a:off x="6556580" y="2742030"/>
            <a:ext cx="38165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Osc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44" name="Gerade Verbindung mit Pfeil 143"/>
          <p:cNvCxnSpPr/>
          <p:nvPr/>
        </p:nvCxnSpPr>
        <p:spPr>
          <a:xfrm flipH="1">
            <a:off x="7319880" y="3123680"/>
            <a:ext cx="6869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hteck 144"/>
          <p:cNvSpPr/>
          <p:nvPr/>
        </p:nvSpPr>
        <p:spPr>
          <a:xfrm>
            <a:off x="1976780" y="5566240"/>
            <a:ext cx="152660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40</a:t>
            </a:r>
          </a:p>
        </p:txBody>
      </p:sp>
      <p:sp>
        <p:nvSpPr>
          <p:cNvPr id="148" name="Gleichschenkliges Dreieck 147"/>
          <p:cNvSpPr/>
          <p:nvPr/>
        </p:nvSpPr>
        <p:spPr>
          <a:xfrm>
            <a:off x="1976780" y="5413580"/>
            <a:ext cx="1526600" cy="15266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49" name="Gleichschenkliges Dreieck 148"/>
          <p:cNvSpPr/>
          <p:nvPr/>
        </p:nvSpPr>
        <p:spPr>
          <a:xfrm flipV="1">
            <a:off x="1976780" y="5871560"/>
            <a:ext cx="1526600" cy="15266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54" name="Rechteck 153"/>
          <p:cNvSpPr/>
          <p:nvPr/>
        </p:nvSpPr>
        <p:spPr>
          <a:xfrm>
            <a:off x="5945940" y="4497620"/>
            <a:ext cx="1373940" cy="305320"/>
          </a:xfrm>
          <a:prstGeom prst="rec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SR</a:t>
            </a:r>
          </a:p>
        </p:txBody>
      </p:sp>
      <p:cxnSp>
        <p:nvCxnSpPr>
          <p:cNvPr id="157" name="Gerade Verbindung mit Pfeil 156"/>
          <p:cNvCxnSpPr/>
          <p:nvPr/>
        </p:nvCxnSpPr>
        <p:spPr>
          <a:xfrm flipH="1">
            <a:off x="7319880" y="4650280"/>
            <a:ext cx="6869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/>
          <p:cNvCxnSpPr/>
          <p:nvPr/>
        </p:nvCxnSpPr>
        <p:spPr>
          <a:xfrm flipH="1">
            <a:off x="5564290" y="465028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Rechteck 161"/>
          <p:cNvSpPr/>
          <p:nvPr/>
        </p:nvSpPr>
        <p:spPr>
          <a:xfrm>
            <a:off x="5945940" y="4115970"/>
            <a:ext cx="1373940" cy="305320"/>
          </a:xfrm>
          <a:prstGeom prst="rec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Lat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70" name="Textfeld 169"/>
          <p:cNvSpPr txBox="1"/>
          <p:nvPr/>
        </p:nvSpPr>
        <p:spPr>
          <a:xfrm>
            <a:off x="7625200" y="3123680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RefCk</a:t>
            </a:r>
            <a:endParaRPr lang="en-US" sz="800" dirty="0" smtClean="0"/>
          </a:p>
        </p:txBody>
      </p:sp>
      <p:sp>
        <p:nvSpPr>
          <p:cNvPr id="171" name="Textfeld 170"/>
          <p:cNvSpPr txBox="1"/>
          <p:nvPr/>
        </p:nvSpPr>
        <p:spPr>
          <a:xfrm>
            <a:off x="7319880" y="4421290"/>
            <a:ext cx="10615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Sin,Ck1,Ck2,Ld,Rb</a:t>
            </a:r>
          </a:p>
        </p:txBody>
      </p:sp>
      <p:sp>
        <p:nvSpPr>
          <p:cNvPr id="172" name="Textfeld 171"/>
          <p:cNvSpPr txBox="1"/>
          <p:nvPr/>
        </p:nvSpPr>
        <p:spPr>
          <a:xfrm>
            <a:off x="5564290" y="4421290"/>
            <a:ext cx="4203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SOut</a:t>
            </a:r>
            <a:endParaRPr lang="en-US" sz="800" dirty="0" smtClean="0"/>
          </a:p>
        </p:txBody>
      </p:sp>
      <p:cxnSp>
        <p:nvCxnSpPr>
          <p:cNvPr id="57" name="Gerade Verbindung mit Pfeil 56"/>
          <p:cNvCxnSpPr/>
          <p:nvPr/>
        </p:nvCxnSpPr>
        <p:spPr>
          <a:xfrm flipV="1">
            <a:off x="3656040" y="3047350"/>
            <a:ext cx="0" cy="6869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feld 172"/>
          <p:cNvSpPr txBox="1"/>
          <p:nvPr/>
        </p:nvSpPr>
        <p:spPr>
          <a:xfrm>
            <a:off x="3350720" y="236038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TS</a:t>
            </a:r>
          </a:p>
        </p:txBody>
      </p:sp>
      <p:sp>
        <p:nvSpPr>
          <p:cNvPr id="174" name="Textfeld 173"/>
          <p:cNvSpPr txBox="1"/>
          <p:nvPr/>
        </p:nvSpPr>
        <p:spPr>
          <a:xfrm>
            <a:off x="984490" y="2207720"/>
            <a:ext cx="1143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LdBuf</a:t>
            </a:r>
            <a:r>
              <a:rPr lang="en-US" sz="800" dirty="0" smtClean="0"/>
              <a:t>, </a:t>
            </a:r>
            <a:r>
              <a:rPr lang="en-US" sz="800" dirty="0" err="1" smtClean="0"/>
              <a:t>RdBuf</a:t>
            </a:r>
            <a:r>
              <a:rPr lang="en-US" sz="800" dirty="0" smtClean="0"/>
              <a:t>, </a:t>
            </a:r>
            <a:r>
              <a:rPr lang="en-US" sz="800" dirty="0" err="1" smtClean="0"/>
              <a:t>RdCol</a:t>
            </a:r>
            <a:endParaRPr lang="en-US" sz="800" dirty="0" smtClean="0"/>
          </a:p>
        </p:txBody>
      </p:sp>
      <p:sp>
        <p:nvSpPr>
          <p:cNvPr id="175" name="Textfeld 174"/>
          <p:cNvSpPr txBox="1"/>
          <p:nvPr/>
        </p:nvSpPr>
        <p:spPr>
          <a:xfrm>
            <a:off x="2205770" y="2207720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PrioOut</a:t>
            </a:r>
            <a:endParaRPr lang="en-US" sz="800" dirty="0" smtClean="0"/>
          </a:p>
        </p:txBody>
      </p:sp>
      <p:sp>
        <p:nvSpPr>
          <p:cNvPr id="176" name="Textfeld 175"/>
          <p:cNvSpPr txBox="1"/>
          <p:nvPr/>
        </p:nvSpPr>
        <p:spPr>
          <a:xfrm>
            <a:off x="2740080" y="1826070"/>
            <a:ext cx="402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Data</a:t>
            </a:r>
          </a:p>
        </p:txBody>
      </p:sp>
      <p:cxnSp>
        <p:nvCxnSpPr>
          <p:cNvPr id="177" name="Gerade Verbindung mit Pfeil 176"/>
          <p:cNvCxnSpPr/>
          <p:nvPr/>
        </p:nvCxnSpPr>
        <p:spPr>
          <a:xfrm>
            <a:off x="296907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 Verbindung mit Pfeil 177"/>
          <p:cNvCxnSpPr/>
          <p:nvPr/>
        </p:nvCxnSpPr>
        <p:spPr>
          <a:xfrm>
            <a:off x="319806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feld 178"/>
          <p:cNvSpPr txBox="1"/>
          <p:nvPr/>
        </p:nvSpPr>
        <p:spPr>
          <a:xfrm>
            <a:off x="2740080" y="3657990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Debug</a:t>
            </a:r>
          </a:p>
        </p:txBody>
      </p:sp>
      <p:sp>
        <p:nvSpPr>
          <p:cNvPr id="180" name="Textfeld 179"/>
          <p:cNvSpPr txBox="1"/>
          <p:nvPr/>
        </p:nvSpPr>
        <p:spPr>
          <a:xfrm>
            <a:off x="3121730" y="3657990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Comma</a:t>
            </a:r>
          </a:p>
        </p:txBody>
      </p:sp>
      <p:cxnSp>
        <p:nvCxnSpPr>
          <p:cNvPr id="65" name="Gerade Verbindung mit Pfeil 64"/>
          <p:cNvCxnSpPr/>
          <p:nvPr/>
        </p:nvCxnSpPr>
        <p:spPr>
          <a:xfrm>
            <a:off x="220577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feld 180"/>
          <p:cNvSpPr txBox="1"/>
          <p:nvPr/>
        </p:nvSpPr>
        <p:spPr>
          <a:xfrm>
            <a:off x="2740080" y="6482200"/>
            <a:ext cx="5533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1.6gbps</a:t>
            </a:r>
          </a:p>
        </p:txBody>
      </p:sp>
      <p:cxnSp>
        <p:nvCxnSpPr>
          <p:cNvPr id="182" name="Gerade Verbindung mit Pfeil 181"/>
          <p:cNvCxnSpPr/>
          <p:nvPr/>
        </p:nvCxnSpPr>
        <p:spPr>
          <a:xfrm flipH="1">
            <a:off x="3579710" y="434496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feld 182"/>
          <p:cNvSpPr txBox="1"/>
          <p:nvPr/>
        </p:nvSpPr>
        <p:spPr>
          <a:xfrm>
            <a:off x="3732370" y="4115970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40Mhz</a:t>
            </a:r>
          </a:p>
        </p:txBody>
      </p:sp>
      <p:cxnSp>
        <p:nvCxnSpPr>
          <p:cNvPr id="184" name="Gerade Verbindung mit Pfeil 183"/>
          <p:cNvCxnSpPr/>
          <p:nvPr/>
        </p:nvCxnSpPr>
        <p:spPr>
          <a:xfrm flipH="1">
            <a:off x="3579710" y="526092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feld 184"/>
          <p:cNvSpPr txBox="1"/>
          <p:nvPr/>
        </p:nvSpPr>
        <p:spPr>
          <a:xfrm>
            <a:off x="3732370" y="503193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160Mhz</a:t>
            </a:r>
          </a:p>
        </p:txBody>
      </p:sp>
      <p:cxnSp>
        <p:nvCxnSpPr>
          <p:cNvPr id="186" name="Gerade Verbindung mit Pfeil 185"/>
          <p:cNvCxnSpPr/>
          <p:nvPr/>
        </p:nvCxnSpPr>
        <p:spPr>
          <a:xfrm flipH="1">
            <a:off x="3579710" y="625321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feld 186"/>
          <p:cNvSpPr txBox="1"/>
          <p:nvPr/>
        </p:nvSpPr>
        <p:spPr>
          <a:xfrm>
            <a:off x="3732370" y="602422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200Mhz</a:t>
            </a:r>
          </a:p>
        </p:txBody>
      </p:sp>
      <p:cxnSp>
        <p:nvCxnSpPr>
          <p:cNvPr id="188" name="Gerade Verbindung mit Pfeil 187"/>
          <p:cNvCxnSpPr/>
          <p:nvPr/>
        </p:nvCxnSpPr>
        <p:spPr>
          <a:xfrm flipH="1">
            <a:off x="3579710" y="648220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feld 188"/>
          <p:cNvSpPr txBox="1"/>
          <p:nvPr/>
        </p:nvSpPr>
        <p:spPr>
          <a:xfrm>
            <a:off x="3732370" y="625321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400Mhz</a:t>
            </a:r>
          </a:p>
        </p:txBody>
      </p:sp>
      <p:cxnSp>
        <p:nvCxnSpPr>
          <p:cNvPr id="190" name="Gerade Verbindung mit Pfeil 189"/>
          <p:cNvCxnSpPr/>
          <p:nvPr/>
        </p:nvCxnSpPr>
        <p:spPr>
          <a:xfrm flipH="1">
            <a:off x="3579710" y="67111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feld 190"/>
          <p:cNvSpPr txBox="1"/>
          <p:nvPr/>
        </p:nvSpPr>
        <p:spPr>
          <a:xfrm>
            <a:off x="3732370" y="648220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800Mhz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1366140" y="2665700"/>
            <a:ext cx="49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RoSM</a:t>
            </a:r>
            <a:r>
              <a:rPr lang="en-US" sz="800" dirty="0" smtClean="0"/>
              <a:t> 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5716950" y="3886980"/>
            <a:ext cx="2377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Global register (matrix, DACs and configuration)</a:t>
            </a:r>
          </a:p>
        </p:txBody>
      </p:sp>
    </p:spTree>
    <p:extLst>
      <p:ext uri="{BB962C8B-B14F-4D97-AF65-F5344CB8AC3E}">
        <p14:creationId xmlns:p14="http://schemas.microsoft.com/office/powerpoint/2010/main" val="350789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DCU</a:t>
            </a:r>
            <a:endParaRPr lang="de-DE" altLang="de-DE" dirty="0" smtClean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46950"/>
          </a:xfrm>
        </p:spPr>
        <p:txBody>
          <a:bodyPr/>
          <a:lstStyle/>
          <a:p>
            <a:r>
              <a:rPr lang="en-GB" dirty="0"/>
              <a:t>Encoder: Custom made pipelined 8b10b encoder is used</a:t>
            </a:r>
          </a:p>
          <a:p>
            <a:r>
              <a:rPr lang="en-GB" dirty="0" err="1"/>
              <a:t>Serializer</a:t>
            </a:r>
            <a:r>
              <a:rPr lang="en-GB" dirty="0"/>
              <a:t>: Novel 8to1 </a:t>
            </a:r>
            <a:r>
              <a:rPr lang="en-GB" dirty="0" err="1"/>
              <a:t>serializer</a:t>
            </a:r>
            <a:r>
              <a:rPr lang="en-GB" dirty="0"/>
              <a:t> (S) based on binary tree is used to produce bit stream</a:t>
            </a:r>
            <a:r>
              <a:rPr lang="en-US" dirty="0"/>
              <a:t>. </a:t>
            </a:r>
            <a:r>
              <a:rPr lang="en-GB" dirty="0"/>
              <a:t>Blocks of 4 words (40 bits) are sent to the </a:t>
            </a:r>
            <a:r>
              <a:rPr lang="en-GB" dirty="0" err="1"/>
              <a:t>serializer</a:t>
            </a:r>
            <a:endParaRPr lang="en-US" dirty="0"/>
          </a:p>
        </p:txBody>
      </p:sp>
      <p:sp>
        <p:nvSpPr>
          <p:cNvPr id="3" name="Ellipse 2"/>
          <p:cNvSpPr/>
          <p:nvPr/>
        </p:nvSpPr>
        <p:spPr>
          <a:xfrm>
            <a:off x="1824120" y="274203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Ld</a:t>
            </a:r>
            <a:r>
              <a:rPr lang="en-US" sz="800" dirty="0" smtClean="0">
                <a:solidFill>
                  <a:schemeClr val="tx1"/>
                </a:solidFill>
              </a:rPr>
              <a:t> pix</a:t>
            </a:r>
          </a:p>
        </p:txBody>
      </p:sp>
      <p:sp>
        <p:nvSpPr>
          <p:cNvPr id="80" name="Ellipse 79"/>
          <p:cNvSpPr/>
          <p:nvPr/>
        </p:nvSpPr>
        <p:spPr>
          <a:xfrm>
            <a:off x="1824120" y="312368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Ld</a:t>
            </a:r>
            <a:r>
              <a:rPr lang="en-US" sz="800" dirty="0" smtClean="0">
                <a:solidFill>
                  <a:schemeClr val="tx1"/>
                </a:solidFill>
              </a:rPr>
              <a:t> col</a:t>
            </a:r>
          </a:p>
        </p:txBody>
      </p:sp>
      <p:sp>
        <p:nvSpPr>
          <p:cNvPr id="82" name="Ellipse 81"/>
          <p:cNvSpPr/>
          <p:nvPr/>
        </p:nvSpPr>
        <p:spPr>
          <a:xfrm>
            <a:off x="1824120" y="3505330"/>
            <a:ext cx="763300" cy="305320"/>
          </a:xfrm>
          <a:prstGeom prst="ellipse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Rd col</a:t>
            </a:r>
          </a:p>
        </p:txBody>
      </p:sp>
      <p:sp>
        <p:nvSpPr>
          <p:cNvPr id="4" name="Rechteck 3"/>
          <p:cNvSpPr/>
          <p:nvPr/>
        </p:nvSpPr>
        <p:spPr>
          <a:xfrm>
            <a:off x="205311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86" name="Rechteck 85"/>
          <p:cNvSpPr/>
          <p:nvPr/>
        </p:nvSpPr>
        <p:spPr>
          <a:xfrm>
            <a:off x="2282100" y="5108260"/>
            <a:ext cx="915960" cy="305320"/>
          </a:xfrm>
          <a:prstGeom prst="rect">
            <a:avLst/>
          </a:prstGeom>
          <a:solidFill>
            <a:srgbClr val="00206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8b10b encoder</a:t>
            </a:r>
          </a:p>
        </p:txBody>
      </p:sp>
      <p:sp>
        <p:nvSpPr>
          <p:cNvPr id="5" name="Gleichschenkliges Dreieck 4"/>
          <p:cNvSpPr/>
          <p:nvPr/>
        </p:nvSpPr>
        <p:spPr>
          <a:xfrm flipV="1">
            <a:off x="2511090" y="6176880"/>
            <a:ext cx="452108" cy="305320"/>
          </a:xfrm>
          <a:prstGeom prst="triangle">
            <a:avLst/>
          </a:prstGeom>
          <a:solidFill>
            <a:schemeClr val="tx2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6" name="Gleichschenkliges Dreieck 5"/>
          <p:cNvSpPr/>
          <p:nvPr/>
        </p:nvSpPr>
        <p:spPr>
          <a:xfrm flipV="1">
            <a:off x="1976780" y="4879270"/>
            <a:ext cx="1526600" cy="22899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1" name="Gerader Verbinder 10"/>
          <p:cNvCxnSpPr>
            <a:stCxn id="5" idx="0"/>
          </p:cNvCxnSpPr>
          <p:nvPr/>
        </p:nvCxnSpPr>
        <p:spPr>
          <a:xfrm>
            <a:off x="2737144" y="6482200"/>
            <a:ext cx="2935" cy="2289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hteck 94"/>
          <p:cNvSpPr/>
          <p:nvPr/>
        </p:nvSpPr>
        <p:spPr>
          <a:xfrm>
            <a:off x="2892740" y="2742030"/>
            <a:ext cx="915960" cy="30532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Time stamp </a:t>
            </a:r>
            <a:r>
              <a:rPr lang="en-US" sz="800" dirty="0" err="1" smtClean="0">
                <a:solidFill>
                  <a:schemeClr val="tx1"/>
                </a:solidFill>
              </a:rPr>
              <a:t>cnt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 flipH="1">
            <a:off x="3808700" y="28946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808700" y="2665700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40Mhz</a:t>
            </a:r>
          </a:p>
        </p:txBody>
      </p:sp>
      <p:sp>
        <p:nvSpPr>
          <p:cNvPr id="98" name="Rechteck 97"/>
          <p:cNvSpPr/>
          <p:nvPr/>
        </p:nvSpPr>
        <p:spPr>
          <a:xfrm>
            <a:off x="4800990" y="2742030"/>
            <a:ext cx="91596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Ck</a:t>
            </a:r>
            <a:r>
              <a:rPr lang="en-US" sz="800" dirty="0" smtClean="0">
                <a:solidFill>
                  <a:schemeClr val="tx1"/>
                </a:solidFill>
              </a:rPr>
              <a:t> gen</a:t>
            </a:r>
          </a:p>
        </p:txBody>
      </p:sp>
      <p:cxnSp>
        <p:nvCxnSpPr>
          <p:cNvPr id="99" name="Gerade Verbindung mit Pfeil 98"/>
          <p:cNvCxnSpPr/>
          <p:nvPr/>
        </p:nvCxnSpPr>
        <p:spPr>
          <a:xfrm flipH="1">
            <a:off x="5716950" y="28946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4190350" y="266570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160Mhz</a:t>
            </a:r>
          </a:p>
        </p:txBody>
      </p:sp>
      <p:cxnSp>
        <p:nvCxnSpPr>
          <p:cNvPr id="108" name="Gerade Verbindung mit Pfeil 107"/>
          <p:cNvCxnSpPr/>
          <p:nvPr/>
        </p:nvCxnSpPr>
        <p:spPr>
          <a:xfrm flipH="1">
            <a:off x="4419340" y="312368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feld 108"/>
          <p:cNvSpPr txBox="1"/>
          <p:nvPr/>
        </p:nvSpPr>
        <p:spPr>
          <a:xfrm>
            <a:off x="4266680" y="289469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200Mhz</a:t>
            </a:r>
          </a:p>
        </p:txBody>
      </p:sp>
      <p:sp>
        <p:nvSpPr>
          <p:cNvPr id="110" name="Textfeld 109"/>
          <p:cNvSpPr txBox="1"/>
          <p:nvPr/>
        </p:nvSpPr>
        <p:spPr>
          <a:xfrm>
            <a:off x="5793280" y="2665700"/>
            <a:ext cx="5677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800MHz</a:t>
            </a:r>
          </a:p>
        </p:txBody>
      </p:sp>
      <p:sp>
        <p:nvSpPr>
          <p:cNvPr id="112" name="Rechteck 111"/>
          <p:cNvSpPr/>
          <p:nvPr/>
        </p:nvSpPr>
        <p:spPr>
          <a:xfrm>
            <a:off x="197678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3" name="Rechteck 112"/>
          <p:cNvSpPr/>
          <p:nvPr/>
        </p:nvSpPr>
        <p:spPr>
          <a:xfrm>
            <a:off x="243476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4" name="Rechteck 113"/>
          <p:cNvSpPr/>
          <p:nvPr/>
        </p:nvSpPr>
        <p:spPr>
          <a:xfrm>
            <a:off x="235843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16" name="Rechteck 115"/>
          <p:cNvSpPr/>
          <p:nvPr/>
        </p:nvSpPr>
        <p:spPr>
          <a:xfrm>
            <a:off x="281641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274008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120" name="Rechteck 119"/>
          <p:cNvSpPr/>
          <p:nvPr/>
        </p:nvSpPr>
        <p:spPr>
          <a:xfrm>
            <a:off x="3198060" y="4573950"/>
            <a:ext cx="3053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21" name="Rechteck 120"/>
          <p:cNvSpPr/>
          <p:nvPr/>
        </p:nvSpPr>
        <p:spPr>
          <a:xfrm>
            <a:off x="3121730" y="4573950"/>
            <a:ext cx="7633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k</a:t>
            </a:r>
          </a:p>
        </p:txBody>
      </p:sp>
      <p:cxnSp>
        <p:nvCxnSpPr>
          <p:cNvPr id="122" name="Gerade Verbindung mit Pfeil 121"/>
          <p:cNvCxnSpPr/>
          <p:nvPr/>
        </p:nvCxnSpPr>
        <p:spPr>
          <a:xfrm flipH="1">
            <a:off x="3656040" y="3734320"/>
            <a:ext cx="4350810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feld 123"/>
          <p:cNvSpPr txBox="1"/>
          <p:nvPr/>
        </p:nvSpPr>
        <p:spPr>
          <a:xfrm>
            <a:off x="7625200" y="3505330"/>
            <a:ext cx="4876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SyRes</a:t>
            </a:r>
            <a:endParaRPr lang="en-US" sz="800" dirty="0" smtClean="0"/>
          </a:p>
        </p:txBody>
      </p:sp>
      <p:cxnSp>
        <p:nvCxnSpPr>
          <p:cNvPr id="24" name="Gerade Verbindung mit Pfeil 23"/>
          <p:cNvCxnSpPr/>
          <p:nvPr/>
        </p:nvCxnSpPr>
        <p:spPr>
          <a:xfrm flipV="1">
            <a:off x="2129440" y="205506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 Verbindung mit Pfeil 128"/>
          <p:cNvCxnSpPr/>
          <p:nvPr/>
        </p:nvCxnSpPr>
        <p:spPr>
          <a:xfrm flipV="1">
            <a:off x="3350720" y="220772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/>
          <p:cNvCxnSpPr/>
          <p:nvPr/>
        </p:nvCxnSpPr>
        <p:spPr>
          <a:xfrm>
            <a:off x="2282100" y="205506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 Verbindung mit Pfeil 130"/>
          <p:cNvCxnSpPr>
            <a:endCxn id="26" idx="0"/>
          </p:cNvCxnSpPr>
          <p:nvPr/>
        </p:nvCxnSpPr>
        <p:spPr>
          <a:xfrm>
            <a:off x="2740080" y="1749740"/>
            <a:ext cx="0" cy="24425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1976780" y="4192300"/>
            <a:ext cx="152660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Data Mux</a:t>
            </a:r>
          </a:p>
        </p:txBody>
      </p:sp>
      <p:cxnSp>
        <p:nvCxnSpPr>
          <p:cNvPr id="133" name="Gerader Verbinder 132"/>
          <p:cNvCxnSpPr>
            <a:endCxn id="5" idx="3"/>
          </p:cNvCxnSpPr>
          <p:nvPr/>
        </p:nvCxnSpPr>
        <p:spPr>
          <a:xfrm flipH="1">
            <a:off x="2737144" y="6024220"/>
            <a:ext cx="2936" cy="1526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 Verbindung mit Pfeil 133"/>
          <p:cNvCxnSpPr/>
          <p:nvPr/>
        </p:nvCxnSpPr>
        <p:spPr>
          <a:xfrm flipH="1">
            <a:off x="4419340" y="289469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V="1">
            <a:off x="4724660" y="243671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/>
          <p:cNvCxnSpPr/>
          <p:nvPr/>
        </p:nvCxnSpPr>
        <p:spPr>
          <a:xfrm>
            <a:off x="4724660" y="2436710"/>
            <a:ext cx="282421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>
            <a:off x="7548870" y="243671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/>
          <p:nvPr/>
        </p:nvCxnSpPr>
        <p:spPr>
          <a:xfrm flipH="1">
            <a:off x="7319880" y="2894690"/>
            <a:ext cx="22899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hteck 140"/>
          <p:cNvSpPr/>
          <p:nvPr/>
        </p:nvSpPr>
        <p:spPr>
          <a:xfrm>
            <a:off x="6938230" y="2742030"/>
            <a:ext cx="38165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PLL</a:t>
            </a:r>
          </a:p>
        </p:txBody>
      </p:sp>
      <p:cxnSp>
        <p:nvCxnSpPr>
          <p:cNvPr id="142" name="Gerader Verbinder 141"/>
          <p:cNvCxnSpPr/>
          <p:nvPr/>
        </p:nvCxnSpPr>
        <p:spPr>
          <a:xfrm flipH="1">
            <a:off x="6251260" y="2894690"/>
            <a:ext cx="305320" cy="1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hteck 142"/>
          <p:cNvSpPr/>
          <p:nvPr/>
        </p:nvSpPr>
        <p:spPr>
          <a:xfrm>
            <a:off x="6556580" y="2742030"/>
            <a:ext cx="381650" cy="534310"/>
          </a:xfrm>
          <a:prstGeom prst="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Osc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cxnSp>
        <p:nvCxnSpPr>
          <p:cNvPr id="144" name="Gerade Verbindung mit Pfeil 143"/>
          <p:cNvCxnSpPr/>
          <p:nvPr/>
        </p:nvCxnSpPr>
        <p:spPr>
          <a:xfrm flipH="1">
            <a:off x="7319880" y="3123680"/>
            <a:ext cx="6869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hteck 144"/>
          <p:cNvSpPr/>
          <p:nvPr/>
        </p:nvSpPr>
        <p:spPr>
          <a:xfrm>
            <a:off x="1976780" y="5566240"/>
            <a:ext cx="152660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40</a:t>
            </a:r>
          </a:p>
        </p:txBody>
      </p:sp>
      <p:sp>
        <p:nvSpPr>
          <p:cNvPr id="148" name="Gleichschenkliges Dreieck 147"/>
          <p:cNvSpPr/>
          <p:nvPr/>
        </p:nvSpPr>
        <p:spPr>
          <a:xfrm>
            <a:off x="1976780" y="5413580"/>
            <a:ext cx="1526600" cy="15266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49" name="Gleichschenkliges Dreieck 148"/>
          <p:cNvSpPr/>
          <p:nvPr/>
        </p:nvSpPr>
        <p:spPr>
          <a:xfrm flipV="1">
            <a:off x="1976780" y="5871560"/>
            <a:ext cx="1526600" cy="152660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54" name="Rechteck 153"/>
          <p:cNvSpPr/>
          <p:nvPr/>
        </p:nvSpPr>
        <p:spPr>
          <a:xfrm>
            <a:off x="5945940" y="4497620"/>
            <a:ext cx="1373940" cy="305320"/>
          </a:xfrm>
          <a:prstGeom prst="rec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SR</a:t>
            </a:r>
          </a:p>
        </p:txBody>
      </p:sp>
      <p:cxnSp>
        <p:nvCxnSpPr>
          <p:cNvPr id="157" name="Gerade Verbindung mit Pfeil 156"/>
          <p:cNvCxnSpPr/>
          <p:nvPr/>
        </p:nvCxnSpPr>
        <p:spPr>
          <a:xfrm flipH="1">
            <a:off x="7319880" y="4650280"/>
            <a:ext cx="6869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Gerade Verbindung mit Pfeil 157"/>
          <p:cNvCxnSpPr/>
          <p:nvPr/>
        </p:nvCxnSpPr>
        <p:spPr>
          <a:xfrm flipH="1">
            <a:off x="5564290" y="4650280"/>
            <a:ext cx="381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Rechteck 161"/>
          <p:cNvSpPr/>
          <p:nvPr/>
        </p:nvSpPr>
        <p:spPr>
          <a:xfrm>
            <a:off x="5945940" y="4115970"/>
            <a:ext cx="1373940" cy="305320"/>
          </a:xfrm>
          <a:prstGeom prst="rec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Lat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70" name="Textfeld 169"/>
          <p:cNvSpPr txBox="1"/>
          <p:nvPr/>
        </p:nvSpPr>
        <p:spPr>
          <a:xfrm>
            <a:off x="7625200" y="3123680"/>
            <a:ext cx="470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RefCk</a:t>
            </a:r>
            <a:endParaRPr lang="en-US" sz="800" dirty="0" smtClean="0"/>
          </a:p>
        </p:txBody>
      </p:sp>
      <p:sp>
        <p:nvSpPr>
          <p:cNvPr id="171" name="Textfeld 170"/>
          <p:cNvSpPr txBox="1"/>
          <p:nvPr/>
        </p:nvSpPr>
        <p:spPr>
          <a:xfrm>
            <a:off x="7319880" y="4421290"/>
            <a:ext cx="10615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Sin,Ck1,Ck2,Ld,Rb</a:t>
            </a:r>
          </a:p>
        </p:txBody>
      </p:sp>
      <p:sp>
        <p:nvSpPr>
          <p:cNvPr id="172" name="Textfeld 171"/>
          <p:cNvSpPr txBox="1"/>
          <p:nvPr/>
        </p:nvSpPr>
        <p:spPr>
          <a:xfrm>
            <a:off x="5564290" y="4421290"/>
            <a:ext cx="4203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SOut</a:t>
            </a:r>
            <a:endParaRPr lang="en-US" sz="800" dirty="0" smtClean="0"/>
          </a:p>
        </p:txBody>
      </p:sp>
      <p:cxnSp>
        <p:nvCxnSpPr>
          <p:cNvPr id="57" name="Gerade Verbindung mit Pfeil 56"/>
          <p:cNvCxnSpPr/>
          <p:nvPr/>
        </p:nvCxnSpPr>
        <p:spPr>
          <a:xfrm flipV="1">
            <a:off x="3656040" y="3047350"/>
            <a:ext cx="0" cy="6869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feld 172"/>
          <p:cNvSpPr txBox="1"/>
          <p:nvPr/>
        </p:nvSpPr>
        <p:spPr>
          <a:xfrm>
            <a:off x="3350720" y="236038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TS</a:t>
            </a:r>
          </a:p>
        </p:txBody>
      </p:sp>
      <p:sp>
        <p:nvSpPr>
          <p:cNvPr id="174" name="Textfeld 173"/>
          <p:cNvSpPr txBox="1"/>
          <p:nvPr/>
        </p:nvSpPr>
        <p:spPr>
          <a:xfrm>
            <a:off x="984490" y="2207720"/>
            <a:ext cx="1143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LdBuf</a:t>
            </a:r>
            <a:r>
              <a:rPr lang="en-US" sz="800" dirty="0" smtClean="0"/>
              <a:t>, </a:t>
            </a:r>
            <a:r>
              <a:rPr lang="en-US" sz="800" dirty="0" err="1" smtClean="0"/>
              <a:t>RdBuf</a:t>
            </a:r>
            <a:r>
              <a:rPr lang="en-US" sz="800" dirty="0" smtClean="0"/>
              <a:t>, </a:t>
            </a:r>
            <a:r>
              <a:rPr lang="en-US" sz="800" dirty="0" err="1" smtClean="0"/>
              <a:t>RdCol</a:t>
            </a:r>
            <a:endParaRPr lang="en-US" sz="800" dirty="0" smtClean="0"/>
          </a:p>
        </p:txBody>
      </p:sp>
      <p:sp>
        <p:nvSpPr>
          <p:cNvPr id="175" name="Textfeld 174"/>
          <p:cNvSpPr txBox="1"/>
          <p:nvPr/>
        </p:nvSpPr>
        <p:spPr>
          <a:xfrm>
            <a:off x="2205770" y="2207720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PrioOut</a:t>
            </a:r>
            <a:endParaRPr lang="en-US" sz="800" dirty="0" smtClean="0"/>
          </a:p>
        </p:txBody>
      </p:sp>
      <p:sp>
        <p:nvSpPr>
          <p:cNvPr id="176" name="Textfeld 175"/>
          <p:cNvSpPr txBox="1"/>
          <p:nvPr/>
        </p:nvSpPr>
        <p:spPr>
          <a:xfrm>
            <a:off x="2740080" y="1826070"/>
            <a:ext cx="402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Data</a:t>
            </a:r>
          </a:p>
        </p:txBody>
      </p:sp>
      <p:cxnSp>
        <p:nvCxnSpPr>
          <p:cNvPr id="177" name="Gerade Verbindung mit Pfeil 176"/>
          <p:cNvCxnSpPr/>
          <p:nvPr/>
        </p:nvCxnSpPr>
        <p:spPr>
          <a:xfrm>
            <a:off x="296907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 Verbindung mit Pfeil 177"/>
          <p:cNvCxnSpPr/>
          <p:nvPr/>
        </p:nvCxnSpPr>
        <p:spPr>
          <a:xfrm>
            <a:off x="319806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feld 178"/>
          <p:cNvSpPr txBox="1"/>
          <p:nvPr/>
        </p:nvSpPr>
        <p:spPr>
          <a:xfrm>
            <a:off x="2740080" y="3657990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Debug</a:t>
            </a:r>
          </a:p>
        </p:txBody>
      </p:sp>
      <p:sp>
        <p:nvSpPr>
          <p:cNvPr id="180" name="Textfeld 179"/>
          <p:cNvSpPr txBox="1"/>
          <p:nvPr/>
        </p:nvSpPr>
        <p:spPr>
          <a:xfrm>
            <a:off x="3121730" y="3657990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Comma</a:t>
            </a:r>
          </a:p>
        </p:txBody>
      </p:sp>
      <p:cxnSp>
        <p:nvCxnSpPr>
          <p:cNvPr id="65" name="Gerade Verbindung mit Pfeil 64"/>
          <p:cNvCxnSpPr/>
          <p:nvPr/>
        </p:nvCxnSpPr>
        <p:spPr>
          <a:xfrm>
            <a:off x="2205770" y="388698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feld 180"/>
          <p:cNvSpPr txBox="1"/>
          <p:nvPr/>
        </p:nvSpPr>
        <p:spPr>
          <a:xfrm>
            <a:off x="2740080" y="6482200"/>
            <a:ext cx="5533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1.6gbps</a:t>
            </a:r>
          </a:p>
        </p:txBody>
      </p:sp>
      <p:cxnSp>
        <p:nvCxnSpPr>
          <p:cNvPr id="182" name="Gerade Verbindung mit Pfeil 181"/>
          <p:cNvCxnSpPr/>
          <p:nvPr/>
        </p:nvCxnSpPr>
        <p:spPr>
          <a:xfrm flipH="1">
            <a:off x="3579710" y="434496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feld 182"/>
          <p:cNvSpPr txBox="1"/>
          <p:nvPr/>
        </p:nvSpPr>
        <p:spPr>
          <a:xfrm>
            <a:off x="3732370" y="4115970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40Mhz</a:t>
            </a:r>
          </a:p>
        </p:txBody>
      </p:sp>
      <p:cxnSp>
        <p:nvCxnSpPr>
          <p:cNvPr id="184" name="Gerade Verbindung mit Pfeil 183"/>
          <p:cNvCxnSpPr/>
          <p:nvPr/>
        </p:nvCxnSpPr>
        <p:spPr>
          <a:xfrm flipH="1">
            <a:off x="3579710" y="526092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feld 184"/>
          <p:cNvSpPr txBox="1"/>
          <p:nvPr/>
        </p:nvSpPr>
        <p:spPr>
          <a:xfrm>
            <a:off x="3732370" y="503193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160Mhz</a:t>
            </a:r>
          </a:p>
        </p:txBody>
      </p:sp>
      <p:cxnSp>
        <p:nvCxnSpPr>
          <p:cNvPr id="186" name="Gerade Verbindung mit Pfeil 185"/>
          <p:cNvCxnSpPr/>
          <p:nvPr/>
        </p:nvCxnSpPr>
        <p:spPr>
          <a:xfrm flipH="1">
            <a:off x="3579710" y="625321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feld 186"/>
          <p:cNvSpPr txBox="1"/>
          <p:nvPr/>
        </p:nvSpPr>
        <p:spPr>
          <a:xfrm>
            <a:off x="3732370" y="602422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200Mhz</a:t>
            </a:r>
          </a:p>
        </p:txBody>
      </p:sp>
      <p:cxnSp>
        <p:nvCxnSpPr>
          <p:cNvPr id="188" name="Gerade Verbindung mit Pfeil 187"/>
          <p:cNvCxnSpPr/>
          <p:nvPr/>
        </p:nvCxnSpPr>
        <p:spPr>
          <a:xfrm flipH="1">
            <a:off x="3579710" y="648220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feld 188"/>
          <p:cNvSpPr txBox="1"/>
          <p:nvPr/>
        </p:nvSpPr>
        <p:spPr>
          <a:xfrm>
            <a:off x="3732370" y="625321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400Mhz</a:t>
            </a:r>
          </a:p>
        </p:txBody>
      </p:sp>
      <p:cxnSp>
        <p:nvCxnSpPr>
          <p:cNvPr id="190" name="Gerade Verbindung mit Pfeil 189"/>
          <p:cNvCxnSpPr/>
          <p:nvPr/>
        </p:nvCxnSpPr>
        <p:spPr>
          <a:xfrm flipH="1">
            <a:off x="3579710" y="671119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Textfeld 190"/>
          <p:cNvSpPr txBox="1"/>
          <p:nvPr/>
        </p:nvSpPr>
        <p:spPr>
          <a:xfrm>
            <a:off x="3732370" y="6482200"/>
            <a:ext cx="5517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800Mhz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1366140" y="2665700"/>
            <a:ext cx="4988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RoSM</a:t>
            </a:r>
            <a:r>
              <a:rPr lang="en-US" sz="800" dirty="0" smtClean="0"/>
              <a:t> 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5716950" y="3886980"/>
            <a:ext cx="2377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Global register (matrix, DACs and configuration)</a:t>
            </a:r>
          </a:p>
        </p:txBody>
      </p:sp>
    </p:spTree>
    <p:extLst>
      <p:ext uri="{BB962C8B-B14F-4D97-AF65-F5344CB8AC3E}">
        <p14:creationId xmlns:p14="http://schemas.microsoft.com/office/powerpoint/2010/main" val="291543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</a:t>
            </a:r>
            <a:endParaRPr lang="en-US" dirty="0"/>
          </a:p>
        </p:txBody>
      </p:sp>
      <p:sp>
        <p:nvSpPr>
          <p:cNvPr id="129" name="Rectangle 4"/>
          <p:cNvSpPr txBox="1">
            <a:spLocks noChangeArrowheads="1"/>
          </p:cNvSpPr>
          <p:nvPr/>
        </p:nvSpPr>
        <p:spPr>
          <a:xfrm>
            <a:off x="457200" y="692150"/>
            <a:ext cx="8153400" cy="151557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1400" dirty="0" smtClean="0"/>
              <a:t>Hit </a:t>
            </a:r>
            <a:r>
              <a:rPr lang="en-US" sz="1400" dirty="0" smtClean="0"/>
              <a:t>driven</a:t>
            </a:r>
            <a:r>
              <a:rPr lang="de-DE" sz="1400" dirty="0" smtClean="0"/>
              <a:t>, </a:t>
            </a:r>
            <a:r>
              <a:rPr lang="en-US" sz="1400" dirty="0" smtClean="0"/>
              <a:t>trigerless</a:t>
            </a:r>
            <a:r>
              <a:rPr lang="de-DE" sz="1400" dirty="0" smtClean="0"/>
              <a:t>, </a:t>
            </a:r>
            <a:r>
              <a:rPr lang="de-DE" sz="1400" dirty="0" err="1" smtClean="0"/>
              <a:t>readout</a:t>
            </a:r>
            <a:r>
              <a:rPr lang="de-DE" sz="1400" dirty="0" smtClean="0"/>
              <a:t> (MuPix8, Simple </a:t>
            </a:r>
            <a:r>
              <a:rPr lang="de-DE" sz="1400" dirty="0" err="1" smtClean="0"/>
              <a:t>ATLASPix</a:t>
            </a:r>
            <a:r>
              <a:rPr lang="de-DE" sz="1400" dirty="0" smtClean="0"/>
              <a:t>)</a:t>
            </a:r>
            <a:endParaRPr lang="de-DE" sz="1400" dirty="0"/>
          </a:p>
          <a:p>
            <a:endParaRPr lang="de-DE" sz="1400" dirty="0"/>
          </a:p>
        </p:txBody>
      </p:sp>
      <p:sp>
        <p:nvSpPr>
          <p:cNvPr id="2" name="Abgerundetes Rechteck 1"/>
          <p:cNvSpPr/>
          <p:nvPr/>
        </p:nvSpPr>
        <p:spPr>
          <a:xfrm>
            <a:off x="159513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159513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274008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274008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3" name="Vertikaler Bildlauf 2"/>
          <p:cNvSpPr/>
          <p:nvPr/>
        </p:nvSpPr>
        <p:spPr>
          <a:xfrm>
            <a:off x="4572000" y="1673410"/>
            <a:ext cx="1908250" cy="2366230"/>
          </a:xfrm>
          <a:prstGeom prst="verticalScroll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0" name="Rechteck 9"/>
          <p:cNvSpPr/>
          <p:nvPr/>
        </p:nvSpPr>
        <p:spPr>
          <a:xfrm>
            <a:off x="4877320" y="243671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1" name="Rechteck 10"/>
          <p:cNvSpPr/>
          <p:nvPr/>
        </p:nvSpPr>
        <p:spPr>
          <a:xfrm>
            <a:off x="4877320" y="289469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2" name="Rechteck 11"/>
          <p:cNvSpPr/>
          <p:nvPr/>
        </p:nvSpPr>
        <p:spPr>
          <a:xfrm>
            <a:off x="4877320" y="335267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6174930" y="3886980"/>
            <a:ext cx="0" cy="915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6174930" y="4802940"/>
            <a:ext cx="18319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709240" y="4879270"/>
            <a:ext cx="1297610" cy="68697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Address:</a:t>
            </a:r>
          </a:p>
        </p:txBody>
      </p:sp>
      <p:sp>
        <p:nvSpPr>
          <p:cNvPr id="16" name="Gleichschenkliges Dreieck 15"/>
          <p:cNvSpPr/>
          <p:nvPr/>
        </p:nvSpPr>
        <p:spPr>
          <a:xfrm flipV="1">
            <a:off x="6709240" y="4879270"/>
            <a:ext cx="1297610" cy="152660"/>
          </a:xfrm>
          <a:prstGeom prst="triangle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grpSp>
        <p:nvGrpSpPr>
          <p:cNvPr id="20" name="Gruppieren 19"/>
          <p:cNvGrpSpPr/>
          <p:nvPr/>
        </p:nvGrpSpPr>
        <p:grpSpPr>
          <a:xfrm>
            <a:off x="7319880" y="1444420"/>
            <a:ext cx="610640" cy="610640"/>
            <a:chOff x="7319880" y="1368090"/>
            <a:chExt cx="610640" cy="610640"/>
          </a:xfrm>
        </p:grpSpPr>
        <p:sp>
          <p:nvSpPr>
            <p:cNvPr id="8" name="Ellipse 7"/>
            <p:cNvSpPr/>
            <p:nvPr/>
          </p:nvSpPr>
          <p:spPr>
            <a:xfrm>
              <a:off x="7319880" y="1368090"/>
              <a:ext cx="610640" cy="6106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4" name="Gerade Verbindung mit Pfeil 13"/>
            <p:cNvCxnSpPr>
              <a:endCxn id="8" idx="0"/>
            </p:cNvCxnSpPr>
            <p:nvPr/>
          </p:nvCxnSpPr>
          <p:spPr>
            <a:xfrm flipV="1">
              <a:off x="7625200" y="1368090"/>
              <a:ext cx="0" cy="3053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Gerade Verbindung mit Pfeil 29"/>
          <p:cNvCxnSpPr/>
          <p:nvPr/>
        </p:nvCxnSpPr>
        <p:spPr>
          <a:xfrm>
            <a:off x="3503380" y="312368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587420" y="3581660"/>
            <a:ext cx="22899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3503380" y="266570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>
            <a:off x="3503380" y="220772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2663750" y="3123680"/>
            <a:ext cx="76330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V="1">
            <a:off x="2663750" y="220772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 flipH="1">
            <a:off x="2282100" y="2207720"/>
            <a:ext cx="38165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/>
          <p:cNvCxnSpPr/>
          <p:nvPr/>
        </p:nvCxnSpPr>
        <p:spPr>
          <a:xfrm flipH="1">
            <a:off x="2282100" y="2665700"/>
            <a:ext cx="3053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/>
          <p:cNvCxnSpPr/>
          <p:nvPr/>
        </p:nvCxnSpPr>
        <p:spPr>
          <a:xfrm flipV="1">
            <a:off x="2587420" y="266570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35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Readout</a:t>
            </a:r>
            <a:endParaRPr lang="en-US" dirty="0"/>
          </a:p>
        </p:txBody>
      </p:sp>
      <p:sp>
        <p:nvSpPr>
          <p:cNvPr id="129" name="Rectangle 4"/>
          <p:cNvSpPr txBox="1">
            <a:spLocks noChangeArrowheads="1"/>
          </p:cNvSpPr>
          <p:nvPr/>
        </p:nvSpPr>
        <p:spPr>
          <a:xfrm>
            <a:off x="457200" y="692150"/>
            <a:ext cx="8153400" cy="151557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1400" dirty="0" smtClean="0"/>
              <a:t>Hit </a:t>
            </a:r>
            <a:r>
              <a:rPr lang="en-US" sz="1400" dirty="0" smtClean="0"/>
              <a:t>driven</a:t>
            </a:r>
            <a:r>
              <a:rPr lang="de-DE" sz="1400" dirty="0" smtClean="0"/>
              <a:t>, </a:t>
            </a:r>
            <a:r>
              <a:rPr lang="en-US" sz="1400" dirty="0" smtClean="0"/>
              <a:t>trigerless</a:t>
            </a:r>
            <a:r>
              <a:rPr lang="de-DE" sz="1400" dirty="0" smtClean="0"/>
              <a:t>, readout</a:t>
            </a:r>
            <a:endParaRPr lang="de-DE" sz="1400" dirty="0"/>
          </a:p>
          <a:p>
            <a:endParaRPr lang="de-DE" sz="1400" dirty="0"/>
          </a:p>
        </p:txBody>
      </p:sp>
      <p:sp>
        <p:nvSpPr>
          <p:cNvPr id="2" name="Abgerundetes Rechteck 1"/>
          <p:cNvSpPr/>
          <p:nvPr/>
        </p:nvSpPr>
        <p:spPr>
          <a:xfrm>
            <a:off x="159513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159513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2740080" y="2055060"/>
            <a:ext cx="686970" cy="381650"/>
          </a:xfrm>
          <a:prstGeom prst="round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274008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3" name="Vertikaler Bildlauf 2"/>
          <p:cNvSpPr/>
          <p:nvPr/>
        </p:nvSpPr>
        <p:spPr>
          <a:xfrm>
            <a:off x="4572000" y="1673410"/>
            <a:ext cx="1908250" cy="2366230"/>
          </a:xfrm>
          <a:prstGeom prst="verticalScroll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accent3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0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 5</a:t>
            </a:r>
          </a:p>
        </p:txBody>
      </p:sp>
      <p:sp>
        <p:nvSpPr>
          <p:cNvPr id="10" name="Rechteck 9"/>
          <p:cNvSpPr/>
          <p:nvPr/>
        </p:nvSpPr>
        <p:spPr>
          <a:xfrm>
            <a:off x="4877320" y="243671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1" name="Rechteck 10"/>
          <p:cNvSpPr/>
          <p:nvPr/>
        </p:nvSpPr>
        <p:spPr>
          <a:xfrm>
            <a:off x="4877320" y="289469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2" name="Rechteck 11"/>
          <p:cNvSpPr/>
          <p:nvPr/>
        </p:nvSpPr>
        <p:spPr>
          <a:xfrm>
            <a:off x="4877320" y="335267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6174930" y="3886980"/>
            <a:ext cx="0" cy="915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6174930" y="4802940"/>
            <a:ext cx="18319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709240" y="4879270"/>
            <a:ext cx="1297610" cy="68697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Address:</a:t>
            </a:r>
          </a:p>
        </p:txBody>
      </p:sp>
      <p:sp>
        <p:nvSpPr>
          <p:cNvPr id="16" name="Gleichschenkliges Dreieck 15"/>
          <p:cNvSpPr/>
          <p:nvPr/>
        </p:nvSpPr>
        <p:spPr>
          <a:xfrm flipV="1">
            <a:off x="6709240" y="4879270"/>
            <a:ext cx="1297610" cy="152660"/>
          </a:xfrm>
          <a:prstGeom prst="triangle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grpSp>
        <p:nvGrpSpPr>
          <p:cNvPr id="20" name="Gruppieren 19"/>
          <p:cNvGrpSpPr/>
          <p:nvPr/>
        </p:nvGrpSpPr>
        <p:grpSpPr>
          <a:xfrm>
            <a:off x="7319880" y="1444420"/>
            <a:ext cx="610640" cy="610640"/>
            <a:chOff x="7319880" y="1368090"/>
            <a:chExt cx="610640" cy="610640"/>
          </a:xfrm>
        </p:grpSpPr>
        <p:sp>
          <p:nvSpPr>
            <p:cNvPr id="8" name="Ellipse 7"/>
            <p:cNvSpPr/>
            <p:nvPr/>
          </p:nvSpPr>
          <p:spPr>
            <a:xfrm>
              <a:off x="7319880" y="1368090"/>
              <a:ext cx="610640" cy="6106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4" name="Gerade Verbindung mit Pfeil 13"/>
            <p:cNvCxnSpPr>
              <a:endCxn id="8" idx="0"/>
            </p:cNvCxnSpPr>
            <p:nvPr/>
          </p:nvCxnSpPr>
          <p:spPr>
            <a:xfrm flipV="1">
              <a:off x="7625200" y="1368090"/>
              <a:ext cx="0" cy="3053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Gerade Verbindung mit Pfeil 29"/>
          <p:cNvCxnSpPr/>
          <p:nvPr/>
        </p:nvCxnSpPr>
        <p:spPr>
          <a:xfrm>
            <a:off x="3503380" y="312368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587420" y="3581660"/>
            <a:ext cx="22899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3503380" y="266570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>
            <a:off x="3503380" y="220772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2663750" y="3123680"/>
            <a:ext cx="76330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V="1">
            <a:off x="2663750" y="220772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 flipH="1">
            <a:off x="2282100" y="2207720"/>
            <a:ext cx="38165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/>
          <p:cNvCxnSpPr/>
          <p:nvPr/>
        </p:nvCxnSpPr>
        <p:spPr>
          <a:xfrm flipH="1">
            <a:off x="2282100" y="2665700"/>
            <a:ext cx="3053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/>
          <p:cNvCxnSpPr/>
          <p:nvPr/>
        </p:nvCxnSpPr>
        <p:spPr>
          <a:xfrm flipV="1">
            <a:off x="2587420" y="266570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8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129" name="Rectangle 4"/>
          <p:cNvSpPr txBox="1">
            <a:spLocks noChangeArrowheads="1"/>
          </p:cNvSpPr>
          <p:nvPr/>
        </p:nvSpPr>
        <p:spPr>
          <a:xfrm>
            <a:off x="457200" y="692150"/>
            <a:ext cx="8153400" cy="151557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1400" dirty="0" smtClean="0"/>
              <a:t>Hit </a:t>
            </a:r>
            <a:r>
              <a:rPr lang="en-US" sz="1400" dirty="0" smtClean="0"/>
              <a:t>driven</a:t>
            </a:r>
            <a:r>
              <a:rPr lang="de-DE" sz="1400" dirty="0" smtClean="0"/>
              <a:t>, </a:t>
            </a:r>
            <a:r>
              <a:rPr lang="en-US" sz="1400" dirty="0" smtClean="0"/>
              <a:t>trigerless</a:t>
            </a:r>
            <a:r>
              <a:rPr lang="de-DE" sz="1400" dirty="0" smtClean="0"/>
              <a:t>, readout</a:t>
            </a:r>
            <a:endParaRPr lang="de-DE" sz="1400" dirty="0"/>
          </a:p>
          <a:p>
            <a:endParaRPr lang="de-DE" sz="1400" dirty="0"/>
          </a:p>
        </p:txBody>
      </p:sp>
      <p:sp>
        <p:nvSpPr>
          <p:cNvPr id="5" name="Abgerundetes Rechteck 4"/>
          <p:cNvSpPr/>
          <p:nvPr/>
        </p:nvSpPr>
        <p:spPr>
          <a:xfrm>
            <a:off x="159513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274008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274008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3" name="Vertikaler Bildlauf 2"/>
          <p:cNvSpPr/>
          <p:nvPr/>
        </p:nvSpPr>
        <p:spPr>
          <a:xfrm>
            <a:off x="4572000" y="1673410"/>
            <a:ext cx="1908250" cy="2366230"/>
          </a:xfrm>
          <a:prstGeom prst="verticalScroll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0" name="Rechteck 9"/>
          <p:cNvSpPr/>
          <p:nvPr/>
        </p:nvSpPr>
        <p:spPr>
          <a:xfrm>
            <a:off x="4877320" y="243671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1" name="Rechteck 10"/>
          <p:cNvSpPr/>
          <p:nvPr/>
        </p:nvSpPr>
        <p:spPr>
          <a:xfrm>
            <a:off x="4877320" y="289469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2" name="Rechteck 11"/>
          <p:cNvSpPr/>
          <p:nvPr/>
        </p:nvSpPr>
        <p:spPr>
          <a:xfrm>
            <a:off x="4877320" y="335267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6174930" y="3886980"/>
            <a:ext cx="0" cy="915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6174930" y="4802940"/>
            <a:ext cx="18319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709240" y="4879270"/>
            <a:ext cx="1297610" cy="68697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Address:</a:t>
            </a:r>
          </a:p>
        </p:txBody>
      </p:sp>
      <p:sp>
        <p:nvSpPr>
          <p:cNvPr id="16" name="Gleichschenkliges Dreieck 15"/>
          <p:cNvSpPr/>
          <p:nvPr/>
        </p:nvSpPr>
        <p:spPr>
          <a:xfrm flipV="1">
            <a:off x="6709240" y="4879270"/>
            <a:ext cx="1297610" cy="152660"/>
          </a:xfrm>
          <a:prstGeom prst="triangle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grpSp>
        <p:nvGrpSpPr>
          <p:cNvPr id="20" name="Gruppieren 19"/>
          <p:cNvGrpSpPr/>
          <p:nvPr/>
        </p:nvGrpSpPr>
        <p:grpSpPr>
          <a:xfrm rot="5400000">
            <a:off x="7319880" y="1444420"/>
            <a:ext cx="610640" cy="610640"/>
            <a:chOff x="7319880" y="1368090"/>
            <a:chExt cx="610640" cy="610640"/>
          </a:xfrm>
        </p:grpSpPr>
        <p:sp>
          <p:nvSpPr>
            <p:cNvPr id="8" name="Ellipse 7"/>
            <p:cNvSpPr/>
            <p:nvPr/>
          </p:nvSpPr>
          <p:spPr>
            <a:xfrm>
              <a:off x="7319880" y="1368090"/>
              <a:ext cx="610640" cy="6106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4" name="Gerade Verbindung mit Pfeil 13"/>
            <p:cNvCxnSpPr>
              <a:endCxn id="8" idx="0"/>
            </p:cNvCxnSpPr>
            <p:nvPr/>
          </p:nvCxnSpPr>
          <p:spPr>
            <a:xfrm flipV="1">
              <a:off x="7625200" y="1368090"/>
              <a:ext cx="0" cy="3053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Gerade Verbindung mit Pfeil 29"/>
          <p:cNvCxnSpPr/>
          <p:nvPr/>
        </p:nvCxnSpPr>
        <p:spPr>
          <a:xfrm>
            <a:off x="3503380" y="312368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587420" y="3581660"/>
            <a:ext cx="22899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3503380" y="266570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>
            <a:off x="3503380" y="220772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2663750" y="3123680"/>
            <a:ext cx="76330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V="1">
            <a:off x="2663750" y="220772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 flipH="1">
            <a:off x="2282100" y="2207720"/>
            <a:ext cx="38165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/>
          <p:cNvCxnSpPr/>
          <p:nvPr/>
        </p:nvCxnSpPr>
        <p:spPr>
          <a:xfrm flipH="1">
            <a:off x="2282100" y="2665700"/>
            <a:ext cx="3053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/>
          <p:cNvCxnSpPr/>
          <p:nvPr/>
        </p:nvCxnSpPr>
        <p:spPr>
          <a:xfrm flipV="1">
            <a:off x="2587420" y="266570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Abgerundetes Rechteck 28"/>
          <p:cNvSpPr/>
          <p:nvPr/>
        </p:nvSpPr>
        <p:spPr>
          <a:xfrm>
            <a:off x="159513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accent3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0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 5</a:t>
            </a:r>
          </a:p>
        </p:txBody>
      </p:sp>
    </p:spTree>
    <p:extLst>
      <p:ext uri="{BB962C8B-B14F-4D97-AF65-F5344CB8AC3E}">
        <p14:creationId xmlns:p14="http://schemas.microsoft.com/office/powerpoint/2010/main" val="91477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129" name="Rectangle 4"/>
          <p:cNvSpPr txBox="1">
            <a:spLocks noChangeArrowheads="1"/>
          </p:cNvSpPr>
          <p:nvPr/>
        </p:nvSpPr>
        <p:spPr>
          <a:xfrm>
            <a:off x="457200" y="692150"/>
            <a:ext cx="8153400" cy="151557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1400" dirty="0" smtClean="0"/>
              <a:t>Hit </a:t>
            </a:r>
            <a:r>
              <a:rPr lang="en-US" sz="1400" dirty="0" smtClean="0"/>
              <a:t>driven</a:t>
            </a:r>
            <a:r>
              <a:rPr lang="de-DE" sz="1400" dirty="0" smtClean="0"/>
              <a:t>, </a:t>
            </a:r>
            <a:r>
              <a:rPr lang="en-US" sz="1400" dirty="0" smtClean="0"/>
              <a:t>trigerless</a:t>
            </a:r>
            <a:r>
              <a:rPr lang="de-DE" sz="1400" dirty="0" smtClean="0"/>
              <a:t>, readout</a:t>
            </a:r>
            <a:endParaRPr lang="de-DE" sz="1400" dirty="0"/>
          </a:p>
          <a:p>
            <a:endParaRPr lang="de-DE" sz="1400" dirty="0"/>
          </a:p>
        </p:txBody>
      </p:sp>
      <p:sp>
        <p:nvSpPr>
          <p:cNvPr id="2" name="Abgerundetes Rechteck 1"/>
          <p:cNvSpPr/>
          <p:nvPr/>
        </p:nvSpPr>
        <p:spPr>
          <a:xfrm>
            <a:off x="1595130" y="2055060"/>
            <a:ext cx="686970" cy="381650"/>
          </a:xfrm>
          <a:prstGeom prst="roundRec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159513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274008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274008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3" name="Vertikaler Bildlauf 2"/>
          <p:cNvSpPr/>
          <p:nvPr/>
        </p:nvSpPr>
        <p:spPr>
          <a:xfrm>
            <a:off x="4572000" y="1673410"/>
            <a:ext cx="1908250" cy="2366230"/>
          </a:xfrm>
          <a:prstGeom prst="verticalScroll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0" name="Rechteck 9"/>
          <p:cNvSpPr/>
          <p:nvPr/>
        </p:nvSpPr>
        <p:spPr>
          <a:xfrm>
            <a:off x="4877320" y="243671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1" name="Rechteck 10"/>
          <p:cNvSpPr/>
          <p:nvPr/>
        </p:nvSpPr>
        <p:spPr>
          <a:xfrm>
            <a:off x="4877320" y="289469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2" name="Rechteck 11"/>
          <p:cNvSpPr/>
          <p:nvPr/>
        </p:nvSpPr>
        <p:spPr>
          <a:xfrm>
            <a:off x="4877320" y="3352670"/>
            <a:ext cx="1297610" cy="45798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3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 10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6174930" y="3886980"/>
            <a:ext cx="0" cy="915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6174930" y="4802940"/>
            <a:ext cx="18319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709240" y="4879270"/>
            <a:ext cx="1297610" cy="68697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Address:</a:t>
            </a:r>
          </a:p>
        </p:txBody>
      </p:sp>
      <p:sp>
        <p:nvSpPr>
          <p:cNvPr id="16" name="Gleichschenkliges Dreieck 15"/>
          <p:cNvSpPr/>
          <p:nvPr/>
        </p:nvSpPr>
        <p:spPr>
          <a:xfrm flipV="1">
            <a:off x="6709240" y="4879270"/>
            <a:ext cx="1297610" cy="152660"/>
          </a:xfrm>
          <a:prstGeom prst="triangle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grpSp>
        <p:nvGrpSpPr>
          <p:cNvPr id="20" name="Gruppieren 19"/>
          <p:cNvGrpSpPr/>
          <p:nvPr/>
        </p:nvGrpSpPr>
        <p:grpSpPr>
          <a:xfrm rot="5400000">
            <a:off x="7319880" y="1444420"/>
            <a:ext cx="610640" cy="610640"/>
            <a:chOff x="7319880" y="1368090"/>
            <a:chExt cx="610640" cy="610640"/>
          </a:xfrm>
        </p:grpSpPr>
        <p:sp>
          <p:nvSpPr>
            <p:cNvPr id="8" name="Ellipse 7"/>
            <p:cNvSpPr/>
            <p:nvPr/>
          </p:nvSpPr>
          <p:spPr>
            <a:xfrm>
              <a:off x="7319880" y="1368090"/>
              <a:ext cx="610640" cy="6106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4" name="Gerade Verbindung mit Pfeil 13"/>
            <p:cNvCxnSpPr>
              <a:endCxn id="8" idx="0"/>
            </p:cNvCxnSpPr>
            <p:nvPr/>
          </p:nvCxnSpPr>
          <p:spPr>
            <a:xfrm flipV="1">
              <a:off x="7625200" y="1368090"/>
              <a:ext cx="0" cy="3053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Gerade Verbindung mit Pfeil 29"/>
          <p:cNvCxnSpPr/>
          <p:nvPr/>
        </p:nvCxnSpPr>
        <p:spPr>
          <a:xfrm>
            <a:off x="3503380" y="312368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587420" y="3581660"/>
            <a:ext cx="22899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3503380" y="266570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>
            <a:off x="3503380" y="220772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2663750" y="3123680"/>
            <a:ext cx="76330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V="1">
            <a:off x="2663750" y="220772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 flipH="1">
            <a:off x="2282100" y="2207720"/>
            <a:ext cx="38165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/>
          <p:cNvCxnSpPr/>
          <p:nvPr/>
        </p:nvCxnSpPr>
        <p:spPr>
          <a:xfrm flipH="1">
            <a:off x="2282100" y="2665700"/>
            <a:ext cx="3053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/>
          <p:cNvCxnSpPr/>
          <p:nvPr/>
        </p:nvCxnSpPr>
        <p:spPr>
          <a:xfrm flipV="1">
            <a:off x="2587420" y="266570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accent3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0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 5</a:t>
            </a:r>
          </a:p>
        </p:txBody>
      </p:sp>
    </p:spTree>
    <p:extLst>
      <p:ext uri="{BB962C8B-B14F-4D97-AF65-F5344CB8AC3E}">
        <p14:creationId xmlns:p14="http://schemas.microsoft.com/office/powerpoint/2010/main" val="44893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1515570"/>
          </a:xfrm>
        </p:spPr>
        <p:txBody>
          <a:bodyPr/>
          <a:lstStyle/>
          <a:p>
            <a:r>
              <a:rPr lang="en-GB" dirty="0" smtClean="0"/>
              <a:t>ATLASPIX is a HVCMOS large area prototype for ATLAS</a:t>
            </a:r>
          </a:p>
          <a:p>
            <a:r>
              <a:rPr lang="en-GB" dirty="0" smtClean="0"/>
              <a:t>Produced by AMS in 180nm HVCMOS process</a:t>
            </a:r>
          </a:p>
          <a:p>
            <a:r>
              <a:rPr lang="en-GB" dirty="0"/>
              <a:t>S</a:t>
            </a:r>
            <a:r>
              <a:rPr lang="en-GB" dirty="0" smtClean="0"/>
              <a:t>ubmitted as engineering run</a:t>
            </a:r>
          </a:p>
          <a:p>
            <a:r>
              <a:rPr lang="en-GB" dirty="0" smtClean="0"/>
              <a:t>Different substrates: standard, high resistivity</a:t>
            </a:r>
          </a:p>
          <a:p>
            <a:r>
              <a:rPr lang="en-GB" dirty="0"/>
              <a:t>1. MuPix8 (area 1cm x 2cm)</a:t>
            </a:r>
          </a:p>
          <a:p>
            <a:r>
              <a:rPr lang="en-GB" dirty="0"/>
              <a:t>2. ATLASPixM2 (area 3.5mm x 2cm)</a:t>
            </a:r>
          </a:p>
          <a:p>
            <a:r>
              <a:rPr lang="en-GB" dirty="0"/>
              <a:t>3. </a:t>
            </a:r>
            <a:r>
              <a:rPr lang="en-GB" dirty="0" err="1"/>
              <a:t>ATLASPixSimple</a:t>
            </a:r>
            <a:r>
              <a:rPr lang="en-GB" dirty="0"/>
              <a:t>/</a:t>
            </a:r>
            <a:r>
              <a:rPr lang="en-GB" dirty="0" err="1"/>
              <a:t>ATLASPixIsoSimple</a:t>
            </a:r>
            <a:r>
              <a:rPr lang="en-GB" dirty="0"/>
              <a:t> (both: area 3mm x 2cm) </a:t>
            </a:r>
            <a:endParaRPr lang="en-US" dirty="0"/>
          </a:p>
          <a:p>
            <a:r>
              <a:rPr lang="en-GB" dirty="0"/>
              <a:t>The chips have been implemented on 4 different substrates: 10 Ωcm (standard substrate), 50-100Ωcm, 200-400Ωcm and 0.7-2kΩcm.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92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129" name="Rectangle 4"/>
          <p:cNvSpPr txBox="1">
            <a:spLocks noChangeArrowheads="1"/>
          </p:cNvSpPr>
          <p:nvPr/>
        </p:nvSpPr>
        <p:spPr>
          <a:xfrm>
            <a:off x="457200" y="692150"/>
            <a:ext cx="8153400" cy="151557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1400" dirty="0" smtClean="0"/>
              <a:t>Hit </a:t>
            </a:r>
            <a:r>
              <a:rPr lang="en-US" sz="1400" dirty="0" smtClean="0"/>
              <a:t>driven</a:t>
            </a:r>
            <a:r>
              <a:rPr lang="de-DE" sz="1400" dirty="0" smtClean="0"/>
              <a:t>, </a:t>
            </a:r>
            <a:r>
              <a:rPr lang="en-US" sz="1400" dirty="0" smtClean="0"/>
              <a:t>trigerless</a:t>
            </a:r>
            <a:r>
              <a:rPr lang="de-DE" sz="1400" dirty="0" smtClean="0"/>
              <a:t>, readout</a:t>
            </a:r>
            <a:endParaRPr lang="de-DE" sz="1400" dirty="0"/>
          </a:p>
          <a:p>
            <a:endParaRPr lang="de-DE" sz="1400" dirty="0"/>
          </a:p>
        </p:txBody>
      </p:sp>
      <p:sp>
        <p:nvSpPr>
          <p:cNvPr id="5" name="Abgerundetes Rechteck 4"/>
          <p:cNvSpPr/>
          <p:nvPr/>
        </p:nvSpPr>
        <p:spPr>
          <a:xfrm>
            <a:off x="159513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274008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274008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3" name="Vertikaler Bildlauf 2"/>
          <p:cNvSpPr/>
          <p:nvPr/>
        </p:nvSpPr>
        <p:spPr>
          <a:xfrm>
            <a:off x="4572000" y="1673410"/>
            <a:ext cx="1908250" cy="2366230"/>
          </a:xfrm>
          <a:prstGeom prst="verticalScroll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0" name="Rechteck 9"/>
          <p:cNvSpPr/>
          <p:nvPr/>
        </p:nvSpPr>
        <p:spPr>
          <a:xfrm>
            <a:off x="4877320" y="243671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1" name="Rechteck 10"/>
          <p:cNvSpPr/>
          <p:nvPr/>
        </p:nvSpPr>
        <p:spPr>
          <a:xfrm>
            <a:off x="4877320" y="289469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2" name="Rechteck 11"/>
          <p:cNvSpPr/>
          <p:nvPr/>
        </p:nvSpPr>
        <p:spPr>
          <a:xfrm>
            <a:off x="4877320" y="3352670"/>
            <a:ext cx="1297610" cy="45798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3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 10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6174930" y="3886980"/>
            <a:ext cx="0" cy="915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6174930" y="4802940"/>
            <a:ext cx="18319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709240" y="4879270"/>
            <a:ext cx="1297610" cy="68697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Address:</a:t>
            </a:r>
          </a:p>
        </p:txBody>
      </p:sp>
      <p:sp>
        <p:nvSpPr>
          <p:cNvPr id="16" name="Gleichschenkliges Dreieck 15"/>
          <p:cNvSpPr/>
          <p:nvPr/>
        </p:nvSpPr>
        <p:spPr>
          <a:xfrm flipV="1">
            <a:off x="6709240" y="4879270"/>
            <a:ext cx="1297610" cy="152660"/>
          </a:xfrm>
          <a:prstGeom prst="triangle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grpSp>
        <p:nvGrpSpPr>
          <p:cNvPr id="20" name="Gruppieren 19"/>
          <p:cNvGrpSpPr/>
          <p:nvPr/>
        </p:nvGrpSpPr>
        <p:grpSpPr>
          <a:xfrm rot="5400000">
            <a:off x="7319880" y="1444420"/>
            <a:ext cx="610640" cy="610640"/>
            <a:chOff x="7319880" y="1368090"/>
            <a:chExt cx="610640" cy="610640"/>
          </a:xfrm>
        </p:grpSpPr>
        <p:sp>
          <p:nvSpPr>
            <p:cNvPr id="8" name="Ellipse 7"/>
            <p:cNvSpPr/>
            <p:nvPr/>
          </p:nvSpPr>
          <p:spPr>
            <a:xfrm>
              <a:off x="7319880" y="1368090"/>
              <a:ext cx="610640" cy="6106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4" name="Gerade Verbindung mit Pfeil 13"/>
            <p:cNvCxnSpPr>
              <a:endCxn id="8" idx="0"/>
            </p:cNvCxnSpPr>
            <p:nvPr/>
          </p:nvCxnSpPr>
          <p:spPr>
            <a:xfrm flipV="1">
              <a:off x="7625200" y="1368090"/>
              <a:ext cx="0" cy="3053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Gerade Verbindung mit Pfeil 29"/>
          <p:cNvCxnSpPr/>
          <p:nvPr/>
        </p:nvCxnSpPr>
        <p:spPr>
          <a:xfrm>
            <a:off x="3503380" y="312368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587420" y="3581660"/>
            <a:ext cx="22899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3503380" y="266570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>
            <a:off x="3503380" y="220772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2663750" y="3123680"/>
            <a:ext cx="76330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V="1">
            <a:off x="2663750" y="220772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 flipH="1">
            <a:off x="2282100" y="2207720"/>
            <a:ext cx="38165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/>
          <p:cNvCxnSpPr/>
          <p:nvPr/>
        </p:nvCxnSpPr>
        <p:spPr>
          <a:xfrm flipH="1">
            <a:off x="2282100" y="2665700"/>
            <a:ext cx="3053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/>
          <p:cNvCxnSpPr/>
          <p:nvPr/>
        </p:nvCxnSpPr>
        <p:spPr>
          <a:xfrm flipV="1">
            <a:off x="2587420" y="266570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accent3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0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 5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159513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82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129" name="Rectangle 4"/>
          <p:cNvSpPr txBox="1">
            <a:spLocks noChangeArrowheads="1"/>
          </p:cNvSpPr>
          <p:nvPr/>
        </p:nvSpPr>
        <p:spPr>
          <a:xfrm>
            <a:off x="457200" y="692150"/>
            <a:ext cx="8153400" cy="151557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1400" dirty="0" smtClean="0"/>
              <a:t>Hit </a:t>
            </a:r>
            <a:r>
              <a:rPr lang="en-US" sz="1400" dirty="0" smtClean="0"/>
              <a:t>driven</a:t>
            </a:r>
            <a:r>
              <a:rPr lang="de-DE" sz="1400" dirty="0" smtClean="0"/>
              <a:t>, </a:t>
            </a:r>
            <a:r>
              <a:rPr lang="en-US" sz="1400" dirty="0" smtClean="0"/>
              <a:t>trigerless</a:t>
            </a:r>
            <a:r>
              <a:rPr lang="de-DE" sz="1400" dirty="0" smtClean="0"/>
              <a:t>, readout</a:t>
            </a:r>
            <a:endParaRPr lang="de-DE" sz="1400" dirty="0"/>
          </a:p>
          <a:p>
            <a:endParaRPr lang="de-DE" sz="1400" dirty="0"/>
          </a:p>
        </p:txBody>
      </p:sp>
      <p:sp>
        <p:nvSpPr>
          <p:cNvPr id="5" name="Abgerundetes Rechteck 4"/>
          <p:cNvSpPr/>
          <p:nvPr/>
        </p:nvSpPr>
        <p:spPr>
          <a:xfrm>
            <a:off x="159513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274008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274008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3" name="Vertikaler Bildlauf 2"/>
          <p:cNvSpPr/>
          <p:nvPr/>
        </p:nvSpPr>
        <p:spPr>
          <a:xfrm>
            <a:off x="4572000" y="1673410"/>
            <a:ext cx="1908250" cy="2366230"/>
          </a:xfrm>
          <a:prstGeom prst="verticalScroll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0" name="Rechteck 9"/>
          <p:cNvSpPr/>
          <p:nvPr/>
        </p:nvSpPr>
        <p:spPr>
          <a:xfrm>
            <a:off x="4877320" y="243671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1" name="Rechteck 10"/>
          <p:cNvSpPr/>
          <p:nvPr/>
        </p:nvSpPr>
        <p:spPr>
          <a:xfrm>
            <a:off x="4877320" y="289469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2" name="Rechteck 11"/>
          <p:cNvSpPr/>
          <p:nvPr/>
        </p:nvSpPr>
        <p:spPr>
          <a:xfrm>
            <a:off x="4877320" y="3352670"/>
            <a:ext cx="1297610" cy="45798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3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 10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6174930" y="3886980"/>
            <a:ext cx="0" cy="915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6174930" y="4802940"/>
            <a:ext cx="18319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709240" y="4879270"/>
            <a:ext cx="1297610" cy="68697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0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 5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Address: 1</a:t>
            </a:r>
          </a:p>
        </p:txBody>
      </p:sp>
      <p:sp>
        <p:nvSpPr>
          <p:cNvPr id="16" name="Gleichschenkliges Dreieck 15"/>
          <p:cNvSpPr/>
          <p:nvPr/>
        </p:nvSpPr>
        <p:spPr>
          <a:xfrm flipV="1">
            <a:off x="6709240" y="4879270"/>
            <a:ext cx="1297610" cy="152660"/>
          </a:xfrm>
          <a:prstGeom prst="triangle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grpSp>
        <p:nvGrpSpPr>
          <p:cNvPr id="20" name="Gruppieren 19"/>
          <p:cNvGrpSpPr/>
          <p:nvPr/>
        </p:nvGrpSpPr>
        <p:grpSpPr>
          <a:xfrm rot="5400000">
            <a:off x="7319880" y="1444420"/>
            <a:ext cx="610640" cy="610640"/>
            <a:chOff x="7319880" y="1368090"/>
            <a:chExt cx="610640" cy="610640"/>
          </a:xfrm>
        </p:grpSpPr>
        <p:sp>
          <p:nvSpPr>
            <p:cNvPr id="8" name="Ellipse 7"/>
            <p:cNvSpPr/>
            <p:nvPr/>
          </p:nvSpPr>
          <p:spPr>
            <a:xfrm>
              <a:off x="7319880" y="1368090"/>
              <a:ext cx="610640" cy="6106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4" name="Gerade Verbindung mit Pfeil 13"/>
            <p:cNvCxnSpPr>
              <a:endCxn id="8" idx="0"/>
            </p:cNvCxnSpPr>
            <p:nvPr/>
          </p:nvCxnSpPr>
          <p:spPr>
            <a:xfrm flipV="1">
              <a:off x="7625200" y="1368090"/>
              <a:ext cx="0" cy="3053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Gerade Verbindung mit Pfeil 29"/>
          <p:cNvCxnSpPr/>
          <p:nvPr/>
        </p:nvCxnSpPr>
        <p:spPr>
          <a:xfrm>
            <a:off x="3503380" y="312368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587420" y="3581660"/>
            <a:ext cx="22899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3503380" y="266570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>
            <a:off x="3503380" y="220772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2663750" y="3123680"/>
            <a:ext cx="76330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V="1">
            <a:off x="2663750" y="220772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 flipH="1">
            <a:off x="2282100" y="2207720"/>
            <a:ext cx="38165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/>
          <p:cNvCxnSpPr/>
          <p:nvPr/>
        </p:nvCxnSpPr>
        <p:spPr>
          <a:xfrm flipH="1">
            <a:off x="2282100" y="2665700"/>
            <a:ext cx="3053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/>
          <p:cNvCxnSpPr/>
          <p:nvPr/>
        </p:nvCxnSpPr>
        <p:spPr>
          <a:xfrm flipV="1">
            <a:off x="2587420" y="266570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 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159513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50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129" name="Rectangle 4"/>
          <p:cNvSpPr txBox="1">
            <a:spLocks noChangeArrowheads="1"/>
          </p:cNvSpPr>
          <p:nvPr/>
        </p:nvSpPr>
        <p:spPr>
          <a:xfrm>
            <a:off x="457200" y="692150"/>
            <a:ext cx="8153400" cy="151557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de-DE" sz="1400" dirty="0" smtClean="0"/>
              <a:t>Hit </a:t>
            </a:r>
            <a:r>
              <a:rPr lang="en-US" sz="1400" dirty="0" smtClean="0"/>
              <a:t>driven</a:t>
            </a:r>
            <a:r>
              <a:rPr lang="de-DE" sz="1400" dirty="0" smtClean="0"/>
              <a:t>, </a:t>
            </a:r>
            <a:r>
              <a:rPr lang="en-US" sz="1400" dirty="0" smtClean="0"/>
              <a:t>trigerless</a:t>
            </a:r>
            <a:r>
              <a:rPr lang="de-DE" sz="1400" dirty="0" smtClean="0"/>
              <a:t>, readout</a:t>
            </a:r>
            <a:endParaRPr lang="de-DE" sz="1400" dirty="0"/>
          </a:p>
          <a:p>
            <a:endParaRPr lang="de-DE" sz="1400" dirty="0"/>
          </a:p>
        </p:txBody>
      </p:sp>
      <p:sp>
        <p:nvSpPr>
          <p:cNvPr id="5" name="Abgerundetes Rechteck 4"/>
          <p:cNvSpPr/>
          <p:nvPr/>
        </p:nvSpPr>
        <p:spPr>
          <a:xfrm>
            <a:off x="159513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274008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2740080" y="251304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3" name="Vertikaler Bildlauf 2"/>
          <p:cNvSpPr/>
          <p:nvPr/>
        </p:nvSpPr>
        <p:spPr>
          <a:xfrm>
            <a:off x="4572000" y="1673410"/>
            <a:ext cx="1908250" cy="2366230"/>
          </a:xfrm>
          <a:prstGeom prst="verticalScroll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0" name="Rechteck 9"/>
          <p:cNvSpPr/>
          <p:nvPr/>
        </p:nvSpPr>
        <p:spPr>
          <a:xfrm>
            <a:off x="4877320" y="243671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1" name="Rechteck 10"/>
          <p:cNvSpPr/>
          <p:nvPr/>
        </p:nvSpPr>
        <p:spPr>
          <a:xfrm>
            <a:off x="4877320" y="2894690"/>
            <a:ext cx="1297610" cy="45798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sp>
        <p:nvSpPr>
          <p:cNvPr id="12" name="Rechteck 11"/>
          <p:cNvSpPr/>
          <p:nvPr/>
        </p:nvSpPr>
        <p:spPr>
          <a:xfrm>
            <a:off x="4877320" y="3352670"/>
            <a:ext cx="1297610" cy="45798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</a:t>
            </a: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6174930" y="3886980"/>
            <a:ext cx="0" cy="915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6174930" y="4802940"/>
            <a:ext cx="18319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6709240" y="4879270"/>
            <a:ext cx="1297610" cy="68697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3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 10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Address: 4</a:t>
            </a:r>
          </a:p>
        </p:txBody>
      </p:sp>
      <p:sp>
        <p:nvSpPr>
          <p:cNvPr id="16" name="Gleichschenkliges Dreieck 15"/>
          <p:cNvSpPr/>
          <p:nvPr/>
        </p:nvSpPr>
        <p:spPr>
          <a:xfrm flipV="1">
            <a:off x="6709240" y="4879270"/>
            <a:ext cx="1297610" cy="152660"/>
          </a:xfrm>
          <a:prstGeom prst="triangle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  <p:grpSp>
        <p:nvGrpSpPr>
          <p:cNvPr id="20" name="Gruppieren 19"/>
          <p:cNvGrpSpPr/>
          <p:nvPr/>
        </p:nvGrpSpPr>
        <p:grpSpPr>
          <a:xfrm rot="5400000">
            <a:off x="7319880" y="1444420"/>
            <a:ext cx="610640" cy="610640"/>
            <a:chOff x="7319880" y="1368090"/>
            <a:chExt cx="610640" cy="610640"/>
          </a:xfrm>
        </p:grpSpPr>
        <p:sp>
          <p:nvSpPr>
            <p:cNvPr id="8" name="Ellipse 7"/>
            <p:cNvSpPr/>
            <p:nvPr/>
          </p:nvSpPr>
          <p:spPr>
            <a:xfrm>
              <a:off x="7319880" y="1368090"/>
              <a:ext cx="610640" cy="6106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4" name="Gerade Verbindung mit Pfeil 13"/>
            <p:cNvCxnSpPr>
              <a:endCxn id="8" idx="0"/>
            </p:cNvCxnSpPr>
            <p:nvPr/>
          </p:nvCxnSpPr>
          <p:spPr>
            <a:xfrm flipV="1">
              <a:off x="7625200" y="1368090"/>
              <a:ext cx="0" cy="3053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Gerade Verbindung mit Pfeil 29"/>
          <p:cNvCxnSpPr/>
          <p:nvPr/>
        </p:nvCxnSpPr>
        <p:spPr>
          <a:xfrm>
            <a:off x="3503380" y="312368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>
            <a:off x="2587420" y="3581660"/>
            <a:ext cx="22899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3503380" y="266570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>
            <a:off x="3503380" y="2207720"/>
            <a:ext cx="13739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2663750" y="3123680"/>
            <a:ext cx="76330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/>
        </p:nvCxnSpPr>
        <p:spPr>
          <a:xfrm flipV="1">
            <a:off x="2663750" y="220772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 flipH="1">
            <a:off x="2282100" y="2207720"/>
            <a:ext cx="38165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/>
          <p:cNvCxnSpPr/>
          <p:nvPr/>
        </p:nvCxnSpPr>
        <p:spPr>
          <a:xfrm flipH="1">
            <a:off x="2282100" y="2665700"/>
            <a:ext cx="3053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/>
          <p:cNvCxnSpPr/>
          <p:nvPr/>
        </p:nvCxnSpPr>
        <p:spPr>
          <a:xfrm flipV="1">
            <a:off x="2587420" y="2665700"/>
            <a:ext cx="0" cy="9159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4877320" y="1978730"/>
            <a:ext cx="1297610" cy="45798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Time: 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Amplitude: 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1595130" y="2055060"/>
            <a:ext cx="686970" cy="38165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08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results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420888"/>
            <a:ext cx="3234680" cy="3008728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3347864" y="2132857"/>
            <a:ext cx="839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Efficiency</a:t>
            </a:r>
            <a:endParaRPr lang="en-US" sz="1200" dirty="0"/>
          </a:p>
        </p:txBody>
      </p:sp>
      <p:sp>
        <p:nvSpPr>
          <p:cNvPr id="11" name="Textfeld 10"/>
          <p:cNvSpPr txBox="1"/>
          <p:nvPr/>
        </p:nvSpPr>
        <p:spPr>
          <a:xfrm>
            <a:off x="4716016" y="5157193"/>
            <a:ext cx="1402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Threshold voltage</a:t>
            </a:r>
            <a:endParaRPr lang="en-US" sz="1200" dirty="0"/>
          </a:p>
        </p:txBody>
      </p:sp>
      <p:sp>
        <p:nvSpPr>
          <p:cNvPr id="12" name="Textfeld 11"/>
          <p:cNvSpPr txBox="1"/>
          <p:nvPr/>
        </p:nvSpPr>
        <p:spPr>
          <a:xfrm>
            <a:off x="6156176" y="4797152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Dominik Dannheim, Andreas </a:t>
            </a:r>
            <a:r>
              <a:rPr lang="en-US" sz="1400" dirty="0" err="1"/>
              <a:t>Nürnberg</a:t>
            </a:r>
            <a:endParaRPr lang="en-US" sz="1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ATLASPix</a:t>
            </a:r>
            <a:r>
              <a:rPr lang="en-US" dirty="0"/>
              <a:t> efficiency measured at CERN </a:t>
            </a:r>
            <a:r>
              <a:rPr lang="en-US" dirty="0" err="1"/>
              <a:t>SpS</a:t>
            </a:r>
            <a:r>
              <a:rPr lang="en-US" dirty="0"/>
              <a:t> – CLIC </a:t>
            </a:r>
            <a:r>
              <a:rPr lang="en-US" dirty="0" smtClean="0"/>
              <a:t>telescope &gt; 99%</a:t>
            </a:r>
          </a:p>
          <a:p>
            <a:r>
              <a:rPr lang="en-US" dirty="0" smtClean="0"/>
              <a:t>Spatial resolution: RMS = 12.6µm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13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46950"/>
          </a:xfrm>
        </p:spPr>
        <p:txBody>
          <a:bodyPr/>
          <a:lstStyle/>
          <a:p>
            <a:r>
              <a:rPr lang="en-GB" dirty="0"/>
              <a:t>Figure shows the measurement performed with </a:t>
            </a:r>
            <a:r>
              <a:rPr lang="en-GB" dirty="0" err="1"/>
              <a:t>ATLASPixSimple</a:t>
            </a:r>
            <a:r>
              <a:rPr lang="en-GB" dirty="0"/>
              <a:t> at 200 Ωcm substrate </a:t>
            </a:r>
            <a:endParaRPr lang="en-US" dirty="0"/>
          </a:p>
          <a:p>
            <a:r>
              <a:rPr lang="en-GB" dirty="0"/>
              <a:t>Fast readout has been used, TS period was 25ns (800mbps)</a:t>
            </a:r>
            <a:endParaRPr lang="en-US" dirty="0"/>
          </a:p>
          <a:p>
            <a:r>
              <a:rPr lang="en-GB" dirty="0"/>
              <a:t>Sr-90 spectrum has been measured with </a:t>
            </a:r>
            <a:r>
              <a:rPr lang="en-GB" dirty="0" err="1"/>
              <a:t>ToT</a:t>
            </a:r>
            <a:r>
              <a:rPr lang="en-GB" dirty="0"/>
              <a:t>. (</a:t>
            </a:r>
            <a:r>
              <a:rPr lang="en-GB" dirty="0" err="1"/>
              <a:t>ToT</a:t>
            </a:r>
            <a:r>
              <a:rPr lang="en-GB" dirty="0"/>
              <a:t> has 6 bits)</a:t>
            </a:r>
            <a:endParaRPr lang="en-US" dirty="0"/>
          </a:p>
          <a:p>
            <a:r>
              <a:rPr lang="en-GB" dirty="0"/>
              <a:t>The spectrum peak is 7000e. (Calibrated with </a:t>
            </a:r>
            <a:r>
              <a:rPr lang="en-GB" dirty="0" smtClean="0"/>
              <a:t>x-rays)</a:t>
            </a:r>
            <a:endParaRPr lang="en-US" dirty="0"/>
          </a:p>
          <a:p>
            <a:r>
              <a:rPr lang="en-GB" dirty="0"/>
              <a:t>Figure </a:t>
            </a:r>
            <a:r>
              <a:rPr lang="en-GB" dirty="0" smtClean="0"/>
              <a:t>right shows </a:t>
            </a:r>
            <a:r>
              <a:rPr lang="en-GB" dirty="0"/>
              <a:t>signal (MPW – Sr-90) vs depletion voltage</a:t>
            </a: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Measurement </a:t>
            </a:r>
            <a:r>
              <a:rPr lang="de-DE" dirty="0" err="1"/>
              <a:t>results</a:t>
            </a:r>
            <a:endParaRPr lang="en-US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40" y="2742030"/>
            <a:ext cx="7734501" cy="244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73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46950"/>
          </a:xfrm>
        </p:spPr>
        <p:txBody>
          <a:bodyPr/>
          <a:lstStyle/>
          <a:p>
            <a:r>
              <a:rPr lang="en-GB" dirty="0"/>
              <a:t>R</a:t>
            </a:r>
            <a:r>
              <a:rPr lang="en-GB" dirty="0" smtClean="0"/>
              <a:t>esult </a:t>
            </a:r>
            <a:r>
              <a:rPr lang="en-GB" dirty="0"/>
              <a:t>of the threshold scan for </a:t>
            </a:r>
            <a:r>
              <a:rPr lang="en-GB" dirty="0" err="1"/>
              <a:t>ATLASPIxSimple</a:t>
            </a:r>
            <a:r>
              <a:rPr lang="en-GB" dirty="0"/>
              <a:t>. Matrix has been tuned</a:t>
            </a:r>
            <a:endParaRPr lang="en-US" dirty="0"/>
          </a:p>
          <a:p>
            <a:r>
              <a:rPr lang="en-GB" dirty="0" smtClean="0"/>
              <a:t>Average threshold </a:t>
            </a:r>
            <a:r>
              <a:rPr lang="en-GB" dirty="0"/>
              <a:t>is ~</a:t>
            </a:r>
            <a:r>
              <a:rPr lang="en-GB" dirty="0" smtClean="0"/>
              <a:t>1026e </a:t>
            </a:r>
            <a:r>
              <a:rPr lang="en-GB" dirty="0"/>
              <a:t>and the threshold dispersion 70e.</a:t>
            </a:r>
            <a:endParaRPr lang="en-US" dirty="0"/>
          </a:p>
          <a:p>
            <a:r>
              <a:rPr lang="en-GB" dirty="0"/>
              <a:t>The noise dispersion is shown in the </a:t>
            </a:r>
            <a:r>
              <a:rPr lang="en-GB" dirty="0" smtClean="0"/>
              <a:t>figure right. </a:t>
            </a:r>
            <a:r>
              <a:rPr lang="en-GB" dirty="0"/>
              <a:t>Average noise is </a:t>
            </a:r>
            <a:r>
              <a:rPr lang="en-GB" dirty="0" smtClean="0"/>
              <a:t>80e</a:t>
            </a:r>
            <a:r>
              <a:rPr lang="en-GB" dirty="0"/>
              <a:t>.</a:t>
            </a:r>
            <a:endParaRPr lang="en-US" dirty="0"/>
          </a:p>
          <a:p>
            <a:r>
              <a:rPr lang="en-GB" dirty="0" smtClean="0"/>
              <a:t>Signal to </a:t>
            </a:r>
            <a:r>
              <a:rPr lang="en-GB" dirty="0"/>
              <a:t>noise ratio of </a:t>
            </a:r>
            <a:r>
              <a:rPr lang="en-GB" dirty="0" err="1"/>
              <a:t>ATLASPIxSimple</a:t>
            </a:r>
            <a:r>
              <a:rPr lang="en-GB" dirty="0"/>
              <a:t> is </a:t>
            </a:r>
            <a:r>
              <a:rPr lang="en-GB" dirty="0" smtClean="0"/>
              <a:t>about </a:t>
            </a:r>
            <a:r>
              <a:rPr lang="en-GB" dirty="0" smtClean="0"/>
              <a:t>80. </a:t>
            </a:r>
            <a:r>
              <a:rPr lang="en-GB" dirty="0"/>
              <a:t>There is enough signal. It would work also at standard </a:t>
            </a:r>
            <a:r>
              <a:rPr lang="en-GB" dirty="0" smtClean="0"/>
              <a:t>substrate</a:t>
            </a: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Measurement </a:t>
            </a:r>
            <a:r>
              <a:rPr lang="de-DE" dirty="0" err="1"/>
              <a:t>results</a:t>
            </a:r>
            <a:endParaRPr lang="en-US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010" y="3005808"/>
            <a:ext cx="4106962" cy="317107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60" y="2818360"/>
            <a:ext cx="4432462" cy="342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52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46950"/>
          </a:xfrm>
        </p:spPr>
        <p:txBody>
          <a:bodyPr/>
          <a:lstStyle/>
          <a:p>
            <a:r>
              <a:rPr lang="en-GB" dirty="0" smtClean="0"/>
              <a:t>All </a:t>
            </a:r>
            <a:r>
              <a:rPr lang="en-GB" dirty="0"/>
              <a:t>s-curves are shown </a:t>
            </a:r>
            <a:r>
              <a:rPr lang="en-GB" dirty="0" smtClean="0"/>
              <a:t>as well. </a:t>
            </a:r>
            <a:r>
              <a:rPr lang="en-GB" dirty="0"/>
              <a:t>Signals &gt; </a:t>
            </a:r>
            <a:r>
              <a:rPr lang="en-GB" dirty="0" smtClean="0"/>
              <a:t>0.3V (1700e) </a:t>
            </a:r>
            <a:r>
              <a:rPr lang="en-GB" dirty="0"/>
              <a:t>can be detected with 99% efficiency </a:t>
            </a: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Measurement </a:t>
            </a:r>
            <a:r>
              <a:rPr lang="de-DE" dirty="0" err="1"/>
              <a:t>results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667" y="1355984"/>
            <a:ext cx="5066666" cy="414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76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bgerundetes Rechteck 24"/>
          <p:cNvSpPr/>
          <p:nvPr/>
        </p:nvSpPr>
        <p:spPr>
          <a:xfrm>
            <a:off x="2816410" y="833780"/>
            <a:ext cx="1728000" cy="5688000"/>
          </a:xfrm>
          <a:prstGeom prst="round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66" name="Rechteck 65"/>
          <p:cNvSpPr/>
          <p:nvPr/>
        </p:nvSpPr>
        <p:spPr>
          <a:xfrm>
            <a:off x="3176410" y="346107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3176273" y="4145871"/>
            <a:ext cx="504138" cy="2159909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Left</a:t>
            </a:r>
            <a:endParaRPr lang="de-DE" sz="900" kern="0" dirty="0" smtClean="0">
              <a:solidFill>
                <a:schemeClr val="tx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3680410" y="4145872"/>
            <a:ext cx="504000" cy="2159908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Right</a:t>
            </a:r>
            <a:endParaRPr lang="de-DE" sz="900" kern="0" dirty="0" smtClean="0">
              <a:solidFill>
                <a:schemeClr val="tx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3176272" y="940702"/>
            <a:ext cx="1008000" cy="360368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399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19" name="Rechteck 118"/>
          <p:cNvSpPr/>
          <p:nvPr/>
        </p:nvSpPr>
        <p:spPr>
          <a:xfrm>
            <a:off x="3176411" y="5873780"/>
            <a:ext cx="504000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20" name="Rechteck 119"/>
          <p:cNvSpPr/>
          <p:nvPr/>
        </p:nvSpPr>
        <p:spPr>
          <a:xfrm>
            <a:off x="3680410" y="5873780"/>
            <a:ext cx="504001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cxnSp>
        <p:nvCxnSpPr>
          <p:cNvPr id="57" name="Gerade Verbindung mit Pfeil 56"/>
          <p:cNvCxnSpPr/>
          <p:nvPr/>
        </p:nvCxnSpPr>
        <p:spPr>
          <a:xfrm flipH="1">
            <a:off x="2268000" y="6453000"/>
            <a:ext cx="3888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hteck 74"/>
          <p:cNvSpPr/>
          <p:nvPr/>
        </p:nvSpPr>
        <p:spPr>
          <a:xfrm>
            <a:off x="3176410" y="310107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cxnSp>
        <p:nvCxnSpPr>
          <p:cNvPr id="109" name="Gerader Verbinder 108"/>
          <p:cNvCxnSpPr/>
          <p:nvPr/>
        </p:nvCxnSpPr>
        <p:spPr>
          <a:xfrm>
            <a:off x="3392410" y="6305780"/>
            <a:ext cx="0" cy="1440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r Verbinder 114"/>
          <p:cNvCxnSpPr/>
          <p:nvPr/>
        </p:nvCxnSpPr>
        <p:spPr>
          <a:xfrm>
            <a:off x="3824410" y="6305780"/>
            <a:ext cx="0" cy="1440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echteck 143"/>
          <p:cNvSpPr/>
          <p:nvPr/>
        </p:nvSpPr>
        <p:spPr>
          <a:xfrm>
            <a:off x="3176410" y="234578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45" name="Rechteck 144"/>
          <p:cNvSpPr/>
          <p:nvPr/>
        </p:nvSpPr>
        <p:spPr>
          <a:xfrm>
            <a:off x="3176410" y="198578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200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3176410" y="4145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3176410" y="4361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3176410" y="5657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3680410" y="4145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70" name="Rechteck 69"/>
          <p:cNvSpPr/>
          <p:nvPr/>
        </p:nvSpPr>
        <p:spPr>
          <a:xfrm>
            <a:off x="3680410" y="4361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3680410" y="5657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0" name="Runde Klammer rechts 9"/>
          <p:cNvSpPr/>
          <p:nvPr/>
        </p:nvSpPr>
        <p:spPr>
          <a:xfrm flipH="1">
            <a:off x="3032410" y="3713780"/>
            <a:ext cx="144000" cy="504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4" name="Runde Klammer rechts 83"/>
          <p:cNvSpPr/>
          <p:nvPr/>
        </p:nvSpPr>
        <p:spPr>
          <a:xfrm flipH="1">
            <a:off x="2960410" y="3353780"/>
            <a:ext cx="216000" cy="1080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6" name="Runde Klammer rechts 85"/>
          <p:cNvSpPr/>
          <p:nvPr/>
        </p:nvSpPr>
        <p:spPr>
          <a:xfrm flipH="1">
            <a:off x="2888410" y="2561780"/>
            <a:ext cx="288000" cy="3168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7" name="Runde Klammer rechts 86"/>
          <p:cNvSpPr/>
          <p:nvPr/>
        </p:nvSpPr>
        <p:spPr>
          <a:xfrm>
            <a:off x="4184410" y="2201780"/>
            <a:ext cx="144000" cy="2016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9" name="Runde Klammer rechts 88"/>
          <p:cNvSpPr/>
          <p:nvPr/>
        </p:nvSpPr>
        <p:spPr>
          <a:xfrm>
            <a:off x="4184410" y="1841780"/>
            <a:ext cx="216000" cy="2592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91" name="Rechteck 90"/>
          <p:cNvSpPr/>
          <p:nvPr/>
        </p:nvSpPr>
        <p:spPr>
          <a:xfrm>
            <a:off x="3176410" y="162578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201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94" name="Runde Klammer rechts 93"/>
          <p:cNvSpPr/>
          <p:nvPr/>
        </p:nvSpPr>
        <p:spPr>
          <a:xfrm>
            <a:off x="4184410" y="1193780"/>
            <a:ext cx="288000" cy="4536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96" name="Rechteck 95"/>
          <p:cNvSpPr/>
          <p:nvPr/>
        </p:nvSpPr>
        <p:spPr>
          <a:xfrm>
            <a:off x="3176410" y="3857780"/>
            <a:ext cx="1008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Col</a:t>
            </a:r>
            <a:r>
              <a:rPr lang="de-DE" sz="900" kern="0" dirty="0" smtClean="0">
                <a:solidFill>
                  <a:schemeClr val="tx1"/>
                </a:solidFill>
              </a:rPr>
              <a:t>. </a:t>
            </a:r>
            <a:r>
              <a:rPr lang="de-DE" sz="900" kern="0" dirty="0" err="1" smtClean="0">
                <a:solidFill>
                  <a:schemeClr val="tx1"/>
                </a:solidFill>
              </a:rPr>
              <a:t>control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06" name="Abgerundetes Rechteck 105"/>
          <p:cNvSpPr/>
          <p:nvPr/>
        </p:nvSpPr>
        <p:spPr>
          <a:xfrm>
            <a:off x="4623960" y="833780"/>
            <a:ext cx="1728000" cy="5688000"/>
          </a:xfrm>
          <a:prstGeom prst="round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33" name="Rechteck 132"/>
          <p:cNvSpPr/>
          <p:nvPr/>
        </p:nvSpPr>
        <p:spPr>
          <a:xfrm>
            <a:off x="4983960" y="346107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34" name="Rechteck 133"/>
          <p:cNvSpPr/>
          <p:nvPr/>
        </p:nvSpPr>
        <p:spPr>
          <a:xfrm>
            <a:off x="4983823" y="4145871"/>
            <a:ext cx="504138" cy="2159909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Left</a:t>
            </a:r>
            <a:endParaRPr lang="de-DE" sz="900" kern="0" dirty="0" smtClean="0">
              <a:solidFill>
                <a:schemeClr val="tx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35" name="Rechteck 134"/>
          <p:cNvSpPr/>
          <p:nvPr/>
        </p:nvSpPr>
        <p:spPr>
          <a:xfrm>
            <a:off x="5487960" y="4145872"/>
            <a:ext cx="504000" cy="2159908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Right</a:t>
            </a:r>
            <a:endParaRPr lang="de-DE" sz="900" kern="0" dirty="0" smtClean="0">
              <a:solidFill>
                <a:schemeClr val="tx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42" name="Rechteck 141"/>
          <p:cNvSpPr/>
          <p:nvPr/>
        </p:nvSpPr>
        <p:spPr>
          <a:xfrm>
            <a:off x="4983822" y="940702"/>
            <a:ext cx="1008000" cy="360368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399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48" name="Rechteck 147"/>
          <p:cNvSpPr/>
          <p:nvPr/>
        </p:nvSpPr>
        <p:spPr>
          <a:xfrm>
            <a:off x="4983961" y="5873780"/>
            <a:ext cx="504000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49" name="Rechteck 148"/>
          <p:cNvSpPr/>
          <p:nvPr/>
        </p:nvSpPr>
        <p:spPr>
          <a:xfrm>
            <a:off x="5487960" y="5873780"/>
            <a:ext cx="504001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50" name="Rechteck 149"/>
          <p:cNvSpPr/>
          <p:nvPr/>
        </p:nvSpPr>
        <p:spPr>
          <a:xfrm>
            <a:off x="4983960" y="310107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cxnSp>
        <p:nvCxnSpPr>
          <p:cNvPr id="151" name="Gerader Verbinder 150"/>
          <p:cNvCxnSpPr/>
          <p:nvPr/>
        </p:nvCxnSpPr>
        <p:spPr>
          <a:xfrm>
            <a:off x="5199960" y="6305780"/>
            <a:ext cx="0" cy="1440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Gerader Verbinder 151"/>
          <p:cNvCxnSpPr/>
          <p:nvPr/>
        </p:nvCxnSpPr>
        <p:spPr>
          <a:xfrm>
            <a:off x="5631960" y="6305780"/>
            <a:ext cx="0" cy="1440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hteck 152"/>
          <p:cNvSpPr/>
          <p:nvPr/>
        </p:nvSpPr>
        <p:spPr>
          <a:xfrm>
            <a:off x="4983960" y="234578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54" name="Rechteck 153"/>
          <p:cNvSpPr/>
          <p:nvPr/>
        </p:nvSpPr>
        <p:spPr>
          <a:xfrm>
            <a:off x="4983960" y="198578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200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55" name="Rechteck 154"/>
          <p:cNvSpPr/>
          <p:nvPr/>
        </p:nvSpPr>
        <p:spPr>
          <a:xfrm>
            <a:off x="4983960" y="4145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56" name="Rechteck 155"/>
          <p:cNvSpPr/>
          <p:nvPr/>
        </p:nvSpPr>
        <p:spPr>
          <a:xfrm>
            <a:off x="4983960" y="4361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57" name="Rechteck 156"/>
          <p:cNvSpPr/>
          <p:nvPr/>
        </p:nvSpPr>
        <p:spPr>
          <a:xfrm>
            <a:off x="4983960" y="5657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58" name="Rechteck 157"/>
          <p:cNvSpPr/>
          <p:nvPr/>
        </p:nvSpPr>
        <p:spPr>
          <a:xfrm>
            <a:off x="5487960" y="4145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59" name="Rechteck 158"/>
          <p:cNvSpPr/>
          <p:nvPr/>
        </p:nvSpPr>
        <p:spPr>
          <a:xfrm>
            <a:off x="5487960" y="4361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60" name="Rechteck 159"/>
          <p:cNvSpPr/>
          <p:nvPr/>
        </p:nvSpPr>
        <p:spPr>
          <a:xfrm>
            <a:off x="5487960" y="5657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61" name="Runde Klammer rechts 160"/>
          <p:cNvSpPr/>
          <p:nvPr/>
        </p:nvSpPr>
        <p:spPr>
          <a:xfrm flipH="1">
            <a:off x="4839960" y="3713780"/>
            <a:ext cx="144000" cy="504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62" name="Runde Klammer rechts 161"/>
          <p:cNvSpPr/>
          <p:nvPr/>
        </p:nvSpPr>
        <p:spPr>
          <a:xfrm flipH="1">
            <a:off x="4767960" y="3353780"/>
            <a:ext cx="216000" cy="1080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63" name="Runde Klammer rechts 162"/>
          <p:cNvSpPr/>
          <p:nvPr/>
        </p:nvSpPr>
        <p:spPr>
          <a:xfrm flipH="1">
            <a:off x="4695960" y="2561780"/>
            <a:ext cx="288000" cy="3168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64" name="Runde Klammer rechts 163"/>
          <p:cNvSpPr/>
          <p:nvPr/>
        </p:nvSpPr>
        <p:spPr>
          <a:xfrm>
            <a:off x="5991960" y="2201780"/>
            <a:ext cx="144000" cy="2016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65" name="Runde Klammer rechts 164"/>
          <p:cNvSpPr/>
          <p:nvPr/>
        </p:nvSpPr>
        <p:spPr>
          <a:xfrm>
            <a:off x="5991960" y="1841780"/>
            <a:ext cx="216000" cy="2592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66" name="Rechteck 165"/>
          <p:cNvSpPr/>
          <p:nvPr/>
        </p:nvSpPr>
        <p:spPr>
          <a:xfrm>
            <a:off x="4983960" y="162578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201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67" name="Runde Klammer rechts 166"/>
          <p:cNvSpPr/>
          <p:nvPr/>
        </p:nvSpPr>
        <p:spPr>
          <a:xfrm>
            <a:off x="5991960" y="1193780"/>
            <a:ext cx="288000" cy="4536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68" name="Rechteck 167"/>
          <p:cNvSpPr/>
          <p:nvPr/>
        </p:nvSpPr>
        <p:spPr>
          <a:xfrm>
            <a:off x="4983960" y="3857780"/>
            <a:ext cx="1008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Col</a:t>
            </a:r>
            <a:r>
              <a:rPr lang="de-DE" sz="900" kern="0" dirty="0" smtClean="0">
                <a:solidFill>
                  <a:schemeClr val="tx1"/>
                </a:solidFill>
              </a:rPr>
              <a:t>. </a:t>
            </a:r>
            <a:r>
              <a:rPr lang="de-DE" sz="900" kern="0" dirty="0" err="1" smtClean="0">
                <a:solidFill>
                  <a:schemeClr val="tx1"/>
                </a:solidFill>
              </a:rPr>
              <a:t>control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for CLIC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30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unde Klammer rechts 57"/>
          <p:cNvSpPr/>
          <p:nvPr/>
        </p:nvSpPr>
        <p:spPr>
          <a:xfrm>
            <a:off x="5991960" y="1062770"/>
            <a:ext cx="288000" cy="466701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5" name="Runde Klammer rechts 54"/>
          <p:cNvSpPr/>
          <p:nvPr/>
        </p:nvSpPr>
        <p:spPr>
          <a:xfrm>
            <a:off x="5991960" y="2201780"/>
            <a:ext cx="144000" cy="2016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6" name="Runde Klammer rechts 55"/>
          <p:cNvSpPr/>
          <p:nvPr/>
        </p:nvSpPr>
        <p:spPr>
          <a:xfrm>
            <a:off x="6022270" y="2055060"/>
            <a:ext cx="185690" cy="237872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for CLIC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2816410" y="833780"/>
            <a:ext cx="3587510" cy="5688000"/>
          </a:xfrm>
          <a:prstGeom prst="round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0" name="Rechteck 9"/>
          <p:cNvSpPr/>
          <p:nvPr/>
        </p:nvSpPr>
        <p:spPr>
          <a:xfrm>
            <a:off x="3176273" y="4145871"/>
            <a:ext cx="504138" cy="2159909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Left</a:t>
            </a:r>
            <a:endParaRPr lang="de-DE" sz="900" kern="0" dirty="0" smtClean="0">
              <a:solidFill>
                <a:schemeClr val="tx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3680410" y="4145872"/>
            <a:ext cx="504000" cy="2159908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Right</a:t>
            </a:r>
            <a:endParaRPr lang="de-DE" sz="900" kern="0" dirty="0" smtClean="0">
              <a:solidFill>
                <a:schemeClr val="tx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3176411" y="5873780"/>
            <a:ext cx="504000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3680410" y="5873780"/>
            <a:ext cx="504001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cxnSp>
        <p:nvCxnSpPr>
          <p:cNvPr id="16" name="Gerader Verbinder 15"/>
          <p:cNvCxnSpPr/>
          <p:nvPr/>
        </p:nvCxnSpPr>
        <p:spPr>
          <a:xfrm>
            <a:off x="3392410" y="6305780"/>
            <a:ext cx="0" cy="1440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/>
          <p:cNvCxnSpPr/>
          <p:nvPr/>
        </p:nvCxnSpPr>
        <p:spPr>
          <a:xfrm>
            <a:off x="3824410" y="6305780"/>
            <a:ext cx="0" cy="1440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9"/>
          <p:cNvSpPr/>
          <p:nvPr/>
        </p:nvSpPr>
        <p:spPr>
          <a:xfrm>
            <a:off x="3176410" y="4145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3176410" y="4361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3176410" y="5657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3680410" y="4145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3680410" y="4361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3680410" y="5657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26" name="Runde Klammer rechts 25"/>
          <p:cNvSpPr/>
          <p:nvPr/>
        </p:nvSpPr>
        <p:spPr>
          <a:xfrm flipH="1">
            <a:off x="3032410" y="3657990"/>
            <a:ext cx="165650" cy="55979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7" name="Runde Klammer rechts 26"/>
          <p:cNvSpPr/>
          <p:nvPr/>
        </p:nvSpPr>
        <p:spPr>
          <a:xfrm flipH="1">
            <a:off x="2960410" y="3505330"/>
            <a:ext cx="237650" cy="92845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8" name="Runde Klammer rechts 27"/>
          <p:cNvSpPr/>
          <p:nvPr/>
        </p:nvSpPr>
        <p:spPr>
          <a:xfrm flipH="1">
            <a:off x="2888410" y="2561780"/>
            <a:ext cx="288000" cy="3168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3" name="Rechteck 32"/>
          <p:cNvSpPr/>
          <p:nvPr/>
        </p:nvSpPr>
        <p:spPr>
          <a:xfrm>
            <a:off x="3176410" y="3857780"/>
            <a:ext cx="1008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Col</a:t>
            </a:r>
            <a:r>
              <a:rPr lang="de-DE" sz="900" kern="0" dirty="0" smtClean="0">
                <a:solidFill>
                  <a:schemeClr val="tx1"/>
                </a:solidFill>
              </a:rPr>
              <a:t>. </a:t>
            </a:r>
            <a:r>
              <a:rPr lang="de-DE" sz="900" kern="0" dirty="0" err="1" smtClean="0">
                <a:solidFill>
                  <a:schemeClr val="tx1"/>
                </a:solidFill>
              </a:rPr>
              <a:t>control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4983823" y="4145871"/>
            <a:ext cx="504138" cy="2159909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Left</a:t>
            </a:r>
            <a:endParaRPr lang="de-DE" sz="900" kern="0" dirty="0" smtClean="0">
              <a:solidFill>
                <a:schemeClr val="tx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5487960" y="4145872"/>
            <a:ext cx="504000" cy="2159908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Right</a:t>
            </a:r>
            <a:endParaRPr lang="de-DE" sz="900" kern="0" dirty="0" smtClean="0">
              <a:solidFill>
                <a:schemeClr val="tx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4983961" y="5873780"/>
            <a:ext cx="504000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5487960" y="5873780"/>
            <a:ext cx="504001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cxnSp>
        <p:nvCxnSpPr>
          <p:cNvPr id="42" name="Gerader Verbinder 41"/>
          <p:cNvCxnSpPr/>
          <p:nvPr/>
        </p:nvCxnSpPr>
        <p:spPr>
          <a:xfrm>
            <a:off x="5199960" y="6305780"/>
            <a:ext cx="0" cy="1440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/>
          <p:cNvCxnSpPr/>
          <p:nvPr/>
        </p:nvCxnSpPr>
        <p:spPr>
          <a:xfrm>
            <a:off x="5631960" y="6305780"/>
            <a:ext cx="0" cy="1440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/>
          <p:cNvSpPr/>
          <p:nvPr/>
        </p:nvSpPr>
        <p:spPr>
          <a:xfrm>
            <a:off x="4983960" y="4145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4983960" y="4361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4983960" y="5657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5487960" y="4145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5487960" y="4361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5487960" y="565778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4983960" y="3857780"/>
            <a:ext cx="1008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Col</a:t>
            </a:r>
            <a:r>
              <a:rPr lang="de-DE" sz="900" kern="0" dirty="0" smtClean="0">
                <a:solidFill>
                  <a:schemeClr val="tx1"/>
                </a:solidFill>
              </a:rPr>
              <a:t>. </a:t>
            </a:r>
            <a:r>
              <a:rPr lang="de-DE" sz="900" kern="0" dirty="0" err="1" smtClean="0">
                <a:solidFill>
                  <a:schemeClr val="tx1"/>
                </a:solidFill>
              </a:rPr>
              <a:t>control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198060" y="986440"/>
            <a:ext cx="2824210" cy="152660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</a:t>
            </a:r>
            <a:r>
              <a:rPr lang="de-DE" sz="900" kern="0" dirty="0" smtClean="0">
                <a:solidFill>
                  <a:schemeClr val="tx1"/>
                </a:solidFill>
              </a:rPr>
              <a:t>799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3198060" y="1139100"/>
            <a:ext cx="2824210" cy="152660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</a:t>
            </a:r>
            <a:r>
              <a:rPr lang="de-DE" sz="900" kern="0" dirty="0" smtClean="0">
                <a:solidFill>
                  <a:schemeClr val="tx1"/>
                </a:solidFill>
              </a:rPr>
              <a:t>798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3198060" y="3581660"/>
            <a:ext cx="2824210" cy="152660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</a:t>
            </a: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3198060" y="3429000"/>
            <a:ext cx="2824210" cy="152660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3198060" y="3276340"/>
            <a:ext cx="2824210" cy="152660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3198060" y="1291760"/>
            <a:ext cx="2824210" cy="152660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3198060" y="1978730"/>
            <a:ext cx="2824210" cy="152660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601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3198060" y="2131390"/>
            <a:ext cx="2824210" cy="152660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600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3198060" y="2513040"/>
            <a:ext cx="2824210" cy="152660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199</a:t>
            </a:r>
            <a:endParaRPr lang="de-DE" sz="9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3075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CLIC pixel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1D9343-E757-473A-B365-895B83CA8D9D}" type="slidenum">
              <a:rPr lang="de-DE" altLang="de-DE" smtClean="0"/>
              <a:pPr>
                <a:defRPr/>
              </a:pPr>
              <a:t>29</a:t>
            </a:fld>
            <a:endParaRPr lang="de-DE" alt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3" y="1749740"/>
            <a:ext cx="9144000" cy="3702024"/>
          </a:xfrm>
          <a:prstGeom prst="rect">
            <a:avLst/>
          </a:prstGeom>
        </p:spPr>
      </p:pic>
      <p:cxnSp>
        <p:nvCxnSpPr>
          <p:cNvPr id="6" name="Gerade Verbindung mit Pfeil 5"/>
          <p:cNvCxnSpPr/>
          <p:nvPr/>
        </p:nvCxnSpPr>
        <p:spPr>
          <a:xfrm flipV="1">
            <a:off x="8846480" y="2894690"/>
            <a:ext cx="0" cy="13739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7854190" y="2513040"/>
            <a:ext cx="1034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22 – 25µm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4074343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1515570"/>
          </a:xfrm>
        </p:spPr>
        <p:txBody>
          <a:bodyPr/>
          <a:lstStyle/>
          <a:p>
            <a:r>
              <a:rPr lang="en-GB" dirty="0" smtClean="0"/>
              <a:t>HVCMOS sensors are monolithic depleted active pixel sensors in standard HVCMOS technologies</a:t>
            </a:r>
          </a:p>
          <a:p>
            <a:r>
              <a:rPr lang="en-GB" dirty="0" smtClean="0"/>
              <a:t>Smart diode concept</a:t>
            </a:r>
          </a:p>
          <a:p>
            <a:r>
              <a:rPr lang="en-GB" dirty="0" smtClean="0"/>
              <a:t>Pixel electronic placed inside the collection electrode</a:t>
            </a:r>
          </a:p>
          <a:p>
            <a:r>
              <a:rPr lang="en-GB" dirty="0" smtClean="0"/>
              <a:t>Properties:</a:t>
            </a:r>
          </a:p>
          <a:p>
            <a:r>
              <a:rPr lang="en-GB" dirty="0" smtClean="0"/>
              <a:t>Monolithic</a:t>
            </a:r>
          </a:p>
          <a:p>
            <a:r>
              <a:rPr lang="en-GB" dirty="0" smtClean="0"/>
              <a:t>Fast signal generation and charge collection</a:t>
            </a:r>
          </a:p>
          <a:p>
            <a:r>
              <a:rPr lang="en-GB" dirty="0" smtClean="0"/>
              <a:t>High radiation tolerance</a:t>
            </a:r>
          </a:p>
          <a:p>
            <a:r>
              <a:rPr lang="en-GB" dirty="0" smtClean="0"/>
              <a:t>Cost effective production (no need for bumps)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4800990" y="2894690"/>
            <a:ext cx="3886200" cy="3282190"/>
          </a:xfrm>
          <a:prstGeom prst="rect">
            <a:avLst/>
          </a:prstGeom>
          <a:solidFill>
            <a:srgbClr val="FFFF6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4800990" y="2895600"/>
            <a:ext cx="3886200" cy="2971800"/>
          </a:xfrm>
          <a:prstGeom prst="round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" name="Abgerundetes Rechteck 6"/>
          <p:cNvSpPr/>
          <p:nvPr/>
        </p:nvSpPr>
        <p:spPr>
          <a:xfrm>
            <a:off x="5486790" y="2895600"/>
            <a:ext cx="2514600" cy="11449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5863110" y="2894690"/>
            <a:ext cx="99229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9" name="Abgerundetes Rechteck 8"/>
          <p:cNvSpPr/>
          <p:nvPr/>
        </p:nvSpPr>
        <p:spPr>
          <a:xfrm>
            <a:off x="6855400" y="2894690"/>
            <a:ext cx="992290" cy="3053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6015770" y="2894690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6473750" y="2894690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6244760" y="2818360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7008060" y="2894690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7466040" y="2894690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7237050" y="2818360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6" name="Abgerundetes Rechteck 15"/>
          <p:cNvSpPr/>
          <p:nvPr/>
        </p:nvSpPr>
        <p:spPr>
          <a:xfrm>
            <a:off x="5639190" y="2895600"/>
            <a:ext cx="228990" cy="3053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7" name="Textfeld 5"/>
          <p:cNvSpPr txBox="1">
            <a:spLocks noChangeArrowheads="1"/>
          </p:cNvSpPr>
          <p:nvPr/>
        </p:nvSpPr>
        <p:spPr bwMode="auto">
          <a:xfrm>
            <a:off x="6096390" y="2590800"/>
            <a:ext cx="569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smtClean="0"/>
              <a:t>NMOS</a:t>
            </a:r>
            <a:endParaRPr lang="de-DE" altLang="de-DE" sz="1000" dirty="0"/>
          </a:p>
        </p:txBody>
      </p:sp>
      <p:sp>
        <p:nvSpPr>
          <p:cNvPr id="18" name="Textfeld 84"/>
          <p:cNvSpPr txBox="1">
            <a:spLocks noChangeArrowheads="1"/>
          </p:cNvSpPr>
          <p:nvPr/>
        </p:nvSpPr>
        <p:spPr bwMode="auto">
          <a:xfrm>
            <a:off x="7086990" y="2590800"/>
            <a:ext cx="5613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smtClean="0"/>
              <a:t>PMOS</a:t>
            </a:r>
            <a:endParaRPr lang="de-DE" altLang="de-DE" sz="1000" dirty="0"/>
          </a:p>
        </p:txBody>
      </p:sp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4877190" y="5943600"/>
            <a:ext cx="111280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smtClean="0"/>
              <a:t>P-type </a:t>
            </a:r>
            <a:r>
              <a:rPr lang="de-DE" altLang="de-DE" sz="1000" dirty="0" err="1" smtClean="0"/>
              <a:t>substrate</a:t>
            </a:r>
            <a:endParaRPr lang="de-DE" altLang="de-DE" sz="1000" dirty="0"/>
          </a:p>
        </p:txBody>
      </p:sp>
      <p:sp>
        <p:nvSpPr>
          <p:cNvPr id="20" name="Textfeld 5"/>
          <p:cNvSpPr txBox="1">
            <a:spLocks noChangeArrowheads="1"/>
          </p:cNvSpPr>
          <p:nvPr/>
        </p:nvSpPr>
        <p:spPr bwMode="auto">
          <a:xfrm>
            <a:off x="5486790" y="5638800"/>
            <a:ext cx="100540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err="1" smtClean="0"/>
              <a:t>Depleted</a:t>
            </a:r>
            <a:r>
              <a:rPr lang="de-DE" altLang="de-DE" sz="1000" dirty="0" smtClean="0"/>
              <a:t> </a:t>
            </a:r>
            <a:r>
              <a:rPr lang="de-DE" altLang="de-DE" sz="1000" dirty="0" err="1" smtClean="0"/>
              <a:t>zone</a:t>
            </a:r>
            <a:endParaRPr lang="de-DE" altLang="de-DE" sz="1000" dirty="0"/>
          </a:p>
        </p:txBody>
      </p:sp>
      <p:sp>
        <p:nvSpPr>
          <p:cNvPr id="21" name="Textfeld 5"/>
          <p:cNvSpPr txBox="1">
            <a:spLocks noChangeArrowheads="1"/>
          </p:cNvSpPr>
          <p:nvPr/>
        </p:nvSpPr>
        <p:spPr bwMode="auto">
          <a:xfrm>
            <a:off x="5639190" y="3810000"/>
            <a:ext cx="8595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err="1" smtClean="0"/>
              <a:t>Deep</a:t>
            </a:r>
            <a:r>
              <a:rPr lang="de-DE" altLang="de-DE" sz="1000" dirty="0" smtClean="0"/>
              <a:t> n-</a:t>
            </a:r>
            <a:r>
              <a:rPr lang="de-DE" altLang="de-DE" sz="1000" dirty="0" err="1" smtClean="0"/>
              <a:t>well</a:t>
            </a:r>
            <a:endParaRPr lang="de-DE" altLang="de-DE" sz="1000" dirty="0"/>
          </a:p>
        </p:txBody>
      </p:sp>
      <p:sp>
        <p:nvSpPr>
          <p:cNvPr id="22" name="Textfeld 5"/>
          <p:cNvSpPr txBox="1">
            <a:spLocks noChangeArrowheads="1"/>
          </p:cNvSpPr>
          <p:nvPr/>
        </p:nvSpPr>
        <p:spPr bwMode="auto">
          <a:xfrm>
            <a:off x="6858390" y="2971800"/>
            <a:ext cx="5196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smtClean="0">
                <a:solidFill>
                  <a:schemeClr val="bg1"/>
                </a:solidFill>
              </a:rPr>
              <a:t>n-</a:t>
            </a:r>
            <a:r>
              <a:rPr lang="de-DE" altLang="de-DE" sz="1000" dirty="0" err="1" smtClean="0">
                <a:solidFill>
                  <a:schemeClr val="bg1"/>
                </a:solidFill>
              </a:rPr>
              <a:t>well</a:t>
            </a:r>
            <a:endParaRPr lang="de-DE" altLang="de-DE" sz="1000" dirty="0">
              <a:solidFill>
                <a:schemeClr val="bg1"/>
              </a:solidFill>
            </a:endParaRPr>
          </a:p>
        </p:txBody>
      </p:sp>
      <p:sp>
        <p:nvSpPr>
          <p:cNvPr id="23" name="Textfeld 5"/>
          <p:cNvSpPr txBox="1">
            <a:spLocks noChangeArrowheads="1"/>
          </p:cNvSpPr>
          <p:nvPr/>
        </p:nvSpPr>
        <p:spPr bwMode="auto">
          <a:xfrm>
            <a:off x="5867790" y="2971800"/>
            <a:ext cx="51969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smtClean="0"/>
              <a:t>p-</a:t>
            </a:r>
            <a:r>
              <a:rPr lang="de-DE" altLang="de-DE" sz="1000" dirty="0" err="1" smtClean="0"/>
              <a:t>well</a:t>
            </a:r>
            <a:endParaRPr lang="de-DE" altLang="de-DE" sz="1000" dirty="0"/>
          </a:p>
        </p:txBody>
      </p:sp>
      <p:sp>
        <p:nvSpPr>
          <p:cNvPr id="24" name="Abgerundetes Rechteck 23"/>
          <p:cNvSpPr/>
          <p:nvPr/>
        </p:nvSpPr>
        <p:spPr>
          <a:xfrm>
            <a:off x="8382390" y="2895600"/>
            <a:ext cx="30480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5" name="Abgerundetes Rechteck 24"/>
          <p:cNvSpPr/>
          <p:nvPr/>
        </p:nvSpPr>
        <p:spPr>
          <a:xfrm>
            <a:off x="4800990" y="2895600"/>
            <a:ext cx="30480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6" name="Textfeld 84"/>
          <p:cNvSpPr txBox="1">
            <a:spLocks noChangeArrowheads="1"/>
          </p:cNvSpPr>
          <p:nvPr/>
        </p:nvSpPr>
        <p:spPr bwMode="auto">
          <a:xfrm>
            <a:off x="8153790" y="2590800"/>
            <a:ext cx="3626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smtClean="0"/>
              <a:t>HV</a:t>
            </a:r>
            <a:endParaRPr lang="de-DE" altLang="de-DE" sz="1000" dirty="0"/>
          </a:p>
        </p:txBody>
      </p:sp>
      <p:cxnSp>
        <p:nvCxnSpPr>
          <p:cNvPr id="27" name="Gerader Verbinder 26"/>
          <p:cNvCxnSpPr/>
          <p:nvPr/>
        </p:nvCxnSpPr>
        <p:spPr bwMode="auto">
          <a:xfrm flipV="1">
            <a:off x="8534790" y="266700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Gerader Verbinder 27"/>
          <p:cNvCxnSpPr/>
          <p:nvPr/>
        </p:nvCxnSpPr>
        <p:spPr bwMode="auto">
          <a:xfrm flipV="1">
            <a:off x="4953390" y="266700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4834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ATLASPIX is a HVCMOS large area prototype for ATLAS</a:t>
            </a:r>
          </a:p>
          <a:p>
            <a:r>
              <a:rPr lang="en-GB" dirty="0"/>
              <a:t>Produced by AMS in 180nm HVCMOS process</a:t>
            </a:r>
          </a:p>
          <a:p>
            <a:r>
              <a:rPr lang="en-GB" dirty="0"/>
              <a:t>Submitted as engineering run</a:t>
            </a:r>
          </a:p>
          <a:p>
            <a:r>
              <a:rPr lang="en-GB" dirty="0"/>
              <a:t>Different substrates: standard, high resistivity</a:t>
            </a:r>
          </a:p>
          <a:p>
            <a:r>
              <a:rPr lang="de-DE" dirty="0" smtClean="0"/>
              <a:t>Features:</a:t>
            </a:r>
          </a:p>
          <a:p>
            <a:r>
              <a:rPr lang="en-GB" dirty="0"/>
              <a:t>Pixel matrix: 24 x 400 pixels of 40µm x 130µm </a:t>
            </a:r>
            <a:r>
              <a:rPr lang="en-GB" dirty="0" smtClean="0"/>
              <a:t>size</a:t>
            </a:r>
          </a:p>
          <a:p>
            <a:r>
              <a:rPr lang="en-GB" dirty="0" smtClean="0"/>
              <a:t>6.5 bit time over threshold</a:t>
            </a:r>
          </a:p>
          <a:p>
            <a:r>
              <a:rPr lang="en-GB" dirty="0" smtClean="0"/>
              <a:t>10 bit time stamp</a:t>
            </a:r>
          </a:p>
          <a:p>
            <a:r>
              <a:rPr lang="en-GB" dirty="0" smtClean="0"/>
              <a:t>Time stamp resolution up to 12.5ns</a:t>
            </a:r>
          </a:p>
          <a:p>
            <a:r>
              <a:rPr lang="en-GB" dirty="0" smtClean="0"/>
              <a:t>1.6 </a:t>
            </a:r>
            <a:r>
              <a:rPr lang="en-GB" dirty="0" err="1" smtClean="0"/>
              <a:t>Gbps</a:t>
            </a:r>
            <a:r>
              <a:rPr lang="en-GB" dirty="0" smtClean="0"/>
              <a:t> data transfer with 8b10b conversion</a:t>
            </a:r>
          </a:p>
          <a:p>
            <a:r>
              <a:rPr lang="en-GB" dirty="0" smtClean="0"/>
              <a:t>Efficiency measured in beam &gt; 99%</a:t>
            </a:r>
          </a:p>
          <a:p>
            <a:r>
              <a:rPr lang="en-GB" dirty="0" smtClean="0"/>
              <a:t>SNR ~ 80</a:t>
            </a:r>
          </a:p>
          <a:p>
            <a:r>
              <a:rPr lang="en-GB" dirty="0" smtClean="0"/>
              <a:t>Power consumption &lt; 200mW/cm</a:t>
            </a:r>
            <a:r>
              <a:rPr lang="en-GB" baseline="30000" dirty="0" smtClean="0"/>
              <a:t>2</a:t>
            </a:r>
            <a:endParaRPr lang="en-US" baseline="30000" dirty="0"/>
          </a:p>
          <a:p>
            <a:r>
              <a:rPr lang="en-US" dirty="0" smtClean="0"/>
              <a:t>Time resolution: sigma ~ 12ns (pixel to pixel variation corrected, preliminary)</a:t>
            </a:r>
          </a:p>
          <a:p>
            <a:r>
              <a:rPr lang="en-US" dirty="0" smtClean="0"/>
              <a:t>Spatial resolution: 12.6µm</a:t>
            </a:r>
          </a:p>
          <a:p>
            <a:r>
              <a:rPr lang="en-US" dirty="0" smtClean="0"/>
              <a:t>Design for CLIC ongoing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5875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4"/>
          <p:cNvSpPr txBox="1">
            <a:spLocks noChangeArrowheads="1"/>
          </p:cNvSpPr>
          <p:nvPr/>
        </p:nvSpPr>
        <p:spPr>
          <a:xfrm>
            <a:off x="457200" y="692150"/>
            <a:ext cx="8153400" cy="21796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400" dirty="0" smtClean="0"/>
              <a:t>…</a:t>
            </a:r>
            <a:endParaRPr lang="de-DE" sz="1400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720" y="1291760"/>
            <a:ext cx="5083828" cy="510826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3518371" y="6329540"/>
            <a:ext cx="1618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MuPix</a:t>
            </a:r>
            <a:r>
              <a:rPr lang="de-DE" sz="1400" dirty="0" smtClean="0"/>
              <a:t>, ATLASPIX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358430" y="2513040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MuPix8</a:t>
            </a:r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3198060" y="2818360"/>
            <a:ext cx="915960" cy="6869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6022270" y="2818360"/>
            <a:ext cx="9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ATLASPix</a:t>
            </a:r>
            <a:endParaRPr lang="en-US" sz="1400" dirty="0" smtClean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6327590" y="4879270"/>
            <a:ext cx="0" cy="7633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5793280" y="4573950"/>
            <a:ext cx="1399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Trigger readout</a:t>
            </a:r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7090890" y="5413580"/>
            <a:ext cx="0" cy="4579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6632910" y="5031930"/>
            <a:ext cx="1718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Triggerless</a:t>
            </a:r>
            <a:r>
              <a:rPr lang="en-US" sz="1400" dirty="0" smtClean="0"/>
              <a:t> </a:t>
            </a:r>
            <a:r>
              <a:rPr lang="en-US" sz="1400" dirty="0"/>
              <a:t>r</a:t>
            </a:r>
            <a:r>
              <a:rPr lang="en-US" sz="1400" dirty="0" smtClean="0"/>
              <a:t>eadout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396210" y="4039640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IsoPMOS</a:t>
            </a:r>
            <a:endParaRPr lang="en-US" sz="1400" dirty="0" smtClean="0"/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7090890" y="5413580"/>
            <a:ext cx="381650" cy="4579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6709240" y="4039640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PMOS</a:t>
            </a:r>
          </a:p>
        </p:txBody>
      </p:sp>
      <p:cxnSp>
        <p:nvCxnSpPr>
          <p:cNvPr id="24" name="Gerade Verbindung mit Pfeil 23"/>
          <p:cNvCxnSpPr/>
          <p:nvPr/>
        </p:nvCxnSpPr>
        <p:spPr>
          <a:xfrm>
            <a:off x="7701530" y="113910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7701530" y="1062770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C3PD</a:t>
            </a:r>
          </a:p>
        </p:txBody>
      </p:sp>
      <p:cxnSp>
        <p:nvCxnSpPr>
          <p:cNvPr id="27" name="Gerade Verbindung mit Pfeil 26"/>
          <p:cNvCxnSpPr/>
          <p:nvPr/>
        </p:nvCxnSpPr>
        <p:spPr>
          <a:xfrm>
            <a:off x="6251260" y="106277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6251260" y="1062770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CCPD_2ndGen</a:t>
            </a:r>
          </a:p>
        </p:txBody>
      </p:sp>
      <p:cxnSp>
        <p:nvCxnSpPr>
          <p:cNvPr id="29" name="Gerade Verbindung mit Pfeil 28"/>
          <p:cNvCxnSpPr/>
          <p:nvPr/>
        </p:nvCxnSpPr>
        <p:spPr>
          <a:xfrm>
            <a:off x="3885030" y="106277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2434760" y="1062770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CCPD_1stGen</a:t>
            </a:r>
          </a:p>
        </p:txBody>
      </p:sp>
      <p:sp>
        <p:nvSpPr>
          <p:cNvPr id="38" name="Geschweifte Klammer rechts 37"/>
          <p:cNvSpPr/>
          <p:nvPr/>
        </p:nvSpPr>
        <p:spPr>
          <a:xfrm rot="16200000" flipV="1">
            <a:off x="6938230" y="2055060"/>
            <a:ext cx="228990" cy="2213570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5564290" y="113910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4495670" y="1062770"/>
            <a:ext cx="1470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Belle II Switcher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Reticle</a:t>
            </a:r>
            <a:endParaRPr lang="en-US" dirty="0"/>
          </a:p>
        </p:txBody>
      </p:sp>
      <p:sp>
        <p:nvSpPr>
          <p:cNvPr id="31" name="Textfeld 30"/>
          <p:cNvSpPr txBox="1"/>
          <p:nvPr/>
        </p:nvSpPr>
        <p:spPr>
          <a:xfrm>
            <a:off x="5793280" y="350533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type</a:t>
            </a:r>
            <a:endParaRPr lang="en-US" sz="1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6709240" y="3505330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Simple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7548870" y="3505330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Simple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9059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4"/>
          <p:cNvSpPr txBox="1">
            <a:spLocks noChangeArrowheads="1"/>
          </p:cNvSpPr>
          <p:nvPr/>
        </p:nvSpPr>
        <p:spPr>
          <a:xfrm>
            <a:off x="457200" y="692150"/>
            <a:ext cx="8153400" cy="21796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400" dirty="0" smtClean="0"/>
              <a:t>…</a:t>
            </a:r>
            <a:endParaRPr lang="de-DE" sz="1400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720" y="1291760"/>
            <a:ext cx="5083828" cy="510826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3518371" y="6329540"/>
            <a:ext cx="1618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MuPix</a:t>
            </a:r>
            <a:r>
              <a:rPr lang="de-DE" sz="1400" dirty="0" smtClean="0"/>
              <a:t>, ATLASPIX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358430" y="2513040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MuPix8</a:t>
            </a:r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3198060" y="2818360"/>
            <a:ext cx="915960" cy="6869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6022270" y="2818360"/>
            <a:ext cx="9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ATLASPix</a:t>
            </a:r>
            <a:endParaRPr lang="en-US" sz="1400" dirty="0" smtClean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6327590" y="4879270"/>
            <a:ext cx="0" cy="7633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5793280" y="4573950"/>
            <a:ext cx="1399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Trigger readout</a:t>
            </a:r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7090890" y="5413580"/>
            <a:ext cx="0" cy="4579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6632910" y="5031930"/>
            <a:ext cx="1718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Triggerless</a:t>
            </a:r>
            <a:r>
              <a:rPr lang="en-US" sz="1400" dirty="0" smtClean="0"/>
              <a:t> </a:t>
            </a:r>
            <a:r>
              <a:rPr lang="en-US" sz="1400" dirty="0"/>
              <a:t>r</a:t>
            </a:r>
            <a:r>
              <a:rPr lang="en-US" sz="1400" dirty="0" smtClean="0"/>
              <a:t>eadout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396210" y="4039640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IsoPMOS</a:t>
            </a:r>
            <a:endParaRPr lang="en-US" sz="1400" dirty="0" smtClean="0"/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7090890" y="5413580"/>
            <a:ext cx="381650" cy="4579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6709240" y="4039640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PMOS</a:t>
            </a:r>
          </a:p>
        </p:txBody>
      </p:sp>
      <p:cxnSp>
        <p:nvCxnSpPr>
          <p:cNvPr id="24" name="Gerade Verbindung mit Pfeil 23"/>
          <p:cNvCxnSpPr/>
          <p:nvPr/>
        </p:nvCxnSpPr>
        <p:spPr>
          <a:xfrm>
            <a:off x="7701530" y="113910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7701530" y="1062770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C3PD</a:t>
            </a:r>
          </a:p>
        </p:txBody>
      </p:sp>
      <p:cxnSp>
        <p:nvCxnSpPr>
          <p:cNvPr id="27" name="Gerade Verbindung mit Pfeil 26"/>
          <p:cNvCxnSpPr/>
          <p:nvPr/>
        </p:nvCxnSpPr>
        <p:spPr>
          <a:xfrm>
            <a:off x="6251260" y="106277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6251260" y="1062770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CCPD_2ndGen</a:t>
            </a:r>
          </a:p>
        </p:txBody>
      </p:sp>
      <p:cxnSp>
        <p:nvCxnSpPr>
          <p:cNvPr id="29" name="Gerade Verbindung mit Pfeil 28"/>
          <p:cNvCxnSpPr/>
          <p:nvPr/>
        </p:nvCxnSpPr>
        <p:spPr>
          <a:xfrm>
            <a:off x="3885030" y="106277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2434760" y="1062770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CCPD_1stGen</a:t>
            </a:r>
          </a:p>
        </p:txBody>
      </p:sp>
      <p:sp>
        <p:nvSpPr>
          <p:cNvPr id="38" name="Geschweifte Klammer rechts 37"/>
          <p:cNvSpPr/>
          <p:nvPr/>
        </p:nvSpPr>
        <p:spPr>
          <a:xfrm rot="16200000" flipV="1">
            <a:off x="6938230" y="2055060"/>
            <a:ext cx="228990" cy="2213570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5564290" y="1139100"/>
            <a:ext cx="0" cy="5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4495670" y="1062770"/>
            <a:ext cx="1470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Belle II Switcher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Reticle</a:t>
            </a:r>
            <a:endParaRPr lang="en-US" dirty="0"/>
          </a:p>
        </p:txBody>
      </p:sp>
      <p:sp>
        <p:nvSpPr>
          <p:cNvPr id="31" name="Textfeld 30"/>
          <p:cNvSpPr txBox="1"/>
          <p:nvPr/>
        </p:nvSpPr>
        <p:spPr>
          <a:xfrm>
            <a:off x="5793280" y="350533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type</a:t>
            </a:r>
            <a:endParaRPr lang="en-US" sz="14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6709240" y="3505330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Simple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7548870" y="3505330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Simple</a:t>
            </a:r>
            <a:endParaRPr lang="en-US" sz="1400" dirty="0" smtClean="0"/>
          </a:p>
        </p:txBody>
      </p:sp>
      <p:sp>
        <p:nvSpPr>
          <p:cNvPr id="4" name="Abgerundetes Rechteck 3"/>
          <p:cNvSpPr/>
          <p:nvPr/>
        </p:nvSpPr>
        <p:spPr>
          <a:xfrm>
            <a:off x="5564290" y="1673410"/>
            <a:ext cx="2976870" cy="465613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3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1515570"/>
          </a:xfrm>
        </p:spPr>
        <p:txBody>
          <a:bodyPr/>
          <a:lstStyle/>
          <a:p>
            <a:r>
              <a:rPr lang="en-GB" dirty="0" smtClean="0"/>
              <a:t>ATLASPIX simple with </a:t>
            </a:r>
            <a:r>
              <a:rPr lang="en-GB" dirty="0" err="1" smtClean="0"/>
              <a:t>triggerless</a:t>
            </a:r>
            <a:r>
              <a:rPr lang="en-GB" dirty="0" smtClean="0"/>
              <a:t> (hit driven) readout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ATLASPIX simple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81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46950"/>
          </a:xfrm>
        </p:spPr>
        <p:txBody>
          <a:bodyPr/>
          <a:lstStyle/>
          <a:p>
            <a:r>
              <a:rPr lang="en-GB" dirty="0" smtClean="0"/>
              <a:t>Architecture </a:t>
            </a:r>
            <a:r>
              <a:rPr lang="en-GB" dirty="0"/>
              <a:t>of the chip</a:t>
            </a:r>
            <a:endParaRPr lang="en-US" dirty="0"/>
          </a:p>
          <a:p>
            <a:r>
              <a:rPr lang="en-GB" dirty="0" smtClean="0"/>
              <a:t>Pixel </a:t>
            </a:r>
            <a:r>
              <a:rPr lang="en-GB" dirty="0"/>
              <a:t>matrix: </a:t>
            </a:r>
            <a:r>
              <a:rPr lang="en-GB" dirty="0" smtClean="0"/>
              <a:t>24 </a:t>
            </a:r>
            <a:r>
              <a:rPr lang="en-GB" dirty="0"/>
              <a:t>x </a:t>
            </a:r>
            <a:r>
              <a:rPr lang="en-GB" dirty="0" smtClean="0"/>
              <a:t>400 </a:t>
            </a:r>
            <a:r>
              <a:rPr lang="en-GB" dirty="0"/>
              <a:t>pixels of </a:t>
            </a:r>
            <a:r>
              <a:rPr lang="en-GB" dirty="0" smtClean="0"/>
              <a:t>40µm </a:t>
            </a:r>
            <a:r>
              <a:rPr lang="en-GB" dirty="0"/>
              <a:t>x </a:t>
            </a:r>
            <a:r>
              <a:rPr lang="en-GB" dirty="0" smtClean="0"/>
              <a:t>130µm </a:t>
            </a:r>
            <a:r>
              <a:rPr lang="en-GB" dirty="0"/>
              <a:t>size.</a:t>
            </a:r>
            <a:endParaRPr lang="en-US" dirty="0"/>
          </a:p>
          <a:p>
            <a:r>
              <a:rPr lang="en-GB" dirty="0"/>
              <a:t>Matrix control shift register </a:t>
            </a:r>
            <a:r>
              <a:rPr lang="en-GB" dirty="0" smtClean="0"/>
              <a:t>(MSR) </a:t>
            </a:r>
            <a:r>
              <a:rPr lang="en-GB" dirty="0"/>
              <a:t>used to select pixels for injection, enable analogue output and </a:t>
            </a:r>
            <a:r>
              <a:rPr lang="en-GB" dirty="0" err="1"/>
              <a:t>hitbus</a:t>
            </a:r>
            <a:r>
              <a:rPr lang="en-GB" dirty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hitbus</a:t>
            </a:r>
            <a:r>
              <a:rPr lang="en-GB" dirty="0" smtClean="0"/>
              <a:t> not </a:t>
            </a:r>
            <a:r>
              <a:rPr lang="en-GB" dirty="0"/>
              <a:t>implemented in M2) and write the pixel </a:t>
            </a:r>
            <a:r>
              <a:rPr lang="en-GB" dirty="0" smtClean="0"/>
              <a:t>RAM</a:t>
            </a:r>
            <a:endParaRPr lang="en-US" dirty="0"/>
          </a:p>
          <a:p>
            <a:r>
              <a:rPr lang="en-GB" dirty="0" smtClean="0"/>
              <a:t>Hit buffers </a:t>
            </a:r>
            <a:r>
              <a:rPr lang="en-GB" dirty="0"/>
              <a:t>that receive pixel signals and </a:t>
            </a:r>
            <a:r>
              <a:rPr lang="en-GB" dirty="0" smtClean="0"/>
              <a:t>enable priority based readout</a:t>
            </a:r>
          </a:p>
          <a:p>
            <a:r>
              <a:rPr lang="en-GB" dirty="0" err="1" smtClean="0"/>
              <a:t>EoC</a:t>
            </a:r>
            <a:r>
              <a:rPr lang="en-GB" dirty="0" smtClean="0"/>
              <a:t> buffer to allow horizontal multiplexing</a:t>
            </a:r>
            <a:endParaRPr lang="en-US" dirty="0"/>
          </a:p>
          <a:p>
            <a:r>
              <a:rPr lang="en-GB" dirty="0"/>
              <a:t>Digital control </a:t>
            </a:r>
            <a:r>
              <a:rPr lang="en-GB" dirty="0" smtClean="0"/>
              <a:t>unit (DCU), </a:t>
            </a:r>
            <a:r>
              <a:rPr lang="en-GB" dirty="0"/>
              <a:t>PLL</a:t>
            </a:r>
            <a:endParaRPr lang="en-US" dirty="0"/>
          </a:p>
          <a:p>
            <a:r>
              <a:rPr lang="en-GB" dirty="0" smtClean="0"/>
              <a:t>Current-mode and voltage-mode </a:t>
            </a:r>
            <a:r>
              <a:rPr lang="en-GB" dirty="0"/>
              <a:t>DACs – they use shift register for </a:t>
            </a:r>
            <a:r>
              <a:rPr lang="en-GB" dirty="0" smtClean="0"/>
              <a:t>configuration</a:t>
            </a:r>
            <a:endParaRPr lang="en-US" dirty="0"/>
          </a:p>
          <a:p>
            <a:r>
              <a:rPr lang="en-GB" dirty="0"/>
              <a:t>The </a:t>
            </a:r>
            <a:r>
              <a:rPr lang="en-GB" dirty="0" smtClean="0"/>
              <a:t>DAC-SR, VDAC-SR, matrix-SR </a:t>
            </a:r>
            <a:r>
              <a:rPr lang="en-GB" dirty="0"/>
              <a:t>and a </a:t>
            </a:r>
            <a:r>
              <a:rPr lang="en-GB" dirty="0" smtClean="0"/>
              <a:t>configuration-SR form a chain</a:t>
            </a:r>
            <a:endParaRPr lang="en-US" dirty="0"/>
          </a:p>
          <a:p>
            <a:r>
              <a:rPr lang="en-GB" dirty="0" smtClean="0"/>
              <a:t>Pads</a:t>
            </a: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5869610" y="3352670"/>
            <a:ext cx="1373940" cy="137394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Matrix</a:t>
            </a:r>
          </a:p>
        </p:txBody>
      </p:sp>
      <p:sp>
        <p:nvSpPr>
          <p:cNvPr id="6" name="Rechteck 5"/>
          <p:cNvSpPr/>
          <p:nvPr/>
        </p:nvSpPr>
        <p:spPr>
          <a:xfrm>
            <a:off x="5640620" y="3352670"/>
            <a:ext cx="152660" cy="137394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MSR</a:t>
            </a:r>
          </a:p>
        </p:txBody>
      </p:sp>
      <p:sp>
        <p:nvSpPr>
          <p:cNvPr id="7" name="Rechteck 6"/>
          <p:cNvSpPr/>
          <p:nvPr/>
        </p:nvSpPr>
        <p:spPr>
          <a:xfrm>
            <a:off x="5869610" y="4802940"/>
            <a:ext cx="1373940" cy="15266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MSR</a:t>
            </a:r>
          </a:p>
        </p:txBody>
      </p:sp>
      <p:sp>
        <p:nvSpPr>
          <p:cNvPr id="8" name="Rechteck 7"/>
          <p:cNvSpPr/>
          <p:nvPr/>
        </p:nvSpPr>
        <p:spPr>
          <a:xfrm>
            <a:off x="5869610" y="5031930"/>
            <a:ext cx="137394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Trigger buffers</a:t>
            </a:r>
          </a:p>
        </p:txBody>
      </p:sp>
      <p:sp>
        <p:nvSpPr>
          <p:cNvPr id="9" name="Rechteck 8"/>
          <p:cNvSpPr/>
          <p:nvPr/>
        </p:nvSpPr>
        <p:spPr>
          <a:xfrm>
            <a:off x="5869610" y="5413580"/>
            <a:ext cx="1373940" cy="15266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EOC</a:t>
            </a:r>
          </a:p>
        </p:txBody>
      </p:sp>
      <p:sp>
        <p:nvSpPr>
          <p:cNvPr id="10" name="Rechteck 9"/>
          <p:cNvSpPr/>
          <p:nvPr/>
        </p:nvSpPr>
        <p:spPr>
          <a:xfrm>
            <a:off x="5640620" y="5642570"/>
            <a:ext cx="381650" cy="15266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Dcu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6098600" y="5642570"/>
            <a:ext cx="534310" cy="15266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cdac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6709240" y="5642570"/>
            <a:ext cx="534310" cy="15266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vdac</a:t>
            </a:r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640620" y="5871560"/>
            <a:ext cx="1602930" cy="2289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pads</a:t>
            </a:r>
          </a:p>
        </p:txBody>
      </p:sp>
    </p:spTree>
    <p:extLst>
      <p:ext uri="{BB962C8B-B14F-4D97-AF65-F5344CB8AC3E}">
        <p14:creationId xmlns:p14="http://schemas.microsoft.com/office/powerpoint/2010/main" val="239065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bgerundetes Rechteck 24"/>
          <p:cNvSpPr/>
          <p:nvPr/>
        </p:nvSpPr>
        <p:spPr>
          <a:xfrm>
            <a:off x="2628000" y="837000"/>
            <a:ext cx="1728000" cy="5688000"/>
          </a:xfrm>
          <a:prstGeom prst="round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66" name="Rechteck 65"/>
          <p:cNvSpPr/>
          <p:nvPr/>
        </p:nvSpPr>
        <p:spPr>
          <a:xfrm>
            <a:off x="2988000" y="346429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2987863" y="4149091"/>
            <a:ext cx="504138" cy="2159909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Left</a:t>
            </a:r>
            <a:endParaRPr lang="de-DE" sz="900" kern="0" dirty="0" smtClean="0">
              <a:solidFill>
                <a:schemeClr val="tx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3492000" y="4149092"/>
            <a:ext cx="504000" cy="2159908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Right</a:t>
            </a:r>
            <a:endParaRPr lang="de-DE" sz="900" kern="0" dirty="0" smtClean="0">
              <a:solidFill>
                <a:schemeClr val="tx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2987862" y="943922"/>
            <a:ext cx="1008000" cy="360368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399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95" name="Rechteck 94"/>
          <p:cNvSpPr/>
          <p:nvPr/>
        </p:nvSpPr>
        <p:spPr>
          <a:xfrm>
            <a:off x="7236000" y="4149000"/>
            <a:ext cx="864000" cy="287999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 </a:t>
            </a:r>
            <a:r>
              <a:rPr lang="de-DE" sz="900" kern="0" dirty="0" err="1"/>
              <a:t>c</a:t>
            </a:r>
            <a:r>
              <a:rPr lang="de-DE" sz="900" kern="0" dirty="0" err="1" smtClean="0">
                <a:solidFill>
                  <a:schemeClr val="tx1"/>
                </a:solidFill>
              </a:rPr>
              <a:t>ell</a:t>
            </a:r>
            <a:r>
              <a:rPr lang="de-DE" sz="900" kern="0" dirty="0" smtClean="0">
                <a:solidFill>
                  <a:schemeClr val="tx1"/>
                </a:solidFill>
              </a:rPr>
              <a:t> 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97" name="Rechteck 96"/>
          <p:cNvSpPr/>
          <p:nvPr/>
        </p:nvSpPr>
        <p:spPr>
          <a:xfrm>
            <a:off x="7236000" y="5085000"/>
            <a:ext cx="864000" cy="288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 </a:t>
            </a:r>
            <a:r>
              <a:rPr lang="de-DE" sz="900" kern="0" dirty="0" err="1"/>
              <a:t>c</a:t>
            </a:r>
            <a:r>
              <a:rPr lang="de-DE" sz="900" kern="0" dirty="0" err="1" smtClean="0">
                <a:solidFill>
                  <a:schemeClr val="tx1"/>
                </a:solidFill>
              </a:rPr>
              <a:t>ell</a:t>
            </a:r>
            <a:r>
              <a:rPr lang="de-DE" sz="900" kern="0" dirty="0" smtClean="0">
                <a:solidFill>
                  <a:schemeClr val="tx1"/>
                </a:solidFill>
              </a:rPr>
              <a:t> 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98" name="Rechteck 97"/>
          <p:cNvSpPr/>
          <p:nvPr/>
        </p:nvSpPr>
        <p:spPr>
          <a:xfrm>
            <a:off x="7236000" y="5733000"/>
            <a:ext cx="1080000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07" name="Rechteck 106"/>
          <p:cNvSpPr/>
          <p:nvPr/>
        </p:nvSpPr>
        <p:spPr>
          <a:xfrm>
            <a:off x="5507863" y="4149091"/>
            <a:ext cx="504138" cy="2159909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Left</a:t>
            </a:r>
            <a:endParaRPr lang="de-DE" sz="900" kern="0" dirty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10" name="Rechteck 109"/>
          <p:cNvSpPr/>
          <p:nvPr/>
        </p:nvSpPr>
        <p:spPr>
          <a:xfrm>
            <a:off x="6012000" y="4149092"/>
            <a:ext cx="504000" cy="2159908"/>
          </a:xfrm>
          <a:prstGeom prst="rect">
            <a:avLst/>
          </a:prstGeom>
          <a:noFill/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wrap="none"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Right</a:t>
            </a:r>
            <a:endParaRPr lang="de-DE" sz="900" kern="0" dirty="0" smtClean="0">
              <a:solidFill>
                <a:schemeClr val="tx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38" name="Geschweifte Klammer links 37"/>
          <p:cNvSpPr/>
          <p:nvPr/>
        </p:nvSpPr>
        <p:spPr>
          <a:xfrm>
            <a:off x="6948000" y="4149000"/>
            <a:ext cx="216000" cy="201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19" name="Rechteck 118"/>
          <p:cNvSpPr/>
          <p:nvPr/>
        </p:nvSpPr>
        <p:spPr>
          <a:xfrm>
            <a:off x="2988001" y="5877000"/>
            <a:ext cx="504000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20" name="Rechteck 119"/>
          <p:cNvSpPr/>
          <p:nvPr/>
        </p:nvSpPr>
        <p:spPr>
          <a:xfrm>
            <a:off x="3492000" y="5877000"/>
            <a:ext cx="504001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21" name="Rechteck 120"/>
          <p:cNvSpPr/>
          <p:nvPr/>
        </p:nvSpPr>
        <p:spPr>
          <a:xfrm>
            <a:off x="5508000" y="5877000"/>
            <a:ext cx="504000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22" name="Rechteck 121"/>
          <p:cNvSpPr/>
          <p:nvPr/>
        </p:nvSpPr>
        <p:spPr>
          <a:xfrm>
            <a:off x="6012000" y="5877000"/>
            <a:ext cx="504000" cy="432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EoC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cxnSp>
        <p:nvCxnSpPr>
          <p:cNvPr id="123" name="Gerade Verbindung mit Pfeil 122"/>
          <p:cNvCxnSpPr/>
          <p:nvPr/>
        </p:nvCxnSpPr>
        <p:spPr>
          <a:xfrm rot="10800000">
            <a:off x="3996001" y="5949000"/>
            <a:ext cx="7200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 Verbindung mit Pfeil 123"/>
          <p:cNvCxnSpPr/>
          <p:nvPr/>
        </p:nvCxnSpPr>
        <p:spPr>
          <a:xfrm>
            <a:off x="7651437" y="4437000"/>
            <a:ext cx="0" cy="36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 Verbindung mit Pfeil 124"/>
          <p:cNvCxnSpPr>
            <a:stCxn id="97" idx="2"/>
          </p:cNvCxnSpPr>
          <p:nvPr/>
        </p:nvCxnSpPr>
        <p:spPr>
          <a:xfrm>
            <a:off x="7668000" y="5373000"/>
            <a:ext cx="0" cy="36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125"/>
          <p:cNvCxnSpPr/>
          <p:nvPr/>
        </p:nvCxnSpPr>
        <p:spPr>
          <a:xfrm rot="10800000">
            <a:off x="2268000" y="5949000"/>
            <a:ext cx="7200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mit Pfeil 126"/>
          <p:cNvCxnSpPr/>
          <p:nvPr/>
        </p:nvCxnSpPr>
        <p:spPr>
          <a:xfrm flipH="1">
            <a:off x="5148000" y="5949000"/>
            <a:ext cx="3600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feld 128"/>
          <p:cNvSpPr txBox="1"/>
          <p:nvPr/>
        </p:nvSpPr>
        <p:spPr>
          <a:xfrm>
            <a:off x="4156563" y="5733000"/>
            <a:ext cx="5437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err="1" smtClean="0"/>
              <a:t>ScanIn</a:t>
            </a:r>
            <a:endParaRPr lang="en-US" sz="900" dirty="0"/>
          </a:p>
        </p:txBody>
      </p:sp>
      <p:sp>
        <p:nvSpPr>
          <p:cNvPr id="48" name="Textfeld 47"/>
          <p:cNvSpPr txBox="1"/>
          <p:nvPr/>
        </p:nvSpPr>
        <p:spPr>
          <a:xfrm>
            <a:off x="7020000" y="4437000"/>
            <a:ext cx="6335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err="1" smtClean="0"/>
              <a:t>ScanOut</a:t>
            </a:r>
            <a:endParaRPr lang="en-US" sz="900" dirty="0"/>
          </a:p>
        </p:txBody>
      </p:sp>
      <p:sp>
        <p:nvSpPr>
          <p:cNvPr id="49" name="Textfeld 48"/>
          <p:cNvSpPr txBox="1"/>
          <p:nvPr/>
        </p:nvSpPr>
        <p:spPr>
          <a:xfrm>
            <a:off x="2284563" y="5733000"/>
            <a:ext cx="6335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err="1" smtClean="0"/>
              <a:t>ScanOut</a:t>
            </a:r>
            <a:endParaRPr lang="en-US" sz="900" dirty="0"/>
          </a:p>
        </p:txBody>
      </p:sp>
      <p:cxnSp>
        <p:nvCxnSpPr>
          <p:cNvPr id="50" name="Gerade Verbindung mit Pfeil 49"/>
          <p:cNvCxnSpPr>
            <a:stCxn id="38" idx="1"/>
          </p:cNvCxnSpPr>
          <p:nvPr/>
        </p:nvCxnSpPr>
        <p:spPr>
          <a:xfrm flipH="1">
            <a:off x="6516000" y="5157000"/>
            <a:ext cx="432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/>
          <p:cNvSpPr/>
          <p:nvPr/>
        </p:nvSpPr>
        <p:spPr>
          <a:xfrm>
            <a:off x="1188000" y="5661000"/>
            <a:ext cx="1080138" cy="828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CU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cxnSp>
        <p:nvCxnSpPr>
          <p:cNvPr id="55" name="Gerade Verbindung mit Pfeil 54"/>
          <p:cNvCxnSpPr/>
          <p:nvPr/>
        </p:nvCxnSpPr>
        <p:spPr>
          <a:xfrm>
            <a:off x="2268000" y="6165000"/>
            <a:ext cx="7200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1548000" y="6093000"/>
            <a:ext cx="14670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LDPIX, LDCOL, RDCOL </a:t>
            </a:r>
            <a:endParaRPr lang="en-US" sz="900" dirty="0"/>
          </a:p>
        </p:txBody>
      </p:sp>
      <p:cxnSp>
        <p:nvCxnSpPr>
          <p:cNvPr id="57" name="Gerade Verbindung mit Pfeil 56"/>
          <p:cNvCxnSpPr/>
          <p:nvPr/>
        </p:nvCxnSpPr>
        <p:spPr>
          <a:xfrm flipH="1">
            <a:off x="2268000" y="6453000"/>
            <a:ext cx="3888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feld 57"/>
          <p:cNvSpPr txBox="1"/>
          <p:nvPr/>
        </p:nvSpPr>
        <p:spPr>
          <a:xfrm>
            <a:off x="4428000" y="6237000"/>
            <a:ext cx="5822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Hit </a:t>
            </a:r>
            <a:r>
              <a:rPr lang="de-DE" sz="900" dirty="0" err="1" smtClean="0"/>
              <a:t>data</a:t>
            </a:r>
            <a:endParaRPr lang="en-US" sz="900" dirty="0"/>
          </a:p>
        </p:txBody>
      </p:sp>
      <p:cxnSp>
        <p:nvCxnSpPr>
          <p:cNvPr id="59" name="Gerade Verbindung mit Pfeil 58"/>
          <p:cNvCxnSpPr/>
          <p:nvPr/>
        </p:nvCxnSpPr>
        <p:spPr>
          <a:xfrm rot="10800000">
            <a:off x="468000" y="6093000"/>
            <a:ext cx="7200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/>
          <p:cNvSpPr txBox="1"/>
          <p:nvPr/>
        </p:nvSpPr>
        <p:spPr>
          <a:xfrm>
            <a:off x="395953" y="5877000"/>
            <a:ext cx="10054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Data (1.6 </a:t>
            </a:r>
            <a:r>
              <a:rPr lang="de-DE" sz="900" dirty="0" err="1" smtClean="0"/>
              <a:t>Gbps</a:t>
            </a:r>
            <a:r>
              <a:rPr lang="de-DE" sz="900" dirty="0" smtClean="0"/>
              <a:t>)</a:t>
            </a:r>
            <a:endParaRPr lang="en-US" sz="900" dirty="0"/>
          </a:p>
        </p:txBody>
      </p:sp>
      <p:sp>
        <p:nvSpPr>
          <p:cNvPr id="61" name="Rechteck 60"/>
          <p:cNvSpPr/>
          <p:nvPr/>
        </p:nvSpPr>
        <p:spPr>
          <a:xfrm>
            <a:off x="1188000" y="4941000"/>
            <a:ext cx="1080138" cy="504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PLL </a:t>
            </a:r>
            <a:r>
              <a:rPr lang="de-DE" sz="900" kern="0" dirty="0" err="1" smtClean="0">
                <a:solidFill>
                  <a:schemeClr val="tx1"/>
                </a:solidFill>
              </a:rPr>
              <a:t>and</a:t>
            </a:r>
            <a:r>
              <a:rPr lang="de-DE" sz="900" kern="0" dirty="0" smtClean="0">
                <a:solidFill>
                  <a:schemeClr val="tx1"/>
                </a:solidFill>
              </a:rPr>
              <a:t> </a:t>
            </a:r>
            <a:r>
              <a:rPr lang="de-DE" sz="900" kern="0" dirty="0" err="1" smtClean="0">
                <a:solidFill>
                  <a:schemeClr val="tx1"/>
                </a:solidFill>
              </a:rPr>
              <a:t>oscillator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cxnSp>
        <p:nvCxnSpPr>
          <p:cNvPr id="62" name="Gerade Verbindung mit Pfeil 61"/>
          <p:cNvCxnSpPr/>
          <p:nvPr/>
        </p:nvCxnSpPr>
        <p:spPr>
          <a:xfrm>
            <a:off x="468000" y="5229000"/>
            <a:ext cx="7200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62"/>
          <p:cNvSpPr txBox="1"/>
          <p:nvPr/>
        </p:nvSpPr>
        <p:spPr>
          <a:xfrm>
            <a:off x="340563" y="5013000"/>
            <a:ext cx="6142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160MHz</a:t>
            </a:r>
            <a:endParaRPr lang="en-US" sz="900" dirty="0"/>
          </a:p>
        </p:txBody>
      </p:sp>
      <p:cxnSp>
        <p:nvCxnSpPr>
          <p:cNvPr id="7" name="Gerade Verbindung mit Pfeil 6"/>
          <p:cNvCxnSpPr>
            <a:stCxn id="61" idx="2"/>
            <a:endCxn id="54" idx="0"/>
          </p:cNvCxnSpPr>
          <p:nvPr/>
        </p:nvCxnSpPr>
        <p:spPr>
          <a:xfrm>
            <a:off x="1728069" y="5445000"/>
            <a:ext cx="0" cy="21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hteck 74"/>
          <p:cNvSpPr/>
          <p:nvPr/>
        </p:nvSpPr>
        <p:spPr>
          <a:xfrm>
            <a:off x="2988000" y="310429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cxnSp>
        <p:nvCxnSpPr>
          <p:cNvPr id="82" name="Gerade Verbindung mit Pfeil 81"/>
          <p:cNvCxnSpPr/>
          <p:nvPr/>
        </p:nvCxnSpPr>
        <p:spPr>
          <a:xfrm>
            <a:off x="8244000" y="4293000"/>
            <a:ext cx="0" cy="144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/>
          <p:cNvSpPr txBox="1"/>
          <p:nvPr/>
        </p:nvSpPr>
        <p:spPr>
          <a:xfrm>
            <a:off x="7740000" y="4437000"/>
            <a:ext cx="72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/>
              <a:t>Hit </a:t>
            </a:r>
            <a:r>
              <a:rPr lang="de-DE" sz="900" dirty="0" err="1" smtClean="0"/>
              <a:t>data</a:t>
            </a:r>
            <a:endParaRPr lang="en-US" sz="900" dirty="0"/>
          </a:p>
        </p:txBody>
      </p:sp>
      <p:cxnSp>
        <p:nvCxnSpPr>
          <p:cNvPr id="15" name="Gerader Verbinder 14"/>
          <p:cNvCxnSpPr/>
          <p:nvPr/>
        </p:nvCxnSpPr>
        <p:spPr>
          <a:xfrm>
            <a:off x="8100000" y="4293000"/>
            <a:ext cx="144000" cy="0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r Verbinder 107"/>
          <p:cNvCxnSpPr/>
          <p:nvPr/>
        </p:nvCxnSpPr>
        <p:spPr>
          <a:xfrm>
            <a:off x="8100000" y="5229000"/>
            <a:ext cx="144000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r Verbinder 108"/>
          <p:cNvCxnSpPr/>
          <p:nvPr/>
        </p:nvCxnSpPr>
        <p:spPr>
          <a:xfrm>
            <a:off x="3204000" y="6309000"/>
            <a:ext cx="0" cy="1440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/>
          <p:cNvCxnSpPr/>
          <p:nvPr/>
        </p:nvCxnSpPr>
        <p:spPr>
          <a:xfrm>
            <a:off x="7651437" y="4869000"/>
            <a:ext cx="0" cy="21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feld 111"/>
          <p:cNvSpPr txBox="1"/>
          <p:nvPr/>
        </p:nvSpPr>
        <p:spPr>
          <a:xfrm>
            <a:off x="7092413" y="4797000"/>
            <a:ext cx="5437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err="1" smtClean="0"/>
              <a:t>ScanIn</a:t>
            </a:r>
            <a:endParaRPr lang="en-US" sz="900" dirty="0"/>
          </a:p>
        </p:txBody>
      </p:sp>
      <p:cxnSp>
        <p:nvCxnSpPr>
          <p:cNvPr id="115" name="Gerader Verbinder 114"/>
          <p:cNvCxnSpPr/>
          <p:nvPr/>
        </p:nvCxnSpPr>
        <p:spPr>
          <a:xfrm>
            <a:off x="3636000" y="6309000"/>
            <a:ext cx="0" cy="1440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r Verbinder 129"/>
          <p:cNvCxnSpPr/>
          <p:nvPr/>
        </p:nvCxnSpPr>
        <p:spPr>
          <a:xfrm>
            <a:off x="5652000" y="6309000"/>
            <a:ext cx="0" cy="14400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Gerader Verbinder 130"/>
          <p:cNvCxnSpPr/>
          <p:nvPr/>
        </p:nvCxnSpPr>
        <p:spPr>
          <a:xfrm>
            <a:off x="6156000" y="6309000"/>
            <a:ext cx="0" cy="144000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Abgerundetes Rechteck 135"/>
          <p:cNvSpPr/>
          <p:nvPr/>
        </p:nvSpPr>
        <p:spPr>
          <a:xfrm>
            <a:off x="5148000" y="837000"/>
            <a:ext cx="1728000" cy="5688000"/>
          </a:xfrm>
          <a:prstGeom prst="round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37" name="Textfeld 136"/>
          <p:cNvSpPr txBox="1"/>
          <p:nvPr/>
        </p:nvSpPr>
        <p:spPr>
          <a:xfrm>
            <a:off x="3143017" y="560001"/>
            <a:ext cx="6783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err="1" smtClean="0"/>
              <a:t>Column</a:t>
            </a:r>
            <a:r>
              <a:rPr lang="de-DE" sz="900" dirty="0" smtClean="0"/>
              <a:t> 0</a:t>
            </a:r>
            <a:endParaRPr lang="en-US" sz="900" dirty="0"/>
          </a:p>
        </p:txBody>
      </p:sp>
      <p:sp>
        <p:nvSpPr>
          <p:cNvPr id="138" name="Textfeld 137"/>
          <p:cNvSpPr txBox="1"/>
          <p:nvPr/>
        </p:nvSpPr>
        <p:spPr>
          <a:xfrm>
            <a:off x="5652000" y="560001"/>
            <a:ext cx="7425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err="1" smtClean="0"/>
              <a:t>Column</a:t>
            </a:r>
            <a:r>
              <a:rPr lang="de-DE" sz="900" dirty="0" smtClean="0"/>
              <a:t> 24</a:t>
            </a:r>
            <a:endParaRPr lang="en-US" sz="900" dirty="0"/>
          </a:p>
        </p:txBody>
      </p:sp>
      <p:sp>
        <p:nvSpPr>
          <p:cNvPr id="139" name="Rechteck 138"/>
          <p:cNvSpPr/>
          <p:nvPr/>
        </p:nvSpPr>
        <p:spPr>
          <a:xfrm>
            <a:off x="5508000" y="346429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40" name="Rechteck 139"/>
          <p:cNvSpPr/>
          <p:nvPr/>
        </p:nvSpPr>
        <p:spPr>
          <a:xfrm>
            <a:off x="5507862" y="943922"/>
            <a:ext cx="1008000" cy="360368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399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41" name="Rechteck 140"/>
          <p:cNvSpPr/>
          <p:nvPr/>
        </p:nvSpPr>
        <p:spPr>
          <a:xfrm>
            <a:off x="5508000" y="310429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43" name="Textfeld 142"/>
          <p:cNvSpPr txBox="1"/>
          <p:nvPr/>
        </p:nvSpPr>
        <p:spPr>
          <a:xfrm>
            <a:off x="4876563" y="5733000"/>
            <a:ext cx="6335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err="1" smtClean="0"/>
              <a:t>ScanOut</a:t>
            </a:r>
            <a:endParaRPr lang="en-US" sz="900" dirty="0"/>
          </a:p>
        </p:txBody>
      </p:sp>
      <p:sp>
        <p:nvSpPr>
          <p:cNvPr id="144" name="Rechteck 143"/>
          <p:cNvSpPr/>
          <p:nvPr/>
        </p:nvSpPr>
        <p:spPr>
          <a:xfrm>
            <a:off x="2988000" y="234900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45" name="Rechteck 144"/>
          <p:cNvSpPr/>
          <p:nvPr/>
        </p:nvSpPr>
        <p:spPr>
          <a:xfrm>
            <a:off x="2988000" y="198900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200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46" name="Rechteck 145"/>
          <p:cNvSpPr/>
          <p:nvPr/>
        </p:nvSpPr>
        <p:spPr>
          <a:xfrm>
            <a:off x="5508000" y="198900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200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47" name="Rechteck 146"/>
          <p:cNvSpPr/>
          <p:nvPr/>
        </p:nvSpPr>
        <p:spPr>
          <a:xfrm>
            <a:off x="5508000" y="234900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2988000" y="4149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2988000" y="4365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2988000" y="5661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3492000" y="4149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70" name="Rechteck 69"/>
          <p:cNvSpPr/>
          <p:nvPr/>
        </p:nvSpPr>
        <p:spPr>
          <a:xfrm>
            <a:off x="3492000" y="4365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3492000" y="5661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5508000" y="4149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5508000" y="4365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74" name="Rechteck 73"/>
          <p:cNvSpPr/>
          <p:nvPr/>
        </p:nvSpPr>
        <p:spPr>
          <a:xfrm>
            <a:off x="6012000" y="4149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0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6012000" y="4365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5508000" y="5661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012000" y="5661000"/>
            <a:ext cx="504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199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0" name="Runde Klammer rechts 9"/>
          <p:cNvSpPr/>
          <p:nvPr/>
        </p:nvSpPr>
        <p:spPr>
          <a:xfrm flipH="1">
            <a:off x="2844000" y="3717000"/>
            <a:ext cx="144000" cy="504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4" name="Runde Klammer rechts 83"/>
          <p:cNvSpPr/>
          <p:nvPr/>
        </p:nvSpPr>
        <p:spPr>
          <a:xfrm flipH="1">
            <a:off x="2772000" y="3357000"/>
            <a:ext cx="216000" cy="1080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6" name="Runde Klammer rechts 85"/>
          <p:cNvSpPr/>
          <p:nvPr/>
        </p:nvSpPr>
        <p:spPr>
          <a:xfrm flipH="1">
            <a:off x="2700000" y="2565000"/>
            <a:ext cx="288000" cy="3168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7" name="Runde Klammer rechts 86"/>
          <p:cNvSpPr/>
          <p:nvPr/>
        </p:nvSpPr>
        <p:spPr>
          <a:xfrm>
            <a:off x="3996000" y="2205000"/>
            <a:ext cx="144000" cy="2016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9" name="Runde Klammer rechts 88"/>
          <p:cNvSpPr/>
          <p:nvPr/>
        </p:nvSpPr>
        <p:spPr>
          <a:xfrm>
            <a:off x="3996000" y="1845000"/>
            <a:ext cx="216000" cy="2592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91" name="Rechteck 90"/>
          <p:cNvSpPr/>
          <p:nvPr/>
        </p:nvSpPr>
        <p:spPr>
          <a:xfrm>
            <a:off x="2988000" y="162900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201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92" name="Rechteck 91"/>
          <p:cNvSpPr/>
          <p:nvPr/>
        </p:nvSpPr>
        <p:spPr>
          <a:xfrm>
            <a:off x="5508000" y="1629000"/>
            <a:ext cx="1008000" cy="32471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Pixel 201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94" name="Runde Klammer rechts 93"/>
          <p:cNvSpPr/>
          <p:nvPr/>
        </p:nvSpPr>
        <p:spPr>
          <a:xfrm>
            <a:off x="3996000" y="1197000"/>
            <a:ext cx="288000" cy="4536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96" name="Rechteck 95"/>
          <p:cNvSpPr/>
          <p:nvPr/>
        </p:nvSpPr>
        <p:spPr>
          <a:xfrm>
            <a:off x="2988000" y="3861000"/>
            <a:ext cx="1008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Col</a:t>
            </a:r>
            <a:r>
              <a:rPr lang="de-DE" sz="900" kern="0" dirty="0" smtClean="0">
                <a:solidFill>
                  <a:schemeClr val="tx1"/>
                </a:solidFill>
              </a:rPr>
              <a:t>. </a:t>
            </a:r>
            <a:r>
              <a:rPr lang="de-DE" sz="900" kern="0" dirty="0" err="1" smtClean="0">
                <a:solidFill>
                  <a:schemeClr val="tx1"/>
                </a:solidFill>
              </a:rPr>
              <a:t>control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99" name="Rechteck 98"/>
          <p:cNvSpPr/>
          <p:nvPr/>
        </p:nvSpPr>
        <p:spPr>
          <a:xfrm>
            <a:off x="5508000" y="3861000"/>
            <a:ext cx="1008000" cy="216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/>
              <a:t>Col</a:t>
            </a:r>
            <a:r>
              <a:rPr lang="de-DE" sz="900" kern="0" dirty="0" smtClean="0"/>
              <a:t>. </a:t>
            </a:r>
            <a:r>
              <a:rPr lang="de-DE" sz="900" kern="0" dirty="0" err="1" smtClean="0">
                <a:solidFill>
                  <a:schemeClr val="tx1"/>
                </a:solidFill>
              </a:rPr>
              <a:t>control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00" name="Rechteck 99"/>
          <p:cNvSpPr/>
          <p:nvPr/>
        </p:nvSpPr>
        <p:spPr>
          <a:xfrm>
            <a:off x="1188000" y="909000"/>
            <a:ext cx="1080000" cy="2880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err="1" smtClean="0">
                <a:solidFill>
                  <a:schemeClr val="tx1"/>
                </a:solidFill>
              </a:rPr>
              <a:t>Row</a:t>
            </a:r>
            <a:r>
              <a:rPr lang="de-DE" sz="900" kern="0" dirty="0" smtClean="0">
                <a:solidFill>
                  <a:schemeClr val="tx1"/>
                </a:solidFill>
              </a:rPr>
              <a:t> </a:t>
            </a:r>
            <a:r>
              <a:rPr lang="de-DE" sz="900" kern="0" dirty="0" err="1" smtClean="0">
                <a:solidFill>
                  <a:schemeClr val="tx1"/>
                </a:solidFill>
              </a:rPr>
              <a:t>control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sp>
        <p:nvSpPr>
          <p:cNvPr id="101" name="Rechteck 100"/>
          <p:cNvSpPr/>
          <p:nvPr/>
        </p:nvSpPr>
        <p:spPr>
          <a:xfrm>
            <a:off x="1188000" y="4149000"/>
            <a:ext cx="1080000" cy="720000"/>
          </a:xfrm>
          <a:prstGeom prst="rect">
            <a:avLst/>
          </a:prstGeom>
          <a:solidFill>
            <a:srgbClr val="009682">
              <a:alpha val="10000"/>
            </a:srgbClr>
          </a:solidFill>
          <a:ln w="9525" cap="flat" cmpd="sng" algn="ctr">
            <a:solidFill>
              <a:srgbClr val="009682">
                <a:shade val="50000"/>
              </a:srgbClr>
            </a:solidFill>
            <a:prstDash val="solid"/>
          </a:ln>
          <a:effectLst/>
        </p:spPr>
        <p:txBody>
          <a:bodyPr lIns="91429" tIns="45715" rIns="91429" bIns="45715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900" kern="0" dirty="0" smtClean="0">
                <a:solidFill>
                  <a:schemeClr val="tx1"/>
                </a:solidFill>
              </a:rPr>
              <a:t>Bias block</a:t>
            </a:r>
            <a:endParaRPr lang="de-DE" sz="900" kern="0" dirty="0">
              <a:solidFill>
                <a:schemeClr val="tx1"/>
              </a:solidFill>
            </a:endParaRPr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2268000" y="1125000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/>
          <p:cNvCxnSpPr/>
          <p:nvPr/>
        </p:nvCxnSpPr>
        <p:spPr>
          <a:xfrm>
            <a:off x="2268000" y="1773000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/>
          <p:cNvCxnSpPr/>
          <p:nvPr/>
        </p:nvCxnSpPr>
        <p:spPr>
          <a:xfrm>
            <a:off x="2268000" y="2133000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/>
          <p:cNvCxnSpPr/>
          <p:nvPr/>
        </p:nvCxnSpPr>
        <p:spPr>
          <a:xfrm>
            <a:off x="2268000" y="2493000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mit Pfeil 104"/>
          <p:cNvCxnSpPr/>
          <p:nvPr/>
        </p:nvCxnSpPr>
        <p:spPr>
          <a:xfrm>
            <a:off x="2268000" y="3285000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/>
          <p:cNvCxnSpPr/>
          <p:nvPr/>
        </p:nvCxnSpPr>
        <p:spPr>
          <a:xfrm>
            <a:off x="2268000" y="3645000"/>
            <a:ext cx="21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unde Klammer rechts 113"/>
          <p:cNvSpPr/>
          <p:nvPr/>
        </p:nvSpPr>
        <p:spPr>
          <a:xfrm flipH="1">
            <a:off x="5364000" y="3717000"/>
            <a:ext cx="144000" cy="504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16" name="Runde Klammer rechts 115"/>
          <p:cNvSpPr/>
          <p:nvPr/>
        </p:nvSpPr>
        <p:spPr>
          <a:xfrm flipH="1">
            <a:off x="5292000" y="3357000"/>
            <a:ext cx="216000" cy="1080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17" name="Runde Klammer rechts 116"/>
          <p:cNvSpPr/>
          <p:nvPr/>
        </p:nvSpPr>
        <p:spPr>
          <a:xfrm flipH="1">
            <a:off x="5220000" y="2565000"/>
            <a:ext cx="288000" cy="3168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18" name="Runde Klammer rechts 117"/>
          <p:cNvSpPr/>
          <p:nvPr/>
        </p:nvSpPr>
        <p:spPr>
          <a:xfrm>
            <a:off x="6516000" y="2205000"/>
            <a:ext cx="144000" cy="2016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28" name="Runde Klammer rechts 127"/>
          <p:cNvSpPr/>
          <p:nvPr/>
        </p:nvSpPr>
        <p:spPr>
          <a:xfrm>
            <a:off x="6516000" y="1845000"/>
            <a:ext cx="216000" cy="2592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32" name="Runde Klammer rechts 131"/>
          <p:cNvSpPr/>
          <p:nvPr/>
        </p:nvSpPr>
        <p:spPr>
          <a:xfrm>
            <a:off x="6516000" y="1197000"/>
            <a:ext cx="288000" cy="4536000"/>
          </a:xfrm>
          <a:prstGeom prst="rightBracket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71441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446950"/>
          </a:xfrm>
        </p:spPr>
        <p:txBody>
          <a:bodyPr/>
          <a:lstStyle/>
          <a:p>
            <a:r>
              <a:rPr lang="en-GB" dirty="0"/>
              <a:t>Pixel contains sensor diode, charge sensitive amplifier, comparator, threshold tune DAC, RAM for tune bits (3) and disable </a:t>
            </a:r>
            <a:r>
              <a:rPr lang="en-GB" dirty="0" smtClean="0"/>
              <a:t>bit</a:t>
            </a:r>
            <a:r>
              <a:rPr lang="en-GB" dirty="0"/>
              <a:t> </a:t>
            </a:r>
            <a:r>
              <a:rPr lang="en-GB" dirty="0" smtClean="0"/>
              <a:t>and output driver</a:t>
            </a:r>
            <a:endParaRPr lang="en-US" dirty="0"/>
          </a:p>
          <a:p>
            <a:r>
              <a:rPr lang="en-GB" dirty="0"/>
              <a:t>The outputs of the pixels are transmitted to the column periphery (long metal lines)</a:t>
            </a: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</a:t>
            </a:r>
            <a:endParaRPr lang="en-US" dirty="0"/>
          </a:p>
        </p:txBody>
      </p:sp>
      <p:sp>
        <p:nvSpPr>
          <p:cNvPr id="6" name="Gleichschenkliges Dreieck 2"/>
          <p:cNvSpPr>
            <a:spLocks noChangeArrowheads="1"/>
          </p:cNvSpPr>
          <p:nvPr/>
        </p:nvSpPr>
        <p:spPr bwMode="auto">
          <a:xfrm rot="5400000">
            <a:off x="3695700" y="2556990"/>
            <a:ext cx="914400" cy="99060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/>
          </a:p>
        </p:txBody>
      </p:sp>
      <p:cxnSp>
        <p:nvCxnSpPr>
          <p:cNvPr id="7" name="Gerader Verbinder 5"/>
          <p:cNvCxnSpPr>
            <a:cxnSpLocks noChangeShapeType="1"/>
            <a:stCxn id="6" idx="0"/>
          </p:cNvCxnSpPr>
          <p:nvPr/>
        </p:nvCxnSpPr>
        <p:spPr bwMode="auto">
          <a:xfrm>
            <a:off x="4648200" y="3052290"/>
            <a:ext cx="304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r Verbinder 86"/>
          <p:cNvCxnSpPr>
            <a:cxnSpLocks noChangeShapeType="1"/>
          </p:cNvCxnSpPr>
          <p:nvPr/>
        </p:nvCxnSpPr>
        <p:spPr bwMode="auto">
          <a:xfrm flipV="1">
            <a:off x="2895600" y="3052290"/>
            <a:ext cx="0" cy="533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r Verbinder 90"/>
          <p:cNvCxnSpPr>
            <a:cxnSpLocks noChangeShapeType="1"/>
          </p:cNvCxnSpPr>
          <p:nvPr/>
        </p:nvCxnSpPr>
        <p:spPr bwMode="auto">
          <a:xfrm>
            <a:off x="2667000" y="3585690"/>
            <a:ext cx="457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Gleichschenkliges Dreieck 2065"/>
          <p:cNvSpPr>
            <a:spLocks noChangeArrowheads="1"/>
          </p:cNvSpPr>
          <p:nvPr/>
        </p:nvSpPr>
        <p:spPr bwMode="auto">
          <a:xfrm>
            <a:off x="2667000" y="3585690"/>
            <a:ext cx="457200" cy="30480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/>
          </a:p>
        </p:txBody>
      </p:sp>
      <p:cxnSp>
        <p:nvCxnSpPr>
          <p:cNvPr id="11" name="Gerader Verbinder 93"/>
          <p:cNvCxnSpPr>
            <a:cxnSpLocks noChangeShapeType="1"/>
          </p:cNvCxnSpPr>
          <p:nvPr/>
        </p:nvCxnSpPr>
        <p:spPr bwMode="auto">
          <a:xfrm flipV="1">
            <a:off x="2895600" y="389049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r Verbinder 102"/>
          <p:cNvCxnSpPr>
            <a:cxnSpLocks noChangeShapeType="1"/>
          </p:cNvCxnSpPr>
          <p:nvPr/>
        </p:nvCxnSpPr>
        <p:spPr bwMode="auto">
          <a:xfrm>
            <a:off x="1981200" y="3052290"/>
            <a:ext cx="1219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r Verbinder 103"/>
          <p:cNvCxnSpPr>
            <a:cxnSpLocks noChangeShapeType="1"/>
          </p:cNvCxnSpPr>
          <p:nvPr/>
        </p:nvCxnSpPr>
        <p:spPr bwMode="auto">
          <a:xfrm>
            <a:off x="3200400" y="289989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Gerader Verbinder 104"/>
          <p:cNvCxnSpPr>
            <a:cxnSpLocks noChangeShapeType="1"/>
          </p:cNvCxnSpPr>
          <p:nvPr/>
        </p:nvCxnSpPr>
        <p:spPr bwMode="auto">
          <a:xfrm>
            <a:off x="3276600" y="289989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Gerader Verbinder 105"/>
          <p:cNvCxnSpPr>
            <a:cxnSpLocks noChangeShapeType="1"/>
          </p:cNvCxnSpPr>
          <p:nvPr/>
        </p:nvCxnSpPr>
        <p:spPr bwMode="auto">
          <a:xfrm>
            <a:off x="3276600" y="3052290"/>
            <a:ext cx="381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feld 138"/>
          <p:cNvSpPr txBox="1">
            <a:spLocks noChangeArrowheads="1"/>
          </p:cNvSpPr>
          <p:nvPr/>
        </p:nvSpPr>
        <p:spPr bwMode="auto">
          <a:xfrm>
            <a:off x="3671226" y="2899890"/>
            <a:ext cx="68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Amplifier</a:t>
            </a:r>
            <a:endParaRPr lang="en-US" altLang="de-DE" sz="1000" dirty="0"/>
          </a:p>
        </p:txBody>
      </p:sp>
      <p:sp>
        <p:nvSpPr>
          <p:cNvPr id="17" name="Textfeld 153"/>
          <p:cNvSpPr txBox="1">
            <a:spLocks noChangeArrowheads="1"/>
          </p:cNvSpPr>
          <p:nvPr/>
        </p:nvSpPr>
        <p:spPr bwMode="auto">
          <a:xfrm>
            <a:off x="2509906" y="3357090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Sensor</a:t>
            </a:r>
            <a:endParaRPr lang="en-US" altLang="de-DE" sz="1000" dirty="0"/>
          </a:p>
        </p:txBody>
      </p:sp>
      <p:sp>
        <p:nvSpPr>
          <p:cNvPr id="18" name="Gleichschenkliges Dreieck 2"/>
          <p:cNvSpPr>
            <a:spLocks noChangeArrowheads="1"/>
          </p:cNvSpPr>
          <p:nvPr/>
        </p:nvSpPr>
        <p:spPr bwMode="auto">
          <a:xfrm rot="5400000">
            <a:off x="5753100" y="2785590"/>
            <a:ext cx="914400" cy="99060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 dirty="0"/>
          </a:p>
        </p:txBody>
      </p:sp>
      <p:cxnSp>
        <p:nvCxnSpPr>
          <p:cNvPr id="19" name="Gerader Verbinder 5"/>
          <p:cNvCxnSpPr>
            <a:cxnSpLocks noChangeShapeType="1"/>
          </p:cNvCxnSpPr>
          <p:nvPr/>
        </p:nvCxnSpPr>
        <p:spPr bwMode="auto">
          <a:xfrm>
            <a:off x="4648200" y="3052290"/>
            <a:ext cx="304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Gerader Verbinder 5"/>
          <p:cNvCxnSpPr>
            <a:cxnSpLocks noChangeShapeType="1"/>
          </p:cNvCxnSpPr>
          <p:nvPr/>
        </p:nvCxnSpPr>
        <p:spPr bwMode="auto">
          <a:xfrm>
            <a:off x="4953000" y="289989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Gerader Verbinder 5"/>
          <p:cNvCxnSpPr>
            <a:cxnSpLocks noChangeShapeType="1"/>
          </p:cNvCxnSpPr>
          <p:nvPr/>
        </p:nvCxnSpPr>
        <p:spPr bwMode="auto">
          <a:xfrm>
            <a:off x="5029200" y="289989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Gerader Verbinder 5"/>
          <p:cNvCxnSpPr>
            <a:cxnSpLocks noChangeShapeType="1"/>
          </p:cNvCxnSpPr>
          <p:nvPr/>
        </p:nvCxnSpPr>
        <p:spPr bwMode="auto">
          <a:xfrm>
            <a:off x="5029200" y="3052290"/>
            <a:ext cx="685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Rechteck 22"/>
          <p:cNvSpPr/>
          <p:nvPr/>
        </p:nvSpPr>
        <p:spPr bwMode="auto">
          <a:xfrm>
            <a:off x="5257800" y="2518890"/>
            <a:ext cx="152400" cy="304800"/>
          </a:xfrm>
          <a:prstGeom prst="rect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4" name="Gerader Verbinder 23"/>
          <p:cNvCxnSpPr>
            <a:stCxn id="23" idx="2"/>
          </p:cNvCxnSpPr>
          <p:nvPr/>
        </p:nvCxnSpPr>
        <p:spPr bwMode="auto">
          <a:xfrm>
            <a:off x="5334000" y="282369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r Verbinder 24"/>
          <p:cNvCxnSpPr/>
          <p:nvPr/>
        </p:nvCxnSpPr>
        <p:spPr bwMode="auto">
          <a:xfrm>
            <a:off x="5334000" y="229029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Ellipse 25"/>
          <p:cNvSpPr/>
          <p:nvPr/>
        </p:nvSpPr>
        <p:spPr bwMode="auto">
          <a:xfrm>
            <a:off x="5562600" y="3433290"/>
            <a:ext cx="152400" cy="152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7" name="Gerader Verbinder 5"/>
          <p:cNvCxnSpPr>
            <a:cxnSpLocks noChangeShapeType="1"/>
          </p:cNvCxnSpPr>
          <p:nvPr/>
        </p:nvCxnSpPr>
        <p:spPr bwMode="auto">
          <a:xfrm>
            <a:off x="4876800" y="3509490"/>
            <a:ext cx="685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feld 138"/>
          <p:cNvSpPr txBox="1">
            <a:spLocks noChangeArrowheads="1"/>
          </p:cNvSpPr>
          <p:nvPr/>
        </p:nvSpPr>
        <p:spPr bwMode="auto">
          <a:xfrm>
            <a:off x="5706126" y="3128490"/>
            <a:ext cx="8595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Comparator</a:t>
            </a:r>
            <a:endParaRPr lang="en-US" altLang="de-DE" sz="1000" dirty="0"/>
          </a:p>
        </p:txBody>
      </p:sp>
      <p:sp>
        <p:nvSpPr>
          <p:cNvPr id="29" name="Textfeld 138"/>
          <p:cNvSpPr txBox="1">
            <a:spLocks noChangeArrowheads="1"/>
          </p:cNvSpPr>
          <p:nvPr/>
        </p:nvSpPr>
        <p:spPr bwMode="auto">
          <a:xfrm>
            <a:off x="5079752" y="3280890"/>
            <a:ext cx="33374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err="1" smtClean="0"/>
              <a:t>Th</a:t>
            </a:r>
            <a:endParaRPr lang="en-US" altLang="de-DE" sz="1000" dirty="0"/>
          </a:p>
        </p:txBody>
      </p:sp>
      <p:sp>
        <p:nvSpPr>
          <p:cNvPr id="30" name="Textfeld 138"/>
          <p:cNvSpPr txBox="1">
            <a:spLocks noChangeArrowheads="1"/>
          </p:cNvSpPr>
          <p:nvPr/>
        </p:nvSpPr>
        <p:spPr bwMode="auto">
          <a:xfrm>
            <a:off x="5030001" y="2214090"/>
            <a:ext cx="3401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BL</a:t>
            </a:r>
            <a:endParaRPr lang="en-US" altLang="de-DE" sz="1000" dirty="0"/>
          </a:p>
        </p:txBody>
      </p:sp>
      <p:sp>
        <p:nvSpPr>
          <p:cNvPr id="31" name="Richtungspfeil 30"/>
          <p:cNvSpPr/>
          <p:nvPr/>
        </p:nvSpPr>
        <p:spPr bwMode="auto">
          <a:xfrm>
            <a:off x="4800600" y="4119090"/>
            <a:ext cx="990600" cy="609600"/>
          </a:xfrm>
          <a:prstGeom prst="homePlate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TDAC</a:t>
            </a:r>
          </a:p>
        </p:txBody>
      </p:sp>
      <p:grpSp>
        <p:nvGrpSpPr>
          <p:cNvPr id="32" name="Gruppieren 31"/>
          <p:cNvGrpSpPr/>
          <p:nvPr/>
        </p:nvGrpSpPr>
        <p:grpSpPr>
          <a:xfrm rot="5400000">
            <a:off x="1714500" y="3318990"/>
            <a:ext cx="838200" cy="304800"/>
            <a:chOff x="5410200" y="2362200"/>
            <a:chExt cx="838200" cy="304800"/>
          </a:xfrm>
        </p:grpSpPr>
        <p:cxnSp>
          <p:nvCxnSpPr>
            <p:cNvPr id="84" name="Gerader Verbinder 102"/>
            <p:cNvCxnSpPr>
              <a:cxnSpLocks noChangeShapeType="1"/>
            </p:cNvCxnSpPr>
            <p:nvPr/>
          </p:nvCxnSpPr>
          <p:spPr bwMode="auto">
            <a:xfrm>
              <a:off x="5410200" y="2514600"/>
              <a:ext cx="3810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5" name="Gerader Verbinder 103"/>
            <p:cNvCxnSpPr>
              <a:cxnSpLocks noChangeShapeType="1"/>
            </p:cNvCxnSpPr>
            <p:nvPr/>
          </p:nvCxnSpPr>
          <p:spPr bwMode="auto">
            <a:xfrm>
              <a:off x="5791200" y="2362200"/>
              <a:ext cx="0" cy="3048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6" name="Gerader Verbinder 104"/>
            <p:cNvCxnSpPr>
              <a:cxnSpLocks noChangeShapeType="1"/>
            </p:cNvCxnSpPr>
            <p:nvPr/>
          </p:nvCxnSpPr>
          <p:spPr bwMode="auto">
            <a:xfrm>
              <a:off x="5867400" y="2362200"/>
              <a:ext cx="0" cy="3048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7" name="Gerader Verbinder 105"/>
            <p:cNvCxnSpPr>
              <a:cxnSpLocks noChangeShapeType="1"/>
            </p:cNvCxnSpPr>
            <p:nvPr/>
          </p:nvCxnSpPr>
          <p:spPr bwMode="auto">
            <a:xfrm>
              <a:off x="5867400" y="2514600"/>
              <a:ext cx="3810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3" name="Gerader Verbinder 32"/>
          <p:cNvCxnSpPr>
            <a:stCxn id="18" idx="0"/>
          </p:cNvCxnSpPr>
          <p:nvPr/>
        </p:nvCxnSpPr>
        <p:spPr bwMode="auto">
          <a:xfrm>
            <a:off x="6705600" y="3280890"/>
            <a:ext cx="304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r Verbinder 33"/>
          <p:cNvCxnSpPr/>
          <p:nvPr/>
        </p:nvCxnSpPr>
        <p:spPr bwMode="auto">
          <a:xfrm>
            <a:off x="7010400" y="3052290"/>
            <a:ext cx="0" cy="4572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Gerader Verbinder 34"/>
          <p:cNvCxnSpPr/>
          <p:nvPr/>
        </p:nvCxnSpPr>
        <p:spPr bwMode="auto">
          <a:xfrm>
            <a:off x="7086600" y="3052290"/>
            <a:ext cx="0" cy="4572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r Verbinder 35"/>
          <p:cNvCxnSpPr/>
          <p:nvPr/>
        </p:nvCxnSpPr>
        <p:spPr bwMode="auto">
          <a:xfrm>
            <a:off x="7086600" y="3509490"/>
            <a:ext cx="228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r Verbinder 36"/>
          <p:cNvCxnSpPr/>
          <p:nvPr/>
        </p:nvCxnSpPr>
        <p:spPr bwMode="auto">
          <a:xfrm>
            <a:off x="7086600" y="3052290"/>
            <a:ext cx="228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Gerader Verbinder 37"/>
          <p:cNvCxnSpPr/>
          <p:nvPr/>
        </p:nvCxnSpPr>
        <p:spPr bwMode="auto">
          <a:xfrm>
            <a:off x="7315200" y="350949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r Verbinder 38"/>
          <p:cNvCxnSpPr/>
          <p:nvPr/>
        </p:nvCxnSpPr>
        <p:spPr bwMode="auto">
          <a:xfrm flipV="1">
            <a:off x="7315200" y="282369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Gerader Verbinder 39"/>
          <p:cNvCxnSpPr/>
          <p:nvPr/>
        </p:nvCxnSpPr>
        <p:spPr bwMode="auto">
          <a:xfrm>
            <a:off x="7315200" y="2823690"/>
            <a:ext cx="304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Gerader Verbinder 40"/>
          <p:cNvCxnSpPr/>
          <p:nvPr/>
        </p:nvCxnSpPr>
        <p:spPr bwMode="auto">
          <a:xfrm flipH="1">
            <a:off x="7162800" y="3738090"/>
            <a:ext cx="304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r Verbinder 41"/>
          <p:cNvCxnSpPr/>
          <p:nvPr/>
        </p:nvCxnSpPr>
        <p:spPr bwMode="auto">
          <a:xfrm>
            <a:off x="1524000" y="4423890"/>
            <a:ext cx="1371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Gerader Verbinder 42"/>
          <p:cNvCxnSpPr/>
          <p:nvPr/>
        </p:nvCxnSpPr>
        <p:spPr bwMode="auto">
          <a:xfrm flipV="1">
            <a:off x="2133600" y="419529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Gerader Verbinder 43"/>
          <p:cNvCxnSpPr/>
          <p:nvPr/>
        </p:nvCxnSpPr>
        <p:spPr bwMode="auto">
          <a:xfrm>
            <a:off x="2133600" y="3890490"/>
            <a:ext cx="15240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Gerader Verbinder 44"/>
          <p:cNvCxnSpPr/>
          <p:nvPr/>
        </p:nvCxnSpPr>
        <p:spPr bwMode="auto">
          <a:xfrm flipV="1">
            <a:off x="2438400" y="2290290"/>
            <a:ext cx="0" cy="3276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feld 138"/>
          <p:cNvSpPr txBox="1">
            <a:spLocks noChangeArrowheads="1"/>
          </p:cNvSpPr>
          <p:nvPr/>
        </p:nvSpPr>
        <p:spPr bwMode="auto">
          <a:xfrm>
            <a:off x="1800690" y="4423890"/>
            <a:ext cx="65915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Injection</a:t>
            </a:r>
            <a:endParaRPr lang="en-US" altLang="de-DE" sz="1000" dirty="0"/>
          </a:p>
        </p:txBody>
      </p:sp>
      <p:sp>
        <p:nvSpPr>
          <p:cNvPr id="47" name="Textfeld 138"/>
          <p:cNvSpPr txBox="1">
            <a:spLocks noChangeArrowheads="1"/>
          </p:cNvSpPr>
          <p:nvPr/>
        </p:nvSpPr>
        <p:spPr bwMode="auto">
          <a:xfrm>
            <a:off x="2466452" y="5262090"/>
            <a:ext cx="10759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Injection enable</a:t>
            </a:r>
            <a:endParaRPr lang="en-US" altLang="de-DE" sz="1000" dirty="0"/>
          </a:p>
        </p:txBody>
      </p:sp>
      <p:sp>
        <p:nvSpPr>
          <p:cNvPr id="48" name="Rechteck 47"/>
          <p:cNvSpPr/>
          <p:nvPr/>
        </p:nvSpPr>
        <p:spPr bwMode="auto">
          <a:xfrm>
            <a:off x="4038600" y="4119090"/>
            <a:ext cx="304800" cy="609600"/>
          </a:xfrm>
          <a:prstGeom prst="rect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RAM</a:t>
            </a:r>
          </a:p>
        </p:txBody>
      </p:sp>
      <p:cxnSp>
        <p:nvCxnSpPr>
          <p:cNvPr id="49" name="Gerade Verbindung mit Pfeil 48"/>
          <p:cNvCxnSpPr>
            <a:stCxn id="48" idx="3"/>
            <a:endCxn id="31" idx="1"/>
          </p:cNvCxnSpPr>
          <p:nvPr/>
        </p:nvCxnSpPr>
        <p:spPr bwMode="auto">
          <a:xfrm>
            <a:off x="4343400" y="4423890"/>
            <a:ext cx="457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Gerader Verbinder 49"/>
          <p:cNvCxnSpPr/>
          <p:nvPr/>
        </p:nvCxnSpPr>
        <p:spPr bwMode="auto">
          <a:xfrm flipH="1">
            <a:off x="4572000" y="4347690"/>
            <a:ext cx="65026" cy="152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Textfeld 138"/>
          <p:cNvSpPr txBox="1">
            <a:spLocks noChangeArrowheads="1"/>
          </p:cNvSpPr>
          <p:nvPr/>
        </p:nvSpPr>
        <p:spPr bwMode="auto">
          <a:xfrm>
            <a:off x="4422005" y="4119090"/>
            <a:ext cx="2551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/>
              <a:t>3</a:t>
            </a:r>
          </a:p>
        </p:txBody>
      </p:sp>
      <p:cxnSp>
        <p:nvCxnSpPr>
          <p:cNvPr id="52" name="Gerader Verbinder 51"/>
          <p:cNvCxnSpPr/>
          <p:nvPr/>
        </p:nvCxnSpPr>
        <p:spPr bwMode="auto">
          <a:xfrm flipV="1">
            <a:off x="3810000" y="3814290"/>
            <a:ext cx="0" cy="1752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Gerade Verbindung mit Pfeil 52"/>
          <p:cNvCxnSpPr>
            <a:endCxn id="48" idx="1"/>
          </p:cNvCxnSpPr>
          <p:nvPr/>
        </p:nvCxnSpPr>
        <p:spPr bwMode="auto">
          <a:xfrm>
            <a:off x="3810000" y="4423890"/>
            <a:ext cx="2286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Gerader Verbinder 53"/>
          <p:cNvCxnSpPr/>
          <p:nvPr/>
        </p:nvCxnSpPr>
        <p:spPr bwMode="auto">
          <a:xfrm flipH="1">
            <a:off x="3733800" y="5338290"/>
            <a:ext cx="152400" cy="152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Textfeld 138"/>
          <p:cNvSpPr txBox="1">
            <a:spLocks noChangeArrowheads="1"/>
          </p:cNvSpPr>
          <p:nvPr/>
        </p:nvSpPr>
        <p:spPr bwMode="auto">
          <a:xfrm>
            <a:off x="3588614" y="5262090"/>
            <a:ext cx="2551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4</a:t>
            </a:r>
            <a:endParaRPr lang="en-US" altLang="de-DE" sz="1000" dirty="0"/>
          </a:p>
        </p:txBody>
      </p:sp>
      <p:cxnSp>
        <p:nvCxnSpPr>
          <p:cNvPr id="56" name="Gerader Verbinder 55"/>
          <p:cNvCxnSpPr/>
          <p:nvPr/>
        </p:nvCxnSpPr>
        <p:spPr bwMode="auto">
          <a:xfrm>
            <a:off x="1524000" y="4881090"/>
            <a:ext cx="32004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Gerade Verbindung mit Pfeil 56"/>
          <p:cNvCxnSpPr/>
          <p:nvPr/>
        </p:nvCxnSpPr>
        <p:spPr bwMode="auto">
          <a:xfrm flipV="1">
            <a:off x="4191000" y="4728690"/>
            <a:ext cx="0" cy="1524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Textfeld 138"/>
          <p:cNvSpPr txBox="1">
            <a:spLocks noChangeArrowheads="1"/>
          </p:cNvSpPr>
          <p:nvPr/>
        </p:nvSpPr>
        <p:spPr bwMode="auto">
          <a:xfrm>
            <a:off x="3858090" y="5262090"/>
            <a:ext cx="66877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TDAC in</a:t>
            </a:r>
            <a:endParaRPr lang="en-US" altLang="de-DE" sz="1000" dirty="0"/>
          </a:p>
        </p:txBody>
      </p:sp>
      <p:sp>
        <p:nvSpPr>
          <p:cNvPr id="59" name="Textfeld 138"/>
          <p:cNvSpPr txBox="1">
            <a:spLocks noChangeArrowheads="1"/>
          </p:cNvSpPr>
          <p:nvPr/>
        </p:nvSpPr>
        <p:spPr bwMode="auto">
          <a:xfrm>
            <a:off x="1817522" y="4881090"/>
            <a:ext cx="84029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TDAC write</a:t>
            </a:r>
            <a:endParaRPr lang="en-US" altLang="de-DE" sz="1000" dirty="0"/>
          </a:p>
        </p:txBody>
      </p:sp>
      <p:cxnSp>
        <p:nvCxnSpPr>
          <p:cNvPr id="60" name="Gerader Verbinder 59"/>
          <p:cNvCxnSpPr/>
          <p:nvPr/>
        </p:nvCxnSpPr>
        <p:spPr bwMode="auto">
          <a:xfrm>
            <a:off x="7620000" y="2823690"/>
            <a:ext cx="0" cy="27432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Gerade Verbindung mit Pfeil 60"/>
          <p:cNvCxnSpPr/>
          <p:nvPr/>
        </p:nvCxnSpPr>
        <p:spPr bwMode="auto">
          <a:xfrm>
            <a:off x="1905000" y="4423890"/>
            <a:ext cx="76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Gerade Verbindung mit Pfeil 61"/>
          <p:cNvCxnSpPr/>
          <p:nvPr/>
        </p:nvCxnSpPr>
        <p:spPr bwMode="auto">
          <a:xfrm>
            <a:off x="1905000" y="4881090"/>
            <a:ext cx="76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Textfeld 153"/>
          <p:cNvSpPr txBox="1">
            <a:spLocks noChangeArrowheads="1"/>
          </p:cNvSpPr>
          <p:nvPr/>
        </p:nvSpPr>
        <p:spPr bwMode="auto">
          <a:xfrm>
            <a:off x="1824120" y="3509100"/>
            <a:ext cx="36420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err="1" smtClean="0"/>
              <a:t>C</a:t>
            </a:r>
            <a:r>
              <a:rPr lang="en-US" altLang="de-DE" sz="1000" baseline="-25000" dirty="0" err="1" smtClean="0"/>
              <a:t>inj</a:t>
            </a:r>
            <a:endParaRPr lang="en-US" altLang="de-DE" sz="1000" baseline="-25000" dirty="0"/>
          </a:p>
        </p:txBody>
      </p:sp>
      <p:sp>
        <p:nvSpPr>
          <p:cNvPr id="64" name="Rechteck 63"/>
          <p:cNvSpPr/>
          <p:nvPr/>
        </p:nvSpPr>
        <p:spPr bwMode="auto">
          <a:xfrm>
            <a:off x="2819400" y="2518890"/>
            <a:ext cx="152400" cy="304800"/>
          </a:xfrm>
          <a:prstGeom prst="rect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65" name="Gerader Verbinder 64"/>
          <p:cNvCxnSpPr>
            <a:stCxn id="64" idx="2"/>
          </p:cNvCxnSpPr>
          <p:nvPr/>
        </p:nvCxnSpPr>
        <p:spPr bwMode="auto">
          <a:xfrm>
            <a:off x="2895600" y="282369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Gerader Verbinder 65"/>
          <p:cNvCxnSpPr/>
          <p:nvPr/>
        </p:nvCxnSpPr>
        <p:spPr bwMode="auto">
          <a:xfrm>
            <a:off x="2895600" y="2290290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" name="Textfeld 138"/>
          <p:cNvSpPr txBox="1">
            <a:spLocks noChangeArrowheads="1"/>
          </p:cNvSpPr>
          <p:nvPr/>
        </p:nvSpPr>
        <p:spPr bwMode="auto">
          <a:xfrm>
            <a:off x="3059163" y="2366490"/>
            <a:ext cx="105028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Bias resistance</a:t>
            </a:r>
            <a:endParaRPr lang="en-US" altLang="de-DE" sz="1000" dirty="0"/>
          </a:p>
        </p:txBody>
      </p:sp>
      <p:sp>
        <p:nvSpPr>
          <p:cNvPr id="68" name="Textfeld 67"/>
          <p:cNvSpPr txBox="1"/>
          <p:nvPr/>
        </p:nvSpPr>
        <p:spPr>
          <a:xfrm>
            <a:off x="6781800" y="2747490"/>
            <a:ext cx="439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Tout</a:t>
            </a:r>
            <a:endParaRPr lang="en-US" sz="1000" dirty="0"/>
          </a:p>
        </p:txBody>
      </p:sp>
      <p:sp>
        <p:nvSpPr>
          <p:cNvPr id="69" name="Textfeld 68"/>
          <p:cNvSpPr txBox="1"/>
          <p:nvPr/>
        </p:nvSpPr>
        <p:spPr>
          <a:xfrm>
            <a:off x="6324600" y="4271490"/>
            <a:ext cx="1156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Data transfer line</a:t>
            </a:r>
            <a:endParaRPr lang="en-US" sz="1000" dirty="0"/>
          </a:p>
        </p:txBody>
      </p:sp>
      <p:cxnSp>
        <p:nvCxnSpPr>
          <p:cNvPr id="70" name="Gerade Verbindung mit Pfeil 69"/>
          <p:cNvCxnSpPr/>
          <p:nvPr/>
        </p:nvCxnSpPr>
        <p:spPr bwMode="auto">
          <a:xfrm rot="16200000">
            <a:off x="2400300" y="5223990"/>
            <a:ext cx="76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Gerade Verbindung mit Pfeil 70"/>
          <p:cNvCxnSpPr/>
          <p:nvPr/>
        </p:nvCxnSpPr>
        <p:spPr bwMode="auto">
          <a:xfrm rot="16200000">
            <a:off x="3771900" y="5223991"/>
            <a:ext cx="76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Gerade Verbindung mit Pfeil 71"/>
          <p:cNvCxnSpPr/>
          <p:nvPr/>
        </p:nvCxnSpPr>
        <p:spPr bwMode="auto">
          <a:xfrm rot="5400000" flipV="1">
            <a:off x="7581900" y="5223991"/>
            <a:ext cx="76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Rechteck 72"/>
          <p:cNvSpPr/>
          <p:nvPr/>
        </p:nvSpPr>
        <p:spPr bwMode="auto">
          <a:xfrm>
            <a:off x="2133600" y="5566890"/>
            <a:ext cx="1981200" cy="381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000"/>
              <a:t>column control</a:t>
            </a:r>
            <a:endParaRPr lang="en-US" sz="1000" dirty="0"/>
          </a:p>
        </p:txBody>
      </p:sp>
      <p:sp>
        <p:nvSpPr>
          <p:cNvPr id="74" name="Rechteck 73"/>
          <p:cNvSpPr/>
          <p:nvPr/>
        </p:nvSpPr>
        <p:spPr bwMode="auto">
          <a:xfrm rot="5400000">
            <a:off x="-191085" y="4232805"/>
            <a:ext cx="2896770" cy="533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000" dirty="0" smtClean="0"/>
              <a:t>Row</a:t>
            </a:r>
          </a:p>
          <a:p>
            <a:r>
              <a:rPr lang="en-US" sz="1000" dirty="0" smtClean="0"/>
              <a:t>control</a:t>
            </a:r>
            <a:endParaRPr lang="en-US" sz="1000" dirty="0"/>
          </a:p>
        </p:txBody>
      </p:sp>
      <p:sp>
        <p:nvSpPr>
          <p:cNvPr id="75" name="Textfeld 153"/>
          <p:cNvSpPr txBox="1">
            <a:spLocks noChangeArrowheads="1"/>
          </p:cNvSpPr>
          <p:nvPr/>
        </p:nvSpPr>
        <p:spPr bwMode="auto">
          <a:xfrm>
            <a:off x="2917241" y="3966690"/>
            <a:ext cx="4058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-HV</a:t>
            </a:r>
            <a:endParaRPr lang="en-US" altLang="de-DE" sz="1000" dirty="0"/>
          </a:p>
        </p:txBody>
      </p:sp>
      <p:sp>
        <p:nvSpPr>
          <p:cNvPr id="76" name="Textfeld 138"/>
          <p:cNvSpPr txBox="1">
            <a:spLocks noChangeArrowheads="1"/>
          </p:cNvSpPr>
          <p:nvPr/>
        </p:nvSpPr>
        <p:spPr bwMode="auto">
          <a:xfrm>
            <a:off x="2477731" y="2214090"/>
            <a:ext cx="44595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1.8V</a:t>
            </a:r>
            <a:endParaRPr lang="en-US" altLang="de-DE" sz="1000" dirty="0"/>
          </a:p>
        </p:txBody>
      </p:sp>
      <p:sp>
        <p:nvSpPr>
          <p:cNvPr id="77" name="Rechteck 76"/>
          <p:cNvSpPr/>
          <p:nvPr/>
        </p:nvSpPr>
        <p:spPr bwMode="auto">
          <a:xfrm>
            <a:off x="5867400" y="5566890"/>
            <a:ext cx="1981200" cy="381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000" dirty="0"/>
              <a:t>readout </a:t>
            </a:r>
            <a:r>
              <a:rPr lang="en-US" sz="1000" dirty="0" smtClean="0"/>
              <a:t>cell or trigger buffer</a:t>
            </a:r>
            <a:endParaRPr lang="en-US" sz="1000" dirty="0"/>
          </a:p>
        </p:txBody>
      </p:sp>
      <p:sp>
        <p:nvSpPr>
          <p:cNvPr id="78" name="Rechteck 77"/>
          <p:cNvSpPr/>
          <p:nvPr/>
        </p:nvSpPr>
        <p:spPr bwMode="auto">
          <a:xfrm>
            <a:off x="1752600" y="2061690"/>
            <a:ext cx="6096000" cy="3048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79" name="Gerade Verbindung mit Pfeil 78"/>
          <p:cNvCxnSpPr/>
          <p:nvPr/>
        </p:nvCxnSpPr>
        <p:spPr bwMode="auto">
          <a:xfrm flipH="1">
            <a:off x="2286000" y="3966690"/>
            <a:ext cx="1524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" name="Textfeld 79"/>
          <p:cNvSpPr txBox="1"/>
          <p:nvPr/>
        </p:nvSpPr>
        <p:spPr>
          <a:xfrm>
            <a:off x="7315200" y="2061690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Pixel</a:t>
            </a:r>
            <a:endParaRPr lang="en-US" sz="1000" dirty="0"/>
          </a:p>
        </p:txBody>
      </p:sp>
      <p:cxnSp>
        <p:nvCxnSpPr>
          <p:cNvPr id="81" name="Gerade Verbindung mit Pfeil 80"/>
          <p:cNvCxnSpPr/>
          <p:nvPr/>
        </p:nvCxnSpPr>
        <p:spPr bwMode="auto">
          <a:xfrm flipV="1">
            <a:off x="6096000" y="3585690"/>
            <a:ext cx="0" cy="8382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Gerader Verbinder 81"/>
          <p:cNvCxnSpPr>
            <a:stCxn id="31" idx="3"/>
          </p:cNvCxnSpPr>
          <p:nvPr/>
        </p:nvCxnSpPr>
        <p:spPr bwMode="auto">
          <a:xfrm>
            <a:off x="5791200" y="4423890"/>
            <a:ext cx="304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3" name="Textfeld 82"/>
          <p:cNvSpPr txBox="1"/>
          <p:nvPr/>
        </p:nvSpPr>
        <p:spPr>
          <a:xfrm>
            <a:off x="6096000" y="3661890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Offset</a:t>
            </a:r>
            <a:endParaRPr lang="en-US" sz="1000" dirty="0"/>
          </a:p>
        </p:txBody>
      </p:sp>
      <p:sp>
        <p:nvSpPr>
          <p:cNvPr id="90" name="Textfeld 138"/>
          <p:cNvSpPr txBox="1">
            <a:spLocks noChangeArrowheads="1"/>
          </p:cNvSpPr>
          <p:nvPr/>
        </p:nvSpPr>
        <p:spPr bwMode="auto">
          <a:xfrm>
            <a:off x="4190350" y="3738090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disable</a:t>
            </a:r>
            <a:endParaRPr lang="en-US" altLang="de-DE" sz="1000" dirty="0"/>
          </a:p>
        </p:txBody>
      </p:sp>
      <p:sp>
        <p:nvSpPr>
          <p:cNvPr id="99" name="Textfeld 138"/>
          <p:cNvSpPr txBox="1">
            <a:spLocks noChangeArrowheads="1"/>
          </p:cNvSpPr>
          <p:nvPr/>
        </p:nvSpPr>
        <p:spPr bwMode="auto">
          <a:xfrm>
            <a:off x="4724660" y="2440480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disable</a:t>
            </a:r>
            <a:endParaRPr lang="en-US" altLang="de-DE" sz="1000" dirty="0"/>
          </a:p>
        </p:txBody>
      </p:sp>
      <p:cxnSp>
        <p:nvCxnSpPr>
          <p:cNvPr id="89" name="Gerader Verbinder 88"/>
          <p:cNvCxnSpPr>
            <a:stCxn id="48" idx="0"/>
          </p:cNvCxnSpPr>
          <p:nvPr/>
        </p:nvCxnSpPr>
        <p:spPr>
          <a:xfrm flipH="1" flipV="1">
            <a:off x="4190350" y="3814420"/>
            <a:ext cx="650" cy="30467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r Verbinder 91"/>
          <p:cNvCxnSpPr/>
          <p:nvPr/>
        </p:nvCxnSpPr>
        <p:spPr>
          <a:xfrm>
            <a:off x="4724660" y="2287820"/>
            <a:ext cx="0" cy="30532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r Verbinder 93"/>
          <p:cNvCxnSpPr/>
          <p:nvPr/>
        </p:nvCxnSpPr>
        <p:spPr>
          <a:xfrm>
            <a:off x="4724660" y="2593140"/>
            <a:ext cx="76330" cy="15266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/>
          <p:cNvCxnSpPr/>
          <p:nvPr/>
        </p:nvCxnSpPr>
        <p:spPr>
          <a:xfrm>
            <a:off x="4724660" y="2745800"/>
            <a:ext cx="0" cy="30532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/>
          <p:cNvCxnSpPr/>
          <p:nvPr/>
        </p:nvCxnSpPr>
        <p:spPr>
          <a:xfrm flipH="1">
            <a:off x="4800990" y="2669470"/>
            <a:ext cx="3053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r Verbinder 100"/>
          <p:cNvCxnSpPr/>
          <p:nvPr/>
        </p:nvCxnSpPr>
        <p:spPr>
          <a:xfrm>
            <a:off x="4800990" y="3051120"/>
            <a:ext cx="0" cy="30532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/>
          <p:cNvCxnSpPr/>
          <p:nvPr/>
        </p:nvCxnSpPr>
        <p:spPr>
          <a:xfrm flipH="1">
            <a:off x="1518800" y="3356440"/>
            <a:ext cx="328219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feld 138"/>
          <p:cNvSpPr txBox="1">
            <a:spLocks noChangeArrowheads="1"/>
          </p:cNvSpPr>
          <p:nvPr/>
        </p:nvSpPr>
        <p:spPr bwMode="auto">
          <a:xfrm>
            <a:off x="3961360" y="3352670"/>
            <a:ext cx="78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err="1" smtClean="0"/>
              <a:t>AnalogOut</a:t>
            </a:r>
            <a:endParaRPr lang="en-US" altLang="de-DE" sz="1000" dirty="0"/>
          </a:p>
        </p:txBody>
      </p:sp>
    </p:spTree>
    <p:extLst>
      <p:ext uri="{BB962C8B-B14F-4D97-AF65-F5344CB8AC3E}">
        <p14:creationId xmlns:p14="http://schemas.microsoft.com/office/powerpoint/2010/main" val="389677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T_master_ppt2003_d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BFE80"/>
        </a:solidFill>
        <a:ln w="9525"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8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err="1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IT_master_ppt2003_d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D6452EFABA4C442A06FD66636A1FFF7" ma:contentTypeVersion="0" ma:contentTypeDescription="Ein neues Dokument erstellen." ma:contentTypeScope="" ma:versionID="2b8cb84810ac37d2a411a7725b5318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B57E249-3153-4465-B6C1-8BDE801BF3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5455B3-230F-4F8D-BDD1-A431AC0392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D24F3EF-CA98-432C-BF1E-0F68A3EE9E9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KIT_master_ppt2003_de</Template>
  <TotalTime>0</TotalTime>
  <Words>1775</Words>
  <Application>Microsoft Office PowerPoint</Application>
  <PresentationFormat>Bildschirmpräsentation (4:3)</PresentationFormat>
  <Paragraphs>625</Paragraphs>
  <Slides>30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30</vt:i4>
      </vt:variant>
    </vt:vector>
  </HeadingPairs>
  <TitlesOfParts>
    <vt:vector size="33" baseType="lpstr">
      <vt:lpstr>Arial</vt:lpstr>
      <vt:lpstr>KIT_master_ppt2003_de</vt:lpstr>
      <vt:lpstr>1_KIT_master_ppt2003_de</vt:lpstr>
      <vt:lpstr>ATLASpix status and development of a version for CLIC</vt:lpstr>
      <vt:lpstr>PowerPoint-Präsentation</vt:lpstr>
      <vt:lpstr>PowerPoint-Präsentation</vt:lpstr>
      <vt:lpstr>Reticle</vt:lpstr>
      <vt:lpstr>Reticle</vt:lpstr>
      <vt:lpstr>ATLASPIX simple</vt:lpstr>
      <vt:lpstr>Architecture</vt:lpstr>
      <vt:lpstr>PowerPoint-Präsentation</vt:lpstr>
      <vt:lpstr>Pixel</vt:lpstr>
      <vt:lpstr>RO-Cell</vt:lpstr>
      <vt:lpstr>EoC cell</vt:lpstr>
      <vt:lpstr>DCU</vt:lpstr>
      <vt:lpstr>DCU</vt:lpstr>
      <vt:lpstr>DCU</vt:lpstr>
      <vt:lpstr>DCU</vt:lpstr>
      <vt:lpstr>Readout</vt:lpstr>
      <vt:lpstr>Readout</vt:lpstr>
      <vt:lpstr>… </vt:lpstr>
      <vt:lpstr>… </vt:lpstr>
      <vt:lpstr>… </vt:lpstr>
      <vt:lpstr>… </vt:lpstr>
      <vt:lpstr>… </vt:lpstr>
      <vt:lpstr>Measurement results</vt:lpstr>
      <vt:lpstr>Measurement results</vt:lpstr>
      <vt:lpstr>Measurement results</vt:lpstr>
      <vt:lpstr>Measurement results</vt:lpstr>
      <vt:lpstr>Design for CLIC</vt:lpstr>
      <vt:lpstr>Design for CLIC</vt:lpstr>
      <vt:lpstr>Layout of the CLIC pixel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Folientitel: Arial 26pt fett 2-zeilig: Arial 22pt fett</dc:title>
  <dc:creator>Robin Gessmann</dc:creator>
  <cp:lastModifiedBy>Peric, Ivan (IPE)</cp:lastModifiedBy>
  <cp:revision>942</cp:revision>
  <cp:lastPrinted>2015-10-22T12:15:42Z</cp:lastPrinted>
  <dcterms:created xsi:type="dcterms:W3CDTF">2009-10-06T08:56:36Z</dcterms:created>
  <dcterms:modified xsi:type="dcterms:W3CDTF">2018-08-28T14:14:59Z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0x0101001D6452EFABA4C442A06FD66636A1FFF7</vt:lpwstr>
  </property>
</Properties>
</file>