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332" r:id="rId2"/>
    <p:sldId id="338" r:id="rId3"/>
    <p:sldId id="341" r:id="rId4"/>
    <p:sldId id="339" r:id="rId5"/>
    <p:sldId id="340" r:id="rId6"/>
    <p:sldId id="342" r:id="rId7"/>
    <p:sldId id="346" r:id="rId8"/>
    <p:sldId id="349" r:id="rId9"/>
    <p:sldId id="352" r:id="rId10"/>
    <p:sldId id="347" r:id="rId11"/>
    <p:sldId id="350" r:id="rId12"/>
    <p:sldId id="351" r:id="rId13"/>
    <p:sldId id="348" r:id="rId14"/>
    <p:sldId id="353" r:id="rId15"/>
    <p:sldId id="334" r:id="rId16"/>
    <p:sldId id="343" r:id="rId17"/>
    <p:sldId id="344" r:id="rId18"/>
    <p:sldId id="345" r:id="rId19"/>
    <p:sldId id="354" r:id="rId20"/>
    <p:sldId id="335" r:id="rId21"/>
    <p:sldId id="355" r:id="rId22"/>
    <p:sldId id="356" r:id="rId23"/>
    <p:sldId id="357" r:id="rId24"/>
    <p:sldId id="358" r:id="rId25"/>
    <p:sldId id="336" r:id="rId26"/>
  </p:sldIdLst>
  <p:sldSz cx="10691813" cy="7559675"/>
  <p:notesSz cx="6858000" cy="9144000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1201F5"/>
    <a:srgbClr val="DBF3CD"/>
    <a:srgbClr val="2D3A84"/>
    <a:srgbClr val="61355A"/>
    <a:srgbClr val="E30B25"/>
    <a:srgbClr val="FB83CA"/>
    <a:srgbClr val="9E6958"/>
    <a:srgbClr val="F3F303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71" autoAdjust="0"/>
  </p:normalViewPr>
  <p:slideViewPr>
    <p:cSldViewPr snapToGrid="0">
      <p:cViewPr varScale="1">
        <p:scale>
          <a:sx n="55" d="100"/>
          <a:sy n="55" d="100"/>
        </p:scale>
        <p:origin x="1260" y="44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7D85D-9F7A-4EA3-BD6B-1BAE980EFA87}" type="datetimeFigureOut">
              <a:rPr lang="fr-FR" smtClean="0"/>
              <a:pPr/>
              <a:t>18/11/2018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FFFD2-863F-4B9F-87D8-4ED2D8404A7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00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FFFD2-863F-4B9F-87D8-4ED2D8404A7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15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FFFD2-863F-4B9F-87D8-4ED2D8404A7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967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59" y="313760"/>
            <a:ext cx="3204929" cy="1449763"/>
          </a:xfrm>
          <a:prstGeom prst="rect">
            <a:avLst/>
          </a:prstGeom>
        </p:spPr>
      </p:pic>
      <p:pic>
        <p:nvPicPr>
          <p:cNvPr id="26" name="Picture 43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14" y="7113277"/>
            <a:ext cx="552024" cy="317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Group 12"/>
          <p:cNvGrpSpPr/>
          <p:nvPr userDrawn="1"/>
        </p:nvGrpSpPr>
        <p:grpSpPr>
          <a:xfrm>
            <a:off x="294095" y="5764222"/>
            <a:ext cx="4715024" cy="1270010"/>
            <a:chOff x="755576" y="5229198"/>
            <a:chExt cx="4032448" cy="1152130"/>
          </a:xfrm>
        </p:grpSpPr>
        <p:sp>
          <p:nvSpPr>
            <p:cNvPr id="35" name="Rectangle 34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53">
                <a:solidFill>
                  <a:prstClr val="white"/>
                </a:solidFill>
              </a:endParaRPr>
            </a:p>
          </p:txBody>
        </p:sp>
        <p:grpSp>
          <p:nvGrpSpPr>
            <p:cNvPr id="41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2" name="Picture 44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3" name="Picture 45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4" name="Picture 46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5" name="Picture 47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8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9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51" descr="us.png"/>
              <p:cNvPicPr>
                <a:picLocks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52" descr="hu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53" descr="se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1" name="Picture 54" descr="cn.png"/>
              <p:cNvPicPr>
                <a:picLocks noChangeAspect="1"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3"/>
              <p:cNvPicPr>
                <a:picLocks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"/>
              <p:cNvPicPr>
                <a:picLocks noChangeAspect="1"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55" name="Rectangle 3"/>
          <p:cNvSpPr>
            <a:spLocks noChangeArrowheads="1"/>
          </p:cNvSpPr>
          <p:nvPr userDrawn="1"/>
        </p:nvSpPr>
        <p:spPr bwMode="auto">
          <a:xfrm>
            <a:off x="452214" y="468007"/>
            <a:ext cx="47465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b="1" dirty="0">
                <a:solidFill>
                  <a:srgbClr val="FF9900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b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PLASMA </a:t>
            </a:r>
            <a:r>
              <a:rPr lang="en-GB" altLang="en-US" sz="2200" b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RESEARCH</a:t>
            </a:r>
            <a:r>
              <a:rPr lang="en-GB" altLang="en-US" sz="2200" b="1" baseline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GB" altLang="en-US" sz="2200" b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ACCELERATOR </a:t>
            </a:r>
            <a:r>
              <a:rPr lang="en-GB" altLang="en-US" sz="22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WITH</a:t>
            </a:r>
            <a:r>
              <a:rPr lang="en-GB" altLang="en-US" sz="22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 </a:t>
            </a:r>
            <a:r>
              <a:rPr lang="en-GB" altLang="en-US" sz="2200" b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EXCELLENCE</a:t>
            </a:r>
            <a:r>
              <a:rPr lang="en-GB" altLang="en-US" sz="22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 IN</a:t>
            </a:r>
            <a:r>
              <a:rPr lang="en-GB" altLang="en-US" sz="22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 </a:t>
            </a:r>
            <a:r>
              <a:rPr lang="en-GB" altLang="en-US" sz="22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APPLICATIONS</a:t>
            </a:r>
            <a:endParaRPr lang="en-GB" altLang="en-US" sz="2200" b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6" name="TextBox 28"/>
          <p:cNvSpPr txBox="1"/>
          <p:nvPr userDrawn="1"/>
        </p:nvSpPr>
        <p:spPr>
          <a:xfrm>
            <a:off x="1055260" y="7098235"/>
            <a:ext cx="3869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78FF-A2F4-4E73-9E98-CE7AABD17A9D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38"/>
            <a:ext cx="2405658" cy="6450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1" y="302738"/>
            <a:ext cx="7038777" cy="64502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91DE-ADF1-4320-9003-10269F49E856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30185"/>
            <a:ext cx="10691813" cy="885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53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14" y="92363"/>
            <a:ext cx="1661699" cy="6730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317" y="128566"/>
            <a:ext cx="794936" cy="49510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9127228" y="558975"/>
            <a:ext cx="1270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318499" y="7117028"/>
            <a:ext cx="3698697" cy="442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53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7394" y="6444133"/>
            <a:ext cx="2494756" cy="402483"/>
          </a:xfrm>
        </p:spPr>
        <p:txBody>
          <a:bodyPr/>
          <a:lstStyle/>
          <a:p>
            <a:fld id="{8BE4CA07-6EC0-4261-AAAF-F72B29C564D8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73698" y="6444133"/>
            <a:ext cx="3385741" cy="40248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2466" y="7113608"/>
            <a:ext cx="2494756" cy="402483"/>
          </a:xfrm>
        </p:spPr>
        <p:txBody>
          <a:bodyPr/>
          <a:lstStyle>
            <a:lvl1pPr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2" name="ZoneTexte 1"/>
          <p:cNvSpPr txBox="1"/>
          <p:nvPr userDrawn="1"/>
        </p:nvSpPr>
        <p:spPr>
          <a:xfrm>
            <a:off x="143837" y="7252030"/>
            <a:ext cx="6860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P.A.P. Nghiem et al. - Yearly Meeting and 4th Collaboration week, Frascati, November 19-23, 2018</a:t>
            </a: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238991" y="7221682"/>
            <a:ext cx="6620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0" y="4857792"/>
            <a:ext cx="9088041" cy="15014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0" y="3204114"/>
            <a:ext cx="9088041" cy="165367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BBD5-4237-4DD0-A5E3-B898C25C22D4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1" y="1763925"/>
            <a:ext cx="4722217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005" y="1763925"/>
            <a:ext cx="4722217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EABF-398D-496E-B6EE-6458DAAA9E24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BF5ED-D9AC-4856-A300-2962007C2B51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0CE9-98A0-4C9A-B1D1-B8EE6818C507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F0B8-6403-4DB0-BF12-8014E040532E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88"/>
            <a:ext cx="5977020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1" y="1581933"/>
            <a:ext cx="3517533" cy="51710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09A0-1AF3-4DBC-9879-3C03138E12FC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6905C-928C-4004-B967-C0C03BBCC5C1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5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91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3F09B-B407-4DEE-B252-6BB4AEE450AE}" type="datetime1">
              <a:rPr lang="en-GB" smtClean="0"/>
              <a:pPr/>
              <a:t>18/11/2018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771605" y="4256798"/>
            <a:ext cx="6768752" cy="36002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smtClean="0"/>
              <a:t>Phu Anh Phi NGHIEM (CEA) et al</a:t>
            </a:r>
            <a:r>
              <a:rPr lang="en-GB" sz="1800" b="1"/>
              <a:t>.</a:t>
            </a:r>
            <a:endParaRPr lang="en-GB" sz="1800" b="1" smtClean="0"/>
          </a:p>
        </p:txBody>
      </p:sp>
      <p:sp>
        <p:nvSpPr>
          <p:cNvPr id="7" name="Titre 4"/>
          <p:cNvSpPr txBox="1">
            <a:spLocks/>
          </p:cNvSpPr>
          <p:nvPr/>
        </p:nvSpPr>
        <p:spPr>
          <a:xfrm>
            <a:off x="165253" y="2404615"/>
            <a:ext cx="10047063" cy="183687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WP2 et al. - Beam Physics studies</a:t>
            </a:r>
          </a:p>
          <a:p>
            <a:r>
              <a:rPr lang="en-GB" sz="4000" b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GB" sz="40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esults and next steps </a:t>
            </a:r>
          </a:p>
          <a:p>
            <a:r>
              <a:rPr lang="en-GB" sz="28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 2017- Nov 2018</a:t>
            </a:r>
            <a:endParaRPr lang="en-US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694218" y="5777346"/>
            <a:ext cx="4518098" cy="160004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smtClean="0"/>
              <a:t>EuPRAXIA Yearly Meeting</a:t>
            </a:r>
          </a:p>
          <a:p>
            <a:pPr marL="0" indent="0" algn="ctr">
              <a:buNone/>
            </a:pPr>
            <a:r>
              <a:rPr lang="en-GB" sz="2400" b="1" smtClean="0"/>
              <a:t>&amp; 4</a:t>
            </a:r>
            <a:r>
              <a:rPr lang="en-GB" sz="2400" b="1" baseline="30000" smtClean="0"/>
              <a:t>th</a:t>
            </a:r>
            <a:r>
              <a:rPr lang="en-GB" sz="2400" b="1" smtClean="0"/>
              <a:t> Collaboration Week</a:t>
            </a:r>
          </a:p>
          <a:p>
            <a:pPr marL="0" indent="0" algn="ctr">
              <a:buNone/>
            </a:pPr>
            <a:r>
              <a:rPr lang="en-GB" sz="2400" b="1" smtClean="0"/>
              <a:t>Frascati, November 19-23, 2018</a:t>
            </a:r>
            <a:endParaRPr lang="en-GB" sz="2400" b="1"/>
          </a:p>
        </p:txBody>
      </p:sp>
    </p:spTree>
    <p:extLst>
      <p:ext uri="{BB962C8B-B14F-4D97-AF65-F5344CB8AC3E}">
        <p14:creationId xmlns:p14="http://schemas.microsoft.com/office/powerpoint/2010/main" val="139609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1 GeV</a:t>
            </a:r>
          </a:p>
        </p:txBody>
      </p:sp>
      <p:cxnSp>
        <p:nvCxnSpPr>
          <p:cNvPr id="21" name="Connecteur droit 20"/>
          <p:cNvCxnSpPr/>
          <p:nvPr/>
        </p:nvCxnSpPr>
        <p:spPr>
          <a:xfrm flipH="1" flipV="1">
            <a:off x="5552521" y="2050455"/>
            <a:ext cx="360000" cy="0"/>
          </a:xfrm>
          <a:prstGeom prst="line">
            <a:avLst/>
          </a:prstGeom>
          <a:ln w="762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867396" y="1889239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Required value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06" y="1357641"/>
            <a:ext cx="8343356" cy="556573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68136" y="985651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schemes</a:t>
            </a:r>
          </a:p>
        </p:txBody>
      </p:sp>
    </p:spTree>
    <p:extLst>
      <p:ext uri="{BB962C8B-B14F-4D97-AF65-F5344CB8AC3E}">
        <p14:creationId xmlns:p14="http://schemas.microsoft.com/office/powerpoint/2010/main" val="351421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1 GeV</a:t>
            </a:r>
          </a:p>
        </p:txBody>
      </p:sp>
      <p:cxnSp>
        <p:nvCxnSpPr>
          <p:cNvPr id="21" name="Connecteur droit 20"/>
          <p:cNvCxnSpPr/>
          <p:nvPr/>
        </p:nvCxnSpPr>
        <p:spPr>
          <a:xfrm flipH="1" flipV="1">
            <a:off x="5552521" y="2050455"/>
            <a:ext cx="360000" cy="0"/>
          </a:xfrm>
          <a:prstGeom prst="line">
            <a:avLst/>
          </a:prstGeom>
          <a:ln w="762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867396" y="1889239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Required value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53" y="1353229"/>
            <a:ext cx="8343356" cy="556573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68136" y="985651"/>
            <a:ext cx="4825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Schemes the closest to the requirements</a:t>
            </a:r>
          </a:p>
        </p:txBody>
      </p:sp>
    </p:spTree>
    <p:extLst>
      <p:ext uri="{BB962C8B-B14F-4D97-AF65-F5344CB8AC3E}">
        <p14:creationId xmlns:p14="http://schemas.microsoft.com/office/powerpoint/2010/main" val="20485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necteur droit 13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1 GeV</a:t>
            </a:r>
          </a:p>
        </p:txBody>
      </p:sp>
      <p:cxnSp>
        <p:nvCxnSpPr>
          <p:cNvPr id="21" name="Connecteur droit 20"/>
          <p:cNvCxnSpPr/>
          <p:nvPr/>
        </p:nvCxnSpPr>
        <p:spPr>
          <a:xfrm flipH="1" flipV="1">
            <a:off x="5552521" y="2050455"/>
            <a:ext cx="360000" cy="0"/>
          </a:xfrm>
          <a:prstGeom prst="line">
            <a:avLst/>
          </a:prstGeom>
          <a:ln w="762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867396" y="1889239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Required value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53" y="1353228"/>
            <a:ext cx="8343356" cy="556573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68136" y="985651"/>
            <a:ext cx="5368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Selected for Start-to-End simulations</a:t>
            </a:r>
          </a:p>
        </p:txBody>
      </p:sp>
    </p:spTree>
    <p:extLst>
      <p:ext uri="{BB962C8B-B14F-4D97-AF65-F5344CB8AC3E}">
        <p14:creationId xmlns:p14="http://schemas.microsoft.com/office/powerpoint/2010/main" val="150353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302932" y="70023"/>
            <a:ext cx="6615289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150 MeV</a:t>
            </a: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3239036" y="2797575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4113019" y="2797575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4987340" y="4636613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5874611" y="4638531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6751103" y="4635832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7634568" y="4635412"/>
            <a:ext cx="0" cy="1800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e 20"/>
          <p:cNvGrpSpPr/>
          <p:nvPr/>
        </p:nvGrpSpPr>
        <p:grpSpPr>
          <a:xfrm>
            <a:off x="5775884" y="1700714"/>
            <a:ext cx="1528669" cy="276999"/>
            <a:chOff x="8401823" y="3623040"/>
            <a:chExt cx="1528669" cy="276999"/>
          </a:xfrm>
        </p:grpSpPr>
        <p:cxnSp>
          <p:nvCxnSpPr>
            <p:cNvPr id="22" name="Connecteur droit 21"/>
            <p:cNvCxnSpPr/>
            <p:nvPr/>
          </p:nvCxnSpPr>
          <p:spPr>
            <a:xfrm flipH="1" flipV="1">
              <a:off x="8401823" y="3784256"/>
              <a:ext cx="360000" cy="0"/>
            </a:xfrm>
            <a:prstGeom prst="line">
              <a:avLst/>
            </a:prstGeom>
            <a:ln w="762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8716698" y="3623040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latin typeface="Arial" panose="020B0604020202020204" pitchFamily="34" charset="0"/>
                  <a:cs typeface="Arial" panose="020B0604020202020204" pitchFamily="34" charset="0"/>
                </a:rPr>
                <a:t>Required value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492324" y="2234040"/>
            <a:ext cx="5760000" cy="43719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36" y="1371036"/>
            <a:ext cx="8343356" cy="5565734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368136" y="985651"/>
            <a:ext cx="5381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selected for start-to-end simulations</a:t>
            </a:r>
          </a:p>
        </p:txBody>
      </p:sp>
      <p:cxnSp>
        <p:nvCxnSpPr>
          <p:cNvPr id="28" name="Connecteur en angle 27"/>
          <p:cNvCxnSpPr/>
          <p:nvPr/>
        </p:nvCxnSpPr>
        <p:spPr>
          <a:xfrm>
            <a:off x="961901" y="1448790"/>
            <a:ext cx="2339439" cy="225631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41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326683" y="87580"/>
            <a:ext cx="6615289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Schemes selected for S2E simulations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42405" y="1803070"/>
            <a:ext cx="618329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2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: RFI + LPAS (quasilinear regime)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3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LPI (REMPI) + LPAS (quasilinear regime)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4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RFI + PPAS (bubble regime)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6713009" y="1894114"/>
            <a:ext cx="3045811" cy="804462"/>
            <a:chOff x="6809992" y="2718462"/>
            <a:chExt cx="3045811" cy="804462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7794911" y="2998794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8" name="Rectangle 7"/>
            <p:cNvSpPr/>
            <p:nvPr/>
          </p:nvSpPr>
          <p:spPr>
            <a:xfrm>
              <a:off x="8321296" y="2921110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9127719" y="2865735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809992" y="3056151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2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11" name="Trapezoid 5"/>
            <p:cNvSpPr>
              <a:spLocks noChangeAspect="1"/>
            </p:cNvSpPr>
            <p:nvPr/>
          </p:nvSpPr>
          <p:spPr>
            <a:xfrm>
              <a:off x="7996126" y="3007041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2" name="Trapezoid 5"/>
            <p:cNvSpPr>
              <a:spLocks noChangeAspect="1"/>
            </p:cNvSpPr>
            <p:nvPr/>
          </p:nvSpPr>
          <p:spPr>
            <a:xfrm rot="5400000">
              <a:off x="8170184" y="2881766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13" name="Connecteur droit 12"/>
            <p:cNvCxnSpPr/>
            <p:nvPr/>
          </p:nvCxnSpPr>
          <p:spPr>
            <a:xfrm rot="2700000" flipV="1">
              <a:off x="8086608" y="2895441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14" name="Rectangle 13"/>
            <p:cNvSpPr/>
            <p:nvPr/>
          </p:nvSpPr>
          <p:spPr>
            <a:xfrm>
              <a:off x="7329158" y="2920548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654796" y="271846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746351" y="2738343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6532558" y="3098467"/>
            <a:ext cx="3683804" cy="953210"/>
            <a:chOff x="6820041" y="3673433"/>
            <a:chExt cx="3683804" cy="953210"/>
          </a:xfrm>
        </p:grpSpPr>
        <p:cxnSp>
          <p:nvCxnSpPr>
            <p:cNvPr id="22" name="Connecteur droit avec flèche 21"/>
            <p:cNvCxnSpPr/>
            <p:nvPr/>
          </p:nvCxnSpPr>
          <p:spPr>
            <a:xfrm>
              <a:off x="8467816" y="4102513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3" name="Rectangle 22"/>
            <p:cNvSpPr/>
            <p:nvPr/>
          </p:nvSpPr>
          <p:spPr>
            <a:xfrm>
              <a:off x="8994201" y="4024829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9775761" y="3953416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820041" y="4169920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3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26" name="Trapezoid 5"/>
            <p:cNvSpPr>
              <a:spLocks noChangeAspect="1"/>
            </p:cNvSpPr>
            <p:nvPr/>
          </p:nvSpPr>
          <p:spPr>
            <a:xfrm>
              <a:off x="8669031" y="4110760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7" name="Trapezoid 5"/>
            <p:cNvSpPr>
              <a:spLocks noChangeAspect="1"/>
            </p:cNvSpPr>
            <p:nvPr/>
          </p:nvSpPr>
          <p:spPr>
            <a:xfrm rot="5400000">
              <a:off x="8843089" y="3985485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8" name="Connecteur droit 27"/>
            <p:cNvCxnSpPr/>
            <p:nvPr/>
          </p:nvCxnSpPr>
          <p:spPr>
            <a:xfrm rot="2700000" flipV="1">
              <a:off x="8759514" y="3999160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9" name="ZoneTexte 28"/>
            <p:cNvSpPr txBox="1"/>
            <p:nvPr/>
          </p:nvSpPr>
          <p:spPr>
            <a:xfrm>
              <a:off x="8377942" y="3832229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994685" y="4034934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LPI</a:t>
              </a:r>
            </a:p>
          </p:txBody>
        </p:sp>
        <p:sp>
          <p:nvSpPr>
            <p:cNvPr id="31" name="Trapezoid 5"/>
            <p:cNvSpPr>
              <a:spLocks noChangeAspect="1"/>
            </p:cNvSpPr>
            <p:nvPr/>
          </p:nvSpPr>
          <p:spPr>
            <a:xfrm rot="5400000">
              <a:off x="7649411" y="3864323"/>
              <a:ext cx="174663" cy="515884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8355576" y="3673433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LETL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9408598" y="3827310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6855375" y="4617047"/>
            <a:ext cx="3003481" cy="676245"/>
            <a:chOff x="6827667" y="5108886"/>
            <a:chExt cx="3003481" cy="676245"/>
          </a:xfrm>
        </p:grpSpPr>
        <p:cxnSp>
          <p:nvCxnSpPr>
            <p:cNvPr id="39" name="Connecteur droit avec flèche 38"/>
            <p:cNvCxnSpPr/>
            <p:nvPr/>
          </p:nvCxnSpPr>
          <p:spPr>
            <a:xfrm>
              <a:off x="7813593" y="5379170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0" name="Rectangle 39"/>
            <p:cNvSpPr/>
            <p:nvPr/>
          </p:nvSpPr>
          <p:spPr>
            <a:xfrm>
              <a:off x="8339978" y="5301486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9231304" y="5252210"/>
              <a:ext cx="599844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GeV</a:t>
              </a:r>
              <a:endParaRPr lang="fr-FR" sz="1102" b="1" kern="0">
                <a:solidFill>
                  <a:srgbClr val="4F81BD">
                    <a:lumMod val="75000"/>
                  </a:srgbClr>
                </a:solidFill>
                <a:latin typeface="Tahoma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6827667" y="5446577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4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723719" y="5108886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44" name="Connecteur droit 43"/>
            <p:cNvCxnSpPr/>
            <p:nvPr/>
          </p:nvCxnSpPr>
          <p:spPr>
            <a:xfrm>
              <a:off x="7829572" y="5351416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7347841" y="5300924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8341747" y="5438930"/>
              <a:ext cx="460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LNF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8779601" y="5115783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737485" y="5835184"/>
            <a:ext cx="88088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Note: This is only the present snapshot. Not definitive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schemes and other regimes remain to be very precious alternatives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They may be found to be equally or even more appropriate later on </a:t>
            </a:r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0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109355" y="101967"/>
            <a:ext cx="7242463" cy="619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configurations used in simulations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46809" y="1246908"/>
            <a:ext cx="5101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Plasma H, Ar, N</a:t>
            </a:r>
            <a:r>
              <a:rPr lang="fr-FR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5+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, N2 impurity, …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Longitudinal: uniform plateau</a:t>
            </a:r>
          </a:p>
          <a:p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          with ramps at entrance and exit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 Radial: parabolic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Longitudinal: downramp for auto injection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Gas jet, or capillary, or cell</a:t>
            </a:r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Length and density:</a:t>
            </a:r>
          </a:p>
          <a:p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  LPAS 5 GeV: 17-28 cm, 0.1-2.5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fr-FR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fr-FR" sz="20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  LPAS 1 GeV: 3-7 cm, 1-5 cm</a:t>
            </a:r>
            <a:r>
              <a:rPr lang="fr-FR" sz="2000" baseline="3000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  LPI 150 MeV: 0.6-4 mm, 7-80 10</a:t>
            </a:r>
            <a:r>
              <a:rPr lang="fr-FR" sz="2000" baseline="3000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lang="fr-FR" sz="2000" baseline="3000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188460"/>
              </p:ext>
            </p:extLst>
          </p:nvPr>
        </p:nvGraphicFramePr>
        <p:xfrm>
          <a:off x="5611090" y="1298864"/>
          <a:ext cx="4540827" cy="57357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5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9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4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ID 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Realistic?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How to achieve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Imperfections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Alternative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Scheme1B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P. Tomassini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smtClean="0">
                          <a:effectLst/>
                        </a:rPr>
                        <a:t>No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(revised)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? more details on requirements are necessary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Described gradient at entrance too sharp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are smoother gradient and transitions acceptable for the scheme?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2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</a:rPr>
                        <a:t>Scheme 2B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</a:rPr>
                        <a:t>E Svystun et al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Capillary, ramps given by fluid simuls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Low density challenging for parabolic profile, reproducibility to be tested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Gas cell also an option for parabolic profile (OFI plasma) and length smaller than 20 cm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2B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 Rossi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? details on requirements are necessary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Uniformity over 50cm to be determined for a discharge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Promising option: laser created plasma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2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</a:rPr>
                        <a:t>Scheme 3B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</a:rPr>
                        <a:t>T Silva et al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Upramp gradient too sharp;</a:t>
                      </a:r>
                      <a:endParaRPr lang="fr-FR" sz="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Shock for downramp gradient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Gradient fluctuations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Shock injection with a smooth gradient at entrance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9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3B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 Beck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? beyond state-of-the-art gas jet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Gradients are linear and too sharp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Gas jets with longer, exponential ramps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9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3B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 Maynard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Gas cell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Density controlled better than 10%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Double gas jet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3B 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 Tomassini A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Gas jet far from the nozzle, smooth gradients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Pure nitrogen may induce non uniform distribution: ionization level?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Gas cell, required profile needs to be specified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3B 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 Tomassini B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smtClean="0">
                          <a:effectLst/>
                        </a:rPr>
                        <a:t>No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(revised)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Separation of areas with “pure” gas difficult inside gas jets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Ramps need to be determined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Two-stage gas cell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99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3B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 Li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Yes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Low density channel may be achieved with OFI in gas capillary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Plasma uniformity needs to be specified</a:t>
                      </a:r>
                      <a:endParaRPr lang="fr-FR" sz="8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Delta n is of the order of fluctuations, 10% 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Promising option: laser created plasma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652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Scheme 4B</a:t>
                      </a:r>
                      <a:endParaRPr lang="fr-F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 Marocchino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? yes if uniform plasma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Depends on transverse profile, uniform ok in capillary tube with OFI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Plasma uniformity needs to be specified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fr-F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1" marR="47151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053138" y="987136"/>
            <a:ext cx="2242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Brigitte Cros, T. Audet</a:t>
            </a:r>
          </a:p>
        </p:txBody>
      </p:sp>
      <p:sp>
        <p:nvSpPr>
          <p:cNvPr id="7" name="Flèche à angle droit 6"/>
          <p:cNvSpPr/>
          <p:nvPr/>
        </p:nvSpPr>
        <p:spPr>
          <a:xfrm rot="5400000">
            <a:off x="3439392" y="4135588"/>
            <a:ext cx="1049482" cy="1652153"/>
          </a:xfrm>
          <a:prstGeom prst="bentUpArrow">
            <a:avLst>
              <a:gd name="adj1" fmla="val 25000"/>
              <a:gd name="adj2" fmla="val 2648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317173" y="5424054"/>
            <a:ext cx="31614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first estimate is given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Realism level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How to achieve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Potential imperfections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Suggestion of alternative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740727" y="623455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WP3</a:t>
            </a:r>
          </a:p>
        </p:txBody>
      </p:sp>
    </p:spTree>
    <p:extLst>
      <p:ext uri="{BB962C8B-B14F-4D97-AF65-F5344CB8AC3E}">
        <p14:creationId xmlns:p14="http://schemas.microsoft.com/office/powerpoint/2010/main" val="353147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023365" y="712280"/>
            <a:ext cx="6615289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for 5 GeV</a:t>
            </a: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parameters used in beam simulations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829302" y="4352801"/>
            <a:ext cx="2337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Bi-Gaussian pulse </a:t>
            </a:r>
          </a:p>
          <a:p>
            <a:pPr algn="ctr"/>
            <a:r>
              <a:rPr lang="fr-FR" sz="2000" smtClean="0"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= 800 nm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92282" y="6452755"/>
            <a:ext cx="8684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Required laser parameters: P = 400 TW, E = 60 J, w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45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m  ( a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2.42,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t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141 fs) </a:t>
            </a:r>
          </a:p>
        </p:txBody>
      </p:sp>
      <p:sp>
        <p:nvSpPr>
          <p:cNvPr id="13" name="Flèche droite 12"/>
          <p:cNvSpPr/>
          <p:nvPr/>
        </p:nvSpPr>
        <p:spPr>
          <a:xfrm>
            <a:off x="238991" y="6515100"/>
            <a:ext cx="311727" cy="20781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8" t="14719" r="13158" b="4408"/>
          <a:stretch/>
        </p:blipFill>
        <p:spPr>
          <a:xfrm>
            <a:off x="2815935" y="1236518"/>
            <a:ext cx="4842163" cy="509154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4691" y="976746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WP4</a:t>
            </a:r>
          </a:p>
        </p:txBody>
      </p:sp>
    </p:spTree>
    <p:extLst>
      <p:ext uri="{BB962C8B-B14F-4D97-AF65-F5344CB8AC3E}">
        <p14:creationId xmlns:p14="http://schemas.microsoft.com/office/powerpoint/2010/main" val="3022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023365" y="712280"/>
            <a:ext cx="6615289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for 1 GeV</a:t>
            </a: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parameters used in beam simulations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891650" y="5044042"/>
            <a:ext cx="2481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(cosine squared in longitudinal</a:t>
            </a:r>
          </a:p>
          <a:p>
            <a:r>
              <a:rPr lang="fr-FR" sz="1200" smtClean="0">
                <a:latin typeface="Arial" panose="020B0604020202020204" pitchFamily="34" charset="0"/>
                <a:cs typeface="Arial" panose="020B0604020202020204" pitchFamily="34" charset="0"/>
              </a:rPr>
              <a:t>for Sch2_1 GeV_Rossi)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92282" y="6452755"/>
            <a:ext cx="8443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Required laser parameters: P = 200 TW, E = 30 J, w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30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m  ( a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2.57,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t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141 fs) 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238991" y="6515100"/>
            <a:ext cx="311727" cy="20781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0" t="8242" r="15036" b="5554"/>
          <a:stretch/>
        </p:blipFill>
        <p:spPr>
          <a:xfrm>
            <a:off x="2784764" y="1496292"/>
            <a:ext cx="4779818" cy="482138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829302" y="4352801"/>
            <a:ext cx="2337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Bi-Gaussian pulse </a:t>
            </a:r>
          </a:p>
          <a:p>
            <a:pPr algn="ctr"/>
            <a:r>
              <a:rPr lang="fr-FR" sz="2000" smtClean="0"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= 800 nm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24691" y="976746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WP4</a:t>
            </a:r>
          </a:p>
        </p:txBody>
      </p:sp>
    </p:spTree>
    <p:extLst>
      <p:ext uri="{BB962C8B-B14F-4D97-AF65-F5344CB8AC3E}">
        <p14:creationId xmlns:p14="http://schemas.microsoft.com/office/powerpoint/2010/main" val="1758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1" name="Title 4"/>
          <p:cNvSpPr txBox="1">
            <a:spLocks/>
          </p:cNvSpPr>
          <p:nvPr/>
        </p:nvSpPr>
        <p:spPr>
          <a:xfrm>
            <a:off x="2054538" y="712280"/>
            <a:ext cx="6615289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for 150 MeV</a:t>
            </a:r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parameters used in beam simulations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92282" y="6452755"/>
            <a:ext cx="8443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Required laser parameters: P = 250 TW, E = 10 J, w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30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m  ( a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2.87, </a:t>
            </a:r>
            <a:r>
              <a:rPr lang="fr-FR" sz="1600" smtClean="0">
                <a:latin typeface="Symbol" panose="05050102010706020507" pitchFamily="18" charset="2"/>
                <a:cs typeface="Arial" panose="020B0604020202020204" pitchFamily="34" charset="0"/>
              </a:rPr>
              <a:t>t</a:t>
            </a:r>
            <a:r>
              <a:rPr lang="fr-FR" sz="16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 = 38 fs) </a:t>
            </a:r>
          </a:p>
        </p:txBody>
      </p:sp>
      <p:sp>
        <p:nvSpPr>
          <p:cNvPr id="14" name="Flèche droite 13"/>
          <p:cNvSpPr/>
          <p:nvPr/>
        </p:nvSpPr>
        <p:spPr>
          <a:xfrm>
            <a:off x="238991" y="6515100"/>
            <a:ext cx="311727" cy="20781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8" t="8784" r="12356" b="6270"/>
          <a:stretch/>
        </p:blipFill>
        <p:spPr>
          <a:xfrm>
            <a:off x="2815936" y="1527463"/>
            <a:ext cx="4896823" cy="472786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829302" y="4352801"/>
            <a:ext cx="2337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Bi-Gaussian pulse </a:t>
            </a:r>
          </a:p>
          <a:p>
            <a:pPr algn="ctr"/>
            <a:r>
              <a:rPr lang="fr-FR" sz="2000" smtClean="0">
                <a:latin typeface="Symbol" panose="05050102010706020507" pitchFamily="18" charset="2"/>
                <a:cs typeface="Arial" panose="020B0604020202020204" pitchFamily="34" charset="0"/>
              </a:rPr>
              <a:t>l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= 800 nm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4691" y="976746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WP4</a:t>
            </a:r>
          </a:p>
        </p:txBody>
      </p:sp>
    </p:spTree>
    <p:extLst>
      <p:ext uri="{BB962C8B-B14F-4D97-AF65-F5344CB8AC3E}">
        <p14:creationId xmlns:p14="http://schemas.microsoft.com/office/powerpoint/2010/main" val="28437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Start-to-End simulations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745226" y="914399"/>
            <a:ext cx="83311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Issue: preserving emittance 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when extracting the beam from the plasma and transporting it</a:t>
            </a:r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Parameters governing emittance growth not clear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No solution for avoiding emittance growth in case of high charge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38991" y="2576945"/>
                <a:ext cx="9286901" cy="16634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Thorough study shows that </a:t>
                </a:r>
                <a:r>
                  <a:rPr lang="fr-FR" sz="200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</a:t>
                </a:r>
                <a:r>
                  <a:rPr lang="fr-FR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the parameters governing emittance growth are: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𝑝h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𝑡𝑟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fr-FR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 	through a drift of length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fr-FR" sz="200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𝑡𝑟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𝑡𝑟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𝑡𝑟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		through a thin lens of strength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fr-FR" sz="200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91" y="2576945"/>
                <a:ext cx="9286901" cy="1663404"/>
              </a:xfrm>
              <a:prstGeom prst="rect">
                <a:avLst/>
              </a:prstGeom>
              <a:blipFill rotWithShape="0">
                <a:blip r:embed="rId2"/>
                <a:stretch>
                  <a:fillRect l="-656" t="-18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00100" y="4499263"/>
                <a:ext cx="8790709" cy="2433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Recommended strategy</a:t>
                </a:r>
                <a:r>
                  <a:rPr lang="fr-FR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endParaRPr lang="fr-FR" sz="200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/>
                  <a:t>1. </a:t>
                </a:r>
                <a:r>
                  <a:rPr lang="en-US" sz="2000" smtClean="0"/>
                  <a:t>Minimize </a:t>
                </a:r>
                <a:r>
                  <a:rPr lang="en-US" sz="2000"/>
                  <a:t>emittance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/>
                  <a:t>and energy </a:t>
                </a:r>
                <a:r>
                  <a:rPr lang="en-US" sz="2000" smtClean="0"/>
                  <a:t>spread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smtClean="0"/>
                  <a:t> in </a:t>
                </a:r>
                <a:r>
                  <a:rPr lang="en-US" sz="2000"/>
                  <a:t>the acceleration </a:t>
                </a:r>
                <a:r>
                  <a:rPr lang="en-US" sz="2000" smtClean="0"/>
                  <a:t>part</a:t>
                </a:r>
              </a:p>
              <a:p>
                <a:endParaRPr lang="fr-FR" sz="2000"/>
              </a:p>
              <a:p>
                <a:r>
                  <a:rPr lang="en-US" sz="2000"/>
                  <a:t>2. </a:t>
                </a:r>
                <a:r>
                  <a:rPr lang="en-US" sz="2000" smtClean="0"/>
                  <a:t>Minimize </a:t>
                </a:r>
                <a:r>
                  <a:rPr lang="en-US" sz="2000"/>
                  <a:t>the Twiss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/>
                  <a:t> </a:t>
                </a:r>
                <a:r>
                  <a:rPr lang="en-US" sz="2000" smtClean="0"/>
                  <a:t>in the </a:t>
                </a:r>
                <a:r>
                  <a:rPr lang="en-US" sz="2000"/>
                  <a:t>plasma </a:t>
                </a:r>
                <a:r>
                  <a:rPr lang="en-US" sz="2000" smtClean="0"/>
                  <a:t>ramp</a:t>
                </a:r>
              </a:p>
              <a:p>
                <a:endParaRPr lang="fr-FR" sz="2000"/>
              </a:p>
              <a:p>
                <a:r>
                  <a:rPr lang="de-DE" sz="2000"/>
                  <a:t>3. </a:t>
                </a:r>
                <a:r>
                  <a:rPr lang="de-DE" sz="2000" smtClean="0"/>
                  <a:t>Minimize the </a:t>
                </a:r>
                <a:r>
                  <a:rPr lang="de-DE" sz="2000"/>
                  <a:t>integrated focusing strength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000"/>
                  <a:t>in the transfer </a:t>
                </a:r>
                <a:r>
                  <a:rPr lang="de-DE" sz="2000" smtClean="0"/>
                  <a:t>line</a:t>
                </a:r>
                <a:endParaRPr lang="fr-FR" sz="200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4499263"/>
                <a:ext cx="8790709" cy="2433102"/>
              </a:xfrm>
              <a:prstGeom prst="rect">
                <a:avLst/>
              </a:prstGeom>
              <a:blipFill rotWithShape="0">
                <a:blip r:embed="rId3"/>
                <a:stretch>
                  <a:fillRect l="-693" t="-1003" b="-37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èche droite 6"/>
          <p:cNvSpPr/>
          <p:nvPr/>
        </p:nvSpPr>
        <p:spPr>
          <a:xfrm>
            <a:off x="301336" y="4561609"/>
            <a:ext cx="488373" cy="30133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3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4649118" y="1079651"/>
            <a:ext cx="546981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/>
              <a:t>Rec5. </a:t>
            </a:r>
            <a:r>
              <a:rPr lang="en-US" sz="1800"/>
              <a:t>SAC recommends to define a time-line for starting this </a:t>
            </a:r>
            <a:r>
              <a:rPr lang="en-US" sz="1800" b="1">
                <a:solidFill>
                  <a:srgbClr val="FF9900"/>
                </a:solidFill>
              </a:rPr>
              <a:t>down selection process </a:t>
            </a:r>
            <a:r>
              <a:rPr lang="en-US" sz="1800"/>
              <a:t>that should lead to a CDR with identified solutions for the low energy case (1 GeV) and the high-energy case (5 GeV) in one year from now. </a:t>
            </a:r>
            <a:endParaRPr lang="fr-FR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4171" y="1751682"/>
            <a:ext cx="488467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800" b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Results obtained at each plasma stage</a:t>
            </a:r>
          </a:p>
          <a:p>
            <a:r>
              <a:rPr lang="fr-FR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selection of the schemes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Start-to-End simulations</a:t>
            </a: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Issues</a:t>
            </a:r>
          </a:p>
          <a:p>
            <a:r>
              <a:rPr lang="fr-FR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Next step</a:t>
            </a:r>
            <a:endParaRPr lang="fr-FR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Study of errors and tolerances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414734" y="2357611"/>
            <a:ext cx="5078775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/>
              <a:t>Rec6. </a:t>
            </a:r>
            <a:r>
              <a:rPr lang="en-US" sz="1800"/>
              <a:t>SAC recommends reinforcing the </a:t>
            </a:r>
            <a:r>
              <a:rPr lang="en-US" sz="1800" b="1">
                <a:solidFill>
                  <a:srgbClr val="FF9900"/>
                </a:solidFill>
              </a:rPr>
              <a:t>coordination with the above </a:t>
            </a:r>
            <a:r>
              <a:rPr lang="en-US" sz="1800" b="1" smtClean="0">
                <a:solidFill>
                  <a:srgbClr val="FF9900"/>
                </a:solidFill>
              </a:rPr>
              <a:t>WP </a:t>
            </a:r>
            <a:r>
              <a:rPr lang="en-US" sz="1800" smtClean="0"/>
              <a:t>[3, 4, 5, 6, 7] </a:t>
            </a:r>
            <a:r>
              <a:rPr lang="en-US" sz="1800"/>
              <a:t>and considering opening up the design space if showstoppers are identified by any of the </a:t>
            </a:r>
            <a:r>
              <a:rPr lang="en-US" sz="1800" smtClean="0"/>
              <a:t>WPs …</a:t>
            </a:r>
            <a:endParaRPr lang="en-US" sz="1800"/>
          </a:p>
          <a:p>
            <a:endParaRPr lang="en-US" sz="1800"/>
          </a:p>
          <a:p>
            <a:r>
              <a:rPr lang="en-US" sz="1800" smtClean="0"/>
              <a:t>SAC </a:t>
            </a:r>
            <a:r>
              <a:rPr lang="en-US" sz="1800"/>
              <a:t>learns from the WP2 leader that the different </a:t>
            </a:r>
            <a:r>
              <a:rPr lang="en-US" sz="1800" b="1">
                <a:solidFill>
                  <a:srgbClr val="FF9900"/>
                </a:solidFill>
              </a:rPr>
              <a:t>codes used were benchmarked </a:t>
            </a:r>
            <a:r>
              <a:rPr lang="en-US" sz="1800"/>
              <a:t>one another on similar physical situations leading to compatible results. Despite this, it was pointed out a poor stability of the solutions analysed leading to a high sensitivity to the input parameters. </a:t>
            </a:r>
            <a:endParaRPr lang="fr-FR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12363" y="5780750"/>
            <a:ext cx="827407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/>
              <a:t>Rec7. </a:t>
            </a:r>
            <a:r>
              <a:rPr lang="en-US" sz="1800"/>
              <a:t>SAC recommends carrying on an analysis of the stability of the solutions under investigation and including the </a:t>
            </a:r>
            <a:r>
              <a:rPr lang="en-US" sz="1800" b="1">
                <a:solidFill>
                  <a:srgbClr val="FF9900"/>
                </a:solidFill>
              </a:rPr>
              <a:t>stability parameter </a:t>
            </a:r>
            <a:r>
              <a:rPr lang="en-US" sz="1800"/>
              <a:t>as an element in the down selection process; deepening the </a:t>
            </a:r>
            <a:r>
              <a:rPr lang="en-US" sz="1800" b="1">
                <a:solidFill>
                  <a:srgbClr val="FF9900"/>
                </a:solidFill>
              </a:rPr>
              <a:t>analysis of the effects associated to non-ideal conditions</a:t>
            </a:r>
            <a:r>
              <a:rPr lang="en-US" sz="1800"/>
              <a:t>, such as density fluctuations in the plasma target, quality of transverse laser mode, and, </a:t>
            </a:r>
            <a:r>
              <a:rPr lang="en-US" sz="1800" smtClean="0"/>
              <a:t>….</a:t>
            </a:r>
            <a:endParaRPr lang="fr-FR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0628" y="950027"/>
            <a:ext cx="439387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/>
              <a:t>The analysis of the </a:t>
            </a:r>
            <a:r>
              <a:rPr lang="en-US" sz="1800" b="1">
                <a:solidFill>
                  <a:srgbClr val="FF9900"/>
                </a:solidFill>
              </a:rPr>
              <a:t>high energy 5 GeV </a:t>
            </a:r>
            <a:r>
              <a:rPr lang="en-US" sz="1800"/>
              <a:t>beam is </a:t>
            </a:r>
            <a:r>
              <a:rPr lang="en-US" sz="1800" b="1">
                <a:solidFill>
                  <a:srgbClr val="FF9900"/>
                </a:solidFill>
              </a:rPr>
              <a:t>not yet finished </a:t>
            </a:r>
            <a:r>
              <a:rPr lang="en-US" sz="1800"/>
              <a:t>and the general impression is that this WP is exploring a field that has </a:t>
            </a:r>
            <a:r>
              <a:rPr lang="en-US" sz="1800" b="1">
                <a:solidFill>
                  <a:srgbClr val="FF9900"/>
                </a:solidFill>
              </a:rPr>
              <a:t>not yet reached its final maturity</a:t>
            </a:r>
            <a:r>
              <a:rPr lang="en-US" sz="1800"/>
              <a:t>. </a:t>
            </a:r>
            <a:endParaRPr lang="fr-FR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3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966902" y="1227227"/>
            <a:ext cx="9632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Up- and Downramp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with Linear or Exponential density profiles have been checked</a:t>
            </a:r>
          </a:p>
          <a:p>
            <a:pPr algn="ctr"/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ptimized length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Minimum emittance growth</a:t>
            </a:r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211874" y="1148577"/>
            <a:ext cx="635619" cy="680223"/>
            <a:chOff x="211874" y="1148577"/>
            <a:chExt cx="635619" cy="680223"/>
          </a:xfrm>
        </p:grpSpPr>
        <p:sp>
          <p:nvSpPr>
            <p:cNvPr id="15" name="Larme 14"/>
            <p:cNvSpPr/>
            <p:nvPr/>
          </p:nvSpPr>
          <p:spPr>
            <a:xfrm>
              <a:off x="211874" y="1148577"/>
              <a:ext cx="635619" cy="680223"/>
            </a:xfrm>
            <a:prstGeom prst="teardrop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67993" y="1226636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30820" y="6307874"/>
            <a:ext cx="635619" cy="680223"/>
            <a:chOff x="211874" y="1148577"/>
            <a:chExt cx="635619" cy="680223"/>
          </a:xfrm>
        </p:grpSpPr>
        <p:sp>
          <p:nvSpPr>
            <p:cNvPr id="18" name="Larme 17"/>
            <p:cNvSpPr/>
            <p:nvPr/>
          </p:nvSpPr>
          <p:spPr>
            <a:xfrm>
              <a:off x="211874" y="1148577"/>
              <a:ext cx="635619" cy="680223"/>
            </a:xfrm>
            <a:prstGeom prst="teardrop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67993" y="1226636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1248936" y="6333893"/>
            <a:ext cx="7446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ransfer line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number of quadrupoles = number of constraints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6 quadrupoles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emittance growth of only 10% at FEL entrance</a:t>
            </a:r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 descr="P:\Acceleration laser-plasma\EuPRAXIA\Emit\Article\Figures\xemit-z-exp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0"/>
          <a:stretch/>
        </p:blipFill>
        <p:spPr bwMode="auto">
          <a:xfrm>
            <a:off x="5990142" y="2296303"/>
            <a:ext cx="3886200" cy="36153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Image 21" descr="P:\Acceleration laser-plasma\EuPRAXIA\Emit\Article\Figures\gamma-z-exp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6"/>
          <a:stretch/>
        </p:blipFill>
        <p:spPr bwMode="auto">
          <a:xfrm>
            <a:off x="1262279" y="2262994"/>
            <a:ext cx="3840665" cy="3549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Start-to-End simulations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518702" y="1835647"/>
            <a:ext cx="3740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Efficient and easy to implement</a:t>
            </a:r>
            <a:endParaRPr lang="fr-FR" sz="200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26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8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Start-to-End simulations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363683" y="1049482"/>
            <a:ext cx="83118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At the 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entrance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of user's applications,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when keeping only the "core" part where rms values are in the "plateau"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Image 43" descr="D:\Acceleration laser-plasma\EuPRAXIA\Deliverables &amp; Milestones\Milestone M2.5-2018-10-31\Graphes Antoine 3\Li_alpha_vs_Q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28" y="1761030"/>
            <a:ext cx="3771908" cy="251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Image 44" descr="D:\Acceleration laser-plasma\EuPRAXIA\Deliverables &amp; Milestones\Milestone M2.5-2018-10-31\Graphes Antoine 3\Li_beta_vs_Q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722" y="1761030"/>
            <a:ext cx="3771908" cy="251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Image 45" descr="D:\Acceleration laser-plasma\EuPRAXIA\Deliverables &amp; Milestones\Milestone M2.5-2018-10-31\Graphes Antoine 3\Li_energyboundaries_vs_Q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28" y="4432981"/>
            <a:ext cx="3771908" cy="251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Image 46" descr="D:\Acceleration laser-plasma\EuPRAXIA\Deliverables &amp; Milestones\Milestone M2.5-2018-10-31\Graphes Antoine 3\Li_emittance_vs_Q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49" y="4432981"/>
            <a:ext cx="3771908" cy="2514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97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389906" y="1881749"/>
            <a:ext cx="6226576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2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: RFI + LPAS (quasilinear regime)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	Q = 24 pC, </a:t>
            </a:r>
            <a:r>
              <a:rPr lang="fr-FR" sz="2800" smtClean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fr-FR" sz="20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tr,n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= 0.32 mm mrad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3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LPI (REMPI) + LPAS (quasilinear regime)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Q =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pC, </a:t>
            </a:r>
            <a:r>
              <a:rPr lang="fr-FR" sz="280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fr-FR" sz="2000" baseline="-25000">
                <a:latin typeface="Arial" panose="020B0604020202020204" pitchFamily="34" charset="0"/>
                <a:cs typeface="Arial" panose="020B0604020202020204" pitchFamily="34" charset="0"/>
              </a:rPr>
              <a:t>tr,n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mm mrad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(actual beam distribution from LPI to LPA remaining to be done)</a:t>
            </a:r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Scheme 4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RFI + PPAS (bubble regime)</a:t>
            </a:r>
          </a:p>
          <a:p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	 Q =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pC, </a:t>
            </a:r>
            <a:r>
              <a:rPr lang="fr-FR" sz="280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fr-FR" sz="2000" baseline="-25000">
                <a:latin typeface="Arial" panose="020B0604020202020204" pitchFamily="34" charset="0"/>
                <a:cs typeface="Arial" panose="020B0604020202020204" pitchFamily="34" charset="0"/>
              </a:rPr>
              <a:t>tr,n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1.8 </a:t>
            </a:r>
            <a:r>
              <a:rPr lang="fr-FR" sz="2000">
                <a:latin typeface="Arial" panose="020B0604020202020204" pitchFamily="34" charset="0"/>
                <a:cs typeface="Arial" panose="020B0604020202020204" pitchFamily="34" charset="0"/>
              </a:rPr>
              <a:t>mm 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smtClean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fr-FR" sz="20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can be furthermore decrased)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6760510" y="1972793"/>
            <a:ext cx="3045811" cy="804462"/>
            <a:chOff x="6809992" y="2718462"/>
            <a:chExt cx="3045811" cy="804462"/>
          </a:xfrm>
        </p:grpSpPr>
        <p:cxnSp>
          <p:nvCxnSpPr>
            <p:cNvPr id="5" name="Connecteur droit avec flèche 4"/>
            <p:cNvCxnSpPr/>
            <p:nvPr/>
          </p:nvCxnSpPr>
          <p:spPr>
            <a:xfrm>
              <a:off x="7794911" y="2998794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6" name="Rectangle 5"/>
            <p:cNvSpPr/>
            <p:nvPr/>
          </p:nvSpPr>
          <p:spPr>
            <a:xfrm>
              <a:off x="8321296" y="2921110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9127719" y="2865735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6809992" y="3056151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2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9" name="Trapezoid 5"/>
            <p:cNvSpPr>
              <a:spLocks noChangeAspect="1"/>
            </p:cNvSpPr>
            <p:nvPr/>
          </p:nvSpPr>
          <p:spPr>
            <a:xfrm>
              <a:off x="7996126" y="3007041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0" name="Trapezoid 5"/>
            <p:cNvSpPr>
              <a:spLocks noChangeAspect="1"/>
            </p:cNvSpPr>
            <p:nvPr/>
          </p:nvSpPr>
          <p:spPr>
            <a:xfrm rot="5400000">
              <a:off x="8170184" y="2881766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11" name="Connecteur droit 10"/>
            <p:cNvCxnSpPr/>
            <p:nvPr/>
          </p:nvCxnSpPr>
          <p:spPr>
            <a:xfrm rot="2700000" flipV="1">
              <a:off x="8086608" y="2895441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12" name="Rectangle 11"/>
            <p:cNvSpPr/>
            <p:nvPr/>
          </p:nvSpPr>
          <p:spPr>
            <a:xfrm>
              <a:off x="7329158" y="2920548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7654796" y="271846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746351" y="2738343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6580059" y="3177146"/>
            <a:ext cx="3683804" cy="953210"/>
            <a:chOff x="6820041" y="3673433"/>
            <a:chExt cx="3683804" cy="953210"/>
          </a:xfrm>
        </p:grpSpPr>
        <p:cxnSp>
          <p:nvCxnSpPr>
            <p:cNvPr id="16" name="Connecteur droit avec flèche 15"/>
            <p:cNvCxnSpPr/>
            <p:nvPr/>
          </p:nvCxnSpPr>
          <p:spPr>
            <a:xfrm>
              <a:off x="8467816" y="4102513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7" name="Rectangle 16"/>
            <p:cNvSpPr/>
            <p:nvPr/>
          </p:nvSpPr>
          <p:spPr>
            <a:xfrm>
              <a:off x="8994201" y="4024829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9775761" y="3953416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6820041" y="4169920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3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20" name="Trapezoid 5"/>
            <p:cNvSpPr>
              <a:spLocks noChangeAspect="1"/>
            </p:cNvSpPr>
            <p:nvPr/>
          </p:nvSpPr>
          <p:spPr>
            <a:xfrm>
              <a:off x="8669031" y="4110760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1" name="Trapezoid 5"/>
            <p:cNvSpPr>
              <a:spLocks noChangeAspect="1"/>
            </p:cNvSpPr>
            <p:nvPr/>
          </p:nvSpPr>
          <p:spPr>
            <a:xfrm rot="5400000">
              <a:off x="8843089" y="3985485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2" name="Connecteur droit 21"/>
            <p:cNvCxnSpPr/>
            <p:nvPr/>
          </p:nvCxnSpPr>
          <p:spPr>
            <a:xfrm rot="2700000" flipV="1">
              <a:off x="8759514" y="3999160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3" name="ZoneTexte 22"/>
            <p:cNvSpPr txBox="1"/>
            <p:nvPr/>
          </p:nvSpPr>
          <p:spPr>
            <a:xfrm>
              <a:off x="8377942" y="3832229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94685" y="4034934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LPI</a:t>
              </a:r>
            </a:p>
          </p:txBody>
        </p:sp>
        <p:sp>
          <p:nvSpPr>
            <p:cNvPr id="25" name="Trapezoid 5"/>
            <p:cNvSpPr>
              <a:spLocks noChangeAspect="1"/>
            </p:cNvSpPr>
            <p:nvPr/>
          </p:nvSpPr>
          <p:spPr>
            <a:xfrm rot="5400000">
              <a:off x="7649411" y="3864323"/>
              <a:ext cx="174663" cy="515884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355576" y="3673433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LETL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9408598" y="3827310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902876" y="4695726"/>
            <a:ext cx="3003481" cy="676245"/>
            <a:chOff x="6827667" y="5108886"/>
            <a:chExt cx="3003481" cy="676245"/>
          </a:xfrm>
        </p:grpSpPr>
        <p:cxnSp>
          <p:nvCxnSpPr>
            <p:cNvPr id="29" name="Connecteur droit avec flèche 28"/>
            <p:cNvCxnSpPr/>
            <p:nvPr/>
          </p:nvCxnSpPr>
          <p:spPr>
            <a:xfrm>
              <a:off x="7813593" y="5379170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30" name="Rectangle 29"/>
            <p:cNvSpPr/>
            <p:nvPr/>
          </p:nvSpPr>
          <p:spPr>
            <a:xfrm>
              <a:off x="8339978" y="5301486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231304" y="5252210"/>
              <a:ext cx="599844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GeV</a:t>
              </a:r>
              <a:endParaRPr lang="fr-FR" sz="1102" b="1" kern="0">
                <a:solidFill>
                  <a:srgbClr val="4F81BD">
                    <a:lumMod val="75000"/>
                  </a:srgbClr>
                </a:solidFill>
                <a:latin typeface="Tahoma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6827667" y="5446577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4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723719" y="5108886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34" name="Connecteur droit 33"/>
            <p:cNvCxnSpPr/>
            <p:nvPr/>
          </p:nvCxnSpPr>
          <p:spPr>
            <a:xfrm>
              <a:off x="7829572" y="5351416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7347841" y="5300924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8341747" y="5438930"/>
              <a:ext cx="460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LNF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779601" y="5115783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</p:grpSp>
      <p:sp>
        <p:nvSpPr>
          <p:cNvPr id="38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Start-to-End simulations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363683" y="1049482"/>
            <a:ext cx="83118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At the 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entrance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user's applications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when keeping only the "core" part where rms values are in the "plateau"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522513" y="5925787"/>
            <a:ext cx="8385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every other beam parameters remaining unchanged by the transfer lines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Further progress are still possible…</a:t>
            </a:r>
          </a:p>
        </p:txBody>
      </p:sp>
    </p:spTree>
    <p:extLst>
      <p:ext uri="{BB962C8B-B14F-4D97-AF65-F5344CB8AC3E}">
        <p14:creationId xmlns:p14="http://schemas.microsoft.com/office/powerpoint/2010/main" val="275877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step: Error and Tolerance studies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98764" y="1270659"/>
            <a:ext cx="7108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Deliverable Report in Spring 2019: "Final tolerance analysis"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29392" y="2149434"/>
            <a:ext cx="596958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: very time consuming simulations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Strategy of error studies to be defined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Sharing of works to be coordinated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Prerequisite: Top Level Tolerances to be defined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33314" y="3348841"/>
            <a:ext cx="202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u="sng" smtClean="0">
                <a:latin typeface="Arial" panose="020B0604020202020204" pitchFamily="34" charset="0"/>
                <a:cs typeface="Arial" panose="020B0604020202020204" pitchFamily="34" charset="0"/>
              </a:rPr>
              <a:t>At this meeting!</a:t>
            </a:r>
          </a:p>
        </p:txBody>
      </p:sp>
      <p:sp>
        <p:nvSpPr>
          <p:cNvPr id="10" name="Accolade fermante 9"/>
          <p:cNvSpPr/>
          <p:nvPr/>
        </p:nvSpPr>
        <p:spPr>
          <a:xfrm>
            <a:off x="6436431" y="2802577"/>
            <a:ext cx="273132" cy="1555667"/>
          </a:xfrm>
          <a:prstGeom prst="rightBrace">
            <a:avLst>
              <a:gd name="adj1" fmla="val 37365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795647" y="4857008"/>
            <a:ext cx="90866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For the moment: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Pre-discussions on these subjects have been launched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- A preliminary list of Errors/Requirements is circulating for collecting comments</a:t>
            </a:r>
          </a:p>
        </p:txBody>
      </p:sp>
    </p:spTree>
    <p:extLst>
      <p:ext uri="{BB962C8B-B14F-4D97-AF65-F5344CB8AC3E}">
        <p14:creationId xmlns:p14="http://schemas.microsoft.com/office/powerpoint/2010/main" val="39108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024741" y="91807"/>
            <a:ext cx="7587342" cy="6484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list of Errors/Requirements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686636" y="1234103"/>
            <a:ext cx="332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on Requirements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3958" y="3868696"/>
            <a:ext cx="2646795" cy="293561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000" smtClean="0"/>
              <a:t>Power</a:t>
            </a:r>
            <a:r>
              <a:rPr lang="fr-FR" sz="2000"/>
              <a:t>	</a:t>
            </a:r>
          </a:p>
          <a:p>
            <a:r>
              <a:rPr lang="fr-FR" sz="2000" smtClean="0"/>
              <a:t>Energy</a:t>
            </a:r>
            <a:r>
              <a:rPr lang="fr-FR" sz="2000"/>
              <a:t>	</a:t>
            </a:r>
          </a:p>
          <a:p>
            <a:r>
              <a:rPr lang="fr-FR" sz="2000" smtClean="0"/>
              <a:t>w0</a:t>
            </a:r>
            <a:r>
              <a:rPr lang="fr-FR" sz="2000"/>
              <a:t>	</a:t>
            </a:r>
          </a:p>
          <a:p>
            <a:r>
              <a:rPr lang="fr-FR" sz="2000"/>
              <a:t>Transv. profile	</a:t>
            </a:r>
          </a:p>
          <a:p>
            <a:r>
              <a:rPr lang="fr-FR" sz="2000"/>
              <a:t>Longit. profile	</a:t>
            </a:r>
          </a:p>
          <a:p>
            <a:r>
              <a:rPr lang="fr-FR" sz="2000"/>
              <a:t>Focal plane </a:t>
            </a:r>
            <a:r>
              <a:rPr lang="fr-FR" sz="2000" smtClean="0"/>
              <a:t>position</a:t>
            </a:r>
            <a:endParaRPr lang="fr-FR" sz="2000"/>
          </a:p>
          <a:p>
            <a:r>
              <a:rPr lang="fr-FR" sz="2000"/>
              <a:t>Alignment, </a:t>
            </a:r>
            <a:r>
              <a:rPr lang="fr-FR" sz="2000" smtClean="0"/>
              <a:t>angle</a:t>
            </a:r>
            <a:endParaRPr lang="fr-FR" sz="2000"/>
          </a:p>
          <a:p>
            <a:r>
              <a:rPr lang="fr-FR" sz="2000"/>
              <a:t>Time shift	</a:t>
            </a:r>
          </a:p>
          <a:p>
            <a:r>
              <a:rPr lang="fr-FR" sz="2000"/>
              <a:t>…	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3601" y="3868696"/>
            <a:ext cx="2872427" cy="32515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000"/>
              <a:t>Plasma density</a:t>
            </a:r>
          </a:p>
          <a:p>
            <a:r>
              <a:rPr lang="fr-FR" sz="2000"/>
              <a:t>Plateau long. profile</a:t>
            </a:r>
          </a:p>
          <a:p>
            <a:r>
              <a:rPr lang="fr-FR" sz="2000"/>
              <a:t>Plateau trans. profile</a:t>
            </a:r>
          </a:p>
          <a:p>
            <a:r>
              <a:rPr lang="fr-FR" sz="2000"/>
              <a:t>Ramp long. profile</a:t>
            </a:r>
          </a:p>
          <a:p>
            <a:r>
              <a:rPr lang="fr-FR" sz="2000"/>
              <a:t>Input beam energy</a:t>
            </a:r>
          </a:p>
          <a:p>
            <a:r>
              <a:rPr lang="fr-FR" sz="2000"/>
              <a:t>Input beam position</a:t>
            </a:r>
          </a:p>
          <a:p>
            <a:r>
              <a:rPr lang="fr-FR" sz="2000"/>
              <a:t>Input beam angle</a:t>
            </a:r>
          </a:p>
          <a:p>
            <a:r>
              <a:rPr lang="fr-FR" sz="2000"/>
              <a:t>Input beam emittance</a:t>
            </a:r>
          </a:p>
          <a:p>
            <a:r>
              <a:rPr lang="fr-FR" sz="2000"/>
              <a:t>Input beam Twiss </a:t>
            </a:r>
            <a:r>
              <a:rPr lang="fr-FR" sz="2000">
                <a:latin typeface="Symbol" panose="05050102010706020507" pitchFamily="18" charset="2"/>
              </a:rPr>
              <a:t>a, b</a:t>
            </a:r>
          </a:p>
          <a:p>
            <a:r>
              <a:rPr lang="fr-FR" sz="2000" smtClean="0"/>
              <a:t>…</a:t>
            </a:r>
            <a:endParaRPr lang="fr-FR" sz="2000"/>
          </a:p>
        </p:txBody>
      </p:sp>
      <p:sp>
        <p:nvSpPr>
          <p:cNvPr id="12" name="Rectangle 11"/>
          <p:cNvSpPr/>
          <p:nvPr/>
        </p:nvSpPr>
        <p:spPr>
          <a:xfrm>
            <a:off x="6963334" y="3868696"/>
            <a:ext cx="2691307" cy="26196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000"/>
              <a:t>Quadrupole position</a:t>
            </a:r>
          </a:p>
          <a:p>
            <a:r>
              <a:rPr lang="fr-FR" sz="2000"/>
              <a:t>Quadrupole strength</a:t>
            </a:r>
          </a:p>
          <a:p>
            <a:r>
              <a:rPr lang="fr-FR" sz="2000"/>
              <a:t>Input beam energy</a:t>
            </a:r>
          </a:p>
          <a:p>
            <a:r>
              <a:rPr lang="fr-FR" sz="2000"/>
              <a:t>Input beam position</a:t>
            </a:r>
          </a:p>
          <a:p>
            <a:r>
              <a:rPr lang="fr-FR" sz="2000"/>
              <a:t>Input beam angle</a:t>
            </a:r>
          </a:p>
          <a:p>
            <a:r>
              <a:rPr lang="fr-FR" sz="2000"/>
              <a:t>Input beam emittance</a:t>
            </a:r>
          </a:p>
          <a:p>
            <a:r>
              <a:rPr lang="fr-FR" sz="2000"/>
              <a:t>Input beam Twiss </a:t>
            </a:r>
            <a:r>
              <a:rPr lang="fr-FR" sz="2000">
                <a:latin typeface="Symbol" panose="05050102010706020507" pitchFamily="18" charset="2"/>
              </a:rPr>
              <a:t>a, </a:t>
            </a:r>
            <a:r>
              <a:rPr lang="fr-FR" sz="2000" smtClean="0">
                <a:latin typeface="Symbol" panose="05050102010706020507" pitchFamily="18" charset="2"/>
              </a:rPr>
              <a:t>b</a:t>
            </a:r>
            <a:endParaRPr lang="fr-FR" sz="2000" smtClean="0"/>
          </a:p>
          <a:p>
            <a:r>
              <a:rPr lang="fr-FR" sz="2000" smtClean="0">
                <a:latin typeface="Symbol" panose="05050102010706020507" pitchFamily="18" charset="2"/>
              </a:rPr>
              <a:t>...</a:t>
            </a:r>
            <a:endParaRPr lang="fr-FR" sz="2000">
              <a:latin typeface="Symbol" panose="05050102010706020507" pitchFamily="18" charset="2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061937" y="3475753"/>
            <a:ext cx="1949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 on Laser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06584" y="3475753"/>
            <a:ext cx="2164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 on Plasma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963334" y="3475753"/>
            <a:ext cx="2804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 on Transfer Line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330257" y="1730107"/>
            <a:ext cx="8067555" cy="1221437"/>
            <a:chOff x="1330257" y="1730107"/>
            <a:chExt cx="8067555" cy="1221437"/>
          </a:xfrm>
        </p:grpSpPr>
        <p:sp>
          <p:nvSpPr>
            <p:cNvPr id="10" name="Rectangle 9"/>
            <p:cNvSpPr/>
            <p:nvPr/>
          </p:nvSpPr>
          <p:spPr>
            <a:xfrm>
              <a:off x="2853584" y="1776407"/>
              <a:ext cx="1787033" cy="101566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fr-FR" sz="2000" smtClean="0"/>
                <a:t>Emittance</a:t>
              </a:r>
              <a:endParaRPr lang="fr-FR" sz="2000"/>
            </a:p>
            <a:p>
              <a:r>
                <a:rPr lang="fr-FR" sz="2000" smtClean="0"/>
                <a:t>Twiss </a:t>
              </a:r>
              <a:r>
                <a:rPr lang="fr-FR" sz="2000" smtClean="0">
                  <a:latin typeface="Symbol" panose="05050102010706020507" pitchFamily="18" charset="2"/>
                </a:rPr>
                <a:t>a, b</a:t>
              </a:r>
              <a:endParaRPr lang="fr-FR" sz="2000">
                <a:latin typeface="Symbol" panose="05050102010706020507" pitchFamily="18" charset="2"/>
              </a:endParaRPr>
            </a:p>
            <a:p>
              <a:r>
                <a:rPr lang="fr-FR" sz="2000"/>
                <a:t>Slice </a:t>
              </a:r>
              <a:r>
                <a:rPr lang="fr-FR" sz="2000" smtClean="0"/>
                <a:t>emittance</a:t>
              </a:r>
              <a:endParaRPr lang="fr-FR" sz="2000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4645129" y="1776407"/>
              <a:ext cx="2195922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2000"/>
                <a:t>Energy spread</a:t>
              </a:r>
            </a:p>
            <a:p>
              <a:r>
                <a:rPr lang="fr-FR" sz="2000"/>
                <a:t>Slice energy spread</a:t>
              </a:r>
            </a:p>
            <a:p>
              <a:r>
                <a:rPr lang="fr-FR" sz="2000"/>
                <a:t>Bunch </a:t>
              </a:r>
              <a:r>
                <a:rPr lang="fr-FR" sz="2000" smtClean="0"/>
                <a:t>length</a:t>
              </a:r>
              <a:endParaRPr lang="fr-FR" sz="200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6986549" y="1930295"/>
              <a:ext cx="222612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2000"/>
                <a:t>Alignment, position</a:t>
              </a:r>
            </a:p>
            <a:p>
              <a:r>
                <a:rPr lang="fr-FR" sz="2000"/>
                <a:t>Alignment, </a:t>
              </a:r>
              <a:r>
                <a:rPr lang="fr-FR" sz="2000" smtClean="0"/>
                <a:t>angle</a:t>
              </a:r>
              <a:endParaRPr lang="fr-FR" sz="200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538911" y="1930295"/>
              <a:ext cx="91159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2000"/>
                <a:t>Energy</a:t>
              </a:r>
            </a:p>
            <a:p>
              <a:r>
                <a:rPr lang="fr-FR" sz="2000" smtClean="0"/>
                <a:t>Charge</a:t>
              </a:r>
              <a:endParaRPr lang="fr-FR" sz="20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330257" y="1730107"/>
              <a:ext cx="8067555" cy="1221437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858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939141" y="127433"/>
            <a:ext cx="5076703" cy="680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66255" y="1401288"/>
            <a:ext cx="1005467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Tremendous simulations and optimizations have been performed by many contributors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Many results obtained on different injection/acceleration schemes and techniques</a:t>
            </a:r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First down selection performed for S2E simulations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Issues of S2E simulations studied and solved </a:t>
            </a: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Beam parameters at user's door very close to requirements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Other schemes or techniques remain very promising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Further progress still possible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Robust results  (see also presentation tomorrow afternoon)</a:t>
            </a:r>
          </a:p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36915" y="5735782"/>
            <a:ext cx="4793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Next step: Errors and Tolerances studies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6255" y="4794069"/>
            <a:ext cx="1793174" cy="365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30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2609603" y="179437"/>
            <a:ext cx="60486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EuPRAXIA acceleration schemes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3" name="Groupe 102"/>
          <p:cNvGrpSpPr/>
          <p:nvPr/>
        </p:nvGrpSpPr>
        <p:grpSpPr>
          <a:xfrm>
            <a:off x="6210002" y="5527503"/>
            <a:ext cx="2430141" cy="755460"/>
            <a:chOff x="1514830" y="4091502"/>
            <a:chExt cx="2430141" cy="755460"/>
          </a:xfrm>
        </p:grpSpPr>
        <p:cxnSp>
          <p:nvCxnSpPr>
            <p:cNvPr id="105" name="Connecteur droit avec flèche 104"/>
            <p:cNvCxnSpPr/>
            <p:nvPr/>
          </p:nvCxnSpPr>
          <p:spPr>
            <a:xfrm>
              <a:off x="2298779" y="4361786"/>
              <a:ext cx="13889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06" name="Rectangle 105"/>
            <p:cNvSpPr/>
            <p:nvPr/>
          </p:nvSpPr>
          <p:spPr>
            <a:xfrm>
              <a:off x="2825163" y="4284102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07" name="ZoneTexte 106"/>
            <p:cNvSpPr txBox="1"/>
            <p:nvPr/>
          </p:nvSpPr>
          <p:spPr>
            <a:xfrm>
              <a:off x="3345127" y="4092064"/>
              <a:ext cx="599844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GeV</a:t>
              </a: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1514830" y="4449289"/>
              <a:ext cx="521297" cy="39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 smtClean="0">
                  <a:solidFill>
                    <a:prstClr val="black"/>
                  </a:solidFill>
                  <a:latin typeface="Tahoma"/>
                </a:rPr>
                <a:t>4B</a:t>
              </a:r>
              <a:endParaRPr lang="fr-FR" sz="1984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2208904" y="409150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111" name="Connecteur droit 110"/>
            <p:cNvCxnSpPr/>
            <p:nvPr/>
          </p:nvCxnSpPr>
          <p:spPr>
            <a:xfrm>
              <a:off x="2308819" y="4329857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/>
            <p:cNvSpPr/>
            <p:nvPr/>
          </p:nvSpPr>
          <p:spPr>
            <a:xfrm>
              <a:off x="1833026" y="4283540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</p:grpSp>
      <p:sp>
        <p:nvSpPr>
          <p:cNvPr id="186" name="Rectangle 185"/>
          <p:cNvSpPr/>
          <p:nvPr/>
        </p:nvSpPr>
        <p:spPr>
          <a:xfrm>
            <a:off x="1313458" y="1619597"/>
            <a:ext cx="8064896" cy="482453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7" name="Connecteur droit 186"/>
          <p:cNvCxnSpPr/>
          <p:nvPr/>
        </p:nvCxnSpPr>
        <p:spPr>
          <a:xfrm>
            <a:off x="1313458" y="5364013"/>
            <a:ext cx="80648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1482931" y="2627709"/>
            <a:ext cx="4237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1482931" y="5366340"/>
            <a:ext cx="423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PWFA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0" name="Connecteur droit 189"/>
          <p:cNvCxnSpPr/>
          <p:nvPr/>
        </p:nvCxnSpPr>
        <p:spPr>
          <a:xfrm>
            <a:off x="2020300" y="1622132"/>
            <a:ext cx="0" cy="482200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e 190"/>
          <p:cNvGrpSpPr/>
          <p:nvPr/>
        </p:nvGrpSpPr>
        <p:grpSpPr>
          <a:xfrm>
            <a:off x="2177554" y="5531779"/>
            <a:ext cx="2421109" cy="755460"/>
            <a:chOff x="1523862" y="4091502"/>
            <a:chExt cx="2421109" cy="755460"/>
          </a:xfrm>
        </p:grpSpPr>
        <p:cxnSp>
          <p:nvCxnSpPr>
            <p:cNvPr id="193" name="Connecteur droit avec flèche 192"/>
            <p:cNvCxnSpPr/>
            <p:nvPr/>
          </p:nvCxnSpPr>
          <p:spPr>
            <a:xfrm>
              <a:off x="2298779" y="4361786"/>
              <a:ext cx="13889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94" name="Rectangle 193"/>
            <p:cNvSpPr/>
            <p:nvPr/>
          </p:nvSpPr>
          <p:spPr>
            <a:xfrm>
              <a:off x="2825163" y="4284102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95" name="ZoneTexte 194"/>
            <p:cNvSpPr txBox="1"/>
            <p:nvPr/>
          </p:nvSpPr>
          <p:spPr>
            <a:xfrm>
              <a:off x="3345127" y="4092064"/>
              <a:ext cx="599844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GeV</a:t>
              </a:r>
            </a:p>
          </p:txBody>
        </p:sp>
        <p:sp>
          <p:nvSpPr>
            <p:cNvPr id="196" name="ZoneTexte 195"/>
            <p:cNvSpPr txBox="1"/>
            <p:nvPr/>
          </p:nvSpPr>
          <p:spPr>
            <a:xfrm>
              <a:off x="1523862" y="4449289"/>
              <a:ext cx="521297" cy="39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 smtClean="0">
                  <a:solidFill>
                    <a:prstClr val="black"/>
                  </a:solidFill>
                  <a:latin typeface="Tahoma"/>
                </a:rPr>
                <a:t>4A</a:t>
              </a:r>
              <a:endParaRPr lang="fr-FR" sz="1984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198" name="ZoneTexte 197"/>
            <p:cNvSpPr txBox="1"/>
            <p:nvPr/>
          </p:nvSpPr>
          <p:spPr>
            <a:xfrm>
              <a:off x="2208904" y="409150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199" name="Connecteur droit 198"/>
            <p:cNvCxnSpPr/>
            <p:nvPr/>
          </p:nvCxnSpPr>
          <p:spPr>
            <a:xfrm>
              <a:off x="2312598" y="4334032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1833026" y="4283540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</p:grpSp>
      <p:grpSp>
        <p:nvGrpSpPr>
          <p:cNvPr id="203" name="Groupe 202"/>
          <p:cNvGrpSpPr/>
          <p:nvPr/>
        </p:nvGrpSpPr>
        <p:grpSpPr>
          <a:xfrm>
            <a:off x="2177554" y="1914112"/>
            <a:ext cx="2820063" cy="785605"/>
            <a:chOff x="1121297" y="1310571"/>
            <a:chExt cx="2558309" cy="712687"/>
          </a:xfrm>
        </p:grpSpPr>
        <p:cxnSp>
          <p:nvCxnSpPr>
            <p:cNvPr id="205" name="Connecteur droit avec flèche 204"/>
            <p:cNvCxnSpPr/>
            <p:nvPr/>
          </p:nvCxnSpPr>
          <p:spPr>
            <a:xfrm>
              <a:off x="1979712" y="1555258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06" name="Rectangle 205"/>
            <p:cNvSpPr/>
            <p:nvPr/>
          </p:nvSpPr>
          <p:spPr>
            <a:xfrm>
              <a:off x="1871649" y="148478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LPI</a:t>
              </a: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2699792" y="148478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08" name="Trapezoid 5"/>
            <p:cNvSpPr>
              <a:spLocks noChangeAspect="1"/>
            </p:cNvSpPr>
            <p:nvPr/>
          </p:nvSpPr>
          <p:spPr>
            <a:xfrm rot="5400000">
              <a:off x="1558423" y="1330009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09" name="Trapezoid 5"/>
            <p:cNvSpPr>
              <a:spLocks noChangeAspect="1"/>
            </p:cNvSpPr>
            <p:nvPr/>
          </p:nvSpPr>
          <p:spPr>
            <a:xfrm>
              <a:off x="2397324" y="1555258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10" name="Trapezoid 5"/>
            <p:cNvSpPr>
              <a:spLocks noChangeAspect="1"/>
            </p:cNvSpPr>
            <p:nvPr/>
          </p:nvSpPr>
          <p:spPr>
            <a:xfrm rot="5400000">
              <a:off x="2555226" y="1448792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11" name="Connecteur droit 210"/>
            <p:cNvCxnSpPr/>
            <p:nvPr/>
          </p:nvCxnSpPr>
          <p:spPr>
            <a:xfrm rot="2700000" flipV="1">
              <a:off x="2479408" y="1454017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12" name="ZoneTexte 211"/>
            <p:cNvSpPr txBox="1"/>
            <p:nvPr/>
          </p:nvSpPr>
          <p:spPr>
            <a:xfrm>
              <a:off x="2235966" y="131057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GeV</a:t>
              </a:r>
            </a:p>
          </p:txBody>
        </p:sp>
        <p:sp>
          <p:nvSpPr>
            <p:cNvPr id="213" name="ZoneTexte 212"/>
            <p:cNvSpPr txBox="1"/>
            <p:nvPr/>
          </p:nvSpPr>
          <p:spPr>
            <a:xfrm>
              <a:off x="3135438" y="131057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14" name="ZoneTexte 213"/>
            <p:cNvSpPr txBox="1"/>
            <p:nvPr/>
          </p:nvSpPr>
          <p:spPr>
            <a:xfrm>
              <a:off x="1121297" y="1639764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1A</a:t>
              </a:r>
            </a:p>
          </p:txBody>
        </p:sp>
      </p:grpSp>
      <p:grpSp>
        <p:nvGrpSpPr>
          <p:cNvPr id="216" name="Groupe 215"/>
          <p:cNvGrpSpPr/>
          <p:nvPr/>
        </p:nvGrpSpPr>
        <p:grpSpPr>
          <a:xfrm>
            <a:off x="6210002" y="1914112"/>
            <a:ext cx="1956889" cy="744617"/>
            <a:chOff x="394872" y="2140249"/>
            <a:chExt cx="1775252" cy="675503"/>
          </a:xfrm>
        </p:grpSpPr>
        <p:cxnSp>
          <p:nvCxnSpPr>
            <p:cNvPr id="218" name="Connecteur droit avec flèche 217"/>
            <p:cNvCxnSpPr/>
            <p:nvPr/>
          </p:nvCxnSpPr>
          <p:spPr>
            <a:xfrm>
              <a:off x="1262318" y="2384936"/>
              <a:ext cx="648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grpSp>
          <p:nvGrpSpPr>
            <p:cNvPr id="219" name="Groupe 218"/>
            <p:cNvGrpSpPr/>
            <p:nvPr/>
          </p:nvGrpSpPr>
          <p:grpSpPr>
            <a:xfrm>
              <a:off x="686255" y="2314461"/>
              <a:ext cx="900048" cy="158451"/>
              <a:chOff x="686255" y="2314461"/>
              <a:chExt cx="900048" cy="158451"/>
            </a:xfrm>
          </p:grpSpPr>
          <p:sp>
            <p:nvSpPr>
              <p:cNvPr id="222" name="Rectangle 221"/>
              <p:cNvSpPr/>
              <p:nvPr/>
            </p:nvSpPr>
            <p:spPr>
              <a:xfrm>
                <a:off x="1154255" y="2314462"/>
                <a:ext cx="432048" cy="14401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lIns="39683" tIns="39683" rIns="39683" bIns="39683" rtlCol="0" anchor="ctr"/>
              <a:lstStyle/>
              <a:p>
                <a:pPr algn="ctr" defTabSz="1007943">
                  <a:defRPr/>
                </a:pPr>
                <a:r>
                  <a:rPr lang="fr-FR" sz="1102" b="1" kern="0">
                    <a:solidFill>
                      <a:prstClr val="white"/>
                    </a:solidFill>
                    <a:latin typeface="Tahoma"/>
                  </a:rPr>
                  <a:t>LPI</a:t>
                </a:r>
              </a:p>
            </p:txBody>
          </p:sp>
          <p:sp>
            <p:nvSpPr>
              <p:cNvPr id="223" name="Trapezoid 5"/>
              <p:cNvSpPr>
                <a:spLocks noChangeAspect="1"/>
              </p:cNvSpPr>
              <p:nvPr/>
            </p:nvSpPr>
            <p:spPr>
              <a:xfrm rot="5400000">
                <a:off x="841029" y="2159687"/>
                <a:ext cx="158451" cy="468000"/>
              </a:xfrm>
              <a:prstGeom prst="trapezoid">
                <a:avLst>
                  <a:gd name="adj" fmla="val 41289"/>
                </a:avLst>
              </a:prstGeom>
              <a:gradFill flip="none" rotWithShape="1">
                <a:gsLst>
                  <a:gs pos="0">
                    <a:srgbClr val="7E0000">
                      <a:lumMod val="96000"/>
                    </a:srgbClr>
                  </a:gs>
                  <a:gs pos="43000">
                    <a:srgbClr val="C00000"/>
                  </a:gs>
                  <a:gs pos="100000">
                    <a:srgbClr val="FF0000">
                      <a:lumMod val="42000"/>
                      <a:lumOff val="58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07943">
                  <a:defRPr/>
                </a:pPr>
                <a:endParaRPr lang="en-US" sz="1984" kern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  <p:sp>
          <p:nvSpPr>
            <p:cNvPr id="220" name="ZoneTexte 219"/>
            <p:cNvSpPr txBox="1"/>
            <p:nvPr/>
          </p:nvSpPr>
          <p:spPr>
            <a:xfrm>
              <a:off x="1625956" y="2140249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21" name="ZoneTexte 220"/>
            <p:cNvSpPr txBox="1"/>
            <p:nvPr/>
          </p:nvSpPr>
          <p:spPr>
            <a:xfrm>
              <a:off x="394872" y="2454990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1B</a:t>
              </a:r>
            </a:p>
          </p:txBody>
        </p:sp>
      </p:grpSp>
      <p:grpSp>
        <p:nvGrpSpPr>
          <p:cNvPr id="225" name="Groupe 224"/>
          <p:cNvGrpSpPr/>
          <p:nvPr/>
        </p:nvGrpSpPr>
        <p:grpSpPr>
          <a:xfrm>
            <a:off x="2177555" y="3006221"/>
            <a:ext cx="3294099" cy="794414"/>
            <a:chOff x="3787604" y="1310571"/>
            <a:chExt cx="2988346" cy="720678"/>
          </a:xfrm>
        </p:grpSpPr>
        <p:cxnSp>
          <p:nvCxnSpPr>
            <p:cNvPr id="227" name="Connecteur droit avec flèche 226"/>
            <p:cNvCxnSpPr/>
            <p:nvPr/>
          </p:nvCxnSpPr>
          <p:spPr>
            <a:xfrm>
              <a:off x="4490467" y="1555768"/>
              <a:ext cx="2052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28" name="Rectangle 227"/>
            <p:cNvSpPr/>
            <p:nvPr/>
          </p:nvSpPr>
          <p:spPr>
            <a:xfrm>
              <a:off x="4967993" y="148529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5796136" y="148529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30" name="Trapezoid 5"/>
            <p:cNvSpPr>
              <a:spLocks noChangeAspect="1"/>
            </p:cNvSpPr>
            <p:nvPr/>
          </p:nvSpPr>
          <p:spPr>
            <a:xfrm>
              <a:off x="5493668" y="1555768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31" name="Trapezoid 5"/>
            <p:cNvSpPr>
              <a:spLocks noChangeAspect="1"/>
            </p:cNvSpPr>
            <p:nvPr/>
          </p:nvSpPr>
          <p:spPr>
            <a:xfrm rot="5400000">
              <a:off x="5651570" y="1449302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32" name="Connecteur droit 231"/>
            <p:cNvCxnSpPr/>
            <p:nvPr/>
          </p:nvCxnSpPr>
          <p:spPr>
            <a:xfrm rot="2700000" flipV="1">
              <a:off x="5575752" y="1454527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33" name="ZoneTexte 232"/>
            <p:cNvSpPr txBox="1"/>
            <p:nvPr/>
          </p:nvSpPr>
          <p:spPr>
            <a:xfrm>
              <a:off x="5332310" y="131108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GeV</a:t>
              </a:r>
            </a:p>
          </p:txBody>
        </p:sp>
        <p:sp>
          <p:nvSpPr>
            <p:cNvPr id="234" name="ZoneTexte 233"/>
            <p:cNvSpPr txBox="1"/>
            <p:nvPr/>
          </p:nvSpPr>
          <p:spPr>
            <a:xfrm>
              <a:off x="6231782" y="131108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35" name="ZoneTexte 234"/>
            <p:cNvSpPr txBox="1"/>
            <p:nvPr/>
          </p:nvSpPr>
          <p:spPr>
            <a:xfrm>
              <a:off x="3787604" y="1651125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2A</a:t>
              </a:r>
            </a:p>
          </p:txBody>
        </p:sp>
        <p:sp>
          <p:nvSpPr>
            <p:cNvPr id="236" name="Trapezoid 5"/>
            <p:cNvSpPr>
              <a:spLocks noChangeAspect="1"/>
            </p:cNvSpPr>
            <p:nvPr/>
          </p:nvSpPr>
          <p:spPr>
            <a:xfrm>
              <a:off x="4673005" y="1563249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37" name="Trapezoid 5"/>
            <p:cNvSpPr>
              <a:spLocks noChangeAspect="1"/>
            </p:cNvSpPr>
            <p:nvPr/>
          </p:nvSpPr>
          <p:spPr>
            <a:xfrm rot="5400000">
              <a:off x="4830907" y="1456783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38" name="Connecteur droit 237"/>
            <p:cNvCxnSpPr/>
            <p:nvPr/>
          </p:nvCxnSpPr>
          <p:spPr>
            <a:xfrm rot="2700000" flipV="1">
              <a:off x="4755089" y="1462008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39" name="Rectangle 238"/>
            <p:cNvSpPr/>
            <p:nvPr/>
          </p:nvSpPr>
          <p:spPr>
            <a:xfrm>
              <a:off x="4067944" y="1484784"/>
              <a:ext cx="432048" cy="144016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240" name="ZoneTexte 239"/>
            <p:cNvSpPr txBox="1"/>
            <p:nvPr/>
          </p:nvSpPr>
          <p:spPr>
            <a:xfrm>
              <a:off x="4408934" y="1310571"/>
              <a:ext cx="725944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</p:grpSp>
      <p:grpSp>
        <p:nvGrpSpPr>
          <p:cNvPr id="242" name="Groupe 241"/>
          <p:cNvGrpSpPr/>
          <p:nvPr/>
        </p:nvGrpSpPr>
        <p:grpSpPr>
          <a:xfrm>
            <a:off x="6210003" y="3006222"/>
            <a:ext cx="2430145" cy="794414"/>
            <a:chOff x="3061886" y="2132258"/>
            <a:chExt cx="2204582" cy="720678"/>
          </a:xfrm>
        </p:grpSpPr>
        <p:cxnSp>
          <p:nvCxnSpPr>
            <p:cNvPr id="244" name="Connecteur droit avec flèche 243"/>
            <p:cNvCxnSpPr/>
            <p:nvPr/>
          </p:nvCxnSpPr>
          <p:spPr>
            <a:xfrm>
              <a:off x="3773073" y="2377455"/>
              <a:ext cx="126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45" name="Rectangle 244"/>
            <p:cNvSpPr/>
            <p:nvPr/>
          </p:nvSpPr>
          <p:spPr>
            <a:xfrm>
              <a:off x="4250599" y="2306981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46" name="ZoneTexte 245"/>
            <p:cNvSpPr txBox="1"/>
            <p:nvPr/>
          </p:nvSpPr>
          <p:spPr>
            <a:xfrm>
              <a:off x="4722300" y="2132768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47" name="ZoneTexte 246"/>
            <p:cNvSpPr txBox="1"/>
            <p:nvPr/>
          </p:nvSpPr>
          <p:spPr>
            <a:xfrm>
              <a:off x="3061886" y="2456836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2B</a:t>
              </a:r>
            </a:p>
          </p:txBody>
        </p:sp>
        <p:sp>
          <p:nvSpPr>
            <p:cNvPr id="248" name="Trapezoid 5"/>
            <p:cNvSpPr>
              <a:spLocks noChangeAspect="1"/>
            </p:cNvSpPr>
            <p:nvPr/>
          </p:nvSpPr>
          <p:spPr>
            <a:xfrm>
              <a:off x="3955611" y="2384936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49" name="Trapezoid 5"/>
            <p:cNvSpPr>
              <a:spLocks noChangeAspect="1"/>
            </p:cNvSpPr>
            <p:nvPr/>
          </p:nvSpPr>
          <p:spPr>
            <a:xfrm rot="5400000">
              <a:off x="4113513" y="2278470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50" name="Connecteur droit 249"/>
            <p:cNvCxnSpPr/>
            <p:nvPr/>
          </p:nvCxnSpPr>
          <p:spPr>
            <a:xfrm rot="2700000" flipV="1">
              <a:off x="4037695" y="2283695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51" name="Rectangle 250"/>
            <p:cNvSpPr/>
            <p:nvPr/>
          </p:nvSpPr>
          <p:spPr>
            <a:xfrm>
              <a:off x="3350550" y="2306471"/>
              <a:ext cx="432048" cy="144016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252" name="ZoneTexte 251"/>
            <p:cNvSpPr txBox="1"/>
            <p:nvPr/>
          </p:nvSpPr>
          <p:spPr>
            <a:xfrm>
              <a:off x="3691540" y="2132258"/>
              <a:ext cx="725944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</p:grpSp>
      <p:grpSp>
        <p:nvGrpSpPr>
          <p:cNvPr id="254" name="Groupe 253"/>
          <p:cNvGrpSpPr/>
          <p:nvPr/>
        </p:nvGrpSpPr>
        <p:grpSpPr>
          <a:xfrm>
            <a:off x="2177554" y="4123285"/>
            <a:ext cx="3816425" cy="794414"/>
            <a:chOff x="2564318" y="3417101"/>
            <a:chExt cx="3462190" cy="720678"/>
          </a:xfrm>
        </p:grpSpPr>
        <p:cxnSp>
          <p:nvCxnSpPr>
            <p:cNvPr id="256" name="Connecteur droit avec flèche 255"/>
            <p:cNvCxnSpPr/>
            <p:nvPr/>
          </p:nvCxnSpPr>
          <p:spPr>
            <a:xfrm>
              <a:off x="3741025" y="3662298"/>
              <a:ext cx="2052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57" name="Rectangle 256"/>
            <p:cNvSpPr/>
            <p:nvPr/>
          </p:nvSpPr>
          <p:spPr>
            <a:xfrm>
              <a:off x="4218551" y="359182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5046694" y="3591824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59" name="Trapezoid 5"/>
            <p:cNvSpPr>
              <a:spLocks noChangeAspect="1"/>
            </p:cNvSpPr>
            <p:nvPr/>
          </p:nvSpPr>
          <p:spPr>
            <a:xfrm>
              <a:off x="4744226" y="3662298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60" name="Trapezoid 5"/>
            <p:cNvSpPr>
              <a:spLocks noChangeAspect="1"/>
            </p:cNvSpPr>
            <p:nvPr/>
          </p:nvSpPr>
          <p:spPr>
            <a:xfrm rot="5400000">
              <a:off x="4902128" y="3555832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61" name="Connecteur droit 260"/>
            <p:cNvCxnSpPr/>
            <p:nvPr/>
          </p:nvCxnSpPr>
          <p:spPr>
            <a:xfrm rot="2700000" flipV="1">
              <a:off x="4826310" y="3561057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62" name="ZoneTexte 261"/>
            <p:cNvSpPr txBox="1"/>
            <p:nvPr/>
          </p:nvSpPr>
          <p:spPr>
            <a:xfrm>
              <a:off x="4582868" y="341761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 GeV</a:t>
              </a:r>
            </a:p>
          </p:txBody>
        </p:sp>
        <p:sp>
          <p:nvSpPr>
            <p:cNvPr id="263" name="ZoneTexte 262"/>
            <p:cNvSpPr txBox="1"/>
            <p:nvPr/>
          </p:nvSpPr>
          <p:spPr>
            <a:xfrm>
              <a:off x="5482340" y="3417611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64" name="ZoneTexte 263"/>
            <p:cNvSpPr txBox="1"/>
            <p:nvPr/>
          </p:nvSpPr>
          <p:spPr>
            <a:xfrm>
              <a:off x="2564318" y="3737279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3A</a:t>
              </a:r>
            </a:p>
          </p:txBody>
        </p:sp>
        <p:sp>
          <p:nvSpPr>
            <p:cNvPr id="265" name="Trapezoid 5"/>
            <p:cNvSpPr>
              <a:spLocks noChangeAspect="1"/>
            </p:cNvSpPr>
            <p:nvPr/>
          </p:nvSpPr>
          <p:spPr>
            <a:xfrm>
              <a:off x="3923563" y="3669779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66" name="Trapezoid 5"/>
            <p:cNvSpPr>
              <a:spLocks noChangeAspect="1"/>
            </p:cNvSpPr>
            <p:nvPr/>
          </p:nvSpPr>
          <p:spPr>
            <a:xfrm rot="5400000">
              <a:off x="4081465" y="3563313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67" name="Connecteur droit 266"/>
            <p:cNvCxnSpPr/>
            <p:nvPr/>
          </p:nvCxnSpPr>
          <p:spPr>
            <a:xfrm rot="2700000" flipV="1">
              <a:off x="4005647" y="3568538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68" name="ZoneTexte 267"/>
            <p:cNvSpPr txBox="1"/>
            <p:nvPr/>
          </p:nvSpPr>
          <p:spPr>
            <a:xfrm>
              <a:off x="3659492" y="3417101"/>
              <a:ext cx="725944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grpSp>
          <p:nvGrpSpPr>
            <p:cNvPr id="269" name="Groupe 268"/>
            <p:cNvGrpSpPr/>
            <p:nvPr/>
          </p:nvGrpSpPr>
          <p:grpSpPr>
            <a:xfrm>
              <a:off x="2843808" y="3592066"/>
              <a:ext cx="900048" cy="158451"/>
              <a:chOff x="686255" y="2314461"/>
              <a:chExt cx="900048" cy="158451"/>
            </a:xfrm>
          </p:grpSpPr>
          <p:sp>
            <p:nvSpPr>
              <p:cNvPr id="270" name="Rectangle 269"/>
              <p:cNvSpPr/>
              <p:nvPr/>
            </p:nvSpPr>
            <p:spPr>
              <a:xfrm>
                <a:off x="1154255" y="2314462"/>
                <a:ext cx="432048" cy="14401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lIns="39683" tIns="39683" rIns="39683" bIns="39683" rtlCol="0" anchor="ctr"/>
              <a:lstStyle/>
              <a:p>
                <a:pPr algn="ctr" defTabSz="1007943">
                  <a:defRPr/>
                </a:pPr>
                <a:r>
                  <a:rPr lang="fr-FR" sz="1102" b="1" kern="0">
                    <a:solidFill>
                      <a:prstClr val="white"/>
                    </a:solidFill>
                    <a:latin typeface="Tahoma"/>
                  </a:rPr>
                  <a:t>LPI</a:t>
                </a:r>
              </a:p>
            </p:txBody>
          </p:sp>
          <p:sp>
            <p:nvSpPr>
              <p:cNvPr id="271" name="Trapezoid 5"/>
              <p:cNvSpPr>
                <a:spLocks noChangeAspect="1"/>
              </p:cNvSpPr>
              <p:nvPr/>
            </p:nvSpPr>
            <p:spPr>
              <a:xfrm rot="5400000">
                <a:off x="841029" y="2159687"/>
                <a:ext cx="158451" cy="468000"/>
              </a:xfrm>
              <a:prstGeom prst="trapezoid">
                <a:avLst>
                  <a:gd name="adj" fmla="val 41289"/>
                </a:avLst>
              </a:prstGeom>
              <a:gradFill flip="none" rotWithShape="1">
                <a:gsLst>
                  <a:gs pos="0">
                    <a:srgbClr val="7E0000">
                      <a:lumMod val="96000"/>
                    </a:srgbClr>
                  </a:gs>
                  <a:gs pos="43000">
                    <a:srgbClr val="C00000"/>
                  </a:gs>
                  <a:gs pos="100000">
                    <a:srgbClr val="FF0000">
                      <a:lumMod val="42000"/>
                      <a:lumOff val="58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07943">
                  <a:defRPr/>
                </a:pPr>
                <a:endParaRPr lang="en-US" sz="1984" kern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</p:grpSp>
      <p:grpSp>
        <p:nvGrpSpPr>
          <p:cNvPr id="273" name="Groupe 272"/>
          <p:cNvGrpSpPr/>
          <p:nvPr/>
        </p:nvGrpSpPr>
        <p:grpSpPr>
          <a:xfrm>
            <a:off x="6210003" y="4123285"/>
            <a:ext cx="2952331" cy="794414"/>
            <a:chOff x="2556121" y="4238788"/>
            <a:chExt cx="2678299" cy="720678"/>
          </a:xfrm>
        </p:grpSpPr>
        <p:cxnSp>
          <p:nvCxnSpPr>
            <p:cNvPr id="276" name="Connecteur droit avec flèche 275"/>
            <p:cNvCxnSpPr/>
            <p:nvPr/>
          </p:nvCxnSpPr>
          <p:spPr>
            <a:xfrm>
              <a:off x="3741025" y="4483985"/>
              <a:ext cx="126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77" name="Rectangle 276"/>
            <p:cNvSpPr/>
            <p:nvPr/>
          </p:nvSpPr>
          <p:spPr>
            <a:xfrm>
              <a:off x="4218551" y="4413511"/>
              <a:ext cx="432048" cy="144016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278" name="ZoneTexte 277"/>
            <p:cNvSpPr txBox="1"/>
            <p:nvPr/>
          </p:nvSpPr>
          <p:spPr>
            <a:xfrm>
              <a:off x="4690252" y="4239298"/>
              <a:ext cx="544168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</p:txBody>
        </p:sp>
        <p:sp>
          <p:nvSpPr>
            <p:cNvPr id="279" name="ZoneTexte 278"/>
            <p:cNvSpPr txBox="1"/>
            <p:nvPr/>
          </p:nvSpPr>
          <p:spPr>
            <a:xfrm>
              <a:off x="2556121" y="4563366"/>
              <a:ext cx="472911" cy="360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984" b="1" kern="0">
                  <a:solidFill>
                    <a:prstClr val="black"/>
                  </a:solidFill>
                  <a:latin typeface="Tahoma"/>
                </a:rPr>
                <a:t>3B</a:t>
              </a:r>
            </a:p>
          </p:txBody>
        </p:sp>
        <p:sp>
          <p:nvSpPr>
            <p:cNvPr id="280" name="Trapezoid 5"/>
            <p:cNvSpPr>
              <a:spLocks noChangeAspect="1"/>
            </p:cNvSpPr>
            <p:nvPr/>
          </p:nvSpPr>
          <p:spPr>
            <a:xfrm>
              <a:off x="3923563" y="4491466"/>
              <a:ext cx="158451" cy="468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81" name="Trapezoid 5"/>
            <p:cNvSpPr>
              <a:spLocks noChangeAspect="1"/>
            </p:cNvSpPr>
            <p:nvPr/>
          </p:nvSpPr>
          <p:spPr>
            <a:xfrm rot="5400000">
              <a:off x="4081465" y="4385000"/>
              <a:ext cx="73131" cy="2160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282" name="Connecteur droit 281"/>
            <p:cNvCxnSpPr/>
            <p:nvPr/>
          </p:nvCxnSpPr>
          <p:spPr>
            <a:xfrm rot="2700000" flipV="1">
              <a:off x="4005647" y="4390225"/>
              <a:ext cx="0" cy="2160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83" name="ZoneTexte 282"/>
            <p:cNvSpPr txBox="1"/>
            <p:nvPr/>
          </p:nvSpPr>
          <p:spPr>
            <a:xfrm>
              <a:off x="3659492" y="4238788"/>
              <a:ext cx="725944" cy="2376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grpSp>
          <p:nvGrpSpPr>
            <p:cNvPr id="284" name="Groupe 283"/>
            <p:cNvGrpSpPr/>
            <p:nvPr/>
          </p:nvGrpSpPr>
          <p:grpSpPr>
            <a:xfrm>
              <a:off x="2843808" y="4422677"/>
              <a:ext cx="900048" cy="158451"/>
              <a:chOff x="686255" y="2314461"/>
              <a:chExt cx="900048" cy="158451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1154255" y="2314462"/>
                <a:ext cx="432048" cy="14401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lIns="39683" tIns="39683" rIns="39683" bIns="39683" rtlCol="0" anchor="ctr"/>
              <a:lstStyle/>
              <a:p>
                <a:pPr algn="ctr" defTabSz="1007943">
                  <a:defRPr/>
                </a:pPr>
                <a:r>
                  <a:rPr lang="fr-FR" sz="1102" b="1" kern="0">
                    <a:solidFill>
                      <a:prstClr val="white"/>
                    </a:solidFill>
                    <a:latin typeface="Tahoma"/>
                  </a:rPr>
                  <a:t>LPI</a:t>
                </a:r>
              </a:p>
            </p:txBody>
          </p:sp>
          <p:sp>
            <p:nvSpPr>
              <p:cNvPr id="286" name="Trapezoid 5"/>
              <p:cNvSpPr>
                <a:spLocks noChangeAspect="1"/>
              </p:cNvSpPr>
              <p:nvPr/>
            </p:nvSpPr>
            <p:spPr>
              <a:xfrm rot="5400000">
                <a:off x="841029" y="2159687"/>
                <a:ext cx="158451" cy="468000"/>
              </a:xfrm>
              <a:prstGeom prst="trapezoid">
                <a:avLst>
                  <a:gd name="adj" fmla="val 41289"/>
                </a:avLst>
              </a:prstGeom>
              <a:gradFill flip="none" rotWithShape="1">
                <a:gsLst>
                  <a:gs pos="0">
                    <a:srgbClr val="7E0000">
                      <a:lumMod val="96000"/>
                    </a:srgbClr>
                  </a:gs>
                  <a:gs pos="43000">
                    <a:srgbClr val="C00000"/>
                  </a:gs>
                  <a:gs pos="100000">
                    <a:srgbClr val="FF0000">
                      <a:lumMod val="42000"/>
                      <a:lumOff val="58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07943">
                  <a:defRPr/>
                </a:pPr>
                <a:endParaRPr lang="en-US" sz="1984" kern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312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73452" y="1362691"/>
            <a:ext cx="3600000" cy="43559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6052621" y="1361505"/>
            <a:ext cx="720000" cy="43571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/>
          <p:cNvCxnSpPr/>
          <p:nvPr/>
        </p:nvCxnSpPr>
        <p:spPr>
          <a:xfrm>
            <a:off x="6057208" y="4604832"/>
            <a:ext cx="43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6221186" y="2134257"/>
            <a:ext cx="4237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221186" y="4617706"/>
            <a:ext cx="423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PWFA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itle 4"/>
          <p:cNvSpPr txBox="1">
            <a:spLocks/>
          </p:cNvSpPr>
          <p:nvPr/>
        </p:nvSpPr>
        <p:spPr>
          <a:xfrm>
            <a:off x="2609603" y="179437"/>
            <a:ext cx="60486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 acceleration schemes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457199" y="2379518"/>
            <a:ext cx="53238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Objective:</a:t>
            </a:r>
          </a:p>
          <a:p>
            <a:endParaRPr lang="fr-FR" sz="2000" smtClean="0">
              <a:solidFill>
                <a:srgbClr val="1201F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Providing beam at </a:t>
            </a:r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GeV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'perfectly'</a:t>
            </a: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 </a:t>
            </a:r>
            <a:r>
              <a:rPr lang="fr-FR" sz="200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HEPO requirements</a:t>
            </a:r>
          </a:p>
          <a:p>
            <a:endParaRPr lang="fr-FR" sz="2000">
              <a:solidFill>
                <a:srgbClr val="1201F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Providing as well beam at </a:t>
            </a:r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GeV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'usable'</a:t>
            </a: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FEL and HEPO, as a 'commissioning' step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6060753" y="5714162"/>
            <a:ext cx="43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e 57"/>
          <p:cNvGrpSpPr/>
          <p:nvPr/>
        </p:nvGrpSpPr>
        <p:grpSpPr>
          <a:xfrm>
            <a:off x="6736913" y="1430473"/>
            <a:ext cx="2697487" cy="784386"/>
            <a:chOff x="6820041" y="1700637"/>
            <a:chExt cx="2697487" cy="784386"/>
          </a:xfrm>
        </p:grpSpPr>
        <p:cxnSp>
          <p:nvCxnSpPr>
            <p:cNvPr id="4" name="Connecteur droit avec flèche 3"/>
            <p:cNvCxnSpPr/>
            <p:nvPr/>
          </p:nvCxnSpPr>
          <p:spPr>
            <a:xfrm>
              <a:off x="8127931" y="2099393"/>
              <a:ext cx="792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grpSp>
          <p:nvGrpSpPr>
            <p:cNvPr id="5" name="Groupe 4"/>
            <p:cNvGrpSpPr/>
            <p:nvPr/>
          </p:nvGrpSpPr>
          <p:grpSpPr>
            <a:xfrm>
              <a:off x="7492928" y="2021707"/>
              <a:ext cx="992138" cy="174663"/>
              <a:chOff x="686255" y="2314461"/>
              <a:chExt cx="900048" cy="158451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154255" y="2314462"/>
                <a:ext cx="432048" cy="14401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lIns="39683" tIns="39683" rIns="39683" bIns="39683" rtlCol="0" anchor="ctr"/>
              <a:lstStyle/>
              <a:p>
                <a:pPr algn="ctr" defTabSz="1007943">
                  <a:defRPr/>
                </a:pPr>
                <a:r>
                  <a:rPr lang="fr-FR" sz="1102" b="1" kern="0">
                    <a:solidFill>
                      <a:prstClr val="white"/>
                    </a:solidFill>
                    <a:latin typeface="Tahoma"/>
                  </a:rPr>
                  <a:t>LPI</a:t>
                </a:r>
              </a:p>
            </p:txBody>
          </p:sp>
          <p:sp>
            <p:nvSpPr>
              <p:cNvPr id="11" name="Trapezoid 5"/>
              <p:cNvSpPr>
                <a:spLocks noChangeAspect="1"/>
              </p:cNvSpPr>
              <p:nvPr/>
            </p:nvSpPr>
            <p:spPr>
              <a:xfrm rot="5400000">
                <a:off x="841029" y="2159687"/>
                <a:ext cx="158451" cy="468000"/>
              </a:xfrm>
              <a:prstGeom prst="trapezoid">
                <a:avLst>
                  <a:gd name="adj" fmla="val 41289"/>
                </a:avLst>
              </a:prstGeom>
              <a:gradFill flip="none" rotWithShape="1">
                <a:gsLst>
                  <a:gs pos="0">
                    <a:srgbClr val="7E0000">
                      <a:lumMod val="96000"/>
                    </a:srgbClr>
                  </a:gs>
                  <a:gs pos="43000">
                    <a:srgbClr val="C00000"/>
                  </a:gs>
                  <a:gs pos="100000">
                    <a:srgbClr val="FF0000">
                      <a:lumMod val="42000"/>
                      <a:lumOff val="58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07943">
                  <a:defRPr/>
                </a:pPr>
                <a:endParaRPr lang="en-US" sz="1984" kern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8789444" y="1975820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</a:t>
              </a: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GeV</a:t>
              </a:r>
            </a:p>
            <a:p>
              <a:pPr algn="ctr"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  <a:endParaRPr lang="fr-FR" sz="1102" b="1" kern="0">
                <a:solidFill>
                  <a:srgbClr val="4F81BD">
                    <a:lumMod val="75000"/>
                  </a:srgbClr>
                </a:solidFill>
                <a:latin typeface="Tahoma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820041" y="2146469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1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027892" y="2122938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CNR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54" name="Groupe 53"/>
            <p:cNvGrpSpPr/>
            <p:nvPr/>
          </p:nvGrpSpPr>
          <p:grpSpPr>
            <a:xfrm>
              <a:off x="8434625" y="1700637"/>
              <a:ext cx="550151" cy="439395"/>
              <a:chOff x="8401373" y="1695095"/>
              <a:chExt cx="550151" cy="439395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72" name="Groupe 71"/>
          <p:cNvGrpSpPr/>
          <p:nvPr/>
        </p:nvGrpSpPr>
        <p:grpSpPr>
          <a:xfrm>
            <a:off x="6726864" y="2294198"/>
            <a:ext cx="3045811" cy="1049734"/>
            <a:chOff x="6809992" y="2564362"/>
            <a:chExt cx="3045811" cy="1049734"/>
          </a:xfrm>
        </p:grpSpPr>
        <p:cxnSp>
          <p:nvCxnSpPr>
            <p:cNvPr id="28" name="Connecteur droit avec flèche 27"/>
            <p:cNvCxnSpPr/>
            <p:nvPr/>
          </p:nvCxnSpPr>
          <p:spPr>
            <a:xfrm>
              <a:off x="7794911" y="2998794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9" name="Rectangle 28"/>
            <p:cNvSpPr/>
            <p:nvPr/>
          </p:nvSpPr>
          <p:spPr>
            <a:xfrm>
              <a:off x="8321296" y="2921110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127719" y="2865735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809992" y="3056151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2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32" name="Trapezoid 5"/>
            <p:cNvSpPr>
              <a:spLocks noChangeAspect="1"/>
            </p:cNvSpPr>
            <p:nvPr/>
          </p:nvSpPr>
          <p:spPr>
            <a:xfrm>
              <a:off x="7996126" y="3007041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33" name="Trapezoid 5"/>
            <p:cNvSpPr>
              <a:spLocks noChangeAspect="1"/>
            </p:cNvSpPr>
            <p:nvPr/>
          </p:nvSpPr>
          <p:spPr>
            <a:xfrm rot="5400000">
              <a:off x="8170184" y="2889682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34" name="Connecteur droit 33"/>
            <p:cNvCxnSpPr/>
            <p:nvPr/>
          </p:nvCxnSpPr>
          <p:spPr>
            <a:xfrm rot="2700000" flipV="1">
              <a:off x="8086608" y="2895441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7329158" y="2920548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7654796" y="271846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87351" y="3090876"/>
              <a:ext cx="5594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DESY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INFN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7165618" y="2564362"/>
              <a:ext cx="1035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LNF     DESY</a:t>
              </a:r>
            </a:p>
          </p:txBody>
        </p:sp>
        <p:grpSp>
          <p:nvGrpSpPr>
            <p:cNvPr id="63" name="Groupe 62"/>
            <p:cNvGrpSpPr/>
            <p:nvPr/>
          </p:nvGrpSpPr>
          <p:grpSpPr>
            <a:xfrm>
              <a:off x="8746351" y="2606725"/>
              <a:ext cx="550151" cy="439395"/>
              <a:chOff x="8401373" y="1695095"/>
              <a:chExt cx="550151" cy="439395"/>
            </a:xfrm>
          </p:grpSpPr>
          <p:sp>
            <p:nvSpPr>
              <p:cNvPr id="64" name="ZoneTexte 63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73" name="Groupe 72"/>
          <p:cNvGrpSpPr/>
          <p:nvPr/>
        </p:nvGrpSpPr>
        <p:grpSpPr>
          <a:xfrm>
            <a:off x="6736913" y="3403269"/>
            <a:ext cx="3683804" cy="1044382"/>
            <a:chOff x="6820041" y="3673433"/>
            <a:chExt cx="3683804" cy="1044382"/>
          </a:xfrm>
        </p:grpSpPr>
        <p:cxnSp>
          <p:nvCxnSpPr>
            <p:cNvPr id="13" name="Connecteur droit avec flèche 12"/>
            <p:cNvCxnSpPr/>
            <p:nvPr/>
          </p:nvCxnSpPr>
          <p:spPr>
            <a:xfrm>
              <a:off x="8467816" y="4102513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4" name="Rectangle 13"/>
            <p:cNvSpPr/>
            <p:nvPr/>
          </p:nvSpPr>
          <p:spPr>
            <a:xfrm>
              <a:off x="8994201" y="4024829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9775761" y="3953416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820041" y="4169920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3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17" name="Trapezoid 5"/>
            <p:cNvSpPr>
              <a:spLocks noChangeAspect="1"/>
            </p:cNvSpPr>
            <p:nvPr/>
          </p:nvSpPr>
          <p:spPr>
            <a:xfrm>
              <a:off x="8669031" y="4110760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8" name="Trapezoid 5"/>
            <p:cNvSpPr>
              <a:spLocks noChangeAspect="1"/>
            </p:cNvSpPr>
            <p:nvPr/>
          </p:nvSpPr>
          <p:spPr>
            <a:xfrm rot="5400000">
              <a:off x="8843089" y="3993401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19" name="Connecteur droit 18"/>
            <p:cNvCxnSpPr/>
            <p:nvPr/>
          </p:nvCxnSpPr>
          <p:spPr>
            <a:xfrm rot="2700000" flipV="1">
              <a:off x="8759514" y="3999160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0" name="ZoneTexte 19"/>
            <p:cNvSpPr txBox="1"/>
            <p:nvPr/>
          </p:nvSpPr>
          <p:spPr>
            <a:xfrm>
              <a:off x="8377942" y="3832229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94685" y="4034934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LPI</a:t>
              </a:r>
            </a:p>
          </p:txBody>
        </p:sp>
        <p:sp>
          <p:nvSpPr>
            <p:cNvPr id="22" name="Trapezoid 5"/>
            <p:cNvSpPr>
              <a:spLocks noChangeAspect="1"/>
            </p:cNvSpPr>
            <p:nvPr/>
          </p:nvSpPr>
          <p:spPr>
            <a:xfrm rot="5400000">
              <a:off x="7649411" y="3864323"/>
              <a:ext cx="174663" cy="515884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763265" y="4194595"/>
              <a:ext cx="9471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>
                  <a:solidFill>
                    <a:schemeClr val="accent6">
                      <a:lumMod val="75000"/>
                    </a:schemeClr>
                  </a:solidFill>
                </a:rPr>
                <a:t>IST, LLR</a:t>
              </a:r>
            </a:p>
            <a:p>
              <a:pPr algn="ctr"/>
              <a:r>
                <a:rPr lang="fr-FR" sz="1400" b="1">
                  <a:solidFill>
                    <a:schemeClr val="accent6">
                      <a:lumMod val="75000"/>
                    </a:schemeClr>
                  </a:solidFill>
                </a:rPr>
                <a:t>LPGP, </a:t>
              </a:r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CNR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8984737" y="4194595"/>
              <a:ext cx="474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CEA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355576" y="3673433"/>
              <a:ext cx="841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CEA </a:t>
              </a:r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LETL</a:t>
              </a:r>
            </a:p>
          </p:txBody>
        </p:sp>
        <p:grpSp>
          <p:nvGrpSpPr>
            <p:cNvPr id="66" name="Groupe 65"/>
            <p:cNvGrpSpPr/>
            <p:nvPr/>
          </p:nvGrpSpPr>
          <p:grpSpPr>
            <a:xfrm>
              <a:off x="9408598" y="3695692"/>
              <a:ext cx="550151" cy="439395"/>
              <a:chOff x="8401373" y="1695095"/>
              <a:chExt cx="550151" cy="439395"/>
            </a:xfrm>
          </p:grpSpPr>
          <p:sp>
            <p:nvSpPr>
              <p:cNvPr id="67" name="ZoneTexte 66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3" name="Groupe 2"/>
          <p:cNvGrpSpPr/>
          <p:nvPr/>
        </p:nvGrpSpPr>
        <p:grpSpPr>
          <a:xfrm>
            <a:off x="6744539" y="4690902"/>
            <a:ext cx="3067601" cy="824065"/>
            <a:chOff x="6827667" y="4961066"/>
            <a:chExt cx="3067601" cy="824065"/>
          </a:xfrm>
        </p:grpSpPr>
        <p:cxnSp>
          <p:nvCxnSpPr>
            <p:cNvPr id="41" name="Connecteur droit avec flèche 40"/>
            <p:cNvCxnSpPr/>
            <p:nvPr/>
          </p:nvCxnSpPr>
          <p:spPr>
            <a:xfrm>
              <a:off x="7813593" y="5379170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2" name="Rectangle 41"/>
            <p:cNvSpPr/>
            <p:nvPr/>
          </p:nvSpPr>
          <p:spPr>
            <a:xfrm>
              <a:off x="8339978" y="5301486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9167184" y="5252210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6827667" y="5446577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4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7723719" y="5108886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46" name="Connecteur droit 45"/>
            <p:cNvCxnSpPr/>
            <p:nvPr/>
          </p:nvCxnSpPr>
          <p:spPr>
            <a:xfrm>
              <a:off x="7829572" y="5351416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7347841" y="5300924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8341747" y="5438930"/>
              <a:ext cx="460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LNF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342231" y="4961066"/>
              <a:ext cx="9765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LNF      LNF</a:t>
              </a:r>
            </a:p>
          </p:txBody>
        </p:sp>
        <p:grpSp>
          <p:nvGrpSpPr>
            <p:cNvPr id="69" name="Groupe 68"/>
            <p:cNvGrpSpPr/>
            <p:nvPr/>
          </p:nvGrpSpPr>
          <p:grpSpPr>
            <a:xfrm>
              <a:off x="8779601" y="4984165"/>
              <a:ext cx="550151" cy="439395"/>
              <a:chOff x="8401373" y="1695095"/>
              <a:chExt cx="550151" cy="439395"/>
            </a:xfrm>
          </p:grpSpPr>
          <p:sp>
            <p:nvSpPr>
              <p:cNvPr id="70" name="ZoneTexte 69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71" name="ZoneTexte 70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sp>
        <p:nvSpPr>
          <p:cNvPr id="12" name="ZoneTexte 11"/>
          <p:cNvSpPr txBox="1"/>
          <p:nvPr/>
        </p:nvSpPr>
        <p:spPr>
          <a:xfrm>
            <a:off x="429658" y="1894902"/>
            <a:ext cx="4231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At Yearly meeting in Lisbone (2017)</a:t>
            </a:r>
          </a:p>
        </p:txBody>
      </p:sp>
    </p:spTree>
    <p:extLst>
      <p:ext uri="{BB962C8B-B14F-4D97-AF65-F5344CB8AC3E}">
        <p14:creationId xmlns:p14="http://schemas.microsoft.com/office/powerpoint/2010/main" val="31942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773452" y="1362688"/>
            <a:ext cx="3600000" cy="54360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6052621" y="1361502"/>
            <a:ext cx="720000" cy="54360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/>
          <p:cNvCxnSpPr/>
          <p:nvPr/>
        </p:nvCxnSpPr>
        <p:spPr>
          <a:xfrm>
            <a:off x="6057208" y="4604830"/>
            <a:ext cx="43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6221186" y="2134255"/>
            <a:ext cx="4237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pPr algn="ctr"/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221186" y="4617704"/>
            <a:ext cx="423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PWFA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itle 4"/>
          <p:cNvSpPr txBox="1">
            <a:spLocks/>
          </p:cNvSpPr>
          <p:nvPr/>
        </p:nvSpPr>
        <p:spPr>
          <a:xfrm>
            <a:off x="2609603" y="179437"/>
            <a:ext cx="60486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 acceleration schemes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457199" y="2379516"/>
            <a:ext cx="53238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Objective:</a:t>
            </a:r>
          </a:p>
          <a:p>
            <a:endParaRPr lang="fr-FR" sz="2000" smtClean="0">
              <a:solidFill>
                <a:srgbClr val="1201F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Providing beam at </a:t>
            </a:r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GeV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'perfectly'</a:t>
            </a: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 </a:t>
            </a:r>
            <a:r>
              <a:rPr lang="fr-FR" sz="200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HEPO requirements</a:t>
            </a:r>
          </a:p>
          <a:p>
            <a:endParaRPr lang="fr-FR" sz="2000">
              <a:solidFill>
                <a:srgbClr val="1201F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Providing as well beam at </a:t>
            </a:r>
            <a:r>
              <a:rPr lang="fr-FR" sz="2000" b="1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GeV </a:t>
            </a:r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'usable'</a:t>
            </a:r>
          </a:p>
          <a:p>
            <a:r>
              <a:rPr lang="fr-FR" sz="2000" smtClean="0">
                <a:solidFill>
                  <a:srgbClr val="1201F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FEL and HEPO, as a 'commissioning' step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6060753" y="5714160"/>
            <a:ext cx="432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e 57"/>
          <p:cNvGrpSpPr/>
          <p:nvPr/>
        </p:nvGrpSpPr>
        <p:grpSpPr>
          <a:xfrm>
            <a:off x="6736913" y="1430471"/>
            <a:ext cx="2697487" cy="784386"/>
            <a:chOff x="6820041" y="1700637"/>
            <a:chExt cx="2697487" cy="784386"/>
          </a:xfrm>
        </p:grpSpPr>
        <p:cxnSp>
          <p:nvCxnSpPr>
            <p:cNvPr id="4" name="Connecteur droit avec flèche 3"/>
            <p:cNvCxnSpPr/>
            <p:nvPr/>
          </p:nvCxnSpPr>
          <p:spPr>
            <a:xfrm>
              <a:off x="8127931" y="2099393"/>
              <a:ext cx="792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grpSp>
          <p:nvGrpSpPr>
            <p:cNvPr id="5" name="Groupe 4"/>
            <p:cNvGrpSpPr/>
            <p:nvPr/>
          </p:nvGrpSpPr>
          <p:grpSpPr>
            <a:xfrm>
              <a:off x="7492928" y="2021707"/>
              <a:ext cx="992138" cy="174663"/>
              <a:chOff x="686255" y="2314461"/>
              <a:chExt cx="900048" cy="158451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154255" y="2314462"/>
                <a:ext cx="432048" cy="144016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1905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lIns="39683" tIns="39683" rIns="39683" bIns="39683" rtlCol="0" anchor="ctr"/>
              <a:lstStyle/>
              <a:p>
                <a:pPr algn="ctr" defTabSz="1007943">
                  <a:defRPr/>
                </a:pPr>
                <a:r>
                  <a:rPr lang="fr-FR" sz="1102" b="1" kern="0">
                    <a:solidFill>
                      <a:prstClr val="white"/>
                    </a:solidFill>
                    <a:latin typeface="Tahoma"/>
                  </a:rPr>
                  <a:t>LPI</a:t>
                </a:r>
              </a:p>
            </p:txBody>
          </p:sp>
          <p:sp>
            <p:nvSpPr>
              <p:cNvPr id="11" name="Trapezoid 5"/>
              <p:cNvSpPr>
                <a:spLocks noChangeAspect="1"/>
              </p:cNvSpPr>
              <p:nvPr/>
            </p:nvSpPr>
            <p:spPr>
              <a:xfrm rot="5400000">
                <a:off x="841029" y="2159687"/>
                <a:ext cx="158451" cy="468000"/>
              </a:xfrm>
              <a:prstGeom prst="trapezoid">
                <a:avLst>
                  <a:gd name="adj" fmla="val 41289"/>
                </a:avLst>
              </a:prstGeom>
              <a:gradFill flip="none" rotWithShape="1">
                <a:gsLst>
                  <a:gs pos="0">
                    <a:srgbClr val="7E0000">
                      <a:lumMod val="96000"/>
                    </a:srgbClr>
                  </a:gs>
                  <a:gs pos="43000">
                    <a:srgbClr val="C00000"/>
                  </a:gs>
                  <a:gs pos="100000">
                    <a:srgbClr val="FF0000">
                      <a:lumMod val="42000"/>
                      <a:lumOff val="58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007943">
                  <a:defRPr/>
                </a:pPr>
                <a:endParaRPr lang="en-US" sz="1984" kern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8789444" y="1975820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</a:t>
              </a: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GeV</a:t>
              </a:r>
            </a:p>
            <a:p>
              <a:pPr algn="ctr"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  <a:endParaRPr lang="fr-FR" sz="1102" b="1" kern="0">
                <a:solidFill>
                  <a:srgbClr val="4F81BD">
                    <a:lumMod val="75000"/>
                  </a:srgbClr>
                </a:solidFill>
                <a:latin typeface="Tahoma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820041" y="2146469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1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027892" y="2122938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CNR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54" name="Groupe 53"/>
            <p:cNvGrpSpPr/>
            <p:nvPr/>
          </p:nvGrpSpPr>
          <p:grpSpPr>
            <a:xfrm>
              <a:off x="8434625" y="1700637"/>
              <a:ext cx="550151" cy="439395"/>
              <a:chOff x="8401373" y="1695095"/>
              <a:chExt cx="550151" cy="439395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72" name="Groupe 71"/>
          <p:cNvGrpSpPr/>
          <p:nvPr/>
        </p:nvGrpSpPr>
        <p:grpSpPr>
          <a:xfrm>
            <a:off x="6726864" y="2294196"/>
            <a:ext cx="3045811" cy="1049734"/>
            <a:chOff x="6809992" y="2564362"/>
            <a:chExt cx="3045811" cy="1049734"/>
          </a:xfrm>
        </p:grpSpPr>
        <p:cxnSp>
          <p:nvCxnSpPr>
            <p:cNvPr id="28" name="Connecteur droit avec flèche 27"/>
            <p:cNvCxnSpPr/>
            <p:nvPr/>
          </p:nvCxnSpPr>
          <p:spPr>
            <a:xfrm>
              <a:off x="7794911" y="2998794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9" name="Rectangle 28"/>
            <p:cNvSpPr/>
            <p:nvPr/>
          </p:nvSpPr>
          <p:spPr>
            <a:xfrm>
              <a:off x="8321296" y="2921110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127719" y="2865735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809992" y="3056151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2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32" name="Trapezoid 5"/>
            <p:cNvSpPr>
              <a:spLocks noChangeAspect="1"/>
            </p:cNvSpPr>
            <p:nvPr/>
          </p:nvSpPr>
          <p:spPr>
            <a:xfrm>
              <a:off x="7996126" y="3007041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33" name="Trapezoid 5"/>
            <p:cNvSpPr>
              <a:spLocks noChangeAspect="1"/>
            </p:cNvSpPr>
            <p:nvPr/>
          </p:nvSpPr>
          <p:spPr>
            <a:xfrm rot="5400000">
              <a:off x="8170184" y="2881766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34" name="Connecteur droit 33"/>
            <p:cNvCxnSpPr/>
            <p:nvPr/>
          </p:nvCxnSpPr>
          <p:spPr>
            <a:xfrm rot="2700000" flipV="1">
              <a:off x="8086608" y="2895441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7329158" y="2920548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7654796" y="2718462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87351" y="3090876"/>
              <a:ext cx="5594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DESY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INFN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7165618" y="2564362"/>
              <a:ext cx="1035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LNF     DESY</a:t>
              </a:r>
            </a:p>
          </p:txBody>
        </p:sp>
        <p:grpSp>
          <p:nvGrpSpPr>
            <p:cNvPr id="63" name="Groupe 62"/>
            <p:cNvGrpSpPr/>
            <p:nvPr/>
          </p:nvGrpSpPr>
          <p:grpSpPr>
            <a:xfrm>
              <a:off x="8746351" y="2606725"/>
              <a:ext cx="550151" cy="439395"/>
              <a:chOff x="8401373" y="1695095"/>
              <a:chExt cx="550151" cy="439395"/>
            </a:xfrm>
          </p:grpSpPr>
          <p:sp>
            <p:nvSpPr>
              <p:cNvPr id="64" name="ZoneTexte 63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73" name="Groupe 72"/>
          <p:cNvGrpSpPr/>
          <p:nvPr/>
        </p:nvGrpSpPr>
        <p:grpSpPr>
          <a:xfrm>
            <a:off x="6736913" y="3403267"/>
            <a:ext cx="3683804" cy="1044382"/>
            <a:chOff x="6820041" y="3673433"/>
            <a:chExt cx="3683804" cy="1044382"/>
          </a:xfrm>
        </p:grpSpPr>
        <p:cxnSp>
          <p:nvCxnSpPr>
            <p:cNvPr id="13" name="Connecteur droit avec flèche 12"/>
            <p:cNvCxnSpPr/>
            <p:nvPr/>
          </p:nvCxnSpPr>
          <p:spPr>
            <a:xfrm>
              <a:off x="8467816" y="4102513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4" name="Rectangle 13"/>
            <p:cNvSpPr/>
            <p:nvPr/>
          </p:nvSpPr>
          <p:spPr>
            <a:xfrm>
              <a:off x="8994201" y="4024829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9775761" y="3953416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820041" y="4169920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3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17" name="Trapezoid 5"/>
            <p:cNvSpPr>
              <a:spLocks noChangeAspect="1"/>
            </p:cNvSpPr>
            <p:nvPr/>
          </p:nvSpPr>
          <p:spPr>
            <a:xfrm>
              <a:off x="8669031" y="4110760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18" name="Trapezoid 5"/>
            <p:cNvSpPr>
              <a:spLocks noChangeAspect="1"/>
            </p:cNvSpPr>
            <p:nvPr/>
          </p:nvSpPr>
          <p:spPr>
            <a:xfrm rot="5400000">
              <a:off x="8843089" y="3985485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19" name="Connecteur droit 18"/>
            <p:cNvCxnSpPr/>
            <p:nvPr/>
          </p:nvCxnSpPr>
          <p:spPr>
            <a:xfrm rot="2700000" flipV="1">
              <a:off x="8759514" y="3999160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20" name="ZoneTexte 19"/>
            <p:cNvSpPr txBox="1"/>
            <p:nvPr/>
          </p:nvSpPr>
          <p:spPr>
            <a:xfrm>
              <a:off x="8377942" y="3832229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150 MeV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94685" y="4034934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LPI</a:t>
              </a:r>
            </a:p>
          </p:txBody>
        </p:sp>
        <p:sp>
          <p:nvSpPr>
            <p:cNvPr id="22" name="Trapezoid 5"/>
            <p:cNvSpPr>
              <a:spLocks noChangeAspect="1"/>
            </p:cNvSpPr>
            <p:nvPr/>
          </p:nvSpPr>
          <p:spPr>
            <a:xfrm rot="5400000">
              <a:off x="7649411" y="3864323"/>
              <a:ext cx="174663" cy="515884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763265" y="4194595"/>
              <a:ext cx="9471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>
                  <a:solidFill>
                    <a:schemeClr val="accent6">
                      <a:lumMod val="75000"/>
                    </a:schemeClr>
                  </a:solidFill>
                </a:rPr>
                <a:t>IST, LLR</a:t>
              </a:r>
            </a:p>
            <a:p>
              <a:pPr algn="ctr"/>
              <a:r>
                <a:rPr lang="fr-FR" sz="1400" b="1">
                  <a:solidFill>
                    <a:schemeClr val="accent6">
                      <a:lumMod val="75000"/>
                    </a:schemeClr>
                  </a:solidFill>
                </a:rPr>
                <a:t>LPGP, </a:t>
              </a:r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CNR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8984737" y="4194595"/>
              <a:ext cx="474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CEA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355576" y="3673433"/>
              <a:ext cx="841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CEA </a:t>
              </a:r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LETL</a:t>
              </a:r>
            </a:p>
          </p:txBody>
        </p:sp>
        <p:grpSp>
          <p:nvGrpSpPr>
            <p:cNvPr id="66" name="Groupe 65"/>
            <p:cNvGrpSpPr/>
            <p:nvPr/>
          </p:nvGrpSpPr>
          <p:grpSpPr>
            <a:xfrm>
              <a:off x="9408598" y="3695692"/>
              <a:ext cx="550151" cy="439395"/>
              <a:chOff x="8401373" y="1695095"/>
              <a:chExt cx="550151" cy="439395"/>
            </a:xfrm>
          </p:grpSpPr>
          <p:sp>
            <p:nvSpPr>
              <p:cNvPr id="67" name="ZoneTexte 66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grpSp>
        <p:nvGrpSpPr>
          <p:cNvPr id="3" name="Groupe 2"/>
          <p:cNvGrpSpPr/>
          <p:nvPr/>
        </p:nvGrpSpPr>
        <p:grpSpPr>
          <a:xfrm>
            <a:off x="6744539" y="4690900"/>
            <a:ext cx="3067601" cy="824065"/>
            <a:chOff x="6827667" y="4961066"/>
            <a:chExt cx="3067601" cy="824065"/>
          </a:xfrm>
        </p:grpSpPr>
        <p:cxnSp>
          <p:nvCxnSpPr>
            <p:cNvPr id="41" name="Connecteur droit avec flèche 40"/>
            <p:cNvCxnSpPr/>
            <p:nvPr/>
          </p:nvCxnSpPr>
          <p:spPr>
            <a:xfrm>
              <a:off x="7813593" y="5379170"/>
              <a:ext cx="1476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2" name="Rectangle 41"/>
            <p:cNvSpPr/>
            <p:nvPr/>
          </p:nvSpPr>
          <p:spPr>
            <a:xfrm>
              <a:off x="8339978" y="5301486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9167184" y="5252210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6827667" y="5446577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4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7723719" y="5108886"/>
              <a:ext cx="800219" cy="26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102" b="1" kern="0" smtClea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500 </a:t>
              </a: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MeV</a:t>
              </a:r>
            </a:p>
          </p:txBody>
        </p:sp>
        <p:cxnSp>
          <p:nvCxnSpPr>
            <p:cNvPr id="46" name="Connecteur droit 45"/>
            <p:cNvCxnSpPr/>
            <p:nvPr/>
          </p:nvCxnSpPr>
          <p:spPr>
            <a:xfrm>
              <a:off x="7829572" y="5351416"/>
              <a:ext cx="504000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7347841" y="5300924"/>
              <a:ext cx="476253" cy="158751"/>
            </a:xfrm>
            <a:prstGeom prst="rect">
              <a:avLst/>
            </a:prstGeom>
            <a:solidFill>
              <a:srgbClr val="8064A2"/>
            </a:solidFill>
            <a:ln w="1905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RFI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8341747" y="5438930"/>
              <a:ext cx="460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LNF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342231" y="4961066"/>
              <a:ext cx="9765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solidFill>
                    <a:srgbClr val="FFC000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LNF      LNF</a:t>
              </a:r>
            </a:p>
          </p:txBody>
        </p:sp>
        <p:grpSp>
          <p:nvGrpSpPr>
            <p:cNvPr id="69" name="Groupe 68"/>
            <p:cNvGrpSpPr/>
            <p:nvPr/>
          </p:nvGrpSpPr>
          <p:grpSpPr>
            <a:xfrm>
              <a:off x="8779601" y="4984165"/>
              <a:ext cx="550151" cy="439395"/>
              <a:chOff x="8401373" y="1695095"/>
              <a:chExt cx="550151" cy="439395"/>
            </a:xfrm>
          </p:grpSpPr>
          <p:sp>
            <p:nvSpPr>
              <p:cNvPr id="70" name="ZoneTexte 69"/>
              <p:cNvSpPr txBox="1"/>
              <p:nvPr/>
            </p:nvSpPr>
            <p:spPr>
              <a:xfrm>
                <a:off x="8420423" y="1695095"/>
                <a:ext cx="474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solidFill>
                      <a:srgbClr val="FFC000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CEA</a:t>
                </a:r>
              </a:p>
            </p:txBody>
          </p:sp>
          <p:sp>
            <p:nvSpPr>
              <p:cNvPr id="71" name="ZoneTexte 70"/>
              <p:cNvSpPr txBox="1"/>
              <p:nvPr/>
            </p:nvSpPr>
            <p:spPr>
              <a:xfrm>
                <a:off x="8401373" y="1826713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smtClean="0">
                    <a:ea typeface="Tahoma" panose="020B0604030504040204" pitchFamily="34" charset="0"/>
                    <a:cs typeface="Tahoma" panose="020B0604030504040204" pitchFamily="34" charset="0"/>
                  </a:rPr>
                  <a:t>HETL</a:t>
                </a:r>
              </a:p>
            </p:txBody>
          </p:sp>
        </p:grpSp>
      </p:grpSp>
      <p:sp>
        <p:nvSpPr>
          <p:cNvPr id="12" name="ZoneTexte 11"/>
          <p:cNvSpPr txBox="1"/>
          <p:nvPr/>
        </p:nvSpPr>
        <p:spPr>
          <a:xfrm>
            <a:off x="270163" y="6089073"/>
            <a:ext cx="542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Additionally : Scheme 2A and Hybrid schemes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6807077" y="5828296"/>
            <a:ext cx="3340014" cy="855668"/>
            <a:chOff x="6910987" y="6067289"/>
            <a:chExt cx="3340014" cy="855668"/>
          </a:xfrm>
        </p:grpSpPr>
        <p:cxnSp>
          <p:nvCxnSpPr>
            <p:cNvPr id="75" name="Connecteur droit avec flèche 74"/>
            <p:cNvCxnSpPr/>
            <p:nvPr/>
          </p:nvCxnSpPr>
          <p:spPr>
            <a:xfrm>
              <a:off x="8214972" y="6333093"/>
              <a:ext cx="144000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76" name="Rectangle 75"/>
            <p:cNvSpPr/>
            <p:nvPr/>
          </p:nvSpPr>
          <p:spPr>
            <a:xfrm>
              <a:off x="8741357" y="6255409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P</a:t>
              </a:r>
              <a:r>
                <a:rPr lang="fr-FR" sz="1102" b="1" kern="0" smtClean="0">
                  <a:solidFill>
                    <a:prstClr val="white"/>
                  </a:solidFill>
                  <a:latin typeface="Tahoma"/>
                </a:rPr>
                <a:t>PAS</a:t>
              </a:r>
              <a:endParaRPr lang="fr-FR" sz="1102" b="1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9522917" y="6183996"/>
              <a:ext cx="728084" cy="431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5 GeV</a:t>
              </a:r>
            </a:p>
            <a:p>
              <a:pPr algn="ctr" defTabSz="1007943">
                <a:defRPr/>
              </a:pPr>
              <a:r>
                <a:rPr lang="fr-FR" sz="1102" b="1" kern="0">
                  <a:solidFill>
                    <a:srgbClr val="4F81BD">
                      <a:lumMod val="75000"/>
                    </a:srgbClr>
                  </a:solidFill>
                  <a:latin typeface="Tahoma"/>
                </a:rPr>
                <a:t>(1 GeV)</a:t>
              </a:r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6920491" y="6400500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943">
                <a:defRPr/>
              </a:pPr>
              <a:r>
                <a:rPr lang="fr-FR" sz="1600" b="1" kern="0" smtClean="0">
                  <a:solidFill>
                    <a:prstClr val="black"/>
                  </a:solidFill>
                  <a:latin typeface="Tahoma"/>
                </a:rPr>
                <a:t>Scheme 5</a:t>
              </a:r>
              <a:endParaRPr lang="fr-FR" sz="1600" b="1" kern="0">
                <a:solidFill>
                  <a:prstClr val="black"/>
                </a:solidFill>
                <a:latin typeface="Tahoma"/>
              </a:endParaRPr>
            </a:p>
          </p:txBody>
        </p:sp>
        <p:sp>
          <p:nvSpPr>
            <p:cNvPr id="79" name="Trapezoid 5"/>
            <p:cNvSpPr>
              <a:spLocks noChangeAspect="1"/>
            </p:cNvSpPr>
            <p:nvPr/>
          </p:nvSpPr>
          <p:spPr>
            <a:xfrm>
              <a:off x="8416187" y="6341340"/>
              <a:ext cx="174663" cy="515883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80" name="Trapezoid 5"/>
            <p:cNvSpPr>
              <a:spLocks noChangeAspect="1"/>
            </p:cNvSpPr>
            <p:nvPr/>
          </p:nvSpPr>
          <p:spPr>
            <a:xfrm rot="5400000">
              <a:off x="8590245" y="6212107"/>
              <a:ext cx="80613" cy="238100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cxnSp>
          <p:nvCxnSpPr>
            <p:cNvPr id="81" name="Connecteur droit 80"/>
            <p:cNvCxnSpPr/>
            <p:nvPr/>
          </p:nvCxnSpPr>
          <p:spPr>
            <a:xfrm rot="2700000" flipV="1">
              <a:off x="8506670" y="6229740"/>
              <a:ext cx="0" cy="238100"/>
            </a:xfrm>
            <a:prstGeom prst="line">
              <a:avLst/>
            </a:prstGeom>
            <a:noFill/>
            <a:ln w="2857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sp>
          <p:nvSpPr>
            <p:cNvPr id="84" name="Trapezoid 5"/>
            <p:cNvSpPr>
              <a:spLocks noChangeAspect="1"/>
            </p:cNvSpPr>
            <p:nvPr/>
          </p:nvSpPr>
          <p:spPr>
            <a:xfrm rot="5400000">
              <a:off x="7570739" y="6079070"/>
              <a:ext cx="174663" cy="515884"/>
            </a:xfrm>
            <a:prstGeom prst="trapezoid">
              <a:avLst>
                <a:gd name="adj" fmla="val 41289"/>
              </a:avLst>
            </a:prstGeom>
            <a:gradFill flip="none" rotWithShape="1">
              <a:gsLst>
                <a:gs pos="0">
                  <a:srgbClr val="7E0000">
                    <a:lumMod val="96000"/>
                  </a:srgbClr>
                </a:gs>
                <a:gs pos="43000">
                  <a:srgbClr val="C00000"/>
                </a:gs>
                <a:gs pos="100000">
                  <a:srgbClr val="FF0000">
                    <a:lumMod val="42000"/>
                    <a:lumOff val="58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007943">
                <a:defRPr/>
              </a:pPr>
              <a:endParaRPr lang="en-US" sz="1984" kern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6910987" y="6615180"/>
              <a:ext cx="14879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smtClean="0">
                  <a:solidFill>
                    <a:schemeClr val="accent6">
                      <a:lumMod val="75000"/>
                    </a:schemeClr>
                  </a:solidFill>
                </a:rPr>
                <a:t>Strathclyde, DESY</a:t>
              </a:r>
              <a:endParaRPr lang="fr-FR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9142398" y="6067289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smtClean="0">
                  <a:ea typeface="Tahoma" panose="020B0604030504040204" pitchFamily="34" charset="0"/>
                  <a:cs typeface="Tahoma" panose="020B0604030504040204" pitchFamily="34" charset="0"/>
                </a:rPr>
                <a:t>HETL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923939" y="6257388"/>
              <a:ext cx="476253" cy="158751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1905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lIns="39683" tIns="39683" rIns="39683" bIns="39683" rtlCol="0" anchor="ctr"/>
            <a:lstStyle/>
            <a:p>
              <a:pPr algn="ctr" defTabSz="1007943">
                <a:defRPr/>
              </a:pPr>
              <a:r>
                <a:rPr lang="fr-FR" sz="1102" b="1" kern="0">
                  <a:solidFill>
                    <a:prstClr val="white"/>
                  </a:solidFill>
                  <a:latin typeface="Tahoma"/>
                </a:rPr>
                <a:t>LPAS</a:t>
              </a:r>
            </a:p>
          </p:txBody>
        </p:sp>
      </p:grpSp>
      <p:sp>
        <p:nvSpPr>
          <p:cNvPr id="92" name="ZoneTexte 91"/>
          <p:cNvSpPr txBox="1"/>
          <p:nvPr/>
        </p:nvSpPr>
        <p:spPr>
          <a:xfrm>
            <a:off x="6207330" y="5850761"/>
            <a:ext cx="494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endParaRPr lang="fr-FR" sz="16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429658" y="1894902"/>
            <a:ext cx="4231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latin typeface="Arial" panose="020B0604020202020204" pitchFamily="34" charset="0"/>
                <a:cs typeface="Arial" panose="020B0604020202020204" pitchFamily="34" charset="0"/>
              </a:rPr>
              <a:t>At Yearly meeting in Lisbone (2017)</a:t>
            </a:r>
          </a:p>
        </p:txBody>
      </p:sp>
    </p:spTree>
    <p:extLst>
      <p:ext uri="{BB962C8B-B14F-4D97-AF65-F5344CB8AC3E}">
        <p14:creationId xmlns:p14="http://schemas.microsoft.com/office/powerpoint/2010/main" val="36305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609603" y="179437"/>
            <a:ext cx="6048672" cy="576064"/>
          </a:xfrm>
        </p:spPr>
        <p:txBody>
          <a:bodyPr>
            <a:noAutofit/>
          </a:bodyPr>
          <a:lstStyle/>
          <a:p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EuPRAXIA requirements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041650" y="971525"/>
            <a:ext cx="4998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parameters </a:t>
            </a:r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electron beam</a:t>
            </a:r>
          </a:p>
          <a:p>
            <a:pPr algn="ctr"/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at Injection or Acceleration stages</a:t>
            </a:r>
            <a:endParaRPr lang="fr-FR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572594"/>
              </p:ext>
            </p:extLst>
          </p:nvPr>
        </p:nvGraphicFramePr>
        <p:xfrm>
          <a:off x="1602944" y="2066204"/>
          <a:ext cx="7486341" cy="447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Document" r:id="rId3" imgW="5758724" imgH="3445241" progId="Word.Document.12">
                  <p:embed/>
                </p:oleObj>
              </mc:Choice>
              <mc:Fallback>
                <p:oleObj name="Document" r:id="rId3" imgW="5758724" imgH="34452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2944" y="2066204"/>
                        <a:ext cx="7486341" cy="447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81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1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5 GeV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5616319" y="1910502"/>
            <a:ext cx="1528669" cy="276999"/>
            <a:chOff x="7513504" y="1305283"/>
            <a:chExt cx="1528669" cy="276999"/>
          </a:xfrm>
        </p:grpSpPr>
        <p:cxnSp>
          <p:nvCxnSpPr>
            <p:cNvPr id="12" name="Connecteur droit 11"/>
            <p:cNvCxnSpPr/>
            <p:nvPr/>
          </p:nvCxnSpPr>
          <p:spPr>
            <a:xfrm flipH="1" flipV="1">
              <a:off x="7513504" y="1445233"/>
              <a:ext cx="360000" cy="0"/>
            </a:xfrm>
            <a:prstGeom prst="line">
              <a:avLst/>
            </a:prstGeom>
            <a:ln w="762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7828379" y="1305283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latin typeface="Arial" panose="020B0604020202020204" pitchFamily="34" charset="0"/>
                  <a:cs typeface="Arial" panose="020B0604020202020204" pitchFamily="34" charset="0"/>
                </a:rPr>
                <a:t>Required value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06" y="1357640"/>
            <a:ext cx="8343356" cy="5565734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8136" y="985651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schemes</a:t>
            </a:r>
          </a:p>
        </p:txBody>
      </p:sp>
    </p:spTree>
    <p:extLst>
      <p:ext uri="{BB962C8B-B14F-4D97-AF65-F5344CB8AC3E}">
        <p14:creationId xmlns:p14="http://schemas.microsoft.com/office/powerpoint/2010/main" val="95982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1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5 GeV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5830071" y="1910502"/>
            <a:ext cx="1528669" cy="276999"/>
            <a:chOff x="7513504" y="1305283"/>
            <a:chExt cx="1528669" cy="276999"/>
          </a:xfrm>
        </p:grpSpPr>
        <p:cxnSp>
          <p:nvCxnSpPr>
            <p:cNvPr id="12" name="Connecteur droit 11"/>
            <p:cNvCxnSpPr/>
            <p:nvPr/>
          </p:nvCxnSpPr>
          <p:spPr>
            <a:xfrm flipH="1" flipV="1">
              <a:off x="7513504" y="1445233"/>
              <a:ext cx="360000" cy="0"/>
            </a:xfrm>
            <a:prstGeom prst="line">
              <a:avLst/>
            </a:prstGeom>
            <a:ln w="762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7828379" y="1305283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latin typeface="Arial" panose="020B0604020202020204" pitchFamily="34" charset="0"/>
                  <a:cs typeface="Arial" panose="020B0604020202020204" pitchFamily="34" charset="0"/>
                </a:rPr>
                <a:t>Required value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68136" y="985651"/>
            <a:ext cx="4825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Schemes the closest to the requirements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53" y="1353230"/>
            <a:ext cx="8343356" cy="556573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38990" y="2015837"/>
            <a:ext cx="4409862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Four experts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Three institutes</a:t>
            </a:r>
          </a:p>
          <a:p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Three codes used: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- Warp 3D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- QFluid ~3D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- FBPIC 3D</a:t>
            </a:r>
          </a:p>
          <a:p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Three injectors:</a:t>
            </a:r>
            <a:endParaRPr lang="fr-FR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LPI 150 MeV</a:t>
            </a: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RFI 240 MeV</a:t>
            </a: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RFI 540 MeV</a:t>
            </a:r>
          </a:p>
          <a:p>
            <a:endParaRPr lang="fr-FR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Close plasma,</a:t>
            </a: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uasi linear regime</a:t>
            </a:r>
          </a:p>
          <a:p>
            <a:r>
              <a:rPr lang="fr-FR" sz="160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⇒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Close results</a:t>
            </a:r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Robustness </a:t>
            </a:r>
            <a:r>
              <a:rPr lang="fr-FR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results !!!</a:t>
            </a:r>
          </a:p>
          <a:p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lèche droite 21"/>
          <p:cNvSpPr/>
          <p:nvPr/>
        </p:nvSpPr>
        <p:spPr>
          <a:xfrm>
            <a:off x="665018" y="6733309"/>
            <a:ext cx="571500" cy="374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3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 flipV="1">
            <a:off x="3137105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3897029" y="2813175"/>
            <a:ext cx="0" cy="1188000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4646416" y="4028272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5397878" y="4030190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6160553" y="402749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6917890" y="4035066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7667236" y="4027071"/>
            <a:ext cx="0" cy="2394318"/>
          </a:xfrm>
          <a:prstGeom prst="line">
            <a:avLst/>
          </a:prstGeom>
          <a:ln w="1270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1" name="Title 4"/>
          <p:cNvSpPr txBox="1">
            <a:spLocks/>
          </p:cNvSpPr>
          <p:nvPr/>
        </p:nvSpPr>
        <p:spPr>
          <a:xfrm>
            <a:off x="2302933" y="70023"/>
            <a:ext cx="6265334" cy="734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6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obtained  at 5 GeV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5830071" y="1791749"/>
            <a:ext cx="1528669" cy="276999"/>
            <a:chOff x="7513504" y="1305283"/>
            <a:chExt cx="1528669" cy="276999"/>
          </a:xfrm>
        </p:grpSpPr>
        <p:cxnSp>
          <p:nvCxnSpPr>
            <p:cNvPr id="12" name="Connecteur droit 11"/>
            <p:cNvCxnSpPr/>
            <p:nvPr/>
          </p:nvCxnSpPr>
          <p:spPr>
            <a:xfrm flipH="1" flipV="1">
              <a:off x="7513504" y="1445233"/>
              <a:ext cx="360000" cy="0"/>
            </a:xfrm>
            <a:prstGeom prst="line">
              <a:avLst/>
            </a:prstGeom>
            <a:ln w="7620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7828379" y="1305283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smtClean="0">
                  <a:latin typeface="Arial" panose="020B0604020202020204" pitchFamily="34" charset="0"/>
                  <a:cs typeface="Arial" panose="020B0604020202020204" pitchFamily="34" charset="0"/>
                </a:rPr>
                <a:t>Required value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2441864" y="2239974"/>
            <a:ext cx="5760000" cy="439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68136" y="985651"/>
            <a:ext cx="54970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Schemes selected for Start-to-End simulations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53" y="1353230"/>
            <a:ext cx="8343356" cy="556573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38990" y="2015837"/>
            <a:ext cx="19623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LPI </a:t>
            </a:r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150 MeV</a:t>
            </a: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RFI </a:t>
            </a:r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540 MeV</a:t>
            </a:r>
          </a:p>
          <a:p>
            <a:endParaRPr lang="fr-FR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smtClean="0">
                <a:latin typeface="Arial" panose="020B0604020202020204" pitchFamily="34" charset="0"/>
                <a:cs typeface="Arial" panose="020B0604020202020204" pitchFamily="34" charset="0"/>
              </a:rPr>
              <a:t>Quasi linear regime</a:t>
            </a:r>
            <a:endParaRPr lang="fr-FR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7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46630</TotalTime>
  <Words>1945</Words>
  <Application>Microsoft Office PowerPoint</Application>
  <PresentationFormat>Personnalisé</PresentationFormat>
  <Paragraphs>555</Paragraphs>
  <Slides>25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6" baseType="lpstr">
      <vt:lpstr>Arial</vt:lpstr>
      <vt:lpstr>Arial Narrow</vt:lpstr>
      <vt:lpstr>Calibri</vt:lpstr>
      <vt:lpstr>Cambria Math</vt:lpstr>
      <vt:lpstr>Lucida Sans Unicode</vt:lpstr>
      <vt:lpstr>Symbol</vt:lpstr>
      <vt:lpstr>Tahoma</vt:lpstr>
      <vt:lpstr>Times New Roman</vt:lpstr>
      <vt:lpstr>Wingdings</vt:lpstr>
      <vt:lpstr>Office Theme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EuPRAXIA requirements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Nghiem Phu Anh Phi</cp:lastModifiedBy>
  <cp:revision>976</cp:revision>
  <dcterms:created xsi:type="dcterms:W3CDTF">2016-07-20T12:43:59Z</dcterms:created>
  <dcterms:modified xsi:type="dcterms:W3CDTF">2018-11-18T14:52:15Z</dcterms:modified>
</cp:coreProperties>
</file>