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59" r:id="rId5"/>
    <p:sldMasterId id="2147483672" r:id="rId6"/>
  </p:sldMasterIdLst>
  <p:notesMasterIdLst>
    <p:notesMasterId r:id="rId22"/>
  </p:notesMasterIdLst>
  <p:handoutMasterIdLst>
    <p:handoutMasterId r:id="rId23"/>
  </p:handoutMasterIdLst>
  <p:sldIdLst>
    <p:sldId id="285" r:id="rId7"/>
    <p:sldId id="307" r:id="rId8"/>
    <p:sldId id="310" r:id="rId9"/>
    <p:sldId id="306" r:id="rId10"/>
    <p:sldId id="311" r:id="rId11"/>
    <p:sldId id="312" r:id="rId12"/>
    <p:sldId id="313" r:id="rId13"/>
    <p:sldId id="314" r:id="rId14"/>
    <p:sldId id="315" r:id="rId15"/>
    <p:sldId id="316" r:id="rId16"/>
    <p:sldId id="317" r:id="rId17"/>
    <p:sldId id="318" r:id="rId18"/>
    <p:sldId id="319" r:id="rId19"/>
    <p:sldId id="320" r:id="rId20"/>
    <p:sldId id="321" r:id="rId2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57A4"/>
    <a:srgbClr val="000000"/>
    <a:srgbClr val="F8B13C"/>
    <a:srgbClr val="1F497D"/>
    <a:srgbClr val="1E386B"/>
    <a:srgbClr val="2C6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92" autoAdjust="0"/>
    <p:restoredTop sz="94607" autoAdjust="0"/>
  </p:normalViewPr>
  <p:slideViewPr>
    <p:cSldViewPr snapToObjects="1" showGuides="1">
      <p:cViewPr varScale="1">
        <p:scale>
          <a:sx n="119" d="100"/>
          <a:sy n="119" d="100"/>
        </p:scale>
        <p:origin x="856" y="192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A44605-2DE4-984E-834E-80527B11149D}" type="doc">
      <dgm:prSet loTypeId="urn:microsoft.com/office/officeart/2005/8/layout/venn1" loCatId="" qsTypeId="urn:microsoft.com/office/officeart/2005/8/quickstyle/3D3" qsCatId="3D" csTypeId="urn:microsoft.com/office/officeart/2005/8/colors/colorful4" csCatId="colorful" phldr="1"/>
      <dgm:spPr/>
    </dgm:pt>
    <dgm:pt modelId="{243A1C6C-84D4-914D-98A5-181409B881F9}">
      <dgm:prSet phldrT="[Text]" custT="1"/>
      <dgm:spPr/>
      <dgm:t>
        <a:bodyPr/>
        <a:lstStyle/>
        <a:p>
          <a:r>
            <a:rPr lang="en-GB" sz="2000" dirty="0"/>
            <a:t>Flag states and Recognised Organisations</a:t>
          </a:r>
        </a:p>
      </dgm:t>
    </dgm:pt>
    <dgm:pt modelId="{11ABDFED-BDBD-C945-8E37-4F7E614313DE}" type="parTrans" cxnId="{9B79C0D7-AEDD-2340-A6AE-C296387DB4E3}">
      <dgm:prSet/>
      <dgm:spPr/>
      <dgm:t>
        <a:bodyPr/>
        <a:lstStyle/>
        <a:p>
          <a:endParaRPr lang="en-GB" sz="1600"/>
        </a:p>
      </dgm:t>
    </dgm:pt>
    <dgm:pt modelId="{0B32A9DF-0930-C344-9049-C971530A51E6}" type="sibTrans" cxnId="{9B79C0D7-AEDD-2340-A6AE-C296387DB4E3}">
      <dgm:prSet/>
      <dgm:spPr/>
      <dgm:t>
        <a:bodyPr/>
        <a:lstStyle/>
        <a:p>
          <a:endParaRPr lang="en-GB" sz="1600"/>
        </a:p>
      </dgm:t>
    </dgm:pt>
    <dgm:pt modelId="{4EC7850C-DA55-C34B-B95C-4730EA670037}">
      <dgm:prSet phldrT="[Text]" custT="1"/>
      <dgm:spPr/>
      <dgm:t>
        <a:bodyPr/>
        <a:lstStyle/>
        <a:p>
          <a:r>
            <a:rPr lang="en-GB" sz="2000" dirty="0"/>
            <a:t>Academia and research laboratories</a:t>
          </a:r>
        </a:p>
      </dgm:t>
    </dgm:pt>
    <dgm:pt modelId="{288351FC-462A-664A-BBB9-7426D4DCA52E}" type="parTrans" cxnId="{EF28EFEE-3C9F-C248-A56F-2E28DB73448E}">
      <dgm:prSet/>
      <dgm:spPr/>
      <dgm:t>
        <a:bodyPr/>
        <a:lstStyle/>
        <a:p>
          <a:endParaRPr lang="en-GB" sz="1600"/>
        </a:p>
      </dgm:t>
    </dgm:pt>
    <dgm:pt modelId="{15360858-7A93-6545-B204-40AC39912934}" type="sibTrans" cxnId="{EF28EFEE-3C9F-C248-A56F-2E28DB73448E}">
      <dgm:prSet/>
      <dgm:spPr/>
      <dgm:t>
        <a:bodyPr/>
        <a:lstStyle/>
        <a:p>
          <a:endParaRPr lang="en-GB" sz="1600"/>
        </a:p>
      </dgm:t>
    </dgm:pt>
    <dgm:pt modelId="{33AF6CD7-1A7F-1A40-848A-70712D2D71C6}">
      <dgm:prSet phldrT="[Text]" custT="1"/>
      <dgm:spPr/>
      <dgm:t>
        <a:bodyPr/>
        <a:lstStyle/>
        <a:p>
          <a:r>
            <a:rPr lang="en-GB" sz="2000" dirty="0"/>
            <a:t>Shipping and accelerator industry</a:t>
          </a:r>
        </a:p>
      </dgm:t>
    </dgm:pt>
    <dgm:pt modelId="{940110C0-2539-5A49-A711-97FEEE512885}" type="parTrans" cxnId="{00745C8D-FEA5-2D44-8ADF-61F3BDE50D76}">
      <dgm:prSet/>
      <dgm:spPr/>
      <dgm:t>
        <a:bodyPr/>
        <a:lstStyle/>
        <a:p>
          <a:endParaRPr lang="en-GB" sz="1600"/>
        </a:p>
      </dgm:t>
    </dgm:pt>
    <dgm:pt modelId="{ABDFACAF-F696-D445-B19E-8F2835F5397D}" type="sibTrans" cxnId="{00745C8D-FEA5-2D44-8ADF-61F3BDE50D76}">
      <dgm:prSet/>
      <dgm:spPr/>
      <dgm:t>
        <a:bodyPr/>
        <a:lstStyle/>
        <a:p>
          <a:endParaRPr lang="en-GB" sz="1600"/>
        </a:p>
      </dgm:t>
    </dgm:pt>
    <dgm:pt modelId="{C05F7C52-76DC-0C43-990B-063DC74865F8}" type="pres">
      <dgm:prSet presAssocID="{7DA44605-2DE4-984E-834E-80527B11149D}" presName="compositeShape" presStyleCnt="0">
        <dgm:presLayoutVars>
          <dgm:chMax val="7"/>
          <dgm:dir/>
          <dgm:resizeHandles val="exact"/>
        </dgm:presLayoutVars>
      </dgm:prSet>
      <dgm:spPr/>
    </dgm:pt>
    <dgm:pt modelId="{BB03BF4F-C9CA-1646-9376-AABC582CD7E4}" type="pres">
      <dgm:prSet presAssocID="{243A1C6C-84D4-914D-98A5-181409B881F9}" presName="circ1" presStyleLbl="vennNode1" presStyleIdx="0" presStyleCnt="3"/>
      <dgm:spPr/>
      <dgm:t>
        <a:bodyPr/>
        <a:lstStyle/>
        <a:p>
          <a:endParaRPr lang="en-GB"/>
        </a:p>
      </dgm:t>
    </dgm:pt>
    <dgm:pt modelId="{103B58F8-9C24-1446-8D3D-F1FA6E4AECA9}" type="pres">
      <dgm:prSet presAssocID="{243A1C6C-84D4-914D-98A5-181409B881F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CCA6AB3-FE9D-334B-991E-C2F371F1AD89}" type="pres">
      <dgm:prSet presAssocID="{4EC7850C-DA55-C34B-B95C-4730EA670037}" presName="circ2" presStyleLbl="vennNode1" presStyleIdx="1" presStyleCnt="3"/>
      <dgm:spPr/>
      <dgm:t>
        <a:bodyPr/>
        <a:lstStyle/>
        <a:p>
          <a:endParaRPr lang="en-GB"/>
        </a:p>
      </dgm:t>
    </dgm:pt>
    <dgm:pt modelId="{B600F570-819D-DC40-84C1-2F296E36B964}" type="pres">
      <dgm:prSet presAssocID="{4EC7850C-DA55-C34B-B95C-4730EA67003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2C56140-6B45-2E46-A4BB-177A0B8E02D4}" type="pres">
      <dgm:prSet presAssocID="{33AF6CD7-1A7F-1A40-848A-70712D2D71C6}" presName="circ3" presStyleLbl="vennNode1" presStyleIdx="2" presStyleCnt="3"/>
      <dgm:spPr/>
      <dgm:t>
        <a:bodyPr/>
        <a:lstStyle/>
        <a:p>
          <a:endParaRPr lang="en-GB"/>
        </a:p>
      </dgm:t>
    </dgm:pt>
    <dgm:pt modelId="{949DDEB9-3D36-CC44-850F-B19E150A4416}" type="pres">
      <dgm:prSet presAssocID="{33AF6CD7-1A7F-1A40-848A-70712D2D71C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FC1340B-5190-8C4A-B12D-F23BB77A3F8B}" type="presOf" srcId="{243A1C6C-84D4-914D-98A5-181409B881F9}" destId="{BB03BF4F-C9CA-1646-9376-AABC582CD7E4}" srcOrd="0" destOrd="0" presId="urn:microsoft.com/office/officeart/2005/8/layout/venn1"/>
    <dgm:cxn modelId="{C8690F98-439D-DD4E-BDC6-AEB378E7C065}" type="presOf" srcId="{4EC7850C-DA55-C34B-B95C-4730EA670037}" destId="{5CCA6AB3-FE9D-334B-991E-C2F371F1AD89}" srcOrd="0" destOrd="0" presId="urn:microsoft.com/office/officeart/2005/8/layout/venn1"/>
    <dgm:cxn modelId="{D9B37FDA-BFD9-264A-A87F-2F5FF95DF3D1}" type="presOf" srcId="{33AF6CD7-1A7F-1A40-848A-70712D2D71C6}" destId="{42C56140-6B45-2E46-A4BB-177A0B8E02D4}" srcOrd="0" destOrd="0" presId="urn:microsoft.com/office/officeart/2005/8/layout/venn1"/>
    <dgm:cxn modelId="{9B79C0D7-AEDD-2340-A6AE-C296387DB4E3}" srcId="{7DA44605-2DE4-984E-834E-80527B11149D}" destId="{243A1C6C-84D4-914D-98A5-181409B881F9}" srcOrd="0" destOrd="0" parTransId="{11ABDFED-BDBD-C945-8E37-4F7E614313DE}" sibTransId="{0B32A9DF-0930-C344-9049-C971530A51E6}"/>
    <dgm:cxn modelId="{EF28EFEE-3C9F-C248-A56F-2E28DB73448E}" srcId="{7DA44605-2DE4-984E-834E-80527B11149D}" destId="{4EC7850C-DA55-C34B-B95C-4730EA670037}" srcOrd="1" destOrd="0" parTransId="{288351FC-462A-664A-BBB9-7426D4DCA52E}" sibTransId="{15360858-7A93-6545-B204-40AC39912934}"/>
    <dgm:cxn modelId="{00745C8D-FEA5-2D44-8ADF-61F3BDE50D76}" srcId="{7DA44605-2DE4-984E-834E-80527B11149D}" destId="{33AF6CD7-1A7F-1A40-848A-70712D2D71C6}" srcOrd="2" destOrd="0" parTransId="{940110C0-2539-5A49-A711-97FEEE512885}" sibTransId="{ABDFACAF-F696-D445-B19E-8F2835F5397D}"/>
    <dgm:cxn modelId="{3629E069-A50C-4645-8972-452386944EDC}" type="presOf" srcId="{33AF6CD7-1A7F-1A40-848A-70712D2D71C6}" destId="{949DDEB9-3D36-CC44-850F-B19E150A4416}" srcOrd="1" destOrd="0" presId="urn:microsoft.com/office/officeart/2005/8/layout/venn1"/>
    <dgm:cxn modelId="{D93ECDAF-BD53-9049-8486-28872F364161}" type="presOf" srcId="{4EC7850C-DA55-C34B-B95C-4730EA670037}" destId="{B600F570-819D-DC40-84C1-2F296E36B964}" srcOrd="1" destOrd="0" presId="urn:microsoft.com/office/officeart/2005/8/layout/venn1"/>
    <dgm:cxn modelId="{E4A54331-17ED-EE46-8A98-1B0D6899927C}" type="presOf" srcId="{243A1C6C-84D4-914D-98A5-181409B881F9}" destId="{103B58F8-9C24-1446-8D3D-F1FA6E4AECA9}" srcOrd="1" destOrd="0" presId="urn:microsoft.com/office/officeart/2005/8/layout/venn1"/>
    <dgm:cxn modelId="{5BE09C0E-7813-EF45-AB84-BE90B5971B61}" type="presOf" srcId="{7DA44605-2DE4-984E-834E-80527B11149D}" destId="{C05F7C52-76DC-0C43-990B-063DC74865F8}" srcOrd="0" destOrd="0" presId="urn:microsoft.com/office/officeart/2005/8/layout/venn1"/>
    <dgm:cxn modelId="{58D59197-199C-7B41-A1F3-721746D2FC7D}" type="presParOf" srcId="{C05F7C52-76DC-0C43-990B-063DC74865F8}" destId="{BB03BF4F-C9CA-1646-9376-AABC582CD7E4}" srcOrd="0" destOrd="0" presId="urn:microsoft.com/office/officeart/2005/8/layout/venn1"/>
    <dgm:cxn modelId="{8447E2ED-6F8E-CC46-A260-B37EBC7AFA38}" type="presParOf" srcId="{C05F7C52-76DC-0C43-990B-063DC74865F8}" destId="{103B58F8-9C24-1446-8D3D-F1FA6E4AECA9}" srcOrd="1" destOrd="0" presId="urn:microsoft.com/office/officeart/2005/8/layout/venn1"/>
    <dgm:cxn modelId="{01283FEE-9181-7D4A-8C1F-BAB6C36A7902}" type="presParOf" srcId="{C05F7C52-76DC-0C43-990B-063DC74865F8}" destId="{5CCA6AB3-FE9D-334B-991E-C2F371F1AD89}" srcOrd="2" destOrd="0" presId="urn:microsoft.com/office/officeart/2005/8/layout/venn1"/>
    <dgm:cxn modelId="{D48980EF-11D0-E94D-97AD-AA40782B5CCF}" type="presParOf" srcId="{C05F7C52-76DC-0C43-990B-063DC74865F8}" destId="{B600F570-819D-DC40-84C1-2F296E36B964}" srcOrd="3" destOrd="0" presId="urn:microsoft.com/office/officeart/2005/8/layout/venn1"/>
    <dgm:cxn modelId="{E57E5BA5-85EE-154C-BD5F-11ACB1B7B87D}" type="presParOf" srcId="{C05F7C52-76DC-0C43-990B-063DC74865F8}" destId="{42C56140-6B45-2E46-A4BB-177A0B8E02D4}" srcOrd="4" destOrd="0" presId="urn:microsoft.com/office/officeart/2005/8/layout/venn1"/>
    <dgm:cxn modelId="{CB5E3397-DD13-F248-95B0-F65062C4ABB9}" type="presParOf" srcId="{C05F7C52-76DC-0C43-990B-063DC74865F8}" destId="{949DDEB9-3D36-CC44-850F-B19E150A4416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03BF4F-C9CA-1646-9376-AABC582CD7E4}">
      <dsp:nvSpPr>
        <dsp:cNvPr id="0" name=""/>
        <dsp:cNvSpPr/>
      </dsp:nvSpPr>
      <dsp:spPr>
        <a:xfrm>
          <a:off x="2081031" y="51305"/>
          <a:ext cx="2462673" cy="246267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/>
            <a:t>Flag states and Recognised Organisations</a:t>
          </a:r>
        </a:p>
      </dsp:txBody>
      <dsp:txXfrm>
        <a:off x="2409387" y="482273"/>
        <a:ext cx="1805960" cy="1108203"/>
      </dsp:txXfrm>
    </dsp:sp>
    <dsp:sp modelId="{5CCA6AB3-FE9D-334B-991E-C2F371F1AD89}">
      <dsp:nvSpPr>
        <dsp:cNvPr id="0" name=""/>
        <dsp:cNvSpPr/>
      </dsp:nvSpPr>
      <dsp:spPr>
        <a:xfrm>
          <a:off x="2969645" y="1590476"/>
          <a:ext cx="2462673" cy="2462673"/>
        </a:xfrm>
        <a:prstGeom prst="ellipse">
          <a:avLst/>
        </a:prstGeom>
        <a:solidFill>
          <a:schemeClr val="accent4">
            <a:alpha val="50000"/>
            <a:hueOff val="-2232386"/>
            <a:satOff val="13449"/>
            <a:lumOff val="107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/>
            <a:t>Academia and research laboratories</a:t>
          </a:r>
        </a:p>
      </dsp:txBody>
      <dsp:txXfrm>
        <a:off x="3722813" y="2226667"/>
        <a:ext cx="1477604" cy="1354470"/>
      </dsp:txXfrm>
    </dsp:sp>
    <dsp:sp modelId="{42C56140-6B45-2E46-A4BB-177A0B8E02D4}">
      <dsp:nvSpPr>
        <dsp:cNvPr id="0" name=""/>
        <dsp:cNvSpPr/>
      </dsp:nvSpPr>
      <dsp:spPr>
        <a:xfrm>
          <a:off x="1192416" y="1590476"/>
          <a:ext cx="2462673" cy="2462673"/>
        </a:xfrm>
        <a:prstGeom prst="ellipse">
          <a:avLst/>
        </a:prstGeom>
        <a:solidFill>
          <a:schemeClr val="accent4">
            <a:alpha val="50000"/>
            <a:hueOff val="-4464771"/>
            <a:satOff val="26899"/>
            <a:lumOff val="215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/>
            <a:t>Shipping and accelerator industry</a:t>
          </a:r>
        </a:p>
      </dsp:txBody>
      <dsp:txXfrm>
        <a:off x="1424318" y="2226667"/>
        <a:ext cx="1477604" cy="1354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01/03/2018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01/03/2018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3.jpeg"/><Relationship Id="rId5" Type="http://schemas.openxmlformats.org/officeDocument/2006/relationships/image" Target="../media/image2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52536" y="448583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251520" y="123182"/>
            <a:ext cx="88924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0" i="0" kern="1200" smtClean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80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251520" y="123182"/>
            <a:ext cx="88924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0" i="0" kern="1200" smtClean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80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72176" y="3341319"/>
            <a:ext cx="7924800" cy="1477328"/>
          </a:xfrm>
        </p:spPr>
        <p:txBody>
          <a:bodyPr/>
          <a:lstStyle/>
          <a:p>
            <a:pPr algn="ctr"/>
            <a:r>
              <a:rPr lang="en-US" dirty="0"/>
              <a:t>Outline of the ARIES proof-of-concept – criteria and requirements for the successful project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772021" y="5978140"/>
            <a:ext cx="7924800" cy="378210"/>
          </a:xfrm>
        </p:spPr>
        <p:txBody>
          <a:bodyPr/>
          <a:lstStyle/>
          <a:p>
            <a:r>
              <a:rPr lang="en-GB" dirty="0" err="1" smtClean="0"/>
              <a:t>Prof.</a:t>
            </a:r>
            <a:r>
              <a:rPr lang="en-GB" smtClean="0"/>
              <a:t> Toms TORIMS, CERN / Riga Technical University 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66152" y="4989370"/>
            <a:ext cx="7924800" cy="743886"/>
          </a:xfrm>
        </p:spPr>
        <p:txBody>
          <a:bodyPr/>
          <a:lstStyle/>
          <a:p>
            <a:r>
              <a:rPr lang="en-US" sz="2000" b="1"/>
              <a:t>Electron beam treatment of marine diesel exhaust gases - Consortium meeting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59832" y="6413440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chemeClr val="bg1"/>
                </a:solidFill>
                <a:latin typeface="Arial"/>
                <a:cs typeface="Arial"/>
              </a:rPr>
              <a:t>Genova, 1 March 2018</a:t>
            </a:r>
          </a:p>
        </p:txBody>
      </p:sp>
    </p:spTree>
    <p:extLst>
      <p:ext uri="{BB962C8B-B14F-4D97-AF65-F5344CB8AC3E}">
        <p14:creationId xmlns:p14="http://schemas.microsoft.com/office/powerpoint/2010/main" val="5254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Work Plan and Risk Analysis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Detail:</a:t>
            </a:r>
          </a:p>
          <a:p>
            <a:pPr lvl="1"/>
            <a:r>
              <a:rPr lang="en-US" dirty="0" smtClean="0"/>
              <a:t>specific </a:t>
            </a:r>
            <a:r>
              <a:rPr lang="en-US" dirty="0"/>
              <a:t>work packages, </a:t>
            </a:r>
            <a:endParaRPr lang="en-US" dirty="0" smtClean="0"/>
          </a:p>
          <a:p>
            <a:pPr lvl="1"/>
            <a:r>
              <a:rPr lang="en-US" dirty="0" smtClean="0"/>
              <a:t>assigning </a:t>
            </a:r>
            <a:r>
              <a:rPr lang="en-US" dirty="0"/>
              <a:t>responsibility between </a:t>
            </a:r>
            <a:r>
              <a:rPr lang="en-US" dirty="0" smtClean="0"/>
              <a:t>partners</a:t>
            </a:r>
          </a:p>
          <a:p>
            <a:r>
              <a:rPr lang="en-US" dirty="0" smtClean="0"/>
              <a:t>Applicants should show that they have identified </a:t>
            </a:r>
            <a:r>
              <a:rPr lang="en-US" b="1" dirty="0" smtClean="0"/>
              <a:t>risks</a:t>
            </a:r>
            <a:r>
              <a:rPr lang="en-US" dirty="0" smtClean="0"/>
              <a:t> and developed alternative strategies to </a:t>
            </a:r>
            <a:r>
              <a:rPr lang="en-US" b="1" dirty="0" smtClean="0"/>
              <a:t>mitigate</a:t>
            </a:r>
            <a:r>
              <a:rPr lang="en-US" dirty="0" smtClean="0"/>
              <a:t> these</a:t>
            </a:r>
          </a:p>
          <a:p>
            <a:r>
              <a:rPr lang="en-US" dirty="0" smtClean="0"/>
              <a:t>The </a:t>
            </a:r>
            <a:r>
              <a:rPr lang="en-US" dirty="0"/>
              <a:t>applicants should consider both technical, programmatic and, where relevant, commercial </a:t>
            </a:r>
            <a:r>
              <a:rPr lang="en-US" b="1" dirty="0"/>
              <a:t>risks</a:t>
            </a:r>
            <a:r>
              <a:rPr lang="en-US" dirty="0"/>
              <a:t>. 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853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Resources (budget)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State the resources requested by the applicants and provide justification for </a:t>
            </a:r>
            <a:r>
              <a:rPr lang="en-US" dirty="0" smtClean="0"/>
              <a:t>them</a:t>
            </a:r>
          </a:p>
          <a:p>
            <a:pPr lvl="1"/>
            <a:r>
              <a:rPr lang="en-US" dirty="0" smtClean="0"/>
              <a:t>50-60 K Euro </a:t>
            </a:r>
            <a:r>
              <a:rPr lang="en-GB" dirty="0" smtClean="0"/>
              <a:t>from </a:t>
            </a:r>
            <a:r>
              <a:rPr lang="en-GB" dirty="0"/>
              <a:t>the ARIES budget </a:t>
            </a:r>
            <a:endParaRPr lang="en-US" dirty="0" smtClean="0"/>
          </a:p>
          <a:p>
            <a:r>
              <a:rPr lang="en-US" dirty="0" smtClean="0"/>
              <a:t>+ </a:t>
            </a:r>
            <a:r>
              <a:rPr lang="en-GB" dirty="0" smtClean="0"/>
              <a:t>each </a:t>
            </a:r>
            <a:r>
              <a:rPr lang="en-GB" dirty="0"/>
              <a:t>partner contributes 10K Euro. Of which up-to 5K might be in kind (e.g. working time, hardware, etc.) and other 5K in </a:t>
            </a:r>
            <a:r>
              <a:rPr lang="en-GB" dirty="0" smtClean="0"/>
              <a:t>cash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285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b="1" dirty="0"/>
              <a:t>Project Deliverables and Milestones to verify implementation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Identify what the </a:t>
            </a:r>
            <a:r>
              <a:rPr lang="en-US" b="1" dirty="0"/>
              <a:t>direct outputs </a:t>
            </a:r>
            <a:r>
              <a:rPr lang="en-US" dirty="0"/>
              <a:t>will be at the end of this grant (please be specific). 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What we can realistically do? No false promises.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800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458" y="31442"/>
            <a:ext cx="8229600" cy="994122"/>
          </a:xfrm>
        </p:spPr>
        <p:txBody>
          <a:bodyPr/>
          <a:lstStyle/>
          <a:p>
            <a:r>
              <a:rPr lang="en-US" b="1" dirty="0"/>
              <a:t>Letters of Support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458" y="1025564"/>
            <a:ext cx="8229600" cy="49237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Letters of support can be included from other relevant parties not directly involved in the project but who support the objectives, for example, potential end </a:t>
            </a:r>
            <a:r>
              <a:rPr lang="en-US" dirty="0" smtClean="0"/>
              <a:t>users. </a:t>
            </a:r>
            <a:r>
              <a:rPr lang="en-US" dirty="0"/>
              <a:t>Letters should: </a:t>
            </a:r>
            <a:endParaRPr lang="en-US" dirty="0"/>
          </a:p>
          <a:p>
            <a:r>
              <a:rPr lang="en-US" dirty="0" smtClean="0"/>
              <a:t>Be </a:t>
            </a:r>
            <a:r>
              <a:rPr lang="en-US" dirty="0"/>
              <a:t>on </a:t>
            </a:r>
            <a:r>
              <a:rPr lang="en-US" b="1" dirty="0"/>
              <a:t>headed paper </a:t>
            </a:r>
            <a:r>
              <a:rPr lang="en-US" dirty="0"/>
              <a:t>and signed by a senior member of staff or director (the capacity in which the supporter is signing the letter should be stated) or an email with full contact details. </a:t>
            </a:r>
            <a:endParaRPr lang="en-US" dirty="0"/>
          </a:p>
          <a:p>
            <a:r>
              <a:rPr lang="en-US" dirty="0" smtClean="0"/>
              <a:t>Be </a:t>
            </a:r>
            <a:r>
              <a:rPr lang="en-US" dirty="0"/>
              <a:t>dated within six months of submission </a:t>
            </a:r>
            <a:endParaRPr lang="en-US" dirty="0"/>
          </a:p>
          <a:p>
            <a:r>
              <a:rPr lang="en-US" dirty="0" smtClean="0"/>
              <a:t>Detail </a:t>
            </a:r>
            <a:r>
              <a:rPr lang="en-US" dirty="0"/>
              <a:t>their interest and involvement in the project in terms of </a:t>
            </a:r>
            <a:r>
              <a:rPr lang="en-US" b="1" dirty="0"/>
              <a:t>specific </a:t>
            </a:r>
            <a:r>
              <a:rPr lang="en-US" b="1" dirty="0" smtClean="0"/>
              <a:t>objectives </a:t>
            </a:r>
            <a:r>
              <a:rPr lang="en-US" dirty="0"/>
              <a:t>and desired </a:t>
            </a:r>
            <a:r>
              <a:rPr lang="en-US" b="1" dirty="0"/>
              <a:t>outcomes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Provide </a:t>
            </a:r>
            <a:r>
              <a:rPr lang="en-US" dirty="0"/>
              <a:t>some evidence (making reference to the </a:t>
            </a:r>
            <a:r>
              <a:rPr lang="en-US" b="1" dirty="0"/>
              <a:t>Business Plan</a:t>
            </a:r>
            <a:r>
              <a:rPr lang="en-US" dirty="0"/>
              <a:t>) of the </a:t>
            </a:r>
            <a:r>
              <a:rPr lang="en-US" dirty="0" smtClean="0"/>
              <a:t>projected </a:t>
            </a:r>
            <a:r>
              <a:rPr lang="en-US" dirty="0"/>
              <a:t>market size, customers and sales (for industries) </a:t>
            </a:r>
            <a:endParaRPr lang="en-US" dirty="0"/>
          </a:p>
          <a:p>
            <a:r>
              <a:rPr lang="en-US" dirty="0" smtClean="0"/>
              <a:t>Describe </a:t>
            </a:r>
            <a:r>
              <a:rPr lang="en-US" dirty="0"/>
              <a:t>(making reference to the </a:t>
            </a:r>
            <a:r>
              <a:rPr lang="en-US" b="1" dirty="0"/>
              <a:t>Business Plan</a:t>
            </a:r>
            <a:r>
              <a:rPr lang="en-US" dirty="0"/>
              <a:t>) how the company could </a:t>
            </a:r>
            <a:r>
              <a:rPr lang="en-US" dirty="0" err="1" smtClean="0"/>
              <a:t>commercialise</a:t>
            </a:r>
            <a:r>
              <a:rPr lang="en-US" dirty="0" smtClean="0"/>
              <a:t> </a:t>
            </a:r>
            <a:r>
              <a:rPr lang="en-US" dirty="0"/>
              <a:t>the technology beyond the project (for industries) </a:t>
            </a:r>
            <a:endParaRPr lang="en-US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912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458" y="31442"/>
            <a:ext cx="8229600" cy="994122"/>
          </a:xfrm>
        </p:spPr>
        <p:txBody>
          <a:bodyPr/>
          <a:lstStyle/>
          <a:p>
            <a:r>
              <a:rPr lang="en-US" b="1" dirty="0"/>
              <a:t>Collaboration Agreements 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458" y="1025564"/>
            <a:ext cx="8229600" cy="4923716"/>
          </a:xfrm>
        </p:spPr>
        <p:txBody>
          <a:bodyPr>
            <a:normAutofit/>
          </a:bodyPr>
          <a:lstStyle/>
          <a:p>
            <a:r>
              <a:rPr lang="en-US" dirty="0"/>
              <a:t>After the project is selected for funding, the leading organization will be asked to sign a Collaboration Agreement with </a:t>
            </a:r>
            <a:r>
              <a:rPr lang="en-US" dirty="0" smtClean="0"/>
              <a:t>CERN</a:t>
            </a:r>
          </a:p>
          <a:p>
            <a:r>
              <a:rPr lang="en-US" dirty="0" smtClean="0"/>
              <a:t>The </a:t>
            </a:r>
            <a:r>
              <a:rPr lang="en-US" dirty="0"/>
              <a:t>Collaboration Agreement will be prepared by the ARIES Coordination Office and will define the </a:t>
            </a:r>
            <a:r>
              <a:rPr lang="en-US" b="1" dirty="0"/>
              <a:t>project schedule, the deliverables</a:t>
            </a:r>
            <a:r>
              <a:rPr lang="en-US" dirty="0"/>
              <a:t> and the payment calendar of the approved </a:t>
            </a:r>
            <a:r>
              <a:rPr lang="en-US" dirty="0" smtClean="0"/>
              <a:t>project</a:t>
            </a:r>
            <a:endParaRPr lang="en-US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856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dirty="0" smtClean="0"/>
              <a:t>We have less than </a:t>
            </a:r>
            <a:r>
              <a:rPr lang="en-AU" smtClean="0"/>
              <a:t>one month </a:t>
            </a:r>
            <a:r>
              <a:rPr lang="en-AU" dirty="0" smtClean="0"/>
              <a:t>for this…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86800" y="6356350"/>
            <a:ext cx="457200" cy="365125"/>
          </a:xfrm>
          <a:prstGeom prst="rect">
            <a:avLst/>
          </a:prstGeom>
        </p:spPr>
        <p:txBody>
          <a:bodyPr/>
          <a:lstStyle/>
          <a:p>
            <a:fld id="{81B4523E-0E60-2F49-A1DB-8E66CE3DE81B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565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29600" cy="561974"/>
          </a:xfrm>
        </p:spPr>
        <p:txBody>
          <a:bodyPr/>
          <a:lstStyle/>
          <a:p>
            <a:r>
              <a:rPr lang="en-GB" dirty="0" smtClean="0"/>
              <a:t>The main ideas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74704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Char char="•"/>
            </a:pPr>
            <a:r>
              <a:rPr lang="en-US" dirty="0">
                <a:solidFill>
                  <a:srgbClr val="0157A4"/>
                </a:solidFill>
              </a:rPr>
              <a:t>To proof that this technology can be applied to the marine diesel engine and delivers necessary results</a:t>
            </a:r>
          </a:p>
          <a:p>
            <a:pPr>
              <a:buFont typeface="Arial" charset="0"/>
              <a:buChar char="•"/>
            </a:pPr>
            <a:endParaRPr lang="en-US" dirty="0">
              <a:solidFill>
                <a:srgbClr val="0157A4"/>
              </a:solidFill>
            </a:endParaRPr>
          </a:p>
          <a:p>
            <a:pPr>
              <a:buFont typeface="Arial" charset="0"/>
              <a:buChar char="•"/>
            </a:pPr>
            <a:r>
              <a:rPr lang="en-US" dirty="0">
                <a:solidFill>
                  <a:srgbClr val="0157A4"/>
                </a:solidFill>
              </a:rPr>
              <a:t>To show technology in action – it works and it </a:t>
            </a:r>
            <a:r>
              <a:rPr lang="en-US" dirty="0" smtClean="0">
                <a:solidFill>
                  <a:srgbClr val="0157A4"/>
                </a:solidFill>
              </a:rPr>
              <a:t>delivers</a:t>
            </a:r>
          </a:p>
          <a:p>
            <a:pPr>
              <a:buFont typeface="Arial" charset="0"/>
              <a:buChar char="•"/>
            </a:pPr>
            <a:endParaRPr lang="en-US" dirty="0">
              <a:solidFill>
                <a:srgbClr val="0157A4"/>
              </a:solidFill>
            </a:endParaRPr>
          </a:p>
          <a:p>
            <a:pPr>
              <a:buFont typeface="Arial" charset="0"/>
              <a:buChar char="•"/>
            </a:pPr>
            <a:r>
              <a:rPr lang="en-US" dirty="0" smtClean="0">
                <a:solidFill>
                  <a:srgbClr val="0157A4"/>
                </a:solidFill>
              </a:rPr>
              <a:t>Proof </a:t>
            </a:r>
            <a:r>
              <a:rPr lang="en-US" dirty="0">
                <a:solidFill>
                  <a:srgbClr val="0157A4"/>
                </a:solidFill>
              </a:rPr>
              <a:t>of concept: development of the full-size on-shore prototype for the purification of the ship exhaust gases by using electron </a:t>
            </a:r>
            <a:r>
              <a:rPr lang="en-US" dirty="0" smtClean="0">
                <a:solidFill>
                  <a:srgbClr val="0157A4"/>
                </a:solidFill>
              </a:rPr>
              <a:t>accelerator</a:t>
            </a:r>
          </a:p>
          <a:p>
            <a:pPr>
              <a:buFont typeface="Arial" charset="0"/>
              <a:buChar char="•"/>
            </a:pPr>
            <a:endParaRPr lang="en-US" dirty="0">
              <a:solidFill>
                <a:srgbClr val="0157A4"/>
              </a:solidFill>
            </a:endParaRPr>
          </a:p>
          <a:p>
            <a:pPr>
              <a:buFont typeface="Arial" charset="0"/>
              <a:buChar char="•"/>
            </a:pPr>
            <a:r>
              <a:rPr lang="en-US" dirty="0">
                <a:solidFill>
                  <a:srgbClr val="0157A4"/>
                </a:solidFill>
              </a:rPr>
              <a:t>This is joint industry – academia project (JIP), involving all concerned </a:t>
            </a:r>
            <a:r>
              <a:rPr lang="en-US" dirty="0" smtClean="0">
                <a:solidFill>
                  <a:srgbClr val="0157A4"/>
                </a:solidFill>
              </a:rPr>
              <a:t>parties</a:t>
            </a:r>
            <a:endParaRPr lang="en-US" dirty="0">
              <a:solidFill>
                <a:srgbClr val="0157A4"/>
              </a:solidFill>
            </a:endParaRPr>
          </a:p>
          <a:p>
            <a:pPr>
              <a:buFont typeface="Arial" charset="0"/>
              <a:buChar char="•"/>
            </a:pPr>
            <a:endParaRPr lang="en-US" dirty="0" smtClean="0">
              <a:solidFill>
                <a:srgbClr val="0157A4"/>
              </a:solidFill>
            </a:endParaRPr>
          </a:p>
          <a:p>
            <a:pPr>
              <a:buFont typeface="Arial" charset="0"/>
              <a:buChar char="•"/>
            </a:pPr>
            <a:r>
              <a:rPr lang="en-US" dirty="0" smtClean="0">
                <a:solidFill>
                  <a:srgbClr val="0157A4"/>
                </a:solidFill>
              </a:rPr>
              <a:t>Potentially missing: scrubber manufacturers, engine manufacturers?</a:t>
            </a:r>
            <a:endParaRPr lang="en-US" dirty="0">
              <a:solidFill>
                <a:srgbClr val="0157A4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157A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910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29600" cy="561974"/>
          </a:xfrm>
        </p:spPr>
        <p:txBody>
          <a:bodyPr/>
          <a:lstStyle/>
          <a:p>
            <a:r>
              <a:rPr lang="en-GB" dirty="0" smtClean="0"/>
              <a:t>The main ideas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74704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</a:pPr>
            <a:r>
              <a:rPr lang="en-US" dirty="0">
                <a:solidFill>
                  <a:srgbClr val="0157A4"/>
                </a:solidFill>
              </a:rPr>
              <a:t>To develop integration solutions with other ship </a:t>
            </a:r>
            <a:r>
              <a:rPr lang="en-US" dirty="0" smtClean="0">
                <a:solidFill>
                  <a:srgbClr val="0157A4"/>
                </a:solidFill>
              </a:rPr>
              <a:t>systems</a:t>
            </a:r>
            <a:endParaRPr lang="en-US" dirty="0">
              <a:solidFill>
                <a:srgbClr val="0157A4"/>
              </a:solidFill>
            </a:endParaRPr>
          </a:p>
          <a:p>
            <a:pPr>
              <a:buFont typeface="Arial" charset="0"/>
              <a:buChar char="•"/>
            </a:pPr>
            <a:endParaRPr lang="en-US" dirty="0" smtClean="0">
              <a:solidFill>
                <a:srgbClr val="0157A4"/>
              </a:solidFill>
            </a:endParaRPr>
          </a:p>
          <a:p>
            <a:pPr>
              <a:buFont typeface="Arial" charset="0"/>
              <a:buChar char="•"/>
            </a:pPr>
            <a:r>
              <a:rPr lang="en-US" dirty="0" smtClean="0">
                <a:solidFill>
                  <a:srgbClr val="0157A4"/>
                </a:solidFill>
              </a:rPr>
              <a:t>To </a:t>
            </a:r>
            <a:r>
              <a:rPr lang="en-US" dirty="0">
                <a:solidFill>
                  <a:srgbClr val="0157A4"/>
                </a:solidFill>
              </a:rPr>
              <a:t>proof financial </a:t>
            </a:r>
            <a:r>
              <a:rPr lang="en-US" dirty="0" smtClean="0">
                <a:solidFill>
                  <a:srgbClr val="0157A4"/>
                </a:solidFill>
              </a:rPr>
              <a:t>feasibility</a:t>
            </a:r>
          </a:p>
          <a:p>
            <a:pPr>
              <a:buFont typeface="Arial" charset="0"/>
              <a:buChar char="•"/>
            </a:pPr>
            <a:endParaRPr lang="en-US" dirty="0">
              <a:solidFill>
                <a:srgbClr val="0157A4"/>
              </a:solidFill>
            </a:endParaRPr>
          </a:p>
          <a:p>
            <a:pPr>
              <a:buFont typeface="Arial" charset="0"/>
              <a:buChar char="•"/>
            </a:pPr>
            <a:r>
              <a:rPr lang="en-US" dirty="0">
                <a:solidFill>
                  <a:srgbClr val="0157A4"/>
                </a:solidFill>
              </a:rPr>
              <a:t> </a:t>
            </a:r>
            <a:r>
              <a:rPr lang="en-US" dirty="0" smtClean="0">
                <a:solidFill>
                  <a:srgbClr val="0157A4"/>
                </a:solidFill>
              </a:rPr>
              <a:t>In </a:t>
            </a:r>
            <a:r>
              <a:rPr lang="en-US" dirty="0">
                <a:solidFill>
                  <a:srgbClr val="0157A4"/>
                </a:solidFill>
              </a:rPr>
              <a:t>parallel to start work with full size ship system. So, when the on-shore system is working, the on-board work can commence immediately.</a:t>
            </a:r>
          </a:p>
          <a:p>
            <a:pPr>
              <a:buFont typeface="Arial" charset="0"/>
              <a:buChar char="•"/>
            </a:pPr>
            <a:endParaRPr lang="en-US" dirty="0">
              <a:solidFill>
                <a:srgbClr val="0157A4"/>
              </a:solidFill>
            </a:endParaRPr>
          </a:p>
          <a:p>
            <a:pPr>
              <a:buFont typeface="Arial" charset="0"/>
              <a:buChar char="•"/>
            </a:pPr>
            <a:r>
              <a:rPr lang="en-US" dirty="0" smtClean="0">
                <a:solidFill>
                  <a:srgbClr val="0157A4"/>
                </a:solidFill>
              </a:rPr>
              <a:t>To engage and promote </a:t>
            </a:r>
            <a:r>
              <a:rPr lang="en-US" dirty="0">
                <a:solidFill>
                  <a:srgbClr val="0157A4"/>
                </a:solidFill>
              </a:rPr>
              <a:t>this idea with all stakeholders -&gt; </a:t>
            </a:r>
            <a:r>
              <a:rPr lang="en-US" dirty="0" smtClean="0">
                <a:solidFill>
                  <a:srgbClr val="0157A4"/>
                </a:solidFill>
              </a:rPr>
              <a:t>Class, IMO, EMSA, US CG etc.</a:t>
            </a:r>
            <a:endParaRPr lang="en-US" dirty="0">
              <a:solidFill>
                <a:srgbClr val="0157A4"/>
              </a:solidFill>
            </a:endParaRPr>
          </a:p>
          <a:p>
            <a:pPr>
              <a:buFont typeface="Arial" charset="0"/>
              <a:buChar char="•"/>
            </a:pPr>
            <a:endParaRPr lang="en-US" dirty="0">
              <a:solidFill>
                <a:srgbClr val="0157A4"/>
              </a:solidFill>
            </a:endParaRPr>
          </a:p>
          <a:p>
            <a:pPr>
              <a:buFont typeface="Arial" charset="0"/>
              <a:buChar char="•"/>
            </a:pPr>
            <a:r>
              <a:rPr lang="en-US" dirty="0">
                <a:solidFill>
                  <a:srgbClr val="0157A4"/>
                </a:solidFill>
              </a:rPr>
              <a:t>To involve EC, and pave the road for much bigger full scale multi-ship project co-financed by EU</a:t>
            </a:r>
          </a:p>
          <a:p>
            <a:pPr>
              <a:buFont typeface="Arial" charset="0"/>
              <a:buChar char="•"/>
            </a:pPr>
            <a:endParaRPr lang="en-US" dirty="0">
              <a:solidFill>
                <a:srgbClr val="0157A4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157A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10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/>
              <a:t>M</a:t>
            </a:r>
            <a:r>
              <a:rPr lang="en-GB" dirty="0" smtClean="0"/>
              <a:t>ultidisciplinary </a:t>
            </a:r>
            <a:r>
              <a:rPr lang="en-GB" dirty="0"/>
              <a:t>and multi-industry </a:t>
            </a:r>
            <a:r>
              <a:rPr lang="en-GB" dirty="0" smtClean="0"/>
              <a:t>project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970433791"/>
              </p:ext>
            </p:extLst>
          </p:nvPr>
        </p:nvGraphicFramePr>
        <p:xfrm>
          <a:off x="1403648" y="1052736"/>
          <a:ext cx="6624736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403648" y="5373316"/>
            <a:ext cx="761178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x-none" altLang="x-none" sz="2000" dirty="0">
                <a:solidFill>
                  <a:srgbClr val="0157A4"/>
                </a:solidFill>
                <a:latin typeface="Arial"/>
                <a:cs typeface="Arial"/>
              </a:rPr>
              <a:t>Idea is to have at least two representatives from each competence/segment</a:t>
            </a:r>
            <a:endParaRPr lang="lv-LV" altLang="x-none" sz="2000" dirty="0">
              <a:solidFill>
                <a:srgbClr val="0157A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8147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</a:t>
            </a:r>
            <a:r>
              <a:rPr lang="en-US" dirty="0"/>
              <a:t>provide financial support at the very early or pre-seed stage of turning research outputs into a proposition that </a:t>
            </a:r>
            <a:r>
              <a:rPr lang="en-US" b="1" dirty="0"/>
              <a:t>has impact</a:t>
            </a:r>
            <a:r>
              <a:rPr lang="en-US" dirty="0"/>
              <a:t>, </a:t>
            </a:r>
            <a:r>
              <a:rPr lang="en-US" dirty="0" smtClean="0"/>
              <a:t>innovation and technology transfer potential</a:t>
            </a:r>
          </a:p>
          <a:p>
            <a:r>
              <a:rPr lang="en-US" dirty="0" smtClean="0"/>
              <a:t>The idea or concept must have a clear </a:t>
            </a:r>
            <a:r>
              <a:rPr lang="en-US" dirty="0"/>
              <a:t>potential for </a:t>
            </a:r>
            <a:r>
              <a:rPr lang="en-US" b="1" dirty="0"/>
              <a:t>commercial application </a:t>
            </a:r>
            <a:r>
              <a:rPr lang="en-US" dirty="0"/>
              <a:t>and sometimes a background </a:t>
            </a:r>
            <a:r>
              <a:rPr lang="en-US" b="1" dirty="0"/>
              <a:t>patent</a:t>
            </a:r>
            <a:r>
              <a:rPr lang="en-US" dirty="0"/>
              <a:t> will have been </a:t>
            </a:r>
            <a:r>
              <a:rPr lang="en-US" dirty="0" smtClean="0"/>
              <a:t>filed</a:t>
            </a:r>
          </a:p>
          <a:p>
            <a:r>
              <a:rPr lang="en-US" dirty="0" smtClean="0"/>
              <a:t>should </a:t>
            </a:r>
            <a:r>
              <a:rPr lang="en-US" dirty="0"/>
              <a:t>include an explanation of how they plan to </a:t>
            </a:r>
            <a:r>
              <a:rPr lang="en-US" b="1" dirty="0"/>
              <a:t>manage IP</a:t>
            </a:r>
            <a:r>
              <a:rPr lang="en-US" dirty="0"/>
              <a:t> in the </a:t>
            </a:r>
            <a:r>
              <a:rPr lang="en-US" dirty="0" smtClean="0"/>
              <a:t>project </a:t>
            </a:r>
            <a:endParaRPr lang="en-US" dirty="0"/>
          </a:p>
          <a:p>
            <a:r>
              <a:rPr lang="en-US" dirty="0" smtClean="0"/>
              <a:t>will </a:t>
            </a:r>
            <a:r>
              <a:rPr lang="en-US" dirty="0"/>
              <a:t>make the innovation and </a:t>
            </a:r>
            <a:r>
              <a:rPr lang="en-US" b="1" dirty="0" smtClean="0"/>
              <a:t>technology </a:t>
            </a:r>
            <a:r>
              <a:rPr lang="en-US" b="1" dirty="0"/>
              <a:t>transfer potential evident </a:t>
            </a:r>
            <a:r>
              <a:rPr lang="en-US" dirty="0"/>
              <a:t>to the </a:t>
            </a:r>
            <a:r>
              <a:rPr lang="en-US" dirty="0" smtClean="0"/>
              <a:t>market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818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activities </a:t>
            </a:r>
            <a:r>
              <a:rPr lang="en-US" dirty="0"/>
              <a:t>to enable the development and examination of a novel concept or a product to establish its </a:t>
            </a:r>
            <a:r>
              <a:rPr lang="en-US" b="1" dirty="0"/>
              <a:t>commercial feasibility and scientific and technical </a:t>
            </a:r>
            <a:r>
              <a:rPr lang="en-US" b="1" dirty="0" smtClean="0"/>
              <a:t>merit</a:t>
            </a:r>
            <a:endParaRPr lang="en-US" dirty="0"/>
          </a:p>
          <a:p>
            <a:r>
              <a:rPr lang="en-US" dirty="0" smtClean="0"/>
              <a:t>Undertaking </a:t>
            </a:r>
            <a:r>
              <a:rPr lang="en-US" dirty="0"/>
              <a:t>further </a:t>
            </a:r>
            <a:r>
              <a:rPr lang="en-US" b="1" dirty="0"/>
              <a:t>scientific and technical </a:t>
            </a:r>
            <a:r>
              <a:rPr lang="en-US" dirty="0"/>
              <a:t>development of an </a:t>
            </a:r>
            <a:r>
              <a:rPr lang="en-US" dirty="0" smtClean="0"/>
              <a:t>idea </a:t>
            </a:r>
            <a:endParaRPr lang="en-US" dirty="0"/>
          </a:p>
          <a:p>
            <a:r>
              <a:rPr lang="en-US" dirty="0" smtClean="0"/>
              <a:t>Identifying </a:t>
            </a:r>
            <a:r>
              <a:rPr lang="en-US" dirty="0"/>
              <a:t>potential licensees or opportunities for joint </a:t>
            </a:r>
            <a:r>
              <a:rPr lang="en-US" dirty="0" smtClean="0"/>
              <a:t>ventures</a:t>
            </a:r>
            <a:endParaRPr lang="en-US" dirty="0"/>
          </a:p>
          <a:p>
            <a:r>
              <a:rPr lang="en-US" dirty="0" smtClean="0"/>
              <a:t>applications </a:t>
            </a:r>
            <a:r>
              <a:rPr lang="en-US" dirty="0"/>
              <a:t>which have </a:t>
            </a:r>
            <a:r>
              <a:rPr lang="en-US" dirty="0" smtClean="0"/>
              <a:t>secured </a:t>
            </a:r>
            <a:r>
              <a:rPr lang="en-US" b="1" dirty="0"/>
              <a:t>funding from elsewhere </a:t>
            </a:r>
            <a:r>
              <a:rPr lang="en-US" dirty="0"/>
              <a:t>e.g. host institution, will be looked upon </a:t>
            </a:r>
            <a:r>
              <a:rPr lang="en-US" dirty="0" smtClean="0"/>
              <a:t>favorably</a:t>
            </a:r>
          </a:p>
          <a:p>
            <a:r>
              <a:rPr lang="en-US" b="1" dirty="0" smtClean="0"/>
              <a:t>Funding </a:t>
            </a:r>
            <a:r>
              <a:rPr lang="en-US" b="1" dirty="0"/>
              <a:t>from third parties </a:t>
            </a:r>
            <a:r>
              <a:rPr lang="en-US" dirty="0" smtClean="0"/>
              <a:t>(non-ARIES members) must </a:t>
            </a:r>
            <a:r>
              <a:rPr lang="en-US" dirty="0"/>
              <a:t>be additional to the funds </a:t>
            </a:r>
            <a:r>
              <a:rPr lang="en-US" dirty="0" smtClean="0"/>
              <a:t>requested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912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Background and Aim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the funded research that will form the basis of this project? </a:t>
            </a: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/>
              <a:t>is the aim of this application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Who </a:t>
            </a:r>
            <a:r>
              <a:rPr lang="en-US" dirty="0"/>
              <a:t>will benefit from this project and subsequent </a:t>
            </a:r>
            <a:r>
              <a:rPr lang="en-US" dirty="0" err="1"/>
              <a:t>commercialisation</a:t>
            </a:r>
            <a:r>
              <a:rPr lang="en-US" dirty="0"/>
              <a:t>? 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054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Technical 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a detailed account of the </a:t>
            </a:r>
            <a:r>
              <a:rPr lang="en-US" b="1" dirty="0"/>
              <a:t>current status of the technology </a:t>
            </a:r>
            <a:r>
              <a:rPr lang="en-US" dirty="0"/>
              <a:t>you are proposing and the </a:t>
            </a:r>
            <a:r>
              <a:rPr lang="en-US" b="1" dirty="0"/>
              <a:t>plan for development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summary should provide sufficient </a:t>
            </a:r>
            <a:r>
              <a:rPr lang="en-US" b="1" dirty="0"/>
              <a:t>detail</a:t>
            </a:r>
            <a:r>
              <a:rPr lang="en-US" dirty="0"/>
              <a:t> for the Evaluation Panel to assess fully the </a:t>
            </a:r>
            <a:r>
              <a:rPr lang="en-US" b="1" dirty="0"/>
              <a:t>technical aspects </a:t>
            </a:r>
            <a:r>
              <a:rPr lang="en-US" dirty="0"/>
              <a:t>of the proposed project. 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7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Business Plan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Describe how you will investigate the </a:t>
            </a:r>
            <a:r>
              <a:rPr lang="en-US" b="1" dirty="0"/>
              <a:t>development of a business plan</a:t>
            </a:r>
            <a:r>
              <a:rPr lang="en-US" dirty="0"/>
              <a:t>, which will include a route to market. </a:t>
            </a:r>
            <a:endParaRPr lang="en-US" dirty="0" smtClean="0"/>
          </a:p>
          <a:p>
            <a:r>
              <a:rPr lang="en-US" dirty="0" smtClean="0"/>
              <a:t>Describe </a:t>
            </a:r>
            <a:r>
              <a:rPr lang="en-US" dirty="0"/>
              <a:t>the commercial opportunity, supported by </a:t>
            </a:r>
            <a:r>
              <a:rPr lang="en-US" b="1" dirty="0"/>
              <a:t>market data</a:t>
            </a:r>
            <a:r>
              <a:rPr lang="en-US" dirty="0"/>
              <a:t>, and the predicted investment and mechanism required </a:t>
            </a:r>
            <a:r>
              <a:rPr lang="en-US" b="1" dirty="0"/>
              <a:t>post-project</a:t>
            </a:r>
            <a:r>
              <a:rPr lang="en-US" dirty="0"/>
              <a:t> to take forward </a:t>
            </a:r>
            <a:r>
              <a:rPr lang="en-US" dirty="0" err="1"/>
              <a:t>commercialisation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should also include a summary of the current </a:t>
            </a:r>
            <a:r>
              <a:rPr lang="en-US" b="1" dirty="0"/>
              <a:t>IP position</a:t>
            </a:r>
            <a:r>
              <a:rPr lang="en-US" dirty="0"/>
              <a:t>. 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8758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8A4A180E42E74A98E0CF60E4682E5F" ma:contentTypeVersion="0" ma:contentTypeDescription="Create a new document." ma:contentTypeScope="" ma:versionID="39f8ba23f63fa5174fa67a825a2c1b4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B21BFF-A65A-4492-9EE2-63C60DEF99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9AD6EB-DC50-45B1-B5E4-C04AB89B91CB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082DC925-5A6B-4214-A855-323F165702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1006</TotalTime>
  <Words>793</Words>
  <Application>Microsoft Macintosh PowerPoint</Application>
  <PresentationFormat>On-screen Show (4:3)</PresentationFormat>
  <Paragraphs>91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Calibri</vt:lpstr>
      <vt:lpstr>Arial</vt:lpstr>
      <vt:lpstr>Thème Office</vt:lpstr>
      <vt:lpstr>Thème ARIES</vt:lpstr>
      <vt:lpstr>Thème Office</vt:lpstr>
      <vt:lpstr>PowerPoint Presentation</vt:lpstr>
      <vt:lpstr>The main ideas</vt:lpstr>
      <vt:lpstr>The main ideas</vt:lpstr>
      <vt:lpstr>Multidisciplinary and multi-industry project</vt:lpstr>
      <vt:lpstr>Aims</vt:lpstr>
      <vt:lpstr>Money</vt:lpstr>
      <vt:lpstr>Background and Aim </vt:lpstr>
      <vt:lpstr>Technical Summary </vt:lpstr>
      <vt:lpstr>Business Plan </vt:lpstr>
      <vt:lpstr>Work Plan and Risk Analysis </vt:lpstr>
      <vt:lpstr>Resources (budget) </vt:lpstr>
      <vt:lpstr>Project Deliverables and Milestones to verify implementation </vt:lpstr>
      <vt:lpstr>Letters of Support </vt:lpstr>
      <vt:lpstr>Collaboration Agreements </vt:lpstr>
      <vt:lpstr>PowerPoint Presentation</vt:lpstr>
    </vt:vector>
  </TitlesOfParts>
  <Company>APO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Microsoft Office User</cp:lastModifiedBy>
  <cp:revision>95</cp:revision>
  <dcterms:created xsi:type="dcterms:W3CDTF">2017-04-26T09:15:49Z</dcterms:created>
  <dcterms:modified xsi:type="dcterms:W3CDTF">2018-02-28T23:17:41Z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0x010100E98A4A180E42E74A98E0CF60E4682E5F</vt:lpwstr>
  </property>
</Properties>
</file>