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61" r:id="rId3"/>
    <p:sldId id="262" r:id="rId4"/>
    <p:sldId id="263" r:id="rId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B5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82" autoAdjust="0"/>
    <p:restoredTop sz="94660"/>
  </p:normalViewPr>
  <p:slideViewPr>
    <p:cSldViewPr snapToGrid="0">
      <p:cViewPr varScale="1">
        <p:scale>
          <a:sx n="90" d="100"/>
          <a:sy n="90" d="100"/>
        </p:scale>
        <p:origin x="208" y="7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99DC6-2ADB-410B-9DD0-7A910ACA7F51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3580A-E9FA-422E-BDE9-55B16EF606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972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3580A-E9FA-422E-BDE9-55B16EF606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521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3580A-E9FA-422E-BDE9-55B16EF606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075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3580A-E9FA-422E-BDE9-55B16EF606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93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647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752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68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106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726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761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00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3394"/>
            <a:ext cx="10515600" cy="912530"/>
          </a:xfrm>
        </p:spPr>
        <p:txBody>
          <a:bodyPr/>
          <a:lstStyle>
            <a:lvl1pPr>
              <a:defRPr b="1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69050"/>
            <a:ext cx="4114800" cy="365125"/>
          </a:xfrm>
        </p:spPr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986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24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778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20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Marta Bajko for LHC Performance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18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80" y="6032350"/>
            <a:ext cx="658913" cy="648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83336" y="1084893"/>
            <a:ext cx="11418125" cy="936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Welcome to the 2</a:t>
            </a:r>
            <a:r>
              <a:rPr lang="en-GB" sz="4000" b="1" baseline="30000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nd</a:t>
            </a:r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 International Workshop on Superconducting </a:t>
            </a:r>
            <a:r>
              <a:rPr lang="en-GB" sz="4000" b="1" dirty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M</a:t>
            </a:r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agnet </a:t>
            </a:r>
            <a:r>
              <a:rPr lang="en-GB" sz="4000" b="1" dirty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</a:t>
            </a:r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est </a:t>
            </a:r>
            <a:r>
              <a:rPr lang="en-GB" sz="4000" b="1" dirty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F</a:t>
            </a:r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acilities</a:t>
            </a:r>
            <a:endParaRPr lang="en-GB" sz="4000" b="1" dirty="0">
              <a:solidFill>
                <a:schemeClr val="bg1">
                  <a:lumMod val="50000"/>
                </a:schemeClr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69050"/>
            <a:ext cx="4114800" cy="365125"/>
          </a:xfrm>
        </p:spPr>
        <p:txBody>
          <a:bodyPr/>
          <a:lstStyle/>
          <a:p>
            <a:r>
              <a:rPr lang="en-GB" dirty="0" smtClean="0"/>
              <a:t>Marta Bajko for </a:t>
            </a: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smtClean="0"/>
              <a:t>International Workshop on SMTF BNL 2018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2398" y="2617332"/>
            <a:ext cx="2540000" cy="93980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2" name="Rectangle 11"/>
          <p:cNvSpPr/>
          <p:nvPr/>
        </p:nvSpPr>
        <p:spPr>
          <a:xfrm>
            <a:off x="1349986" y="3724026"/>
            <a:ext cx="928482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Roboto" charset="0"/>
              </a:rPr>
              <a:t>The workshop chair: </a:t>
            </a:r>
            <a:endParaRPr lang="en-US" dirty="0" smtClean="0">
              <a:solidFill>
                <a:srgbClr val="000000"/>
              </a:solidFill>
              <a:latin typeface="Roboto" charset="0"/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Roboto" charset="0"/>
              </a:rPr>
              <a:t>Marta </a:t>
            </a:r>
            <a:r>
              <a:rPr lang="en-US" dirty="0">
                <a:solidFill>
                  <a:srgbClr val="000000"/>
                </a:solidFill>
                <a:latin typeface="Roboto" charset="0"/>
              </a:rPr>
              <a:t>Bajko CERN </a:t>
            </a:r>
          </a:p>
          <a:p>
            <a:pPr algn="ctr"/>
            <a:endParaRPr lang="en-US" dirty="0">
              <a:solidFill>
                <a:srgbClr val="000000"/>
              </a:solidFill>
              <a:latin typeface="Roboto" charset="0"/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Roboto" charset="0"/>
              </a:rPr>
              <a:t>The </a:t>
            </a:r>
            <a:r>
              <a:rPr lang="en-US" dirty="0">
                <a:solidFill>
                  <a:srgbClr val="000000"/>
                </a:solidFill>
                <a:latin typeface="Roboto" charset="0"/>
              </a:rPr>
              <a:t>scientific program committee :</a:t>
            </a:r>
          </a:p>
          <a:p>
            <a:pPr algn="ctr"/>
            <a:r>
              <a:rPr lang="en-US" dirty="0" err="1">
                <a:solidFill>
                  <a:srgbClr val="000000"/>
                </a:solidFill>
                <a:latin typeface="Roboto" charset="0"/>
              </a:rPr>
              <a:t>Stoyan</a:t>
            </a:r>
            <a:r>
              <a:rPr lang="en-US" dirty="0">
                <a:solidFill>
                  <a:srgbClr val="000000"/>
                </a:solidFill>
                <a:latin typeface="Roboto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Roboto" charset="0"/>
              </a:rPr>
              <a:t>Stoynev</a:t>
            </a:r>
            <a:r>
              <a:rPr lang="en-US" dirty="0" smtClean="0">
                <a:solidFill>
                  <a:srgbClr val="000000"/>
                </a:solidFill>
                <a:latin typeface="Roboto" charset="0"/>
              </a:rPr>
              <a:t> (FNAL</a:t>
            </a:r>
            <a:r>
              <a:rPr lang="en-US" dirty="0">
                <a:solidFill>
                  <a:srgbClr val="000000"/>
                </a:solidFill>
                <a:latin typeface="Roboto" charset="0"/>
              </a:rPr>
              <a:t>) , Toru </a:t>
            </a:r>
            <a:r>
              <a:rPr lang="en-US" dirty="0" err="1">
                <a:solidFill>
                  <a:srgbClr val="000000"/>
                </a:solidFill>
                <a:latin typeface="Roboto" charset="0"/>
              </a:rPr>
              <a:t>Ogitsu</a:t>
            </a:r>
            <a:r>
              <a:rPr lang="en-US" dirty="0">
                <a:solidFill>
                  <a:srgbClr val="000000"/>
                </a:solidFill>
                <a:latin typeface="Roboto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Roboto" charset="0"/>
              </a:rPr>
              <a:t>( </a:t>
            </a:r>
            <a:r>
              <a:rPr lang="en-US" dirty="0">
                <a:solidFill>
                  <a:srgbClr val="000000"/>
                </a:solidFill>
                <a:latin typeface="Roboto" charset="0"/>
              </a:rPr>
              <a:t>KEK), </a:t>
            </a:r>
            <a:r>
              <a:rPr lang="en-US" dirty="0" err="1">
                <a:solidFill>
                  <a:srgbClr val="000000"/>
                </a:solidFill>
                <a:latin typeface="Roboto" charset="0"/>
              </a:rPr>
              <a:t>Roser</a:t>
            </a:r>
            <a:r>
              <a:rPr lang="en-US" dirty="0">
                <a:solidFill>
                  <a:srgbClr val="000000"/>
                </a:solidFill>
                <a:latin typeface="Roboto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Roboto" charset="0"/>
              </a:rPr>
              <a:t>Vallcorba</a:t>
            </a:r>
            <a:r>
              <a:rPr lang="en-US" dirty="0" smtClean="0">
                <a:solidFill>
                  <a:srgbClr val="000000"/>
                </a:solidFill>
                <a:latin typeface="Roboto" charset="0"/>
              </a:rPr>
              <a:t> (CEA</a:t>
            </a:r>
            <a:r>
              <a:rPr lang="en-US" dirty="0">
                <a:solidFill>
                  <a:srgbClr val="000000"/>
                </a:solidFill>
                <a:latin typeface="Roboto" charset="0"/>
              </a:rPr>
              <a:t>)  and Marta </a:t>
            </a:r>
            <a:r>
              <a:rPr lang="en-US" dirty="0" smtClean="0">
                <a:solidFill>
                  <a:srgbClr val="000000"/>
                </a:solidFill>
                <a:latin typeface="Roboto" charset="0"/>
              </a:rPr>
              <a:t>Bajko (CERN</a:t>
            </a:r>
            <a:r>
              <a:rPr lang="en-US" dirty="0">
                <a:solidFill>
                  <a:srgbClr val="000000"/>
                </a:solidFill>
                <a:latin typeface="Roboto" charset="0"/>
              </a:rPr>
              <a:t>)</a:t>
            </a:r>
          </a:p>
          <a:p>
            <a:pPr algn="ctr"/>
            <a:endParaRPr lang="en-US" dirty="0" smtClean="0">
              <a:solidFill>
                <a:srgbClr val="000000"/>
              </a:solidFill>
              <a:latin typeface="Roboto" charset="0"/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Roboto" charset="0"/>
              </a:rPr>
              <a:t>Program </a:t>
            </a:r>
            <a:r>
              <a:rPr lang="en-US" dirty="0">
                <a:solidFill>
                  <a:srgbClr val="000000"/>
                </a:solidFill>
                <a:latin typeface="Roboto" charset="0"/>
              </a:rPr>
              <a:t>Chair </a:t>
            </a:r>
            <a:r>
              <a:rPr lang="en-US" dirty="0" smtClean="0">
                <a:solidFill>
                  <a:srgbClr val="000000"/>
                </a:solidFill>
                <a:latin typeface="Roboto" charset="0"/>
              </a:rPr>
              <a:t>: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Roboto" charset="0"/>
              </a:rPr>
              <a:t>Joseph </a:t>
            </a:r>
            <a:r>
              <a:rPr lang="en-US" dirty="0" err="1" smtClean="0">
                <a:solidFill>
                  <a:srgbClr val="000000"/>
                </a:solidFill>
                <a:latin typeface="Roboto" charset="0"/>
              </a:rPr>
              <a:t>Muratore</a:t>
            </a:r>
            <a:r>
              <a:rPr lang="en-US" dirty="0" smtClean="0">
                <a:solidFill>
                  <a:srgbClr val="000000"/>
                </a:solidFill>
                <a:latin typeface="Roboto" charset="0"/>
              </a:rPr>
              <a:t> (BNL)</a:t>
            </a:r>
          </a:p>
          <a:p>
            <a:pPr algn="ctr"/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Roboto" charset="0"/>
              </a:rPr>
              <a:t>Local </a:t>
            </a:r>
            <a:r>
              <a:rPr lang="en-US" b="0" i="0" u="none" strike="noStrike" dirty="0" err="1" smtClean="0">
                <a:solidFill>
                  <a:srgbClr val="000000"/>
                </a:solidFill>
                <a:effectLst/>
                <a:latin typeface="Roboto" charset="0"/>
              </a:rPr>
              <a:t>organiser</a:t>
            </a:r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Roboto" charset="0"/>
              </a:rPr>
              <a:t> committee: </a:t>
            </a:r>
          </a:p>
          <a:p>
            <a:pPr algn="ctr"/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Roboto" charset="0"/>
              </a:rPr>
              <a:t>Peter Wanderer, Nina Rivera (BNL)</a:t>
            </a:r>
            <a:endParaRPr lang="en-US" b="0" i="0" u="none" strike="noStrike" dirty="0">
              <a:solidFill>
                <a:srgbClr val="000000"/>
              </a:solidFill>
              <a:effectLst/>
              <a:latin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66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80" y="6032350"/>
            <a:ext cx="658913" cy="648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83337" y="180744"/>
            <a:ext cx="11418125" cy="936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The 1</a:t>
            </a:r>
            <a:r>
              <a:rPr lang="en-GB" sz="4000" b="1" baseline="30000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st</a:t>
            </a:r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International workshop on superconducting magnet test facilities</a:t>
            </a:r>
            <a:endParaRPr lang="en-GB" sz="4000" b="1" dirty="0">
              <a:solidFill>
                <a:schemeClr val="bg1">
                  <a:lumMod val="50000"/>
                </a:schemeClr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69050"/>
            <a:ext cx="4114800" cy="365125"/>
          </a:xfrm>
        </p:spPr>
        <p:txBody>
          <a:bodyPr/>
          <a:lstStyle/>
          <a:p>
            <a:r>
              <a:rPr lang="en-GB" dirty="0" smtClean="0"/>
              <a:t>Marta Bajko for </a:t>
            </a: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smtClean="0"/>
              <a:t>International Workshop on SMTF BNL 2018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3149" r="16142"/>
          <a:stretch/>
        </p:blipFill>
        <p:spPr>
          <a:xfrm>
            <a:off x="1814512" y="1510294"/>
            <a:ext cx="8786813" cy="41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46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80" y="6032350"/>
            <a:ext cx="658913" cy="648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05580" y="251597"/>
            <a:ext cx="11418125" cy="936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The 2</a:t>
            </a:r>
            <a:r>
              <a:rPr lang="en-GB" sz="4000" b="1" baseline="30000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nd</a:t>
            </a:r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 International workshop on superconducting magnet test facilities</a:t>
            </a:r>
            <a:endParaRPr lang="en-GB" sz="4000" b="1" dirty="0">
              <a:solidFill>
                <a:schemeClr val="bg1">
                  <a:lumMod val="50000"/>
                </a:schemeClr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69050"/>
            <a:ext cx="4114800" cy="365125"/>
          </a:xfrm>
        </p:spPr>
        <p:txBody>
          <a:bodyPr/>
          <a:lstStyle/>
          <a:p>
            <a:r>
              <a:rPr lang="en-GB" dirty="0" smtClean="0"/>
              <a:t>Marta Bajko for </a:t>
            </a: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smtClean="0"/>
              <a:t>International Workshop on SMTF BNL 2018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1288883" y="5465381"/>
            <a:ext cx="10186988" cy="57464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https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://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indico.cern.ch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/event/704235/timetable/#20180508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13784" y="1741212"/>
            <a:ext cx="1016443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Particular goals </a:t>
            </a:r>
            <a:r>
              <a:rPr lang="en-US" dirty="0" smtClean="0"/>
              <a:t>of this workshop is to </a:t>
            </a:r>
            <a:r>
              <a:rPr lang="en-US" dirty="0"/>
              <a:t>present how in different test stands the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operation</a:t>
            </a:r>
            <a:r>
              <a:rPr lang="en-US" sz="3600" dirty="0"/>
              <a:t> </a:t>
            </a:r>
            <a:r>
              <a:rPr lang="en-US" dirty="0"/>
              <a:t>(cryogenics, powering, interlocks) are done and what kind of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good practice </a:t>
            </a:r>
            <a:r>
              <a:rPr lang="en-US" dirty="0"/>
              <a:t>can be learned from each other to increase testing rates.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QA/QC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tools that are developed</a:t>
            </a:r>
            <a:r>
              <a:rPr lang="en-US" sz="2800" dirty="0"/>
              <a:t> </a:t>
            </a:r>
            <a:r>
              <a:rPr lang="en-US" dirty="0"/>
              <a:t>based on our needs will be presented.</a:t>
            </a:r>
          </a:p>
          <a:p>
            <a:pPr algn="just"/>
            <a:r>
              <a:rPr lang="en-US" dirty="0"/>
              <a:t>After a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visit to BNL facility </a:t>
            </a:r>
            <a:r>
              <a:rPr lang="en-US" dirty="0"/>
              <a:t>we will come back to technical free discussion on the different sessions and decide together in which fields experience can and should be shared.</a:t>
            </a:r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1312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27760"/>
            <a:ext cx="1129665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TRANS NATIONAL ACCESS </a:t>
            </a:r>
            <a:r>
              <a:rPr lang="en-US" sz="36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OPEN @ </a:t>
            </a: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rPr>
              <a:t>CERN</a:t>
            </a: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LHC Performance Workshop 2018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726" y="1462025"/>
            <a:ext cx="9001125" cy="46162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86642" y="6032667"/>
            <a:ext cx="6685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aries.web.cern.ch</a:t>
            </a:r>
            <a:r>
              <a:rPr lang="en-US" dirty="0"/>
              <a:t>/content/application-and-follow-procedures</a:t>
            </a:r>
          </a:p>
        </p:txBody>
      </p:sp>
    </p:spTree>
    <p:extLst>
      <p:ext uri="{BB962C8B-B14F-4D97-AF65-F5344CB8AC3E}">
        <p14:creationId xmlns:p14="http://schemas.microsoft.com/office/powerpoint/2010/main" val="177247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38905</TotalTime>
  <Words>175</Words>
  <Application>Microsoft Macintosh PowerPoint</Application>
  <PresentationFormat>Widescreen</PresentationFormat>
  <Paragraphs>25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Aharoni</vt:lpstr>
      <vt:lpstr>American Typewriter</vt:lpstr>
      <vt:lpstr>Calibri</vt:lpstr>
      <vt:lpstr>Calibri Light</vt:lpstr>
      <vt:lpstr>Roboto</vt:lpstr>
      <vt:lpstr>Arial</vt:lpstr>
      <vt:lpstr>Office Theme</vt:lpstr>
      <vt:lpstr>PowerPoint Presentation</vt:lpstr>
      <vt:lpstr>PowerPoint Presentation</vt:lpstr>
      <vt:lpstr>PowerPoint Presentation</vt:lpstr>
      <vt:lpstr>TRANS NATIONAL ACCESS OPEN @ CERN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Marta Bajko</dc:creator>
  <cp:lastModifiedBy>Marta Bajko</cp:lastModifiedBy>
  <cp:revision>242</cp:revision>
  <cp:lastPrinted>2018-01-26T10:02:25Z</cp:lastPrinted>
  <dcterms:created xsi:type="dcterms:W3CDTF">2017-10-31T15:22:10Z</dcterms:created>
  <dcterms:modified xsi:type="dcterms:W3CDTF">2018-05-08T11:28:58Z</dcterms:modified>
</cp:coreProperties>
</file>