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341" r:id="rId6"/>
    <p:sldId id="357" r:id="rId7"/>
    <p:sldId id="342" r:id="rId8"/>
    <p:sldId id="343" r:id="rId9"/>
    <p:sldId id="351" r:id="rId10"/>
    <p:sldId id="348" r:id="rId11"/>
    <p:sldId id="353" r:id="rId12"/>
    <p:sldId id="360" r:id="rId13"/>
    <p:sldId id="352" r:id="rId14"/>
    <p:sldId id="355" r:id="rId15"/>
    <p:sldId id="350" r:id="rId16"/>
    <p:sldId id="354" r:id="rId17"/>
    <p:sldId id="345" r:id="rId18"/>
    <p:sldId id="356" r:id="rId19"/>
    <p:sldId id="366" r:id="rId20"/>
    <p:sldId id="358" r:id="rId21"/>
    <p:sldId id="361" r:id="rId22"/>
    <p:sldId id="363" r:id="rId23"/>
    <p:sldId id="364" r:id="rId24"/>
    <p:sldId id="365" r:id="rId25"/>
    <p:sldId id="362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5F5F5F"/>
    <a:srgbClr val="009900"/>
    <a:srgbClr val="FFE699"/>
    <a:srgbClr val="FFCC00"/>
    <a:srgbClr val="B4C6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1235" autoAdjust="0"/>
    <p:restoredTop sz="96407" autoAdjust="0"/>
  </p:normalViewPr>
  <p:slideViewPr>
    <p:cSldViewPr snapToObjects="1" showGuides="1">
      <p:cViewPr>
        <p:scale>
          <a:sx n="187" d="100"/>
          <a:sy n="187" d="100"/>
        </p:scale>
        <p:origin x="-984" y="-78"/>
      </p:cViewPr>
      <p:guideLst>
        <p:guide orient="horz" pos="4080"/>
        <p:guide pos="2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07/05/2018</a:t>
            </a:fld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604308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07/05/2018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5358721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14498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499992" y="6388100"/>
            <a:ext cx="3167912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Design Criteria Review of the MQXFA Magnets - April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1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Design Criteria Review of the MQXFA Magnets - April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4" name="Espace réservé du pied de page 4"/>
          <p:cNvSpPr>
            <a:spLocks noGrp="1"/>
          </p:cNvSpPr>
          <p:nvPr>
            <p:ph type="ftr" sz="quarter" idx="1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Design Criteria Review of the MQXFA Magnets - April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0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Design Criteria Review of the MQXFA Magnets - April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Design Criteria Review of the MQXFA Magnets - April 2018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sp>
        <p:nvSpPr>
          <p:cNvPr id="13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Design Criteria Review of the MQXFA Magnets - April 2018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/>
              <a:t>Design Criteria Review of the MQXFA Magnets - April 2018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212900"/>
            <a:ext cx="1907704" cy="6451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43608" y="3004113"/>
            <a:ext cx="7464288" cy="856935"/>
          </a:xfrm>
        </p:spPr>
        <p:txBody>
          <a:bodyPr/>
          <a:lstStyle/>
          <a:p>
            <a:r>
              <a:rPr lang="en-GB" sz="3600" dirty="0" smtClean="0"/>
              <a:t>BNL Magnet Test Facility Updates</a:t>
            </a:r>
            <a:endParaRPr lang="en-GB" sz="36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88956" y="4221088"/>
            <a:ext cx="6480000" cy="990600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Joseph F Muratore</a:t>
            </a:r>
            <a:endParaRPr lang="en-GB" dirty="0"/>
          </a:p>
          <a:p>
            <a:r>
              <a:rPr lang="en-US" i="1" dirty="0" smtClean="0"/>
              <a:t>Superconducting Magnet Division</a:t>
            </a:r>
          </a:p>
          <a:p>
            <a:r>
              <a:rPr lang="en-US" i="1" dirty="0" smtClean="0"/>
              <a:t>Brookhaven National Laboratory</a:t>
            </a:r>
          </a:p>
          <a:p>
            <a:r>
              <a:rPr lang="en-US" i="1" dirty="0" smtClean="0"/>
              <a:t>Upton NY 11973 USA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547664" y="5733256"/>
            <a:ext cx="4824536" cy="50405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International Workshop on Magnet Test Facilities</a:t>
            </a:r>
            <a:endParaRPr lang="en-US" dirty="0"/>
          </a:p>
          <a:p>
            <a:r>
              <a:rPr lang="en-US" dirty="0" smtClean="0"/>
              <a:t>BNL, May 8-9, </a:t>
            </a:r>
            <a:r>
              <a:rPr lang="en-US" dirty="0"/>
              <a:t>2018</a:t>
            </a:r>
            <a:endParaRPr lang="en-GB" dirty="0"/>
          </a:p>
        </p:txBody>
      </p:sp>
      <p:sp>
        <p:nvSpPr>
          <p:cNvPr id="8" name="Freeform 7"/>
          <p:cNvSpPr/>
          <p:nvPr/>
        </p:nvSpPr>
        <p:spPr>
          <a:xfrm>
            <a:off x="871672" y="908720"/>
            <a:ext cx="604431" cy="1286727"/>
          </a:xfrm>
          <a:custGeom>
            <a:avLst/>
            <a:gdLst>
              <a:gd name="connsiteX0" fmla="*/ 460739 w 604431"/>
              <a:gd name="connsiteY0" fmla="*/ 0 h 1286727"/>
              <a:gd name="connsiteX1" fmla="*/ 460739 w 604431"/>
              <a:gd name="connsiteY1" fmla="*/ 0 h 1286727"/>
              <a:gd name="connsiteX2" fmla="*/ 447677 w 604431"/>
              <a:gd name="connsiteY2" fmla="*/ 117566 h 1286727"/>
              <a:gd name="connsiteX3" fmla="*/ 421551 w 604431"/>
              <a:gd name="connsiteY3" fmla="*/ 156754 h 1286727"/>
              <a:gd name="connsiteX4" fmla="*/ 356237 w 604431"/>
              <a:gd name="connsiteY4" fmla="*/ 274320 h 1286727"/>
              <a:gd name="connsiteX5" fmla="*/ 330111 w 604431"/>
              <a:gd name="connsiteY5" fmla="*/ 313509 h 1286727"/>
              <a:gd name="connsiteX6" fmla="*/ 251734 w 604431"/>
              <a:gd name="connsiteY6" fmla="*/ 378823 h 1286727"/>
              <a:gd name="connsiteX7" fmla="*/ 225608 w 604431"/>
              <a:gd name="connsiteY7" fmla="*/ 418011 h 1286727"/>
              <a:gd name="connsiteX8" fmla="*/ 186419 w 604431"/>
              <a:gd name="connsiteY8" fmla="*/ 444137 h 1286727"/>
              <a:gd name="connsiteX9" fmla="*/ 134168 w 604431"/>
              <a:gd name="connsiteY9" fmla="*/ 522514 h 1286727"/>
              <a:gd name="connsiteX10" fmla="*/ 108042 w 604431"/>
              <a:gd name="connsiteY10" fmla="*/ 561703 h 1286727"/>
              <a:gd name="connsiteX11" fmla="*/ 68854 w 604431"/>
              <a:gd name="connsiteY11" fmla="*/ 679269 h 1286727"/>
              <a:gd name="connsiteX12" fmla="*/ 55791 w 604431"/>
              <a:gd name="connsiteY12" fmla="*/ 718457 h 1286727"/>
              <a:gd name="connsiteX13" fmla="*/ 42728 w 604431"/>
              <a:gd name="connsiteY13" fmla="*/ 757646 h 1286727"/>
              <a:gd name="connsiteX14" fmla="*/ 16602 w 604431"/>
              <a:gd name="connsiteY14" fmla="*/ 809897 h 1286727"/>
              <a:gd name="connsiteX15" fmla="*/ 16602 w 604431"/>
              <a:gd name="connsiteY15" fmla="*/ 1045029 h 1286727"/>
              <a:gd name="connsiteX16" fmla="*/ 55791 w 604431"/>
              <a:gd name="connsiteY16" fmla="*/ 1084217 h 1286727"/>
              <a:gd name="connsiteX17" fmla="*/ 121105 w 604431"/>
              <a:gd name="connsiteY17" fmla="*/ 1162594 h 1286727"/>
              <a:gd name="connsiteX18" fmla="*/ 173357 w 604431"/>
              <a:gd name="connsiteY18" fmla="*/ 1175657 h 1286727"/>
              <a:gd name="connsiteX19" fmla="*/ 199482 w 604431"/>
              <a:gd name="connsiteY19" fmla="*/ 1214846 h 1286727"/>
              <a:gd name="connsiteX20" fmla="*/ 238671 w 604431"/>
              <a:gd name="connsiteY20" fmla="*/ 1227909 h 1286727"/>
              <a:gd name="connsiteX21" fmla="*/ 277859 w 604431"/>
              <a:gd name="connsiteY21" fmla="*/ 1254034 h 1286727"/>
              <a:gd name="connsiteX22" fmla="*/ 369299 w 604431"/>
              <a:gd name="connsiteY22" fmla="*/ 1280160 h 1286727"/>
              <a:gd name="connsiteX23" fmla="*/ 591368 w 604431"/>
              <a:gd name="connsiteY23" fmla="*/ 1227909 h 1286727"/>
              <a:gd name="connsiteX24" fmla="*/ 604431 w 604431"/>
              <a:gd name="connsiteY24" fmla="*/ 1136469 h 1286727"/>
              <a:gd name="connsiteX25" fmla="*/ 578305 w 604431"/>
              <a:gd name="connsiteY25" fmla="*/ 757646 h 1286727"/>
              <a:gd name="connsiteX26" fmla="*/ 565242 w 604431"/>
              <a:gd name="connsiteY26" fmla="*/ 718457 h 1286727"/>
              <a:gd name="connsiteX27" fmla="*/ 578305 w 604431"/>
              <a:gd name="connsiteY27" fmla="*/ 235131 h 1286727"/>
              <a:gd name="connsiteX28" fmla="*/ 486865 w 604431"/>
              <a:gd name="connsiteY28" fmla="*/ 0 h 1286727"/>
              <a:gd name="connsiteX29" fmla="*/ 460739 w 604431"/>
              <a:gd name="connsiteY29" fmla="*/ 0 h 128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604431" h="1286727">
                <a:moveTo>
                  <a:pt x="460739" y="0"/>
                </a:moveTo>
                <a:lnTo>
                  <a:pt x="460739" y="0"/>
                </a:lnTo>
                <a:cubicBezTo>
                  <a:pt x="456385" y="39189"/>
                  <a:pt x="457240" y="79313"/>
                  <a:pt x="447677" y="117566"/>
                </a:cubicBezTo>
                <a:cubicBezTo>
                  <a:pt x="443869" y="132797"/>
                  <a:pt x="429340" y="143123"/>
                  <a:pt x="421551" y="156754"/>
                </a:cubicBezTo>
                <a:cubicBezTo>
                  <a:pt x="338365" y="302328"/>
                  <a:pt x="465035" y="100242"/>
                  <a:pt x="356237" y="274320"/>
                </a:cubicBezTo>
                <a:cubicBezTo>
                  <a:pt x="347916" y="287633"/>
                  <a:pt x="340162" y="301448"/>
                  <a:pt x="330111" y="313509"/>
                </a:cubicBezTo>
                <a:cubicBezTo>
                  <a:pt x="298682" y="351224"/>
                  <a:pt x="290264" y="353136"/>
                  <a:pt x="251734" y="378823"/>
                </a:cubicBezTo>
                <a:cubicBezTo>
                  <a:pt x="243025" y="391886"/>
                  <a:pt x="236709" y="406910"/>
                  <a:pt x="225608" y="418011"/>
                </a:cubicBezTo>
                <a:cubicBezTo>
                  <a:pt x="214506" y="429112"/>
                  <a:pt x="196757" y="432322"/>
                  <a:pt x="186419" y="444137"/>
                </a:cubicBezTo>
                <a:cubicBezTo>
                  <a:pt x="165743" y="467767"/>
                  <a:pt x="151585" y="496388"/>
                  <a:pt x="134168" y="522514"/>
                </a:cubicBezTo>
                <a:cubicBezTo>
                  <a:pt x="125459" y="535577"/>
                  <a:pt x="113007" y="546809"/>
                  <a:pt x="108042" y="561703"/>
                </a:cubicBezTo>
                <a:lnTo>
                  <a:pt x="68854" y="679269"/>
                </a:lnTo>
                <a:lnTo>
                  <a:pt x="55791" y="718457"/>
                </a:lnTo>
                <a:cubicBezTo>
                  <a:pt x="51437" y="731520"/>
                  <a:pt x="48886" y="745330"/>
                  <a:pt x="42728" y="757646"/>
                </a:cubicBezTo>
                <a:lnTo>
                  <a:pt x="16602" y="809897"/>
                </a:lnTo>
                <a:cubicBezTo>
                  <a:pt x="1443" y="900852"/>
                  <a:pt x="-11575" y="939366"/>
                  <a:pt x="16602" y="1045029"/>
                </a:cubicBezTo>
                <a:cubicBezTo>
                  <a:pt x="21362" y="1062879"/>
                  <a:pt x="43964" y="1070025"/>
                  <a:pt x="55791" y="1084217"/>
                </a:cubicBezTo>
                <a:cubicBezTo>
                  <a:pt x="80384" y="1113729"/>
                  <a:pt x="84677" y="1141778"/>
                  <a:pt x="121105" y="1162594"/>
                </a:cubicBezTo>
                <a:cubicBezTo>
                  <a:pt x="136693" y="1171501"/>
                  <a:pt x="155940" y="1171303"/>
                  <a:pt x="173357" y="1175657"/>
                </a:cubicBezTo>
                <a:cubicBezTo>
                  <a:pt x="182065" y="1188720"/>
                  <a:pt x="187223" y="1205038"/>
                  <a:pt x="199482" y="1214846"/>
                </a:cubicBezTo>
                <a:cubicBezTo>
                  <a:pt x="210234" y="1223448"/>
                  <a:pt x="226355" y="1221751"/>
                  <a:pt x="238671" y="1227909"/>
                </a:cubicBezTo>
                <a:cubicBezTo>
                  <a:pt x="252713" y="1234930"/>
                  <a:pt x="263817" y="1247013"/>
                  <a:pt x="277859" y="1254034"/>
                </a:cubicBezTo>
                <a:cubicBezTo>
                  <a:pt x="296599" y="1263404"/>
                  <a:pt x="352558" y="1275975"/>
                  <a:pt x="369299" y="1280160"/>
                </a:cubicBezTo>
                <a:cubicBezTo>
                  <a:pt x="434801" y="1275793"/>
                  <a:pt x="563973" y="1319226"/>
                  <a:pt x="591368" y="1227909"/>
                </a:cubicBezTo>
                <a:cubicBezTo>
                  <a:pt x="600215" y="1198418"/>
                  <a:pt x="600077" y="1166949"/>
                  <a:pt x="604431" y="1136469"/>
                </a:cubicBezTo>
                <a:cubicBezTo>
                  <a:pt x="598352" y="990576"/>
                  <a:pt x="610202" y="885233"/>
                  <a:pt x="578305" y="757646"/>
                </a:cubicBezTo>
                <a:cubicBezTo>
                  <a:pt x="574965" y="744288"/>
                  <a:pt x="569596" y="731520"/>
                  <a:pt x="565242" y="718457"/>
                </a:cubicBezTo>
                <a:cubicBezTo>
                  <a:pt x="569596" y="557348"/>
                  <a:pt x="578305" y="396298"/>
                  <a:pt x="578305" y="235131"/>
                </a:cubicBezTo>
                <a:cubicBezTo>
                  <a:pt x="578305" y="188617"/>
                  <a:pt x="608232" y="0"/>
                  <a:pt x="486865" y="0"/>
                </a:cubicBezTo>
                <a:lnTo>
                  <a:pt x="460739" y="0"/>
                </a:lnTo>
                <a:close/>
              </a:path>
            </a:pathLst>
          </a:cu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Image 11" descr="HLU-logoN-title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050" y="585575"/>
            <a:ext cx="3540430" cy="15343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7690" y="585575"/>
            <a:ext cx="4057610" cy="1691297"/>
          </a:xfrm>
          <a:prstGeom prst="rect">
            <a:avLst/>
          </a:prstGeom>
        </p:spPr>
      </p:pic>
      <p:pic>
        <p:nvPicPr>
          <p:cNvPr id="1026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6165304"/>
            <a:ext cx="1683668" cy="616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36505"/>
            <a:ext cx="7920000" cy="512175"/>
          </a:xfrm>
        </p:spPr>
        <p:txBody>
          <a:bodyPr/>
          <a:lstStyle/>
          <a:p>
            <a:r>
              <a:rPr lang="en-US" sz="3200" dirty="0" smtClean="0"/>
              <a:t>Cryogenic System Upgrades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2664296" cy="2951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8448" y="908720"/>
            <a:ext cx="2827090" cy="2827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650240" y="3788429"/>
            <a:ext cx="523529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Linde Model 1610 He </a:t>
            </a:r>
            <a:r>
              <a:rPr lang="en-US" dirty="0" smtClean="0"/>
              <a:t>Liquefier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Based on modified </a:t>
            </a:r>
            <a:r>
              <a:rPr lang="en-US" dirty="0"/>
              <a:t>Claude cycle with two gas piston </a:t>
            </a:r>
            <a:r>
              <a:rPr lang="en-US" dirty="0" smtClean="0"/>
              <a:t>expanders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In-line purifier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80 – 100 L/hr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/>
              <a:t>With main refrigerator CTI 4000, will allow liquefaction rate for 3 quenches / day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573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512175"/>
          </a:xfrm>
        </p:spPr>
        <p:txBody>
          <a:bodyPr/>
          <a:lstStyle/>
          <a:p>
            <a:r>
              <a:rPr lang="en-US" sz="3200" dirty="0" smtClean="0"/>
              <a:t>Power Supply System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" y="513031"/>
            <a:ext cx="7920000" cy="5724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225209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95536" y="1219200"/>
            <a:ext cx="8424936" cy="4906963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Ceramic non-inductive dump resistors have replaced the stainless steel resistors used during </a:t>
            </a:r>
            <a:r>
              <a:rPr lang="en-US" sz="2000" dirty="0" smtClean="0">
                <a:solidFill>
                  <a:schemeClr val="tx1"/>
                </a:solidFill>
              </a:rPr>
              <a:t>the mirror </a:t>
            </a:r>
            <a:r>
              <a:rPr lang="en-US" sz="2000" dirty="0" smtClean="0">
                <a:solidFill>
                  <a:schemeClr val="tx1"/>
                </a:solidFill>
              </a:rPr>
              <a:t>test – now have more options -  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    R</a:t>
            </a:r>
            <a:r>
              <a:rPr lang="en-US" sz="2000" baseline="-25000" dirty="0" smtClean="0">
                <a:solidFill>
                  <a:schemeClr val="tx1"/>
                </a:solidFill>
              </a:rPr>
              <a:t>D</a:t>
            </a:r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>
                <a:solidFill>
                  <a:schemeClr val="tx1"/>
                </a:solidFill>
              </a:rPr>
              <a:t>= 30, 37.5, 50, 75, </a:t>
            </a:r>
            <a:r>
              <a:rPr lang="en-US" sz="2000" dirty="0" smtClean="0">
                <a:solidFill>
                  <a:schemeClr val="tx1"/>
                </a:solidFill>
              </a:rPr>
              <a:t>150 mΩ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Upgrade of IGBT switches on PS#2 to 1700 V rating - allows for use of higher EE resistance at training </a:t>
            </a:r>
            <a:r>
              <a:rPr lang="en-US" sz="2000" dirty="0" smtClean="0">
                <a:solidFill>
                  <a:schemeClr val="tx1"/>
                </a:solidFill>
              </a:rPr>
              <a:t>quench currents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Replacement of main 480 V switches for both power supplies to meet safety requirements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Addition of FPGA-based quench detector for main quench signals – total coil, total coil-L(</a:t>
            </a:r>
            <a:r>
              <a:rPr lang="en-US" sz="2000" dirty="0" err="1" smtClean="0">
                <a:solidFill>
                  <a:schemeClr val="tx1"/>
                </a:solidFill>
              </a:rPr>
              <a:t>dI</a:t>
            </a:r>
            <a:r>
              <a:rPr lang="en-US" sz="2000" dirty="0" smtClean="0">
                <a:solidFill>
                  <a:schemeClr val="tx1"/>
                </a:solidFill>
              </a:rPr>
              <a:t>/dt), ½  coil difference, ¼ coil differences, SC leads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PXIe quench detector also still being operated – as backup to FPGA-based QD and for signals which can trigger slow discharge, such as gas-cooled leads and LHe level, etc. (see following drawing)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68240"/>
            <a:ext cx="7920000" cy="728720"/>
          </a:xfrm>
        </p:spPr>
        <p:txBody>
          <a:bodyPr/>
          <a:lstStyle/>
          <a:p>
            <a:r>
              <a:rPr lang="en-US" sz="3200" dirty="0" smtClean="0"/>
              <a:t>Power Supply and Quench Protection Upgrades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2932469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582455"/>
            <a:ext cx="7344816" cy="56548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608320"/>
          </a:xfrm>
        </p:spPr>
        <p:txBody>
          <a:bodyPr/>
          <a:lstStyle/>
          <a:p>
            <a:r>
              <a:rPr lang="en-US" sz="3200" dirty="0" smtClean="0"/>
              <a:t>Quench Protection Upgrades</a:t>
            </a:r>
            <a:endParaRPr lang="en-US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2483768" y="5723964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P. Joshi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8079503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12 independent Quench Protection Heater firing units (8 600 V, 12 mF; 4 900 V 13 mF) with four charging systems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Each QPH can be charged and time-delayed independently of each other and the EE and CLIQ triggers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CLIQ has been implemented successfully and </a:t>
            </a:r>
            <a:r>
              <a:rPr lang="en-US" sz="2000" dirty="0">
                <a:solidFill>
                  <a:schemeClr val="tx1"/>
                </a:solidFill>
              </a:rPr>
              <a:t>used during MQXFAP1 training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CLIQ was operated at 500 V and 40 mF, with and without inner layer heaters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68240"/>
            <a:ext cx="7920000" cy="728720"/>
          </a:xfrm>
        </p:spPr>
        <p:txBody>
          <a:bodyPr/>
          <a:lstStyle/>
          <a:p>
            <a:r>
              <a:rPr lang="en-US" sz="3200" dirty="0" smtClean="0"/>
              <a:t>Quench Protection Upgrades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01463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970309"/>
            <a:ext cx="7920000" cy="4906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HBM equipment to control and read 40 CERN-style strain gauges has been ordered and will be ready for next test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Vishay/LARP-style gauges will now be divided among five current sources to minimize loss of data due to a gauge failure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Quench fast data logger file has been expanded to include more coil signals with different gains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All voltage tap, coil and layer main voltage, </a:t>
            </a:r>
            <a:r>
              <a:rPr lang="en-US" sz="2000" dirty="0">
                <a:solidFill>
                  <a:schemeClr val="tx1"/>
                </a:solidFill>
              </a:rPr>
              <a:t>quench antenna, </a:t>
            </a:r>
            <a:r>
              <a:rPr lang="en-US" sz="2000" dirty="0" smtClean="0">
                <a:solidFill>
                  <a:schemeClr val="tx1"/>
                </a:solidFill>
              </a:rPr>
              <a:t>CLIQ, and protection heater signals are included in one data file, along with cryostat and buffer pressures, power supply voltages and currents, and other signals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Strain gauge reads, FPGA detector, and power supply monitoring parameters are each written into separate data files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All data files are generated using LabVIEW programs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Magnetic field measuring transporter </a:t>
            </a:r>
            <a:r>
              <a:rPr lang="en-US" sz="2000" dirty="0" smtClean="0">
                <a:solidFill>
                  <a:schemeClr val="tx1"/>
                </a:solidFill>
              </a:rPr>
              <a:t>is </a:t>
            </a:r>
            <a:r>
              <a:rPr lang="en-US" sz="2000" dirty="0" smtClean="0">
                <a:solidFill>
                  <a:schemeClr val="tx1"/>
                </a:solidFill>
              </a:rPr>
              <a:t>being </a:t>
            </a:r>
            <a:r>
              <a:rPr lang="en-US" sz="2000" dirty="0" smtClean="0">
                <a:solidFill>
                  <a:schemeClr val="tx1"/>
                </a:solidFill>
              </a:rPr>
              <a:t>readied for next </a:t>
            </a:r>
            <a:r>
              <a:rPr lang="en-US" sz="2000" dirty="0" smtClean="0">
                <a:solidFill>
                  <a:schemeClr val="tx1"/>
                </a:solidFill>
              </a:rPr>
              <a:t>test in July.</a:t>
            </a: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68240"/>
            <a:ext cx="7920000" cy="728720"/>
          </a:xfrm>
        </p:spPr>
        <p:txBody>
          <a:bodyPr/>
          <a:lstStyle/>
          <a:p>
            <a:r>
              <a:rPr lang="en-US" sz="3200" dirty="0" smtClean="0"/>
              <a:t>Instrumentation Upgrades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859444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484784"/>
            <a:ext cx="7920000" cy="295232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Upgrades </a:t>
            </a:r>
            <a:r>
              <a:rPr lang="en-US" sz="2400" dirty="0" smtClean="0">
                <a:solidFill>
                  <a:srgbClr val="C00000"/>
                </a:solidFill>
              </a:rPr>
              <a:t>to the </a:t>
            </a:r>
            <a:r>
              <a:rPr lang="en-US" sz="2400" dirty="0" smtClean="0">
                <a:solidFill>
                  <a:srgbClr val="C00000"/>
                </a:solidFill>
              </a:rPr>
              <a:t>BNL test facility cryogenics</a:t>
            </a:r>
            <a:r>
              <a:rPr lang="en-US" sz="2400" dirty="0" smtClean="0">
                <a:solidFill>
                  <a:srgbClr val="C00000"/>
                </a:solidFill>
              </a:rPr>
              <a:t>, power supply, energy extraction, </a:t>
            </a:r>
            <a:r>
              <a:rPr lang="en-US" sz="2400" dirty="0" smtClean="0">
                <a:solidFill>
                  <a:srgbClr val="C00000"/>
                </a:solidFill>
              </a:rPr>
              <a:t>quench detection, </a:t>
            </a:r>
            <a:r>
              <a:rPr lang="en-US" sz="2400" dirty="0" smtClean="0">
                <a:solidFill>
                  <a:srgbClr val="C00000"/>
                </a:solidFill>
              </a:rPr>
              <a:t>and </a:t>
            </a:r>
            <a:r>
              <a:rPr lang="en-US" sz="2400" dirty="0" smtClean="0">
                <a:solidFill>
                  <a:srgbClr val="C00000"/>
                </a:solidFill>
              </a:rPr>
              <a:t>quench protection systems </a:t>
            </a:r>
            <a:r>
              <a:rPr lang="en-US" sz="2400" dirty="0" smtClean="0">
                <a:solidFill>
                  <a:srgbClr val="C00000"/>
                </a:solidFill>
              </a:rPr>
              <a:t>have been made or are in progress at this time</a:t>
            </a:r>
            <a:r>
              <a:rPr lang="en-US" sz="2400" dirty="0" smtClean="0">
                <a:solidFill>
                  <a:srgbClr val="C00000"/>
                </a:solidFill>
              </a:rPr>
              <a:t>.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Next test is scheduled for July and will be the 2</a:t>
            </a:r>
            <a:r>
              <a:rPr lang="en-US" sz="2400" baseline="30000" dirty="0" smtClean="0">
                <a:solidFill>
                  <a:srgbClr val="C00000"/>
                </a:solidFill>
              </a:rPr>
              <a:t>nd</a:t>
            </a:r>
            <a:r>
              <a:rPr lang="en-US" sz="2400" dirty="0" smtClean="0">
                <a:solidFill>
                  <a:srgbClr val="C00000"/>
                </a:solidFill>
              </a:rPr>
              <a:t> prototype MQXFAP2.</a:t>
            </a:r>
            <a:endParaRPr lang="en-US" sz="2400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endParaRPr lang="en-US" sz="2000" dirty="0" smtClean="0">
              <a:solidFill>
                <a:schemeClr val="tx1"/>
              </a:solidFill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36505"/>
            <a:ext cx="7920000" cy="512175"/>
          </a:xfrm>
        </p:spPr>
        <p:txBody>
          <a:bodyPr/>
          <a:lstStyle/>
          <a:p>
            <a:r>
              <a:rPr lang="en-US" sz="3200" dirty="0"/>
              <a:t>BNL Magnet Test Facility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15816" y="764704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CONCLUSION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8779343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908" y="3140968"/>
            <a:ext cx="7920000" cy="552448"/>
          </a:xfrm>
        </p:spPr>
        <p:txBody>
          <a:bodyPr/>
          <a:lstStyle/>
          <a:p>
            <a:r>
              <a:rPr lang="en-US" sz="3200" dirty="0" smtClean="0"/>
              <a:t>Thank you for your attention.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38770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95908" y="3140968"/>
            <a:ext cx="7920000" cy="552448"/>
          </a:xfrm>
        </p:spPr>
        <p:txBody>
          <a:bodyPr/>
          <a:lstStyle/>
          <a:p>
            <a:r>
              <a:rPr lang="en-US" sz="3200" dirty="0" smtClean="0"/>
              <a:t>Back-Up Slides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3771428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512175"/>
          </a:xfrm>
        </p:spPr>
        <p:txBody>
          <a:bodyPr/>
          <a:lstStyle/>
          <a:p>
            <a:r>
              <a:rPr lang="en-US" sz="3200" dirty="0"/>
              <a:t>BNL Magnet Test Facility</a:t>
            </a:r>
          </a:p>
        </p:txBody>
      </p:sp>
      <p:pic>
        <p:nvPicPr>
          <p:cNvPr id="9" name="Picture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548680"/>
            <a:ext cx="4824536" cy="3600400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6748" y="546462"/>
            <a:ext cx="3187700" cy="425069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076056" y="4797152"/>
            <a:ext cx="4032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Vertical Test </a:t>
            </a:r>
            <a:r>
              <a:rPr lang="en-US" sz="1050" dirty="0" smtClean="0"/>
              <a:t>Cryostat 2, </a:t>
            </a:r>
            <a:r>
              <a:rPr lang="en-US" sz="1050" dirty="0"/>
              <a:t>upgraded to provide 1.9 K at 1 bar (nom) and 24 kA, for testing of the 4.2 m-long MQXFA quadrupoles. The picture shows the test stand with the mirror MQXFPM1 under test.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3923928" y="2636912"/>
            <a:ext cx="1728192" cy="504056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35496" y="4149080"/>
            <a:ext cx="504056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/>
              <a:t>Vertical Test Facility at BNL, showing two of the five test cryostats and the backup refrigerator</a:t>
            </a:r>
            <a:r>
              <a:rPr lang="en-US" sz="1050" dirty="0" smtClean="0"/>
              <a:t>. Long arrow points to </a:t>
            </a:r>
            <a:r>
              <a:rPr lang="en-US" sz="1050" b="1" dirty="0" smtClean="0">
                <a:solidFill>
                  <a:srgbClr val="00B0F0"/>
                </a:solidFill>
              </a:rPr>
              <a:t>Vertical Test Cryostat 2 (1.9K and 24kA)</a:t>
            </a:r>
            <a:r>
              <a:rPr lang="en-US" sz="1050" dirty="0" smtClean="0"/>
              <a:t>.</a:t>
            </a:r>
          </a:p>
          <a:p>
            <a:r>
              <a:rPr lang="en-US" sz="1050" dirty="0" smtClean="0"/>
              <a:t>Short </a:t>
            </a:r>
            <a:r>
              <a:rPr lang="en-US" sz="1050" dirty="0"/>
              <a:t>arrow points </a:t>
            </a:r>
            <a:r>
              <a:rPr lang="en-US" sz="1050" dirty="0" smtClean="0"/>
              <a:t>to Test Cryostat 3, which will be used as cold buffer for the He return during quenches on future MQXFA tests.</a:t>
            </a:r>
            <a:endParaRPr lang="en-US" sz="105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3780160" y="3068960"/>
            <a:ext cx="719832" cy="206732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099462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Test Facility overview/refresher</a:t>
            </a:r>
          </a:p>
          <a:p>
            <a:r>
              <a:rPr lang="en-US" dirty="0" smtClean="0"/>
              <a:t>Test results since last workshop</a:t>
            </a:r>
          </a:p>
          <a:p>
            <a:r>
              <a:rPr lang="en-US" dirty="0" smtClean="0"/>
              <a:t>Cryogenics </a:t>
            </a:r>
            <a:r>
              <a:rPr lang="en-US" dirty="0" smtClean="0"/>
              <a:t>system updates</a:t>
            </a:r>
          </a:p>
          <a:p>
            <a:r>
              <a:rPr lang="en-US" dirty="0" smtClean="0"/>
              <a:t>Power supply updates</a:t>
            </a:r>
          </a:p>
          <a:p>
            <a:r>
              <a:rPr lang="en-US" dirty="0" smtClean="0"/>
              <a:t>Quench detection and protection updates</a:t>
            </a:r>
          </a:p>
          <a:p>
            <a:r>
              <a:rPr lang="en-US" dirty="0" smtClean="0"/>
              <a:t>DAQ </a:t>
            </a:r>
            <a:r>
              <a:rPr lang="en-US" dirty="0" smtClean="0"/>
              <a:t>updates</a:t>
            </a:r>
            <a:endParaRPr lang="en-US" dirty="0" smtClean="0"/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512175"/>
          </a:xfrm>
        </p:spPr>
        <p:txBody>
          <a:bodyPr/>
          <a:lstStyle/>
          <a:p>
            <a:r>
              <a:rPr lang="en-US" sz="3200" dirty="0"/>
              <a:t>BNL Magnet Test Facility</a:t>
            </a:r>
          </a:p>
        </p:txBody>
      </p:sp>
    </p:spTree>
    <p:extLst>
      <p:ext uri="{BB962C8B-B14F-4D97-AF65-F5344CB8AC3E}">
        <p14:creationId xmlns:p14="http://schemas.microsoft.com/office/powerpoint/2010/main" val="387322587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512175"/>
          </a:xfrm>
        </p:spPr>
        <p:txBody>
          <a:bodyPr/>
          <a:lstStyle/>
          <a:p>
            <a:r>
              <a:rPr lang="en-US" sz="3200" dirty="0" smtClean="0"/>
              <a:t>Test Results – Mirror (1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Long Coil)</a:t>
            </a:r>
            <a:endParaRPr lang="en-US" sz="3200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6" y="620688"/>
            <a:ext cx="9111666" cy="47781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95536" y="5301208"/>
            <a:ext cx="82809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Magnet was still training by end of test – locations of quenches varied and highest current quench at end was at 4.4 K.  </a:t>
            </a:r>
            <a:r>
              <a:rPr lang="en-US" dirty="0"/>
              <a:t>A </a:t>
            </a:r>
            <a:r>
              <a:rPr lang="en-US" dirty="0" smtClean="0"/>
              <a:t>quench at 300 A/s showed no change in quench current.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699792" y="1628800"/>
            <a:ext cx="18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Thermal Cycles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427984" y="1844824"/>
            <a:ext cx="720080" cy="1219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2123728" y="1839372"/>
            <a:ext cx="656456" cy="13285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68436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183" y="836712"/>
            <a:ext cx="899935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" y="5013176"/>
            <a:ext cx="90364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Training of long mirror and short mirror are similar. No degradation in longer coil.</a:t>
            </a:r>
            <a:endParaRPr lang="en-US" b="1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7920000" cy="512175"/>
          </a:xfrm>
        </p:spPr>
        <p:txBody>
          <a:bodyPr/>
          <a:lstStyle/>
          <a:p>
            <a:r>
              <a:rPr lang="en-US" sz="3200" dirty="0" smtClean="0"/>
              <a:t>Test Results – Mirror (1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Long Coil)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9412156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73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1340768"/>
            <a:ext cx="7920000" cy="4906963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Operation </a:t>
            </a:r>
            <a:r>
              <a:rPr lang="en-US" sz="2000" dirty="0" smtClean="0">
                <a:solidFill>
                  <a:schemeClr val="tx1"/>
                </a:solidFill>
              </a:rPr>
              <a:t>at 1.9 K and lower, at 1 bar (nom)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Powering of magnet to 19.4 kA </a:t>
            </a:r>
            <a:r>
              <a:rPr lang="en-US" sz="2000" dirty="0" smtClean="0">
                <a:solidFill>
                  <a:schemeClr val="tx1"/>
                </a:solidFill>
              </a:rPr>
              <a:t>(24 kA in power supply tests)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Training of first long coil (mirror) and first long magnet (prototype), showing similar performance to the short versions of each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Successful implementation </a:t>
            </a:r>
            <a:r>
              <a:rPr lang="en-US" sz="2000" dirty="0" smtClean="0">
                <a:solidFill>
                  <a:schemeClr val="tx1"/>
                </a:solidFill>
              </a:rPr>
              <a:t>of CLIQ at 500 V and 40 mF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Operation of quench protection heaters satisfy LHC requirements or better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Independent operations of EE, QPH, and CLIQ, with independent delays if needed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Redundant quench detector systems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Improvements to power supply and EE systems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Upgrades to cryogenics quench He return system to mitigate loss of He gas due </a:t>
            </a:r>
            <a:r>
              <a:rPr lang="en-US" sz="2000" dirty="0" smtClean="0">
                <a:solidFill>
                  <a:schemeClr val="tx1"/>
                </a:solidFill>
              </a:rPr>
              <a:t>to high </a:t>
            </a:r>
            <a:r>
              <a:rPr lang="en-US" sz="2000" dirty="0" smtClean="0">
                <a:solidFill>
                  <a:schemeClr val="tx1"/>
                </a:solidFill>
              </a:rPr>
              <a:t>quench pressures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Addition of second He liquefier after next test to meet 3 quench per day test rate.</a:t>
            </a: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 smtClean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3568" y="548680"/>
            <a:ext cx="784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Since the last workshop at CERN in 2016, the following events, milestones,  and upgrades have occurred: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512175"/>
          </a:xfrm>
        </p:spPr>
        <p:txBody>
          <a:bodyPr/>
          <a:lstStyle/>
          <a:p>
            <a:r>
              <a:rPr lang="en-US" sz="3200" dirty="0"/>
              <a:t>BNL Magnet Test Facility</a:t>
            </a:r>
          </a:p>
        </p:txBody>
      </p:sp>
    </p:spTree>
    <p:extLst>
      <p:ext uri="{BB962C8B-B14F-4D97-AF65-F5344CB8AC3E}">
        <p14:creationId xmlns:p14="http://schemas.microsoft.com/office/powerpoint/2010/main" val="25199573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1504949" y="836712"/>
            <a:ext cx="6121763" cy="73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88" tIns="44450" rIns="90488" bIns="44450" anchor="ctr"/>
          <a:lstStyle>
            <a:lvl1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00279F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2pPr>
            <a:lvl3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3pPr>
            <a:lvl4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4pPr>
            <a:lvl5pPr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5pPr>
            <a:lvl6pPr marL="4572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6pPr>
            <a:lvl7pPr marL="9144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7pPr>
            <a:lvl8pPr marL="13716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8pPr>
            <a:lvl9pPr marL="1828800" algn="ctr" rtl="0" eaLnBrk="0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279F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2000" kern="0" dirty="0" smtClean="0">
                <a:latin typeface="Arial"/>
              </a:rPr>
              <a:t>BNL Facility North (High) Bay Area (30 ton crane)</a:t>
            </a:r>
          </a:p>
          <a:p>
            <a:pPr>
              <a:defRPr/>
            </a:pPr>
            <a:endParaRPr lang="en-US" sz="2000" kern="0" dirty="0" smtClean="0">
              <a:latin typeface="Arial"/>
            </a:endParaRPr>
          </a:p>
          <a:p>
            <a:pPr>
              <a:defRPr/>
            </a:pPr>
            <a:r>
              <a:rPr lang="en-US" sz="2000" kern="0" dirty="0" smtClean="0">
                <a:latin typeface="Arial"/>
              </a:rPr>
              <a:t>Test Facility in Background</a:t>
            </a:r>
            <a:endParaRPr lang="en-US" sz="2000" kern="0" dirty="0">
              <a:latin typeface="Arial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563380"/>
            <a:ext cx="6588732" cy="470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512175"/>
          </a:xfrm>
        </p:spPr>
        <p:txBody>
          <a:bodyPr/>
          <a:lstStyle/>
          <a:p>
            <a:r>
              <a:rPr lang="en-US" sz="3200" dirty="0"/>
              <a:t>BNL Magnet Test Facility</a:t>
            </a:r>
          </a:p>
        </p:txBody>
      </p:sp>
    </p:spTree>
    <p:extLst>
      <p:ext uri="{BB962C8B-B14F-4D97-AF65-F5344CB8AC3E}">
        <p14:creationId xmlns:p14="http://schemas.microsoft.com/office/powerpoint/2010/main" val="30434987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-27384"/>
            <a:ext cx="7920000" cy="512175"/>
          </a:xfrm>
        </p:spPr>
        <p:txBody>
          <a:bodyPr/>
          <a:lstStyle/>
          <a:p>
            <a:r>
              <a:rPr lang="en-US" sz="3200" dirty="0"/>
              <a:t>BNL Magnet Test Facility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pic>
        <p:nvPicPr>
          <p:cNvPr id="2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692175"/>
            <a:ext cx="7508875" cy="5545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7691562" y="827112"/>
            <a:ext cx="1447800" cy="1323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rgbClr val="FF0000"/>
                </a:solidFill>
                <a:latin typeface="+mn-lt"/>
              </a:rPr>
              <a:t>Building 902 Test Facility Floor Plan and Overview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7843963" y="2636912"/>
            <a:ext cx="12192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b="1" dirty="0">
                <a:solidFill>
                  <a:srgbClr val="C00000"/>
                </a:solidFill>
                <a:latin typeface="+mn-lt"/>
              </a:rPr>
              <a:t>Vertical Test Dewars 2-6</a:t>
            </a:r>
          </a:p>
        </p:txBody>
      </p:sp>
      <p:cxnSp>
        <p:nvCxnSpPr>
          <p:cNvPr id="24" name="Straight Arrow Connector 6"/>
          <p:cNvCxnSpPr>
            <a:cxnSpLocks noChangeShapeType="1"/>
          </p:cNvCxnSpPr>
          <p:nvPr/>
        </p:nvCxnSpPr>
        <p:spPr bwMode="auto">
          <a:xfrm flipH="1">
            <a:off x="7539162" y="2822456"/>
            <a:ext cx="379412" cy="0"/>
          </a:xfrm>
          <a:prstGeom prst="straightConnector1">
            <a:avLst/>
          </a:prstGeom>
          <a:noFill/>
          <a:ln w="19050" algn="ctr">
            <a:solidFill>
              <a:schemeClr val="tx1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7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594" y="4023543"/>
            <a:ext cx="2044700" cy="1423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167562" y="1975346"/>
            <a:ext cx="990600" cy="230832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anchor="ctr">
            <a:spAutoFit/>
          </a:bodyPr>
          <a:lstStyle/>
          <a:p>
            <a:pPr>
              <a:defRPr/>
            </a:pPr>
            <a:r>
              <a:rPr lang="en-US" sz="900" b="1" dirty="0">
                <a:latin typeface="+mn-lt"/>
              </a:rPr>
              <a:t>CONTROL ROOM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6243762" y="1800091"/>
            <a:ext cx="749092" cy="246221"/>
          </a:xfrm>
          <a:prstGeom prst="rect">
            <a:avLst/>
          </a:prstGeom>
          <a:solidFill>
            <a:schemeClr val="bg1"/>
          </a:solidFill>
        </p:spPr>
        <p:txBody>
          <a:bodyPr wrap="square" lIns="182880" rIns="182880" anchor="ctr" anchorCtr="1">
            <a:spAutoFit/>
          </a:bodyPr>
          <a:lstStyle/>
          <a:p>
            <a:pPr>
              <a:defRPr/>
            </a:pPr>
            <a:r>
              <a:rPr lang="en-US" sz="1000" b="1" dirty="0">
                <a:latin typeface="+mn-lt"/>
              </a:rPr>
              <a:t>MQXF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180262" y="1050950"/>
            <a:ext cx="90170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900" b="1" dirty="0">
                <a:latin typeface="+mn-lt"/>
              </a:rPr>
              <a:t>30 kA Power Supply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81774" y="2579712"/>
            <a:ext cx="806450" cy="76200"/>
          </a:xfrm>
          <a:prstGeom prst="rect">
            <a:avLst/>
          </a:prstGeom>
          <a:solidFill>
            <a:schemeClr val="bg1"/>
          </a:solidFill>
        </p:spPr>
        <p:txBody>
          <a:bodyPr lIns="0" tIns="0" rIns="0" bIns="0" anchor="b" anchorCtr="1">
            <a:spAutoFit/>
          </a:bodyPr>
          <a:lstStyle/>
          <a:p>
            <a:pPr>
              <a:defRPr/>
            </a:pPr>
            <a:r>
              <a:rPr lang="en-US" sz="500" b="1" dirty="0">
                <a:solidFill>
                  <a:srgbClr val="C00000"/>
                </a:solidFill>
                <a:latin typeface="+mn-lt"/>
              </a:rPr>
              <a:t>2.7 m Deep Test Dewars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660232" y="2548190"/>
            <a:ext cx="1532456" cy="107722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anchor="b" anchorCtr="1">
            <a:spAutoFit/>
          </a:bodyPr>
          <a:lstStyle/>
          <a:p>
            <a:pPr>
              <a:defRPr/>
            </a:pPr>
            <a:r>
              <a:rPr lang="en-US" sz="700" b="1" dirty="0">
                <a:solidFill>
                  <a:srgbClr val="C00000"/>
                </a:solidFill>
                <a:latin typeface="+mn-lt"/>
              </a:rPr>
              <a:t>6.1 m Magnet Deep Test Dewars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929408" y="2060848"/>
            <a:ext cx="914400" cy="307777"/>
          </a:xfrm>
          <a:prstGeom prst="rect">
            <a:avLst/>
          </a:prstGeom>
          <a:noFill/>
        </p:spPr>
        <p:txBody>
          <a:bodyPr wrap="square" lIns="0" tIns="0" rIns="0" bIns="0" anchor="ctr" anchorCtr="0">
            <a:spAutoFit/>
          </a:bodyPr>
          <a:lstStyle/>
          <a:p>
            <a:pPr>
              <a:defRPr/>
            </a:pPr>
            <a:r>
              <a:rPr lang="en-US" sz="1000" b="1" dirty="0" smtClean="0">
                <a:solidFill>
                  <a:srgbClr val="0000CC"/>
                </a:solidFill>
                <a:latin typeface="+mn-lt"/>
              </a:rPr>
              <a:t>CTI </a:t>
            </a:r>
            <a:r>
              <a:rPr lang="en-US" sz="1000" b="1" dirty="0">
                <a:solidFill>
                  <a:srgbClr val="0000CC"/>
                </a:solidFill>
                <a:latin typeface="+mn-lt"/>
              </a:rPr>
              <a:t>4000 He Refrigerator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7812360" y="116632"/>
            <a:ext cx="1224136" cy="50783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0000FF"/>
                </a:solidFill>
              </a:rPr>
              <a:t>Nash “high capacity” vacuum Pump (1.9K) </a:t>
            </a:r>
            <a:endParaRPr lang="en-US" sz="900" b="1" dirty="0">
              <a:solidFill>
                <a:srgbClr val="0000FF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6876256" y="476752"/>
            <a:ext cx="852612" cy="7192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612900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86832"/>
            <a:ext cx="7704857" cy="4085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12000" y="44624"/>
            <a:ext cx="8434800" cy="512175"/>
          </a:xfrm>
        </p:spPr>
        <p:txBody>
          <a:bodyPr/>
          <a:lstStyle/>
          <a:p>
            <a:r>
              <a:rPr lang="en-US" sz="3200" dirty="0" smtClean="0"/>
              <a:t>Test Results – MQXFAP1 (1</a:t>
            </a:r>
            <a:r>
              <a:rPr lang="en-US" sz="3200" baseline="30000" dirty="0" smtClean="0"/>
              <a:t>st</a:t>
            </a:r>
            <a:r>
              <a:rPr lang="en-US" sz="3200" dirty="0" smtClean="0"/>
              <a:t> Long Magnet)</a:t>
            </a:r>
            <a:endParaRPr lang="en-US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2915816" y="3717032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</a:rPr>
              <a:t>All quench tests were at 1.9 K (nom) and 20 A/s.</a:t>
            </a:r>
            <a:endParaRPr lang="en-US" sz="1200" b="1" dirty="0">
              <a:solidFill>
                <a:srgbClr val="C0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4524360"/>
            <a:ext cx="3114392" cy="2034434"/>
          </a:xfrm>
          <a:prstGeom prst="rect">
            <a:avLst/>
          </a:prstGeom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860032" y="4581128"/>
            <a:ext cx="40324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Quench training results were similar to the short prototypes.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4067944" y="4904293"/>
            <a:ext cx="791965" cy="0"/>
          </a:xfrm>
          <a:prstGeom prst="straightConnector1">
            <a:avLst/>
          </a:prstGeom>
          <a:ln w="31750">
            <a:solidFill>
              <a:srgbClr val="00B0F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499992" y="5229200"/>
            <a:ext cx="3780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Testing was ended because Coil 5 developed a short to ground and to outer layer quench heaters. This is still being investigated.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131840" y="6381908"/>
            <a:ext cx="11521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From G. Ambrosio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103505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612000" y="692696"/>
            <a:ext cx="7920000" cy="5040560"/>
          </a:xfrm>
        </p:spPr>
        <p:txBody>
          <a:bodyPr>
            <a:normAutofit/>
          </a:bodyPr>
          <a:lstStyle/>
          <a:p>
            <a:r>
              <a:rPr lang="en-US" sz="2000" dirty="0" smtClean="0">
                <a:solidFill>
                  <a:schemeClr val="tx1"/>
                </a:solidFill>
              </a:rPr>
              <a:t>Newly designed relief valve assembly – to mitigate burst disc problem and decrease loss of He gas at quench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Use of Test Cryostat 3 as a cold buffer tank next to Test Cryostat 2 under test – all parts (including newly designed transfer line) ready for use in next test (July 2018)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Future addition of two more buffer tanks (29874 L each) </a:t>
            </a:r>
            <a:r>
              <a:rPr lang="en-US" sz="2000" dirty="0" smtClean="0">
                <a:solidFill>
                  <a:schemeClr val="tx1"/>
                </a:solidFill>
              </a:rPr>
              <a:t>if needed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Linde </a:t>
            </a:r>
            <a:r>
              <a:rPr lang="en-US" sz="2000" dirty="0">
                <a:solidFill>
                  <a:schemeClr val="tx1"/>
                </a:solidFill>
              </a:rPr>
              <a:t>Model 1610 He Liquefier </a:t>
            </a:r>
            <a:r>
              <a:rPr lang="en-US" sz="2000" dirty="0" smtClean="0">
                <a:solidFill>
                  <a:schemeClr val="tx1"/>
                </a:solidFill>
              </a:rPr>
              <a:t>is being shipped to BNL from PNNL at minimal Project cost – </a:t>
            </a:r>
            <a:r>
              <a:rPr lang="en-US" sz="2000" dirty="0">
                <a:solidFill>
                  <a:schemeClr val="tx1"/>
                </a:solidFill>
              </a:rPr>
              <a:t>to increase liquid He rate by </a:t>
            </a:r>
            <a:r>
              <a:rPr lang="en-US" sz="2000" dirty="0" smtClean="0">
                <a:solidFill>
                  <a:schemeClr val="tx1"/>
                </a:solidFill>
              </a:rPr>
              <a:t>80-100 </a:t>
            </a:r>
            <a:r>
              <a:rPr lang="en-US" sz="2000" dirty="0">
                <a:solidFill>
                  <a:schemeClr val="tx1"/>
                </a:solidFill>
              </a:rPr>
              <a:t>L/hr (in addition to CTI 4000 246 L/hr), and allow for 3 </a:t>
            </a:r>
            <a:r>
              <a:rPr lang="en-US" sz="2000" dirty="0" smtClean="0">
                <a:solidFill>
                  <a:schemeClr val="tx1"/>
                </a:solidFill>
              </a:rPr>
              <a:t>quenches/day and more efficient operation between tests</a:t>
            </a:r>
            <a:endParaRPr lang="en-US" sz="2000" dirty="0" smtClean="0">
              <a:solidFill>
                <a:schemeClr val="tx1"/>
              </a:solidFill>
            </a:endParaRPr>
          </a:p>
          <a:p>
            <a:r>
              <a:rPr lang="en-US" sz="2000" dirty="0" smtClean="0">
                <a:solidFill>
                  <a:schemeClr val="tx1"/>
                </a:solidFill>
              </a:rPr>
              <a:t>Increased number of pressure transducers and thermometers to provide better diagnostics and control of valves</a:t>
            </a:r>
          </a:p>
          <a:p>
            <a:r>
              <a:rPr lang="en-US" sz="2000" b="1" dirty="0"/>
              <a:t>Total energy at quench - up to </a:t>
            </a:r>
            <a:r>
              <a:rPr lang="en-US" sz="2000" b="1" dirty="0" smtClean="0"/>
              <a:t>6 MJ at 19kA </a:t>
            </a:r>
            <a:r>
              <a:rPr lang="en-US" sz="2000" b="1" dirty="0"/>
              <a:t>(training quenches) with 33mH inductance </a:t>
            </a:r>
            <a:r>
              <a:rPr lang="en-US" sz="2000" b="1" dirty="0" smtClean="0"/>
              <a:t>– Need </a:t>
            </a:r>
            <a:r>
              <a:rPr lang="en-US" sz="2000" b="1" dirty="0"/>
              <a:t>to be ready for this</a:t>
            </a:r>
            <a:endParaRPr lang="en-US" sz="2000" dirty="0"/>
          </a:p>
          <a:p>
            <a:endParaRPr lang="en-US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2000" y="36505"/>
            <a:ext cx="7920000" cy="512175"/>
          </a:xfrm>
        </p:spPr>
        <p:txBody>
          <a:bodyPr/>
          <a:lstStyle/>
          <a:p>
            <a:r>
              <a:rPr lang="en-US" sz="3200" dirty="0" smtClean="0"/>
              <a:t>Cryogenic System Upgrades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27271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404744"/>
            <a:ext cx="7920000" cy="720000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Dewar </a:t>
            </a:r>
            <a:r>
              <a:rPr lang="en-US" sz="2000" dirty="0">
                <a:solidFill>
                  <a:schemeClr val="tx1"/>
                </a:solidFill>
              </a:rPr>
              <a:t>R</a:t>
            </a:r>
            <a:r>
              <a:rPr lang="en-US" sz="2000" dirty="0" smtClean="0">
                <a:solidFill>
                  <a:schemeClr val="tx1"/>
                </a:solidFill>
              </a:rPr>
              <a:t>elief Systems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9115" y="980728"/>
            <a:ext cx="3105770" cy="4906963"/>
          </a:xfrm>
        </p:spPr>
      </p:pic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1502" y="1822376"/>
            <a:ext cx="28083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Test Dewar Relief Stack (Unchanged)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Cash Relief Valve (1380g/s @ 30 PSIG)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3” Burst Disk (40 PSIG)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2” </a:t>
            </a:r>
            <a:r>
              <a:rPr lang="en-US" sz="1400" dirty="0"/>
              <a:t>S</a:t>
            </a:r>
            <a:r>
              <a:rPr lang="en-US" sz="1400" dirty="0" smtClean="0"/>
              <a:t>olenoid Valve (1400 g/s @ 30 PSIG)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3” Solenoid Valve (2700 g/s @ 30 PSIG)</a:t>
            </a:r>
            <a:endParaRPr lang="en-US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6124885" y="1916832"/>
            <a:ext cx="29219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Buffer Dewar relief stack is identical except that it does not have the 3” solenoid valve.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228184" y="3334544"/>
            <a:ext cx="27363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Solenoid valve activation time is approx. 1 s after signal.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accent4">
                    <a:lumMod val="75000"/>
                  </a:schemeClr>
                </a:solidFill>
              </a:rPr>
              <a:t>Cash relief valve full open @ 33 PSIG.</a:t>
            </a:r>
            <a:endParaRPr lang="en-US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840" y="5949280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This slide courtesy of A. Marone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12000" y="36505"/>
            <a:ext cx="7920000" cy="51217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Cryogenic System Upgrades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4779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620768"/>
            <a:ext cx="7920000" cy="503976"/>
          </a:xfrm>
        </p:spPr>
        <p:txBody>
          <a:bodyPr/>
          <a:lstStyle/>
          <a:p>
            <a:r>
              <a:rPr lang="en-US" sz="2000" dirty="0" smtClean="0">
                <a:solidFill>
                  <a:schemeClr val="tx1"/>
                </a:solidFill>
              </a:rPr>
              <a:t>Helium Flow Schematic Using 2</a:t>
            </a:r>
            <a:r>
              <a:rPr lang="en-US" sz="2000" baseline="30000" dirty="0" smtClean="0">
                <a:solidFill>
                  <a:schemeClr val="tx1"/>
                </a:solidFill>
              </a:rPr>
              <a:t>nd</a:t>
            </a:r>
            <a:r>
              <a:rPr lang="en-US" sz="2000" dirty="0" smtClean="0">
                <a:solidFill>
                  <a:schemeClr val="tx1"/>
                </a:solidFill>
              </a:rPr>
              <a:t> Test Cryostat as Cold Buffer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050" name="Picture 2" descr="G:\QXF\LOGOS AND TEMPLATES FOR PRESENTATIONS\BNL Logo_WHITE 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7519" y="6237312"/>
            <a:ext cx="1578389" cy="57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131840" y="5949280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This slide courtesy of A. Marone</a:t>
            </a:r>
            <a:endParaRPr lang="en-US" sz="1200" dirty="0"/>
          </a:p>
        </p:txBody>
      </p:sp>
      <p:sp>
        <p:nvSpPr>
          <p:cNvPr id="10" name="Rectangle 9"/>
          <p:cNvSpPr/>
          <p:nvPr/>
        </p:nvSpPr>
        <p:spPr>
          <a:xfrm>
            <a:off x="1547664" y="6537934"/>
            <a:ext cx="5040560" cy="25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0093BE"/>
                </a:solidFill>
              </a:rPr>
              <a:t>2</a:t>
            </a:r>
            <a:r>
              <a:rPr lang="en-US" sz="1200" baseline="30000" dirty="0">
                <a:solidFill>
                  <a:srgbClr val="0093BE"/>
                </a:solidFill>
              </a:rPr>
              <a:t>nd</a:t>
            </a:r>
            <a:r>
              <a:rPr lang="en-US" sz="1200" dirty="0">
                <a:solidFill>
                  <a:srgbClr val="0093BE"/>
                </a:solidFill>
              </a:rPr>
              <a:t> International Workshop on Magnet Test </a:t>
            </a:r>
            <a:r>
              <a:rPr lang="en-US" sz="1200" dirty="0" smtClean="0">
                <a:solidFill>
                  <a:srgbClr val="0093BE"/>
                </a:solidFill>
              </a:rPr>
              <a:t>Facilities BNL May 8-9 2018</a:t>
            </a:r>
            <a:endParaRPr lang="en-GB" sz="1200" dirty="0">
              <a:solidFill>
                <a:srgbClr val="0093BE"/>
              </a:solidFill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612000" y="36505"/>
            <a:ext cx="7920000" cy="512175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Cryogenic System Upgrades</a:t>
            </a:r>
            <a:endParaRPr lang="en-US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117500"/>
            <a:ext cx="6397625" cy="4903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19813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8946e33d-fd2f-4ae4-8ee9-d90c129cdf9e"/>
    <ds:schemaRef ds:uri="http://purl.org/dc/elements/1.1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38141</TotalTime>
  <Words>1470</Words>
  <Application>Microsoft Office PowerPoint</Application>
  <PresentationFormat>On-screen Show (4:3)</PresentationFormat>
  <Paragraphs>154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Thème Office</vt:lpstr>
      <vt:lpstr>BNL Magnet Test Facility Updates</vt:lpstr>
      <vt:lpstr>BNL Magnet Test Facility</vt:lpstr>
      <vt:lpstr>BNL Magnet Test Facility</vt:lpstr>
      <vt:lpstr>BNL Magnet Test Facility</vt:lpstr>
      <vt:lpstr>BNL Magnet Test Facility</vt:lpstr>
      <vt:lpstr>Test Results – MQXFAP1 (1st Long Magnet)</vt:lpstr>
      <vt:lpstr>Cryogenic System Upgrades</vt:lpstr>
      <vt:lpstr>Dewar Relief Systems</vt:lpstr>
      <vt:lpstr>Helium Flow Schematic Using 2nd Test Cryostat as Cold Buffer</vt:lpstr>
      <vt:lpstr>Cryogenic System Upgrades</vt:lpstr>
      <vt:lpstr>Power Supply System</vt:lpstr>
      <vt:lpstr>Power Supply and Quench Protection Upgrades</vt:lpstr>
      <vt:lpstr>Quench Protection Upgrades</vt:lpstr>
      <vt:lpstr>Quench Protection Upgrades</vt:lpstr>
      <vt:lpstr>Instrumentation Upgrades</vt:lpstr>
      <vt:lpstr>BNL Magnet Test Facility</vt:lpstr>
      <vt:lpstr>Thank you for your attention.</vt:lpstr>
      <vt:lpstr>Back-Up Slides</vt:lpstr>
      <vt:lpstr>BNL Magnet Test Facility</vt:lpstr>
      <vt:lpstr>Test Results – Mirror (1st Long Coil)</vt:lpstr>
      <vt:lpstr>Test Results – Mirror (1st Long Coil)</vt:lpstr>
      <vt:lpstr>PowerPoint Presentation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Muratore, Joseph</cp:lastModifiedBy>
  <cp:revision>1111</cp:revision>
  <cp:lastPrinted>2017-05-11T15:20:58Z</cp:lastPrinted>
  <dcterms:created xsi:type="dcterms:W3CDTF">2016-03-23T12:58:39Z</dcterms:created>
  <dcterms:modified xsi:type="dcterms:W3CDTF">2018-05-07T23:42:45Z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